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5"/>
    <p:sldMasterId id="2147483686" r:id="rId6"/>
    <p:sldMasterId id="2147483695" r:id="rId7"/>
    <p:sldMasterId id="2147483708" r:id="rId8"/>
  </p:sldMasterIdLst>
  <p:notesMasterIdLst>
    <p:notesMasterId r:id="rId53"/>
  </p:notesMasterIdLst>
  <p:handoutMasterIdLst>
    <p:handoutMasterId r:id="rId54"/>
  </p:handoutMasterIdLst>
  <p:sldIdLst>
    <p:sldId id="321" r:id="rId9"/>
    <p:sldId id="308" r:id="rId10"/>
    <p:sldId id="296" r:id="rId11"/>
    <p:sldId id="1747256601" r:id="rId12"/>
    <p:sldId id="535" r:id="rId13"/>
    <p:sldId id="1747256575" r:id="rId14"/>
    <p:sldId id="1747256592" r:id="rId15"/>
    <p:sldId id="1093" r:id="rId16"/>
    <p:sldId id="1747256593" r:id="rId17"/>
    <p:sldId id="2208" r:id="rId18"/>
    <p:sldId id="2249" r:id="rId19"/>
    <p:sldId id="537" r:id="rId20"/>
    <p:sldId id="540" r:id="rId21"/>
    <p:sldId id="547" r:id="rId22"/>
    <p:sldId id="2212" r:id="rId23"/>
    <p:sldId id="1747256605" r:id="rId24"/>
    <p:sldId id="2089" r:id="rId25"/>
    <p:sldId id="2099" r:id="rId26"/>
    <p:sldId id="2101" r:id="rId27"/>
    <p:sldId id="2096" r:id="rId28"/>
    <p:sldId id="550" r:id="rId29"/>
    <p:sldId id="1747256602" r:id="rId30"/>
    <p:sldId id="328" r:id="rId31"/>
    <p:sldId id="2581" r:id="rId32"/>
    <p:sldId id="460" r:id="rId33"/>
    <p:sldId id="1747256590" r:id="rId34"/>
    <p:sldId id="1747256583" r:id="rId35"/>
    <p:sldId id="726" r:id="rId36"/>
    <p:sldId id="1747256588" r:id="rId37"/>
    <p:sldId id="1747256603" r:id="rId38"/>
    <p:sldId id="558" r:id="rId39"/>
    <p:sldId id="262" r:id="rId40"/>
    <p:sldId id="596" r:id="rId41"/>
    <p:sldId id="597" r:id="rId42"/>
    <p:sldId id="1747256604" r:id="rId43"/>
    <p:sldId id="2551" r:id="rId44"/>
    <p:sldId id="2425" r:id="rId45"/>
    <p:sldId id="2557" r:id="rId46"/>
    <p:sldId id="1747256594" r:id="rId47"/>
    <p:sldId id="1054" r:id="rId48"/>
    <p:sldId id="2566" r:id="rId49"/>
    <p:sldId id="2571" r:id="rId50"/>
    <p:sldId id="2572" r:id="rId51"/>
    <p:sldId id="1747256606" r:id="rId52"/>
  </p:sldIdLst>
  <p:sldSz cx="12192000" cy="6858000"/>
  <p:notesSz cx="6858000" cy="9144000"/>
  <p:defaultTex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4" userDrawn="1">
          <p15:clr>
            <a:srgbClr val="A4A3A4"/>
          </p15:clr>
        </p15:guide>
        <p15:guide id="2" pos="3840" userDrawn="1">
          <p15:clr>
            <a:srgbClr val="A4A3A4"/>
          </p15:clr>
        </p15:guide>
        <p15:guide id="3" pos="288" userDrawn="1">
          <p15:clr>
            <a:srgbClr val="A4A3A4"/>
          </p15:clr>
        </p15:guide>
        <p15:guide id="4" pos="456" userDrawn="1">
          <p15:clr>
            <a:srgbClr val="A4A3A4"/>
          </p15:clr>
        </p15:guide>
        <p15:guide id="5" pos="7224" userDrawn="1">
          <p15:clr>
            <a:srgbClr val="A4A3A4"/>
          </p15:clr>
        </p15:guide>
        <p15:guide id="6" pos="7392" userDrawn="1">
          <p15:clr>
            <a:srgbClr val="A4A3A4"/>
          </p15:clr>
        </p15:guide>
        <p15:guide id="7" orient="horz" pos="240" userDrawn="1">
          <p15:clr>
            <a:srgbClr val="A4A3A4"/>
          </p15:clr>
        </p15:guide>
        <p15:guide id="8" orient="horz" pos="1008" userDrawn="1">
          <p15:clr>
            <a:srgbClr val="A4A3A4"/>
          </p15:clr>
        </p15:guide>
        <p15:guide id="9" orient="horz" pos="3888" userDrawn="1">
          <p15:clr>
            <a:srgbClr val="A4A3A4"/>
          </p15:clr>
        </p15:guide>
        <p15:guide id="10" orient="horz" pos="4032" userDrawn="1">
          <p15:clr>
            <a:srgbClr val="A4A3A4"/>
          </p15:clr>
        </p15:guide>
        <p15:guide id="11" orient="horz" pos="4128"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ronna Levy" initials="BL" lastIdx="1" clrIdx="0"/>
  <p:cmAuthor id="7" name=" " initials="MAC" lastIdx="21" clrIdx="7"/>
  <p:cmAuthor id="1" name="Neeraj Agarwal" initials="NA" lastIdx="4" clrIdx="1"/>
  <p:cmAuthor id="8" name="CLINICALOPTIONS\tquill" initials="C" lastIdx="6" clrIdx="8">
    <p:extLst>
      <p:ext uri="{19B8F6BF-5375-455C-9EA6-DF929625EA0E}">
        <p15:presenceInfo xmlns:p15="http://schemas.microsoft.com/office/powerpoint/2012/main" userId="CLINICALOPTIONS\tquill" providerId="None"/>
      </p:ext>
    </p:extLst>
  </p:cmAuthor>
  <p:cmAuthor id="2" name="Marie Becker" initials="MB" lastIdx="83" clrIdx="2">
    <p:extLst>
      <p:ext uri="{19B8F6BF-5375-455C-9EA6-DF929625EA0E}">
        <p15:presenceInfo xmlns:p15="http://schemas.microsoft.com/office/powerpoint/2012/main" userId="S::mbecker@clinicaloptions.com::a16991b8-7bb5-4da5-98af-c360d036dd20" providerId="AD"/>
      </p:ext>
    </p:extLst>
  </p:cmAuthor>
  <p:cmAuthor id="9" name="Melanie Couton" initials="MC" lastIdx="9" clrIdx="9">
    <p:extLst>
      <p:ext uri="{19B8F6BF-5375-455C-9EA6-DF929625EA0E}">
        <p15:presenceInfo xmlns:p15="http://schemas.microsoft.com/office/powerpoint/2012/main" userId="7aa0d5ecb0ba776d" providerId="Windows Live"/>
      </p:ext>
    </p:extLst>
  </p:cmAuthor>
  <p:cmAuthor id="3" name="Megan Capel" initials="MC" lastIdx="12" clrIdx="3"/>
  <p:cmAuthor id="10" name="Andrea Boecler" initials="AB" lastIdx="2" clrIdx="10">
    <p:extLst>
      <p:ext uri="{19B8F6BF-5375-455C-9EA6-DF929625EA0E}">
        <p15:presenceInfo xmlns:p15="http://schemas.microsoft.com/office/powerpoint/2012/main" userId="S::aboecler@clinicaloptions.com::28e82037-1239-4052-943b-ae184e0bc2af" providerId="AD"/>
      </p:ext>
    </p:extLst>
  </p:cmAuthor>
  <p:cmAuthor id="4" name="Taryn Gross" initials="TG" lastIdx="2" clrIdx="4"/>
  <p:cmAuthor id="5" name="Gordon Kelley" initials="GK" lastIdx="23" clrIdx="5">
    <p:extLst>
      <p:ext uri="{19B8F6BF-5375-455C-9EA6-DF929625EA0E}">
        <p15:presenceInfo xmlns:p15="http://schemas.microsoft.com/office/powerpoint/2012/main" userId="S::gkelley@clinicaloptions.com::7e3d11cf-7436-4611-80d7-51121a63678e" providerId="AD"/>
      </p:ext>
    </p:extLst>
  </p:cmAuthor>
  <p:cmAuthor id="6" name="Microsoft account" initials="Ma" lastIdx="8" clrIdx="6">
    <p:extLst>
      <p:ext uri="{19B8F6BF-5375-455C-9EA6-DF929625EA0E}">
        <p15:presenceInfo xmlns:p15="http://schemas.microsoft.com/office/powerpoint/2012/main" userId="87a7fe42d5b0095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CC"/>
    <a:srgbClr val="F12F0F"/>
    <a:srgbClr val="FFFFFF"/>
    <a:srgbClr val="E9F4FD"/>
    <a:srgbClr val="00FFFF"/>
    <a:srgbClr val="A5B0E1"/>
    <a:srgbClr val="FB2B15"/>
    <a:srgbClr val="680200"/>
    <a:srgbClr val="EA1C00"/>
    <a:srgbClr val="E54B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83" autoAdjust="0"/>
    <p:restoredTop sz="83110" autoAdjust="0"/>
  </p:normalViewPr>
  <p:slideViewPr>
    <p:cSldViewPr snapToGrid="0">
      <p:cViewPr varScale="1">
        <p:scale>
          <a:sx n="108" d="100"/>
          <a:sy n="108" d="100"/>
        </p:scale>
        <p:origin x="462" y="102"/>
      </p:cViewPr>
      <p:guideLst>
        <p:guide orient="horz" pos="144"/>
        <p:guide pos="3840"/>
        <p:guide pos="288"/>
        <p:guide pos="456"/>
        <p:guide pos="7224"/>
        <p:guide pos="7392"/>
        <p:guide orient="horz" pos="240"/>
        <p:guide orient="horz" pos="1008"/>
        <p:guide orient="horz" pos="3888"/>
        <p:guide orient="horz" pos="4032"/>
        <p:guide orient="horz" pos="4128"/>
      </p:guideLst>
    </p:cSldViewPr>
  </p:slideViewPr>
  <p:notesTextViewPr>
    <p:cViewPr>
      <p:scale>
        <a:sx n="3" d="2"/>
        <a:sy n="3" d="2"/>
      </p:scale>
      <p:origin x="0" y="0"/>
    </p:cViewPr>
  </p:notesTextViewPr>
  <p:sorterViewPr>
    <p:cViewPr varScale="1">
      <p:scale>
        <a:sx n="1" d="1"/>
        <a:sy n="1" d="1"/>
      </p:scale>
      <p:origin x="0" y="0"/>
    </p:cViewPr>
  </p:sorterViewPr>
  <p:notesViewPr>
    <p:cSldViewPr snapToGrid="0" showGuides="1">
      <p:cViewPr varScale="1">
        <p:scale>
          <a:sx n="78" d="100"/>
          <a:sy n="78" d="100"/>
        </p:scale>
        <p:origin x="2622"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commentAuthors" Target="commentAuthor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Master" Target="slideMasters/slideMaster1.xml"/><Relationship Id="rId19" Type="http://schemas.openxmlformats.org/officeDocument/2006/relationships/slide" Target="slides/slide11.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presProps" Target="presProps.xml"/><Relationship Id="rId8" Type="http://schemas.openxmlformats.org/officeDocument/2006/relationships/slideMaster" Target="slideMasters/slideMaster4.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tableStyles" Target="tableStyle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viewProps" Target="viewProps.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68A1D29-BE31-1043-9CAE-4B0394343390}"/>
              </a:ext>
            </a:extLst>
          </p:cNvPr>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6A97E0E-D91A-2148-A13A-D71AC280E075}"/>
              </a:ext>
            </a:extLst>
          </p:cNvPr>
          <p:cNvSpPr>
            <a:spLocks noGrp="1"/>
          </p:cNvSpPr>
          <p:nvPr>
            <p:ph type="dt" sz="quarter" idx="1"/>
          </p:nvPr>
        </p:nvSpPr>
        <p:spPr>
          <a:xfrm>
            <a:off x="3884613" y="1"/>
            <a:ext cx="2971800" cy="458788"/>
          </a:xfrm>
          <a:prstGeom prst="rect">
            <a:avLst/>
          </a:prstGeom>
        </p:spPr>
        <p:txBody>
          <a:bodyPr vert="horz" lIns="91440" tIns="45720" rIns="91440" bIns="45720" rtlCol="0"/>
          <a:lstStyle>
            <a:lvl1pPr algn="r">
              <a:defRPr sz="1200"/>
            </a:lvl1pPr>
          </a:lstStyle>
          <a:p>
            <a:fld id="{18E8D58A-7651-6E41-9BF1-319DBFDF969B}" type="datetimeFigureOut">
              <a:rPr lang="en-US" smtClean="0"/>
              <a:t>10/2/2020</a:t>
            </a:fld>
            <a:endParaRPr lang="en-US"/>
          </a:p>
        </p:txBody>
      </p:sp>
      <p:sp>
        <p:nvSpPr>
          <p:cNvPr id="4" name="Footer Placeholder 3">
            <a:extLst>
              <a:ext uri="{FF2B5EF4-FFF2-40B4-BE49-F238E27FC236}">
                <a16:creationId xmlns:a16="http://schemas.microsoft.com/office/drawing/2014/main" id="{2E7D5F6F-FEDC-7541-8708-BF8CE92EB22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CE428BD-718C-EB4C-8ED9-019BD5A4B6F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53A061D-7E68-8C45-97A5-2FF1DBF7267B}" type="slidenum">
              <a:rPr lang="en-US" smtClean="0"/>
              <a:t>‹#›</a:t>
            </a:fld>
            <a:endParaRPr lang="en-US"/>
          </a:p>
        </p:txBody>
      </p:sp>
    </p:spTree>
    <p:extLst>
      <p:ext uri="{BB962C8B-B14F-4D97-AF65-F5344CB8AC3E}">
        <p14:creationId xmlns:p14="http://schemas.microsoft.com/office/powerpoint/2010/main" val="20174969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53509945"/>
      </p:ext>
    </p:extLst>
  </p:cSld>
  <p:clrMap bg1="lt1" tx1="dk1" bg2="lt2" tx2="dk2" accent1="accent1" accent2="accent2" accent3="accent3" accent4="accent4" accent5="accent5" accent6="accent6" hlink="hlink" folHlink="folHlink"/>
  <p:notesStyle>
    <a:lvl1pPr marL="0" algn="l"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1200" kern="1200">
        <a:solidFill>
          <a:schemeClr val="tx1"/>
        </a:solidFill>
        <a:latin typeface="+mn-lt"/>
        <a:ea typeface="+mn-ea"/>
        <a:cs typeface="+mn-cs"/>
      </a:defRPr>
    </a:lvl2pPr>
    <a:lvl3pPr marL="1219170" algn="l" defTabSz="1219170" rtl="0" eaLnBrk="1" latinLnBrk="0" hangingPunct="1">
      <a:defRPr sz="1200" kern="1200">
        <a:solidFill>
          <a:schemeClr val="tx1"/>
        </a:solidFill>
        <a:latin typeface="+mn-lt"/>
        <a:ea typeface="+mn-ea"/>
        <a:cs typeface="+mn-cs"/>
      </a:defRPr>
    </a:lvl3pPr>
    <a:lvl4pPr marL="1828754" algn="l" defTabSz="1219170" rtl="0" eaLnBrk="1" latinLnBrk="0" hangingPunct="1">
      <a:defRPr sz="1200" kern="1200">
        <a:solidFill>
          <a:schemeClr val="tx1"/>
        </a:solidFill>
        <a:latin typeface="+mn-lt"/>
        <a:ea typeface="+mn-ea"/>
        <a:cs typeface="+mn-cs"/>
      </a:defRPr>
    </a:lvl4pPr>
    <a:lvl5pPr marL="2438339" algn="l" defTabSz="1219170" rtl="0" eaLnBrk="1" latinLnBrk="0" hangingPunct="1">
      <a:defRPr sz="12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49260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5A9CD1-378D-4C9F-981C-DD7277607FDE}" type="slidenum">
              <a:rPr lang="en-US" altLang="en-US" smtClean="0"/>
              <a:pPr>
                <a:spcBef>
                  <a:spcPct val="0"/>
                </a:spcBef>
              </a:pPr>
              <a:t>3</a:t>
            </a:fld>
            <a:endParaRPr lang="en-US" altLang="en-US" dirty="0"/>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ABI, abiraterone; ADT, androgen deprivation therapy; APA, apalutamide; CRPC, castration-resistant prostate cancer; Doc, docetaxel; ENZA, enzalutamide; FFS, failure-free survival; mHSPC, metastatic hormone-sensitive prostate cancer; NA, not available; NSAA, nonsteroidal antiandrogen; Pred, prednisone; rPFS, radiographic PFS; RCT, randomized controlled trial; RT, radiotherapy; TBD, to be determined.</a:t>
            </a:r>
          </a:p>
        </p:txBody>
      </p:sp>
      <p:sp>
        <p:nvSpPr>
          <p:cNvPr id="4" name="Slide Number Placeholder 3"/>
          <p:cNvSpPr>
            <a:spLocks noGrp="1"/>
          </p:cNvSpPr>
          <p:nvPr>
            <p:ph type="sldNum" sz="quarter" idx="5"/>
          </p:nvPr>
        </p:nvSpPr>
        <p:spPr>
          <a:xfrm>
            <a:off x="3884613" y="8685213"/>
            <a:ext cx="2971800" cy="457200"/>
          </a:xfrm>
          <a:prstGeom prst="rect">
            <a:avLst/>
          </a:prstGeo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7436577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2485CF22-EF6A-4510-A230-07A8BC724491}"/>
              </a:ext>
            </a:extLst>
          </p:cNvPr>
          <p:cNvSpPr>
            <a:spLocks noGrp="1" noRot="1" noChangeAspect="1" noChangeArrowheads="1" noTextEdit="1"/>
          </p:cNvSpPr>
          <p:nvPr>
            <p:ph type="sldImg"/>
          </p:nvPr>
        </p:nvSpPr>
        <p:spPr>
          <a:xfrm>
            <a:off x="381000" y="685800"/>
            <a:ext cx="6096000" cy="3429000"/>
          </a:xfrm>
          <a:ln/>
        </p:spPr>
      </p:sp>
      <p:sp>
        <p:nvSpPr>
          <p:cNvPr id="24579" name="Notes Placeholder 2">
            <a:extLst>
              <a:ext uri="{FF2B5EF4-FFF2-40B4-BE49-F238E27FC236}">
                <a16:creationId xmlns:a16="http://schemas.microsoft.com/office/drawing/2014/main" id="{D2042CE8-42FD-4DE2-90A6-8A2D0A1F065C}"/>
              </a:ext>
            </a:extLst>
          </p:cNvPr>
          <p:cNvSpPr>
            <a:spLocks noGrp="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0"/>
              </a:spcBef>
            </a:pPr>
            <a:r>
              <a:rPr lang="en-US" altLang="en-US" i="1" dirty="0">
                <a:latin typeface="Calibri" panose="020F0502020204030204" pitchFamily="34" charset="0"/>
              </a:rPr>
              <a:t>ADT, androgen-deprivation therapy; CAB, </a:t>
            </a:r>
            <a:r>
              <a:rPr lang="en-US" altLang="en-US" b="0" i="1" dirty="0">
                <a:solidFill>
                  <a:srgbClr val="5F6368"/>
                </a:solidFill>
                <a:effectLst/>
                <a:latin typeface="Roboto"/>
              </a:rPr>
              <a:t>combined androgen blockade</a:t>
            </a:r>
            <a:r>
              <a:rPr lang="en-US" b="0" i="1" dirty="0">
                <a:solidFill>
                  <a:srgbClr val="5F6368"/>
                </a:solidFill>
                <a:effectLst/>
                <a:latin typeface="Roboto"/>
              </a:rPr>
              <a:t>;</a:t>
            </a:r>
            <a:r>
              <a:rPr lang="en-US" b="0" i="1" dirty="0">
                <a:solidFill>
                  <a:srgbClr val="4D5156"/>
                </a:solidFill>
                <a:effectLst/>
                <a:latin typeface="Roboto"/>
              </a:rPr>
              <a:t> </a:t>
            </a:r>
            <a:r>
              <a:rPr lang="en-US" altLang="en-US" i="1" dirty="0">
                <a:latin typeface="Calibri" panose="020F0502020204030204" pitchFamily="34" charset="0"/>
              </a:rPr>
              <a:t>ECOG, Eastern Cooperative Oncology Group; CRPC, </a:t>
            </a:r>
            <a:r>
              <a:rPr lang="en-US" sz="1200" i="1" dirty="0"/>
              <a:t>castration-resistant prostate cancer</a:t>
            </a:r>
            <a:r>
              <a:rPr lang="en-US" altLang="en-US" i="1" dirty="0">
                <a:latin typeface="Calibri" panose="020F0502020204030204" pitchFamily="34" charset="0"/>
              </a:rPr>
              <a:t>; mets, metastases; PS, performance status; PSA, prostate-specific antigen; SRE, skeletal-related event; QoL, quality of life.</a:t>
            </a:r>
          </a:p>
        </p:txBody>
      </p:sp>
    </p:spTree>
    <p:extLst>
      <p:ext uri="{BB962C8B-B14F-4D97-AF65-F5344CB8AC3E}">
        <p14:creationId xmlns:p14="http://schemas.microsoft.com/office/powerpoint/2010/main" val="12050207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A65298CE-3E7F-4712-AD3C-D6987321BFA1}"/>
              </a:ext>
            </a:extLst>
          </p:cNvPr>
          <p:cNvSpPr>
            <a:spLocks noGrp="1" noRot="1" noChangeAspect="1" noChangeArrowheads="1" noTextEdit="1"/>
          </p:cNvSpPr>
          <p:nvPr>
            <p:ph type="sldImg"/>
          </p:nvPr>
        </p:nvSpPr>
        <p:spPr>
          <a:ln/>
        </p:spPr>
      </p:sp>
      <p:sp>
        <p:nvSpPr>
          <p:cNvPr id="20483" name="Notes Placeholder 2">
            <a:extLst>
              <a:ext uri="{FF2B5EF4-FFF2-40B4-BE49-F238E27FC236}">
                <a16:creationId xmlns:a16="http://schemas.microsoft.com/office/drawing/2014/main" id="{35EE40EB-341E-4332-91B3-52C59BA09C5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latin typeface="Times New Roman" panose="02020603050405020304" pitchFamily="18" charset="0"/>
              </a:rPr>
              <a:t>ADT, androgen-deprivation therapy; mOS, median OS; NR, not reached.</a:t>
            </a:r>
          </a:p>
        </p:txBody>
      </p:sp>
      <p:sp>
        <p:nvSpPr>
          <p:cNvPr id="20484" name="Slide Number Placeholder 3">
            <a:extLst>
              <a:ext uri="{FF2B5EF4-FFF2-40B4-BE49-F238E27FC236}">
                <a16:creationId xmlns:a16="http://schemas.microsoft.com/office/drawing/2014/main" id="{4BB0D8E0-15C5-475F-9E3A-4B967B46A18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bg2"/>
                </a:solidFill>
                <a:latin typeface="Times New Roman" panose="02020603050405020304" pitchFamily="18" charset="0"/>
              </a:defRPr>
            </a:lvl1pPr>
            <a:lvl2pPr marL="742950" indent="-285750">
              <a:defRPr sz="2400">
                <a:solidFill>
                  <a:schemeClr val="bg2"/>
                </a:solidFill>
                <a:latin typeface="Times New Roman" panose="02020603050405020304" pitchFamily="18" charset="0"/>
              </a:defRPr>
            </a:lvl2pPr>
            <a:lvl3pPr marL="1143000" indent="-228600">
              <a:defRPr sz="2400">
                <a:solidFill>
                  <a:schemeClr val="bg2"/>
                </a:solidFill>
                <a:latin typeface="Times New Roman" panose="02020603050405020304" pitchFamily="18" charset="0"/>
              </a:defRPr>
            </a:lvl3pPr>
            <a:lvl4pPr marL="1600200" indent="-228600">
              <a:defRPr sz="2400">
                <a:solidFill>
                  <a:schemeClr val="bg2"/>
                </a:solidFill>
                <a:latin typeface="Times New Roman" panose="02020603050405020304" pitchFamily="18" charset="0"/>
              </a:defRPr>
            </a:lvl4pPr>
            <a:lvl5pPr marL="2057400" indent="-228600">
              <a:defRPr sz="2400">
                <a:solidFill>
                  <a:schemeClr val="bg2"/>
                </a:solidFill>
                <a:latin typeface="Times New Roman" panose="02020603050405020304" pitchFamily="18" charset="0"/>
              </a:defRPr>
            </a:lvl5pPr>
            <a:lvl6pPr marL="2514600" indent="-228600" eaLnBrk="0" fontAlgn="base" hangingPunct="0">
              <a:spcBef>
                <a:spcPct val="0"/>
              </a:spcBef>
              <a:spcAft>
                <a:spcPct val="0"/>
              </a:spcAft>
              <a:defRPr sz="2400">
                <a:solidFill>
                  <a:schemeClr val="bg2"/>
                </a:solidFill>
                <a:latin typeface="Times New Roman" panose="02020603050405020304" pitchFamily="18" charset="0"/>
              </a:defRPr>
            </a:lvl6pPr>
            <a:lvl7pPr marL="2971800" indent="-228600" eaLnBrk="0" fontAlgn="base" hangingPunct="0">
              <a:spcBef>
                <a:spcPct val="0"/>
              </a:spcBef>
              <a:spcAft>
                <a:spcPct val="0"/>
              </a:spcAft>
              <a:defRPr sz="2400">
                <a:solidFill>
                  <a:schemeClr val="bg2"/>
                </a:solidFill>
                <a:latin typeface="Times New Roman" panose="02020603050405020304" pitchFamily="18" charset="0"/>
              </a:defRPr>
            </a:lvl7pPr>
            <a:lvl8pPr marL="3429000" indent="-228600" eaLnBrk="0" fontAlgn="base" hangingPunct="0">
              <a:spcBef>
                <a:spcPct val="0"/>
              </a:spcBef>
              <a:spcAft>
                <a:spcPct val="0"/>
              </a:spcAft>
              <a:defRPr sz="2400">
                <a:solidFill>
                  <a:schemeClr val="bg2"/>
                </a:solidFill>
                <a:latin typeface="Times New Roman" panose="02020603050405020304" pitchFamily="18" charset="0"/>
              </a:defRPr>
            </a:lvl8pPr>
            <a:lvl9pPr marL="3886200" indent="-228600" eaLnBrk="0" fontAlgn="base" hangingPunct="0">
              <a:spcBef>
                <a:spcPct val="0"/>
              </a:spcBef>
              <a:spcAft>
                <a:spcPct val="0"/>
              </a:spcAft>
              <a:defRPr sz="2400">
                <a:solidFill>
                  <a:schemeClr val="bg2"/>
                </a:solidFill>
                <a:latin typeface="Times New Roman" panose="02020603050405020304" pitchFamily="18" charset="0"/>
              </a:defRPr>
            </a:lvl9pPr>
          </a:lstStyle>
          <a:p>
            <a:pPr marL="0" marR="0" lvl="0" indent="0" algn="r" defTabSz="609493" rtl="0" eaLnBrk="1" fontAlgn="base" latinLnBrk="0" hangingPunct="1">
              <a:lnSpc>
                <a:spcPct val="100000"/>
              </a:lnSpc>
              <a:spcBef>
                <a:spcPct val="0"/>
              </a:spcBef>
              <a:spcAft>
                <a:spcPct val="0"/>
              </a:spcAft>
              <a:buClrTx/>
              <a:buSzTx/>
              <a:buFontTx/>
              <a:buNone/>
              <a:tabLst/>
              <a:defRPr/>
            </a:pPr>
            <a:fld id="{B752F1FE-B0D8-44B3-BAC9-4A91C649C463}" type="slidenum">
              <a:rPr kumimoji="0" lang="en-US" altLang="en-US" sz="1200" b="0" i="0" u="none" strike="noStrike" kern="1200" cap="none" spc="0" normalizeH="0" baseline="0" noProof="0" smtClean="0">
                <a:ln>
                  <a:noFill/>
                </a:ln>
                <a:solidFill>
                  <a:prstClr val="black"/>
                </a:solidFill>
                <a:effectLst/>
                <a:uLnTx/>
                <a:uFillTx/>
                <a:latin typeface="Times New Roman" panose="02020603050405020304" pitchFamily="18" charset="0"/>
                <a:ea typeface="ＭＳ Ｐゴシック" charset="0"/>
                <a:cs typeface="+mn-cs"/>
              </a:rPr>
              <a:pPr marL="0" marR="0" lvl="0" indent="0" algn="r" defTabSz="609493"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0"/>
              <a:cs typeface="+mn-cs"/>
            </a:endParaRPr>
          </a:p>
        </p:txBody>
      </p:sp>
    </p:spTree>
    <p:extLst>
      <p:ext uri="{BB962C8B-B14F-4D97-AF65-F5344CB8AC3E}">
        <p14:creationId xmlns:p14="http://schemas.microsoft.com/office/powerpoint/2010/main" val="1263564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Doc, docetaxel; mHSPC, metastatic hormone-sensitive prostate cancer; NA, not available; RCT, randomized clinical trials; SoC, standard of care; ZA, zoledronic acid.</a:t>
            </a:r>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r" defTabSz="919163" rtl="0" eaLnBrk="0" fontAlgn="base" latinLnBrk="0" hangingPunct="0">
              <a:lnSpc>
                <a:spcPct val="100000"/>
              </a:lnSpc>
              <a:spcBef>
                <a:spcPct val="0"/>
              </a:spcBef>
              <a:spcAft>
                <a:spcPct val="0"/>
              </a:spcAft>
              <a:buClrTx/>
              <a:buSzTx/>
              <a:buFontTx/>
              <a:buNone/>
              <a:tabLst/>
              <a:defRPr/>
            </a:pPr>
            <a:fld id="{65BB8463-FF47-4AB8-A37C-6B473AF28FBD}" type="slidenum">
              <a:rPr kumimoji="0" lang="en-US" sz="1200" b="0" i="0" u="none" strike="noStrike" kern="1200" cap="none" spc="0" normalizeH="0" baseline="0" noProof="0" smtClean="0">
                <a:ln>
                  <a:noFill/>
                </a:ln>
                <a:solidFill>
                  <a:prstClr val="black"/>
                </a:solidFill>
                <a:effectLst/>
                <a:uLnTx/>
                <a:uFillTx/>
                <a:latin typeface="Times" charset="0"/>
                <a:ea typeface="ＭＳ Ｐゴシック" pitchFamily="34" charset="-128"/>
                <a:cs typeface="+mn-cs"/>
              </a:rPr>
              <a:pPr marL="0" marR="0" lvl="0" indent="0" algn="r" defTabSz="919163" rtl="0" eaLnBrk="0" fontAlgn="base" latinLnBrk="0" hangingPunct="0">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Times" charset="0"/>
              <a:ea typeface="ＭＳ Ｐゴシック" pitchFamily="34" charset="-128"/>
              <a:cs typeface="+mn-cs"/>
            </a:endParaRPr>
          </a:p>
        </p:txBody>
      </p:sp>
    </p:spTree>
    <p:extLst>
      <p:ext uri="{BB962C8B-B14F-4D97-AF65-F5344CB8AC3E}">
        <p14:creationId xmlns:p14="http://schemas.microsoft.com/office/powerpoint/2010/main" val="4213044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a:latin typeface="Times New Roman" panose="02020603050405020304" pitchFamily="18" charset="0"/>
              </a:rPr>
              <a:t>ADT, androgen-deprivation therapy; </a:t>
            </a:r>
            <a:r>
              <a:rPr lang="en-US" b="0" i="1" dirty="0"/>
              <a:t>mHSPC, metastatic hormone-sensitive prostate cancer; rPFS, radiographic PFS.</a:t>
            </a:r>
            <a:endParaRPr lang="en-GB"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BB8463-FF47-4AB8-A37C-6B473AF28FBD}" type="slidenum">
              <a:rPr kumimoji="0" lang="en-US" sz="1200" b="0" i="0" u="none" strike="noStrike" kern="1200" cap="none" spc="0" normalizeH="0" baseline="0" noProof="0" smtClean="0">
                <a:ln>
                  <a:noFill/>
                </a:ln>
                <a:solidFill>
                  <a:prstClr val="black"/>
                </a:solidFill>
                <a:effectLst/>
                <a:uLnTx/>
                <a:uFillTx/>
                <a:latin typeface="Calibri"/>
                <a:ea typeface="ＭＳ Ｐゴシック"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ＭＳ Ｐゴシック" charset="0"/>
              <a:cs typeface="+mn-cs"/>
            </a:endParaRPr>
          </a:p>
        </p:txBody>
      </p:sp>
    </p:spTree>
    <p:extLst>
      <p:ext uri="{BB962C8B-B14F-4D97-AF65-F5344CB8AC3E}">
        <p14:creationId xmlns:p14="http://schemas.microsoft.com/office/powerpoint/2010/main" val="28977369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ADT, androgen-deprivation therapy; M1, metastatic disease; RT, radiotherapy; ZA, zoledronic acid.</a:t>
            </a:r>
          </a:p>
          <a:p>
            <a:endParaRPr lang="en-US" dirty="0"/>
          </a:p>
        </p:txBody>
      </p:sp>
      <p:sp>
        <p:nvSpPr>
          <p:cNvPr id="4" name="Slide Number Placeholder 3"/>
          <p:cNvSpPr>
            <a:spLocks noGrp="1"/>
          </p:cNvSpPr>
          <p:nvPr>
            <p:ph type="sldNum" sz="quarter" idx="5"/>
          </p:nvPr>
        </p:nvSpPr>
        <p:spPr>
          <a:xfrm>
            <a:off x="3884613" y="8685213"/>
            <a:ext cx="2971800" cy="457200"/>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3A36DC-69B9-4AF7-9325-457547ECFD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56153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a:t>AAP, abiraterone acetate plus prednisone/prednisolone; DocP, docetaxel plus prednisone/prednisolone; SoC, standard of care.</a:t>
            </a:r>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BB8463-FF47-4AB8-A37C-6B473AF28FBD}" type="slidenum">
              <a:rPr kumimoji="0" lang="en-US" sz="1200" b="0" i="0" u="none" strike="noStrike" kern="1200" cap="none" spc="0" normalizeH="0" baseline="0" noProof="0" smtClean="0">
                <a:ln>
                  <a:noFill/>
                </a:ln>
                <a:solidFill>
                  <a:prstClr val="black"/>
                </a:solidFill>
                <a:effectLst/>
                <a:uLnTx/>
                <a:uFillTx/>
                <a:latin typeface="Calibri"/>
                <a:ea typeface="ＭＳ Ｐゴシック"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ＭＳ Ｐゴシック" charset="0"/>
              <a:cs typeface="+mn-cs"/>
            </a:endParaRPr>
          </a:p>
        </p:txBody>
      </p:sp>
    </p:spTree>
    <p:extLst>
      <p:ext uri="{BB962C8B-B14F-4D97-AF65-F5344CB8AC3E}">
        <p14:creationId xmlns:p14="http://schemas.microsoft.com/office/powerpoint/2010/main" val="8974768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ACE-27, Adult Comorbidity Evaluation-27; ADT, androgen-deprivation therapy; AE, adverse event; CRPC, castration-resistant prostate cancer; ECOG, Eastern Cooperative Oncology Group; HRQoL, health-related quality of life; </a:t>
            </a:r>
            <a:r>
              <a:rPr lang="en-US" b="0" i="1" dirty="0"/>
              <a:t>mHSPC, metastatic hormone-sensitive prostate cancer; </a:t>
            </a:r>
            <a:r>
              <a:rPr lang="en-US" i="1" dirty="0"/>
              <a:t>NSAA, nonsteroidal antiandrogen; PD, progressive disease; PS, performance status; PSA, prostate-specific antigen; tx, treatment.</a:t>
            </a:r>
            <a:endParaRPr lang="en-US" dirty="0"/>
          </a:p>
        </p:txBody>
      </p:sp>
      <p:sp>
        <p:nvSpPr>
          <p:cNvPr id="4" name="Slide Number Placeholder 3"/>
          <p:cNvSpPr>
            <a:spLocks noGrp="1"/>
          </p:cNvSpPr>
          <p:nvPr>
            <p:ph type="sldNum" sz="quarter" idx="5"/>
          </p:nvPr>
        </p:nvSpPr>
        <p:spPr>
          <a:xfrm>
            <a:off x="3884613" y="8685213"/>
            <a:ext cx="2971800" cy="457200"/>
          </a:xfrm>
          <a:prstGeom prst="rect">
            <a:avLst/>
          </a:prstGeo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952936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NSAA, nonsteroidal antiandrogen.</a:t>
            </a:r>
          </a:p>
        </p:txBody>
      </p:sp>
      <p:sp>
        <p:nvSpPr>
          <p:cNvPr id="4" name="Slide Number Placeholder 3"/>
          <p:cNvSpPr>
            <a:spLocks noGrp="1"/>
          </p:cNvSpPr>
          <p:nvPr>
            <p:ph type="sldNum" sz="quarter" idx="5"/>
          </p:nvPr>
        </p:nvSpPr>
        <p:spPr>
          <a:xfrm>
            <a:off x="3884613" y="8685213"/>
            <a:ext cx="2971800" cy="457200"/>
          </a:xfrm>
          <a:prstGeom prst="rect">
            <a:avLst/>
          </a:prstGeo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5460814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NSAA, nonsteroidal antiandrogen.</a:t>
            </a:r>
          </a:p>
        </p:txBody>
      </p:sp>
      <p:sp>
        <p:nvSpPr>
          <p:cNvPr id="4" name="Slide Number Placeholder 3"/>
          <p:cNvSpPr>
            <a:spLocks noGrp="1"/>
          </p:cNvSpPr>
          <p:nvPr>
            <p:ph type="sldNum" sz="quarter" idx="5"/>
          </p:nvPr>
        </p:nvSpPr>
        <p:spPr>
          <a:xfrm>
            <a:off x="3884613" y="8685213"/>
            <a:ext cx="2971800" cy="457200"/>
          </a:xfrm>
          <a:prstGeom prst="rect">
            <a:avLst/>
          </a:prstGeo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6267297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ADT, androgen deprivation therapy; ECOG, Eastern Cooperative Oncology Group; mHSPC, metastatic hormone-sensitive prostate cancer; PC, prostate cancer; PD, progressive disease; PS, performance status; PSA, prostate-specific antigen; SSE, </a:t>
            </a:r>
            <a:r>
              <a:rPr lang="en-US" b="0" i="1" dirty="0">
                <a:solidFill>
                  <a:srgbClr val="000000"/>
                </a:solidFill>
                <a:effectLst/>
                <a:latin typeface="Times New Roman" panose="02020603050405020304" pitchFamily="18" charset="0"/>
              </a:rPr>
              <a:t>symptomatic skeletal event.</a:t>
            </a:r>
            <a:endParaRPr lang="en-US" i="1" dirty="0"/>
          </a:p>
          <a:p>
            <a:endParaRPr lang="en-US" dirty="0"/>
          </a:p>
        </p:txBody>
      </p:sp>
      <p:sp>
        <p:nvSpPr>
          <p:cNvPr id="4" name="Slide Number Placeholder 3"/>
          <p:cNvSpPr>
            <a:spLocks noGrp="1"/>
          </p:cNvSpPr>
          <p:nvPr>
            <p:ph type="sldNum" sz="quarter" idx="5"/>
          </p:nvPr>
        </p:nvSpPr>
        <p:spPr/>
        <p:txBody>
          <a:bodyPr/>
          <a:lstStyle/>
          <a:p>
            <a:fld id="{903A36DC-69B9-4AF7-9325-457547ECFD64}" type="slidenum">
              <a:rPr lang="en-US" smtClean="0"/>
              <a:t>15</a:t>
            </a:fld>
            <a:endParaRPr lang="en-US" dirty="0"/>
          </a:p>
        </p:txBody>
      </p:sp>
    </p:spTree>
    <p:extLst>
      <p:ext uri="{BB962C8B-B14F-4D97-AF65-F5344CB8AC3E}">
        <p14:creationId xmlns:p14="http://schemas.microsoft.com/office/powerpoint/2010/main" val="18796854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i="1" dirty="0"/>
              <a:t>ADT, androgen-deprivation therapy; NR, not reached; rPFS, radiographic progression-free survival.</a:t>
            </a:r>
            <a:endParaRPr lang="en-US" dirty="0"/>
          </a:p>
          <a:p>
            <a:endParaRPr lang="en-US" dirty="0"/>
          </a:p>
        </p:txBody>
      </p:sp>
      <p:sp>
        <p:nvSpPr>
          <p:cNvPr id="4" name="Slide Number Placeholder 3"/>
          <p:cNvSpPr>
            <a:spLocks noGrp="1"/>
          </p:cNvSpPr>
          <p:nvPr>
            <p:ph type="sldNum" sz="quarter" idx="5"/>
          </p:nvPr>
        </p:nvSpPr>
        <p:spPr>
          <a:xfrm>
            <a:off x="3884613" y="8685213"/>
            <a:ext cx="2971800" cy="457200"/>
          </a:xfrm>
          <a:prstGeom prst="rect">
            <a:avLst/>
          </a:prstGeom>
        </p:spPr>
        <p:txBody>
          <a:bodyPr/>
          <a:lstStyle/>
          <a:p>
            <a:fld id="{2B3444B1-158A-4BF6-99BF-61DE2EB2E352}" type="slidenum">
              <a:rPr lang="en-US" smtClean="0"/>
              <a:t>16</a:t>
            </a:fld>
            <a:endParaRPr lang="en-US" dirty="0"/>
          </a:p>
        </p:txBody>
      </p:sp>
    </p:spTree>
    <p:extLst>
      <p:ext uri="{BB962C8B-B14F-4D97-AF65-F5344CB8AC3E}">
        <p14:creationId xmlns:p14="http://schemas.microsoft.com/office/powerpoint/2010/main" val="20473305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2485CF22-EF6A-4510-A230-07A8BC724491}"/>
              </a:ext>
            </a:extLst>
          </p:cNvPr>
          <p:cNvSpPr>
            <a:spLocks noGrp="1" noRot="1" noChangeAspect="1" noChangeArrowheads="1" noTextEdit="1"/>
          </p:cNvSpPr>
          <p:nvPr>
            <p:ph type="sldImg"/>
          </p:nvPr>
        </p:nvSpPr>
        <p:spPr>
          <a:xfrm>
            <a:off x="381000" y="384175"/>
            <a:ext cx="6096000" cy="3429000"/>
          </a:xfrm>
          <a:ln/>
        </p:spPr>
      </p:sp>
      <p:sp>
        <p:nvSpPr>
          <p:cNvPr id="24579" name="Notes Placeholder 2">
            <a:extLst>
              <a:ext uri="{FF2B5EF4-FFF2-40B4-BE49-F238E27FC236}">
                <a16:creationId xmlns:a16="http://schemas.microsoft.com/office/drawing/2014/main" id="{D2042CE8-42FD-4DE2-90A6-8A2D0A1F065C}"/>
              </a:ext>
            </a:extLst>
          </p:cNvPr>
          <p:cNvSpPr>
            <a:spLocks noGrp="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0"/>
              </a:spcBef>
            </a:pPr>
            <a:r>
              <a:rPr lang="en-US" altLang="en-US" i="1" dirty="0"/>
              <a:t>ADT, androgen-deprivation therapy; ECOG, Eastern Cooperative Oncology Group; EU, European Union; mCSPC, metastatic </a:t>
            </a:r>
            <a:r>
              <a:rPr lang="en-US" sz="1200" i="1" dirty="0"/>
              <a:t>castration-sensitive prostate cancer</a:t>
            </a:r>
            <a:r>
              <a:rPr lang="en-US" altLang="en-US" i="1" dirty="0"/>
              <a:t>; </a:t>
            </a:r>
            <a:r>
              <a:rPr lang="en-US" i="1" dirty="0"/>
              <a:t>mHSPC, metastatic hormone-sensitive prostate cancer; </a:t>
            </a:r>
            <a:r>
              <a:rPr lang="en-US" altLang="en-US" i="1" dirty="0"/>
              <a:t>NA, North America; PD, progressive disease; PS, performance status; PSA, prostate-specific antigen; PFS2, second PFS; SRE, skeletal-related event.</a:t>
            </a:r>
          </a:p>
        </p:txBody>
      </p:sp>
    </p:spTree>
    <p:extLst>
      <p:ext uri="{BB962C8B-B14F-4D97-AF65-F5344CB8AC3E}">
        <p14:creationId xmlns:p14="http://schemas.microsoft.com/office/powerpoint/2010/main" val="41247022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ADT, androgen-deprivation therapy; NE, not evaluable.</a:t>
            </a:r>
          </a:p>
        </p:txBody>
      </p:sp>
      <p:sp>
        <p:nvSpPr>
          <p:cNvPr id="4" name="Slide Number Placeholder 3"/>
          <p:cNvSpPr>
            <a:spLocks noGrp="1"/>
          </p:cNvSpPr>
          <p:nvPr>
            <p:ph type="sldNum" sz="quarter" idx="5"/>
          </p:nvPr>
        </p:nvSpPr>
        <p:spPr>
          <a:xfrm>
            <a:off x="3884613" y="8685213"/>
            <a:ext cx="2971800" cy="457200"/>
          </a:xfrm>
          <a:prstGeom prst="rect">
            <a:avLst/>
          </a:prstGeo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9471619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ADT, androgen-deprivation therapy; NE, not evaluable. </a:t>
            </a:r>
          </a:p>
        </p:txBody>
      </p:sp>
      <p:sp>
        <p:nvSpPr>
          <p:cNvPr id="4" name="Slide Number Placeholder 3"/>
          <p:cNvSpPr>
            <a:spLocks noGrp="1"/>
          </p:cNvSpPr>
          <p:nvPr>
            <p:ph type="sldNum" sz="quarter" idx="5"/>
          </p:nvPr>
        </p:nvSpPr>
        <p:spPr>
          <a:xfrm>
            <a:off x="3884613" y="8685213"/>
            <a:ext cx="2971800" cy="457200"/>
          </a:xfrm>
          <a:prstGeom prst="rect">
            <a:avLst/>
          </a:prstGeo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4077348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ADT, androgen-deprivation therapy; AE, adverse event; BL, baseline; HRQoL, health-related quality of life.</a:t>
            </a:r>
          </a:p>
        </p:txBody>
      </p:sp>
      <p:sp>
        <p:nvSpPr>
          <p:cNvPr id="4" name="Slide Number Placeholder 3"/>
          <p:cNvSpPr>
            <a:spLocks noGrp="1"/>
          </p:cNvSpPr>
          <p:nvPr>
            <p:ph type="sldNum" sz="quarter" idx="5"/>
          </p:nvPr>
        </p:nvSpPr>
        <p:spPr>
          <a:xfrm>
            <a:off x="3884613" y="8685213"/>
            <a:ext cx="2971800" cy="457200"/>
          </a:xfrm>
          <a:prstGeom prst="rect">
            <a:avLst/>
          </a:prstGeo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7980022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i="1" dirty="0">
                <a:ea typeface="ＭＳ Ｐゴシック" pitchFamily="34" charset="-128"/>
              </a:rPr>
              <a:t>ADT, androgen-deprivation therapy; CRPC, castration-resistant prostate cancer; ECOG PS, Eastern Cooperative Oncology Group performance status; HSPC, hormone-sensitive prostate cancer; </a:t>
            </a:r>
            <a:r>
              <a:rPr lang="en-US" i="1" dirty="0"/>
              <a:t>mHSPC, metastatic hormone-sensitive prostate cancer; </a:t>
            </a:r>
            <a:r>
              <a:rPr lang="en-US" i="1" dirty="0">
                <a:ea typeface="ＭＳ Ｐゴシック" pitchFamily="34" charset="-128"/>
              </a:rPr>
              <a:t>PD, progressive disease; SSE, symptomatic skeletal event. </a:t>
            </a:r>
          </a:p>
        </p:txBody>
      </p:sp>
      <p:sp>
        <p:nvSpPr>
          <p:cNvPr id="47108" name="Slide Number Placeholder 3"/>
          <p:cNvSpPr>
            <a:spLocks noGrp="1"/>
          </p:cNvSpPr>
          <p:nvPr>
            <p:ph type="sldNum" sz="quarter" idx="5"/>
          </p:nvPr>
        </p:nvSpPr>
        <p:spPr bwMode="auto">
          <a:noFill/>
          <a:ln>
            <a:miter lim="800000"/>
            <a:headEnd/>
            <a:tailEnd/>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C191B1D-546F-402B-9C1E-76B5FA60D5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507038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CRPC, castration-resistant prostate cancer.</a:t>
            </a:r>
          </a:p>
        </p:txBody>
      </p:sp>
      <p:sp>
        <p:nvSpPr>
          <p:cNvPr id="4" name="Slide Number Placeholder 3"/>
          <p:cNvSpPr>
            <a:spLocks noGrp="1"/>
          </p:cNvSpPr>
          <p:nvPr>
            <p:ph type="sldNum" sz="quarter" idx="5"/>
          </p:nvPr>
        </p:nvSpPr>
        <p:spPr>
          <a:xfrm>
            <a:off x="3884613" y="8685213"/>
            <a:ext cx="2971800" cy="457200"/>
          </a:xfrm>
          <a:prstGeom prst="rect">
            <a:avLst/>
          </a:prstGeom>
        </p:spPr>
        <p:txBody>
          <a:bodyPr/>
          <a:lstStyle/>
          <a:p>
            <a:fld id="{2B3444B1-158A-4BF6-99BF-61DE2EB2E352}" type="slidenum">
              <a:rPr lang="en-US" smtClean="0"/>
              <a:t>23</a:t>
            </a:fld>
            <a:endParaRPr lang="en-US" dirty="0"/>
          </a:p>
        </p:txBody>
      </p:sp>
    </p:spTree>
    <p:extLst>
      <p:ext uri="{BB962C8B-B14F-4D97-AF65-F5344CB8AC3E}">
        <p14:creationId xmlns:p14="http://schemas.microsoft.com/office/powerpoint/2010/main" val="17051088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PSADT, prostate-specific antigen doubling time.</a:t>
            </a:r>
          </a:p>
        </p:txBody>
      </p:sp>
      <p:sp>
        <p:nvSpPr>
          <p:cNvPr id="4" name="Slide Number Placeholder 3"/>
          <p:cNvSpPr>
            <a:spLocks noGrp="1"/>
          </p:cNvSpPr>
          <p:nvPr>
            <p:ph type="sldNum" sz="quarter" idx="5"/>
          </p:nvPr>
        </p:nvSpPr>
        <p:spPr>
          <a:xfrm>
            <a:off x="3884613" y="8685213"/>
            <a:ext cx="2971800" cy="457200"/>
          </a:xfrm>
          <a:prstGeom prst="rect">
            <a:avLst/>
          </a:prstGeom>
        </p:spPr>
        <p:txBody>
          <a:bodyPr/>
          <a:lstStyle/>
          <a:p>
            <a:fld id="{2B3444B1-158A-4BF6-99BF-61DE2EB2E352}" type="slidenum">
              <a:rPr lang="en-US" smtClean="0"/>
              <a:t>24</a:t>
            </a:fld>
            <a:endParaRPr lang="en-US" dirty="0"/>
          </a:p>
        </p:txBody>
      </p:sp>
    </p:spTree>
    <p:extLst>
      <p:ext uri="{BB962C8B-B14F-4D97-AF65-F5344CB8AC3E}">
        <p14:creationId xmlns:p14="http://schemas.microsoft.com/office/powerpoint/2010/main" val="3658499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a:xfrm>
            <a:off x="3884613" y="8685213"/>
            <a:ext cx="2971800" cy="457200"/>
          </a:xfrm>
          <a:prstGeom prst="rect">
            <a:avLst/>
          </a:prstGeom>
        </p:spPr>
        <p:txBody>
          <a:bodyPr/>
          <a:lstStyle/>
          <a:p>
            <a:fld id="{2B3444B1-158A-4BF6-99BF-61DE2EB2E352}" type="slidenum">
              <a:rPr lang="en-US" smtClean="0"/>
              <a:t>25</a:t>
            </a:fld>
            <a:endParaRPr lang="en-US" dirty="0"/>
          </a:p>
        </p:txBody>
      </p:sp>
    </p:spTree>
    <p:extLst>
      <p:ext uri="{BB962C8B-B14F-4D97-AF65-F5344CB8AC3E}">
        <p14:creationId xmlns:p14="http://schemas.microsoft.com/office/powerpoint/2010/main" val="29509443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LN, lymph node; MFS, metastasis-free survival; nmCRPC, nonmetastatic castration-resistant prostate cancer; </a:t>
            </a:r>
            <a:r>
              <a:rPr lang="da-DK" sz="1200" b="0" i="1" dirty="0">
                <a:solidFill>
                  <a:prstClr val="black"/>
                </a:solidFill>
                <a:latin typeface="Calibri" panose="020F0502020204030204" pitchFamily="34" charset="0"/>
                <a:cs typeface="Calibri" panose="020F0502020204030204" pitchFamily="34" charset="0"/>
              </a:rPr>
              <a:t>PSA, prostate-specific antigen; PSADT, prostate-specific antigen doubling time; QoL, quality of life; RR, response rate; SRE, skeletal-related event.</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6637532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a:latin typeface="Calibri" panose="020F0502020204030204" pitchFamily="34" charset="0"/>
              </a:rPr>
              <a:t>ADT, androgen deprivation therapy; </a:t>
            </a:r>
            <a:r>
              <a:rPr lang="en-US" i="1" dirty="0"/>
              <a:t>Apa, apalutamide, Dara, darolutamide; Enza, enzalutamide; MFS, metastasis-free survival; Pbo, placebo.</a:t>
            </a:r>
          </a:p>
        </p:txBody>
      </p:sp>
      <p:sp>
        <p:nvSpPr>
          <p:cNvPr id="4" name="Slide Number Placeholder 3"/>
          <p:cNvSpPr>
            <a:spLocks noGrp="1"/>
          </p:cNvSpPr>
          <p:nvPr>
            <p:ph type="sldNum" sz="quarter" idx="5"/>
          </p:nvPr>
        </p:nvSpPr>
        <p:spPr>
          <a:xfrm>
            <a:off x="3884613" y="8685213"/>
            <a:ext cx="2971800" cy="457200"/>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576CF9-3F79-4B96-87E3-25EEEABC2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32154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a:xfrm>
            <a:off x="3884613" y="8685213"/>
            <a:ext cx="2971800" cy="457200"/>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DB55A5-0855-436C-8B4F-EF85BFEEE3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48355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a:solidFill>
                  <a:srgbClr val="000000">
                    <a:lumMod val="50000"/>
                  </a:srgbClr>
                </a:solidFill>
                <a:latin typeface="Arial"/>
              </a:rPr>
              <a:t> AE, adverse event; Apa, apalutamide; Daro, darolutamide; Enza, enzalutamide; N/A, not available; </a:t>
            </a:r>
            <a:r>
              <a:rPr lang="en-US" i="1" baseline="0" dirty="0" err="1">
                <a:solidFill>
                  <a:srgbClr val="000000">
                    <a:lumMod val="50000"/>
                  </a:srgbClr>
                </a:solidFill>
                <a:latin typeface="Arial"/>
              </a:rPr>
              <a:t>nmCRPC</a:t>
            </a:r>
            <a:r>
              <a:rPr lang="en-US" i="1" baseline="0" dirty="0">
                <a:solidFill>
                  <a:srgbClr val="000000">
                    <a:lumMod val="50000"/>
                  </a:srgbClr>
                </a:solidFill>
                <a:latin typeface="Arial"/>
              </a:rPr>
              <a:t>, nonmetastatic castration-resistant prostate cancer; Pbo, placebo.</a:t>
            </a:r>
            <a:endParaRPr lang="en-US" i="1" baseline="0" dirty="0"/>
          </a:p>
        </p:txBody>
      </p:sp>
      <p:sp>
        <p:nvSpPr>
          <p:cNvPr id="4" name="Slide Number Placeholder 3"/>
          <p:cNvSpPr>
            <a:spLocks noGrp="1"/>
          </p:cNvSpPr>
          <p:nvPr>
            <p:ph type="sldNum" sz="quarter" idx="10"/>
          </p:nvPr>
        </p:nvSpPr>
        <p:spPr/>
        <p:txBody>
          <a:bodyPr/>
          <a:lstStyle/>
          <a:p>
            <a:fld id="{2B3444B1-158A-4BF6-99BF-61DE2EB2E352}" type="slidenum">
              <a:rPr lang="en-US" smtClean="0"/>
              <a:t>29</a:t>
            </a:fld>
            <a:endParaRPr lang="en-US" dirty="0"/>
          </a:p>
        </p:txBody>
      </p:sp>
    </p:spTree>
    <p:extLst>
      <p:ext uri="{BB962C8B-B14F-4D97-AF65-F5344CB8AC3E}">
        <p14:creationId xmlns:p14="http://schemas.microsoft.com/office/powerpoint/2010/main" val="13700512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mCRPC, metastatic castration-resistant prostate cancer; PARP, poly-ADP ribose polymerase.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31</a:t>
            </a:fld>
            <a:endParaRPr lang="en-US" altLang="en-US" dirty="0"/>
          </a:p>
        </p:txBody>
      </p:sp>
    </p:spTree>
    <p:extLst>
      <p:ext uri="{BB962C8B-B14F-4D97-AF65-F5344CB8AC3E}">
        <p14:creationId xmlns:p14="http://schemas.microsoft.com/office/powerpoint/2010/main" val="258455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 androgen receptor; ARTA, androgen-receptor targeting agent; ECOG, Eastern Cooperative Oncology Group; mCRPC, metastatic castration-resistant prostate cancer; PD, progressive disease; PS; performance status; PSA, prostate-specific antigen.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6405256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 androgen receptor.</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4073736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AR, androgen receptor.</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5873186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4412" cy="3429000"/>
          </a:xfrm>
        </p:spPr>
      </p:sp>
      <p:sp>
        <p:nvSpPr>
          <p:cNvPr id="3" name="Notes Placeholder 2"/>
          <p:cNvSpPr>
            <a:spLocks noGrp="1"/>
          </p:cNvSpPr>
          <p:nvPr>
            <p:ph type="body" idx="1"/>
          </p:nvPr>
        </p:nvSpPr>
        <p:spPr>
          <a:xfrm>
            <a:off x="685800" y="4386649"/>
            <a:ext cx="5486400" cy="4527164"/>
          </a:xfrm>
        </p:spPr>
        <p:txBody>
          <a:bodyPr/>
          <a:lstStyle/>
          <a:p>
            <a:endParaRPr lang="en-US" dirty="0"/>
          </a:p>
          <a:p>
            <a:endParaRPr lang="en-US" dirty="0"/>
          </a:p>
        </p:txBody>
      </p:sp>
    </p:spTree>
    <p:extLst>
      <p:ext uri="{BB962C8B-B14F-4D97-AF65-F5344CB8AC3E}">
        <p14:creationId xmlns:p14="http://schemas.microsoft.com/office/powerpoint/2010/main" val="16188196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mCRPC, metastatic castration-resistant prostate cancer; NHA, new hormonal agent; PCWG3, Prostate Cancer Working Group 3; PD, progressive disease; RECIST, Response Evaluation Criteria in Solid Tumors; rPFS, radiographic PFS.</a:t>
            </a:r>
          </a:p>
        </p:txBody>
      </p:sp>
      <p:sp>
        <p:nvSpPr>
          <p:cNvPr id="4" name="Slide Number Placeholder 3"/>
          <p:cNvSpPr>
            <a:spLocks noGrp="1"/>
          </p:cNvSpPr>
          <p:nvPr>
            <p:ph type="sldNum" sz="quarter" idx="5"/>
          </p:nvPr>
        </p:nvSpPr>
        <p:spPr>
          <a:xfrm>
            <a:off x="3884613" y="8685213"/>
            <a:ext cx="2971800" cy="457200"/>
          </a:xfrm>
          <a:prstGeom prst="rect">
            <a:avLst/>
          </a:prstGeo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9406112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4175" y="685800"/>
            <a:ext cx="6094413" cy="3429000"/>
          </a:xfrm>
        </p:spPr>
      </p:sp>
      <p:sp>
        <p:nvSpPr>
          <p:cNvPr id="3" name="Notes Placeholder 2"/>
          <p:cNvSpPr>
            <a:spLocks noGrp="1"/>
          </p:cNvSpPr>
          <p:nvPr>
            <p:ph type="body" idx="1"/>
          </p:nvPr>
        </p:nvSpPr>
        <p:spPr>
          <a:xfrm>
            <a:off x="679622" y="4312508"/>
            <a:ext cx="5492578" cy="4145691"/>
          </a:xfrm>
        </p:spPr>
        <p:txBody>
          <a:bodyPr/>
          <a:lstStyle/>
          <a:p>
            <a:endParaRPr lang="en-US" dirty="0"/>
          </a:p>
        </p:txBody>
      </p:sp>
    </p:spTree>
    <p:extLst>
      <p:ext uri="{BB962C8B-B14F-4D97-AF65-F5344CB8AC3E}">
        <p14:creationId xmlns:p14="http://schemas.microsoft.com/office/powerpoint/2010/main" val="5675602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4412" cy="3429000"/>
          </a:xfrm>
        </p:spPr>
      </p:sp>
      <p:sp>
        <p:nvSpPr>
          <p:cNvPr id="3" name="Notes Placeholder 2"/>
          <p:cNvSpPr>
            <a:spLocks noGrp="1"/>
          </p:cNvSpPr>
          <p:nvPr>
            <p:ph type="body" idx="1"/>
          </p:nvPr>
        </p:nvSpPr>
        <p:spPr>
          <a:xfrm>
            <a:off x="1024973" y="4334176"/>
            <a:ext cx="4808054" cy="2680252"/>
          </a:xfrm>
        </p:spPr>
        <p:txBody>
          <a:bodyPr/>
          <a:lstStyle/>
          <a:p>
            <a:endParaRPr lang="en-US" dirty="0"/>
          </a:p>
        </p:txBody>
      </p:sp>
    </p:spTree>
    <p:extLst>
      <p:ext uri="{BB962C8B-B14F-4D97-AF65-F5344CB8AC3E}">
        <p14:creationId xmlns:p14="http://schemas.microsoft.com/office/powerpoint/2010/main" val="41877970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 androgen receptor; BL, baseline; CRPC, castration-resistant prostate cancer; CT, chemotherapy; HRR, homologous recombination repair; mCRPC, metastatic castration-resistant prostate cancer; PARPi, PARP inhibitor; PC, prostate cancer; PSA, prostate-specific antigen; RECIST, Response Evaluation Criteria in Solid Tumors; tx, treatment.</a:t>
            </a:r>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C8829F-E004-4170-9A68-4A5240B877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endParaRPr>
          </a:p>
        </p:txBody>
      </p:sp>
    </p:spTree>
    <p:extLst>
      <p:ext uri="{BB962C8B-B14F-4D97-AF65-F5344CB8AC3E}">
        <p14:creationId xmlns:p14="http://schemas.microsoft.com/office/powerpoint/2010/main" val="42764263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4412" cy="3429000"/>
          </a:xfrm>
        </p:spPr>
      </p:sp>
      <p:sp>
        <p:nvSpPr>
          <p:cNvPr id="3" name="Notes Placeholder 2"/>
          <p:cNvSpPr>
            <a:spLocks noGrp="1"/>
          </p:cNvSpPr>
          <p:nvPr>
            <p:ph type="body" idx="1"/>
          </p:nvPr>
        </p:nvSpPr>
        <p:spPr>
          <a:xfrm>
            <a:off x="716220" y="4435371"/>
            <a:ext cx="5474515" cy="4022829"/>
          </a:xfrm>
        </p:spPr>
        <p:txBody>
          <a:bodyPr/>
          <a:lstStyle/>
          <a:p>
            <a:r>
              <a:rPr lang="en-US" i="1" dirty="0"/>
              <a:t>IRR, independent radiology review; PSA, prostate-specific antigen.</a:t>
            </a:r>
          </a:p>
        </p:txBody>
      </p:sp>
    </p:spTree>
    <p:extLst>
      <p:ext uri="{BB962C8B-B14F-4D97-AF65-F5344CB8AC3E}">
        <p14:creationId xmlns:p14="http://schemas.microsoft.com/office/powerpoint/2010/main" val="27937347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a:xfrm>
            <a:off x="3884613" y="8685213"/>
            <a:ext cx="2971800" cy="457200"/>
          </a:xfrm>
          <a:prstGeom prst="rect">
            <a:avLst/>
          </a:prstGeom>
        </p:spPr>
        <p:txBody>
          <a:bodyPr/>
          <a:lstStyle/>
          <a:p>
            <a:fld id="{2B3444B1-158A-4BF6-99BF-61DE2EB2E352}" type="slidenum">
              <a:rPr lang="en-US" smtClean="0"/>
              <a:t>42</a:t>
            </a:fld>
            <a:endParaRPr lang="en-US" dirty="0"/>
          </a:p>
        </p:txBody>
      </p:sp>
    </p:spTree>
    <p:extLst>
      <p:ext uri="{BB962C8B-B14F-4D97-AF65-F5344CB8AC3E}">
        <p14:creationId xmlns:p14="http://schemas.microsoft.com/office/powerpoint/2010/main" val="9100918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ADT, androgen-deprivation therapy; mCRPC, metastatic castration-resistant prostate cancer; mHSPC, metastatic hormone-sensitive prostate cancer; nmCRPC, nonmetastatic castration-resistant prostate cancer; PARPi, PARP inhibitor.</a:t>
            </a:r>
          </a:p>
        </p:txBody>
      </p:sp>
      <p:sp>
        <p:nvSpPr>
          <p:cNvPr id="4" name="Slide Number Placeholder 3"/>
          <p:cNvSpPr>
            <a:spLocks noGrp="1"/>
          </p:cNvSpPr>
          <p:nvPr>
            <p:ph type="sldNum" sz="quarter" idx="5"/>
          </p:nvPr>
        </p:nvSpPr>
        <p:spPr>
          <a:xfrm>
            <a:off x="3884613" y="8685213"/>
            <a:ext cx="2971800" cy="457200"/>
          </a:xfrm>
          <a:prstGeom prst="rect">
            <a:avLst/>
          </a:prstGeom>
        </p:spPr>
        <p:txBody>
          <a:bodyPr/>
          <a:lstStyle/>
          <a:p>
            <a:fld id="{2B3444B1-158A-4BF6-99BF-61DE2EB2E352}" type="slidenum">
              <a:rPr lang="en-US" smtClean="0"/>
              <a:t>43</a:t>
            </a:fld>
            <a:endParaRPr lang="en-US" dirty="0"/>
          </a:p>
        </p:txBody>
      </p:sp>
    </p:spTree>
    <p:extLst>
      <p:ext uri="{BB962C8B-B14F-4D97-AF65-F5344CB8AC3E}">
        <p14:creationId xmlns:p14="http://schemas.microsoft.com/office/powerpoint/2010/main" val="41570354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44</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jpeg"/><Relationship Id="rId1" Type="http://schemas.openxmlformats.org/officeDocument/2006/relationships/slideMaster" Target="../slideMasters/slideMaster3.xml"/><Relationship Id="rId4" Type="http://schemas.openxmlformats.org/officeDocument/2006/relationships/image" Target="../media/image7.jpg"/></Relationships>
</file>

<file path=ppt/slideLayouts/_rels/slideLayout1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811F168-5851-4164-A476-942919F07F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465" y="3662363"/>
            <a:ext cx="607853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54"/>
          <p:cNvSpPr>
            <a:spLocks noGrp="1" noChangeArrowheads="1"/>
          </p:cNvSpPr>
          <p:nvPr>
            <p:ph type="subTitle" idx="1"/>
          </p:nvPr>
        </p:nvSpPr>
        <p:spPr>
          <a:xfrm>
            <a:off x="609600" y="4041651"/>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7"/>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9"/>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7"/>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9"/>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6" name="Picture 15">
            <a:extLst>
              <a:ext uri="{FF2B5EF4-FFF2-40B4-BE49-F238E27FC236}">
                <a16:creationId xmlns:a16="http://schemas.microsoft.com/office/drawing/2014/main" id="{980EB246-0392-4BB5-B5BD-C999CA9A71E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9053514" y="328762"/>
            <a:ext cx="2673351"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a:extLst>
              <a:ext uri="{FF2B5EF4-FFF2-40B4-BE49-F238E27FC236}">
                <a16:creationId xmlns:a16="http://schemas.microsoft.com/office/drawing/2014/main" id="{7E80C5BE-1F71-409C-B0C2-0544F3724BE5}"/>
              </a:ext>
            </a:extLst>
          </p:cNvPr>
          <p:cNvSpPr>
            <a:spLocks noChangeArrowheads="1"/>
          </p:cNvSpPr>
          <p:nvPr userDrawn="1"/>
        </p:nvSpPr>
        <p:spPr bwMode="auto">
          <a:xfrm>
            <a:off x="6116637" y="3952875"/>
            <a:ext cx="6075363" cy="1265239"/>
          </a:xfrm>
          <a:prstGeom prst="rect">
            <a:avLst/>
          </a:prstGeom>
          <a:solidFill>
            <a:srgbClr val="461E64">
              <a:alpha val="80000"/>
            </a:srgbClr>
          </a:solidFill>
          <a:ln>
            <a:noFill/>
          </a:ln>
        </p:spPr>
        <p:txBody>
          <a:bodyPr anchor="ct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pic>
        <p:nvPicPr>
          <p:cNvPr id="20" name="Picture 19" descr="A picture containing drawing&#10;&#10;Description automatically generated">
            <a:extLst>
              <a:ext uri="{FF2B5EF4-FFF2-40B4-BE49-F238E27FC236}">
                <a16:creationId xmlns:a16="http://schemas.microsoft.com/office/drawing/2014/main" id="{32092B37-DBBC-4CD3-88EC-FE69F023D46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349297" y="4207941"/>
            <a:ext cx="3458267" cy="857723"/>
          </a:xfrm>
          <a:prstGeom prst="rect">
            <a:avLst/>
          </a:prstGeom>
        </p:spPr>
      </p:pic>
    </p:spTree>
    <p:extLst>
      <p:ext uri="{BB962C8B-B14F-4D97-AF65-F5344CB8AC3E}">
        <p14:creationId xmlns:p14="http://schemas.microsoft.com/office/powerpoint/2010/main" val="2712288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9"/>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7" y="1513047"/>
            <a:ext cx="10877529" cy="46506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46789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1"/>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29"/>
            <a:ext cx="3827419" cy="1247411"/>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4492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60" y="238129"/>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29"/>
            <a:ext cx="5309279" cy="4678739"/>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3" y="1510730"/>
            <a:ext cx="5229571" cy="4679463"/>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591485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3" y="1510729"/>
            <a:ext cx="5229571" cy="4665747"/>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9"/>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29"/>
            <a:ext cx="5309279" cy="4678739"/>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8290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61" y="238129"/>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749769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948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5"/>
            <a:ext cx="11283951"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6"/>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8"/>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7" y="3355525"/>
            <a:ext cx="3827419" cy="1247411"/>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0"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6"/>
            <a:ext cx="3673475" cy="71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357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811F168-5851-4164-A476-942919F07F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21400" y="3662363"/>
            <a:ext cx="607853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a:extLst>
              <a:ext uri="{FF2B5EF4-FFF2-40B4-BE49-F238E27FC236}">
                <a16:creationId xmlns:a16="http://schemas.microsoft.com/office/drawing/2014/main" id="{046E3177-CD91-4B36-A5F3-9B06D4FC470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9053513" y="328761"/>
            <a:ext cx="2673350"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0587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50934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52579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269103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198964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9368663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81641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14855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811F168-5851-4164-A476-942919F07F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463" y="3657600"/>
            <a:ext cx="607853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Calibri" panose="020F0502020204030204" pitchFamily="34" charset="0"/>
            </a:endParaRPr>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Calibri" panose="020F0502020204030204" pitchFamily="34" charset="0"/>
            </a:endParaRPr>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6" name="Picture 15">
            <a:extLst>
              <a:ext uri="{FF2B5EF4-FFF2-40B4-BE49-F238E27FC236}">
                <a16:creationId xmlns:a16="http://schemas.microsoft.com/office/drawing/2014/main" id="{FA66A9F5-09EF-41DA-9109-8000D4A9FF3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981289" y="328613"/>
            <a:ext cx="1740838" cy="938609"/>
          </a:xfrm>
          <a:prstGeom prst="rect">
            <a:avLst/>
          </a:prstGeom>
        </p:spPr>
      </p:pic>
      <p:pic>
        <p:nvPicPr>
          <p:cNvPr id="4" name="Picture 3">
            <a:extLst>
              <a:ext uri="{FF2B5EF4-FFF2-40B4-BE49-F238E27FC236}">
                <a16:creationId xmlns:a16="http://schemas.microsoft.com/office/drawing/2014/main" id="{DCA41330-F8EB-4C3C-B561-96789AC35C3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105525" y="3657600"/>
            <a:ext cx="6086475" cy="3200400"/>
          </a:xfrm>
          <a:prstGeom prst="rect">
            <a:avLst/>
          </a:prstGeom>
        </p:spPr>
      </p:pic>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5896842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dirty="0"/>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6" name="Group 7">
            <a:extLst>
              <a:ext uri="{FF2B5EF4-FFF2-40B4-BE49-F238E27FC236}">
                <a16:creationId xmlns:a16="http://schemas.microsoft.com/office/drawing/2014/main" id="{D2B932E9-346A-4BF4-BD66-AFD4969480C8}"/>
              </a:ext>
            </a:extLst>
          </p:cNvPr>
          <p:cNvGrpSpPr>
            <a:grpSpLocks/>
          </p:cNvGrpSpPr>
          <p:nvPr userDrawn="1"/>
        </p:nvGrpSpPr>
        <p:grpSpPr bwMode="auto">
          <a:xfrm>
            <a:off x="9389569" y="6216652"/>
            <a:ext cx="2488502" cy="447822"/>
            <a:chOff x="9527309" y="3551529"/>
            <a:chExt cx="2488502" cy="448324"/>
          </a:xfrm>
        </p:grpSpPr>
        <p:pic>
          <p:nvPicPr>
            <p:cNvPr id="7" name="Picture 9">
              <a:extLst>
                <a:ext uri="{FF2B5EF4-FFF2-40B4-BE49-F238E27FC236}">
                  <a16:creationId xmlns:a16="http://schemas.microsoft.com/office/drawing/2014/main" id="{C515408C-BFF8-49F2-A32A-849BA80A01F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B7287FE1-A832-4ACE-8449-83F9EB64B9B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2776921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Calibri" panose="020F0502020204030204" pitchFamily="34" charset="0"/>
            </a:endParaRPr>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94935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6" name="Group 7">
            <a:extLst>
              <a:ext uri="{FF2B5EF4-FFF2-40B4-BE49-F238E27FC236}">
                <a16:creationId xmlns:a16="http://schemas.microsoft.com/office/drawing/2014/main" id="{03848724-99A6-4A84-8F99-15C34C228566}"/>
              </a:ext>
            </a:extLst>
          </p:cNvPr>
          <p:cNvGrpSpPr>
            <a:grpSpLocks/>
          </p:cNvGrpSpPr>
          <p:nvPr userDrawn="1"/>
        </p:nvGrpSpPr>
        <p:grpSpPr bwMode="auto">
          <a:xfrm>
            <a:off x="9389569" y="6216652"/>
            <a:ext cx="2488502" cy="447822"/>
            <a:chOff x="9527309" y="3551529"/>
            <a:chExt cx="2488502" cy="448324"/>
          </a:xfrm>
        </p:grpSpPr>
        <p:pic>
          <p:nvPicPr>
            <p:cNvPr id="7" name="Picture 9">
              <a:extLst>
                <a:ext uri="{FF2B5EF4-FFF2-40B4-BE49-F238E27FC236}">
                  <a16:creationId xmlns:a16="http://schemas.microsoft.com/office/drawing/2014/main" id="{D3E3C0F1-BB94-4E12-949C-CA0ECA3B6A4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D23E6C08-4DBC-42C7-B09E-0CDF291D23D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6314820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6" name="Group 7">
            <a:extLst>
              <a:ext uri="{FF2B5EF4-FFF2-40B4-BE49-F238E27FC236}">
                <a16:creationId xmlns:a16="http://schemas.microsoft.com/office/drawing/2014/main" id="{A04DBB88-1089-47D5-AB8F-76FFA80E5C3A}"/>
              </a:ext>
            </a:extLst>
          </p:cNvPr>
          <p:cNvGrpSpPr>
            <a:grpSpLocks/>
          </p:cNvGrpSpPr>
          <p:nvPr userDrawn="1"/>
        </p:nvGrpSpPr>
        <p:grpSpPr bwMode="auto">
          <a:xfrm>
            <a:off x="9389569" y="6216652"/>
            <a:ext cx="2488502" cy="447822"/>
            <a:chOff x="9527309" y="3551529"/>
            <a:chExt cx="2488502" cy="448324"/>
          </a:xfrm>
        </p:grpSpPr>
        <p:pic>
          <p:nvPicPr>
            <p:cNvPr id="7" name="Picture 9">
              <a:extLst>
                <a:ext uri="{FF2B5EF4-FFF2-40B4-BE49-F238E27FC236}">
                  <a16:creationId xmlns:a16="http://schemas.microsoft.com/office/drawing/2014/main" id="{CB7B59D6-C367-486F-BB73-9D892FC68BC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664CBF69-5CD0-4A2E-A2E8-F30329FCF19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7935942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4" name="Group 7">
            <a:extLst>
              <a:ext uri="{FF2B5EF4-FFF2-40B4-BE49-F238E27FC236}">
                <a16:creationId xmlns:a16="http://schemas.microsoft.com/office/drawing/2014/main" id="{2918D951-1C7B-427D-81E4-BF2BA26F7AE1}"/>
              </a:ext>
            </a:extLst>
          </p:cNvPr>
          <p:cNvGrpSpPr>
            <a:grpSpLocks/>
          </p:cNvGrpSpPr>
          <p:nvPr userDrawn="1"/>
        </p:nvGrpSpPr>
        <p:grpSpPr bwMode="auto">
          <a:xfrm>
            <a:off x="9389569" y="6216652"/>
            <a:ext cx="2488502" cy="447822"/>
            <a:chOff x="9527309" y="3551529"/>
            <a:chExt cx="2488502" cy="448324"/>
          </a:xfrm>
        </p:grpSpPr>
        <p:pic>
          <p:nvPicPr>
            <p:cNvPr id="5" name="Picture 9">
              <a:extLst>
                <a:ext uri="{FF2B5EF4-FFF2-40B4-BE49-F238E27FC236}">
                  <a16:creationId xmlns:a16="http://schemas.microsoft.com/office/drawing/2014/main" id="{204442E5-D2E1-433F-B076-3977B5746D7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 name="Rectangle 8">
              <a:extLst>
                <a:ext uri="{FF2B5EF4-FFF2-40B4-BE49-F238E27FC236}">
                  <a16:creationId xmlns:a16="http://schemas.microsoft.com/office/drawing/2014/main" id="{FB73FA38-F803-444E-8823-AEAE39B747F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20678050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1539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51069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a:latin typeface="Calibri" panose="020F0502020204030204" pitchFamily="34" charset="0"/>
                <a:cs typeface="Calibri" panose="020F0502020204030204" pitchFamily="34" charset="0"/>
              </a:defRPr>
            </a:lvl1pPr>
          </a:lstStyle>
          <a:p>
            <a:fld id="{C1852B17-19C6-48D8-A258-039B2CB4FFA7}" type="datetimeFigureOut">
              <a:rPr lang="en-US" smtClean="0"/>
              <a:pPr/>
              <a:t>10/2/2020</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lvl1pPr>
              <a:defRPr>
                <a:latin typeface="Calibri" panose="020F0502020204030204" pitchFamily="34" charset="0"/>
                <a:cs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defRPr>
                <a:latin typeface="Calibri" panose="020F0502020204030204" pitchFamily="34" charset="0"/>
                <a:cs typeface="Calibri" panose="020F0502020204030204" pitchFamily="34" charset="0"/>
              </a:defRPr>
            </a:lvl1pPr>
          </a:lstStyle>
          <a:p>
            <a:fld id="{05B9F47E-F7EF-4E64-A722-13ED6079FA68}" type="slidenum">
              <a:rPr lang="en-US" smtClean="0"/>
              <a:pPr/>
              <a:t>‹#›</a:t>
            </a:fld>
            <a:endParaRPr lang="en-US" dirty="0"/>
          </a:p>
        </p:txBody>
      </p:sp>
    </p:spTree>
    <p:extLst>
      <p:ext uri="{BB962C8B-B14F-4D97-AF65-F5344CB8AC3E}">
        <p14:creationId xmlns:p14="http://schemas.microsoft.com/office/powerpoint/2010/main" val="38876322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lvl1pPr>
              <a:defRPr>
                <a:latin typeface="Calibri" panose="020F0502020204030204" pitchFamily="34" charset="0"/>
                <a:cs typeface="Calibri" panose="020F0502020204030204" pitchFamily="34" charset="0"/>
              </a:defRPr>
            </a:lvl1pPr>
          </a:lstStyle>
          <a:p>
            <a:fld id="{C1852B17-19C6-48D8-A258-039B2CB4FFA7}" type="datetimeFigureOut">
              <a:rPr lang="en-US" smtClean="0"/>
              <a:pPr/>
              <a:t>10/2/2020</a:t>
            </a:fld>
            <a:endParaRPr lang="en-US" dirty="0"/>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lvl1pPr>
              <a:defRPr>
                <a:latin typeface="Calibri" panose="020F0502020204030204" pitchFamily="34" charset="0"/>
                <a:cs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lvl1pPr>
              <a:defRPr>
                <a:latin typeface="Calibri" panose="020F0502020204030204" pitchFamily="34" charset="0"/>
                <a:cs typeface="Calibri" panose="020F0502020204030204" pitchFamily="34" charset="0"/>
              </a:defRPr>
            </a:lvl1pPr>
          </a:lstStyle>
          <a:p>
            <a:fld id="{05B9F47E-F7EF-4E64-A722-13ED6079FA68}" type="slidenum">
              <a:rPr lang="en-US" smtClean="0"/>
              <a:pPr/>
              <a:t>‹#›</a:t>
            </a:fld>
            <a:endParaRPr lang="en-US" dirty="0"/>
          </a:p>
        </p:txBody>
      </p:sp>
    </p:spTree>
    <p:extLst>
      <p:ext uri="{BB962C8B-B14F-4D97-AF65-F5344CB8AC3E}">
        <p14:creationId xmlns:p14="http://schemas.microsoft.com/office/powerpoint/2010/main" val="22966818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cSld name="2_Title and 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ED56D-13C6-45DC-B950-856630060663}"/>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FC30C296-C182-4017-B2E2-92EE01001ABC}"/>
              </a:ext>
            </a:extLst>
          </p:cNvPr>
          <p:cNvSpPr>
            <a:spLocks noGrp="1"/>
          </p:cNvSpPr>
          <p:nvPr>
            <p:ph type="sldNum" sz="quarter" idx="10"/>
          </p:nvPr>
        </p:nvSpPr>
        <p:spPr>
          <a:xfrm>
            <a:off x="9227688" y="6485951"/>
            <a:ext cx="2844800" cy="365125"/>
          </a:xfrm>
          <a:prstGeom prst="rect">
            <a:avLst/>
          </a:prstGeom>
        </p:spPr>
        <p:txBody>
          <a:bodyPr/>
          <a:lstStyle>
            <a:lvl1pPr>
              <a:defRPr>
                <a:solidFill>
                  <a:schemeClr val="accent2">
                    <a:lumMod val="75000"/>
                  </a:schemeClr>
                </a:solidFill>
                <a:latin typeface="Calibri" panose="020F0502020204030204" pitchFamily="34" charset="0"/>
                <a:cs typeface="Calibri" panose="020F0502020204030204" pitchFamily="34" charset="0"/>
              </a:defRPr>
            </a:lvl1pPr>
          </a:lstStyle>
          <a:p>
            <a:fld id="{6CD6B66E-5A37-4CE8-8D3A-C2A83D8018C9}" type="slidenum">
              <a:rPr lang="en-US" smtClean="0"/>
              <a:pPr/>
              <a:t>‹#›</a:t>
            </a:fld>
            <a:endParaRPr lang="en-US" dirty="0"/>
          </a:p>
        </p:txBody>
      </p:sp>
      <p:sp>
        <p:nvSpPr>
          <p:cNvPr id="4" name="Rectangle 3">
            <a:extLst>
              <a:ext uri="{FF2B5EF4-FFF2-40B4-BE49-F238E27FC236}">
                <a16:creationId xmlns:a16="http://schemas.microsoft.com/office/drawing/2014/main" id="{2C08E1C8-E7B5-43EC-BEB6-4B59F966984F}"/>
              </a:ext>
            </a:extLst>
          </p:cNvPr>
          <p:cNvSpPr/>
          <p:nvPr/>
        </p:nvSpPr>
        <p:spPr>
          <a:xfrm>
            <a:off x="0" y="1436763"/>
            <a:ext cx="12192000" cy="132063"/>
          </a:xfrm>
          <a:prstGeom prst="rect">
            <a:avLst/>
          </a:prstGeom>
          <a:solidFill>
            <a:schemeClr val="accent3">
              <a:lumMod val="50000"/>
            </a:schemeClr>
          </a:solidFill>
          <a:ln>
            <a:solidFill>
              <a:srgbClr val="243F1F"/>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Calibri" panose="020F0502020204030204" pitchFamily="34" charset="0"/>
            </a:endParaRPr>
          </a:p>
        </p:txBody>
      </p:sp>
      <p:sp>
        <p:nvSpPr>
          <p:cNvPr id="6" name="Text Placeholder 2">
            <a:extLst>
              <a:ext uri="{FF2B5EF4-FFF2-40B4-BE49-F238E27FC236}">
                <a16:creationId xmlns:a16="http://schemas.microsoft.com/office/drawing/2014/main" id="{2401E5D9-B85F-46D3-B4F4-A09FE0CEFBF7}"/>
              </a:ext>
            </a:extLst>
          </p:cNvPr>
          <p:cNvSpPr>
            <a:spLocks noGrp="1"/>
          </p:cNvSpPr>
          <p:nvPr>
            <p:ph idx="1"/>
          </p:nvPr>
        </p:nvSpPr>
        <p:spPr>
          <a:xfrm>
            <a:off x="609600" y="1869143"/>
            <a:ext cx="10972800" cy="4525963"/>
          </a:xfrm>
          <a:prstGeom prst="rect">
            <a:avLst/>
          </a:prstGeom>
        </p:spPr>
        <p:txBody>
          <a:bodyPr vert="horz" lIns="91440" tIns="45720" rIns="91440" bIns="45720" rtlCol="0">
            <a:normAutofit/>
          </a:bodyPr>
          <a:lstStyle>
            <a:lvl1pPr>
              <a:buClr>
                <a:schemeClr val="accent3">
                  <a:lumMod val="50000"/>
                </a:schemeClr>
              </a:buClr>
              <a:defRPr lang="en-US" dirty="0">
                <a:solidFill>
                  <a:schemeClr val="tx1">
                    <a:lumMod val="85000"/>
                    <a:lumOff val="15000"/>
                  </a:schemeClr>
                </a:solidFill>
              </a:defRPr>
            </a:lvl1pPr>
            <a:lvl2pPr>
              <a:buClr>
                <a:schemeClr val="accent3">
                  <a:lumMod val="50000"/>
                </a:schemeClr>
              </a:buClr>
              <a:defRPr lang="en-US" dirty="0"/>
            </a:lvl2pPr>
            <a:lvl3pPr>
              <a:buClr>
                <a:schemeClr val="accent3">
                  <a:lumMod val="50000"/>
                </a:schemeClr>
              </a:buClr>
              <a:defRPr lang="en-US" dirty="0"/>
            </a:lvl3pPr>
            <a:lvl4pPr>
              <a:buClr>
                <a:schemeClr val="accent3">
                  <a:lumMod val="50000"/>
                </a:schemeClr>
              </a:buClr>
              <a:defRPr lang="en-US" dirty="0"/>
            </a:lvl4pPr>
            <a:lvl5pPr>
              <a:buClr>
                <a:schemeClr val="accent3">
                  <a:lumMod val="50000"/>
                </a:schemeClr>
              </a:buCl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29617286"/>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15" name="Content Placeholder 2"/>
          <p:cNvSpPr>
            <a:spLocks noGrp="1"/>
          </p:cNvSpPr>
          <p:nvPr>
            <p:ph idx="1"/>
          </p:nvPr>
        </p:nvSpPr>
        <p:spPr>
          <a:xfrm>
            <a:off x="304800" y="1443037"/>
            <a:ext cx="11582400" cy="4830763"/>
          </a:xfrm>
          <a:prstGeom prst="rect">
            <a:avLst/>
          </a:prstGeom>
        </p:spPr>
        <p:txBody>
          <a:bodyPr>
            <a:noAutofit/>
          </a:bodyPr>
          <a:lstStyle>
            <a:lvl1pPr marL="457189" indent="-457189">
              <a:lnSpc>
                <a:spcPct val="100000"/>
              </a:lnSpc>
              <a:buFont typeface="Arial" panose="020B0604020202020204" pitchFamily="34" charset="0"/>
              <a:buChar char="•"/>
              <a:defRPr sz="3200" baseline="0"/>
            </a:lvl1pPr>
            <a:lvl2pPr marL="1066773" indent="-457189">
              <a:lnSpc>
                <a:spcPct val="100000"/>
              </a:lnSpc>
              <a:buFont typeface="Arial" panose="020B0604020202020204" pitchFamily="34" charset="0"/>
              <a:buChar char="–"/>
              <a:defRPr sz="3200"/>
            </a:lvl2pPr>
            <a:lvl3pPr marL="1676358" indent="-457189">
              <a:lnSpc>
                <a:spcPct val="100000"/>
              </a:lnSpc>
              <a:buSzPct val="70000"/>
              <a:buFont typeface="Wingdings" panose="05000000000000000000" pitchFamily="2" charset="2"/>
              <a:buChar char="Ø"/>
              <a:defRPr sz="3200"/>
            </a:lvl3pPr>
            <a:lvl4pPr>
              <a:defRPr sz="3200"/>
            </a:lvl4pPr>
            <a:lvl5pPr>
              <a:defRPr sz="3200"/>
            </a:lvl5pPr>
          </a:lstStyle>
          <a:p>
            <a:pPr lvl="0"/>
            <a:r>
              <a:rPr lang="en-US" dirty="0"/>
              <a:t>Click to edit Master text styles</a:t>
            </a:r>
          </a:p>
          <a:p>
            <a:pPr lvl="1"/>
            <a:r>
              <a:rPr lang="en-US" dirty="0"/>
              <a:t>Second level</a:t>
            </a:r>
          </a:p>
          <a:p>
            <a:pPr lvl="2"/>
            <a:r>
              <a:rPr lang="en-US" dirty="0"/>
              <a:t>Third level</a:t>
            </a:r>
          </a:p>
        </p:txBody>
      </p:sp>
      <p:cxnSp>
        <p:nvCxnSpPr>
          <p:cNvPr id="16" name="Straight Connector 15"/>
          <p:cNvCxnSpPr/>
          <p:nvPr userDrawn="1"/>
        </p:nvCxnSpPr>
        <p:spPr>
          <a:xfrm>
            <a:off x="0" y="1214436"/>
            <a:ext cx="12192000" cy="0"/>
          </a:xfrm>
          <a:prstGeom prst="line">
            <a:avLst/>
          </a:prstGeom>
          <a:ln>
            <a:solidFill>
              <a:schemeClr val="tx2">
                <a:lumMod val="90000"/>
                <a:lumOff val="10000"/>
              </a:schemeClr>
            </a:solidFill>
          </a:ln>
        </p:spPr>
        <p:style>
          <a:lnRef idx="2">
            <a:schemeClr val="accent2"/>
          </a:lnRef>
          <a:fillRef idx="0">
            <a:schemeClr val="accent2"/>
          </a:fillRef>
          <a:effectRef idx="1">
            <a:schemeClr val="accent2"/>
          </a:effectRef>
          <a:fontRef idx="minor">
            <a:schemeClr val="tx1"/>
          </a:fontRef>
        </p:style>
      </p:cxnSp>
      <p:sp>
        <p:nvSpPr>
          <p:cNvPr id="17" name="Title 1"/>
          <p:cNvSpPr>
            <a:spLocks noGrp="1"/>
          </p:cNvSpPr>
          <p:nvPr>
            <p:ph type="title"/>
          </p:nvPr>
        </p:nvSpPr>
        <p:spPr>
          <a:xfrm>
            <a:off x="121920" y="101600"/>
            <a:ext cx="11948160" cy="990600"/>
          </a:xfrm>
        </p:spPr>
        <p:txBody>
          <a:bodyPr>
            <a:noAutofit/>
          </a:bodyPr>
          <a:lstStyle>
            <a:lvl1pPr>
              <a:defRPr sz="3733" baseline="0"/>
            </a:lvl1pPr>
          </a:lstStyle>
          <a:p>
            <a:r>
              <a:rPr lang="en-US" dirty="0"/>
              <a:t>Click to edit Master title style</a:t>
            </a:r>
          </a:p>
        </p:txBody>
      </p:sp>
      <p:sp>
        <p:nvSpPr>
          <p:cNvPr id="18" name="Footer Placeholder 6"/>
          <p:cNvSpPr>
            <a:spLocks noGrp="1"/>
          </p:cNvSpPr>
          <p:nvPr>
            <p:ph type="ftr" sz="quarter" idx="13"/>
          </p:nvPr>
        </p:nvSpPr>
        <p:spPr>
          <a:xfrm>
            <a:off x="126568" y="6419014"/>
            <a:ext cx="10265664" cy="365125"/>
          </a:xfrm>
          <a:prstGeom prst="rect">
            <a:avLst/>
          </a:prstGeom>
        </p:spPr>
        <p:txBody>
          <a:bodyPr lIns="45720" tIns="45720" bIns="45720"/>
          <a:lstStyle>
            <a:lvl1pPr>
              <a:defRPr>
                <a:latin typeface="Calibri" panose="020F0502020204030204" pitchFamily="34" charset="0"/>
                <a:cs typeface="Calibri" panose="020F0502020204030204" pitchFamily="34" charset="0"/>
              </a:defRPr>
            </a:lvl1pPr>
          </a:lstStyle>
          <a:p>
            <a:endParaRPr lang="en-US" dirty="0">
              <a:solidFill>
                <a:srgbClr val="000000"/>
              </a:solidFill>
            </a:endParaRPr>
          </a:p>
        </p:txBody>
      </p:sp>
    </p:spTree>
    <p:extLst>
      <p:ext uri="{BB962C8B-B14F-4D97-AF65-F5344CB8AC3E}">
        <p14:creationId xmlns:p14="http://schemas.microsoft.com/office/powerpoint/2010/main" val="9621700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811F168-5851-4164-A476-942919F07F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465" y="3662363"/>
            <a:ext cx="607853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54"/>
          <p:cNvSpPr>
            <a:spLocks noGrp="1" noChangeArrowheads="1"/>
          </p:cNvSpPr>
          <p:nvPr>
            <p:ph type="subTitle" idx="1"/>
          </p:nvPr>
        </p:nvSpPr>
        <p:spPr>
          <a:xfrm>
            <a:off x="609600" y="4041652"/>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2" y="1620837"/>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171"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0" y="1620839"/>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0"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2" cy="2057400"/>
          </a:xfrm>
          <a:prstGeom prst="rect">
            <a:avLst/>
          </a:prstGeom>
        </p:spPr>
        <p:txBody>
          <a:bodyPr/>
          <a:lstStyle>
            <a:lvl1pPr>
              <a:defRPr sz="3899">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2" y="1620837"/>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171"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0" y="1620839"/>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0"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a:extLst>
              <a:ext uri="{FF2B5EF4-FFF2-40B4-BE49-F238E27FC236}">
                <a16:creationId xmlns:a16="http://schemas.microsoft.com/office/drawing/2014/main" id="{F89B0485-77AF-4C3B-890C-2AC6E6DEE28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9055871" y="328762"/>
            <a:ext cx="2674046"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60139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30"/>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7" y="1513048"/>
            <a:ext cx="10877530" cy="46506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241274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3" y="330201"/>
            <a:ext cx="11244149" cy="5250792"/>
          </a:xfrm>
          <a:prstGeom prst="rect">
            <a:avLst/>
          </a:prstGeom>
        </p:spPr>
        <p:txBody>
          <a:bodyPr anchorCtr="1"/>
          <a:lstStyle>
            <a:lvl1pPr algn="ctr">
              <a:defRPr sz="3999"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2" y="6590271"/>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171"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1"/>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2"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67732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60" y="238130"/>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1" y="1510730"/>
            <a:ext cx="5309279" cy="4678739"/>
          </a:xfrm>
          <a:prstGeom prst="rect">
            <a:avLst/>
          </a:prstGeom>
        </p:spPr>
        <p:txBody>
          <a:bodyPr/>
          <a:lstStyle>
            <a:lvl1pPr>
              <a:defRPr sz="2799"/>
            </a:lvl1pPr>
            <a:lvl2pPr>
              <a:defRPr sz="2599"/>
            </a:lvl2pPr>
            <a:lvl3pPr>
              <a:defRPr sz="2399"/>
            </a:lvl3pPr>
            <a:lvl4pPr>
              <a:defRPr sz="2199"/>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1"/>
            <a:ext cx="5229571" cy="4679463"/>
          </a:xfrm>
          <a:prstGeom prst="rect">
            <a:avLst/>
          </a:prstGeom>
        </p:spPr>
        <p:txBody>
          <a:bodyPr/>
          <a:lstStyle>
            <a:lvl1pPr>
              <a:defRPr sz="2799"/>
            </a:lvl1pPr>
            <a:lvl2pPr>
              <a:defRPr sz="2599"/>
            </a:lvl2pPr>
            <a:lvl3pPr>
              <a:defRPr sz="2399"/>
            </a:lvl3pPr>
            <a:lvl4pPr>
              <a:defRPr sz="2199"/>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657987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1" cy="4665747"/>
          </a:xfrm>
          <a:prstGeom prst="rect">
            <a:avLst/>
          </a:prstGeom>
        </p:spPr>
        <p:txBody>
          <a:bodyPr/>
          <a:lstStyle>
            <a:lvl1pPr>
              <a:defRPr sz="2799"/>
            </a:lvl1pPr>
            <a:lvl2pPr>
              <a:defRPr sz="2399"/>
            </a:lvl2pPr>
            <a:lvl3pPr>
              <a:defRPr sz="2199"/>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30"/>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1" y="1510730"/>
            <a:ext cx="5309279" cy="4678739"/>
          </a:xfrm>
          <a:prstGeom prst="rect">
            <a:avLst/>
          </a:prstGeom>
        </p:spPr>
        <p:txBody>
          <a:bodyPr/>
          <a:lstStyle>
            <a:lvl1pPr>
              <a:defRPr sz="2799"/>
            </a:lvl1pPr>
            <a:lvl2pPr>
              <a:defRPr sz="2599"/>
            </a:lvl2pPr>
            <a:lvl3pPr>
              <a:defRPr sz="2399"/>
            </a:lvl3pPr>
            <a:lvl4pPr>
              <a:defRPr sz="2199"/>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235157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61" y="238130"/>
            <a:ext cx="11141054"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89779405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85173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6"/>
            <a:ext cx="11283951" cy="1155939"/>
          </a:xfrm>
          <a:prstGeom prst="rect">
            <a:avLst/>
          </a:prstGeom>
        </p:spPr>
        <p:txBody>
          <a:bodyPr/>
          <a:lstStyle>
            <a:lvl1pPr>
              <a:buFontTx/>
              <a:buNone/>
              <a:defRPr sz="2399" b="1">
                <a:solidFill>
                  <a:srgbClr val="8B3D9A"/>
                </a:solidFill>
              </a:defRPr>
            </a:lvl1pPr>
            <a:lvl2pPr>
              <a:buFontTx/>
              <a:buNone/>
              <a:defRPr sz="2399"/>
            </a:lvl2pPr>
            <a:lvl3pPr>
              <a:buFontTx/>
              <a:buNone/>
              <a:defRPr sz="2399"/>
            </a:lvl3pPr>
            <a:lvl4pPr>
              <a:buFontTx/>
              <a:buNone/>
              <a:defRPr sz="2399"/>
            </a:lvl4pPr>
            <a:lvl5pPr>
              <a:buFontTx/>
              <a:buNone/>
              <a:defRPr sz="2399"/>
            </a:lvl5pPr>
          </a:lstStyle>
          <a:p>
            <a:pPr lvl="0"/>
            <a:r>
              <a:rPr lang="en-US" dirty="0"/>
              <a:t>Edit Master text styles</a:t>
            </a:r>
          </a:p>
        </p:txBody>
      </p:sp>
      <p:sp>
        <p:nvSpPr>
          <p:cNvPr id="2" name="Title 1"/>
          <p:cNvSpPr>
            <a:spLocks noGrp="1"/>
          </p:cNvSpPr>
          <p:nvPr>
            <p:ph type="title"/>
          </p:nvPr>
        </p:nvSpPr>
        <p:spPr>
          <a:xfrm>
            <a:off x="514484" y="239717"/>
            <a:ext cx="11244016" cy="1674813"/>
          </a:xfrm>
          <a:prstGeom prst="rect">
            <a:avLst/>
          </a:prstGeom>
        </p:spPr>
        <p:txBody>
          <a:bodyPr/>
          <a:lstStyle>
            <a:lvl1pPr algn="ctr">
              <a:defRPr sz="3899">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9"/>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6"/>
            <a:ext cx="3827419" cy="1247411"/>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0"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7"/>
            <a:ext cx="3673475" cy="71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11199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5" name="Title 1"/>
          <p:cNvSpPr>
            <a:spLocks noGrp="1"/>
          </p:cNvSpPr>
          <p:nvPr>
            <p:ph type="title"/>
          </p:nvPr>
        </p:nvSpPr>
        <p:spPr>
          <a:xfrm>
            <a:off x="471938" y="89097"/>
            <a:ext cx="11394276" cy="685235"/>
          </a:xfrm>
        </p:spPr>
        <p:txBody>
          <a:bodyPr/>
          <a:lstStyle/>
          <a:p>
            <a:r>
              <a:rPr lang="en-US"/>
              <a:t>Click to edit Master title style</a:t>
            </a:r>
            <a:endParaRPr lang="en-US" dirty="0"/>
          </a:p>
        </p:txBody>
      </p:sp>
      <p:sp>
        <p:nvSpPr>
          <p:cNvPr id="3" name="Footer Placeholder 2"/>
          <p:cNvSpPr>
            <a:spLocks noGrp="1"/>
          </p:cNvSpPr>
          <p:nvPr>
            <p:ph type="ftr" sz="quarter" idx="10"/>
          </p:nvPr>
        </p:nvSpPr>
        <p:spPr>
          <a:xfrm>
            <a:off x="472018" y="6356352"/>
            <a:ext cx="3860800" cy="366183"/>
          </a:xfrm>
          <a:prstGeom prst="rect">
            <a:avLst/>
          </a:prstGeom>
        </p:spPr>
        <p:txBody>
          <a:bodyPr wrap="square" numCol="1" anchorCtr="0" compatLnSpc="1">
            <a:prstTxWarp prst="textNoShape">
              <a:avLst/>
            </a:prstTxWarp>
          </a:bodyPr>
          <a:lstStyle>
            <a:lvl1pPr fontAlgn="base">
              <a:spcBef>
                <a:spcPct val="0"/>
              </a:spcBef>
              <a:spcAft>
                <a:spcPct val="0"/>
              </a:spcAft>
              <a:defRPr>
                <a:latin typeface="Corbel" charset="0"/>
                <a:ea typeface="ＭＳ Ｐゴシック" charset="0"/>
                <a:cs typeface="Corbel" charset="0"/>
              </a:defRPr>
            </a:lvl1pPr>
          </a:lstStyle>
          <a:p>
            <a:endParaRPr lang="en-US" dirty="0"/>
          </a:p>
        </p:txBody>
      </p:sp>
      <p:sp>
        <p:nvSpPr>
          <p:cNvPr id="4" name="Slide Number Placeholder 3"/>
          <p:cNvSpPr>
            <a:spLocks noGrp="1"/>
          </p:cNvSpPr>
          <p:nvPr>
            <p:ph type="sldNum" sz="quarter" idx="11"/>
          </p:nvPr>
        </p:nvSpPr>
        <p:spPr>
          <a:xfrm>
            <a:off x="4900084" y="6356352"/>
            <a:ext cx="2844800" cy="366183"/>
          </a:xfrm>
          <a:prstGeom prst="rect">
            <a:avLst/>
          </a:prstGeom>
        </p:spPr>
        <p:txBody>
          <a:bodyPr/>
          <a:lstStyle>
            <a:lvl1pPr>
              <a:defRPr/>
            </a:lvl1pPr>
          </a:lstStyle>
          <a:p>
            <a:fld id="{F837A89B-64C8-494D-94D8-51B302132E8A}" type="slidenum">
              <a:rPr lang="en-US"/>
              <a:pPr/>
              <a:t>‹#›</a:t>
            </a:fld>
            <a:endParaRPr lang="en-US" dirty="0"/>
          </a:p>
        </p:txBody>
      </p:sp>
    </p:spTree>
    <p:extLst>
      <p:ext uri="{BB962C8B-B14F-4D97-AF65-F5344CB8AC3E}">
        <p14:creationId xmlns:p14="http://schemas.microsoft.com/office/powerpoint/2010/main" val="200975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theme" Target="../theme/theme3.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5" Type="http://schemas.openxmlformats.org/officeDocument/2006/relationships/slideLayout" Target="../slideLayouts/slideLayout33.xml"/><Relationship Id="rId10" Type="http://schemas.openxmlformats.org/officeDocument/2006/relationships/theme" Target="../theme/theme4.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2"/>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2"/>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55249299"/>
      </p:ext>
    </p:extLst>
  </p:cSld>
  <p:clrMap bg1="dk2" tx1="lt1" bg2="dk1"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189" algn="l" rtl="0" eaLnBrk="1" fontAlgn="base" hangingPunct="1">
        <a:spcBef>
          <a:spcPct val="0"/>
        </a:spcBef>
        <a:spcAft>
          <a:spcPct val="0"/>
        </a:spcAft>
        <a:defRPr sz="3500" b="1">
          <a:solidFill>
            <a:schemeClr val="tx2"/>
          </a:solidFill>
          <a:latin typeface="Arial" charset="0"/>
        </a:defRPr>
      </a:lvl6pPr>
      <a:lvl7pPr marL="914377" algn="l" rtl="0" eaLnBrk="1" fontAlgn="base" hangingPunct="1">
        <a:spcBef>
          <a:spcPct val="0"/>
        </a:spcBef>
        <a:spcAft>
          <a:spcPct val="0"/>
        </a:spcAft>
        <a:defRPr sz="3500" b="1">
          <a:solidFill>
            <a:schemeClr val="tx2"/>
          </a:solidFill>
          <a:latin typeface="Arial" charset="0"/>
        </a:defRPr>
      </a:lvl7pPr>
      <a:lvl8pPr marL="1371566" algn="l" rtl="0" eaLnBrk="1" fontAlgn="base" hangingPunct="1">
        <a:spcBef>
          <a:spcPct val="0"/>
        </a:spcBef>
        <a:spcAft>
          <a:spcPct val="0"/>
        </a:spcAft>
        <a:defRPr sz="3500" b="1">
          <a:solidFill>
            <a:schemeClr val="tx2"/>
          </a:solidFill>
          <a:latin typeface="Arial" charset="0"/>
        </a:defRPr>
      </a:lvl8pPr>
      <a:lvl9pPr marL="1828754" algn="l" rtl="0" eaLnBrk="1" fontAlgn="base" hangingPunct="1">
        <a:spcBef>
          <a:spcPct val="0"/>
        </a:spcBef>
        <a:spcAft>
          <a:spcPct val="0"/>
        </a:spcAft>
        <a:defRPr sz="3500" b="1">
          <a:solidFill>
            <a:schemeClr val="tx2"/>
          </a:solidFill>
          <a:latin typeface="Arial" charset="0"/>
        </a:defRPr>
      </a:lvl9pPr>
    </p:titleStyle>
    <p:bodyStyle>
      <a:lvl1pPr marL="342891" indent="-342891"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32" indent="-285744"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2971" indent="-228594"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160" indent="-228594"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349" indent="-228594"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537" indent="-228594"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726" indent="-228594"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8914" indent="-228594"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103" indent="-228594"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147115637"/>
      </p:ext>
    </p:extLst>
  </p:cSld>
  <p:clrMap bg1="dk2" tx1="lt1" bg2="dk1"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Calibri" panose="020F0502020204030204" pitchFamily="34" charset="0"/>
            </a:endParaRPr>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Calibri" panose="020F0502020204030204" pitchFamily="34" charset="0"/>
            </a:endParaRPr>
          </a:p>
        </p:txBody>
      </p:sp>
    </p:spTree>
    <p:extLst>
      <p:ext uri="{BB962C8B-B14F-4D97-AF65-F5344CB8AC3E}">
        <p14:creationId xmlns:p14="http://schemas.microsoft.com/office/powerpoint/2010/main" val="587910106"/>
      </p:ext>
    </p:extLst>
  </p:cSld>
  <p:clrMap bg1="dk2" tx1="lt1" bg2="dk1" tx2="lt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2" y="3"/>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171"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2"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2" y="3"/>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171"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648525683"/>
      </p:ext>
    </p:extLst>
  </p:cSld>
  <p:clrMap bg1="dk2" tx1="lt1" bg2="dk1"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Lst>
  <p:txStyles>
    <p:titleStyle>
      <a:lvl1pPr algn="l" rtl="0" eaLnBrk="1" fontAlgn="base" hangingPunct="1">
        <a:spcBef>
          <a:spcPct val="0"/>
        </a:spcBef>
        <a:spcAft>
          <a:spcPct val="0"/>
        </a:spcAft>
        <a:defRPr sz="3599"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599" b="1">
          <a:solidFill>
            <a:schemeClr val="tx2"/>
          </a:solidFill>
          <a:latin typeface="Arial" charset="0"/>
        </a:defRPr>
      </a:lvl2pPr>
      <a:lvl3pPr algn="l" rtl="0" eaLnBrk="1" fontAlgn="base" hangingPunct="1">
        <a:spcBef>
          <a:spcPct val="0"/>
        </a:spcBef>
        <a:spcAft>
          <a:spcPct val="0"/>
        </a:spcAft>
        <a:defRPr sz="3599" b="1">
          <a:solidFill>
            <a:schemeClr val="tx2"/>
          </a:solidFill>
          <a:latin typeface="Arial" charset="0"/>
        </a:defRPr>
      </a:lvl3pPr>
      <a:lvl4pPr algn="l" rtl="0" eaLnBrk="1" fontAlgn="base" hangingPunct="1">
        <a:spcBef>
          <a:spcPct val="0"/>
        </a:spcBef>
        <a:spcAft>
          <a:spcPct val="0"/>
        </a:spcAft>
        <a:defRPr sz="3599" b="1">
          <a:solidFill>
            <a:schemeClr val="tx2"/>
          </a:solidFill>
          <a:latin typeface="Arial" charset="0"/>
        </a:defRPr>
      </a:lvl4pPr>
      <a:lvl5pPr algn="l" rtl="0" eaLnBrk="1" fontAlgn="base" hangingPunct="1">
        <a:spcBef>
          <a:spcPct val="0"/>
        </a:spcBef>
        <a:spcAft>
          <a:spcPct val="0"/>
        </a:spcAft>
        <a:defRPr sz="3599" b="1">
          <a:solidFill>
            <a:schemeClr val="tx2"/>
          </a:solidFill>
          <a:latin typeface="Arial" charset="0"/>
        </a:defRPr>
      </a:lvl5pPr>
      <a:lvl6pPr marL="457086" algn="l" rtl="0" eaLnBrk="1" fontAlgn="base" hangingPunct="1">
        <a:spcBef>
          <a:spcPct val="0"/>
        </a:spcBef>
        <a:spcAft>
          <a:spcPct val="0"/>
        </a:spcAft>
        <a:defRPr sz="3499" b="1">
          <a:solidFill>
            <a:schemeClr val="tx2"/>
          </a:solidFill>
          <a:latin typeface="Arial" charset="0"/>
        </a:defRPr>
      </a:lvl6pPr>
      <a:lvl7pPr marL="914171" algn="l" rtl="0" eaLnBrk="1" fontAlgn="base" hangingPunct="1">
        <a:spcBef>
          <a:spcPct val="0"/>
        </a:spcBef>
        <a:spcAft>
          <a:spcPct val="0"/>
        </a:spcAft>
        <a:defRPr sz="3499" b="1">
          <a:solidFill>
            <a:schemeClr val="tx2"/>
          </a:solidFill>
          <a:latin typeface="Arial" charset="0"/>
        </a:defRPr>
      </a:lvl7pPr>
      <a:lvl8pPr marL="1371257" algn="l" rtl="0" eaLnBrk="1" fontAlgn="base" hangingPunct="1">
        <a:spcBef>
          <a:spcPct val="0"/>
        </a:spcBef>
        <a:spcAft>
          <a:spcPct val="0"/>
        </a:spcAft>
        <a:defRPr sz="3499" b="1">
          <a:solidFill>
            <a:schemeClr val="tx2"/>
          </a:solidFill>
          <a:latin typeface="Arial" charset="0"/>
        </a:defRPr>
      </a:lvl8pPr>
      <a:lvl9pPr marL="1828343" algn="l" rtl="0" eaLnBrk="1" fontAlgn="base" hangingPunct="1">
        <a:spcBef>
          <a:spcPct val="0"/>
        </a:spcBef>
        <a:spcAft>
          <a:spcPct val="0"/>
        </a:spcAft>
        <a:defRPr sz="3499" b="1">
          <a:solidFill>
            <a:schemeClr val="tx2"/>
          </a:solidFill>
          <a:latin typeface="Arial" charset="0"/>
        </a:defRPr>
      </a:lvl9pPr>
    </p:titleStyle>
    <p:bodyStyle>
      <a:lvl1pPr marL="342814" indent="-342814" algn="l" rtl="0" eaLnBrk="1" fontAlgn="base" hangingPunct="1">
        <a:lnSpc>
          <a:spcPct val="90000"/>
        </a:lnSpc>
        <a:spcBef>
          <a:spcPts val="1000"/>
        </a:spcBef>
        <a:spcAft>
          <a:spcPts val="700"/>
        </a:spcAft>
        <a:buClr>
          <a:schemeClr val="bg1"/>
        </a:buClr>
        <a:buFont typeface="Wingdings" panose="05000000000000000000" pitchFamily="2" charset="2"/>
        <a:buChar char="§"/>
        <a:defRPr sz="2799">
          <a:solidFill>
            <a:schemeClr val="bg1"/>
          </a:solidFill>
          <a:latin typeface="Calibri" panose="020F0502020204030204" pitchFamily="34" charset="0"/>
          <a:ea typeface="+mn-ea"/>
          <a:cs typeface="+mn-cs"/>
        </a:defRPr>
      </a:lvl1pPr>
      <a:lvl2pPr marL="742765" indent="-285679" algn="l" rtl="0" eaLnBrk="1" fontAlgn="base" hangingPunct="1">
        <a:lnSpc>
          <a:spcPct val="90000"/>
        </a:lnSpc>
        <a:spcBef>
          <a:spcPts val="1000"/>
        </a:spcBef>
        <a:spcAft>
          <a:spcPts val="700"/>
        </a:spcAft>
        <a:buClr>
          <a:schemeClr val="bg1"/>
        </a:buClr>
        <a:buFont typeface="Arial" panose="020B0604020202020204" pitchFamily="34" charset="0"/>
        <a:buChar char="‒"/>
        <a:defRPr sz="2599">
          <a:solidFill>
            <a:schemeClr val="bg1"/>
          </a:solidFill>
          <a:latin typeface="Calibri" panose="020F0502020204030204" pitchFamily="34" charset="0"/>
        </a:defRPr>
      </a:lvl2pPr>
      <a:lvl3pPr marL="1142714" indent="-228543" algn="l" rtl="0" eaLnBrk="1" fontAlgn="base" hangingPunct="1">
        <a:lnSpc>
          <a:spcPct val="90000"/>
        </a:lnSpc>
        <a:spcBef>
          <a:spcPts val="1000"/>
        </a:spcBef>
        <a:spcAft>
          <a:spcPts val="700"/>
        </a:spcAft>
        <a:buClr>
          <a:schemeClr val="bg1"/>
        </a:buClr>
        <a:buFont typeface="Arial" panose="020B0604020202020204" pitchFamily="34" charset="0"/>
        <a:buChar char="‒"/>
        <a:defRPr sz="2399">
          <a:solidFill>
            <a:schemeClr val="bg1"/>
          </a:solidFill>
          <a:latin typeface="Calibri" panose="020F0502020204030204" pitchFamily="34" charset="0"/>
        </a:defRPr>
      </a:lvl3pPr>
      <a:lvl4pPr marL="1599800" indent="-228543" algn="l" rtl="0" eaLnBrk="1" fontAlgn="base" hangingPunct="1">
        <a:lnSpc>
          <a:spcPct val="90000"/>
        </a:lnSpc>
        <a:spcBef>
          <a:spcPts val="1000"/>
        </a:spcBef>
        <a:spcAft>
          <a:spcPts val="700"/>
        </a:spcAft>
        <a:buClr>
          <a:schemeClr val="bg1"/>
        </a:buClr>
        <a:buFont typeface="Arial" panose="020B0604020202020204" pitchFamily="34" charset="0"/>
        <a:buChar char="‒"/>
        <a:defRPr sz="2199">
          <a:solidFill>
            <a:schemeClr val="bg1"/>
          </a:solidFill>
          <a:latin typeface="Calibri" panose="020F0502020204030204" pitchFamily="34" charset="0"/>
        </a:defRPr>
      </a:lvl4pPr>
      <a:lvl5pPr marL="2056886" indent="-228543"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3971" indent="-228543"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057" indent="-228543"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8143" indent="-228543"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5228" indent="-228543"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171" rtl="0" eaLnBrk="1" latinLnBrk="0" hangingPunct="1">
        <a:defRPr sz="1800" kern="1200">
          <a:solidFill>
            <a:schemeClr val="tx1"/>
          </a:solidFill>
          <a:latin typeface="+mn-lt"/>
          <a:ea typeface="+mn-ea"/>
          <a:cs typeface="+mn-cs"/>
        </a:defRPr>
      </a:lvl1pPr>
      <a:lvl2pPr marL="457086" algn="l" defTabSz="914171" rtl="0" eaLnBrk="1" latinLnBrk="0" hangingPunct="1">
        <a:defRPr sz="1800" kern="1200">
          <a:solidFill>
            <a:schemeClr val="tx1"/>
          </a:solidFill>
          <a:latin typeface="+mn-lt"/>
          <a:ea typeface="+mn-ea"/>
          <a:cs typeface="+mn-cs"/>
        </a:defRPr>
      </a:lvl2pPr>
      <a:lvl3pPr marL="914171" algn="l" defTabSz="914171" rtl="0" eaLnBrk="1" latinLnBrk="0" hangingPunct="1">
        <a:defRPr sz="1800" kern="1200">
          <a:solidFill>
            <a:schemeClr val="tx1"/>
          </a:solidFill>
          <a:latin typeface="+mn-lt"/>
          <a:ea typeface="+mn-ea"/>
          <a:cs typeface="+mn-cs"/>
        </a:defRPr>
      </a:lvl3pPr>
      <a:lvl4pPr marL="1371257" algn="l" defTabSz="914171" rtl="0" eaLnBrk="1" latinLnBrk="0" hangingPunct="1">
        <a:defRPr sz="1800" kern="1200">
          <a:solidFill>
            <a:schemeClr val="tx1"/>
          </a:solidFill>
          <a:latin typeface="+mn-lt"/>
          <a:ea typeface="+mn-ea"/>
          <a:cs typeface="+mn-cs"/>
        </a:defRPr>
      </a:lvl4pPr>
      <a:lvl5pPr marL="1828343" algn="l" defTabSz="914171" rtl="0" eaLnBrk="1" latinLnBrk="0" hangingPunct="1">
        <a:defRPr sz="1800" kern="1200">
          <a:solidFill>
            <a:schemeClr val="tx1"/>
          </a:solidFill>
          <a:latin typeface="+mn-lt"/>
          <a:ea typeface="+mn-ea"/>
          <a:cs typeface="+mn-cs"/>
        </a:defRPr>
      </a:lvl5pPr>
      <a:lvl6pPr marL="2285429" algn="l" defTabSz="914171" rtl="0" eaLnBrk="1" latinLnBrk="0" hangingPunct="1">
        <a:defRPr sz="1800" kern="1200">
          <a:solidFill>
            <a:schemeClr val="tx1"/>
          </a:solidFill>
          <a:latin typeface="+mn-lt"/>
          <a:ea typeface="+mn-ea"/>
          <a:cs typeface="+mn-cs"/>
        </a:defRPr>
      </a:lvl6pPr>
      <a:lvl7pPr marL="2742514" algn="l" defTabSz="914171" rtl="0" eaLnBrk="1" latinLnBrk="0" hangingPunct="1">
        <a:defRPr sz="1800" kern="1200">
          <a:solidFill>
            <a:schemeClr val="tx1"/>
          </a:solidFill>
          <a:latin typeface="+mn-lt"/>
          <a:ea typeface="+mn-ea"/>
          <a:cs typeface="+mn-cs"/>
        </a:defRPr>
      </a:lvl7pPr>
      <a:lvl8pPr marL="3199600" algn="l" defTabSz="914171" rtl="0" eaLnBrk="1" latinLnBrk="0" hangingPunct="1">
        <a:defRPr sz="1800" kern="1200">
          <a:solidFill>
            <a:schemeClr val="tx1"/>
          </a:solidFill>
          <a:latin typeface="+mn-lt"/>
          <a:ea typeface="+mn-ea"/>
          <a:cs typeface="+mn-cs"/>
        </a:defRPr>
      </a:lvl8pPr>
      <a:lvl9pPr marL="3656686" algn="l" defTabSz="914171"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13.jpg"/></Relationships>
</file>

<file path=ppt/slides/_rels/slide2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tags" Target="../tags/tag2.xml"/><Relationship Id="rId7" Type="http://schemas.openxmlformats.org/officeDocument/2006/relationships/image" Target="../media/image14.e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notesSlide" Target="../notesSlides/notesSlide33.xml"/><Relationship Id="rId4" Type="http://schemas.openxmlformats.org/officeDocument/2006/relationships/slideLayout" Target="../slideLayouts/slideLayout2.xml"/><Relationship Id="rId9" Type="http://schemas.openxmlformats.org/officeDocument/2006/relationships/hyperlink" Target="http://www.clinicaloptions.com/"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8.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F33720F-57BE-472C-9DE9-3927B50C0EB6}"/>
              </a:ext>
            </a:extLst>
          </p:cNvPr>
          <p:cNvSpPr>
            <a:spLocks noGrp="1"/>
          </p:cNvSpPr>
          <p:nvPr>
            <p:ph type="subTitle" idx="1"/>
          </p:nvPr>
        </p:nvSpPr>
        <p:spPr/>
        <p:txBody>
          <a:bodyPr/>
          <a:lstStyle/>
          <a:p>
            <a:pPr>
              <a:spcBef>
                <a:spcPct val="0"/>
              </a:spcBef>
              <a:spcAft>
                <a:spcPct val="0"/>
              </a:spcAft>
            </a:pPr>
            <a:r>
              <a:rPr lang="en-US" altLang="en-US" dirty="0"/>
              <a:t>Matthew R. Smith, MD, PhD</a:t>
            </a:r>
          </a:p>
          <a:p>
            <a:pPr>
              <a:spcBef>
                <a:spcPct val="0"/>
              </a:spcBef>
              <a:spcAft>
                <a:spcPct val="0"/>
              </a:spcAft>
            </a:pPr>
            <a:r>
              <a:rPr lang="en-US" altLang="en-US" sz="1600" b="0" i="1" dirty="0"/>
              <a:t>Claire and John Bertucci Endowed Chair in Genitourinary Cancers</a:t>
            </a:r>
          </a:p>
          <a:p>
            <a:pPr>
              <a:spcBef>
                <a:spcPct val="0"/>
              </a:spcBef>
              <a:spcAft>
                <a:spcPct val="0"/>
              </a:spcAft>
            </a:pPr>
            <a:r>
              <a:rPr lang="en-US" altLang="en-US" sz="1600" b="0" i="1" dirty="0"/>
              <a:t>Professor of Medicine, </a:t>
            </a:r>
            <a:r>
              <a:rPr lang="en-US" altLang="en-US" sz="1600" b="0" dirty="0"/>
              <a:t>Harvard Medical School</a:t>
            </a:r>
          </a:p>
          <a:p>
            <a:pPr>
              <a:spcBef>
                <a:spcPct val="0"/>
              </a:spcBef>
              <a:spcAft>
                <a:spcPct val="0"/>
              </a:spcAft>
            </a:pPr>
            <a:r>
              <a:rPr lang="en-US" altLang="en-US" sz="1600" b="0" i="1" dirty="0"/>
              <a:t>Director, </a:t>
            </a:r>
            <a:r>
              <a:rPr lang="en-US" altLang="en-US" sz="1600" b="0" dirty="0"/>
              <a:t>Genitourinary Malignancies Program</a:t>
            </a:r>
          </a:p>
          <a:p>
            <a:pPr>
              <a:spcBef>
                <a:spcPct val="0"/>
              </a:spcBef>
              <a:spcAft>
                <a:spcPct val="0"/>
              </a:spcAft>
            </a:pPr>
            <a:r>
              <a:rPr lang="en-US" altLang="en-US" sz="1600" b="0" dirty="0"/>
              <a:t>Massachusetts General Hospital Cancer Center</a:t>
            </a:r>
          </a:p>
          <a:p>
            <a:pPr>
              <a:spcBef>
                <a:spcPct val="0"/>
              </a:spcBef>
              <a:spcAft>
                <a:spcPct val="0"/>
              </a:spcAft>
            </a:pPr>
            <a:r>
              <a:rPr lang="en-US" altLang="en-US" sz="1600" b="0" dirty="0"/>
              <a:t>Boston, Massachusetts</a:t>
            </a:r>
          </a:p>
        </p:txBody>
      </p:sp>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598490" y="1600200"/>
            <a:ext cx="10882313" cy="2057400"/>
          </a:xfrm>
        </p:spPr>
        <p:txBody>
          <a:bodyPr>
            <a:normAutofit/>
          </a:bodyPr>
          <a:lstStyle/>
          <a:p>
            <a:r>
              <a:rPr lang="en-US" altLang="en-US" sz="4000" dirty="0"/>
              <a:t>Applying New Evidence to Optimize Care in Advanced Prostate Cancer</a:t>
            </a:r>
          </a:p>
        </p:txBody>
      </p:sp>
      <p:sp>
        <p:nvSpPr>
          <p:cNvPr id="7172" name="Text Box 19">
            <a:extLst>
              <a:ext uri="{FF2B5EF4-FFF2-40B4-BE49-F238E27FC236}">
                <a16:creationId xmlns:a16="http://schemas.microsoft.com/office/drawing/2014/main" id="{D8733289-74A4-40A5-A349-D4E64ED3B3E6}"/>
              </a:ext>
            </a:extLst>
          </p:cNvPr>
          <p:cNvSpPr txBox="1">
            <a:spLocks noChangeArrowheads="1"/>
          </p:cNvSpPr>
          <p:nvPr/>
        </p:nvSpPr>
        <p:spPr bwMode="auto">
          <a:xfrm>
            <a:off x="419725" y="132577"/>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defTabSz="914377" eaLnBrk="0" fontAlgn="base" hangingPunct="0">
              <a:lnSpc>
                <a:spcPct val="100000"/>
              </a:lnSpc>
              <a:spcBef>
                <a:spcPct val="0"/>
              </a:spcBef>
              <a:spcAft>
                <a:spcPct val="0"/>
              </a:spcAft>
              <a:buClrTx/>
              <a:buNone/>
            </a:pPr>
            <a:r>
              <a:rPr lang="en-US" altLang="en-US" sz="1200" dirty="0">
                <a:solidFill>
                  <a:srgbClr val="455560"/>
                </a:solidFill>
                <a:latin typeface="Calibri" panose="020F0502020204030204" pitchFamily="34" charset="0"/>
                <a:cs typeface="Calibri" panose="020F0502020204030204" pitchFamily="34" charset="0"/>
              </a:rPr>
              <a:t>Provided by the USF Health in partnership with Clinical Care Options.</a:t>
            </a:r>
          </a:p>
        </p:txBody>
      </p:sp>
      <p:sp>
        <p:nvSpPr>
          <p:cNvPr id="7173" name="Text Box 21">
            <a:extLst>
              <a:ext uri="{FF2B5EF4-FFF2-40B4-BE49-F238E27FC236}">
                <a16:creationId xmlns:a16="http://schemas.microsoft.com/office/drawing/2014/main" id="{F06524A7-0F4E-48E2-AB3D-6EB0F55D6C24}"/>
              </a:ext>
            </a:extLst>
          </p:cNvPr>
          <p:cNvSpPr txBox="1">
            <a:spLocks noChangeArrowheads="1"/>
          </p:cNvSpPr>
          <p:nvPr/>
        </p:nvSpPr>
        <p:spPr bwMode="auto">
          <a:xfrm>
            <a:off x="423866" y="6222947"/>
            <a:ext cx="546417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defTabSz="914377" eaLnBrk="0" fontAlgn="base" hangingPunct="0">
              <a:buNone/>
            </a:pPr>
            <a:r>
              <a:rPr lang="en-US" sz="1200" dirty="0">
                <a:solidFill>
                  <a:srgbClr val="000000"/>
                </a:solidFill>
                <a:latin typeface="Calibri" panose="020F0502020204030204" pitchFamily="34" charset="0"/>
                <a:cs typeface="Calibri" panose="020F0502020204030204" pitchFamily="34" charset="0"/>
              </a:rPr>
              <a:t>Supported by educational grants from Astellas, </a:t>
            </a:r>
            <a:br>
              <a:rPr lang="en-US" sz="1200" dirty="0">
                <a:solidFill>
                  <a:srgbClr val="000000"/>
                </a:solidFill>
                <a:latin typeface="Calibri" panose="020F0502020204030204" pitchFamily="34" charset="0"/>
                <a:cs typeface="Calibri" panose="020F0502020204030204" pitchFamily="34" charset="0"/>
              </a:rPr>
            </a:br>
            <a:r>
              <a:rPr lang="en-US" sz="1200" dirty="0">
                <a:solidFill>
                  <a:srgbClr val="000000"/>
                </a:solidFill>
                <a:latin typeface="Calibri" panose="020F0502020204030204" pitchFamily="34" charset="0"/>
                <a:cs typeface="Calibri" panose="020F0502020204030204" pitchFamily="34" charset="0"/>
              </a:rPr>
              <a:t>Bayer HealthCare Pharmaceuticals, Inc., Pfizer and Sanofi Genzyme.</a:t>
            </a:r>
          </a:p>
        </p:txBody>
      </p:sp>
      <p:pic>
        <p:nvPicPr>
          <p:cNvPr id="4" name="Picture 3" descr="A picture containing laptop&#10;&#10;Description automatically generated">
            <a:extLst>
              <a:ext uri="{FF2B5EF4-FFF2-40B4-BE49-F238E27FC236}">
                <a16:creationId xmlns:a16="http://schemas.microsoft.com/office/drawing/2014/main" id="{09206BF4-87DF-4647-8768-B1D9E60FD0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299" y="479302"/>
            <a:ext cx="2685427" cy="64649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F1B34D0C-85AC-42DA-AA9C-D27BA4DF4B98}"/>
              </a:ext>
            </a:extLst>
          </p:cNvPr>
          <p:cNvGrpSpPr>
            <a:grpSpLocks/>
          </p:cNvGrpSpPr>
          <p:nvPr/>
        </p:nvGrpSpPr>
        <p:grpSpPr bwMode="auto">
          <a:xfrm>
            <a:off x="4083019" y="3364806"/>
            <a:ext cx="3479671" cy="640573"/>
            <a:chOff x="6219799" y="6145018"/>
            <a:chExt cx="3479437" cy="641926"/>
          </a:xfrm>
        </p:grpSpPr>
        <p:sp>
          <p:nvSpPr>
            <p:cNvPr id="8" name="Rectangle 7">
              <a:extLst>
                <a:ext uri="{FF2B5EF4-FFF2-40B4-BE49-F238E27FC236}">
                  <a16:creationId xmlns:a16="http://schemas.microsoft.com/office/drawing/2014/main" id="{6E8CD8B9-FDA6-4CB2-9681-84E8B3BB057D}"/>
                </a:ext>
              </a:extLst>
            </p:cNvPr>
            <p:cNvSpPr>
              <a:spLocks noChangeArrowheads="1"/>
            </p:cNvSpPr>
            <p:nvPr/>
          </p:nvSpPr>
          <p:spPr bwMode="auto">
            <a:xfrm>
              <a:off x="6219799" y="6385989"/>
              <a:ext cx="3479437" cy="40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rgbClr val="E1471D"/>
                  </a:solidFill>
                  <a:latin typeface="Calibri" panose="020F0502020204030204" pitchFamily="34" charset="0"/>
                  <a:hlinkClick r:id="rId4"/>
                </a:rPr>
                <a:t>clinicaloptions.com</a:t>
              </a:r>
              <a:endParaRPr lang="en-US" altLang="en-US" sz="2000" b="0" dirty="0">
                <a:solidFill>
                  <a:srgbClr val="E1471D"/>
                </a:solidFill>
                <a:latin typeface="Calibri" panose="020F0502020204030204" pitchFamily="34" charset="0"/>
              </a:endParaRPr>
            </a:p>
          </p:txBody>
        </p:sp>
        <p:pic>
          <p:nvPicPr>
            <p:cNvPr id="9" name="Picture 8">
              <a:extLst>
                <a:ext uri="{FF2B5EF4-FFF2-40B4-BE49-F238E27FC236}">
                  <a16:creationId xmlns:a16="http://schemas.microsoft.com/office/drawing/2014/main" id="{1C42EA9D-67E0-416E-A2E1-6E8466EE240C}"/>
                </a:ext>
              </a:extLst>
            </p:cNvPr>
            <p:cNvPicPr>
              <a:picLocks noChangeAspect="1"/>
            </p:cNvPicPr>
            <p:nvPr/>
          </p:nvPicPr>
          <p:blipFill>
            <a:blip r:embed="rId5">
              <a:extLst>
                <a:ext uri="{28A0092B-C50C-407E-A947-70E740481C1C}">
                  <a14:useLocalDpi xmlns:a14="http://schemas.microsoft.com/office/drawing/2010/main" val="0"/>
                </a:ext>
              </a:extLst>
            </a:blip>
            <a:srcRect t="-1894" r="5573"/>
            <a:stretch>
              <a:fillRect/>
            </a:stretch>
          </p:blipFill>
          <p:spPr bwMode="auto">
            <a:xfrm>
              <a:off x="8773936" y="6145018"/>
              <a:ext cx="768527" cy="25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7"/>
            <a:ext cx="10877529" cy="4650686"/>
          </a:xfrm>
        </p:spPr>
        <p:txBody>
          <a:bodyPr rtlCol="0">
            <a:normAutofit/>
          </a:bodyPr>
          <a:lstStyle/>
          <a:p>
            <a:pPr marL="0" indent="0">
              <a:buClr>
                <a:schemeClr val="accent6"/>
              </a:buClr>
              <a:buNone/>
              <a:defRPr/>
            </a:pPr>
            <a:r>
              <a:rPr lang="en-US" dirty="0"/>
              <a:t>The </a:t>
            </a:r>
            <a:r>
              <a:rPr lang="en-US" b="1" i="1" dirty="0"/>
              <a:t>faculty</a:t>
            </a:r>
            <a:r>
              <a:rPr lang="en-US" dirty="0"/>
              <a:t> reported the following financial relationships or relationships to products or devices they or their spouse/life partner have with commercial interests related to the content of this CME/CE activity:</a:t>
            </a:r>
            <a:endParaRPr lang="en-US" sz="2600" b="1" dirty="0">
              <a:solidFill>
                <a:srgbClr val="E1471D"/>
              </a:solidFill>
            </a:endParaRPr>
          </a:p>
          <a:p>
            <a:pPr marL="0" indent="0">
              <a:buClr>
                <a:schemeClr val="accent6"/>
              </a:buClr>
              <a:buNone/>
              <a:defRPr/>
            </a:pPr>
            <a:r>
              <a:rPr lang="en-US" sz="2600" b="1" dirty="0">
                <a:solidFill>
                  <a:srgbClr val="E1471D"/>
                </a:solidFill>
              </a:rPr>
              <a:t>Matthew R. Smith, MD, PhD, </a:t>
            </a:r>
            <a:r>
              <a:rPr lang="en-US" sz="2600" dirty="0"/>
              <a:t>has disclosed that he has received consulting fees from Amgen, Astellas, Bayer, Janssen, and Lilly and funds for research support from Amgen, Arvinas, Bayer, and Janssen.</a:t>
            </a:r>
          </a:p>
          <a:p>
            <a:pPr marL="0" indent="0">
              <a:buClr>
                <a:schemeClr val="accent6"/>
              </a:buClr>
              <a:buNone/>
              <a:defRPr/>
            </a:pPr>
            <a:endParaRPr lang="en-US" sz="2600" dirty="0"/>
          </a:p>
          <a:p>
            <a:pPr marL="0" indent="0">
              <a:buNone/>
            </a:pPr>
            <a:endParaRPr lang="en-US" dirty="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D4F50-C678-4AAA-B338-D094991F54A5}"/>
              </a:ext>
            </a:extLst>
          </p:cNvPr>
          <p:cNvSpPr>
            <a:spLocks noGrp="1"/>
          </p:cNvSpPr>
          <p:nvPr>
            <p:ph type="title"/>
          </p:nvPr>
        </p:nvSpPr>
        <p:spPr/>
        <p:txBody>
          <a:bodyPr/>
          <a:lstStyle/>
          <a:p>
            <a:r>
              <a:rPr lang="en-US" dirty="0"/>
              <a:t>Metastatic Hormone-Sensitive Prostate Cancer</a:t>
            </a:r>
          </a:p>
        </p:txBody>
      </p:sp>
    </p:spTree>
    <p:extLst>
      <p:ext uri="{BB962C8B-B14F-4D97-AF65-F5344CB8AC3E}">
        <p14:creationId xmlns:p14="http://schemas.microsoft.com/office/powerpoint/2010/main" val="27045454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155">
            <a:extLst>
              <a:ext uri="{FF2B5EF4-FFF2-40B4-BE49-F238E27FC236}">
                <a16:creationId xmlns:a16="http://schemas.microsoft.com/office/drawing/2014/main" id="{C1FEF249-8D2B-473A-8AA4-9BFC093963DE}"/>
              </a:ext>
            </a:extLst>
          </p:cNvPr>
          <p:cNvGraphicFramePr>
            <a:graphicFrameLocks/>
          </p:cNvGraphicFramePr>
          <p:nvPr>
            <p:extLst>
              <p:ext uri="{D42A27DB-BD31-4B8C-83A1-F6EECF244321}">
                <p14:modId xmlns:p14="http://schemas.microsoft.com/office/powerpoint/2010/main" val="2702259552"/>
              </p:ext>
            </p:extLst>
          </p:nvPr>
        </p:nvGraphicFramePr>
        <p:xfrm>
          <a:off x="728471" y="1340938"/>
          <a:ext cx="10735058" cy="4482072"/>
        </p:xfrm>
        <a:graphic>
          <a:graphicData uri="http://schemas.openxmlformats.org/drawingml/2006/table">
            <a:tbl>
              <a:tblPr/>
              <a:tblGrid>
                <a:gridCol w="2023615">
                  <a:extLst>
                    <a:ext uri="{9D8B030D-6E8A-4147-A177-3AD203B41FA5}">
                      <a16:colId xmlns:a16="http://schemas.microsoft.com/office/drawing/2014/main" val="20000"/>
                    </a:ext>
                  </a:extLst>
                </a:gridCol>
                <a:gridCol w="2231335">
                  <a:extLst>
                    <a:ext uri="{9D8B030D-6E8A-4147-A177-3AD203B41FA5}">
                      <a16:colId xmlns:a16="http://schemas.microsoft.com/office/drawing/2014/main" val="1865538485"/>
                    </a:ext>
                  </a:extLst>
                </a:gridCol>
                <a:gridCol w="2231335">
                  <a:extLst>
                    <a:ext uri="{9D8B030D-6E8A-4147-A177-3AD203B41FA5}">
                      <a16:colId xmlns:a16="http://schemas.microsoft.com/office/drawing/2014/main" val="3033123294"/>
                    </a:ext>
                  </a:extLst>
                </a:gridCol>
                <a:gridCol w="864705">
                  <a:extLst>
                    <a:ext uri="{9D8B030D-6E8A-4147-A177-3AD203B41FA5}">
                      <a16:colId xmlns:a16="http://schemas.microsoft.com/office/drawing/2014/main" val="20001"/>
                    </a:ext>
                  </a:extLst>
                </a:gridCol>
                <a:gridCol w="1692034">
                  <a:extLst>
                    <a:ext uri="{9D8B030D-6E8A-4147-A177-3AD203B41FA5}">
                      <a16:colId xmlns:a16="http://schemas.microsoft.com/office/drawing/2014/main" val="20002"/>
                    </a:ext>
                  </a:extLst>
                </a:gridCol>
                <a:gridCol w="1692034">
                  <a:extLst>
                    <a:ext uri="{9D8B030D-6E8A-4147-A177-3AD203B41FA5}">
                      <a16:colId xmlns:a16="http://schemas.microsoft.com/office/drawing/2014/main" val="20003"/>
                    </a:ext>
                  </a:extLst>
                </a:gridCol>
              </a:tblGrid>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Trial</a:t>
                      </a:r>
                      <a:r>
                        <a:rPr kumimoji="0" lang="en-US" sz="1400" b="1" i="0" u="none" strike="noStrike" cap="none" normalizeH="0" baseline="30000" dirty="0">
                          <a:ln>
                            <a:noFill/>
                          </a:ln>
                          <a:solidFill>
                            <a:schemeClr val="tx1"/>
                          </a:solidFill>
                          <a:effectLst/>
                          <a:latin typeface="Calibri" panose="020F0502020204030204" pitchFamily="34" charset="0"/>
                          <a:cs typeface="Calibri" panose="020F0502020204030204" pitchFamily="34" charset="0"/>
                        </a:rPr>
                        <a:t>[1]</a:t>
                      </a:r>
                      <a:endPar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400" b="1" dirty="0">
                          <a:latin typeface="Calibri" panose="020F0502020204030204" pitchFamily="34" charset="0"/>
                          <a:cs typeface="Calibri" panose="020F0502020204030204" pitchFamily="34" charset="0"/>
                        </a:rPr>
                        <a:t>Comparator Arm</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Control Arm</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r>
                        <a:rPr lang="en-US" sz="1400" b="1" dirty="0">
                          <a:latin typeface="Calibri" panose="020F0502020204030204" pitchFamily="34" charset="0"/>
                          <a:cs typeface="Calibri" panose="020F0502020204030204" pitchFamily="34" charset="0"/>
                        </a:rPr>
                        <a:t>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r>
                        <a:rPr lang="en-US" sz="1400" b="1" dirty="0">
                          <a:latin typeface="Calibri" panose="020F0502020204030204" pitchFamily="34" charset="0"/>
                          <a:cs typeface="Calibri" panose="020F0502020204030204" pitchFamily="34" charset="0"/>
                        </a:rPr>
                        <a:t>HR for PFS (or Other Endpoint)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r>
                        <a:rPr lang="en-US" sz="1400" b="1" dirty="0">
                          <a:latin typeface="Calibri" panose="020F0502020204030204" pitchFamily="34" charset="0"/>
                          <a:cs typeface="Calibri" panose="020F0502020204030204" pitchFamily="34" charset="0"/>
                        </a:rPr>
                        <a:t>HR for OS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Docetaxel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7432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CHAARTED</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[2]</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ADT + Doc</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0.58 (time to CRPC)</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7432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GETUG-15</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[3]</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ADT + Doc</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11415971"/>
                  </a:ext>
                </a:extLst>
              </a:tr>
              <a:tr h="27432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STAMPEDE Arm C</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[4]</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ADT + Doc</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08502176"/>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bg2">
                              <a:lumMod val="10000"/>
                            </a:schemeClr>
                          </a:solidFill>
                          <a:effectLst/>
                          <a:latin typeface="Calibri" panose="020F0502020204030204" pitchFamily="34" charset="0"/>
                        </a:rPr>
                        <a:t>AR Pathway Inhibitors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37558502"/>
                  </a:ext>
                </a:extLst>
              </a:tr>
              <a:tr h="27432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LATITUDE</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[5]</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ADT + ABI + Pred</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78257760"/>
                  </a:ext>
                </a:extLst>
              </a:tr>
              <a:tr h="27432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STAMPEDE Arm G</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[6]</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ADT + ABI + Pred</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0.31 (FFS)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15281518"/>
                  </a:ext>
                </a:extLst>
              </a:tr>
              <a:tr h="27432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ENZAMET</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[7]</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ADT + ENZA (±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Doc</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ADT + NSAA (±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Doc</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32763259"/>
                  </a:ext>
                </a:extLst>
              </a:tr>
              <a:tr h="27432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ARCHES</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[8]</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ADT + ENZA*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0.43 (rPFS)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TBD</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46197429"/>
                  </a:ext>
                </a:extLst>
              </a:tr>
              <a:tr h="27432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TITAN</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[9]</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ADT + APA*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4733321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70463324"/>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STAMPEDE Arm H</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[10]</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ADT + RT to prostate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ADT (+ DOC possible)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1120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52350036"/>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HORRAD</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[11]</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ADT + RT to prostate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60508891"/>
                  </a:ext>
                </a:extLst>
              </a:tr>
            </a:tbl>
          </a:graphicData>
        </a:graphic>
      </p:graphicFrame>
      <p:sp>
        <p:nvSpPr>
          <p:cNvPr id="8" name="Title 7">
            <a:extLst>
              <a:ext uri="{FF2B5EF4-FFF2-40B4-BE49-F238E27FC236}">
                <a16:creationId xmlns:a16="http://schemas.microsoft.com/office/drawing/2014/main" id="{59B46C9C-353E-4851-A901-73FB8AB69FA6}"/>
              </a:ext>
            </a:extLst>
          </p:cNvPr>
          <p:cNvSpPr>
            <a:spLocks noGrp="1"/>
          </p:cNvSpPr>
          <p:nvPr>
            <p:ph type="title"/>
          </p:nvPr>
        </p:nvSpPr>
        <p:spPr/>
        <p:txBody>
          <a:bodyPr/>
          <a:lstStyle/>
          <a:p>
            <a:r>
              <a:rPr lang="en-US" dirty="0"/>
              <a:t>Reported RCTs in mHSPC: High-Volume/High-Risk Disease</a:t>
            </a:r>
          </a:p>
        </p:txBody>
      </p:sp>
      <p:sp>
        <p:nvSpPr>
          <p:cNvPr id="11" name="TextBox 10">
            <a:extLst>
              <a:ext uri="{FF2B5EF4-FFF2-40B4-BE49-F238E27FC236}">
                <a16:creationId xmlns:a16="http://schemas.microsoft.com/office/drawing/2014/main" id="{EE36E824-B57E-4B6B-B468-AAB1E78E176E}"/>
              </a:ext>
            </a:extLst>
          </p:cNvPr>
          <p:cNvSpPr txBox="1"/>
          <p:nvPr/>
        </p:nvSpPr>
        <p:spPr bwMode="auto">
          <a:xfrm>
            <a:off x="689768" y="5804964"/>
            <a:ext cx="16539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*Prior DOC allowed.</a:t>
            </a:r>
          </a:p>
        </p:txBody>
      </p:sp>
      <p:sp>
        <p:nvSpPr>
          <p:cNvPr id="14" name="Text Box 15">
            <a:extLst>
              <a:ext uri="{FF2B5EF4-FFF2-40B4-BE49-F238E27FC236}">
                <a16:creationId xmlns:a16="http://schemas.microsoft.com/office/drawing/2014/main" id="{BF709765-7DBF-4B63-BC02-C5E3AE413A42}"/>
              </a:ext>
            </a:extLst>
          </p:cNvPr>
          <p:cNvSpPr txBox="1">
            <a:spLocks noChangeArrowheads="1"/>
          </p:cNvSpPr>
          <p:nvPr/>
        </p:nvSpPr>
        <p:spPr bwMode="auto">
          <a:xfrm>
            <a:off x="412751" y="6019583"/>
            <a:ext cx="8721310"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 VanderWeele. JCO. 2019;37:2961. 2. Kyriakopoulos. JCO. 2018;36:1080. 3. Gravis. Eur Urol. 2016;70:256. 4. Clark. Ann Oncol. 2019;30:1992. 5. Fizazi. Lancet Oncol. 2019;20:686. 6. Hoyle. Eur Urol. 2019;76:719. 7. Davis. NEJM. 2019;381:121. 8. Armstrong. JCO. 2019;37:2974. 9. Chi. NEJM. 2019;381:13. 10. Parker. Lancet. 2018;392:2353. 11. Boevé. Eur Urol. 2019;75:410.</a:t>
            </a:r>
          </a:p>
        </p:txBody>
      </p:sp>
      <p:grpSp>
        <p:nvGrpSpPr>
          <p:cNvPr id="6" name="Group 7">
            <a:extLst>
              <a:ext uri="{FF2B5EF4-FFF2-40B4-BE49-F238E27FC236}">
                <a16:creationId xmlns:a16="http://schemas.microsoft.com/office/drawing/2014/main" id="{1C1792D9-EC8E-470D-B3BD-45CD280696F4}"/>
              </a:ext>
            </a:extLst>
          </p:cNvPr>
          <p:cNvGrpSpPr>
            <a:grpSpLocks/>
          </p:cNvGrpSpPr>
          <p:nvPr/>
        </p:nvGrpSpPr>
        <p:grpSpPr bwMode="auto">
          <a:xfrm>
            <a:off x="9389569" y="6216660"/>
            <a:ext cx="2488502" cy="447823"/>
            <a:chOff x="9527309" y="3551529"/>
            <a:chExt cx="2488502" cy="448324"/>
          </a:xfrm>
        </p:grpSpPr>
        <p:pic>
          <p:nvPicPr>
            <p:cNvPr id="7" name="Picture 9">
              <a:extLst>
                <a:ext uri="{FF2B5EF4-FFF2-40B4-BE49-F238E27FC236}">
                  <a16:creationId xmlns:a16="http://schemas.microsoft.com/office/drawing/2014/main" id="{98FB1320-9CCA-426D-A1C2-BDAB3D99CFB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292F65AD-14BB-49F0-8E17-8327030C431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1931384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20" name="Text Box 11">
            <a:extLst>
              <a:ext uri="{FF2B5EF4-FFF2-40B4-BE49-F238E27FC236}">
                <a16:creationId xmlns:a16="http://schemas.microsoft.com/office/drawing/2014/main" id="{DBDDA247-7765-48E4-AB04-229BE464542E}"/>
              </a:ext>
            </a:extLst>
          </p:cNvPr>
          <p:cNvSpPr txBox="1">
            <a:spLocks noChangeArrowheads="1"/>
          </p:cNvSpPr>
          <p:nvPr/>
        </p:nvSpPr>
        <p:spPr bwMode="auto">
          <a:xfrm>
            <a:off x="412751" y="6379390"/>
            <a:ext cx="8564562"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fr-FR" altLang="en-US" sz="1200" b="0" i="0" u="none" strike="noStrike" kern="0" cap="none" spc="0" normalizeH="0" baseline="0" noProof="0" dirty="0">
                <a:ln>
                  <a:noFill/>
                </a:ln>
                <a:solidFill>
                  <a:srgbClr val="455560"/>
                </a:solidFill>
                <a:effectLst/>
                <a:uLnTx/>
                <a:uFillTx/>
                <a:latin typeface="Calibri" panose="020F0502020204030204" pitchFamily="34" charset="0"/>
                <a:ea typeface="ＭＳ Ｐゴシック" panose="020B0600070205080204" pitchFamily="34" charset="-128"/>
                <a:cs typeface="Calibri" panose="020F0502020204030204" pitchFamily="34" charset="0"/>
              </a:rPr>
              <a:t>Sweeney. </a:t>
            </a:r>
            <a:r>
              <a:rPr lang="fr-FR" altLang="en-US" sz="1200" kern="0" dirty="0">
                <a:solidFill>
                  <a:srgbClr val="455560"/>
                </a:solidFill>
                <a:latin typeface="Calibri" panose="020F0502020204030204" pitchFamily="34" charset="0"/>
                <a:ea typeface="ＭＳ Ｐゴシック" panose="020B0600070205080204" pitchFamily="34" charset="-128"/>
                <a:cs typeface="Calibri" panose="020F0502020204030204" pitchFamily="34" charset="0"/>
              </a:rPr>
              <a:t>NEJM. 2015;373:737.</a:t>
            </a:r>
            <a:endParaRPr kumimoji="0" lang="en-US" altLang="en-US" sz="1200" b="0" i="0" u="none" strike="noStrike" kern="0" cap="none" spc="0" normalizeH="0" baseline="0" noProof="0" dirty="0">
              <a:ln>
                <a:noFill/>
              </a:ln>
              <a:solidFill>
                <a:srgbClr val="455560"/>
              </a:solidFill>
              <a:effectLst/>
              <a:uLnTx/>
              <a:uFillTx/>
              <a:latin typeface="Calibri" panose="020F0502020204030204" pitchFamily="34" charset="0"/>
              <a:ea typeface="ＭＳ Ｐゴシック" panose="020B0600070205080204" pitchFamily="34" charset="-128"/>
              <a:cs typeface="Calibri" panose="020F0502020204030204" pitchFamily="34" charset="0"/>
            </a:endParaRPr>
          </a:p>
        </p:txBody>
      </p:sp>
      <p:sp>
        <p:nvSpPr>
          <p:cNvPr id="23555" name="Title 10">
            <a:extLst>
              <a:ext uri="{FF2B5EF4-FFF2-40B4-BE49-F238E27FC236}">
                <a16:creationId xmlns:a16="http://schemas.microsoft.com/office/drawing/2014/main" id="{D8D1E7D9-6F6E-4AE1-B0A1-C3C5EDF72F09}"/>
              </a:ext>
            </a:extLst>
          </p:cNvPr>
          <p:cNvSpPr>
            <a:spLocks noGrp="1"/>
          </p:cNvSpPr>
          <p:nvPr>
            <p:ph type="title"/>
          </p:nvPr>
        </p:nvSpPr>
        <p:spPr>
          <a:xfrm>
            <a:off x="611189" y="238126"/>
            <a:ext cx="10869613" cy="1103313"/>
          </a:xfrm>
        </p:spPr>
        <p:txBody>
          <a:bodyPr/>
          <a:lstStyle/>
          <a:p>
            <a:r>
              <a:rPr lang="en-US" altLang="en-US" dirty="0"/>
              <a:t>CHAARTED: Docetaxel + ADT vs ADT alone </a:t>
            </a:r>
          </a:p>
        </p:txBody>
      </p:sp>
      <p:sp>
        <p:nvSpPr>
          <p:cNvPr id="23556" name="Rectangle 3">
            <a:extLst>
              <a:ext uri="{FF2B5EF4-FFF2-40B4-BE49-F238E27FC236}">
                <a16:creationId xmlns:a16="http://schemas.microsoft.com/office/drawing/2014/main" id="{94E243A6-78F8-4E2F-87D2-C9887EC2D00A}"/>
              </a:ext>
            </a:extLst>
          </p:cNvPr>
          <p:cNvSpPr>
            <a:spLocks noGrp="1"/>
          </p:cNvSpPr>
          <p:nvPr>
            <p:ph idx="1"/>
          </p:nvPr>
        </p:nvSpPr>
        <p:spPr>
          <a:xfrm>
            <a:off x="658812" y="1516364"/>
            <a:ext cx="10874375" cy="4651375"/>
          </a:xfrm>
        </p:spPr>
        <p:txBody>
          <a:bodyPr/>
          <a:lstStyle/>
          <a:p>
            <a:pPr>
              <a:spcBef>
                <a:spcPts val="400"/>
              </a:spcBef>
              <a:spcAft>
                <a:spcPts val="200"/>
              </a:spcAft>
            </a:pPr>
            <a:r>
              <a:rPr lang="en-US" altLang="en-US" sz="2200" dirty="0"/>
              <a:t>Randomized, open-label phase III trial</a:t>
            </a:r>
          </a:p>
          <a:p>
            <a:pPr marL="0" indent="0">
              <a:spcBef>
                <a:spcPts val="400"/>
              </a:spcBef>
              <a:spcAft>
                <a:spcPts val="200"/>
              </a:spcAft>
              <a:buNone/>
            </a:pPr>
            <a:br>
              <a:rPr lang="en-US" altLang="en-US" sz="2200" dirty="0"/>
            </a:br>
            <a:endParaRPr lang="en-US" altLang="en-US" sz="2200" dirty="0"/>
          </a:p>
          <a:p>
            <a:pPr>
              <a:spcBef>
                <a:spcPts val="400"/>
              </a:spcBef>
              <a:spcAft>
                <a:spcPts val="200"/>
              </a:spcAft>
            </a:pPr>
            <a:endParaRPr lang="en-US" altLang="en-US" sz="2200" dirty="0"/>
          </a:p>
          <a:p>
            <a:pPr>
              <a:spcBef>
                <a:spcPts val="400"/>
              </a:spcBef>
              <a:spcAft>
                <a:spcPts val="200"/>
              </a:spcAft>
            </a:pPr>
            <a:endParaRPr lang="en-US" altLang="en-US" sz="2200" dirty="0"/>
          </a:p>
          <a:p>
            <a:pPr>
              <a:spcBef>
                <a:spcPts val="400"/>
              </a:spcBef>
              <a:spcAft>
                <a:spcPts val="200"/>
              </a:spcAft>
            </a:pPr>
            <a:endParaRPr lang="en-US" altLang="en-US" sz="2200" dirty="0"/>
          </a:p>
          <a:p>
            <a:pPr>
              <a:spcBef>
                <a:spcPts val="400"/>
              </a:spcBef>
              <a:spcAft>
                <a:spcPts val="200"/>
              </a:spcAft>
            </a:pPr>
            <a:endParaRPr lang="en-US" altLang="en-US" sz="2200" dirty="0"/>
          </a:p>
          <a:p>
            <a:pPr>
              <a:spcBef>
                <a:spcPts val="400"/>
              </a:spcBef>
              <a:spcAft>
                <a:spcPts val="200"/>
              </a:spcAft>
            </a:pPr>
            <a:endParaRPr lang="en-US" altLang="en-US" sz="2200" dirty="0"/>
          </a:p>
          <a:p>
            <a:pPr>
              <a:spcBef>
                <a:spcPts val="400"/>
              </a:spcBef>
              <a:spcAft>
                <a:spcPts val="200"/>
              </a:spcAft>
            </a:pPr>
            <a:endParaRPr lang="en-US" altLang="en-US" sz="2200" dirty="0"/>
          </a:p>
          <a:p>
            <a:pPr>
              <a:spcBef>
                <a:spcPts val="400"/>
              </a:spcBef>
              <a:spcAft>
                <a:spcPts val="200"/>
              </a:spcAft>
            </a:pPr>
            <a:r>
              <a:rPr lang="en-US" altLang="en-US" sz="2200" dirty="0"/>
              <a:t>Primary endpoints: OS</a:t>
            </a:r>
            <a:endParaRPr lang="en-US" altLang="en-US" sz="2200" dirty="0">
              <a:highlight>
                <a:srgbClr val="FFFF00"/>
              </a:highlight>
            </a:endParaRPr>
          </a:p>
          <a:p>
            <a:pPr>
              <a:spcBef>
                <a:spcPts val="400"/>
              </a:spcBef>
              <a:spcAft>
                <a:spcPts val="200"/>
              </a:spcAft>
            </a:pPr>
            <a:r>
              <a:rPr lang="en-US" altLang="en-US" sz="2200" dirty="0"/>
              <a:t>Secondary endpoints: time to clinical progression, time to CRPC, PSA CR at 6 and 12 mos, QoL</a:t>
            </a:r>
          </a:p>
        </p:txBody>
      </p:sp>
      <p:sp>
        <p:nvSpPr>
          <p:cNvPr id="64514" name="Text Box 45">
            <a:extLst>
              <a:ext uri="{FF2B5EF4-FFF2-40B4-BE49-F238E27FC236}">
                <a16:creationId xmlns:a16="http://schemas.microsoft.com/office/drawing/2014/main" id="{0B410525-86C2-4B5F-A575-D1F2049E24B6}"/>
              </a:ext>
            </a:extLst>
          </p:cNvPr>
          <p:cNvSpPr txBox="1">
            <a:spLocks noChangeArrowheads="1"/>
          </p:cNvSpPr>
          <p:nvPr/>
        </p:nvSpPr>
        <p:spPr bwMode="auto">
          <a:xfrm>
            <a:off x="685266" y="2993654"/>
            <a:ext cx="3464801"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Metastatic hormone-sensitive prostate cancer with elevated PSA, </a:t>
            </a:r>
            <a:br>
              <a:rPr kumimoji="0" lang="en-GB" altLang="en-US" sz="1600" b="0" i="0" u="none" strike="noStrike" kern="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br>
            <a:r>
              <a:rPr kumimoji="0" lang="en-GB" altLang="en-US" sz="1600" b="0" i="0" u="none" strike="noStrike" kern="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ECOG PS 0-2, no prior docetaxel</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(N = 790)</a:t>
            </a:r>
          </a:p>
        </p:txBody>
      </p:sp>
      <p:sp>
        <p:nvSpPr>
          <p:cNvPr id="33796" name="Rectangle 49">
            <a:extLst>
              <a:ext uri="{FF2B5EF4-FFF2-40B4-BE49-F238E27FC236}">
                <a16:creationId xmlns:a16="http://schemas.microsoft.com/office/drawing/2014/main" id="{675462E9-8597-4953-8AB9-A6DA325AC763}"/>
              </a:ext>
            </a:extLst>
          </p:cNvPr>
          <p:cNvSpPr>
            <a:spLocks noChangeArrowheads="1"/>
          </p:cNvSpPr>
          <p:nvPr/>
        </p:nvSpPr>
        <p:spPr bwMode="auto">
          <a:xfrm>
            <a:off x="4862512" y="2556483"/>
            <a:ext cx="3587805" cy="930456"/>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t>ADT + Docetaxel</a:t>
            </a:r>
            <a:r>
              <a:rPr lang="en-US" sz="1800" b="1" kern="0" dirty="0">
                <a:solidFill>
                  <a:srgbClr val="FFFFFF"/>
                </a:solidFill>
                <a:latin typeface="Calibri" panose="020F0502020204030204" pitchFamily="34" charset="0"/>
                <a:ea typeface="ＭＳ Ｐゴシック" charset="-128"/>
                <a:cs typeface="Calibri" panose="020F0502020204030204" pitchFamily="34" charset="0"/>
              </a:rPr>
              <a:t> 75 mg/m</a:t>
            </a:r>
            <a:r>
              <a:rPr lang="en-US" sz="1800" b="1" kern="0" baseline="30000" dirty="0">
                <a:solidFill>
                  <a:srgbClr val="FFFFFF"/>
                </a:solidFill>
                <a:latin typeface="Calibri" panose="020F0502020204030204" pitchFamily="34" charset="0"/>
                <a:ea typeface="ＭＳ Ｐゴシック" charset="-128"/>
                <a:cs typeface="Calibri" panose="020F0502020204030204" pitchFamily="34" charset="0"/>
              </a:rPr>
              <a:t>2</a:t>
            </a:r>
            <a:r>
              <a:rPr lang="en-US" sz="1800" b="1" kern="0" dirty="0">
                <a:solidFill>
                  <a:srgbClr val="FFFFFF"/>
                </a:solidFill>
                <a:latin typeface="Calibri" panose="020F0502020204030204" pitchFamily="34" charset="0"/>
                <a:ea typeface="ＭＳ Ｐゴシック" charset="-128"/>
                <a:cs typeface="Calibri" panose="020F0502020204030204" pitchFamily="34" charset="0"/>
              </a:rPr>
              <a:t> Q3W </a:t>
            </a:r>
            <a:br>
              <a:rPr lang="en-US" sz="1800" b="1" kern="0" dirty="0">
                <a:solidFill>
                  <a:srgbClr val="FFFFFF"/>
                </a:solidFill>
                <a:latin typeface="Calibri" panose="020F0502020204030204" pitchFamily="34" charset="0"/>
                <a:ea typeface="ＭＳ Ｐゴシック" charset="-128"/>
                <a:cs typeface="Calibri" panose="020F0502020204030204" pitchFamily="34" charset="0"/>
              </a:rPr>
            </a:br>
            <a:r>
              <a:rPr lang="en-US" sz="1800" b="1" kern="0" dirty="0">
                <a:solidFill>
                  <a:srgbClr val="FFFFFF"/>
                </a:solidFill>
                <a:latin typeface="Calibri" panose="020F0502020204030204" pitchFamily="34" charset="0"/>
                <a:ea typeface="ＭＳ Ｐゴシック" charset="-128"/>
                <a:cs typeface="Calibri" panose="020F0502020204030204" pitchFamily="34" charset="0"/>
              </a:rPr>
              <a:t>for up to 6 cycles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i="0" u="none" strike="noStrike" kern="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t>(n = 397)</a:t>
            </a:r>
          </a:p>
        </p:txBody>
      </p:sp>
      <p:sp>
        <p:nvSpPr>
          <p:cNvPr id="7173" name="Rectangle 50">
            <a:extLst>
              <a:ext uri="{FF2B5EF4-FFF2-40B4-BE49-F238E27FC236}">
                <a16:creationId xmlns:a16="http://schemas.microsoft.com/office/drawing/2014/main" id="{8A641FEB-5769-4DA4-AFF7-36309C445810}"/>
              </a:ext>
            </a:extLst>
          </p:cNvPr>
          <p:cNvSpPr>
            <a:spLocks noChangeArrowheads="1"/>
          </p:cNvSpPr>
          <p:nvPr/>
        </p:nvSpPr>
        <p:spPr bwMode="auto">
          <a:xfrm>
            <a:off x="4852986" y="3549071"/>
            <a:ext cx="3587805" cy="932688"/>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t>ADT</a:t>
            </a: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t>(n = 393)</a:t>
            </a:r>
          </a:p>
        </p:txBody>
      </p:sp>
      <p:sp>
        <p:nvSpPr>
          <p:cNvPr id="64518" name="Line 53">
            <a:extLst>
              <a:ext uri="{FF2B5EF4-FFF2-40B4-BE49-F238E27FC236}">
                <a16:creationId xmlns:a16="http://schemas.microsoft.com/office/drawing/2014/main" id="{9296FDCD-6B7E-4A8F-AF6C-F31C2CAA257A}"/>
              </a:ext>
            </a:extLst>
          </p:cNvPr>
          <p:cNvSpPr>
            <a:spLocks noChangeShapeType="1"/>
          </p:cNvSpPr>
          <p:nvPr/>
        </p:nvSpPr>
        <p:spPr bwMode="auto">
          <a:xfrm>
            <a:off x="4172172" y="3682704"/>
            <a:ext cx="466725" cy="34925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endParaRPr>
          </a:p>
        </p:txBody>
      </p:sp>
      <p:sp>
        <p:nvSpPr>
          <p:cNvPr id="64519" name="Line 54">
            <a:extLst>
              <a:ext uri="{FF2B5EF4-FFF2-40B4-BE49-F238E27FC236}">
                <a16:creationId xmlns:a16="http://schemas.microsoft.com/office/drawing/2014/main" id="{1241FF0F-8E92-4110-813F-0D0E3F567BE7}"/>
              </a:ext>
            </a:extLst>
          </p:cNvPr>
          <p:cNvSpPr>
            <a:spLocks noChangeShapeType="1"/>
          </p:cNvSpPr>
          <p:nvPr/>
        </p:nvSpPr>
        <p:spPr bwMode="auto">
          <a:xfrm flipV="1">
            <a:off x="4172172" y="2984656"/>
            <a:ext cx="466725" cy="346075"/>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endParaRPr>
          </a:p>
        </p:txBody>
      </p:sp>
      <p:grpSp>
        <p:nvGrpSpPr>
          <p:cNvPr id="13" name="Group 7">
            <a:extLst>
              <a:ext uri="{FF2B5EF4-FFF2-40B4-BE49-F238E27FC236}">
                <a16:creationId xmlns:a16="http://schemas.microsoft.com/office/drawing/2014/main" id="{2C3F8AAC-0A8D-4C79-9EA8-0544F356DBB2}"/>
              </a:ext>
            </a:extLst>
          </p:cNvPr>
          <p:cNvGrpSpPr>
            <a:grpSpLocks/>
          </p:cNvGrpSpPr>
          <p:nvPr/>
        </p:nvGrpSpPr>
        <p:grpSpPr bwMode="auto">
          <a:xfrm>
            <a:off x="9389569" y="6216660"/>
            <a:ext cx="2488502" cy="447823"/>
            <a:chOff x="9527309" y="3551529"/>
            <a:chExt cx="2488502" cy="448324"/>
          </a:xfrm>
        </p:grpSpPr>
        <p:pic>
          <p:nvPicPr>
            <p:cNvPr id="14" name="Picture 9">
              <a:extLst>
                <a:ext uri="{FF2B5EF4-FFF2-40B4-BE49-F238E27FC236}">
                  <a16:creationId xmlns:a16="http://schemas.microsoft.com/office/drawing/2014/main" id="{33C01BFD-409F-42D0-A238-389C094D066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CE439BA1-69C5-4E54-8249-D2AA50ADD0C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
        <p:nvSpPr>
          <p:cNvPr id="16" name="Text Box 45">
            <a:extLst>
              <a:ext uri="{FF2B5EF4-FFF2-40B4-BE49-F238E27FC236}">
                <a16:creationId xmlns:a16="http://schemas.microsoft.com/office/drawing/2014/main" id="{A11F5A35-9D9A-47B1-B119-BCE2788FC4EF}"/>
              </a:ext>
            </a:extLst>
          </p:cNvPr>
          <p:cNvSpPr txBox="1">
            <a:spLocks noChangeArrowheads="1"/>
          </p:cNvSpPr>
          <p:nvPr/>
        </p:nvSpPr>
        <p:spPr bwMode="auto">
          <a:xfrm>
            <a:off x="1564707" y="1856106"/>
            <a:ext cx="537290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914400" eaLnBrk="0" fontAlgn="base" hangingPunct="0">
              <a:lnSpc>
                <a:spcPct val="100000"/>
              </a:lnSpc>
              <a:spcBef>
                <a:spcPct val="0"/>
              </a:spcBef>
              <a:spcAft>
                <a:spcPct val="0"/>
              </a:spcAft>
              <a:buClrTx/>
              <a:buNone/>
            </a:pPr>
            <a:r>
              <a:rPr lang="en-US" altLang="en-US" sz="1400" i="1" dirty="0">
                <a:solidFill>
                  <a:srgbClr val="000000"/>
                </a:solidFill>
                <a:latin typeface="Calibri" panose="020F0502020204030204" pitchFamily="34" charset="0"/>
                <a:cs typeface="Calibri" panose="020F0502020204030204" pitchFamily="34" charset="0"/>
              </a:rPr>
              <a:t>Stratified by extent of mets (high vs low); age (≥ 70 vs &lt; 70 yrs); </a:t>
            </a:r>
            <a:br>
              <a:rPr lang="en-US" altLang="en-US" sz="1400" i="1" dirty="0">
                <a:solidFill>
                  <a:srgbClr val="000000"/>
                </a:solidFill>
                <a:latin typeface="Calibri" panose="020F0502020204030204" pitchFamily="34" charset="0"/>
                <a:cs typeface="Calibri" panose="020F0502020204030204" pitchFamily="34" charset="0"/>
              </a:rPr>
            </a:br>
            <a:r>
              <a:rPr lang="en-US" altLang="en-US" sz="1400" i="1" dirty="0">
                <a:solidFill>
                  <a:srgbClr val="000000"/>
                </a:solidFill>
                <a:latin typeface="Calibri" panose="020F0502020204030204" pitchFamily="34" charset="0"/>
                <a:cs typeface="Calibri" panose="020F0502020204030204" pitchFamily="34" charset="0"/>
              </a:rPr>
              <a:t>ECOG PS (0/1 vs 2); CAB &gt; 30 days (yes vs no); SRE prevention </a:t>
            </a:r>
            <a:br>
              <a:rPr lang="en-US" altLang="en-US" sz="1400" i="1" dirty="0">
                <a:solidFill>
                  <a:srgbClr val="000000"/>
                </a:solidFill>
                <a:latin typeface="Calibri" panose="020F0502020204030204" pitchFamily="34" charset="0"/>
                <a:cs typeface="Calibri" panose="020F0502020204030204" pitchFamily="34" charset="0"/>
              </a:rPr>
            </a:br>
            <a:r>
              <a:rPr lang="en-US" altLang="en-US" sz="1400" i="1" dirty="0">
                <a:solidFill>
                  <a:srgbClr val="000000"/>
                </a:solidFill>
                <a:latin typeface="Calibri" panose="020F0502020204030204" pitchFamily="34" charset="0"/>
                <a:cs typeface="Calibri" panose="020F0502020204030204" pitchFamily="34" charset="0"/>
              </a:rPr>
              <a:t>(yes vs no), prior adjuvant ADT (≤ 12 vs &gt; 12 mos) </a:t>
            </a:r>
          </a:p>
        </p:txBody>
      </p:sp>
      <p:sp>
        <p:nvSpPr>
          <p:cNvPr id="17" name="Line 52">
            <a:extLst>
              <a:ext uri="{FF2B5EF4-FFF2-40B4-BE49-F238E27FC236}">
                <a16:creationId xmlns:a16="http://schemas.microsoft.com/office/drawing/2014/main" id="{7F6AA4A4-4C04-49D8-9422-3D64DA48340A}"/>
              </a:ext>
            </a:extLst>
          </p:cNvPr>
          <p:cNvSpPr>
            <a:spLocks noChangeShapeType="1"/>
          </p:cNvSpPr>
          <p:nvPr/>
        </p:nvSpPr>
        <p:spPr bwMode="auto">
          <a:xfrm>
            <a:off x="4252113" y="2681036"/>
            <a:ext cx="0" cy="36576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5846398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Freeform: Shape 50">
            <a:extLst>
              <a:ext uri="{FF2B5EF4-FFF2-40B4-BE49-F238E27FC236}">
                <a16:creationId xmlns:a16="http://schemas.microsoft.com/office/drawing/2014/main" id="{E5DCFA0B-C331-43C7-AACF-11613927ACAF}"/>
              </a:ext>
            </a:extLst>
          </p:cNvPr>
          <p:cNvSpPr/>
          <p:nvPr/>
        </p:nvSpPr>
        <p:spPr bwMode="auto">
          <a:xfrm>
            <a:off x="8912225" y="3597275"/>
            <a:ext cx="2000250" cy="892175"/>
          </a:xfrm>
          <a:custGeom>
            <a:avLst/>
            <a:gdLst>
              <a:gd name="connsiteX0" fmla="*/ 2000250 w 2000250"/>
              <a:gd name="connsiteY0" fmla="*/ 892175 h 892175"/>
              <a:gd name="connsiteX1" fmla="*/ 1612900 w 2000250"/>
              <a:gd name="connsiteY1" fmla="*/ 892175 h 892175"/>
              <a:gd name="connsiteX2" fmla="*/ 1612900 w 2000250"/>
              <a:gd name="connsiteY2" fmla="*/ 809625 h 892175"/>
              <a:gd name="connsiteX3" fmla="*/ 1400175 w 2000250"/>
              <a:gd name="connsiteY3" fmla="*/ 809625 h 892175"/>
              <a:gd name="connsiteX4" fmla="*/ 1400175 w 2000250"/>
              <a:gd name="connsiteY4" fmla="*/ 762000 h 892175"/>
              <a:gd name="connsiteX5" fmla="*/ 1374775 w 2000250"/>
              <a:gd name="connsiteY5" fmla="*/ 762000 h 892175"/>
              <a:gd name="connsiteX6" fmla="*/ 1374775 w 2000250"/>
              <a:gd name="connsiteY6" fmla="*/ 736600 h 892175"/>
              <a:gd name="connsiteX7" fmla="*/ 1308100 w 2000250"/>
              <a:gd name="connsiteY7" fmla="*/ 736600 h 892175"/>
              <a:gd name="connsiteX8" fmla="*/ 1308100 w 2000250"/>
              <a:gd name="connsiteY8" fmla="*/ 708025 h 892175"/>
              <a:gd name="connsiteX9" fmla="*/ 1216025 w 2000250"/>
              <a:gd name="connsiteY9" fmla="*/ 708025 h 892175"/>
              <a:gd name="connsiteX10" fmla="*/ 1216025 w 2000250"/>
              <a:gd name="connsiteY10" fmla="*/ 682625 h 892175"/>
              <a:gd name="connsiteX11" fmla="*/ 1181100 w 2000250"/>
              <a:gd name="connsiteY11" fmla="*/ 682625 h 892175"/>
              <a:gd name="connsiteX12" fmla="*/ 1181100 w 2000250"/>
              <a:gd name="connsiteY12" fmla="*/ 647700 h 892175"/>
              <a:gd name="connsiteX13" fmla="*/ 1158875 w 2000250"/>
              <a:gd name="connsiteY13" fmla="*/ 647700 h 892175"/>
              <a:gd name="connsiteX14" fmla="*/ 1158875 w 2000250"/>
              <a:gd name="connsiteY14" fmla="*/ 600075 h 892175"/>
              <a:gd name="connsiteX15" fmla="*/ 1127125 w 2000250"/>
              <a:gd name="connsiteY15" fmla="*/ 600075 h 892175"/>
              <a:gd name="connsiteX16" fmla="*/ 1127125 w 2000250"/>
              <a:gd name="connsiteY16" fmla="*/ 571500 h 892175"/>
              <a:gd name="connsiteX17" fmla="*/ 1025525 w 2000250"/>
              <a:gd name="connsiteY17" fmla="*/ 571500 h 892175"/>
              <a:gd name="connsiteX18" fmla="*/ 1025525 w 2000250"/>
              <a:gd name="connsiteY18" fmla="*/ 527050 h 892175"/>
              <a:gd name="connsiteX19" fmla="*/ 987425 w 2000250"/>
              <a:gd name="connsiteY19" fmla="*/ 527050 h 892175"/>
              <a:gd name="connsiteX20" fmla="*/ 987425 w 2000250"/>
              <a:gd name="connsiteY20" fmla="*/ 527050 h 892175"/>
              <a:gd name="connsiteX21" fmla="*/ 987425 w 2000250"/>
              <a:gd name="connsiteY21" fmla="*/ 504825 h 892175"/>
              <a:gd name="connsiteX22" fmla="*/ 898525 w 2000250"/>
              <a:gd name="connsiteY22" fmla="*/ 504825 h 892175"/>
              <a:gd name="connsiteX23" fmla="*/ 898525 w 2000250"/>
              <a:gd name="connsiteY23" fmla="*/ 476250 h 892175"/>
              <a:gd name="connsiteX24" fmla="*/ 812800 w 2000250"/>
              <a:gd name="connsiteY24" fmla="*/ 476250 h 892175"/>
              <a:gd name="connsiteX25" fmla="*/ 812800 w 2000250"/>
              <a:gd name="connsiteY25" fmla="*/ 438150 h 892175"/>
              <a:gd name="connsiteX26" fmla="*/ 736600 w 2000250"/>
              <a:gd name="connsiteY26" fmla="*/ 438150 h 892175"/>
              <a:gd name="connsiteX27" fmla="*/ 736600 w 2000250"/>
              <a:gd name="connsiteY27" fmla="*/ 438150 h 892175"/>
              <a:gd name="connsiteX28" fmla="*/ 704850 w 2000250"/>
              <a:gd name="connsiteY28" fmla="*/ 438150 h 892175"/>
              <a:gd name="connsiteX29" fmla="*/ 704850 w 2000250"/>
              <a:gd name="connsiteY29" fmla="*/ 406400 h 892175"/>
              <a:gd name="connsiteX30" fmla="*/ 704850 w 2000250"/>
              <a:gd name="connsiteY30" fmla="*/ 406400 h 892175"/>
              <a:gd name="connsiteX31" fmla="*/ 688975 w 2000250"/>
              <a:gd name="connsiteY31" fmla="*/ 390525 h 892175"/>
              <a:gd name="connsiteX32" fmla="*/ 688975 w 2000250"/>
              <a:gd name="connsiteY32" fmla="*/ 358775 h 892175"/>
              <a:gd name="connsiteX33" fmla="*/ 654050 w 2000250"/>
              <a:gd name="connsiteY33" fmla="*/ 358775 h 892175"/>
              <a:gd name="connsiteX34" fmla="*/ 654050 w 2000250"/>
              <a:gd name="connsiteY34" fmla="*/ 304800 h 892175"/>
              <a:gd name="connsiteX35" fmla="*/ 638175 w 2000250"/>
              <a:gd name="connsiteY35" fmla="*/ 304800 h 892175"/>
              <a:gd name="connsiteX36" fmla="*/ 638175 w 2000250"/>
              <a:gd name="connsiteY36" fmla="*/ 304800 h 892175"/>
              <a:gd name="connsiteX37" fmla="*/ 638175 w 2000250"/>
              <a:gd name="connsiteY37" fmla="*/ 269875 h 892175"/>
              <a:gd name="connsiteX38" fmla="*/ 577850 w 2000250"/>
              <a:gd name="connsiteY38" fmla="*/ 269875 h 892175"/>
              <a:gd name="connsiteX39" fmla="*/ 577850 w 2000250"/>
              <a:gd name="connsiteY39" fmla="*/ 228600 h 892175"/>
              <a:gd name="connsiteX40" fmla="*/ 546100 w 2000250"/>
              <a:gd name="connsiteY40" fmla="*/ 228600 h 892175"/>
              <a:gd name="connsiteX41" fmla="*/ 546100 w 2000250"/>
              <a:gd name="connsiteY41" fmla="*/ 196850 h 892175"/>
              <a:gd name="connsiteX42" fmla="*/ 517525 w 2000250"/>
              <a:gd name="connsiteY42" fmla="*/ 196850 h 892175"/>
              <a:gd name="connsiteX43" fmla="*/ 517525 w 2000250"/>
              <a:gd name="connsiteY43" fmla="*/ 196850 h 892175"/>
              <a:gd name="connsiteX44" fmla="*/ 517525 w 2000250"/>
              <a:gd name="connsiteY44" fmla="*/ 168275 h 892175"/>
              <a:gd name="connsiteX45" fmla="*/ 460375 w 2000250"/>
              <a:gd name="connsiteY45" fmla="*/ 168275 h 892175"/>
              <a:gd name="connsiteX46" fmla="*/ 460375 w 2000250"/>
              <a:gd name="connsiteY46" fmla="*/ 130175 h 892175"/>
              <a:gd name="connsiteX47" fmla="*/ 409575 w 2000250"/>
              <a:gd name="connsiteY47" fmla="*/ 130175 h 892175"/>
              <a:gd name="connsiteX48" fmla="*/ 409575 w 2000250"/>
              <a:gd name="connsiteY48" fmla="*/ 98425 h 892175"/>
              <a:gd name="connsiteX49" fmla="*/ 371475 w 2000250"/>
              <a:gd name="connsiteY49" fmla="*/ 98425 h 892175"/>
              <a:gd name="connsiteX50" fmla="*/ 371475 w 2000250"/>
              <a:gd name="connsiteY50" fmla="*/ 60325 h 892175"/>
              <a:gd name="connsiteX51" fmla="*/ 323850 w 2000250"/>
              <a:gd name="connsiteY51" fmla="*/ 60325 h 892175"/>
              <a:gd name="connsiteX52" fmla="*/ 323850 w 2000250"/>
              <a:gd name="connsiteY52" fmla="*/ 38100 h 892175"/>
              <a:gd name="connsiteX53" fmla="*/ 288925 w 2000250"/>
              <a:gd name="connsiteY53" fmla="*/ 38100 h 892175"/>
              <a:gd name="connsiteX54" fmla="*/ 288925 w 2000250"/>
              <a:gd name="connsiteY54" fmla="*/ 38100 h 892175"/>
              <a:gd name="connsiteX55" fmla="*/ 288925 w 2000250"/>
              <a:gd name="connsiteY55" fmla="*/ 22225 h 892175"/>
              <a:gd name="connsiteX56" fmla="*/ 234950 w 2000250"/>
              <a:gd name="connsiteY56" fmla="*/ 22225 h 892175"/>
              <a:gd name="connsiteX57" fmla="*/ 234950 w 2000250"/>
              <a:gd name="connsiteY57" fmla="*/ 0 h 892175"/>
              <a:gd name="connsiteX58" fmla="*/ 0 w 2000250"/>
              <a:gd name="connsiteY58" fmla="*/ 0 h 892175"/>
              <a:gd name="connsiteX0" fmla="*/ 2000250 w 2000250"/>
              <a:gd name="connsiteY0" fmla="*/ 892175 h 892175"/>
              <a:gd name="connsiteX1" fmla="*/ 1612900 w 2000250"/>
              <a:gd name="connsiteY1" fmla="*/ 892175 h 892175"/>
              <a:gd name="connsiteX2" fmla="*/ 1612900 w 2000250"/>
              <a:gd name="connsiteY2" fmla="*/ 809625 h 892175"/>
              <a:gd name="connsiteX3" fmla="*/ 1400175 w 2000250"/>
              <a:gd name="connsiteY3" fmla="*/ 809625 h 892175"/>
              <a:gd name="connsiteX4" fmla="*/ 1400175 w 2000250"/>
              <a:gd name="connsiteY4" fmla="*/ 762000 h 892175"/>
              <a:gd name="connsiteX5" fmla="*/ 1374775 w 2000250"/>
              <a:gd name="connsiteY5" fmla="*/ 762000 h 892175"/>
              <a:gd name="connsiteX6" fmla="*/ 1374775 w 2000250"/>
              <a:gd name="connsiteY6" fmla="*/ 736600 h 892175"/>
              <a:gd name="connsiteX7" fmla="*/ 1308100 w 2000250"/>
              <a:gd name="connsiteY7" fmla="*/ 736600 h 892175"/>
              <a:gd name="connsiteX8" fmla="*/ 1308100 w 2000250"/>
              <a:gd name="connsiteY8" fmla="*/ 708025 h 892175"/>
              <a:gd name="connsiteX9" fmla="*/ 1216025 w 2000250"/>
              <a:gd name="connsiteY9" fmla="*/ 708025 h 892175"/>
              <a:gd name="connsiteX10" fmla="*/ 1216025 w 2000250"/>
              <a:gd name="connsiteY10" fmla="*/ 682625 h 892175"/>
              <a:gd name="connsiteX11" fmla="*/ 1181100 w 2000250"/>
              <a:gd name="connsiteY11" fmla="*/ 682625 h 892175"/>
              <a:gd name="connsiteX12" fmla="*/ 1181100 w 2000250"/>
              <a:gd name="connsiteY12" fmla="*/ 647700 h 892175"/>
              <a:gd name="connsiteX13" fmla="*/ 1158875 w 2000250"/>
              <a:gd name="connsiteY13" fmla="*/ 647700 h 892175"/>
              <a:gd name="connsiteX14" fmla="*/ 1158875 w 2000250"/>
              <a:gd name="connsiteY14" fmla="*/ 600075 h 892175"/>
              <a:gd name="connsiteX15" fmla="*/ 1127125 w 2000250"/>
              <a:gd name="connsiteY15" fmla="*/ 600075 h 892175"/>
              <a:gd name="connsiteX16" fmla="*/ 1127125 w 2000250"/>
              <a:gd name="connsiteY16" fmla="*/ 571500 h 892175"/>
              <a:gd name="connsiteX17" fmla="*/ 1025525 w 2000250"/>
              <a:gd name="connsiteY17" fmla="*/ 571500 h 892175"/>
              <a:gd name="connsiteX18" fmla="*/ 1025525 w 2000250"/>
              <a:gd name="connsiteY18" fmla="*/ 527050 h 892175"/>
              <a:gd name="connsiteX19" fmla="*/ 987425 w 2000250"/>
              <a:gd name="connsiteY19" fmla="*/ 527050 h 892175"/>
              <a:gd name="connsiteX20" fmla="*/ 987425 w 2000250"/>
              <a:gd name="connsiteY20" fmla="*/ 527050 h 892175"/>
              <a:gd name="connsiteX21" fmla="*/ 987425 w 2000250"/>
              <a:gd name="connsiteY21" fmla="*/ 504825 h 892175"/>
              <a:gd name="connsiteX22" fmla="*/ 898525 w 2000250"/>
              <a:gd name="connsiteY22" fmla="*/ 504825 h 892175"/>
              <a:gd name="connsiteX23" fmla="*/ 898525 w 2000250"/>
              <a:gd name="connsiteY23" fmla="*/ 476250 h 892175"/>
              <a:gd name="connsiteX24" fmla="*/ 812800 w 2000250"/>
              <a:gd name="connsiteY24" fmla="*/ 476250 h 892175"/>
              <a:gd name="connsiteX25" fmla="*/ 812800 w 2000250"/>
              <a:gd name="connsiteY25" fmla="*/ 438150 h 892175"/>
              <a:gd name="connsiteX26" fmla="*/ 736600 w 2000250"/>
              <a:gd name="connsiteY26" fmla="*/ 438150 h 892175"/>
              <a:gd name="connsiteX27" fmla="*/ 736600 w 2000250"/>
              <a:gd name="connsiteY27" fmla="*/ 438150 h 892175"/>
              <a:gd name="connsiteX28" fmla="*/ 704850 w 2000250"/>
              <a:gd name="connsiteY28" fmla="*/ 438150 h 892175"/>
              <a:gd name="connsiteX29" fmla="*/ 704850 w 2000250"/>
              <a:gd name="connsiteY29" fmla="*/ 406400 h 892175"/>
              <a:gd name="connsiteX30" fmla="*/ 701675 w 2000250"/>
              <a:gd name="connsiteY30" fmla="*/ 390525 h 892175"/>
              <a:gd name="connsiteX31" fmla="*/ 688975 w 2000250"/>
              <a:gd name="connsiteY31" fmla="*/ 390525 h 892175"/>
              <a:gd name="connsiteX32" fmla="*/ 688975 w 2000250"/>
              <a:gd name="connsiteY32" fmla="*/ 358775 h 892175"/>
              <a:gd name="connsiteX33" fmla="*/ 654050 w 2000250"/>
              <a:gd name="connsiteY33" fmla="*/ 358775 h 892175"/>
              <a:gd name="connsiteX34" fmla="*/ 654050 w 2000250"/>
              <a:gd name="connsiteY34" fmla="*/ 304800 h 892175"/>
              <a:gd name="connsiteX35" fmla="*/ 638175 w 2000250"/>
              <a:gd name="connsiteY35" fmla="*/ 304800 h 892175"/>
              <a:gd name="connsiteX36" fmla="*/ 638175 w 2000250"/>
              <a:gd name="connsiteY36" fmla="*/ 304800 h 892175"/>
              <a:gd name="connsiteX37" fmla="*/ 638175 w 2000250"/>
              <a:gd name="connsiteY37" fmla="*/ 269875 h 892175"/>
              <a:gd name="connsiteX38" fmla="*/ 577850 w 2000250"/>
              <a:gd name="connsiteY38" fmla="*/ 269875 h 892175"/>
              <a:gd name="connsiteX39" fmla="*/ 577850 w 2000250"/>
              <a:gd name="connsiteY39" fmla="*/ 228600 h 892175"/>
              <a:gd name="connsiteX40" fmla="*/ 546100 w 2000250"/>
              <a:gd name="connsiteY40" fmla="*/ 228600 h 892175"/>
              <a:gd name="connsiteX41" fmla="*/ 546100 w 2000250"/>
              <a:gd name="connsiteY41" fmla="*/ 196850 h 892175"/>
              <a:gd name="connsiteX42" fmla="*/ 517525 w 2000250"/>
              <a:gd name="connsiteY42" fmla="*/ 196850 h 892175"/>
              <a:gd name="connsiteX43" fmla="*/ 517525 w 2000250"/>
              <a:gd name="connsiteY43" fmla="*/ 196850 h 892175"/>
              <a:gd name="connsiteX44" fmla="*/ 517525 w 2000250"/>
              <a:gd name="connsiteY44" fmla="*/ 168275 h 892175"/>
              <a:gd name="connsiteX45" fmla="*/ 460375 w 2000250"/>
              <a:gd name="connsiteY45" fmla="*/ 168275 h 892175"/>
              <a:gd name="connsiteX46" fmla="*/ 460375 w 2000250"/>
              <a:gd name="connsiteY46" fmla="*/ 130175 h 892175"/>
              <a:gd name="connsiteX47" fmla="*/ 409575 w 2000250"/>
              <a:gd name="connsiteY47" fmla="*/ 130175 h 892175"/>
              <a:gd name="connsiteX48" fmla="*/ 409575 w 2000250"/>
              <a:gd name="connsiteY48" fmla="*/ 98425 h 892175"/>
              <a:gd name="connsiteX49" fmla="*/ 371475 w 2000250"/>
              <a:gd name="connsiteY49" fmla="*/ 98425 h 892175"/>
              <a:gd name="connsiteX50" fmla="*/ 371475 w 2000250"/>
              <a:gd name="connsiteY50" fmla="*/ 60325 h 892175"/>
              <a:gd name="connsiteX51" fmla="*/ 323850 w 2000250"/>
              <a:gd name="connsiteY51" fmla="*/ 60325 h 892175"/>
              <a:gd name="connsiteX52" fmla="*/ 323850 w 2000250"/>
              <a:gd name="connsiteY52" fmla="*/ 38100 h 892175"/>
              <a:gd name="connsiteX53" fmla="*/ 288925 w 2000250"/>
              <a:gd name="connsiteY53" fmla="*/ 38100 h 892175"/>
              <a:gd name="connsiteX54" fmla="*/ 288925 w 2000250"/>
              <a:gd name="connsiteY54" fmla="*/ 38100 h 892175"/>
              <a:gd name="connsiteX55" fmla="*/ 288925 w 2000250"/>
              <a:gd name="connsiteY55" fmla="*/ 22225 h 892175"/>
              <a:gd name="connsiteX56" fmla="*/ 234950 w 2000250"/>
              <a:gd name="connsiteY56" fmla="*/ 22225 h 892175"/>
              <a:gd name="connsiteX57" fmla="*/ 234950 w 2000250"/>
              <a:gd name="connsiteY57" fmla="*/ 0 h 892175"/>
              <a:gd name="connsiteX58" fmla="*/ 0 w 2000250"/>
              <a:gd name="connsiteY58" fmla="*/ 0 h 892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000250" h="892175">
                <a:moveTo>
                  <a:pt x="2000250" y="892175"/>
                </a:moveTo>
                <a:lnTo>
                  <a:pt x="1612900" y="892175"/>
                </a:lnTo>
                <a:lnTo>
                  <a:pt x="1612900" y="809625"/>
                </a:lnTo>
                <a:lnTo>
                  <a:pt x="1400175" y="809625"/>
                </a:lnTo>
                <a:lnTo>
                  <a:pt x="1400175" y="762000"/>
                </a:lnTo>
                <a:lnTo>
                  <a:pt x="1374775" y="762000"/>
                </a:lnTo>
                <a:lnTo>
                  <a:pt x="1374775" y="736600"/>
                </a:lnTo>
                <a:lnTo>
                  <a:pt x="1308100" y="736600"/>
                </a:lnTo>
                <a:lnTo>
                  <a:pt x="1308100" y="708025"/>
                </a:lnTo>
                <a:lnTo>
                  <a:pt x="1216025" y="708025"/>
                </a:lnTo>
                <a:lnTo>
                  <a:pt x="1216025" y="682625"/>
                </a:lnTo>
                <a:lnTo>
                  <a:pt x="1181100" y="682625"/>
                </a:lnTo>
                <a:lnTo>
                  <a:pt x="1181100" y="647700"/>
                </a:lnTo>
                <a:lnTo>
                  <a:pt x="1158875" y="647700"/>
                </a:lnTo>
                <a:lnTo>
                  <a:pt x="1158875" y="600075"/>
                </a:lnTo>
                <a:lnTo>
                  <a:pt x="1127125" y="600075"/>
                </a:lnTo>
                <a:lnTo>
                  <a:pt x="1127125" y="571500"/>
                </a:lnTo>
                <a:lnTo>
                  <a:pt x="1025525" y="571500"/>
                </a:lnTo>
                <a:lnTo>
                  <a:pt x="1025525" y="527050"/>
                </a:lnTo>
                <a:lnTo>
                  <a:pt x="987425" y="527050"/>
                </a:lnTo>
                <a:lnTo>
                  <a:pt x="987425" y="527050"/>
                </a:lnTo>
                <a:lnTo>
                  <a:pt x="987425" y="504825"/>
                </a:lnTo>
                <a:lnTo>
                  <a:pt x="898525" y="504825"/>
                </a:lnTo>
                <a:lnTo>
                  <a:pt x="898525" y="476250"/>
                </a:lnTo>
                <a:lnTo>
                  <a:pt x="812800" y="476250"/>
                </a:lnTo>
                <a:lnTo>
                  <a:pt x="812800" y="438150"/>
                </a:lnTo>
                <a:lnTo>
                  <a:pt x="736600" y="438150"/>
                </a:lnTo>
                <a:lnTo>
                  <a:pt x="736600" y="438150"/>
                </a:lnTo>
                <a:lnTo>
                  <a:pt x="704850" y="438150"/>
                </a:lnTo>
                <a:lnTo>
                  <a:pt x="704850" y="406400"/>
                </a:lnTo>
                <a:lnTo>
                  <a:pt x="701675" y="390525"/>
                </a:lnTo>
                <a:lnTo>
                  <a:pt x="688975" y="390525"/>
                </a:lnTo>
                <a:lnTo>
                  <a:pt x="688975" y="358775"/>
                </a:lnTo>
                <a:lnTo>
                  <a:pt x="654050" y="358775"/>
                </a:lnTo>
                <a:lnTo>
                  <a:pt x="654050" y="304800"/>
                </a:lnTo>
                <a:lnTo>
                  <a:pt x="638175" y="304800"/>
                </a:lnTo>
                <a:lnTo>
                  <a:pt x="638175" y="304800"/>
                </a:lnTo>
                <a:lnTo>
                  <a:pt x="638175" y="269875"/>
                </a:lnTo>
                <a:lnTo>
                  <a:pt x="577850" y="269875"/>
                </a:lnTo>
                <a:lnTo>
                  <a:pt x="577850" y="228600"/>
                </a:lnTo>
                <a:lnTo>
                  <a:pt x="546100" y="228600"/>
                </a:lnTo>
                <a:lnTo>
                  <a:pt x="546100" y="196850"/>
                </a:lnTo>
                <a:lnTo>
                  <a:pt x="517525" y="196850"/>
                </a:lnTo>
                <a:lnTo>
                  <a:pt x="517525" y="196850"/>
                </a:lnTo>
                <a:lnTo>
                  <a:pt x="517525" y="168275"/>
                </a:lnTo>
                <a:lnTo>
                  <a:pt x="460375" y="168275"/>
                </a:lnTo>
                <a:lnTo>
                  <a:pt x="460375" y="130175"/>
                </a:lnTo>
                <a:lnTo>
                  <a:pt x="409575" y="130175"/>
                </a:lnTo>
                <a:lnTo>
                  <a:pt x="409575" y="98425"/>
                </a:lnTo>
                <a:lnTo>
                  <a:pt x="371475" y="98425"/>
                </a:lnTo>
                <a:lnTo>
                  <a:pt x="371475" y="60325"/>
                </a:lnTo>
                <a:lnTo>
                  <a:pt x="323850" y="60325"/>
                </a:lnTo>
                <a:lnTo>
                  <a:pt x="323850" y="38100"/>
                </a:lnTo>
                <a:lnTo>
                  <a:pt x="288925" y="38100"/>
                </a:lnTo>
                <a:lnTo>
                  <a:pt x="288925" y="38100"/>
                </a:lnTo>
                <a:lnTo>
                  <a:pt x="288925" y="22225"/>
                </a:lnTo>
                <a:lnTo>
                  <a:pt x="234950" y="22225"/>
                </a:lnTo>
                <a:lnTo>
                  <a:pt x="234950"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42" name="Freeform: Shape 41">
            <a:extLst>
              <a:ext uri="{FF2B5EF4-FFF2-40B4-BE49-F238E27FC236}">
                <a16:creationId xmlns:a16="http://schemas.microsoft.com/office/drawing/2014/main" id="{D5EE0D4E-6F33-4E05-B3ED-B6C582CE871E}"/>
              </a:ext>
            </a:extLst>
          </p:cNvPr>
          <p:cNvSpPr/>
          <p:nvPr/>
        </p:nvSpPr>
        <p:spPr bwMode="auto">
          <a:xfrm>
            <a:off x="8947150" y="3619500"/>
            <a:ext cx="1955800" cy="1377950"/>
          </a:xfrm>
          <a:custGeom>
            <a:avLst/>
            <a:gdLst>
              <a:gd name="connsiteX0" fmla="*/ 0 w 1955800"/>
              <a:gd name="connsiteY0" fmla="*/ 0 h 1377950"/>
              <a:gd name="connsiteX1" fmla="*/ 174625 w 1955800"/>
              <a:gd name="connsiteY1" fmla="*/ 0 h 1377950"/>
              <a:gd name="connsiteX2" fmla="*/ 174625 w 1955800"/>
              <a:gd name="connsiteY2" fmla="*/ 19050 h 1377950"/>
              <a:gd name="connsiteX3" fmla="*/ 307975 w 1955800"/>
              <a:gd name="connsiteY3" fmla="*/ 19050 h 1377950"/>
              <a:gd name="connsiteX4" fmla="*/ 307975 w 1955800"/>
              <a:gd name="connsiteY4" fmla="*/ 19050 h 1377950"/>
              <a:gd name="connsiteX5" fmla="*/ 349250 w 1955800"/>
              <a:gd name="connsiteY5" fmla="*/ 19050 h 1377950"/>
              <a:gd name="connsiteX6" fmla="*/ 349250 w 1955800"/>
              <a:gd name="connsiteY6" fmla="*/ 63500 h 1377950"/>
              <a:gd name="connsiteX7" fmla="*/ 393700 w 1955800"/>
              <a:gd name="connsiteY7" fmla="*/ 63500 h 1377950"/>
              <a:gd name="connsiteX8" fmla="*/ 393700 w 1955800"/>
              <a:gd name="connsiteY8" fmla="*/ 88900 h 1377950"/>
              <a:gd name="connsiteX9" fmla="*/ 415925 w 1955800"/>
              <a:gd name="connsiteY9" fmla="*/ 88900 h 1377950"/>
              <a:gd name="connsiteX10" fmla="*/ 415925 w 1955800"/>
              <a:gd name="connsiteY10" fmla="*/ 88900 h 1377950"/>
              <a:gd name="connsiteX11" fmla="*/ 444500 w 1955800"/>
              <a:gd name="connsiteY11" fmla="*/ 117475 h 1377950"/>
              <a:gd name="connsiteX12" fmla="*/ 476250 w 1955800"/>
              <a:gd name="connsiteY12" fmla="*/ 117475 h 1377950"/>
              <a:gd name="connsiteX13" fmla="*/ 536575 w 1955800"/>
              <a:gd name="connsiteY13" fmla="*/ 117475 h 1377950"/>
              <a:gd name="connsiteX14" fmla="*/ 536575 w 1955800"/>
              <a:gd name="connsiteY14" fmla="*/ 152400 h 1377950"/>
              <a:gd name="connsiteX15" fmla="*/ 558800 w 1955800"/>
              <a:gd name="connsiteY15" fmla="*/ 152400 h 1377950"/>
              <a:gd name="connsiteX16" fmla="*/ 558800 w 1955800"/>
              <a:gd name="connsiteY16" fmla="*/ 200025 h 1377950"/>
              <a:gd name="connsiteX17" fmla="*/ 606425 w 1955800"/>
              <a:gd name="connsiteY17" fmla="*/ 200025 h 1377950"/>
              <a:gd name="connsiteX18" fmla="*/ 606425 w 1955800"/>
              <a:gd name="connsiteY18" fmla="*/ 225425 h 1377950"/>
              <a:gd name="connsiteX19" fmla="*/ 638175 w 1955800"/>
              <a:gd name="connsiteY19" fmla="*/ 225425 h 1377950"/>
              <a:gd name="connsiteX20" fmla="*/ 638175 w 1955800"/>
              <a:gd name="connsiteY20" fmla="*/ 257175 h 1377950"/>
              <a:gd name="connsiteX21" fmla="*/ 676275 w 1955800"/>
              <a:gd name="connsiteY21" fmla="*/ 257175 h 1377950"/>
              <a:gd name="connsiteX22" fmla="*/ 676275 w 1955800"/>
              <a:gd name="connsiteY22" fmla="*/ 307975 h 1377950"/>
              <a:gd name="connsiteX23" fmla="*/ 749300 w 1955800"/>
              <a:gd name="connsiteY23" fmla="*/ 307975 h 1377950"/>
              <a:gd name="connsiteX24" fmla="*/ 749300 w 1955800"/>
              <a:gd name="connsiteY24" fmla="*/ 307975 h 1377950"/>
              <a:gd name="connsiteX25" fmla="*/ 815975 w 1955800"/>
              <a:gd name="connsiteY25" fmla="*/ 307975 h 1377950"/>
              <a:gd name="connsiteX26" fmla="*/ 815975 w 1955800"/>
              <a:gd name="connsiteY26" fmla="*/ 352425 h 1377950"/>
              <a:gd name="connsiteX27" fmla="*/ 854075 w 1955800"/>
              <a:gd name="connsiteY27" fmla="*/ 352425 h 1377950"/>
              <a:gd name="connsiteX28" fmla="*/ 854075 w 1955800"/>
              <a:gd name="connsiteY28" fmla="*/ 393700 h 1377950"/>
              <a:gd name="connsiteX29" fmla="*/ 885825 w 1955800"/>
              <a:gd name="connsiteY29" fmla="*/ 393700 h 1377950"/>
              <a:gd name="connsiteX30" fmla="*/ 885825 w 1955800"/>
              <a:gd name="connsiteY30" fmla="*/ 419100 h 1377950"/>
              <a:gd name="connsiteX31" fmla="*/ 1000125 w 1955800"/>
              <a:gd name="connsiteY31" fmla="*/ 419100 h 1377950"/>
              <a:gd name="connsiteX32" fmla="*/ 1000125 w 1955800"/>
              <a:gd name="connsiteY32" fmla="*/ 466725 h 1377950"/>
              <a:gd name="connsiteX33" fmla="*/ 1031875 w 1955800"/>
              <a:gd name="connsiteY33" fmla="*/ 466725 h 1377950"/>
              <a:gd name="connsiteX34" fmla="*/ 1031875 w 1955800"/>
              <a:gd name="connsiteY34" fmla="*/ 511175 h 1377950"/>
              <a:gd name="connsiteX35" fmla="*/ 1060450 w 1955800"/>
              <a:gd name="connsiteY35" fmla="*/ 511175 h 1377950"/>
              <a:gd name="connsiteX36" fmla="*/ 1060450 w 1955800"/>
              <a:gd name="connsiteY36" fmla="*/ 523875 h 1377950"/>
              <a:gd name="connsiteX37" fmla="*/ 1139825 w 1955800"/>
              <a:gd name="connsiteY37" fmla="*/ 523875 h 1377950"/>
              <a:gd name="connsiteX38" fmla="*/ 1139825 w 1955800"/>
              <a:gd name="connsiteY38" fmla="*/ 549275 h 1377950"/>
              <a:gd name="connsiteX39" fmla="*/ 1190625 w 1955800"/>
              <a:gd name="connsiteY39" fmla="*/ 549275 h 1377950"/>
              <a:gd name="connsiteX40" fmla="*/ 1190625 w 1955800"/>
              <a:gd name="connsiteY40" fmla="*/ 581025 h 1377950"/>
              <a:gd name="connsiteX41" fmla="*/ 1244600 w 1955800"/>
              <a:gd name="connsiteY41" fmla="*/ 581025 h 1377950"/>
              <a:gd name="connsiteX42" fmla="*/ 1244600 w 1955800"/>
              <a:gd name="connsiteY42" fmla="*/ 666750 h 1377950"/>
              <a:gd name="connsiteX43" fmla="*/ 1308100 w 1955800"/>
              <a:gd name="connsiteY43" fmla="*/ 666750 h 1377950"/>
              <a:gd name="connsiteX44" fmla="*/ 1308100 w 1955800"/>
              <a:gd name="connsiteY44" fmla="*/ 701675 h 1377950"/>
              <a:gd name="connsiteX45" fmla="*/ 1336675 w 1955800"/>
              <a:gd name="connsiteY45" fmla="*/ 701675 h 1377950"/>
              <a:gd name="connsiteX46" fmla="*/ 1336675 w 1955800"/>
              <a:gd name="connsiteY46" fmla="*/ 774700 h 1377950"/>
              <a:gd name="connsiteX47" fmla="*/ 1349375 w 1955800"/>
              <a:gd name="connsiteY47" fmla="*/ 774700 h 1377950"/>
              <a:gd name="connsiteX48" fmla="*/ 1349375 w 1955800"/>
              <a:gd name="connsiteY48" fmla="*/ 819150 h 1377950"/>
              <a:gd name="connsiteX49" fmla="*/ 1374775 w 1955800"/>
              <a:gd name="connsiteY49" fmla="*/ 819150 h 1377950"/>
              <a:gd name="connsiteX50" fmla="*/ 1374775 w 1955800"/>
              <a:gd name="connsiteY50" fmla="*/ 857250 h 1377950"/>
              <a:gd name="connsiteX51" fmla="*/ 1390650 w 1955800"/>
              <a:gd name="connsiteY51" fmla="*/ 857250 h 1377950"/>
              <a:gd name="connsiteX52" fmla="*/ 1390650 w 1955800"/>
              <a:gd name="connsiteY52" fmla="*/ 889000 h 1377950"/>
              <a:gd name="connsiteX53" fmla="*/ 1412875 w 1955800"/>
              <a:gd name="connsiteY53" fmla="*/ 889000 h 1377950"/>
              <a:gd name="connsiteX54" fmla="*/ 1412875 w 1955800"/>
              <a:gd name="connsiteY54" fmla="*/ 942975 h 1377950"/>
              <a:gd name="connsiteX55" fmla="*/ 1473200 w 1955800"/>
              <a:gd name="connsiteY55" fmla="*/ 942975 h 1377950"/>
              <a:gd name="connsiteX56" fmla="*/ 1473200 w 1955800"/>
              <a:gd name="connsiteY56" fmla="*/ 1044575 h 1377950"/>
              <a:gd name="connsiteX57" fmla="*/ 1609725 w 1955800"/>
              <a:gd name="connsiteY57" fmla="*/ 1044575 h 1377950"/>
              <a:gd name="connsiteX58" fmla="*/ 1609725 w 1955800"/>
              <a:gd name="connsiteY58" fmla="*/ 1108075 h 1377950"/>
              <a:gd name="connsiteX59" fmla="*/ 1673225 w 1955800"/>
              <a:gd name="connsiteY59" fmla="*/ 1108075 h 1377950"/>
              <a:gd name="connsiteX60" fmla="*/ 1673225 w 1955800"/>
              <a:gd name="connsiteY60" fmla="*/ 1193800 h 1377950"/>
              <a:gd name="connsiteX61" fmla="*/ 1812925 w 1955800"/>
              <a:gd name="connsiteY61" fmla="*/ 1193800 h 1377950"/>
              <a:gd name="connsiteX62" fmla="*/ 1812925 w 1955800"/>
              <a:gd name="connsiteY62" fmla="*/ 1285875 h 1377950"/>
              <a:gd name="connsiteX63" fmla="*/ 1851025 w 1955800"/>
              <a:gd name="connsiteY63" fmla="*/ 1285875 h 1377950"/>
              <a:gd name="connsiteX64" fmla="*/ 1851025 w 1955800"/>
              <a:gd name="connsiteY64" fmla="*/ 1377950 h 1377950"/>
              <a:gd name="connsiteX65" fmla="*/ 1955800 w 1955800"/>
              <a:gd name="connsiteY65" fmla="*/ 1377950 h 137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955800" h="1377950">
                <a:moveTo>
                  <a:pt x="0" y="0"/>
                </a:moveTo>
                <a:lnTo>
                  <a:pt x="174625" y="0"/>
                </a:lnTo>
                <a:lnTo>
                  <a:pt x="174625" y="19050"/>
                </a:lnTo>
                <a:lnTo>
                  <a:pt x="307975" y="19050"/>
                </a:lnTo>
                <a:lnTo>
                  <a:pt x="307975" y="19050"/>
                </a:lnTo>
                <a:lnTo>
                  <a:pt x="349250" y="19050"/>
                </a:lnTo>
                <a:lnTo>
                  <a:pt x="349250" y="63500"/>
                </a:lnTo>
                <a:lnTo>
                  <a:pt x="393700" y="63500"/>
                </a:lnTo>
                <a:lnTo>
                  <a:pt x="393700" y="88900"/>
                </a:lnTo>
                <a:lnTo>
                  <a:pt x="415925" y="88900"/>
                </a:lnTo>
                <a:lnTo>
                  <a:pt x="415925" y="88900"/>
                </a:lnTo>
                <a:lnTo>
                  <a:pt x="444500" y="117475"/>
                </a:lnTo>
                <a:lnTo>
                  <a:pt x="476250" y="117475"/>
                </a:lnTo>
                <a:lnTo>
                  <a:pt x="536575" y="117475"/>
                </a:lnTo>
                <a:lnTo>
                  <a:pt x="536575" y="152400"/>
                </a:lnTo>
                <a:lnTo>
                  <a:pt x="558800" y="152400"/>
                </a:lnTo>
                <a:lnTo>
                  <a:pt x="558800" y="200025"/>
                </a:lnTo>
                <a:lnTo>
                  <a:pt x="606425" y="200025"/>
                </a:lnTo>
                <a:lnTo>
                  <a:pt x="606425" y="225425"/>
                </a:lnTo>
                <a:lnTo>
                  <a:pt x="638175" y="225425"/>
                </a:lnTo>
                <a:lnTo>
                  <a:pt x="638175" y="257175"/>
                </a:lnTo>
                <a:lnTo>
                  <a:pt x="676275" y="257175"/>
                </a:lnTo>
                <a:lnTo>
                  <a:pt x="676275" y="307975"/>
                </a:lnTo>
                <a:lnTo>
                  <a:pt x="749300" y="307975"/>
                </a:lnTo>
                <a:lnTo>
                  <a:pt x="749300" y="307975"/>
                </a:lnTo>
                <a:lnTo>
                  <a:pt x="815975" y="307975"/>
                </a:lnTo>
                <a:lnTo>
                  <a:pt x="815975" y="352425"/>
                </a:lnTo>
                <a:lnTo>
                  <a:pt x="854075" y="352425"/>
                </a:lnTo>
                <a:lnTo>
                  <a:pt x="854075" y="393700"/>
                </a:lnTo>
                <a:lnTo>
                  <a:pt x="885825" y="393700"/>
                </a:lnTo>
                <a:lnTo>
                  <a:pt x="885825" y="419100"/>
                </a:lnTo>
                <a:lnTo>
                  <a:pt x="1000125" y="419100"/>
                </a:lnTo>
                <a:lnTo>
                  <a:pt x="1000125" y="466725"/>
                </a:lnTo>
                <a:lnTo>
                  <a:pt x="1031875" y="466725"/>
                </a:lnTo>
                <a:lnTo>
                  <a:pt x="1031875" y="511175"/>
                </a:lnTo>
                <a:lnTo>
                  <a:pt x="1060450" y="511175"/>
                </a:lnTo>
                <a:lnTo>
                  <a:pt x="1060450" y="523875"/>
                </a:lnTo>
                <a:lnTo>
                  <a:pt x="1139825" y="523875"/>
                </a:lnTo>
                <a:lnTo>
                  <a:pt x="1139825" y="549275"/>
                </a:lnTo>
                <a:lnTo>
                  <a:pt x="1190625" y="549275"/>
                </a:lnTo>
                <a:lnTo>
                  <a:pt x="1190625" y="581025"/>
                </a:lnTo>
                <a:lnTo>
                  <a:pt x="1244600" y="581025"/>
                </a:lnTo>
                <a:lnTo>
                  <a:pt x="1244600" y="666750"/>
                </a:lnTo>
                <a:lnTo>
                  <a:pt x="1308100" y="666750"/>
                </a:lnTo>
                <a:lnTo>
                  <a:pt x="1308100" y="701675"/>
                </a:lnTo>
                <a:lnTo>
                  <a:pt x="1336675" y="701675"/>
                </a:lnTo>
                <a:lnTo>
                  <a:pt x="1336675" y="774700"/>
                </a:lnTo>
                <a:lnTo>
                  <a:pt x="1349375" y="774700"/>
                </a:lnTo>
                <a:lnTo>
                  <a:pt x="1349375" y="819150"/>
                </a:lnTo>
                <a:lnTo>
                  <a:pt x="1374775" y="819150"/>
                </a:lnTo>
                <a:lnTo>
                  <a:pt x="1374775" y="857250"/>
                </a:lnTo>
                <a:lnTo>
                  <a:pt x="1390650" y="857250"/>
                </a:lnTo>
                <a:lnTo>
                  <a:pt x="1390650" y="889000"/>
                </a:lnTo>
                <a:lnTo>
                  <a:pt x="1412875" y="889000"/>
                </a:lnTo>
                <a:lnTo>
                  <a:pt x="1412875" y="942975"/>
                </a:lnTo>
                <a:lnTo>
                  <a:pt x="1473200" y="942975"/>
                </a:lnTo>
                <a:lnTo>
                  <a:pt x="1473200" y="1044575"/>
                </a:lnTo>
                <a:lnTo>
                  <a:pt x="1609725" y="1044575"/>
                </a:lnTo>
                <a:lnTo>
                  <a:pt x="1609725" y="1108075"/>
                </a:lnTo>
                <a:lnTo>
                  <a:pt x="1673225" y="1108075"/>
                </a:lnTo>
                <a:lnTo>
                  <a:pt x="1673225" y="1193800"/>
                </a:lnTo>
                <a:lnTo>
                  <a:pt x="1812925" y="1193800"/>
                </a:lnTo>
                <a:lnTo>
                  <a:pt x="1812925" y="1285875"/>
                </a:lnTo>
                <a:lnTo>
                  <a:pt x="1851025" y="1285875"/>
                </a:lnTo>
                <a:lnTo>
                  <a:pt x="1851025" y="1377950"/>
                </a:lnTo>
                <a:lnTo>
                  <a:pt x="1955800" y="1377950"/>
                </a:lnTo>
              </a:path>
            </a:pathLst>
          </a:custGeom>
          <a:noFill/>
          <a:ln w="28575">
            <a:solidFill>
              <a:schemeClr val="accent1"/>
            </a:solidFill>
            <a:miter lim="800000"/>
            <a:headEnd/>
            <a:tailEnd/>
          </a:ln>
        </p:spPr>
        <p:txBody>
          <a:bodyPr rtlCol="0" anchor="ctr"/>
          <a:lstStyle/>
          <a:p>
            <a:pPr algn="ctr"/>
            <a:endParaRPr lang="en-US" dirty="0"/>
          </a:p>
        </p:txBody>
      </p:sp>
      <p:sp>
        <p:nvSpPr>
          <p:cNvPr id="19458" name="Title 1">
            <a:extLst>
              <a:ext uri="{FF2B5EF4-FFF2-40B4-BE49-F238E27FC236}">
                <a16:creationId xmlns:a16="http://schemas.microsoft.com/office/drawing/2014/main" id="{232399A0-D77A-42F4-9C4E-C4C71232E7D7}"/>
              </a:ext>
            </a:extLst>
          </p:cNvPr>
          <p:cNvSpPr>
            <a:spLocks noGrp="1"/>
          </p:cNvSpPr>
          <p:nvPr>
            <p:ph type="title"/>
          </p:nvPr>
        </p:nvSpPr>
        <p:spPr/>
        <p:txBody>
          <a:bodyPr/>
          <a:lstStyle/>
          <a:p>
            <a:r>
              <a:rPr lang="en-US" altLang="en-US" dirty="0"/>
              <a:t>CHAARTED Trial Long-term Follow-up: OS</a:t>
            </a:r>
          </a:p>
        </p:txBody>
      </p:sp>
      <p:sp>
        <p:nvSpPr>
          <p:cNvPr id="19459" name="Content Placeholder 5">
            <a:extLst>
              <a:ext uri="{FF2B5EF4-FFF2-40B4-BE49-F238E27FC236}">
                <a16:creationId xmlns:a16="http://schemas.microsoft.com/office/drawing/2014/main" id="{A9551F03-E8E1-4716-B8AB-BA389608DA16}"/>
              </a:ext>
            </a:extLst>
          </p:cNvPr>
          <p:cNvSpPr>
            <a:spLocks noGrp="1"/>
          </p:cNvSpPr>
          <p:nvPr>
            <p:ph idx="1"/>
          </p:nvPr>
        </p:nvSpPr>
        <p:spPr>
          <a:xfrm>
            <a:off x="604677" y="1513047"/>
            <a:ext cx="10877529" cy="797121"/>
          </a:xfrm>
        </p:spPr>
        <p:txBody>
          <a:bodyPr/>
          <a:lstStyle/>
          <a:p>
            <a:r>
              <a:rPr lang="en-US" altLang="en-US" sz="2400" dirty="0"/>
              <a:t>Median follow-up of 53.7 mos in patients with metastatic hormone-sensitive prostate cancer randomized to ADT + docetaxel vs ADT alone (N = 790)</a:t>
            </a:r>
          </a:p>
        </p:txBody>
      </p:sp>
      <p:sp>
        <p:nvSpPr>
          <p:cNvPr id="8" name="Text Box 15">
            <a:extLst>
              <a:ext uri="{FF2B5EF4-FFF2-40B4-BE49-F238E27FC236}">
                <a16:creationId xmlns:a16="http://schemas.microsoft.com/office/drawing/2014/main" id="{C7E93E1D-303D-4DFB-B391-8872E193A301}"/>
              </a:ext>
            </a:extLst>
          </p:cNvPr>
          <p:cNvSpPr txBox="1">
            <a:spLocks noChangeArrowheads="1"/>
          </p:cNvSpPr>
          <p:nvPr/>
        </p:nvSpPr>
        <p:spPr bwMode="auto">
          <a:xfrm>
            <a:off x="442223" y="6360081"/>
            <a:ext cx="7851318"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609493"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ＭＳ Ｐゴシック" charset="0"/>
                <a:cs typeface="+mn-cs"/>
              </a:rPr>
              <a:t>Kyriakopoulos. JCO. 2018;36:1080.</a:t>
            </a:r>
          </a:p>
        </p:txBody>
      </p:sp>
      <p:grpSp>
        <p:nvGrpSpPr>
          <p:cNvPr id="19461" name="Group 7">
            <a:extLst>
              <a:ext uri="{FF2B5EF4-FFF2-40B4-BE49-F238E27FC236}">
                <a16:creationId xmlns:a16="http://schemas.microsoft.com/office/drawing/2014/main" id="{2CF8B6E2-8339-4C5E-8429-6B7861057256}"/>
              </a:ext>
            </a:extLst>
          </p:cNvPr>
          <p:cNvGrpSpPr>
            <a:grpSpLocks/>
          </p:cNvGrpSpPr>
          <p:nvPr/>
        </p:nvGrpSpPr>
        <p:grpSpPr bwMode="auto">
          <a:xfrm>
            <a:off x="9389205" y="6215925"/>
            <a:ext cx="2486964" cy="447558"/>
            <a:chOff x="9527309" y="3551529"/>
            <a:chExt cx="2488502" cy="448324"/>
          </a:xfrm>
        </p:grpSpPr>
        <p:pic>
          <p:nvPicPr>
            <p:cNvPr id="19473" name="Picture 9">
              <a:extLst>
                <a:ext uri="{FF2B5EF4-FFF2-40B4-BE49-F238E27FC236}">
                  <a16:creationId xmlns:a16="http://schemas.microsoft.com/office/drawing/2014/main" id="{EBA8567B-0907-4E8B-A987-59F93FA661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9474" name="Rectangle 8">
              <a:extLst>
                <a:ext uri="{FF2B5EF4-FFF2-40B4-BE49-F238E27FC236}">
                  <a16:creationId xmlns:a16="http://schemas.microsoft.com/office/drawing/2014/main" id="{4D3A2456-DF37-4B6F-82A6-A78755E8FE6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mn-cs"/>
              </a:endParaRPr>
            </a:p>
          </p:txBody>
        </p:sp>
      </p:grpSp>
      <p:sp>
        <p:nvSpPr>
          <p:cNvPr id="19463" name="TextBox 11">
            <a:extLst>
              <a:ext uri="{FF2B5EF4-FFF2-40B4-BE49-F238E27FC236}">
                <a16:creationId xmlns:a16="http://schemas.microsoft.com/office/drawing/2014/main" id="{CD101CCB-2F00-44D2-8507-1AFFE00D6027}"/>
              </a:ext>
            </a:extLst>
          </p:cNvPr>
          <p:cNvSpPr txBox="1">
            <a:spLocks noChangeArrowheads="1"/>
          </p:cNvSpPr>
          <p:nvPr/>
        </p:nvSpPr>
        <p:spPr bwMode="auto">
          <a:xfrm>
            <a:off x="4857979" y="2275899"/>
            <a:ext cx="2723236" cy="399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ctr" defTabSz="609493" rtl="0" eaLnBrk="0" fontAlgn="base" latinLnBrk="0" hangingPunct="0">
              <a:lnSpc>
                <a:spcPct val="100000"/>
              </a:lnSpc>
              <a:spcBef>
                <a:spcPct val="50000"/>
              </a:spcBef>
              <a:spcAft>
                <a:spcPct val="0"/>
              </a:spcAft>
              <a:buClrTx/>
              <a:buSzTx/>
              <a:buFont typeface="Wingdings" panose="05000000000000000000" pitchFamily="2" charset="2"/>
              <a:buNone/>
              <a:tabLst/>
              <a:defRPr/>
            </a:pPr>
            <a:r>
              <a:rPr kumimoji="0" lang="en-US" altLang="en-US" sz="1999"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High-Volume Disease</a:t>
            </a:r>
          </a:p>
        </p:txBody>
      </p:sp>
      <p:sp>
        <p:nvSpPr>
          <p:cNvPr id="19464" name="TextBox 15">
            <a:extLst>
              <a:ext uri="{FF2B5EF4-FFF2-40B4-BE49-F238E27FC236}">
                <a16:creationId xmlns:a16="http://schemas.microsoft.com/office/drawing/2014/main" id="{0B5583C4-59CD-49BE-8AAF-C6237651BFC9}"/>
              </a:ext>
            </a:extLst>
          </p:cNvPr>
          <p:cNvSpPr txBox="1">
            <a:spLocks noChangeArrowheads="1"/>
          </p:cNvSpPr>
          <p:nvPr/>
        </p:nvSpPr>
        <p:spPr bwMode="auto">
          <a:xfrm>
            <a:off x="8818965" y="2275901"/>
            <a:ext cx="2693398" cy="39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ctr" defTabSz="609493" rtl="0" eaLnBrk="0" fontAlgn="base" latinLnBrk="0" hangingPunct="0">
              <a:lnSpc>
                <a:spcPct val="100000"/>
              </a:lnSpc>
              <a:spcBef>
                <a:spcPct val="50000"/>
              </a:spcBef>
              <a:spcAft>
                <a:spcPct val="0"/>
              </a:spcAft>
              <a:buClrTx/>
              <a:buSzTx/>
              <a:buFont typeface="Wingdings" panose="05000000000000000000" pitchFamily="2" charset="2"/>
              <a:buNone/>
              <a:tabLst/>
              <a:defRPr/>
            </a:pPr>
            <a:r>
              <a:rPr kumimoji="0" lang="en-US" altLang="en-US" sz="1999"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Low-Volume Disease</a:t>
            </a:r>
          </a:p>
        </p:txBody>
      </p:sp>
      <p:sp>
        <p:nvSpPr>
          <p:cNvPr id="19465" name="TextBox 16">
            <a:extLst>
              <a:ext uri="{FF2B5EF4-FFF2-40B4-BE49-F238E27FC236}">
                <a16:creationId xmlns:a16="http://schemas.microsoft.com/office/drawing/2014/main" id="{B481315F-262E-4C26-895D-801EEC779F8A}"/>
              </a:ext>
            </a:extLst>
          </p:cNvPr>
          <p:cNvSpPr txBox="1">
            <a:spLocks noChangeArrowheads="1"/>
          </p:cNvSpPr>
          <p:nvPr/>
        </p:nvSpPr>
        <p:spPr bwMode="auto">
          <a:xfrm>
            <a:off x="8918980" y="5987700"/>
            <a:ext cx="2570342" cy="399946"/>
          </a:xfrm>
          <a:prstGeom prst="rect">
            <a:avLst/>
          </a:prstGeom>
          <a:noFill/>
          <a:ln>
            <a:noFill/>
          </a:ln>
        </p:spPr>
        <p:txBody>
          <a:bodyPr wrap="squar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ctr" defTabSz="609493" rtl="0" eaLnBrk="0" fontAlgn="base" latinLnBrk="0" hangingPunct="0">
              <a:lnSpc>
                <a:spcPct val="100000"/>
              </a:lnSpc>
              <a:spcBef>
                <a:spcPct val="50000"/>
              </a:spcBef>
              <a:spcAft>
                <a:spcPct val="0"/>
              </a:spcAft>
              <a:buClrTx/>
              <a:buSzTx/>
              <a:buFont typeface="Wingdings" panose="05000000000000000000" pitchFamily="2" charset="2"/>
              <a:buNone/>
              <a:tabLst/>
              <a:defRPr/>
            </a:pPr>
            <a:r>
              <a:rPr kumimoji="0" lang="en-US" altLang="en-US" sz="1999"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Mos</a:t>
            </a:r>
          </a:p>
        </p:txBody>
      </p:sp>
      <p:sp>
        <p:nvSpPr>
          <p:cNvPr id="19466" name="TextBox 17">
            <a:extLst>
              <a:ext uri="{FF2B5EF4-FFF2-40B4-BE49-F238E27FC236}">
                <a16:creationId xmlns:a16="http://schemas.microsoft.com/office/drawing/2014/main" id="{27EC8A91-9B39-400F-83BE-A5FB0AD5A7A6}"/>
              </a:ext>
            </a:extLst>
          </p:cNvPr>
          <p:cNvSpPr txBox="1">
            <a:spLocks noChangeArrowheads="1"/>
          </p:cNvSpPr>
          <p:nvPr/>
        </p:nvSpPr>
        <p:spPr bwMode="auto">
          <a:xfrm>
            <a:off x="4932498" y="5987700"/>
            <a:ext cx="2619972" cy="399946"/>
          </a:xfrm>
          <a:prstGeom prst="rect">
            <a:avLst/>
          </a:prstGeom>
          <a:noFill/>
          <a:ln>
            <a:noFill/>
          </a:ln>
        </p:spPr>
        <p:txBody>
          <a:bodyPr wrap="squar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ctr" defTabSz="609493" rtl="0" eaLnBrk="0" fontAlgn="base" latinLnBrk="0" hangingPunct="0">
              <a:lnSpc>
                <a:spcPct val="100000"/>
              </a:lnSpc>
              <a:spcBef>
                <a:spcPct val="50000"/>
              </a:spcBef>
              <a:spcAft>
                <a:spcPct val="0"/>
              </a:spcAft>
              <a:buClrTx/>
              <a:buSzTx/>
              <a:buFont typeface="Wingdings" panose="05000000000000000000" pitchFamily="2" charset="2"/>
              <a:buNone/>
              <a:tabLst/>
              <a:defRPr/>
            </a:pPr>
            <a:r>
              <a:rPr kumimoji="0" lang="en-US" altLang="en-US" sz="1999"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Mos</a:t>
            </a:r>
          </a:p>
        </p:txBody>
      </p:sp>
      <p:sp>
        <p:nvSpPr>
          <p:cNvPr id="22" name="TextBox 11">
            <a:extLst>
              <a:ext uri="{FF2B5EF4-FFF2-40B4-BE49-F238E27FC236}">
                <a16:creationId xmlns:a16="http://schemas.microsoft.com/office/drawing/2014/main" id="{BD385E9A-DC39-44D2-A200-77C8C4B91944}"/>
              </a:ext>
            </a:extLst>
          </p:cNvPr>
          <p:cNvSpPr txBox="1">
            <a:spLocks noChangeArrowheads="1"/>
          </p:cNvSpPr>
          <p:nvPr/>
        </p:nvSpPr>
        <p:spPr bwMode="auto">
          <a:xfrm>
            <a:off x="1138024" y="2275899"/>
            <a:ext cx="2928093" cy="406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ctr" defTabSz="609493" rtl="0" eaLnBrk="0" fontAlgn="base" latinLnBrk="0" hangingPunct="0">
              <a:lnSpc>
                <a:spcPct val="100000"/>
              </a:lnSpc>
              <a:spcBef>
                <a:spcPct val="50000"/>
              </a:spcBef>
              <a:spcAft>
                <a:spcPct val="0"/>
              </a:spcAft>
              <a:buClrTx/>
              <a:buSzTx/>
              <a:buFont typeface="Wingdings" panose="05000000000000000000" pitchFamily="2" charset="2"/>
              <a:buNone/>
              <a:tabLst/>
              <a:defRPr/>
            </a:pPr>
            <a:r>
              <a:rPr kumimoji="0" lang="en-US" altLang="en-US" sz="1999"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Total Patient Population</a:t>
            </a:r>
          </a:p>
        </p:txBody>
      </p:sp>
      <p:sp>
        <p:nvSpPr>
          <p:cNvPr id="19470" name="TextBox 22">
            <a:extLst>
              <a:ext uri="{FF2B5EF4-FFF2-40B4-BE49-F238E27FC236}">
                <a16:creationId xmlns:a16="http://schemas.microsoft.com/office/drawing/2014/main" id="{DC859B44-3946-410F-9510-E3CDB4863FED}"/>
              </a:ext>
            </a:extLst>
          </p:cNvPr>
          <p:cNvSpPr txBox="1">
            <a:spLocks noChangeArrowheads="1"/>
          </p:cNvSpPr>
          <p:nvPr/>
        </p:nvSpPr>
        <p:spPr bwMode="auto">
          <a:xfrm>
            <a:off x="9126784" y="2620334"/>
            <a:ext cx="2870684" cy="954107"/>
          </a:xfrm>
          <a:prstGeom prst="rect">
            <a:avLst/>
          </a:prstGeom>
          <a:noFill/>
          <a:ln>
            <a:noFill/>
          </a:ln>
        </p:spPr>
        <p:txBody>
          <a:bodyPr wrap="squar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609493" rtl="0" eaLnBrk="0" fontAlgn="base" latinLnBrk="0" hangingPunct="0">
              <a:lnSpc>
                <a:spcPct val="100000"/>
              </a:lnSpc>
              <a:spcBef>
                <a:spcPct val="50000"/>
              </a:spcBef>
              <a:spcAft>
                <a:spcPct val="0"/>
              </a:spcAft>
              <a:buClrTx/>
              <a:buSzTx/>
              <a:buFont typeface="Wingdings" panose="05000000000000000000" pitchFamily="2" charset="2"/>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	      mOS, Mos</a:t>
            </a:r>
            <a:b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br>
            <a:r>
              <a:rPr kumimoji="0" lang="en-US" altLang="en-US" sz="1400" b="1" i="0" u="none" strike="noStrike" kern="1200" cap="none" spc="0" normalizeH="0" baseline="0" noProof="0" dirty="0">
                <a:ln>
                  <a:noFill/>
                </a:ln>
                <a:solidFill>
                  <a:schemeClr val="accent1"/>
                </a:solidFill>
                <a:effectLst/>
                <a:uLnTx/>
                <a:uFillTx/>
                <a:latin typeface="Calibri" panose="020F0502020204030204" pitchFamily="34" charset="0"/>
                <a:ea typeface="ＭＳ Ｐゴシック" charset="0"/>
                <a:cs typeface="+mn-cs"/>
              </a:rPr>
              <a:t>ADT + docetaxel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	63.5</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br>
            <a:r>
              <a:rPr kumimoji="0" lang="en-US" altLang="en-US" sz="1400" b="1" i="0" u="none" strike="noStrike" kern="1200" cap="none" spc="0" normalizeH="0" baseline="0" noProof="0" dirty="0">
                <a:ln>
                  <a:noFill/>
                </a:ln>
                <a:solidFill>
                  <a:schemeClr val="accent3"/>
                </a:solidFill>
                <a:effectLst/>
                <a:uLnTx/>
                <a:uFillTx/>
                <a:latin typeface="Calibri" panose="020F0502020204030204" pitchFamily="34" charset="0"/>
                <a:ea typeface="ＭＳ Ｐゴシック" charset="0"/>
                <a:cs typeface="+mn-cs"/>
              </a:rPr>
              <a:t>ADT alone</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	 	NR</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b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HR: 1.04 (95% CI: 0.70-1.55;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P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 .86)</a:t>
            </a:r>
          </a:p>
        </p:txBody>
      </p:sp>
      <p:sp>
        <p:nvSpPr>
          <p:cNvPr id="21" name="TextBox 20">
            <a:extLst>
              <a:ext uri="{FF2B5EF4-FFF2-40B4-BE49-F238E27FC236}">
                <a16:creationId xmlns:a16="http://schemas.microsoft.com/office/drawing/2014/main" id="{5460DF59-F7FE-4130-BEC1-73DE9E7ADA5D}"/>
              </a:ext>
            </a:extLst>
          </p:cNvPr>
          <p:cNvSpPr txBox="1">
            <a:spLocks noChangeArrowheads="1"/>
          </p:cNvSpPr>
          <p:nvPr/>
        </p:nvSpPr>
        <p:spPr bwMode="auto">
          <a:xfrm>
            <a:off x="1461361" y="2620334"/>
            <a:ext cx="3158855" cy="954107"/>
          </a:xfrm>
          <a:prstGeom prst="rect">
            <a:avLst/>
          </a:prstGeom>
          <a:noFill/>
          <a:ln>
            <a:noFill/>
          </a:ln>
        </p:spPr>
        <p:txBody>
          <a:bodyPr wrap="squar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609493" rtl="0" eaLnBrk="0" fontAlgn="base" latinLnBrk="0" hangingPunct="0">
              <a:lnSpc>
                <a:spcPct val="100000"/>
              </a:lnSpc>
              <a:spcBef>
                <a:spcPct val="50000"/>
              </a:spcBef>
              <a:spcAft>
                <a:spcPct val="0"/>
              </a:spcAft>
              <a:buClrTx/>
              <a:buSzTx/>
              <a:buFont typeface="Wingdings" panose="05000000000000000000" pitchFamily="2" charset="2"/>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	      mOS, Mos</a:t>
            </a:r>
            <a:b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br>
            <a:r>
              <a:rPr kumimoji="0" lang="en-US" altLang="en-US" sz="1400" b="1" i="0" u="none" strike="noStrike" kern="1200" cap="none" spc="0" normalizeH="0" baseline="0" noProof="0" dirty="0">
                <a:ln>
                  <a:noFill/>
                </a:ln>
                <a:solidFill>
                  <a:schemeClr val="accent1"/>
                </a:solidFill>
                <a:effectLst/>
                <a:uLnTx/>
                <a:uFillTx/>
                <a:latin typeface="Calibri" panose="020F0502020204030204" pitchFamily="34" charset="0"/>
                <a:ea typeface="ＭＳ Ｐゴシック" charset="0"/>
                <a:cs typeface="+mn-cs"/>
              </a:rPr>
              <a:t>ADT + docetaxel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	57.6</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br>
            <a:r>
              <a:rPr kumimoji="0" lang="en-US" altLang="en-US" sz="1400" b="1" i="0" u="none" strike="noStrike" kern="1200" cap="none" spc="0" normalizeH="0" baseline="0" noProof="0" dirty="0">
                <a:ln>
                  <a:noFill/>
                </a:ln>
                <a:solidFill>
                  <a:schemeClr val="accent3"/>
                </a:solidFill>
                <a:effectLst/>
                <a:uLnTx/>
                <a:uFillTx/>
                <a:latin typeface="Calibri" panose="020F0502020204030204" pitchFamily="34" charset="0"/>
                <a:ea typeface="ＭＳ Ｐゴシック" charset="0"/>
                <a:cs typeface="+mn-cs"/>
              </a:rPr>
              <a:t>ADT alone</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		47.2</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b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HR: 0.72 (95% CI: 0.59-0.89;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P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 .0018)</a:t>
            </a:r>
          </a:p>
        </p:txBody>
      </p:sp>
      <p:sp>
        <p:nvSpPr>
          <p:cNvPr id="3" name="TextBox 20">
            <a:extLst>
              <a:ext uri="{FF2B5EF4-FFF2-40B4-BE49-F238E27FC236}">
                <a16:creationId xmlns:a16="http://schemas.microsoft.com/office/drawing/2014/main" id="{591087A2-E0E6-4CF7-AF17-3A73E1922C5D}"/>
              </a:ext>
            </a:extLst>
          </p:cNvPr>
          <p:cNvSpPr txBox="1">
            <a:spLocks noChangeArrowheads="1"/>
          </p:cNvSpPr>
          <p:nvPr/>
        </p:nvSpPr>
        <p:spPr bwMode="auto">
          <a:xfrm>
            <a:off x="5020237" y="2620334"/>
            <a:ext cx="2870684" cy="954107"/>
          </a:xfrm>
          <a:prstGeom prst="rect">
            <a:avLst/>
          </a:prstGeom>
          <a:noFill/>
          <a:ln>
            <a:noFill/>
          </a:ln>
        </p:spPr>
        <p:txBody>
          <a:bodyPr wrap="squar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609493" rtl="0" eaLnBrk="0" fontAlgn="base" latinLnBrk="0" hangingPunct="0">
              <a:lnSpc>
                <a:spcPct val="100000"/>
              </a:lnSpc>
              <a:spcBef>
                <a:spcPct val="50000"/>
              </a:spcBef>
              <a:spcAft>
                <a:spcPct val="0"/>
              </a:spcAft>
              <a:buClrTx/>
              <a:buSzTx/>
              <a:buFont typeface="Wingdings" panose="05000000000000000000" pitchFamily="2" charset="2"/>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	      mOS, Mos</a:t>
            </a:r>
            <a:b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br>
            <a:r>
              <a:rPr kumimoji="0" lang="en-US" altLang="en-US" sz="1400" b="1" i="0" u="none" strike="noStrike" kern="1200" cap="none" spc="0" normalizeH="0" baseline="0" noProof="0" dirty="0">
                <a:ln>
                  <a:noFill/>
                </a:ln>
                <a:solidFill>
                  <a:schemeClr val="accent1"/>
                </a:solidFill>
                <a:effectLst/>
                <a:uLnTx/>
                <a:uFillTx/>
                <a:latin typeface="Calibri" panose="020F0502020204030204" pitchFamily="34" charset="0"/>
                <a:ea typeface="ＭＳ Ｐゴシック" charset="0"/>
                <a:cs typeface="+mn-cs"/>
              </a:rPr>
              <a:t>ADT + docetaxel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	51.2</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br>
            <a:r>
              <a:rPr kumimoji="0" lang="en-US" altLang="en-US" sz="1400" b="1" i="0" u="none" strike="noStrike" kern="1200" cap="none" spc="0" normalizeH="0" baseline="0" noProof="0" dirty="0">
                <a:ln>
                  <a:noFill/>
                </a:ln>
                <a:solidFill>
                  <a:schemeClr val="accent3"/>
                </a:solidFill>
                <a:effectLst/>
                <a:uLnTx/>
                <a:uFillTx/>
                <a:latin typeface="Calibri" panose="020F0502020204030204" pitchFamily="34" charset="0"/>
                <a:ea typeface="ＭＳ Ｐゴシック" charset="0"/>
                <a:cs typeface="+mn-cs"/>
              </a:rPr>
              <a:t>ADT alone</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		34.4</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b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HR: 0.63 (95% CI: 0.50-0.79;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P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&lt; .001)</a:t>
            </a:r>
          </a:p>
        </p:txBody>
      </p:sp>
      <p:sp>
        <p:nvSpPr>
          <p:cNvPr id="19479" name="TextBox 19478">
            <a:extLst>
              <a:ext uri="{FF2B5EF4-FFF2-40B4-BE49-F238E27FC236}">
                <a16:creationId xmlns:a16="http://schemas.microsoft.com/office/drawing/2014/main" id="{40A78FBD-18DA-455E-9A64-C101EB310022}"/>
              </a:ext>
            </a:extLst>
          </p:cNvPr>
          <p:cNvSpPr txBox="1"/>
          <p:nvPr/>
        </p:nvSpPr>
        <p:spPr bwMode="auto">
          <a:xfrm rot="16200000">
            <a:off x="-444150" y="4427860"/>
            <a:ext cx="2185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Survival (%)</a:t>
            </a:r>
          </a:p>
        </p:txBody>
      </p:sp>
      <p:grpSp>
        <p:nvGrpSpPr>
          <p:cNvPr id="62" name="Group 61">
            <a:extLst>
              <a:ext uri="{FF2B5EF4-FFF2-40B4-BE49-F238E27FC236}">
                <a16:creationId xmlns:a16="http://schemas.microsoft.com/office/drawing/2014/main" id="{095ACCAA-D83E-41F9-AF8D-29009027AEDB}"/>
              </a:ext>
            </a:extLst>
          </p:cNvPr>
          <p:cNvGrpSpPr/>
          <p:nvPr/>
        </p:nvGrpSpPr>
        <p:grpSpPr>
          <a:xfrm>
            <a:off x="602673" y="3419314"/>
            <a:ext cx="3625831" cy="2968332"/>
            <a:chOff x="696805" y="3419314"/>
            <a:chExt cx="3531699" cy="2968332"/>
          </a:xfrm>
        </p:grpSpPr>
        <p:sp>
          <p:nvSpPr>
            <p:cNvPr id="20" name="TextBox 16">
              <a:extLst>
                <a:ext uri="{FF2B5EF4-FFF2-40B4-BE49-F238E27FC236}">
                  <a16:creationId xmlns:a16="http://schemas.microsoft.com/office/drawing/2014/main" id="{AA537E0D-3D45-4E15-BC47-61D12F4F5E50}"/>
                </a:ext>
              </a:extLst>
            </p:cNvPr>
            <p:cNvSpPr txBox="1">
              <a:spLocks noChangeArrowheads="1"/>
            </p:cNvSpPr>
            <p:nvPr/>
          </p:nvSpPr>
          <p:spPr bwMode="auto">
            <a:xfrm>
              <a:off x="830552" y="5987700"/>
              <a:ext cx="3397952" cy="399946"/>
            </a:xfrm>
            <a:prstGeom prst="rect">
              <a:avLst/>
            </a:prstGeom>
            <a:noFill/>
            <a:ln>
              <a:noFill/>
            </a:ln>
          </p:spPr>
          <p:txBody>
            <a:bodyPr>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ctr" defTabSz="609493" rtl="0" eaLnBrk="0" fontAlgn="base" latinLnBrk="0" hangingPunct="0">
                <a:lnSpc>
                  <a:spcPct val="100000"/>
                </a:lnSpc>
                <a:spcBef>
                  <a:spcPct val="50000"/>
                </a:spcBef>
                <a:spcAft>
                  <a:spcPct val="0"/>
                </a:spcAft>
                <a:buClrTx/>
                <a:buSzTx/>
                <a:buFont typeface="Wingdings" panose="05000000000000000000" pitchFamily="2" charset="2"/>
                <a:buNone/>
                <a:tabLst/>
                <a:defRPr/>
              </a:pPr>
              <a:r>
                <a:rPr kumimoji="0" lang="en-US" altLang="en-US" sz="1999"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Mos</a:t>
              </a:r>
            </a:p>
          </p:txBody>
        </p:sp>
        <p:cxnSp>
          <p:nvCxnSpPr>
            <p:cNvPr id="28" name="Straight Connector 27">
              <a:extLst>
                <a:ext uri="{FF2B5EF4-FFF2-40B4-BE49-F238E27FC236}">
                  <a16:creationId xmlns:a16="http://schemas.microsoft.com/office/drawing/2014/main" id="{9CCF6934-9B7A-4ED6-831A-CF5C0308532B}"/>
                </a:ext>
              </a:extLst>
            </p:cNvPr>
            <p:cNvCxnSpPr/>
            <p:nvPr/>
          </p:nvCxnSpPr>
          <p:spPr bwMode="auto">
            <a:xfrm>
              <a:off x="1229171" y="3608596"/>
              <a:ext cx="0" cy="2096515"/>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D4A5D3E5-72EB-4CDE-A584-0A2C3DD43280}"/>
                </a:ext>
              </a:extLst>
            </p:cNvPr>
            <p:cNvCxnSpPr>
              <a:cxnSpLocks/>
            </p:cNvCxnSpPr>
            <p:nvPr/>
          </p:nvCxnSpPr>
          <p:spPr bwMode="auto">
            <a:xfrm>
              <a:off x="1218258" y="5695584"/>
              <a:ext cx="2611239" cy="0"/>
            </a:xfrm>
            <a:prstGeom prst="line">
              <a:avLst/>
            </a:prstGeom>
            <a:noFill/>
            <a:ln w="28575" cap="flat" cmpd="sng" algn="ctr">
              <a:solidFill>
                <a:schemeClr val="bg1"/>
              </a:solidFill>
              <a:prstDash val="solid"/>
              <a:round/>
              <a:headEnd type="none" w="med" len="med"/>
              <a:tailEnd type="none" w="med" len="med"/>
            </a:ln>
            <a:effectLst/>
          </p:spPr>
        </p:cxnSp>
        <p:cxnSp>
          <p:nvCxnSpPr>
            <p:cNvPr id="19456" name="Straight Connector 19455">
              <a:extLst>
                <a:ext uri="{FF2B5EF4-FFF2-40B4-BE49-F238E27FC236}">
                  <a16:creationId xmlns:a16="http://schemas.microsoft.com/office/drawing/2014/main" id="{38E5F612-7210-49D5-A270-257671BA7295}"/>
                </a:ext>
              </a:extLst>
            </p:cNvPr>
            <p:cNvCxnSpPr>
              <a:cxnSpLocks/>
            </p:cNvCxnSpPr>
            <p:nvPr/>
          </p:nvCxnSpPr>
          <p:spPr bwMode="auto">
            <a:xfrm flipH="1">
              <a:off x="1167258" y="3608596"/>
              <a:ext cx="61913"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6E5E22C3-DB7C-4CC7-BEAE-5AB2CB250DF6}"/>
                </a:ext>
              </a:extLst>
            </p:cNvPr>
            <p:cNvCxnSpPr>
              <a:cxnSpLocks/>
            </p:cNvCxnSpPr>
            <p:nvPr/>
          </p:nvCxnSpPr>
          <p:spPr bwMode="auto">
            <a:xfrm flipH="1">
              <a:off x="1167258" y="4025791"/>
              <a:ext cx="61913"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E52D73F4-4702-4BF1-9D7A-C67D88E1CE79}"/>
                </a:ext>
              </a:extLst>
            </p:cNvPr>
            <p:cNvCxnSpPr>
              <a:cxnSpLocks/>
            </p:cNvCxnSpPr>
            <p:nvPr/>
          </p:nvCxnSpPr>
          <p:spPr bwMode="auto">
            <a:xfrm flipH="1">
              <a:off x="1167258" y="4442986"/>
              <a:ext cx="61913"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B84F6274-45A5-4DC6-936C-F27208B5AB89}"/>
                </a:ext>
              </a:extLst>
            </p:cNvPr>
            <p:cNvCxnSpPr>
              <a:cxnSpLocks/>
            </p:cNvCxnSpPr>
            <p:nvPr/>
          </p:nvCxnSpPr>
          <p:spPr bwMode="auto">
            <a:xfrm flipH="1">
              <a:off x="1167258" y="4860181"/>
              <a:ext cx="61913"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D74C76D5-7C8F-4861-9865-1A5A97497F6F}"/>
                </a:ext>
              </a:extLst>
            </p:cNvPr>
            <p:cNvCxnSpPr>
              <a:cxnSpLocks/>
            </p:cNvCxnSpPr>
            <p:nvPr/>
          </p:nvCxnSpPr>
          <p:spPr bwMode="auto">
            <a:xfrm flipH="1">
              <a:off x="1167258" y="5277376"/>
              <a:ext cx="61913"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90EFCE53-71A6-401C-85F1-7D2EC5AEF171}"/>
                </a:ext>
              </a:extLst>
            </p:cNvPr>
            <p:cNvCxnSpPr>
              <a:cxnSpLocks/>
            </p:cNvCxnSpPr>
            <p:nvPr/>
          </p:nvCxnSpPr>
          <p:spPr bwMode="auto">
            <a:xfrm flipH="1">
              <a:off x="1167258" y="5694570"/>
              <a:ext cx="61913" cy="0"/>
            </a:xfrm>
            <a:prstGeom prst="line">
              <a:avLst/>
            </a:prstGeom>
            <a:noFill/>
            <a:ln w="28575" cap="flat" cmpd="sng" algn="ctr">
              <a:solidFill>
                <a:schemeClr val="bg1"/>
              </a:solidFill>
              <a:prstDash val="solid"/>
              <a:round/>
              <a:headEnd type="none" w="med" len="med"/>
              <a:tailEnd type="none" w="med" len="med"/>
            </a:ln>
            <a:effectLst/>
          </p:spPr>
        </p:cxnSp>
        <p:cxnSp>
          <p:nvCxnSpPr>
            <p:cNvPr id="19460" name="Straight Connector 19459">
              <a:extLst>
                <a:ext uri="{FF2B5EF4-FFF2-40B4-BE49-F238E27FC236}">
                  <a16:creationId xmlns:a16="http://schemas.microsoft.com/office/drawing/2014/main" id="{5DB47B53-C4B2-4080-AA9F-FB0B8CA71E26}"/>
                </a:ext>
              </a:extLst>
            </p:cNvPr>
            <p:cNvCxnSpPr>
              <a:cxnSpLocks/>
            </p:cNvCxnSpPr>
            <p:nvPr/>
          </p:nvCxnSpPr>
          <p:spPr bwMode="auto">
            <a:xfrm>
              <a:off x="1229171" y="570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7255886E-1BDF-4837-946C-B75672EA5BE1}"/>
                </a:ext>
              </a:extLst>
            </p:cNvPr>
            <p:cNvCxnSpPr>
              <a:cxnSpLocks/>
            </p:cNvCxnSpPr>
            <p:nvPr/>
          </p:nvCxnSpPr>
          <p:spPr bwMode="auto">
            <a:xfrm>
              <a:off x="1516508" y="570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A9B07A05-31AD-4012-915C-A595DB072A2F}"/>
                </a:ext>
              </a:extLst>
            </p:cNvPr>
            <p:cNvCxnSpPr>
              <a:cxnSpLocks/>
            </p:cNvCxnSpPr>
            <p:nvPr/>
          </p:nvCxnSpPr>
          <p:spPr bwMode="auto">
            <a:xfrm>
              <a:off x="1803845" y="570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F6FF044B-34F4-4791-AF93-AB7CCBB789C5}"/>
                </a:ext>
              </a:extLst>
            </p:cNvPr>
            <p:cNvCxnSpPr>
              <a:cxnSpLocks/>
            </p:cNvCxnSpPr>
            <p:nvPr/>
          </p:nvCxnSpPr>
          <p:spPr bwMode="auto">
            <a:xfrm>
              <a:off x="2091182" y="570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42BF287B-E58C-4929-B092-053F593C09EF}"/>
                </a:ext>
              </a:extLst>
            </p:cNvPr>
            <p:cNvCxnSpPr>
              <a:cxnSpLocks/>
            </p:cNvCxnSpPr>
            <p:nvPr/>
          </p:nvCxnSpPr>
          <p:spPr bwMode="auto">
            <a:xfrm>
              <a:off x="2378519" y="570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EE68AA2B-958F-4AF2-9940-4FBDD26E1945}"/>
                </a:ext>
              </a:extLst>
            </p:cNvPr>
            <p:cNvCxnSpPr>
              <a:cxnSpLocks/>
            </p:cNvCxnSpPr>
            <p:nvPr/>
          </p:nvCxnSpPr>
          <p:spPr bwMode="auto">
            <a:xfrm>
              <a:off x="2665856" y="570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A77C6533-A2E4-4D71-870F-7BA05C062179}"/>
                </a:ext>
              </a:extLst>
            </p:cNvPr>
            <p:cNvCxnSpPr>
              <a:cxnSpLocks/>
            </p:cNvCxnSpPr>
            <p:nvPr/>
          </p:nvCxnSpPr>
          <p:spPr bwMode="auto">
            <a:xfrm>
              <a:off x="2953193" y="570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9231B9B4-3612-47A0-8BC7-6DB83F3B9263}"/>
                </a:ext>
              </a:extLst>
            </p:cNvPr>
            <p:cNvCxnSpPr>
              <a:cxnSpLocks/>
            </p:cNvCxnSpPr>
            <p:nvPr/>
          </p:nvCxnSpPr>
          <p:spPr bwMode="auto">
            <a:xfrm>
              <a:off x="3240530" y="570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7C93F569-F733-4FD2-BE0A-92DD1BD3FDB2}"/>
                </a:ext>
              </a:extLst>
            </p:cNvPr>
            <p:cNvCxnSpPr>
              <a:cxnSpLocks/>
            </p:cNvCxnSpPr>
            <p:nvPr/>
          </p:nvCxnSpPr>
          <p:spPr bwMode="auto">
            <a:xfrm>
              <a:off x="3527867" y="570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98CF1DF6-B3C2-4488-A5B8-371155D3FB8E}"/>
                </a:ext>
              </a:extLst>
            </p:cNvPr>
            <p:cNvCxnSpPr>
              <a:cxnSpLocks/>
            </p:cNvCxnSpPr>
            <p:nvPr/>
          </p:nvCxnSpPr>
          <p:spPr bwMode="auto">
            <a:xfrm>
              <a:off x="3815208" y="5705110"/>
              <a:ext cx="0" cy="64008"/>
            </a:xfrm>
            <a:prstGeom prst="line">
              <a:avLst/>
            </a:prstGeom>
            <a:noFill/>
            <a:ln w="28575" cap="flat" cmpd="sng" algn="ctr">
              <a:solidFill>
                <a:schemeClr val="bg1"/>
              </a:solidFill>
              <a:prstDash val="solid"/>
              <a:round/>
              <a:headEnd type="none" w="med" len="med"/>
              <a:tailEnd type="none" w="med" len="med"/>
            </a:ln>
            <a:effectLst/>
          </p:spPr>
        </p:cxnSp>
        <p:sp>
          <p:nvSpPr>
            <p:cNvPr id="19469" name="TextBox 19468">
              <a:extLst>
                <a:ext uri="{FF2B5EF4-FFF2-40B4-BE49-F238E27FC236}">
                  <a16:creationId xmlns:a16="http://schemas.microsoft.com/office/drawing/2014/main" id="{2147D84C-761A-4FE9-BADF-9765CC710FE6}"/>
                </a:ext>
              </a:extLst>
            </p:cNvPr>
            <p:cNvSpPr txBox="1"/>
            <p:nvPr/>
          </p:nvSpPr>
          <p:spPr bwMode="auto">
            <a:xfrm>
              <a:off x="696805" y="3419314"/>
              <a:ext cx="52946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100</a:t>
              </a:r>
            </a:p>
          </p:txBody>
        </p:sp>
        <p:sp>
          <p:nvSpPr>
            <p:cNvPr id="19471" name="TextBox 19470">
              <a:extLst>
                <a:ext uri="{FF2B5EF4-FFF2-40B4-BE49-F238E27FC236}">
                  <a16:creationId xmlns:a16="http://schemas.microsoft.com/office/drawing/2014/main" id="{E9FD563B-66FA-459E-B9B5-9ACECC4C6154}"/>
                </a:ext>
              </a:extLst>
            </p:cNvPr>
            <p:cNvSpPr txBox="1"/>
            <p:nvPr/>
          </p:nvSpPr>
          <p:spPr bwMode="auto">
            <a:xfrm>
              <a:off x="696805" y="3836072"/>
              <a:ext cx="5294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80</a:t>
              </a:r>
            </a:p>
          </p:txBody>
        </p:sp>
        <p:sp>
          <p:nvSpPr>
            <p:cNvPr id="19475" name="TextBox 19474">
              <a:extLst>
                <a:ext uri="{FF2B5EF4-FFF2-40B4-BE49-F238E27FC236}">
                  <a16:creationId xmlns:a16="http://schemas.microsoft.com/office/drawing/2014/main" id="{880C711E-E60A-4A9B-9133-A1B5B1B2159A}"/>
                </a:ext>
              </a:extLst>
            </p:cNvPr>
            <p:cNvSpPr txBox="1"/>
            <p:nvPr/>
          </p:nvSpPr>
          <p:spPr bwMode="auto">
            <a:xfrm>
              <a:off x="696805" y="4252830"/>
              <a:ext cx="5294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60</a:t>
              </a:r>
            </a:p>
          </p:txBody>
        </p:sp>
        <p:sp>
          <p:nvSpPr>
            <p:cNvPr id="19476" name="TextBox 19475">
              <a:extLst>
                <a:ext uri="{FF2B5EF4-FFF2-40B4-BE49-F238E27FC236}">
                  <a16:creationId xmlns:a16="http://schemas.microsoft.com/office/drawing/2014/main" id="{508CB878-8FDA-4FFF-ACB8-CEED63741C10}"/>
                </a:ext>
              </a:extLst>
            </p:cNvPr>
            <p:cNvSpPr txBox="1"/>
            <p:nvPr/>
          </p:nvSpPr>
          <p:spPr bwMode="auto">
            <a:xfrm>
              <a:off x="696805" y="4669588"/>
              <a:ext cx="5294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40</a:t>
              </a:r>
            </a:p>
          </p:txBody>
        </p:sp>
        <p:sp>
          <p:nvSpPr>
            <p:cNvPr id="19477" name="TextBox 19476">
              <a:extLst>
                <a:ext uri="{FF2B5EF4-FFF2-40B4-BE49-F238E27FC236}">
                  <a16:creationId xmlns:a16="http://schemas.microsoft.com/office/drawing/2014/main" id="{A6ABDDC2-FFFF-4CBD-A8C3-758167A7F370}"/>
                </a:ext>
              </a:extLst>
            </p:cNvPr>
            <p:cNvSpPr txBox="1"/>
            <p:nvPr/>
          </p:nvSpPr>
          <p:spPr bwMode="auto">
            <a:xfrm>
              <a:off x="696805" y="5086346"/>
              <a:ext cx="5294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20</a:t>
              </a:r>
            </a:p>
          </p:txBody>
        </p:sp>
        <p:sp>
          <p:nvSpPr>
            <p:cNvPr id="19478" name="TextBox 19477">
              <a:extLst>
                <a:ext uri="{FF2B5EF4-FFF2-40B4-BE49-F238E27FC236}">
                  <a16:creationId xmlns:a16="http://schemas.microsoft.com/office/drawing/2014/main" id="{F8CEC138-133B-4073-9B74-6CEFA992BF93}"/>
                </a:ext>
              </a:extLst>
            </p:cNvPr>
            <p:cNvSpPr txBox="1"/>
            <p:nvPr/>
          </p:nvSpPr>
          <p:spPr bwMode="auto">
            <a:xfrm>
              <a:off x="696805" y="5503104"/>
              <a:ext cx="5294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0</a:t>
              </a:r>
            </a:p>
          </p:txBody>
        </p:sp>
        <p:sp>
          <p:nvSpPr>
            <p:cNvPr id="19480" name="TextBox 19479">
              <a:extLst>
                <a:ext uri="{FF2B5EF4-FFF2-40B4-BE49-F238E27FC236}">
                  <a16:creationId xmlns:a16="http://schemas.microsoft.com/office/drawing/2014/main" id="{4373245A-7D65-4DAB-B13E-36F1AFB231DA}"/>
                </a:ext>
              </a:extLst>
            </p:cNvPr>
            <p:cNvSpPr txBox="1"/>
            <p:nvPr/>
          </p:nvSpPr>
          <p:spPr bwMode="auto">
            <a:xfrm>
              <a:off x="3533875" y="5718062"/>
              <a:ext cx="5842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108</a:t>
              </a:r>
            </a:p>
          </p:txBody>
        </p:sp>
        <p:sp>
          <p:nvSpPr>
            <p:cNvPr id="19481" name="TextBox 19480">
              <a:extLst>
                <a:ext uri="{FF2B5EF4-FFF2-40B4-BE49-F238E27FC236}">
                  <a16:creationId xmlns:a16="http://schemas.microsoft.com/office/drawing/2014/main" id="{5D26A327-2AD3-4C35-8C18-9D6F223F4118}"/>
                </a:ext>
              </a:extLst>
            </p:cNvPr>
            <p:cNvSpPr txBox="1"/>
            <p:nvPr/>
          </p:nvSpPr>
          <p:spPr bwMode="auto">
            <a:xfrm>
              <a:off x="941945" y="5718062"/>
              <a:ext cx="5842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0</a:t>
              </a:r>
            </a:p>
          </p:txBody>
        </p:sp>
        <p:sp>
          <p:nvSpPr>
            <p:cNvPr id="19482" name="TextBox 19481">
              <a:extLst>
                <a:ext uri="{FF2B5EF4-FFF2-40B4-BE49-F238E27FC236}">
                  <a16:creationId xmlns:a16="http://schemas.microsoft.com/office/drawing/2014/main" id="{63C74EA7-1C47-4068-8C16-9D5FFA7BEF32}"/>
                </a:ext>
              </a:extLst>
            </p:cNvPr>
            <p:cNvSpPr txBox="1"/>
            <p:nvPr/>
          </p:nvSpPr>
          <p:spPr bwMode="auto">
            <a:xfrm>
              <a:off x="1229937" y="5718062"/>
              <a:ext cx="5842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12</a:t>
              </a:r>
            </a:p>
          </p:txBody>
        </p:sp>
        <p:sp>
          <p:nvSpPr>
            <p:cNvPr id="19483" name="TextBox 19482">
              <a:extLst>
                <a:ext uri="{FF2B5EF4-FFF2-40B4-BE49-F238E27FC236}">
                  <a16:creationId xmlns:a16="http://schemas.microsoft.com/office/drawing/2014/main" id="{7463D237-4380-472F-8484-71D8912F0085}"/>
                </a:ext>
              </a:extLst>
            </p:cNvPr>
            <p:cNvSpPr txBox="1"/>
            <p:nvPr/>
          </p:nvSpPr>
          <p:spPr bwMode="auto">
            <a:xfrm>
              <a:off x="1517929" y="5718062"/>
              <a:ext cx="5842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24</a:t>
              </a:r>
            </a:p>
          </p:txBody>
        </p:sp>
        <p:sp>
          <p:nvSpPr>
            <p:cNvPr id="19484" name="TextBox 19483">
              <a:extLst>
                <a:ext uri="{FF2B5EF4-FFF2-40B4-BE49-F238E27FC236}">
                  <a16:creationId xmlns:a16="http://schemas.microsoft.com/office/drawing/2014/main" id="{125A8532-FEA1-4576-B020-EE974F24E93D}"/>
                </a:ext>
              </a:extLst>
            </p:cNvPr>
            <p:cNvSpPr txBox="1"/>
            <p:nvPr/>
          </p:nvSpPr>
          <p:spPr bwMode="auto">
            <a:xfrm>
              <a:off x="1805921" y="5718062"/>
              <a:ext cx="5842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36</a:t>
              </a:r>
            </a:p>
          </p:txBody>
        </p:sp>
        <p:sp>
          <p:nvSpPr>
            <p:cNvPr id="19485" name="TextBox 19484">
              <a:extLst>
                <a:ext uri="{FF2B5EF4-FFF2-40B4-BE49-F238E27FC236}">
                  <a16:creationId xmlns:a16="http://schemas.microsoft.com/office/drawing/2014/main" id="{0605D044-067A-430C-8637-F5913BCC6D68}"/>
                </a:ext>
              </a:extLst>
            </p:cNvPr>
            <p:cNvSpPr txBox="1"/>
            <p:nvPr/>
          </p:nvSpPr>
          <p:spPr bwMode="auto">
            <a:xfrm>
              <a:off x="2093913" y="5718062"/>
              <a:ext cx="5842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48</a:t>
              </a:r>
            </a:p>
          </p:txBody>
        </p:sp>
        <p:sp>
          <p:nvSpPr>
            <p:cNvPr id="19486" name="TextBox 19485">
              <a:extLst>
                <a:ext uri="{FF2B5EF4-FFF2-40B4-BE49-F238E27FC236}">
                  <a16:creationId xmlns:a16="http://schemas.microsoft.com/office/drawing/2014/main" id="{C41846DD-088C-4D0F-BB5F-9C7368A58E50}"/>
                </a:ext>
              </a:extLst>
            </p:cNvPr>
            <p:cNvSpPr txBox="1"/>
            <p:nvPr/>
          </p:nvSpPr>
          <p:spPr bwMode="auto">
            <a:xfrm>
              <a:off x="2381905" y="5718062"/>
              <a:ext cx="5842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60</a:t>
              </a:r>
            </a:p>
          </p:txBody>
        </p:sp>
        <p:sp>
          <p:nvSpPr>
            <p:cNvPr id="19487" name="TextBox 19486">
              <a:extLst>
                <a:ext uri="{FF2B5EF4-FFF2-40B4-BE49-F238E27FC236}">
                  <a16:creationId xmlns:a16="http://schemas.microsoft.com/office/drawing/2014/main" id="{93BF115A-B944-444F-BD95-FD7FE4F29CE7}"/>
                </a:ext>
              </a:extLst>
            </p:cNvPr>
            <p:cNvSpPr txBox="1"/>
            <p:nvPr/>
          </p:nvSpPr>
          <p:spPr bwMode="auto">
            <a:xfrm>
              <a:off x="2669897" y="5718062"/>
              <a:ext cx="5842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72</a:t>
              </a:r>
            </a:p>
          </p:txBody>
        </p:sp>
        <p:sp>
          <p:nvSpPr>
            <p:cNvPr id="32" name="TextBox 31">
              <a:extLst>
                <a:ext uri="{FF2B5EF4-FFF2-40B4-BE49-F238E27FC236}">
                  <a16:creationId xmlns:a16="http://schemas.microsoft.com/office/drawing/2014/main" id="{859D21CB-B557-4922-B494-9B2893039506}"/>
                </a:ext>
              </a:extLst>
            </p:cNvPr>
            <p:cNvSpPr txBox="1"/>
            <p:nvPr/>
          </p:nvSpPr>
          <p:spPr bwMode="auto">
            <a:xfrm>
              <a:off x="2957889" y="5718062"/>
              <a:ext cx="5842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84</a:t>
              </a:r>
            </a:p>
          </p:txBody>
        </p:sp>
        <p:sp>
          <p:nvSpPr>
            <p:cNvPr id="33" name="TextBox 32">
              <a:extLst>
                <a:ext uri="{FF2B5EF4-FFF2-40B4-BE49-F238E27FC236}">
                  <a16:creationId xmlns:a16="http://schemas.microsoft.com/office/drawing/2014/main" id="{C824EB34-EB9B-43FD-B0DB-2DD5A2E9E014}"/>
                </a:ext>
              </a:extLst>
            </p:cNvPr>
            <p:cNvSpPr txBox="1"/>
            <p:nvPr/>
          </p:nvSpPr>
          <p:spPr bwMode="auto">
            <a:xfrm>
              <a:off x="3245881" y="5718062"/>
              <a:ext cx="5842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96</a:t>
              </a:r>
            </a:p>
          </p:txBody>
        </p:sp>
      </p:grpSp>
      <p:sp>
        <p:nvSpPr>
          <p:cNvPr id="36" name="Freeform: Shape 35">
            <a:extLst>
              <a:ext uri="{FF2B5EF4-FFF2-40B4-BE49-F238E27FC236}">
                <a16:creationId xmlns:a16="http://schemas.microsoft.com/office/drawing/2014/main" id="{AFB8142B-E1B5-4B3F-A431-47B1878E497E}"/>
              </a:ext>
            </a:extLst>
          </p:cNvPr>
          <p:cNvSpPr/>
          <p:nvPr/>
        </p:nvSpPr>
        <p:spPr bwMode="auto">
          <a:xfrm>
            <a:off x="1283939" y="3619136"/>
            <a:ext cx="1990725" cy="1509713"/>
          </a:xfrm>
          <a:custGeom>
            <a:avLst/>
            <a:gdLst>
              <a:gd name="connsiteX0" fmla="*/ 1990725 w 1990725"/>
              <a:gd name="connsiteY0" fmla="*/ 1509713 h 1509713"/>
              <a:gd name="connsiteX1" fmla="*/ 1862138 w 1990725"/>
              <a:gd name="connsiteY1" fmla="*/ 1509713 h 1509713"/>
              <a:gd name="connsiteX2" fmla="*/ 1862138 w 1990725"/>
              <a:gd name="connsiteY2" fmla="*/ 1445419 h 1509713"/>
              <a:gd name="connsiteX3" fmla="*/ 1731169 w 1990725"/>
              <a:gd name="connsiteY3" fmla="*/ 1445419 h 1509713"/>
              <a:gd name="connsiteX4" fmla="*/ 1731169 w 1990725"/>
              <a:gd name="connsiteY4" fmla="*/ 1395413 h 1509713"/>
              <a:gd name="connsiteX5" fmla="*/ 1600200 w 1990725"/>
              <a:gd name="connsiteY5" fmla="*/ 1395413 h 1509713"/>
              <a:gd name="connsiteX6" fmla="*/ 1600200 w 1990725"/>
              <a:gd name="connsiteY6" fmla="*/ 1376363 h 1509713"/>
              <a:gd name="connsiteX7" fmla="*/ 1581150 w 1990725"/>
              <a:gd name="connsiteY7" fmla="*/ 1376363 h 1509713"/>
              <a:gd name="connsiteX8" fmla="*/ 1581150 w 1990725"/>
              <a:gd name="connsiteY8" fmla="*/ 1345406 h 1509713"/>
              <a:gd name="connsiteX9" fmla="*/ 1464469 w 1990725"/>
              <a:gd name="connsiteY9" fmla="*/ 1345406 h 1509713"/>
              <a:gd name="connsiteX10" fmla="*/ 1464469 w 1990725"/>
              <a:gd name="connsiteY10" fmla="*/ 1326356 h 1509713"/>
              <a:gd name="connsiteX11" fmla="*/ 1450182 w 1990725"/>
              <a:gd name="connsiteY11" fmla="*/ 1326356 h 1509713"/>
              <a:gd name="connsiteX12" fmla="*/ 1450182 w 1990725"/>
              <a:gd name="connsiteY12" fmla="*/ 1307306 h 1509713"/>
              <a:gd name="connsiteX13" fmla="*/ 1438275 w 1990725"/>
              <a:gd name="connsiteY13" fmla="*/ 1307306 h 1509713"/>
              <a:gd name="connsiteX14" fmla="*/ 1438275 w 1990725"/>
              <a:gd name="connsiteY14" fmla="*/ 1276350 h 1509713"/>
              <a:gd name="connsiteX15" fmla="*/ 1385888 w 1990725"/>
              <a:gd name="connsiteY15" fmla="*/ 1276350 h 1509713"/>
              <a:gd name="connsiteX16" fmla="*/ 1385888 w 1990725"/>
              <a:gd name="connsiteY16" fmla="*/ 1245394 h 1509713"/>
              <a:gd name="connsiteX17" fmla="*/ 1338263 w 1990725"/>
              <a:gd name="connsiteY17" fmla="*/ 1245394 h 1509713"/>
              <a:gd name="connsiteX18" fmla="*/ 1338263 w 1990725"/>
              <a:gd name="connsiteY18" fmla="*/ 1221581 h 1509713"/>
              <a:gd name="connsiteX19" fmla="*/ 1276350 w 1990725"/>
              <a:gd name="connsiteY19" fmla="*/ 1221581 h 1509713"/>
              <a:gd name="connsiteX20" fmla="*/ 1276350 w 1990725"/>
              <a:gd name="connsiteY20" fmla="*/ 1197769 h 1509713"/>
              <a:gd name="connsiteX21" fmla="*/ 1252538 w 1990725"/>
              <a:gd name="connsiteY21" fmla="*/ 1197769 h 1509713"/>
              <a:gd name="connsiteX22" fmla="*/ 1252538 w 1990725"/>
              <a:gd name="connsiteY22" fmla="*/ 1171575 h 1509713"/>
              <a:gd name="connsiteX23" fmla="*/ 1221582 w 1990725"/>
              <a:gd name="connsiteY23" fmla="*/ 1171575 h 1509713"/>
              <a:gd name="connsiteX24" fmla="*/ 1221582 w 1990725"/>
              <a:gd name="connsiteY24" fmla="*/ 1147763 h 1509713"/>
              <a:gd name="connsiteX25" fmla="*/ 1195388 w 1990725"/>
              <a:gd name="connsiteY25" fmla="*/ 1147763 h 1509713"/>
              <a:gd name="connsiteX26" fmla="*/ 1195388 w 1990725"/>
              <a:gd name="connsiteY26" fmla="*/ 1147763 h 1509713"/>
              <a:gd name="connsiteX27" fmla="*/ 1176338 w 1990725"/>
              <a:gd name="connsiteY27" fmla="*/ 1128713 h 1509713"/>
              <a:gd name="connsiteX28" fmla="*/ 1159669 w 1990725"/>
              <a:gd name="connsiteY28" fmla="*/ 1112044 h 1509713"/>
              <a:gd name="connsiteX29" fmla="*/ 1159669 w 1990725"/>
              <a:gd name="connsiteY29" fmla="*/ 1112044 h 1509713"/>
              <a:gd name="connsiteX30" fmla="*/ 1131094 w 1990725"/>
              <a:gd name="connsiteY30" fmla="*/ 1112044 h 1509713"/>
              <a:gd name="connsiteX31" fmla="*/ 1131094 w 1990725"/>
              <a:gd name="connsiteY31" fmla="*/ 1062038 h 1509713"/>
              <a:gd name="connsiteX32" fmla="*/ 1102519 w 1990725"/>
              <a:gd name="connsiteY32" fmla="*/ 1062038 h 1509713"/>
              <a:gd name="connsiteX33" fmla="*/ 1102519 w 1990725"/>
              <a:gd name="connsiteY33" fmla="*/ 1062038 h 1509713"/>
              <a:gd name="connsiteX34" fmla="*/ 1088231 w 1990725"/>
              <a:gd name="connsiteY34" fmla="*/ 1047750 h 1509713"/>
              <a:gd name="connsiteX35" fmla="*/ 1088231 w 1990725"/>
              <a:gd name="connsiteY35" fmla="*/ 1023938 h 1509713"/>
              <a:gd name="connsiteX36" fmla="*/ 1066800 w 1990725"/>
              <a:gd name="connsiteY36" fmla="*/ 1026319 h 1509713"/>
              <a:gd name="connsiteX37" fmla="*/ 1040607 w 1990725"/>
              <a:gd name="connsiteY37" fmla="*/ 1026319 h 1509713"/>
              <a:gd name="connsiteX38" fmla="*/ 1040607 w 1990725"/>
              <a:gd name="connsiteY38" fmla="*/ 1026319 h 1509713"/>
              <a:gd name="connsiteX39" fmla="*/ 1002507 w 1990725"/>
              <a:gd name="connsiteY39" fmla="*/ 1026319 h 1509713"/>
              <a:gd name="connsiteX40" fmla="*/ 1002507 w 1990725"/>
              <a:gd name="connsiteY40" fmla="*/ 971550 h 1509713"/>
              <a:gd name="connsiteX41" fmla="*/ 957263 w 1990725"/>
              <a:gd name="connsiteY41" fmla="*/ 971550 h 1509713"/>
              <a:gd name="connsiteX42" fmla="*/ 957263 w 1990725"/>
              <a:gd name="connsiteY42" fmla="*/ 914400 h 1509713"/>
              <a:gd name="connsiteX43" fmla="*/ 897732 w 1990725"/>
              <a:gd name="connsiteY43" fmla="*/ 914400 h 1509713"/>
              <a:gd name="connsiteX44" fmla="*/ 897732 w 1990725"/>
              <a:gd name="connsiteY44" fmla="*/ 890588 h 1509713"/>
              <a:gd name="connsiteX45" fmla="*/ 864394 w 1990725"/>
              <a:gd name="connsiteY45" fmla="*/ 890588 h 1509713"/>
              <a:gd name="connsiteX46" fmla="*/ 864394 w 1990725"/>
              <a:gd name="connsiteY46" fmla="*/ 890588 h 1509713"/>
              <a:gd name="connsiteX47" fmla="*/ 840581 w 1990725"/>
              <a:gd name="connsiteY47" fmla="*/ 866775 h 1509713"/>
              <a:gd name="connsiteX48" fmla="*/ 821532 w 1990725"/>
              <a:gd name="connsiteY48" fmla="*/ 847726 h 1509713"/>
              <a:gd name="connsiteX49" fmla="*/ 776288 w 1990725"/>
              <a:gd name="connsiteY49" fmla="*/ 847726 h 1509713"/>
              <a:gd name="connsiteX50" fmla="*/ 776288 w 1990725"/>
              <a:gd name="connsiteY50" fmla="*/ 816769 h 1509713"/>
              <a:gd name="connsiteX51" fmla="*/ 738188 w 1990725"/>
              <a:gd name="connsiteY51" fmla="*/ 816769 h 1509713"/>
              <a:gd name="connsiteX52" fmla="*/ 738188 w 1990725"/>
              <a:gd name="connsiteY52" fmla="*/ 788194 h 1509713"/>
              <a:gd name="connsiteX53" fmla="*/ 714375 w 1990725"/>
              <a:gd name="connsiteY53" fmla="*/ 788194 h 1509713"/>
              <a:gd name="connsiteX54" fmla="*/ 714375 w 1990725"/>
              <a:gd name="connsiteY54" fmla="*/ 740569 h 1509713"/>
              <a:gd name="connsiteX55" fmla="*/ 676275 w 1990725"/>
              <a:gd name="connsiteY55" fmla="*/ 740569 h 1509713"/>
              <a:gd name="connsiteX56" fmla="*/ 676275 w 1990725"/>
              <a:gd name="connsiteY56" fmla="*/ 702469 h 1509713"/>
              <a:gd name="connsiteX57" fmla="*/ 647700 w 1990725"/>
              <a:gd name="connsiteY57" fmla="*/ 702469 h 1509713"/>
              <a:gd name="connsiteX58" fmla="*/ 647700 w 1990725"/>
              <a:gd name="connsiteY58" fmla="*/ 659606 h 1509713"/>
              <a:gd name="connsiteX59" fmla="*/ 628650 w 1990725"/>
              <a:gd name="connsiteY59" fmla="*/ 659606 h 1509713"/>
              <a:gd name="connsiteX60" fmla="*/ 628650 w 1990725"/>
              <a:gd name="connsiteY60" fmla="*/ 631031 h 1509713"/>
              <a:gd name="connsiteX61" fmla="*/ 604838 w 1990725"/>
              <a:gd name="connsiteY61" fmla="*/ 631031 h 1509713"/>
              <a:gd name="connsiteX62" fmla="*/ 604838 w 1990725"/>
              <a:gd name="connsiteY62" fmla="*/ 578644 h 1509713"/>
              <a:gd name="connsiteX63" fmla="*/ 552450 w 1990725"/>
              <a:gd name="connsiteY63" fmla="*/ 578644 h 1509713"/>
              <a:gd name="connsiteX64" fmla="*/ 552450 w 1990725"/>
              <a:gd name="connsiteY64" fmla="*/ 550069 h 1509713"/>
              <a:gd name="connsiteX65" fmla="*/ 528638 w 1990725"/>
              <a:gd name="connsiteY65" fmla="*/ 550069 h 1509713"/>
              <a:gd name="connsiteX66" fmla="*/ 528638 w 1990725"/>
              <a:gd name="connsiteY66" fmla="*/ 507206 h 1509713"/>
              <a:gd name="connsiteX67" fmla="*/ 495300 w 1990725"/>
              <a:gd name="connsiteY67" fmla="*/ 507206 h 1509713"/>
              <a:gd name="connsiteX68" fmla="*/ 495300 w 1990725"/>
              <a:gd name="connsiteY68" fmla="*/ 476250 h 1509713"/>
              <a:gd name="connsiteX69" fmla="*/ 461963 w 1990725"/>
              <a:gd name="connsiteY69" fmla="*/ 476250 h 1509713"/>
              <a:gd name="connsiteX70" fmla="*/ 461963 w 1990725"/>
              <a:gd name="connsiteY70" fmla="*/ 447675 h 1509713"/>
              <a:gd name="connsiteX71" fmla="*/ 431007 w 1990725"/>
              <a:gd name="connsiteY71" fmla="*/ 447675 h 1509713"/>
              <a:gd name="connsiteX72" fmla="*/ 426244 w 1990725"/>
              <a:gd name="connsiteY72" fmla="*/ 402431 h 1509713"/>
              <a:gd name="connsiteX73" fmla="*/ 407194 w 1990725"/>
              <a:gd name="connsiteY73" fmla="*/ 400050 h 1509713"/>
              <a:gd name="connsiteX74" fmla="*/ 392907 w 1990725"/>
              <a:gd name="connsiteY74" fmla="*/ 364331 h 1509713"/>
              <a:gd name="connsiteX75" fmla="*/ 369094 w 1990725"/>
              <a:gd name="connsiteY75" fmla="*/ 357188 h 1509713"/>
              <a:gd name="connsiteX76" fmla="*/ 357188 w 1990725"/>
              <a:gd name="connsiteY76" fmla="*/ 309563 h 1509713"/>
              <a:gd name="connsiteX77" fmla="*/ 340519 w 1990725"/>
              <a:gd name="connsiteY77" fmla="*/ 304800 h 1509713"/>
              <a:gd name="connsiteX78" fmla="*/ 323850 w 1990725"/>
              <a:gd name="connsiteY78" fmla="*/ 264319 h 1509713"/>
              <a:gd name="connsiteX79" fmla="*/ 323850 w 1990725"/>
              <a:gd name="connsiteY79" fmla="*/ 264319 h 1509713"/>
              <a:gd name="connsiteX80" fmla="*/ 292894 w 1990725"/>
              <a:gd name="connsiteY80" fmla="*/ 216694 h 1509713"/>
              <a:gd name="connsiteX81" fmla="*/ 278607 w 1990725"/>
              <a:gd name="connsiteY81" fmla="*/ 209550 h 1509713"/>
              <a:gd name="connsiteX82" fmla="*/ 259557 w 1990725"/>
              <a:gd name="connsiteY82" fmla="*/ 173831 h 1509713"/>
              <a:gd name="connsiteX83" fmla="*/ 238125 w 1990725"/>
              <a:gd name="connsiteY83" fmla="*/ 150019 h 1509713"/>
              <a:gd name="connsiteX84" fmla="*/ 209550 w 1990725"/>
              <a:gd name="connsiteY84" fmla="*/ 142875 h 1509713"/>
              <a:gd name="connsiteX85" fmla="*/ 207169 w 1990725"/>
              <a:gd name="connsiteY85" fmla="*/ 126206 h 1509713"/>
              <a:gd name="connsiteX86" fmla="*/ 185738 w 1990725"/>
              <a:gd name="connsiteY86" fmla="*/ 126206 h 1509713"/>
              <a:gd name="connsiteX87" fmla="*/ 173832 w 1990725"/>
              <a:gd name="connsiteY87" fmla="*/ 71438 h 1509713"/>
              <a:gd name="connsiteX88" fmla="*/ 138113 w 1990725"/>
              <a:gd name="connsiteY88" fmla="*/ 73819 h 1509713"/>
              <a:gd name="connsiteX89" fmla="*/ 135732 w 1990725"/>
              <a:gd name="connsiteY89" fmla="*/ 52388 h 1509713"/>
              <a:gd name="connsiteX90" fmla="*/ 95250 w 1990725"/>
              <a:gd name="connsiteY90" fmla="*/ 47625 h 1509713"/>
              <a:gd name="connsiteX91" fmla="*/ 95250 w 1990725"/>
              <a:gd name="connsiteY91" fmla="*/ 47625 h 1509713"/>
              <a:gd name="connsiteX92" fmla="*/ 95250 w 1990725"/>
              <a:gd name="connsiteY92" fmla="*/ 47625 h 1509713"/>
              <a:gd name="connsiteX93" fmla="*/ 95250 w 1990725"/>
              <a:gd name="connsiteY93" fmla="*/ 47625 h 1509713"/>
              <a:gd name="connsiteX94" fmla="*/ 95250 w 1990725"/>
              <a:gd name="connsiteY94" fmla="*/ 47625 h 1509713"/>
              <a:gd name="connsiteX95" fmla="*/ 95250 w 1990725"/>
              <a:gd name="connsiteY95" fmla="*/ 28575 h 1509713"/>
              <a:gd name="connsiteX96" fmla="*/ 0 w 1990725"/>
              <a:gd name="connsiteY96" fmla="*/ 28575 h 1509713"/>
              <a:gd name="connsiteX97" fmla="*/ 0 w 1990725"/>
              <a:gd name="connsiteY97" fmla="*/ 0 h 1509713"/>
              <a:gd name="connsiteX0" fmla="*/ 1990725 w 1990725"/>
              <a:gd name="connsiteY0" fmla="*/ 1509713 h 1509713"/>
              <a:gd name="connsiteX1" fmla="*/ 1862138 w 1990725"/>
              <a:gd name="connsiteY1" fmla="*/ 1509713 h 1509713"/>
              <a:gd name="connsiteX2" fmla="*/ 1862138 w 1990725"/>
              <a:gd name="connsiteY2" fmla="*/ 1445419 h 1509713"/>
              <a:gd name="connsiteX3" fmla="*/ 1731169 w 1990725"/>
              <a:gd name="connsiteY3" fmla="*/ 1445419 h 1509713"/>
              <a:gd name="connsiteX4" fmla="*/ 1731169 w 1990725"/>
              <a:gd name="connsiteY4" fmla="*/ 1395413 h 1509713"/>
              <a:gd name="connsiteX5" fmla="*/ 1600200 w 1990725"/>
              <a:gd name="connsiteY5" fmla="*/ 1395413 h 1509713"/>
              <a:gd name="connsiteX6" fmla="*/ 1600200 w 1990725"/>
              <a:gd name="connsiteY6" fmla="*/ 1376363 h 1509713"/>
              <a:gd name="connsiteX7" fmla="*/ 1581150 w 1990725"/>
              <a:gd name="connsiteY7" fmla="*/ 1376363 h 1509713"/>
              <a:gd name="connsiteX8" fmla="*/ 1581150 w 1990725"/>
              <a:gd name="connsiteY8" fmla="*/ 1345406 h 1509713"/>
              <a:gd name="connsiteX9" fmla="*/ 1464469 w 1990725"/>
              <a:gd name="connsiteY9" fmla="*/ 1345406 h 1509713"/>
              <a:gd name="connsiteX10" fmla="*/ 1464469 w 1990725"/>
              <a:gd name="connsiteY10" fmla="*/ 1326356 h 1509713"/>
              <a:gd name="connsiteX11" fmla="*/ 1450182 w 1990725"/>
              <a:gd name="connsiteY11" fmla="*/ 1326356 h 1509713"/>
              <a:gd name="connsiteX12" fmla="*/ 1450182 w 1990725"/>
              <a:gd name="connsiteY12" fmla="*/ 1307306 h 1509713"/>
              <a:gd name="connsiteX13" fmla="*/ 1438275 w 1990725"/>
              <a:gd name="connsiteY13" fmla="*/ 1307306 h 1509713"/>
              <a:gd name="connsiteX14" fmla="*/ 1438275 w 1990725"/>
              <a:gd name="connsiteY14" fmla="*/ 1276350 h 1509713"/>
              <a:gd name="connsiteX15" fmla="*/ 1385888 w 1990725"/>
              <a:gd name="connsiteY15" fmla="*/ 1276350 h 1509713"/>
              <a:gd name="connsiteX16" fmla="*/ 1385888 w 1990725"/>
              <a:gd name="connsiteY16" fmla="*/ 1245394 h 1509713"/>
              <a:gd name="connsiteX17" fmla="*/ 1338263 w 1990725"/>
              <a:gd name="connsiteY17" fmla="*/ 1245394 h 1509713"/>
              <a:gd name="connsiteX18" fmla="*/ 1338263 w 1990725"/>
              <a:gd name="connsiteY18" fmla="*/ 1221581 h 1509713"/>
              <a:gd name="connsiteX19" fmla="*/ 1276350 w 1990725"/>
              <a:gd name="connsiteY19" fmla="*/ 1221581 h 1509713"/>
              <a:gd name="connsiteX20" fmla="*/ 1276350 w 1990725"/>
              <a:gd name="connsiteY20" fmla="*/ 1197769 h 1509713"/>
              <a:gd name="connsiteX21" fmla="*/ 1252538 w 1990725"/>
              <a:gd name="connsiteY21" fmla="*/ 1197769 h 1509713"/>
              <a:gd name="connsiteX22" fmla="*/ 1252538 w 1990725"/>
              <a:gd name="connsiteY22" fmla="*/ 1171575 h 1509713"/>
              <a:gd name="connsiteX23" fmla="*/ 1221582 w 1990725"/>
              <a:gd name="connsiteY23" fmla="*/ 1171575 h 1509713"/>
              <a:gd name="connsiteX24" fmla="*/ 1221582 w 1990725"/>
              <a:gd name="connsiteY24" fmla="*/ 1147763 h 1509713"/>
              <a:gd name="connsiteX25" fmla="*/ 1195388 w 1990725"/>
              <a:gd name="connsiteY25" fmla="*/ 1147763 h 1509713"/>
              <a:gd name="connsiteX26" fmla="*/ 1195388 w 1990725"/>
              <a:gd name="connsiteY26" fmla="*/ 1147763 h 1509713"/>
              <a:gd name="connsiteX27" fmla="*/ 1176338 w 1990725"/>
              <a:gd name="connsiteY27" fmla="*/ 1128713 h 1509713"/>
              <a:gd name="connsiteX28" fmla="*/ 1159669 w 1990725"/>
              <a:gd name="connsiteY28" fmla="*/ 1112044 h 1509713"/>
              <a:gd name="connsiteX29" fmla="*/ 1159669 w 1990725"/>
              <a:gd name="connsiteY29" fmla="*/ 1112044 h 1509713"/>
              <a:gd name="connsiteX30" fmla="*/ 1131094 w 1990725"/>
              <a:gd name="connsiteY30" fmla="*/ 1112044 h 1509713"/>
              <a:gd name="connsiteX31" fmla="*/ 1131094 w 1990725"/>
              <a:gd name="connsiteY31" fmla="*/ 1062038 h 1509713"/>
              <a:gd name="connsiteX32" fmla="*/ 1102519 w 1990725"/>
              <a:gd name="connsiteY32" fmla="*/ 1062038 h 1509713"/>
              <a:gd name="connsiteX33" fmla="*/ 1102519 w 1990725"/>
              <a:gd name="connsiteY33" fmla="*/ 1062038 h 1509713"/>
              <a:gd name="connsiteX34" fmla="*/ 1088231 w 1990725"/>
              <a:gd name="connsiteY34" fmla="*/ 1047750 h 1509713"/>
              <a:gd name="connsiteX35" fmla="*/ 1088231 w 1990725"/>
              <a:gd name="connsiteY35" fmla="*/ 1023938 h 1509713"/>
              <a:gd name="connsiteX36" fmla="*/ 1066800 w 1990725"/>
              <a:gd name="connsiteY36" fmla="*/ 1026319 h 1509713"/>
              <a:gd name="connsiteX37" fmla="*/ 1040607 w 1990725"/>
              <a:gd name="connsiteY37" fmla="*/ 1026319 h 1509713"/>
              <a:gd name="connsiteX38" fmla="*/ 1040607 w 1990725"/>
              <a:gd name="connsiteY38" fmla="*/ 1026319 h 1509713"/>
              <a:gd name="connsiteX39" fmla="*/ 1002507 w 1990725"/>
              <a:gd name="connsiteY39" fmla="*/ 1026319 h 1509713"/>
              <a:gd name="connsiteX40" fmla="*/ 1002507 w 1990725"/>
              <a:gd name="connsiteY40" fmla="*/ 971550 h 1509713"/>
              <a:gd name="connsiteX41" fmla="*/ 957263 w 1990725"/>
              <a:gd name="connsiteY41" fmla="*/ 971550 h 1509713"/>
              <a:gd name="connsiteX42" fmla="*/ 957263 w 1990725"/>
              <a:gd name="connsiteY42" fmla="*/ 914400 h 1509713"/>
              <a:gd name="connsiteX43" fmla="*/ 897732 w 1990725"/>
              <a:gd name="connsiteY43" fmla="*/ 914400 h 1509713"/>
              <a:gd name="connsiteX44" fmla="*/ 897732 w 1990725"/>
              <a:gd name="connsiteY44" fmla="*/ 890588 h 1509713"/>
              <a:gd name="connsiteX45" fmla="*/ 864394 w 1990725"/>
              <a:gd name="connsiteY45" fmla="*/ 890588 h 1509713"/>
              <a:gd name="connsiteX46" fmla="*/ 864394 w 1990725"/>
              <a:gd name="connsiteY46" fmla="*/ 890588 h 1509713"/>
              <a:gd name="connsiteX47" fmla="*/ 840581 w 1990725"/>
              <a:gd name="connsiteY47" fmla="*/ 866775 h 1509713"/>
              <a:gd name="connsiteX48" fmla="*/ 821532 w 1990725"/>
              <a:gd name="connsiteY48" fmla="*/ 847726 h 1509713"/>
              <a:gd name="connsiteX49" fmla="*/ 776288 w 1990725"/>
              <a:gd name="connsiteY49" fmla="*/ 847726 h 1509713"/>
              <a:gd name="connsiteX50" fmla="*/ 776288 w 1990725"/>
              <a:gd name="connsiteY50" fmla="*/ 816769 h 1509713"/>
              <a:gd name="connsiteX51" fmla="*/ 738188 w 1990725"/>
              <a:gd name="connsiteY51" fmla="*/ 816769 h 1509713"/>
              <a:gd name="connsiteX52" fmla="*/ 738188 w 1990725"/>
              <a:gd name="connsiteY52" fmla="*/ 788194 h 1509713"/>
              <a:gd name="connsiteX53" fmla="*/ 714375 w 1990725"/>
              <a:gd name="connsiteY53" fmla="*/ 788194 h 1509713"/>
              <a:gd name="connsiteX54" fmla="*/ 714375 w 1990725"/>
              <a:gd name="connsiteY54" fmla="*/ 740569 h 1509713"/>
              <a:gd name="connsiteX55" fmla="*/ 676275 w 1990725"/>
              <a:gd name="connsiteY55" fmla="*/ 740569 h 1509713"/>
              <a:gd name="connsiteX56" fmla="*/ 676275 w 1990725"/>
              <a:gd name="connsiteY56" fmla="*/ 702469 h 1509713"/>
              <a:gd name="connsiteX57" fmla="*/ 647700 w 1990725"/>
              <a:gd name="connsiteY57" fmla="*/ 702469 h 1509713"/>
              <a:gd name="connsiteX58" fmla="*/ 647700 w 1990725"/>
              <a:gd name="connsiteY58" fmla="*/ 659606 h 1509713"/>
              <a:gd name="connsiteX59" fmla="*/ 628650 w 1990725"/>
              <a:gd name="connsiteY59" fmla="*/ 659606 h 1509713"/>
              <a:gd name="connsiteX60" fmla="*/ 628650 w 1990725"/>
              <a:gd name="connsiteY60" fmla="*/ 631031 h 1509713"/>
              <a:gd name="connsiteX61" fmla="*/ 604838 w 1990725"/>
              <a:gd name="connsiteY61" fmla="*/ 631031 h 1509713"/>
              <a:gd name="connsiteX62" fmla="*/ 604838 w 1990725"/>
              <a:gd name="connsiteY62" fmla="*/ 578644 h 1509713"/>
              <a:gd name="connsiteX63" fmla="*/ 552450 w 1990725"/>
              <a:gd name="connsiteY63" fmla="*/ 578644 h 1509713"/>
              <a:gd name="connsiteX64" fmla="*/ 552450 w 1990725"/>
              <a:gd name="connsiteY64" fmla="*/ 550069 h 1509713"/>
              <a:gd name="connsiteX65" fmla="*/ 528638 w 1990725"/>
              <a:gd name="connsiteY65" fmla="*/ 550069 h 1509713"/>
              <a:gd name="connsiteX66" fmla="*/ 528638 w 1990725"/>
              <a:gd name="connsiteY66" fmla="*/ 507206 h 1509713"/>
              <a:gd name="connsiteX67" fmla="*/ 495300 w 1990725"/>
              <a:gd name="connsiteY67" fmla="*/ 507206 h 1509713"/>
              <a:gd name="connsiteX68" fmla="*/ 495300 w 1990725"/>
              <a:gd name="connsiteY68" fmla="*/ 476250 h 1509713"/>
              <a:gd name="connsiteX69" fmla="*/ 461963 w 1990725"/>
              <a:gd name="connsiteY69" fmla="*/ 476250 h 1509713"/>
              <a:gd name="connsiteX70" fmla="*/ 461963 w 1990725"/>
              <a:gd name="connsiteY70" fmla="*/ 447675 h 1509713"/>
              <a:gd name="connsiteX71" fmla="*/ 431007 w 1990725"/>
              <a:gd name="connsiteY71" fmla="*/ 447675 h 1509713"/>
              <a:gd name="connsiteX72" fmla="*/ 426244 w 1990725"/>
              <a:gd name="connsiteY72" fmla="*/ 402431 h 1509713"/>
              <a:gd name="connsiteX73" fmla="*/ 407194 w 1990725"/>
              <a:gd name="connsiteY73" fmla="*/ 400050 h 1509713"/>
              <a:gd name="connsiteX74" fmla="*/ 392907 w 1990725"/>
              <a:gd name="connsiteY74" fmla="*/ 364331 h 1509713"/>
              <a:gd name="connsiteX75" fmla="*/ 369094 w 1990725"/>
              <a:gd name="connsiteY75" fmla="*/ 357188 h 1509713"/>
              <a:gd name="connsiteX76" fmla="*/ 357188 w 1990725"/>
              <a:gd name="connsiteY76" fmla="*/ 309563 h 1509713"/>
              <a:gd name="connsiteX77" fmla="*/ 340519 w 1990725"/>
              <a:gd name="connsiteY77" fmla="*/ 304800 h 1509713"/>
              <a:gd name="connsiteX78" fmla="*/ 323850 w 1990725"/>
              <a:gd name="connsiteY78" fmla="*/ 264319 h 1509713"/>
              <a:gd name="connsiteX79" fmla="*/ 323850 w 1990725"/>
              <a:gd name="connsiteY79" fmla="*/ 264319 h 1509713"/>
              <a:gd name="connsiteX80" fmla="*/ 292894 w 1990725"/>
              <a:gd name="connsiteY80" fmla="*/ 216694 h 1509713"/>
              <a:gd name="connsiteX81" fmla="*/ 278607 w 1990725"/>
              <a:gd name="connsiteY81" fmla="*/ 209550 h 1509713"/>
              <a:gd name="connsiteX82" fmla="*/ 250032 w 1990725"/>
              <a:gd name="connsiteY82" fmla="*/ 176213 h 1509713"/>
              <a:gd name="connsiteX83" fmla="*/ 238125 w 1990725"/>
              <a:gd name="connsiteY83" fmla="*/ 150019 h 1509713"/>
              <a:gd name="connsiteX84" fmla="*/ 209550 w 1990725"/>
              <a:gd name="connsiteY84" fmla="*/ 142875 h 1509713"/>
              <a:gd name="connsiteX85" fmla="*/ 207169 w 1990725"/>
              <a:gd name="connsiteY85" fmla="*/ 126206 h 1509713"/>
              <a:gd name="connsiteX86" fmla="*/ 185738 w 1990725"/>
              <a:gd name="connsiteY86" fmla="*/ 126206 h 1509713"/>
              <a:gd name="connsiteX87" fmla="*/ 173832 w 1990725"/>
              <a:gd name="connsiteY87" fmla="*/ 71438 h 1509713"/>
              <a:gd name="connsiteX88" fmla="*/ 138113 w 1990725"/>
              <a:gd name="connsiteY88" fmla="*/ 73819 h 1509713"/>
              <a:gd name="connsiteX89" fmla="*/ 135732 w 1990725"/>
              <a:gd name="connsiteY89" fmla="*/ 52388 h 1509713"/>
              <a:gd name="connsiteX90" fmla="*/ 95250 w 1990725"/>
              <a:gd name="connsiteY90" fmla="*/ 47625 h 1509713"/>
              <a:gd name="connsiteX91" fmla="*/ 95250 w 1990725"/>
              <a:gd name="connsiteY91" fmla="*/ 47625 h 1509713"/>
              <a:gd name="connsiteX92" fmla="*/ 95250 w 1990725"/>
              <a:gd name="connsiteY92" fmla="*/ 47625 h 1509713"/>
              <a:gd name="connsiteX93" fmla="*/ 95250 w 1990725"/>
              <a:gd name="connsiteY93" fmla="*/ 47625 h 1509713"/>
              <a:gd name="connsiteX94" fmla="*/ 95250 w 1990725"/>
              <a:gd name="connsiteY94" fmla="*/ 47625 h 1509713"/>
              <a:gd name="connsiteX95" fmla="*/ 95250 w 1990725"/>
              <a:gd name="connsiteY95" fmla="*/ 28575 h 1509713"/>
              <a:gd name="connsiteX96" fmla="*/ 0 w 1990725"/>
              <a:gd name="connsiteY96" fmla="*/ 28575 h 1509713"/>
              <a:gd name="connsiteX97" fmla="*/ 0 w 1990725"/>
              <a:gd name="connsiteY97" fmla="*/ 0 h 150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990725" h="1509713">
                <a:moveTo>
                  <a:pt x="1990725" y="1509713"/>
                </a:moveTo>
                <a:lnTo>
                  <a:pt x="1862138" y="1509713"/>
                </a:lnTo>
                <a:lnTo>
                  <a:pt x="1862138" y="1445419"/>
                </a:lnTo>
                <a:lnTo>
                  <a:pt x="1731169" y="1445419"/>
                </a:lnTo>
                <a:lnTo>
                  <a:pt x="1731169" y="1395413"/>
                </a:lnTo>
                <a:lnTo>
                  <a:pt x="1600200" y="1395413"/>
                </a:lnTo>
                <a:lnTo>
                  <a:pt x="1600200" y="1376363"/>
                </a:lnTo>
                <a:lnTo>
                  <a:pt x="1581150" y="1376363"/>
                </a:lnTo>
                <a:lnTo>
                  <a:pt x="1581150" y="1345406"/>
                </a:lnTo>
                <a:lnTo>
                  <a:pt x="1464469" y="1345406"/>
                </a:lnTo>
                <a:lnTo>
                  <a:pt x="1464469" y="1326356"/>
                </a:lnTo>
                <a:lnTo>
                  <a:pt x="1450182" y="1326356"/>
                </a:lnTo>
                <a:lnTo>
                  <a:pt x="1450182" y="1307306"/>
                </a:lnTo>
                <a:lnTo>
                  <a:pt x="1438275" y="1307306"/>
                </a:lnTo>
                <a:lnTo>
                  <a:pt x="1438275" y="1276350"/>
                </a:lnTo>
                <a:lnTo>
                  <a:pt x="1385888" y="1276350"/>
                </a:lnTo>
                <a:lnTo>
                  <a:pt x="1385888" y="1245394"/>
                </a:lnTo>
                <a:lnTo>
                  <a:pt x="1338263" y="1245394"/>
                </a:lnTo>
                <a:lnTo>
                  <a:pt x="1338263" y="1221581"/>
                </a:lnTo>
                <a:lnTo>
                  <a:pt x="1276350" y="1221581"/>
                </a:lnTo>
                <a:lnTo>
                  <a:pt x="1276350" y="1197769"/>
                </a:lnTo>
                <a:lnTo>
                  <a:pt x="1252538" y="1197769"/>
                </a:lnTo>
                <a:lnTo>
                  <a:pt x="1252538" y="1171575"/>
                </a:lnTo>
                <a:lnTo>
                  <a:pt x="1221582" y="1171575"/>
                </a:lnTo>
                <a:lnTo>
                  <a:pt x="1221582" y="1147763"/>
                </a:lnTo>
                <a:lnTo>
                  <a:pt x="1195388" y="1147763"/>
                </a:lnTo>
                <a:lnTo>
                  <a:pt x="1195388" y="1147763"/>
                </a:lnTo>
                <a:lnTo>
                  <a:pt x="1176338" y="1128713"/>
                </a:lnTo>
                <a:lnTo>
                  <a:pt x="1159669" y="1112044"/>
                </a:lnTo>
                <a:lnTo>
                  <a:pt x="1159669" y="1112044"/>
                </a:lnTo>
                <a:lnTo>
                  <a:pt x="1131094" y="1112044"/>
                </a:lnTo>
                <a:lnTo>
                  <a:pt x="1131094" y="1062038"/>
                </a:lnTo>
                <a:lnTo>
                  <a:pt x="1102519" y="1062038"/>
                </a:lnTo>
                <a:lnTo>
                  <a:pt x="1102519" y="1062038"/>
                </a:lnTo>
                <a:lnTo>
                  <a:pt x="1088231" y="1047750"/>
                </a:lnTo>
                <a:lnTo>
                  <a:pt x="1088231" y="1023938"/>
                </a:lnTo>
                <a:lnTo>
                  <a:pt x="1066800" y="1026319"/>
                </a:lnTo>
                <a:lnTo>
                  <a:pt x="1040607" y="1026319"/>
                </a:lnTo>
                <a:lnTo>
                  <a:pt x="1040607" y="1026319"/>
                </a:lnTo>
                <a:lnTo>
                  <a:pt x="1002507" y="1026319"/>
                </a:lnTo>
                <a:lnTo>
                  <a:pt x="1002507" y="971550"/>
                </a:lnTo>
                <a:lnTo>
                  <a:pt x="957263" y="971550"/>
                </a:lnTo>
                <a:lnTo>
                  <a:pt x="957263" y="914400"/>
                </a:lnTo>
                <a:lnTo>
                  <a:pt x="897732" y="914400"/>
                </a:lnTo>
                <a:lnTo>
                  <a:pt x="897732" y="890588"/>
                </a:lnTo>
                <a:lnTo>
                  <a:pt x="864394" y="890588"/>
                </a:lnTo>
                <a:lnTo>
                  <a:pt x="864394" y="890588"/>
                </a:lnTo>
                <a:lnTo>
                  <a:pt x="840581" y="866775"/>
                </a:lnTo>
                <a:lnTo>
                  <a:pt x="821532" y="847726"/>
                </a:lnTo>
                <a:lnTo>
                  <a:pt x="776288" y="847726"/>
                </a:lnTo>
                <a:lnTo>
                  <a:pt x="776288" y="816769"/>
                </a:lnTo>
                <a:lnTo>
                  <a:pt x="738188" y="816769"/>
                </a:lnTo>
                <a:lnTo>
                  <a:pt x="738188" y="788194"/>
                </a:lnTo>
                <a:lnTo>
                  <a:pt x="714375" y="788194"/>
                </a:lnTo>
                <a:lnTo>
                  <a:pt x="714375" y="740569"/>
                </a:lnTo>
                <a:lnTo>
                  <a:pt x="676275" y="740569"/>
                </a:lnTo>
                <a:lnTo>
                  <a:pt x="676275" y="702469"/>
                </a:lnTo>
                <a:lnTo>
                  <a:pt x="647700" y="702469"/>
                </a:lnTo>
                <a:lnTo>
                  <a:pt x="647700" y="659606"/>
                </a:lnTo>
                <a:lnTo>
                  <a:pt x="628650" y="659606"/>
                </a:lnTo>
                <a:lnTo>
                  <a:pt x="628650" y="631031"/>
                </a:lnTo>
                <a:lnTo>
                  <a:pt x="604838" y="631031"/>
                </a:lnTo>
                <a:lnTo>
                  <a:pt x="604838" y="578644"/>
                </a:lnTo>
                <a:lnTo>
                  <a:pt x="552450" y="578644"/>
                </a:lnTo>
                <a:lnTo>
                  <a:pt x="552450" y="550069"/>
                </a:lnTo>
                <a:lnTo>
                  <a:pt x="528638" y="550069"/>
                </a:lnTo>
                <a:lnTo>
                  <a:pt x="528638" y="507206"/>
                </a:lnTo>
                <a:lnTo>
                  <a:pt x="495300" y="507206"/>
                </a:lnTo>
                <a:lnTo>
                  <a:pt x="495300" y="476250"/>
                </a:lnTo>
                <a:lnTo>
                  <a:pt x="461963" y="476250"/>
                </a:lnTo>
                <a:lnTo>
                  <a:pt x="461963" y="447675"/>
                </a:lnTo>
                <a:lnTo>
                  <a:pt x="431007" y="447675"/>
                </a:lnTo>
                <a:lnTo>
                  <a:pt x="426244" y="402431"/>
                </a:lnTo>
                <a:lnTo>
                  <a:pt x="407194" y="400050"/>
                </a:lnTo>
                <a:lnTo>
                  <a:pt x="392907" y="364331"/>
                </a:lnTo>
                <a:lnTo>
                  <a:pt x="369094" y="357188"/>
                </a:lnTo>
                <a:lnTo>
                  <a:pt x="357188" y="309563"/>
                </a:lnTo>
                <a:lnTo>
                  <a:pt x="340519" y="304800"/>
                </a:lnTo>
                <a:lnTo>
                  <a:pt x="323850" y="264319"/>
                </a:lnTo>
                <a:lnTo>
                  <a:pt x="323850" y="264319"/>
                </a:lnTo>
                <a:lnTo>
                  <a:pt x="292894" y="216694"/>
                </a:lnTo>
                <a:lnTo>
                  <a:pt x="278607" y="209550"/>
                </a:lnTo>
                <a:lnTo>
                  <a:pt x="250032" y="176213"/>
                </a:lnTo>
                <a:lnTo>
                  <a:pt x="238125" y="150019"/>
                </a:lnTo>
                <a:lnTo>
                  <a:pt x="209550" y="142875"/>
                </a:lnTo>
                <a:lnTo>
                  <a:pt x="207169" y="126206"/>
                </a:lnTo>
                <a:lnTo>
                  <a:pt x="185738" y="126206"/>
                </a:lnTo>
                <a:lnTo>
                  <a:pt x="173832" y="71438"/>
                </a:lnTo>
                <a:lnTo>
                  <a:pt x="138113" y="73819"/>
                </a:lnTo>
                <a:lnTo>
                  <a:pt x="135732" y="52388"/>
                </a:lnTo>
                <a:lnTo>
                  <a:pt x="95250" y="47625"/>
                </a:lnTo>
                <a:lnTo>
                  <a:pt x="95250" y="47625"/>
                </a:lnTo>
                <a:lnTo>
                  <a:pt x="95250" y="47625"/>
                </a:lnTo>
                <a:lnTo>
                  <a:pt x="95250" y="47625"/>
                </a:lnTo>
                <a:lnTo>
                  <a:pt x="95250" y="47625"/>
                </a:lnTo>
                <a:lnTo>
                  <a:pt x="95250" y="28575"/>
                </a:lnTo>
                <a:lnTo>
                  <a:pt x="0" y="28575"/>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35" name="Freeform: Shape 34">
            <a:extLst>
              <a:ext uri="{FF2B5EF4-FFF2-40B4-BE49-F238E27FC236}">
                <a16:creationId xmlns:a16="http://schemas.microsoft.com/office/drawing/2014/main" id="{38E8E666-15A0-42EC-B135-7F124DEE687B}"/>
              </a:ext>
            </a:extLst>
          </p:cNvPr>
          <p:cNvSpPr/>
          <p:nvPr/>
        </p:nvSpPr>
        <p:spPr bwMode="auto">
          <a:xfrm>
            <a:off x="1241077" y="3614374"/>
            <a:ext cx="2528887" cy="1581150"/>
          </a:xfrm>
          <a:custGeom>
            <a:avLst/>
            <a:gdLst>
              <a:gd name="connsiteX0" fmla="*/ 2528887 w 2528887"/>
              <a:gd name="connsiteY0" fmla="*/ 1581150 h 1581150"/>
              <a:gd name="connsiteX1" fmla="*/ 1888331 w 2528887"/>
              <a:gd name="connsiteY1" fmla="*/ 1581150 h 1581150"/>
              <a:gd name="connsiteX2" fmla="*/ 1888331 w 2528887"/>
              <a:gd name="connsiteY2" fmla="*/ 1538287 h 1581150"/>
              <a:gd name="connsiteX3" fmla="*/ 1874044 w 2528887"/>
              <a:gd name="connsiteY3" fmla="*/ 1538287 h 1581150"/>
              <a:gd name="connsiteX4" fmla="*/ 1874044 w 2528887"/>
              <a:gd name="connsiteY4" fmla="*/ 1495425 h 1581150"/>
              <a:gd name="connsiteX5" fmla="*/ 1835944 w 2528887"/>
              <a:gd name="connsiteY5" fmla="*/ 1495425 h 1581150"/>
              <a:gd name="connsiteX6" fmla="*/ 1835944 w 2528887"/>
              <a:gd name="connsiteY6" fmla="*/ 1462087 h 1581150"/>
              <a:gd name="connsiteX7" fmla="*/ 1802606 w 2528887"/>
              <a:gd name="connsiteY7" fmla="*/ 1462087 h 1581150"/>
              <a:gd name="connsiteX8" fmla="*/ 1802606 w 2528887"/>
              <a:gd name="connsiteY8" fmla="*/ 1426368 h 1581150"/>
              <a:gd name="connsiteX9" fmla="*/ 1776412 w 2528887"/>
              <a:gd name="connsiteY9" fmla="*/ 1426368 h 1581150"/>
              <a:gd name="connsiteX10" fmla="*/ 1776412 w 2528887"/>
              <a:gd name="connsiteY10" fmla="*/ 1383506 h 1581150"/>
              <a:gd name="connsiteX11" fmla="*/ 1740694 w 2528887"/>
              <a:gd name="connsiteY11" fmla="*/ 1383506 h 1581150"/>
              <a:gd name="connsiteX12" fmla="*/ 1740694 w 2528887"/>
              <a:gd name="connsiteY12" fmla="*/ 1321593 h 1581150"/>
              <a:gd name="connsiteX13" fmla="*/ 1714500 w 2528887"/>
              <a:gd name="connsiteY13" fmla="*/ 1321593 h 1581150"/>
              <a:gd name="connsiteX14" fmla="*/ 1714500 w 2528887"/>
              <a:gd name="connsiteY14" fmla="*/ 1290637 h 1581150"/>
              <a:gd name="connsiteX15" fmla="*/ 1659731 w 2528887"/>
              <a:gd name="connsiteY15" fmla="*/ 1290637 h 1581150"/>
              <a:gd name="connsiteX16" fmla="*/ 1659731 w 2528887"/>
              <a:gd name="connsiteY16" fmla="*/ 1233487 h 1581150"/>
              <a:gd name="connsiteX17" fmla="*/ 1609725 w 2528887"/>
              <a:gd name="connsiteY17" fmla="*/ 1233487 h 1581150"/>
              <a:gd name="connsiteX18" fmla="*/ 1609725 w 2528887"/>
              <a:gd name="connsiteY18" fmla="*/ 1214437 h 1581150"/>
              <a:gd name="connsiteX19" fmla="*/ 1590675 w 2528887"/>
              <a:gd name="connsiteY19" fmla="*/ 1214437 h 1581150"/>
              <a:gd name="connsiteX20" fmla="*/ 1590675 w 2528887"/>
              <a:gd name="connsiteY20" fmla="*/ 1193006 h 1581150"/>
              <a:gd name="connsiteX21" fmla="*/ 1528762 w 2528887"/>
              <a:gd name="connsiteY21" fmla="*/ 1193006 h 1581150"/>
              <a:gd name="connsiteX22" fmla="*/ 1528762 w 2528887"/>
              <a:gd name="connsiteY22" fmla="*/ 1154906 h 1581150"/>
              <a:gd name="connsiteX23" fmla="*/ 1469231 w 2528887"/>
              <a:gd name="connsiteY23" fmla="*/ 1154906 h 1581150"/>
              <a:gd name="connsiteX24" fmla="*/ 1469231 w 2528887"/>
              <a:gd name="connsiteY24" fmla="*/ 1126331 h 1581150"/>
              <a:gd name="connsiteX25" fmla="*/ 1428750 w 2528887"/>
              <a:gd name="connsiteY25" fmla="*/ 1126331 h 1581150"/>
              <a:gd name="connsiteX26" fmla="*/ 1428750 w 2528887"/>
              <a:gd name="connsiteY26" fmla="*/ 1095375 h 1581150"/>
              <a:gd name="connsiteX27" fmla="*/ 1395412 w 2528887"/>
              <a:gd name="connsiteY27" fmla="*/ 1095375 h 1581150"/>
              <a:gd name="connsiteX28" fmla="*/ 1395412 w 2528887"/>
              <a:gd name="connsiteY28" fmla="*/ 1057275 h 1581150"/>
              <a:gd name="connsiteX29" fmla="*/ 1371600 w 2528887"/>
              <a:gd name="connsiteY29" fmla="*/ 1057275 h 1581150"/>
              <a:gd name="connsiteX30" fmla="*/ 1371600 w 2528887"/>
              <a:gd name="connsiteY30" fmla="*/ 1000125 h 1581150"/>
              <a:gd name="connsiteX31" fmla="*/ 1338262 w 2528887"/>
              <a:gd name="connsiteY31" fmla="*/ 1000125 h 1581150"/>
              <a:gd name="connsiteX32" fmla="*/ 1338262 w 2528887"/>
              <a:gd name="connsiteY32" fmla="*/ 971550 h 1581150"/>
              <a:gd name="connsiteX33" fmla="*/ 1288256 w 2528887"/>
              <a:gd name="connsiteY33" fmla="*/ 971550 h 1581150"/>
              <a:gd name="connsiteX34" fmla="*/ 1288256 w 2528887"/>
              <a:gd name="connsiteY34" fmla="*/ 940593 h 1581150"/>
              <a:gd name="connsiteX35" fmla="*/ 1243012 w 2528887"/>
              <a:gd name="connsiteY35" fmla="*/ 940593 h 1581150"/>
              <a:gd name="connsiteX36" fmla="*/ 1243012 w 2528887"/>
              <a:gd name="connsiteY36" fmla="*/ 904875 h 1581150"/>
              <a:gd name="connsiteX37" fmla="*/ 1216819 w 2528887"/>
              <a:gd name="connsiteY37" fmla="*/ 904875 h 1581150"/>
              <a:gd name="connsiteX38" fmla="*/ 1216819 w 2528887"/>
              <a:gd name="connsiteY38" fmla="*/ 873918 h 1581150"/>
              <a:gd name="connsiteX39" fmla="*/ 1176337 w 2528887"/>
              <a:gd name="connsiteY39" fmla="*/ 873918 h 1581150"/>
              <a:gd name="connsiteX40" fmla="*/ 1176337 w 2528887"/>
              <a:gd name="connsiteY40" fmla="*/ 847725 h 1581150"/>
              <a:gd name="connsiteX41" fmla="*/ 1150144 w 2528887"/>
              <a:gd name="connsiteY41" fmla="*/ 847725 h 1581150"/>
              <a:gd name="connsiteX42" fmla="*/ 1150144 w 2528887"/>
              <a:gd name="connsiteY42" fmla="*/ 833437 h 1581150"/>
              <a:gd name="connsiteX43" fmla="*/ 1150144 w 2528887"/>
              <a:gd name="connsiteY43" fmla="*/ 833437 h 1581150"/>
              <a:gd name="connsiteX44" fmla="*/ 1133475 w 2528887"/>
              <a:gd name="connsiteY44" fmla="*/ 816768 h 1581150"/>
              <a:gd name="connsiteX45" fmla="*/ 1083469 w 2528887"/>
              <a:gd name="connsiteY45" fmla="*/ 816768 h 1581150"/>
              <a:gd name="connsiteX46" fmla="*/ 1083469 w 2528887"/>
              <a:gd name="connsiteY46" fmla="*/ 771525 h 1581150"/>
              <a:gd name="connsiteX47" fmla="*/ 1059656 w 2528887"/>
              <a:gd name="connsiteY47" fmla="*/ 771525 h 1581150"/>
              <a:gd name="connsiteX48" fmla="*/ 1059656 w 2528887"/>
              <a:gd name="connsiteY48" fmla="*/ 750093 h 1581150"/>
              <a:gd name="connsiteX49" fmla="*/ 1059656 w 2528887"/>
              <a:gd name="connsiteY49" fmla="*/ 750093 h 1581150"/>
              <a:gd name="connsiteX50" fmla="*/ 1033462 w 2528887"/>
              <a:gd name="connsiteY50" fmla="*/ 723899 h 1581150"/>
              <a:gd name="connsiteX51" fmla="*/ 997744 w 2528887"/>
              <a:gd name="connsiteY51" fmla="*/ 723899 h 1581150"/>
              <a:gd name="connsiteX52" fmla="*/ 997744 w 2528887"/>
              <a:gd name="connsiteY52" fmla="*/ 697706 h 1581150"/>
              <a:gd name="connsiteX53" fmla="*/ 962025 w 2528887"/>
              <a:gd name="connsiteY53" fmla="*/ 697706 h 1581150"/>
              <a:gd name="connsiteX54" fmla="*/ 962025 w 2528887"/>
              <a:gd name="connsiteY54" fmla="*/ 671512 h 1581150"/>
              <a:gd name="connsiteX55" fmla="*/ 914400 w 2528887"/>
              <a:gd name="connsiteY55" fmla="*/ 671512 h 1581150"/>
              <a:gd name="connsiteX56" fmla="*/ 914400 w 2528887"/>
              <a:gd name="connsiteY56" fmla="*/ 635793 h 1581150"/>
              <a:gd name="connsiteX57" fmla="*/ 881062 w 2528887"/>
              <a:gd name="connsiteY57" fmla="*/ 635793 h 1581150"/>
              <a:gd name="connsiteX58" fmla="*/ 881062 w 2528887"/>
              <a:gd name="connsiteY58" fmla="*/ 590550 h 1581150"/>
              <a:gd name="connsiteX59" fmla="*/ 831056 w 2528887"/>
              <a:gd name="connsiteY59" fmla="*/ 590550 h 1581150"/>
              <a:gd name="connsiteX60" fmla="*/ 831056 w 2528887"/>
              <a:gd name="connsiteY60" fmla="*/ 559593 h 1581150"/>
              <a:gd name="connsiteX61" fmla="*/ 783431 w 2528887"/>
              <a:gd name="connsiteY61" fmla="*/ 559593 h 1581150"/>
              <a:gd name="connsiteX62" fmla="*/ 783431 w 2528887"/>
              <a:gd name="connsiteY62" fmla="*/ 528637 h 1581150"/>
              <a:gd name="connsiteX63" fmla="*/ 752475 w 2528887"/>
              <a:gd name="connsiteY63" fmla="*/ 528637 h 1581150"/>
              <a:gd name="connsiteX64" fmla="*/ 752475 w 2528887"/>
              <a:gd name="connsiteY64" fmla="*/ 507206 h 1581150"/>
              <a:gd name="connsiteX65" fmla="*/ 726281 w 2528887"/>
              <a:gd name="connsiteY65" fmla="*/ 507206 h 1581150"/>
              <a:gd name="connsiteX66" fmla="*/ 726281 w 2528887"/>
              <a:gd name="connsiteY66" fmla="*/ 483393 h 1581150"/>
              <a:gd name="connsiteX67" fmla="*/ 697706 w 2528887"/>
              <a:gd name="connsiteY67" fmla="*/ 483393 h 1581150"/>
              <a:gd name="connsiteX68" fmla="*/ 697706 w 2528887"/>
              <a:gd name="connsiteY68" fmla="*/ 483393 h 1581150"/>
              <a:gd name="connsiteX69" fmla="*/ 676275 w 2528887"/>
              <a:gd name="connsiteY69" fmla="*/ 461962 h 1581150"/>
              <a:gd name="connsiteX70" fmla="*/ 676275 w 2528887"/>
              <a:gd name="connsiteY70" fmla="*/ 442912 h 1581150"/>
              <a:gd name="connsiteX71" fmla="*/ 640556 w 2528887"/>
              <a:gd name="connsiteY71" fmla="*/ 442912 h 1581150"/>
              <a:gd name="connsiteX72" fmla="*/ 640556 w 2528887"/>
              <a:gd name="connsiteY72" fmla="*/ 407193 h 1581150"/>
              <a:gd name="connsiteX73" fmla="*/ 619125 w 2528887"/>
              <a:gd name="connsiteY73" fmla="*/ 407193 h 1581150"/>
              <a:gd name="connsiteX74" fmla="*/ 619125 w 2528887"/>
              <a:gd name="connsiteY74" fmla="*/ 373856 h 1581150"/>
              <a:gd name="connsiteX75" fmla="*/ 583406 w 2528887"/>
              <a:gd name="connsiteY75" fmla="*/ 373856 h 1581150"/>
              <a:gd name="connsiteX76" fmla="*/ 583406 w 2528887"/>
              <a:gd name="connsiteY76" fmla="*/ 352425 h 1581150"/>
              <a:gd name="connsiteX77" fmla="*/ 561975 w 2528887"/>
              <a:gd name="connsiteY77" fmla="*/ 352425 h 1581150"/>
              <a:gd name="connsiteX78" fmla="*/ 561975 w 2528887"/>
              <a:gd name="connsiteY78" fmla="*/ 326231 h 1581150"/>
              <a:gd name="connsiteX79" fmla="*/ 538162 w 2528887"/>
              <a:gd name="connsiteY79" fmla="*/ 326231 h 1581150"/>
              <a:gd name="connsiteX80" fmla="*/ 538162 w 2528887"/>
              <a:gd name="connsiteY80" fmla="*/ 314325 h 1581150"/>
              <a:gd name="connsiteX81" fmla="*/ 504825 w 2528887"/>
              <a:gd name="connsiteY81" fmla="*/ 314325 h 1581150"/>
              <a:gd name="connsiteX82" fmla="*/ 504825 w 2528887"/>
              <a:gd name="connsiteY82" fmla="*/ 314325 h 1581150"/>
              <a:gd name="connsiteX83" fmla="*/ 488156 w 2528887"/>
              <a:gd name="connsiteY83" fmla="*/ 297656 h 1581150"/>
              <a:gd name="connsiteX84" fmla="*/ 473869 w 2528887"/>
              <a:gd name="connsiteY84" fmla="*/ 283369 h 1581150"/>
              <a:gd name="connsiteX85" fmla="*/ 452437 w 2528887"/>
              <a:gd name="connsiteY85" fmla="*/ 283369 h 1581150"/>
              <a:gd name="connsiteX86" fmla="*/ 452437 w 2528887"/>
              <a:gd name="connsiteY86" fmla="*/ 240506 h 1581150"/>
              <a:gd name="connsiteX87" fmla="*/ 426244 w 2528887"/>
              <a:gd name="connsiteY87" fmla="*/ 240506 h 1581150"/>
              <a:gd name="connsiteX88" fmla="*/ 426244 w 2528887"/>
              <a:gd name="connsiteY88" fmla="*/ 214312 h 1581150"/>
              <a:gd name="connsiteX89" fmla="*/ 385762 w 2528887"/>
              <a:gd name="connsiteY89" fmla="*/ 214312 h 1581150"/>
              <a:gd name="connsiteX90" fmla="*/ 385762 w 2528887"/>
              <a:gd name="connsiteY90" fmla="*/ 188118 h 1581150"/>
              <a:gd name="connsiteX91" fmla="*/ 361950 w 2528887"/>
              <a:gd name="connsiteY91" fmla="*/ 188118 h 1581150"/>
              <a:gd name="connsiteX92" fmla="*/ 361950 w 2528887"/>
              <a:gd name="connsiteY92" fmla="*/ 166687 h 1581150"/>
              <a:gd name="connsiteX93" fmla="*/ 321469 w 2528887"/>
              <a:gd name="connsiteY93" fmla="*/ 166687 h 1581150"/>
              <a:gd name="connsiteX94" fmla="*/ 321469 w 2528887"/>
              <a:gd name="connsiteY94" fmla="*/ 130968 h 1581150"/>
              <a:gd name="connsiteX95" fmla="*/ 280987 w 2528887"/>
              <a:gd name="connsiteY95" fmla="*/ 130968 h 1581150"/>
              <a:gd name="connsiteX96" fmla="*/ 280987 w 2528887"/>
              <a:gd name="connsiteY96" fmla="*/ 102393 h 1581150"/>
              <a:gd name="connsiteX97" fmla="*/ 252412 w 2528887"/>
              <a:gd name="connsiteY97" fmla="*/ 102393 h 1581150"/>
              <a:gd name="connsiteX98" fmla="*/ 252412 w 2528887"/>
              <a:gd name="connsiteY98" fmla="*/ 73818 h 1581150"/>
              <a:gd name="connsiteX99" fmla="*/ 216694 w 2528887"/>
              <a:gd name="connsiteY99" fmla="*/ 73818 h 1581150"/>
              <a:gd name="connsiteX100" fmla="*/ 216694 w 2528887"/>
              <a:gd name="connsiteY100" fmla="*/ 54768 h 1581150"/>
              <a:gd name="connsiteX101" fmla="*/ 183356 w 2528887"/>
              <a:gd name="connsiteY101" fmla="*/ 54768 h 1581150"/>
              <a:gd name="connsiteX102" fmla="*/ 183356 w 2528887"/>
              <a:gd name="connsiteY102" fmla="*/ 23812 h 1581150"/>
              <a:gd name="connsiteX103" fmla="*/ 116681 w 2528887"/>
              <a:gd name="connsiteY103" fmla="*/ 23812 h 1581150"/>
              <a:gd name="connsiteX104" fmla="*/ 116681 w 2528887"/>
              <a:gd name="connsiteY104" fmla="*/ 11906 h 1581150"/>
              <a:gd name="connsiteX105" fmla="*/ 69056 w 2528887"/>
              <a:gd name="connsiteY105" fmla="*/ 11906 h 1581150"/>
              <a:gd name="connsiteX106" fmla="*/ 69056 w 2528887"/>
              <a:gd name="connsiteY106" fmla="*/ 11906 h 1581150"/>
              <a:gd name="connsiteX107" fmla="*/ 69056 w 2528887"/>
              <a:gd name="connsiteY107" fmla="*/ 0 h 1581150"/>
              <a:gd name="connsiteX108" fmla="*/ 0 w 2528887"/>
              <a:gd name="connsiteY108" fmla="*/ 0 h 158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2528887" h="1581150">
                <a:moveTo>
                  <a:pt x="2528887" y="1581150"/>
                </a:moveTo>
                <a:lnTo>
                  <a:pt x="1888331" y="1581150"/>
                </a:lnTo>
                <a:lnTo>
                  <a:pt x="1888331" y="1538287"/>
                </a:lnTo>
                <a:lnTo>
                  <a:pt x="1874044" y="1538287"/>
                </a:lnTo>
                <a:lnTo>
                  <a:pt x="1874044" y="1495425"/>
                </a:lnTo>
                <a:lnTo>
                  <a:pt x="1835944" y="1495425"/>
                </a:lnTo>
                <a:lnTo>
                  <a:pt x="1835944" y="1462087"/>
                </a:lnTo>
                <a:lnTo>
                  <a:pt x="1802606" y="1462087"/>
                </a:lnTo>
                <a:lnTo>
                  <a:pt x="1802606" y="1426368"/>
                </a:lnTo>
                <a:lnTo>
                  <a:pt x="1776412" y="1426368"/>
                </a:lnTo>
                <a:lnTo>
                  <a:pt x="1776412" y="1383506"/>
                </a:lnTo>
                <a:lnTo>
                  <a:pt x="1740694" y="1383506"/>
                </a:lnTo>
                <a:lnTo>
                  <a:pt x="1740694" y="1321593"/>
                </a:lnTo>
                <a:lnTo>
                  <a:pt x="1714500" y="1321593"/>
                </a:lnTo>
                <a:lnTo>
                  <a:pt x="1714500" y="1290637"/>
                </a:lnTo>
                <a:lnTo>
                  <a:pt x="1659731" y="1290637"/>
                </a:lnTo>
                <a:lnTo>
                  <a:pt x="1659731" y="1233487"/>
                </a:lnTo>
                <a:lnTo>
                  <a:pt x="1609725" y="1233487"/>
                </a:lnTo>
                <a:lnTo>
                  <a:pt x="1609725" y="1214437"/>
                </a:lnTo>
                <a:lnTo>
                  <a:pt x="1590675" y="1214437"/>
                </a:lnTo>
                <a:lnTo>
                  <a:pt x="1590675" y="1193006"/>
                </a:lnTo>
                <a:lnTo>
                  <a:pt x="1528762" y="1193006"/>
                </a:lnTo>
                <a:lnTo>
                  <a:pt x="1528762" y="1154906"/>
                </a:lnTo>
                <a:lnTo>
                  <a:pt x="1469231" y="1154906"/>
                </a:lnTo>
                <a:lnTo>
                  <a:pt x="1469231" y="1126331"/>
                </a:lnTo>
                <a:lnTo>
                  <a:pt x="1428750" y="1126331"/>
                </a:lnTo>
                <a:lnTo>
                  <a:pt x="1428750" y="1095375"/>
                </a:lnTo>
                <a:lnTo>
                  <a:pt x="1395412" y="1095375"/>
                </a:lnTo>
                <a:lnTo>
                  <a:pt x="1395412" y="1057275"/>
                </a:lnTo>
                <a:lnTo>
                  <a:pt x="1371600" y="1057275"/>
                </a:lnTo>
                <a:lnTo>
                  <a:pt x="1371600" y="1000125"/>
                </a:lnTo>
                <a:lnTo>
                  <a:pt x="1338262" y="1000125"/>
                </a:lnTo>
                <a:lnTo>
                  <a:pt x="1338262" y="971550"/>
                </a:lnTo>
                <a:lnTo>
                  <a:pt x="1288256" y="971550"/>
                </a:lnTo>
                <a:lnTo>
                  <a:pt x="1288256" y="940593"/>
                </a:lnTo>
                <a:lnTo>
                  <a:pt x="1243012" y="940593"/>
                </a:lnTo>
                <a:lnTo>
                  <a:pt x="1243012" y="904875"/>
                </a:lnTo>
                <a:lnTo>
                  <a:pt x="1216819" y="904875"/>
                </a:lnTo>
                <a:lnTo>
                  <a:pt x="1216819" y="873918"/>
                </a:lnTo>
                <a:lnTo>
                  <a:pt x="1176337" y="873918"/>
                </a:lnTo>
                <a:lnTo>
                  <a:pt x="1176337" y="847725"/>
                </a:lnTo>
                <a:lnTo>
                  <a:pt x="1150144" y="847725"/>
                </a:lnTo>
                <a:lnTo>
                  <a:pt x="1150144" y="833437"/>
                </a:lnTo>
                <a:lnTo>
                  <a:pt x="1150144" y="833437"/>
                </a:lnTo>
                <a:lnTo>
                  <a:pt x="1133475" y="816768"/>
                </a:lnTo>
                <a:lnTo>
                  <a:pt x="1083469" y="816768"/>
                </a:lnTo>
                <a:lnTo>
                  <a:pt x="1083469" y="771525"/>
                </a:lnTo>
                <a:lnTo>
                  <a:pt x="1059656" y="771525"/>
                </a:lnTo>
                <a:lnTo>
                  <a:pt x="1059656" y="750093"/>
                </a:lnTo>
                <a:lnTo>
                  <a:pt x="1059656" y="750093"/>
                </a:lnTo>
                <a:lnTo>
                  <a:pt x="1033462" y="723899"/>
                </a:lnTo>
                <a:lnTo>
                  <a:pt x="997744" y="723899"/>
                </a:lnTo>
                <a:lnTo>
                  <a:pt x="997744" y="697706"/>
                </a:lnTo>
                <a:lnTo>
                  <a:pt x="962025" y="697706"/>
                </a:lnTo>
                <a:lnTo>
                  <a:pt x="962025" y="671512"/>
                </a:lnTo>
                <a:lnTo>
                  <a:pt x="914400" y="671512"/>
                </a:lnTo>
                <a:lnTo>
                  <a:pt x="914400" y="635793"/>
                </a:lnTo>
                <a:lnTo>
                  <a:pt x="881062" y="635793"/>
                </a:lnTo>
                <a:lnTo>
                  <a:pt x="881062" y="590550"/>
                </a:lnTo>
                <a:lnTo>
                  <a:pt x="831056" y="590550"/>
                </a:lnTo>
                <a:lnTo>
                  <a:pt x="831056" y="559593"/>
                </a:lnTo>
                <a:lnTo>
                  <a:pt x="783431" y="559593"/>
                </a:lnTo>
                <a:lnTo>
                  <a:pt x="783431" y="528637"/>
                </a:lnTo>
                <a:lnTo>
                  <a:pt x="752475" y="528637"/>
                </a:lnTo>
                <a:lnTo>
                  <a:pt x="752475" y="507206"/>
                </a:lnTo>
                <a:lnTo>
                  <a:pt x="726281" y="507206"/>
                </a:lnTo>
                <a:lnTo>
                  <a:pt x="726281" y="483393"/>
                </a:lnTo>
                <a:lnTo>
                  <a:pt x="697706" y="483393"/>
                </a:lnTo>
                <a:lnTo>
                  <a:pt x="697706" y="483393"/>
                </a:lnTo>
                <a:lnTo>
                  <a:pt x="676275" y="461962"/>
                </a:lnTo>
                <a:lnTo>
                  <a:pt x="676275" y="442912"/>
                </a:lnTo>
                <a:lnTo>
                  <a:pt x="640556" y="442912"/>
                </a:lnTo>
                <a:lnTo>
                  <a:pt x="640556" y="407193"/>
                </a:lnTo>
                <a:lnTo>
                  <a:pt x="619125" y="407193"/>
                </a:lnTo>
                <a:lnTo>
                  <a:pt x="619125" y="373856"/>
                </a:lnTo>
                <a:lnTo>
                  <a:pt x="583406" y="373856"/>
                </a:lnTo>
                <a:lnTo>
                  <a:pt x="583406" y="352425"/>
                </a:lnTo>
                <a:lnTo>
                  <a:pt x="561975" y="352425"/>
                </a:lnTo>
                <a:lnTo>
                  <a:pt x="561975" y="326231"/>
                </a:lnTo>
                <a:lnTo>
                  <a:pt x="538162" y="326231"/>
                </a:lnTo>
                <a:lnTo>
                  <a:pt x="538162" y="314325"/>
                </a:lnTo>
                <a:lnTo>
                  <a:pt x="504825" y="314325"/>
                </a:lnTo>
                <a:lnTo>
                  <a:pt x="504825" y="314325"/>
                </a:lnTo>
                <a:lnTo>
                  <a:pt x="488156" y="297656"/>
                </a:lnTo>
                <a:lnTo>
                  <a:pt x="473869" y="283369"/>
                </a:lnTo>
                <a:lnTo>
                  <a:pt x="452437" y="283369"/>
                </a:lnTo>
                <a:lnTo>
                  <a:pt x="452437" y="240506"/>
                </a:lnTo>
                <a:lnTo>
                  <a:pt x="426244" y="240506"/>
                </a:lnTo>
                <a:lnTo>
                  <a:pt x="426244" y="214312"/>
                </a:lnTo>
                <a:lnTo>
                  <a:pt x="385762" y="214312"/>
                </a:lnTo>
                <a:lnTo>
                  <a:pt x="385762" y="188118"/>
                </a:lnTo>
                <a:lnTo>
                  <a:pt x="361950" y="188118"/>
                </a:lnTo>
                <a:lnTo>
                  <a:pt x="361950" y="166687"/>
                </a:lnTo>
                <a:lnTo>
                  <a:pt x="321469" y="166687"/>
                </a:lnTo>
                <a:lnTo>
                  <a:pt x="321469" y="130968"/>
                </a:lnTo>
                <a:lnTo>
                  <a:pt x="280987" y="130968"/>
                </a:lnTo>
                <a:lnTo>
                  <a:pt x="280987" y="102393"/>
                </a:lnTo>
                <a:lnTo>
                  <a:pt x="252412" y="102393"/>
                </a:lnTo>
                <a:lnTo>
                  <a:pt x="252412" y="73818"/>
                </a:lnTo>
                <a:lnTo>
                  <a:pt x="216694" y="73818"/>
                </a:lnTo>
                <a:lnTo>
                  <a:pt x="216694" y="54768"/>
                </a:lnTo>
                <a:lnTo>
                  <a:pt x="183356" y="54768"/>
                </a:lnTo>
                <a:lnTo>
                  <a:pt x="183356" y="23812"/>
                </a:lnTo>
                <a:lnTo>
                  <a:pt x="116681" y="23812"/>
                </a:lnTo>
                <a:lnTo>
                  <a:pt x="116681" y="11906"/>
                </a:lnTo>
                <a:lnTo>
                  <a:pt x="69056" y="11906"/>
                </a:lnTo>
                <a:lnTo>
                  <a:pt x="69056" y="11906"/>
                </a:lnTo>
                <a:lnTo>
                  <a:pt x="69056"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40" name="Freeform: Shape 39">
            <a:extLst>
              <a:ext uri="{FF2B5EF4-FFF2-40B4-BE49-F238E27FC236}">
                <a16:creationId xmlns:a16="http://schemas.microsoft.com/office/drawing/2014/main" id="{C6D678D4-493E-4BCA-AA6B-1AD3546DB5DB}"/>
              </a:ext>
            </a:extLst>
          </p:cNvPr>
          <p:cNvSpPr/>
          <p:nvPr/>
        </p:nvSpPr>
        <p:spPr bwMode="auto">
          <a:xfrm>
            <a:off x="4981575" y="3625850"/>
            <a:ext cx="1990725" cy="1733550"/>
          </a:xfrm>
          <a:custGeom>
            <a:avLst/>
            <a:gdLst>
              <a:gd name="connsiteX0" fmla="*/ 1990725 w 1990725"/>
              <a:gd name="connsiteY0" fmla="*/ 1733550 h 1733550"/>
              <a:gd name="connsiteX1" fmla="*/ 1851025 w 1990725"/>
              <a:gd name="connsiteY1" fmla="*/ 1733550 h 1733550"/>
              <a:gd name="connsiteX2" fmla="*/ 1851025 w 1990725"/>
              <a:gd name="connsiteY2" fmla="*/ 1619250 h 1733550"/>
              <a:gd name="connsiteX3" fmla="*/ 1752600 w 1990725"/>
              <a:gd name="connsiteY3" fmla="*/ 1619250 h 1733550"/>
              <a:gd name="connsiteX4" fmla="*/ 1752600 w 1990725"/>
              <a:gd name="connsiteY4" fmla="*/ 1558925 h 1733550"/>
              <a:gd name="connsiteX5" fmla="*/ 1616075 w 1990725"/>
              <a:gd name="connsiteY5" fmla="*/ 1558925 h 1733550"/>
              <a:gd name="connsiteX6" fmla="*/ 1616075 w 1990725"/>
              <a:gd name="connsiteY6" fmla="*/ 1527175 h 1733550"/>
              <a:gd name="connsiteX7" fmla="*/ 1470025 w 1990725"/>
              <a:gd name="connsiteY7" fmla="*/ 1527175 h 1733550"/>
              <a:gd name="connsiteX8" fmla="*/ 1470025 w 1990725"/>
              <a:gd name="connsiteY8" fmla="*/ 1482725 h 1733550"/>
              <a:gd name="connsiteX9" fmla="*/ 1454150 w 1990725"/>
              <a:gd name="connsiteY9" fmla="*/ 1482725 h 1733550"/>
              <a:gd name="connsiteX10" fmla="*/ 1454150 w 1990725"/>
              <a:gd name="connsiteY10" fmla="*/ 1435100 h 1733550"/>
              <a:gd name="connsiteX11" fmla="*/ 1400175 w 1990725"/>
              <a:gd name="connsiteY11" fmla="*/ 1435100 h 1733550"/>
              <a:gd name="connsiteX12" fmla="*/ 1400175 w 1990725"/>
              <a:gd name="connsiteY12" fmla="*/ 1412875 h 1733550"/>
              <a:gd name="connsiteX13" fmla="*/ 1349375 w 1990725"/>
              <a:gd name="connsiteY13" fmla="*/ 1412875 h 1733550"/>
              <a:gd name="connsiteX14" fmla="*/ 1349375 w 1990725"/>
              <a:gd name="connsiteY14" fmla="*/ 1412875 h 1733550"/>
              <a:gd name="connsiteX15" fmla="*/ 1304925 w 1990725"/>
              <a:gd name="connsiteY15" fmla="*/ 1412875 h 1733550"/>
              <a:gd name="connsiteX16" fmla="*/ 1304925 w 1990725"/>
              <a:gd name="connsiteY16" fmla="*/ 1377950 h 1733550"/>
              <a:gd name="connsiteX17" fmla="*/ 1263650 w 1990725"/>
              <a:gd name="connsiteY17" fmla="*/ 1377950 h 1733550"/>
              <a:gd name="connsiteX18" fmla="*/ 1263650 w 1990725"/>
              <a:gd name="connsiteY18" fmla="*/ 1320800 h 1733550"/>
              <a:gd name="connsiteX19" fmla="*/ 1222375 w 1990725"/>
              <a:gd name="connsiteY19" fmla="*/ 1320800 h 1733550"/>
              <a:gd name="connsiteX20" fmla="*/ 1222375 w 1990725"/>
              <a:gd name="connsiteY20" fmla="*/ 1279525 h 1733550"/>
              <a:gd name="connsiteX21" fmla="*/ 1158875 w 1990725"/>
              <a:gd name="connsiteY21" fmla="*/ 1279525 h 1733550"/>
              <a:gd name="connsiteX22" fmla="*/ 1158875 w 1990725"/>
              <a:gd name="connsiteY22" fmla="*/ 1244600 h 1733550"/>
              <a:gd name="connsiteX23" fmla="*/ 1130300 w 1990725"/>
              <a:gd name="connsiteY23" fmla="*/ 1244600 h 1733550"/>
              <a:gd name="connsiteX24" fmla="*/ 1130300 w 1990725"/>
              <a:gd name="connsiteY24" fmla="*/ 1222375 h 1733550"/>
              <a:gd name="connsiteX25" fmla="*/ 1095375 w 1990725"/>
              <a:gd name="connsiteY25" fmla="*/ 1222375 h 1733550"/>
              <a:gd name="connsiteX26" fmla="*/ 1095375 w 1990725"/>
              <a:gd name="connsiteY26" fmla="*/ 1184275 h 1733550"/>
              <a:gd name="connsiteX27" fmla="*/ 1057275 w 1990725"/>
              <a:gd name="connsiteY27" fmla="*/ 1184275 h 1733550"/>
              <a:gd name="connsiteX28" fmla="*/ 1057275 w 1990725"/>
              <a:gd name="connsiteY28" fmla="*/ 1184275 h 1733550"/>
              <a:gd name="connsiteX29" fmla="*/ 1057275 w 1990725"/>
              <a:gd name="connsiteY29" fmla="*/ 1184275 h 1733550"/>
              <a:gd name="connsiteX30" fmla="*/ 1057275 w 1990725"/>
              <a:gd name="connsiteY30" fmla="*/ 1155700 h 1733550"/>
              <a:gd name="connsiteX31" fmla="*/ 996950 w 1990725"/>
              <a:gd name="connsiteY31" fmla="*/ 1155700 h 1733550"/>
              <a:gd name="connsiteX32" fmla="*/ 996950 w 1990725"/>
              <a:gd name="connsiteY32" fmla="*/ 1120775 h 1733550"/>
              <a:gd name="connsiteX33" fmla="*/ 968375 w 1990725"/>
              <a:gd name="connsiteY33" fmla="*/ 1120775 h 1733550"/>
              <a:gd name="connsiteX34" fmla="*/ 968375 w 1990725"/>
              <a:gd name="connsiteY34" fmla="*/ 1069975 h 1733550"/>
              <a:gd name="connsiteX35" fmla="*/ 917575 w 1990725"/>
              <a:gd name="connsiteY35" fmla="*/ 1069975 h 1733550"/>
              <a:gd name="connsiteX36" fmla="*/ 917575 w 1990725"/>
              <a:gd name="connsiteY36" fmla="*/ 1028700 h 1733550"/>
              <a:gd name="connsiteX37" fmla="*/ 857250 w 1990725"/>
              <a:gd name="connsiteY37" fmla="*/ 1028700 h 1733550"/>
              <a:gd name="connsiteX38" fmla="*/ 857250 w 1990725"/>
              <a:gd name="connsiteY38" fmla="*/ 974725 h 1733550"/>
              <a:gd name="connsiteX39" fmla="*/ 793750 w 1990725"/>
              <a:gd name="connsiteY39" fmla="*/ 974725 h 1733550"/>
              <a:gd name="connsiteX40" fmla="*/ 793750 w 1990725"/>
              <a:gd name="connsiteY40" fmla="*/ 939800 h 1733550"/>
              <a:gd name="connsiteX41" fmla="*/ 765175 w 1990725"/>
              <a:gd name="connsiteY41" fmla="*/ 939800 h 1733550"/>
              <a:gd name="connsiteX42" fmla="*/ 765175 w 1990725"/>
              <a:gd name="connsiteY42" fmla="*/ 898525 h 1733550"/>
              <a:gd name="connsiteX43" fmla="*/ 733425 w 1990725"/>
              <a:gd name="connsiteY43" fmla="*/ 898525 h 1733550"/>
              <a:gd name="connsiteX44" fmla="*/ 733425 w 1990725"/>
              <a:gd name="connsiteY44" fmla="*/ 847725 h 1733550"/>
              <a:gd name="connsiteX45" fmla="*/ 698500 w 1990725"/>
              <a:gd name="connsiteY45" fmla="*/ 847725 h 1733550"/>
              <a:gd name="connsiteX46" fmla="*/ 698500 w 1990725"/>
              <a:gd name="connsiteY46" fmla="*/ 803275 h 1733550"/>
              <a:gd name="connsiteX47" fmla="*/ 666750 w 1990725"/>
              <a:gd name="connsiteY47" fmla="*/ 803275 h 1733550"/>
              <a:gd name="connsiteX48" fmla="*/ 666750 w 1990725"/>
              <a:gd name="connsiteY48" fmla="*/ 742950 h 1733550"/>
              <a:gd name="connsiteX49" fmla="*/ 631825 w 1990725"/>
              <a:gd name="connsiteY49" fmla="*/ 742950 h 1733550"/>
              <a:gd name="connsiteX50" fmla="*/ 631825 w 1990725"/>
              <a:gd name="connsiteY50" fmla="*/ 695325 h 1733550"/>
              <a:gd name="connsiteX51" fmla="*/ 584200 w 1990725"/>
              <a:gd name="connsiteY51" fmla="*/ 695325 h 1733550"/>
              <a:gd name="connsiteX52" fmla="*/ 584200 w 1990725"/>
              <a:gd name="connsiteY52" fmla="*/ 644525 h 1733550"/>
              <a:gd name="connsiteX53" fmla="*/ 539750 w 1990725"/>
              <a:gd name="connsiteY53" fmla="*/ 644525 h 1733550"/>
              <a:gd name="connsiteX54" fmla="*/ 539750 w 1990725"/>
              <a:gd name="connsiteY54" fmla="*/ 600075 h 1733550"/>
              <a:gd name="connsiteX55" fmla="*/ 504825 w 1990725"/>
              <a:gd name="connsiteY55" fmla="*/ 600075 h 1733550"/>
              <a:gd name="connsiteX56" fmla="*/ 504825 w 1990725"/>
              <a:gd name="connsiteY56" fmla="*/ 571500 h 1733550"/>
              <a:gd name="connsiteX57" fmla="*/ 476250 w 1990725"/>
              <a:gd name="connsiteY57" fmla="*/ 571500 h 1733550"/>
              <a:gd name="connsiteX58" fmla="*/ 476250 w 1990725"/>
              <a:gd name="connsiteY58" fmla="*/ 527050 h 1733550"/>
              <a:gd name="connsiteX59" fmla="*/ 447675 w 1990725"/>
              <a:gd name="connsiteY59" fmla="*/ 527050 h 1733550"/>
              <a:gd name="connsiteX60" fmla="*/ 447675 w 1990725"/>
              <a:gd name="connsiteY60" fmla="*/ 476250 h 1733550"/>
              <a:gd name="connsiteX61" fmla="*/ 447675 w 1990725"/>
              <a:gd name="connsiteY61" fmla="*/ 476250 h 1733550"/>
              <a:gd name="connsiteX62" fmla="*/ 419100 w 1990725"/>
              <a:gd name="connsiteY62" fmla="*/ 447675 h 1733550"/>
              <a:gd name="connsiteX63" fmla="*/ 419100 w 1990725"/>
              <a:gd name="connsiteY63" fmla="*/ 447675 h 1733550"/>
              <a:gd name="connsiteX64" fmla="*/ 396875 w 1990725"/>
              <a:gd name="connsiteY64" fmla="*/ 447675 h 1733550"/>
              <a:gd name="connsiteX65" fmla="*/ 396875 w 1990725"/>
              <a:gd name="connsiteY65" fmla="*/ 396875 h 1733550"/>
              <a:gd name="connsiteX66" fmla="*/ 368300 w 1990725"/>
              <a:gd name="connsiteY66" fmla="*/ 396875 h 1733550"/>
              <a:gd name="connsiteX67" fmla="*/ 368300 w 1990725"/>
              <a:gd name="connsiteY67" fmla="*/ 349250 h 1733550"/>
              <a:gd name="connsiteX68" fmla="*/ 355600 w 1990725"/>
              <a:gd name="connsiteY68" fmla="*/ 336550 h 1733550"/>
              <a:gd name="connsiteX69" fmla="*/ 355600 w 1990725"/>
              <a:gd name="connsiteY69" fmla="*/ 301625 h 1733550"/>
              <a:gd name="connsiteX70" fmla="*/ 320675 w 1990725"/>
              <a:gd name="connsiteY70" fmla="*/ 301625 h 1733550"/>
              <a:gd name="connsiteX71" fmla="*/ 320675 w 1990725"/>
              <a:gd name="connsiteY71" fmla="*/ 244475 h 1733550"/>
              <a:gd name="connsiteX72" fmla="*/ 292100 w 1990725"/>
              <a:gd name="connsiteY72" fmla="*/ 244475 h 1733550"/>
              <a:gd name="connsiteX73" fmla="*/ 292100 w 1990725"/>
              <a:gd name="connsiteY73" fmla="*/ 200025 h 1733550"/>
              <a:gd name="connsiteX74" fmla="*/ 241300 w 1990725"/>
              <a:gd name="connsiteY74" fmla="*/ 200025 h 1733550"/>
              <a:gd name="connsiteX75" fmla="*/ 241300 w 1990725"/>
              <a:gd name="connsiteY75" fmla="*/ 146050 h 1733550"/>
              <a:gd name="connsiteX76" fmla="*/ 212725 w 1990725"/>
              <a:gd name="connsiteY76" fmla="*/ 146050 h 1733550"/>
              <a:gd name="connsiteX77" fmla="*/ 212725 w 1990725"/>
              <a:gd name="connsiteY77" fmla="*/ 85725 h 1733550"/>
              <a:gd name="connsiteX78" fmla="*/ 161925 w 1990725"/>
              <a:gd name="connsiteY78" fmla="*/ 85725 h 1733550"/>
              <a:gd name="connsiteX79" fmla="*/ 161925 w 1990725"/>
              <a:gd name="connsiteY79" fmla="*/ 57150 h 1733550"/>
              <a:gd name="connsiteX80" fmla="*/ 92075 w 1990725"/>
              <a:gd name="connsiteY80" fmla="*/ 57150 h 1733550"/>
              <a:gd name="connsiteX81" fmla="*/ 92075 w 1990725"/>
              <a:gd name="connsiteY81" fmla="*/ 25400 h 1733550"/>
              <a:gd name="connsiteX82" fmla="*/ 34925 w 1990725"/>
              <a:gd name="connsiteY82" fmla="*/ 25400 h 1733550"/>
              <a:gd name="connsiteX83" fmla="*/ 34925 w 1990725"/>
              <a:gd name="connsiteY83" fmla="*/ 0 h 1733550"/>
              <a:gd name="connsiteX84" fmla="*/ 0 w 1990725"/>
              <a:gd name="connsiteY84" fmla="*/ 0 h 173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1990725" h="1733550">
                <a:moveTo>
                  <a:pt x="1990725" y="1733550"/>
                </a:moveTo>
                <a:lnTo>
                  <a:pt x="1851025" y="1733550"/>
                </a:lnTo>
                <a:lnTo>
                  <a:pt x="1851025" y="1619250"/>
                </a:lnTo>
                <a:lnTo>
                  <a:pt x="1752600" y="1619250"/>
                </a:lnTo>
                <a:lnTo>
                  <a:pt x="1752600" y="1558925"/>
                </a:lnTo>
                <a:lnTo>
                  <a:pt x="1616075" y="1558925"/>
                </a:lnTo>
                <a:lnTo>
                  <a:pt x="1616075" y="1527175"/>
                </a:lnTo>
                <a:lnTo>
                  <a:pt x="1470025" y="1527175"/>
                </a:lnTo>
                <a:lnTo>
                  <a:pt x="1470025" y="1482725"/>
                </a:lnTo>
                <a:lnTo>
                  <a:pt x="1454150" y="1482725"/>
                </a:lnTo>
                <a:lnTo>
                  <a:pt x="1454150" y="1435100"/>
                </a:lnTo>
                <a:lnTo>
                  <a:pt x="1400175" y="1435100"/>
                </a:lnTo>
                <a:lnTo>
                  <a:pt x="1400175" y="1412875"/>
                </a:lnTo>
                <a:lnTo>
                  <a:pt x="1349375" y="1412875"/>
                </a:lnTo>
                <a:lnTo>
                  <a:pt x="1349375" y="1412875"/>
                </a:lnTo>
                <a:lnTo>
                  <a:pt x="1304925" y="1412875"/>
                </a:lnTo>
                <a:lnTo>
                  <a:pt x="1304925" y="1377950"/>
                </a:lnTo>
                <a:lnTo>
                  <a:pt x="1263650" y="1377950"/>
                </a:lnTo>
                <a:lnTo>
                  <a:pt x="1263650" y="1320800"/>
                </a:lnTo>
                <a:lnTo>
                  <a:pt x="1222375" y="1320800"/>
                </a:lnTo>
                <a:lnTo>
                  <a:pt x="1222375" y="1279525"/>
                </a:lnTo>
                <a:lnTo>
                  <a:pt x="1158875" y="1279525"/>
                </a:lnTo>
                <a:lnTo>
                  <a:pt x="1158875" y="1244600"/>
                </a:lnTo>
                <a:lnTo>
                  <a:pt x="1130300" y="1244600"/>
                </a:lnTo>
                <a:lnTo>
                  <a:pt x="1130300" y="1222375"/>
                </a:lnTo>
                <a:lnTo>
                  <a:pt x="1095375" y="1222375"/>
                </a:lnTo>
                <a:lnTo>
                  <a:pt x="1095375" y="1184275"/>
                </a:lnTo>
                <a:lnTo>
                  <a:pt x="1057275" y="1184275"/>
                </a:lnTo>
                <a:lnTo>
                  <a:pt x="1057275" y="1184275"/>
                </a:lnTo>
                <a:lnTo>
                  <a:pt x="1057275" y="1184275"/>
                </a:lnTo>
                <a:lnTo>
                  <a:pt x="1057275" y="1155700"/>
                </a:lnTo>
                <a:lnTo>
                  <a:pt x="996950" y="1155700"/>
                </a:lnTo>
                <a:lnTo>
                  <a:pt x="996950" y="1120775"/>
                </a:lnTo>
                <a:lnTo>
                  <a:pt x="968375" y="1120775"/>
                </a:lnTo>
                <a:lnTo>
                  <a:pt x="968375" y="1069975"/>
                </a:lnTo>
                <a:lnTo>
                  <a:pt x="917575" y="1069975"/>
                </a:lnTo>
                <a:lnTo>
                  <a:pt x="917575" y="1028700"/>
                </a:lnTo>
                <a:lnTo>
                  <a:pt x="857250" y="1028700"/>
                </a:lnTo>
                <a:lnTo>
                  <a:pt x="857250" y="974725"/>
                </a:lnTo>
                <a:lnTo>
                  <a:pt x="793750" y="974725"/>
                </a:lnTo>
                <a:lnTo>
                  <a:pt x="793750" y="939800"/>
                </a:lnTo>
                <a:lnTo>
                  <a:pt x="765175" y="939800"/>
                </a:lnTo>
                <a:lnTo>
                  <a:pt x="765175" y="898525"/>
                </a:lnTo>
                <a:lnTo>
                  <a:pt x="733425" y="898525"/>
                </a:lnTo>
                <a:lnTo>
                  <a:pt x="733425" y="847725"/>
                </a:lnTo>
                <a:lnTo>
                  <a:pt x="698500" y="847725"/>
                </a:lnTo>
                <a:lnTo>
                  <a:pt x="698500" y="803275"/>
                </a:lnTo>
                <a:lnTo>
                  <a:pt x="666750" y="803275"/>
                </a:lnTo>
                <a:lnTo>
                  <a:pt x="666750" y="742950"/>
                </a:lnTo>
                <a:lnTo>
                  <a:pt x="631825" y="742950"/>
                </a:lnTo>
                <a:lnTo>
                  <a:pt x="631825" y="695325"/>
                </a:lnTo>
                <a:lnTo>
                  <a:pt x="584200" y="695325"/>
                </a:lnTo>
                <a:lnTo>
                  <a:pt x="584200" y="644525"/>
                </a:lnTo>
                <a:lnTo>
                  <a:pt x="539750" y="644525"/>
                </a:lnTo>
                <a:lnTo>
                  <a:pt x="539750" y="600075"/>
                </a:lnTo>
                <a:lnTo>
                  <a:pt x="504825" y="600075"/>
                </a:lnTo>
                <a:lnTo>
                  <a:pt x="504825" y="571500"/>
                </a:lnTo>
                <a:lnTo>
                  <a:pt x="476250" y="571500"/>
                </a:lnTo>
                <a:lnTo>
                  <a:pt x="476250" y="527050"/>
                </a:lnTo>
                <a:lnTo>
                  <a:pt x="447675" y="527050"/>
                </a:lnTo>
                <a:lnTo>
                  <a:pt x="447675" y="476250"/>
                </a:lnTo>
                <a:lnTo>
                  <a:pt x="447675" y="476250"/>
                </a:lnTo>
                <a:lnTo>
                  <a:pt x="419100" y="447675"/>
                </a:lnTo>
                <a:lnTo>
                  <a:pt x="419100" y="447675"/>
                </a:lnTo>
                <a:lnTo>
                  <a:pt x="396875" y="447675"/>
                </a:lnTo>
                <a:lnTo>
                  <a:pt x="396875" y="396875"/>
                </a:lnTo>
                <a:lnTo>
                  <a:pt x="368300" y="396875"/>
                </a:lnTo>
                <a:lnTo>
                  <a:pt x="368300" y="349250"/>
                </a:lnTo>
                <a:lnTo>
                  <a:pt x="355600" y="336550"/>
                </a:lnTo>
                <a:lnTo>
                  <a:pt x="355600" y="301625"/>
                </a:lnTo>
                <a:lnTo>
                  <a:pt x="320675" y="301625"/>
                </a:lnTo>
                <a:lnTo>
                  <a:pt x="320675" y="244475"/>
                </a:lnTo>
                <a:lnTo>
                  <a:pt x="292100" y="244475"/>
                </a:lnTo>
                <a:lnTo>
                  <a:pt x="292100" y="200025"/>
                </a:lnTo>
                <a:lnTo>
                  <a:pt x="241300" y="200025"/>
                </a:lnTo>
                <a:lnTo>
                  <a:pt x="241300" y="146050"/>
                </a:lnTo>
                <a:lnTo>
                  <a:pt x="212725" y="146050"/>
                </a:lnTo>
                <a:lnTo>
                  <a:pt x="212725" y="85725"/>
                </a:lnTo>
                <a:lnTo>
                  <a:pt x="161925" y="85725"/>
                </a:lnTo>
                <a:lnTo>
                  <a:pt x="161925" y="57150"/>
                </a:lnTo>
                <a:lnTo>
                  <a:pt x="92075" y="57150"/>
                </a:lnTo>
                <a:lnTo>
                  <a:pt x="92075" y="25400"/>
                </a:lnTo>
                <a:lnTo>
                  <a:pt x="34925" y="25400"/>
                </a:lnTo>
                <a:lnTo>
                  <a:pt x="34925"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39" name="Freeform: Shape 38">
            <a:extLst>
              <a:ext uri="{FF2B5EF4-FFF2-40B4-BE49-F238E27FC236}">
                <a16:creationId xmlns:a16="http://schemas.microsoft.com/office/drawing/2014/main" id="{5D956DBF-8AAF-4CDB-A585-8CE91D3320AE}"/>
              </a:ext>
            </a:extLst>
          </p:cNvPr>
          <p:cNvSpPr/>
          <p:nvPr/>
        </p:nvSpPr>
        <p:spPr bwMode="auto">
          <a:xfrm>
            <a:off x="4978400" y="3606800"/>
            <a:ext cx="2479675" cy="1543050"/>
          </a:xfrm>
          <a:custGeom>
            <a:avLst/>
            <a:gdLst>
              <a:gd name="connsiteX0" fmla="*/ 2479675 w 2479675"/>
              <a:gd name="connsiteY0" fmla="*/ 1543050 h 1543050"/>
              <a:gd name="connsiteX1" fmla="*/ 1800225 w 2479675"/>
              <a:gd name="connsiteY1" fmla="*/ 1543050 h 1543050"/>
              <a:gd name="connsiteX2" fmla="*/ 1800225 w 2479675"/>
              <a:gd name="connsiteY2" fmla="*/ 1492250 h 1543050"/>
              <a:gd name="connsiteX3" fmla="*/ 1762125 w 2479675"/>
              <a:gd name="connsiteY3" fmla="*/ 1492250 h 1543050"/>
              <a:gd name="connsiteX4" fmla="*/ 1762125 w 2479675"/>
              <a:gd name="connsiteY4" fmla="*/ 1425575 h 1543050"/>
              <a:gd name="connsiteX5" fmla="*/ 1762125 w 2479675"/>
              <a:gd name="connsiteY5" fmla="*/ 1425575 h 1543050"/>
              <a:gd name="connsiteX6" fmla="*/ 1762125 w 2479675"/>
              <a:gd name="connsiteY6" fmla="*/ 1371600 h 1543050"/>
              <a:gd name="connsiteX7" fmla="*/ 1701800 w 2479675"/>
              <a:gd name="connsiteY7" fmla="*/ 1371600 h 1543050"/>
              <a:gd name="connsiteX8" fmla="*/ 1701800 w 2479675"/>
              <a:gd name="connsiteY8" fmla="*/ 1273175 h 1543050"/>
              <a:gd name="connsiteX9" fmla="*/ 1625600 w 2479675"/>
              <a:gd name="connsiteY9" fmla="*/ 1273175 h 1543050"/>
              <a:gd name="connsiteX10" fmla="*/ 1625600 w 2479675"/>
              <a:gd name="connsiteY10" fmla="*/ 1228725 h 1543050"/>
              <a:gd name="connsiteX11" fmla="*/ 1577975 w 2479675"/>
              <a:gd name="connsiteY11" fmla="*/ 1228725 h 1543050"/>
              <a:gd name="connsiteX12" fmla="*/ 1577975 w 2479675"/>
              <a:gd name="connsiteY12" fmla="*/ 1200150 h 1543050"/>
              <a:gd name="connsiteX13" fmla="*/ 1577975 w 2479675"/>
              <a:gd name="connsiteY13" fmla="*/ 1200150 h 1543050"/>
              <a:gd name="connsiteX14" fmla="*/ 1558925 w 2479675"/>
              <a:gd name="connsiteY14" fmla="*/ 1181100 h 1543050"/>
              <a:gd name="connsiteX15" fmla="*/ 1511300 w 2479675"/>
              <a:gd name="connsiteY15" fmla="*/ 1181100 h 1543050"/>
              <a:gd name="connsiteX16" fmla="*/ 1511300 w 2479675"/>
              <a:gd name="connsiteY16" fmla="*/ 1143000 h 1543050"/>
              <a:gd name="connsiteX17" fmla="*/ 1355725 w 2479675"/>
              <a:gd name="connsiteY17" fmla="*/ 1143000 h 1543050"/>
              <a:gd name="connsiteX18" fmla="*/ 1355725 w 2479675"/>
              <a:gd name="connsiteY18" fmla="*/ 1104900 h 1543050"/>
              <a:gd name="connsiteX19" fmla="*/ 1355725 w 2479675"/>
              <a:gd name="connsiteY19" fmla="*/ 1104900 h 1543050"/>
              <a:gd name="connsiteX20" fmla="*/ 1333500 w 2479675"/>
              <a:gd name="connsiteY20" fmla="*/ 1082675 h 1543050"/>
              <a:gd name="connsiteX21" fmla="*/ 1320800 w 2479675"/>
              <a:gd name="connsiteY21" fmla="*/ 1069975 h 1543050"/>
              <a:gd name="connsiteX22" fmla="*/ 1320800 w 2479675"/>
              <a:gd name="connsiteY22" fmla="*/ 1038225 h 1543050"/>
              <a:gd name="connsiteX23" fmla="*/ 1222375 w 2479675"/>
              <a:gd name="connsiteY23" fmla="*/ 1038225 h 1543050"/>
              <a:gd name="connsiteX24" fmla="*/ 1222375 w 2479675"/>
              <a:gd name="connsiteY24" fmla="*/ 1003300 h 1543050"/>
              <a:gd name="connsiteX25" fmla="*/ 1203325 w 2479675"/>
              <a:gd name="connsiteY25" fmla="*/ 1003300 h 1543050"/>
              <a:gd name="connsiteX26" fmla="*/ 1203325 w 2479675"/>
              <a:gd name="connsiteY26" fmla="*/ 968375 h 1543050"/>
              <a:gd name="connsiteX27" fmla="*/ 1149350 w 2479675"/>
              <a:gd name="connsiteY27" fmla="*/ 968375 h 1543050"/>
              <a:gd name="connsiteX28" fmla="*/ 1149350 w 2479675"/>
              <a:gd name="connsiteY28" fmla="*/ 920750 h 1543050"/>
              <a:gd name="connsiteX29" fmla="*/ 1111250 w 2479675"/>
              <a:gd name="connsiteY29" fmla="*/ 920750 h 1543050"/>
              <a:gd name="connsiteX30" fmla="*/ 1111250 w 2479675"/>
              <a:gd name="connsiteY30" fmla="*/ 869950 h 1543050"/>
              <a:gd name="connsiteX31" fmla="*/ 1063625 w 2479675"/>
              <a:gd name="connsiteY31" fmla="*/ 869950 h 1543050"/>
              <a:gd name="connsiteX32" fmla="*/ 1063625 w 2479675"/>
              <a:gd name="connsiteY32" fmla="*/ 825500 h 1543050"/>
              <a:gd name="connsiteX33" fmla="*/ 1025525 w 2479675"/>
              <a:gd name="connsiteY33" fmla="*/ 825500 h 1543050"/>
              <a:gd name="connsiteX34" fmla="*/ 1025525 w 2479675"/>
              <a:gd name="connsiteY34" fmla="*/ 790575 h 1543050"/>
              <a:gd name="connsiteX35" fmla="*/ 987425 w 2479675"/>
              <a:gd name="connsiteY35" fmla="*/ 790575 h 1543050"/>
              <a:gd name="connsiteX36" fmla="*/ 987425 w 2479675"/>
              <a:gd name="connsiteY36" fmla="*/ 768350 h 1543050"/>
              <a:gd name="connsiteX37" fmla="*/ 936625 w 2479675"/>
              <a:gd name="connsiteY37" fmla="*/ 768350 h 1543050"/>
              <a:gd name="connsiteX38" fmla="*/ 936625 w 2479675"/>
              <a:gd name="connsiteY38" fmla="*/ 736600 h 1543050"/>
              <a:gd name="connsiteX39" fmla="*/ 901700 w 2479675"/>
              <a:gd name="connsiteY39" fmla="*/ 736600 h 1543050"/>
              <a:gd name="connsiteX40" fmla="*/ 901700 w 2479675"/>
              <a:gd name="connsiteY40" fmla="*/ 692150 h 1543050"/>
              <a:gd name="connsiteX41" fmla="*/ 860425 w 2479675"/>
              <a:gd name="connsiteY41" fmla="*/ 692150 h 1543050"/>
              <a:gd name="connsiteX42" fmla="*/ 860425 w 2479675"/>
              <a:gd name="connsiteY42" fmla="*/ 650875 h 1543050"/>
              <a:gd name="connsiteX43" fmla="*/ 809625 w 2479675"/>
              <a:gd name="connsiteY43" fmla="*/ 650875 h 1543050"/>
              <a:gd name="connsiteX44" fmla="*/ 809625 w 2479675"/>
              <a:gd name="connsiteY44" fmla="*/ 619125 h 1543050"/>
              <a:gd name="connsiteX45" fmla="*/ 762000 w 2479675"/>
              <a:gd name="connsiteY45" fmla="*/ 619125 h 1543050"/>
              <a:gd name="connsiteX46" fmla="*/ 762000 w 2479675"/>
              <a:gd name="connsiteY46" fmla="*/ 568325 h 1543050"/>
              <a:gd name="connsiteX47" fmla="*/ 717550 w 2479675"/>
              <a:gd name="connsiteY47" fmla="*/ 568325 h 1543050"/>
              <a:gd name="connsiteX48" fmla="*/ 717550 w 2479675"/>
              <a:gd name="connsiteY48" fmla="*/ 536575 h 1543050"/>
              <a:gd name="connsiteX49" fmla="*/ 654050 w 2479675"/>
              <a:gd name="connsiteY49" fmla="*/ 536575 h 1543050"/>
              <a:gd name="connsiteX50" fmla="*/ 654050 w 2479675"/>
              <a:gd name="connsiteY50" fmla="*/ 495300 h 1543050"/>
              <a:gd name="connsiteX51" fmla="*/ 619125 w 2479675"/>
              <a:gd name="connsiteY51" fmla="*/ 495300 h 1543050"/>
              <a:gd name="connsiteX52" fmla="*/ 619125 w 2479675"/>
              <a:gd name="connsiteY52" fmla="*/ 434975 h 1543050"/>
              <a:gd name="connsiteX53" fmla="*/ 577850 w 2479675"/>
              <a:gd name="connsiteY53" fmla="*/ 434975 h 1543050"/>
              <a:gd name="connsiteX54" fmla="*/ 577850 w 2479675"/>
              <a:gd name="connsiteY54" fmla="*/ 409575 h 1543050"/>
              <a:gd name="connsiteX55" fmla="*/ 577850 w 2479675"/>
              <a:gd name="connsiteY55" fmla="*/ 409575 h 1543050"/>
              <a:gd name="connsiteX56" fmla="*/ 577850 w 2479675"/>
              <a:gd name="connsiteY56" fmla="*/ 371475 h 1543050"/>
              <a:gd name="connsiteX57" fmla="*/ 460375 w 2479675"/>
              <a:gd name="connsiteY57" fmla="*/ 371475 h 1543050"/>
              <a:gd name="connsiteX58" fmla="*/ 460375 w 2479675"/>
              <a:gd name="connsiteY58" fmla="*/ 320675 h 1543050"/>
              <a:gd name="connsiteX59" fmla="*/ 460375 w 2479675"/>
              <a:gd name="connsiteY59" fmla="*/ 320675 h 1543050"/>
              <a:gd name="connsiteX60" fmla="*/ 460375 w 2479675"/>
              <a:gd name="connsiteY60" fmla="*/ 282575 h 1543050"/>
              <a:gd name="connsiteX61" fmla="*/ 419100 w 2479675"/>
              <a:gd name="connsiteY61" fmla="*/ 282575 h 1543050"/>
              <a:gd name="connsiteX62" fmla="*/ 419100 w 2479675"/>
              <a:gd name="connsiteY62" fmla="*/ 247650 h 1543050"/>
              <a:gd name="connsiteX63" fmla="*/ 358775 w 2479675"/>
              <a:gd name="connsiteY63" fmla="*/ 247650 h 1543050"/>
              <a:gd name="connsiteX64" fmla="*/ 358775 w 2479675"/>
              <a:gd name="connsiteY64" fmla="*/ 206375 h 1543050"/>
              <a:gd name="connsiteX65" fmla="*/ 311150 w 2479675"/>
              <a:gd name="connsiteY65" fmla="*/ 206375 h 1543050"/>
              <a:gd name="connsiteX66" fmla="*/ 311150 w 2479675"/>
              <a:gd name="connsiteY66" fmla="*/ 158750 h 1543050"/>
              <a:gd name="connsiteX67" fmla="*/ 282575 w 2479675"/>
              <a:gd name="connsiteY67" fmla="*/ 158750 h 1543050"/>
              <a:gd name="connsiteX68" fmla="*/ 282575 w 2479675"/>
              <a:gd name="connsiteY68" fmla="*/ 130175 h 1543050"/>
              <a:gd name="connsiteX69" fmla="*/ 247650 w 2479675"/>
              <a:gd name="connsiteY69" fmla="*/ 130175 h 1543050"/>
              <a:gd name="connsiteX70" fmla="*/ 247650 w 2479675"/>
              <a:gd name="connsiteY70" fmla="*/ 98425 h 1543050"/>
              <a:gd name="connsiteX71" fmla="*/ 196850 w 2479675"/>
              <a:gd name="connsiteY71" fmla="*/ 98425 h 1543050"/>
              <a:gd name="connsiteX72" fmla="*/ 196850 w 2479675"/>
              <a:gd name="connsiteY72" fmla="*/ 60325 h 1543050"/>
              <a:gd name="connsiteX73" fmla="*/ 161925 w 2479675"/>
              <a:gd name="connsiteY73" fmla="*/ 60325 h 1543050"/>
              <a:gd name="connsiteX74" fmla="*/ 161925 w 2479675"/>
              <a:gd name="connsiteY74" fmla="*/ 28575 h 1543050"/>
              <a:gd name="connsiteX75" fmla="*/ 98425 w 2479675"/>
              <a:gd name="connsiteY75" fmla="*/ 28575 h 1543050"/>
              <a:gd name="connsiteX76" fmla="*/ 98425 w 2479675"/>
              <a:gd name="connsiteY76" fmla="*/ 0 h 1543050"/>
              <a:gd name="connsiteX77" fmla="*/ 0 w 2479675"/>
              <a:gd name="connsiteY77" fmla="*/ 0 h 1543050"/>
              <a:gd name="connsiteX0" fmla="*/ 2479675 w 2479675"/>
              <a:gd name="connsiteY0" fmla="*/ 1543050 h 1543050"/>
              <a:gd name="connsiteX1" fmla="*/ 1800225 w 2479675"/>
              <a:gd name="connsiteY1" fmla="*/ 1543050 h 1543050"/>
              <a:gd name="connsiteX2" fmla="*/ 1800225 w 2479675"/>
              <a:gd name="connsiteY2" fmla="*/ 1492250 h 1543050"/>
              <a:gd name="connsiteX3" fmla="*/ 1762125 w 2479675"/>
              <a:gd name="connsiteY3" fmla="*/ 1492250 h 1543050"/>
              <a:gd name="connsiteX4" fmla="*/ 1762125 w 2479675"/>
              <a:gd name="connsiteY4" fmla="*/ 1425575 h 1543050"/>
              <a:gd name="connsiteX5" fmla="*/ 1762125 w 2479675"/>
              <a:gd name="connsiteY5" fmla="*/ 1425575 h 1543050"/>
              <a:gd name="connsiteX6" fmla="*/ 1762125 w 2479675"/>
              <a:gd name="connsiteY6" fmla="*/ 1371600 h 1543050"/>
              <a:gd name="connsiteX7" fmla="*/ 1701800 w 2479675"/>
              <a:gd name="connsiteY7" fmla="*/ 1371600 h 1543050"/>
              <a:gd name="connsiteX8" fmla="*/ 1701800 w 2479675"/>
              <a:gd name="connsiteY8" fmla="*/ 1273175 h 1543050"/>
              <a:gd name="connsiteX9" fmla="*/ 1625600 w 2479675"/>
              <a:gd name="connsiteY9" fmla="*/ 1273175 h 1543050"/>
              <a:gd name="connsiteX10" fmla="*/ 1625600 w 2479675"/>
              <a:gd name="connsiteY10" fmla="*/ 1228725 h 1543050"/>
              <a:gd name="connsiteX11" fmla="*/ 1577975 w 2479675"/>
              <a:gd name="connsiteY11" fmla="*/ 1228725 h 1543050"/>
              <a:gd name="connsiteX12" fmla="*/ 1577975 w 2479675"/>
              <a:gd name="connsiteY12" fmla="*/ 1200150 h 1543050"/>
              <a:gd name="connsiteX13" fmla="*/ 1577975 w 2479675"/>
              <a:gd name="connsiteY13" fmla="*/ 1200150 h 1543050"/>
              <a:gd name="connsiteX14" fmla="*/ 1558925 w 2479675"/>
              <a:gd name="connsiteY14" fmla="*/ 1181100 h 1543050"/>
              <a:gd name="connsiteX15" fmla="*/ 1511300 w 2479675"/>
              <a:gd name="connsiteY15" fmla="*/ 1181100 h 1543050"/>
              <a:gd name="connsiteX16" fmla="*/ 1511300 w 2479675"/>
              <a:gd name="connsiteY16" fmla="*/ 1143000 h 1543050"/>
              <a:gd name="connsiteX17" fmla="*/ 1355725 w 2479675"/>
              <a:gd name="connsiteY17" fmla="*/ 1143000 h 1543050"/>
              <a:gd name="connsiteX18" fmla="*/ 1355725 w 2479675"/>
              <a:gd name="connsiteY18" fmla="*/ 1104900 h 1543050"/>
              <a:gd name="connsiteX19" fmla="*/ 1355725 w 2479675"/>
              <a:gd name="connsiteY19" fmla="*/ 1104900 h 1543050"/>
              <a:gd name="connsiteX20" fmla="*/ 1333500 w 2479675"/>
              <a:gd name="connsiteY20" fmla="*/ 1082675 h 1543050"/>
              <a:gd name="connsiteX21" fmla="*/ 1320800 w 2479675"/>
              <a:gd name="connsiteY21" fmla="*/ 1069975 h 1543050"/>
              <a:gd name="connsiteX22" fmla="*/ 1320800 w 2479675"/>
              <a:gd name="connsiteY22" fmla="*/ 1038225 h 1543050"/>
              <a:gd name="connsiteX23" fmla="*/ 1222375 w 2479675"/>
              <a:gd name="connsiteY23" fmla="*/ 1038225 h 1543050"/>
              <a:gd name="connsiteX24" fmla="*/ 1222375 w 2479675"/>
              <a:gd name="connsiteY24" fmla="*/ 1003300 h 1543050"/>
              <a:gd name="connsiteX25" fmla="*/ 1203325 w 2479675"/>
              <a:gd name="connsiteY25" fmla="*/ 1003300 h 1543050"/>
              <a:gd name="connsiteX26" fmla="*/ 1203325 w 2479675"/>
              <a:gd name="connsiteY26" fmla="*/ 968375 h 1543050"/>
              <a:gd name="connsiteX27" fmla="*/ 1149350 w 2479675"/>
              <a:gd name="connsiteY27" fmla="*/ 968375 h 1543050"/>
              <a:gd name="connsiteX28" fmla="*/ 1149350 w 2479675"/>
              <a:gd name="connsiteY28" fmla="*/ 920750 h 1543050"/>
              <a:gd name="connsiteX29" fmla="*/ 1111250 w 2479675"/>
              <a:gd name="connsiteY29" fmla="*/ 920750 h 1543050"/>
              <a:gd name="connsiteX30" fmla="*/ 1111250 w 2479675"/>
              <a:gd name="connsiteY30" fmla="*/ 869950 h 1543050"/>
              <a:gd name="connsiteX31" fmla="*/ 1063625 w 2479675"/>
              <a:gd name="connsiteY31" fmla="*/ 869950 h 1543050"/>
              <a:gd name="connsiteX32" fmla="*/ 1063625 w 2479675"/>
              <a:gd name="connsiteY32" fmla="*/ 825500 h 1543050"/>
              <a:gd name="connsiteX33" fmla="*/ 1025525 w 2479675"/>
              <a:gd name="connsiteY33" fmla="*/ 825500 h 1543050"/>
              <a:gd name="connsiteX34" fmla="*/ 1025525 w 2479675"/>
              <a:gd name="connsiteY34" fmla="*/ 790575 h 1543050"/>
              <a:gd name="connsiteX35" fmla="*/ 987425 w 2479675"/>
              <a:gd name="connsiteY35" fmla="*/ 790575 h 1543050"/>
              <a:gd name="connsiteX36" fmla="*/ 987425 w 2479675"/>
              <a:gd name="connsiteY36" fmla="*/ 768350 h 1543050"/>
              <a:gd name="connsiteX37" fmla="*/ 936625 w 2479675"/>
              <a:gd name="connsiteY37" fmla="*/ 768350 h 1543050"/>
              <a:gd name="connsiteX38" fmla="*/ 936625 w 2479675"/>
              <a:gd name="connsiteY38" fmla="*/ 736600 h 1543050"/>
              <a:gd name="connsiteX39" fmla="*/ 901700 w 2479675"/>
              <a:gd name="connsiteY39" fmla="*/ 736600 h 1543050"/>
              <a:gd name="connsiteX40" fmla="*/ 901700 w 2479675"/>
              <a:gd name="connsiteY40" fmla="*/ 692150 h 1543050"/>
              <a:gd name="connsiteX41" fmla="*/ 860425 w 2479675"/>
              <a:gd name="connsiteY41" fmla="*/ 692150 h 1543050"/>
              <a:gd name="connsiteX42" fmla="*/ 860425 w 2479675"/>
              <a:gd name="connsiteY42" fmla="*/ 650875 h 1543050"/>
              <a:gd name="connsiteX43" fmla="*/ 809625 w 2479675"/>
              <a:gd name="connsiteY43" fmla="*/ 650875 h 1543050"/>
              <a:gd name="connsiteX44" fmla="*/ 809625 w 2479675"/>
              <a:gd name="connsiteY44" fmla="*/ 619125 h 1543050"/>
              <a:gd name="connsiteX45" fmla="*/ 762000 w 2479675"/>
              <a:gd name="connsiteY45" fmla="*/ 619125 h 1543050"/>
              <a:gd name="connsiteX46" fmla="*/ 762000 w 2479675"/>
              <a:gd name="connsiteY46" fmla="*/ 568325 h 1543050"/>
              <a:gd name="connsiteX47" fmla="*/ 717550 w 2479675"/>
              <a:gd name="connsiteY47" fmla="*/ 568325 h 1543050"/>
              <a:gd name="connsiteX48" fmla="*/ 717550 w 2479675"/>
              <a:gd name="connsiteY48" fmla="*/ 536575 h 1543050"/>
              <a:gd name="connsiteX49" fmla="*/ 654050 w 2479675"/>
              <a:gd name="connsiteY49" fmla="*/ 536575 h 1543050"/>
              <a:gd name="connsiteX50" fmla="*/ 654050 w 2479675"/>
              <a:gd name="connsiteY50" fmla="*/ 495300 h 1543050"/>
              <a:gd name="connsiteX51" fmla="*/ 619125 w 2479675"/>
              <a:gd name="connsiteY51" fmla="*/ 495300 h 1543050"/>
              <a:gd name="connsiteX52" fmla="*/ 619125 w 2479675"/>
              <a:gd name="connsiteY52" fmla="*/ 434975 h 1543050"/>
              <a:gd name="connsiteX53" fmla="*/ 577850 w 2479675"/>
              <a:gd name="connsiteY53" fmla="*/ 434975 h 1543050"/>
              <a:gd name="connsiteX54" fmla="*/ 577850 w 2479675"/>
              <a:gd name="connsiteY54" fmla="*/ 409575 h 1543050"/>
              <a:gd name="connsiteX55" fmla="*/ 577850 w 2479675"/>
              <a:gd name="connsiteY55" fmla="*/ 409575 h 1543050"/>
              <a:gd name="connsiteX56" fmla="*/ 577850 w 2479675"/>
              <a:gd name="connsiteY56" fmla="*/ 371475 h 1543050"/>
              <a:gd name="connsiteX57" fmla="*/ 457200 w 2479675"/>
              <a:gd name="connsiteY57" fmla="*/ 355600 h 1543050"/>
              <a:gd name="connsiteX58" fmla="*/ 460375 w 2479675"/>
              <a:gd name="connsiteY58" fmla="*/ 320675 h 1543050"/>
              <a:gd name="connsiteX59" fmla="*/ 460375 w 2479675"/>
              <a:gd name="connsiteY59" fmla="*/ 320675 h 1543050"/>
              <a:gd name="connsiteX60" fmla="*/ 460375 w 2479675"/>
              <a:gd name="connsiteY60" fmla="*/ 282575 h 1543050"/>
              <a:gd name="connsiteX61" fmla="*/ 419100 w 2479675"/>
              <a:gd name="connsiteY61" fmla="*/ 282575 h 1543050"/>
              <a:gd name="connsiteX62" fmla="*/ 419100 w 2479675"/>
              <a:gd name="connsiteY62" fmla="*/ 247650 h 1543050"/>
              <a:gd name="connsiteX63" fmla="*/ 358775 w 2479675"/>
              <a:gd name="connsiteY63" fmla="*/ 247650 h 1543050"/>
              <a:gd name="connsiteX64" fmla="*/ 358775 w 2479675"/>
              <a:gd name="connsiteY64" fmla="*/ 206375 h 1543050"/>
              <a:gd name="connsiteX65" fmla="*/ 311150 w 2479675"/>
              <a:gd name="connsiteY65" fmla="*/ 206375 h 1543050"/>
              <a:gd name="connsiteX66" fmla="*/ 311150 w 2479675"/>
              <a:gd name="connsiteY66" fmla="*/ 158750 h 1543050"/>
              <a:gd name="connsiteX67" fmla="*/ 282575 w 2479675"/>
              <a:gd name="connsiteY67" fmla="*/ 158750 h 1543050"/>
              <a:gd name="connsiteX68" fmla="*/ 282575 w 2479675"/>
              <a:gd name="connsiteY68" fmla="*/ 130175 h 1543050"/>
              <a:gd name="connsiteX69" fmla="*/ 247650 w 2479675"/>
              <a:gd name="connsiteY69" fmla="*/ 130175 h 1543050"/>
              <a:gd name="connsiteX70" fmla="*/ 247650 w 2479675"/>
              <a:gd name="connsiteY70" fmla="*/ 98425 h 1543050"/>
              <a:gd name="connsiteX71" fmla="*/ 196850 w 2479675"/>
              <a:gd name="connsiteY71" fmla="*/ 98425 h 1543050"/>
              <a:gd name="connsiteX72" fmla="*/ 196850 w 2479675"/>
              <a:gd name="connsiteY72" fmla="*/ 60325 h 1543050"/>
              <a:gd name="connsiteX73" fmla="*/ 161925 w 2479675"/>
              <a:gd name="connsiteY73" fmla="*/ 60325 h 1543050"/>
              <a:gd name="connsiteX74" fmla="*/ 161925 w 2479675"/>
              <a:gd name="connsiteY74" fmla="*/ 28575 h 1543050"/>
              <a:gd name="connsiteX75" fmla="*/ 98425 w 2479675"/>
              <a:gd name="connsiteY75" fmla="*/ 28575 h 1543050"/>
              <a:gd name="connsiteX76" fmla="*/ 98425 w 2479675"/>
              <a:gd name="connsiteY76" fmla="*/ 0 h 1543050"/>
              <a:gd name="connsiteX77" fmla="*/ 0 w 2479675"/>
              <a:gd name="connsiteY77" fmla="*/ 0 h 1543050"/>
              <a:gd name="connsiteX0" fmla="*/ 2479675 w 2479675"/>
              <a:gd name="connsiteY0" fmla="*/ 1543050 h 1543050"/>
              <a:gd name="connsiteX1" fmla="*/ 1800225 w 2479675"/>
              <a:gd name="connsiteY1" fmla="*/ 1543050 h 1543050"/>
              <a:gd name="connsiteX2" fmla="*/ 1800225 w 2479675"/>
              <a:gd name="connsiteY2" fmla="*/ 1492250 h 1543050"/>
              <a:gd name="connsiteX3" fmla="*/ 1762125 w 2479675"/>
              <a:gd name="connsiteY3" fmla="*/ 1492250 h 1543050"/>
              <a:gd name="connsiteX4" fmla="*/ 1762125 w 2479675"/>
              <a:gd name="connsiteY4" fmla="*/ 1425575 h 1543050"/>
              <a:gd name="connsiteX5" fmla="*/ 1762125 w 2479675"/>
              <a:gd name="connsiteY5" fmla="*/ 1425575 h 1543050"/>
              <a:gd name="connsiteX6" fmla="*/ 1762125 w 2479675"/>
              <a:gd name="connsiteY6" fmla="*/ 1371600 h 1543050"/>
              <a:gd name="connsiteX7" fmla="*/ 1701800 w 2479675"/>
              <a:gd name="connsiteY7" fmla="*/ 1371600 h 1543050"/>
              <a:gd name="connsiteX8" fmla="*/ 1701800 w 2479675"/>
              <a:gd name="connsiteY8" fmla="*/ 1273175 h 1543050"/>
              <a:gd name="connsiteX9" fmla="*/ 1625600 w 2479675"/>
              <a:gd name="connsiteY9" fmla="*/ 1273175 h 1543050"/>
              <a:gd name="connsiteX10" fmla="*/ 1625600 w 2479675"/>
              <a:gd name="connsiteY10" fmla="*/ 1228725 h 1543050"/>
              <a:gd name="connsiteX11" fmla="*/ 1577975 w 2479675"/>
              <a:gd name="connsiteY11" fmla="*/ 1228725 h 1543050"/>
              <a:gd name="connsiteX12" fmla="*/ 1577975 w 2479675"/>
              <a:gd name="connsiteY12" fmla="*/ 1200150 h 1543050"/>
              <a:gd name="connsiteX13" fmla="*/ 1577975 w 2479675"/>
              <a:gd name="connsiteY13" fmla="*/ 1200150 h 1543050"/>
              <a:gd name="connsiteX14" fmla="*/ 1558925 w 2479675"/>
              <a:gd name="connsiteY14" fmla="*/ 1181100 h 1543050"/>
              <a:gd name="connsiteX15" fmla="*/ 1511300 w 2479675"/>
              <a:gd name="connsiteY15" fmla="*/ 1181100 h 1543050"/>
              <a:gd name="connsiteX16" fmla="*/ 1511300 w 2479675"/>
              <a:gd name="connsiteY16" fmla="*/ 1143000 h 1543050"/>
              <a:gd name="connsiteX17" fmla="*/ 1355725 w 2479675"/>
              <a:gd name="connsiteY17" fmla="*/ 1143000 h 1543050"/>
              <a:gd name="connsiteX18" fmla="*/ 1355725 w 2479675"/>
              <a:gd name="connsiteY18" fmla="*/ 1104900 h 1543050"/>
              <a:gd name="connsiteX19" fmla="*/ 1355725 w 2479675"/>
              <a:gd name="connsiteY19" fmla="*/ 1104900 h 1543050"/>
              <a:gd name="connsiteX20" fmla="*/ 1333500 w 2479675"/>
              <a:gd name="connsiteY20" fmla="*/ 1082675 h 1543050"/>
              <a:gd name="connsiteX21" fmla="*/ 1320800 w 2479675"/>
              <a:gd name="connsiteY21" fmla="*/ 1069975 h 1543050"/>
              <a:gd name="connsiteX22" fmla="*/ 1320800 w 2479675"/>
              <a:gd name="connsiteY22" fmla="*/ 1038225 h 1543050"/>
              <a:gd name="connsiteX23" fmla="*/ 1222375 w 2479675"/>
              <a:gd name="connsiteY23" fmla="*/ 1038225 h 1543050"/>
              <a:gd name="connsiteX24" fmla="*/ 1222375 w 2479675"/>
              <a:gd name="connsiteY24" fmla="*/ 1003300 h 1543050"/>
              <a:gd name="connsiteX25" fmla="*/ 1203325 w 2479675"/>
              <a:gd name="connsiteY25" fmla="*/ 1003300 h 1543050"/>
              <a:gd name="connsiteX26" fmla="*/ 1203325 w 2479675"/>
              <a:gd name="connsiteY26" fmla="*/ 968375 h 1543050"/>
              <a:gd name="connsiteX27" fmla="*/ 1149350 w 2479675"/>
              <a:gd name="connsiteY27" fmla="*/ 968375 h 1543050"/>
              <a:gd name="connsiteX28" fmla="*/ 1149350 w 2479675"/>
              <a:gd name="connsiteY28" fmla="*/ 920750 h 1543050"/>
              <a:gd name="connsiteX29" fmla="*/ 1111250 w 2479675"/>
              <a:gd name="connsiteY29" fmla="*/ 920750 h 1543050"/>
              <a:gd name="connsiteX30" fmla="*/ 1111250 w 2479675"/>
              <a:gd name="connsiteY30" fmla="*/ 869950 h 1543050"/>
              <a:gd name="connsiteX31" fmla="*/ 1063625 w 2479675"/>
              <a:gd name="connsiteY31" fmla="*/ 869950 h 1543050"/>
              <a:gd name="connsiteX32" fmla="*/ 1063625 w 2479675"/>
              <a:gd name="connsiteY32" fmla="*/ 825500 h 1543050"/>
              <a:gd name="connsiteX33" fmla="*/ 1025525 w 2479675"/>
              <a:gd name="connsiteY33" fmla="*/ 825500 h 1543050"/>
              <a:gd name="connsiteX34" fmla="*/ 1025525 w 2479675"/>
              <a:gd name="connsiteY34" fmla="*/ 790575 h 1543050"/>
              <a:gd name="connsiteX35" fmla="*/ 987425 w 2479675"/>
              <a:gd name="connsiteY35" fmla="*/ 790575 h 1543050"/>
              <a:gd name="connsiteX36" fmla="*/ 987425 w 2479675"/>
              <a:gd name="connsiteY36" fmla="*/ 768350 h 1543050"/>
              <a:gd name="connsiteX37" fmla="*/ 936625 w 2479675"/>
              <a:gd name="connsiteY37" fmla="*/ 768350 h 1543050"/>
              <a:gd name="connsiteX38" fmla="*/ 936625 w 2479675"/>
              <a:gd name="connsiteY38" fmla="*/ 736600 h 1543050"/>
              <a:gd name="connsiteX39" fmla="*/ 901700 w 2479675"/>
              <a:gd name="connsiteY39" fmla="*/ 736600 h 1543050"/>
              <a:gd name="connsiteX40" fmla="*/ 901700 w 2479675"/>
              <a:gd name="connsiteY40" fmla="*/ 692150 h 1543050"/>
              <a:gd name="connsiteX41" fmla="*/ 860425 w 2479675"/>
              <a:gd name="connsiteY41" fmla="*/ 692150 h 1543050"/>
              <a:gd name="connsiteX42" fmla="*/ 860425 w 2479675"/>
              <a:gd name="connsiteY42" fmla="*/ 650875 h 1543050"/>
              <a:gd name="connsiteX43" fmla="*/ 809625 w 2479675"/>
              <a:gd name="connsiteY43" fmla="*/ 650875 h 1543050"/>
              <a:gd name="connsiteX44" fmla="*/ 809625 w 2479675"/>
              <a:gd name="connsiteY44" fmla="*/ 619125 h 1543050"/>
              <a:gd name="connsiteX45" fmla="*/ 762000 w 2479675"/>
              <a:gd name="connsiteY45" fmla="*/ 619125 h 1543050"/>
              <a:gd name="connsiteX46" fmla="*/ 762000 w 2479675"/>
              <a:gd name="connsiteY46" fmla="*/ 568325 h 1543050"/>
              <a:gd name="connsiteX47" fmla="*/ 717550 w 2479675"/>
              <a:gd name="connsiteY47" fmla="*/ 568325 h 1543050"/>
              <a:gd name="connsiteX48" fmla="*/ 717550 w 2479675"/>
              <a:gd name="connsiteY48" fmla="*/ 536575 h 1543050"/>
              <a:gd name="connsiteX49" fmla="*/ 654050 w 2479675"/>
              <a:gd name="connsiteY49" fmla="*/ 536575 h 1543050"/>
              <a:gd name="connsiteX50" fmla="*/ 654050 w 2479675"/>
              <a:gd name="connsiteY50" fmla="*/ 495300 h 1543050"/>
              <a:gd name="connsiteX51" fmla="*/ 619125 w 2479675"/>
              <a:gd name="connsiteY51" fmla="*/ 495300 h 1543050"/>
              <a:gd name="connsiteX52" fmla="*/ 619125 w 2479675"/>
              <a:gd name="connsiteY52" fmla="*/ 434975 h 1543050"/>
              <a:gd name="connsiteX53" fmla="*/ 577850 w 2479675"/>
              <a:gd name="connsiteY53" fmla="*/ 434975 h 1543050"/>
              <a:gd name="connsiteX54" fmla="*/ 577850 w 2479675"/>
              <a:gd name="connsiteY54" fmla="*/ 409575 h 1543050"/>
              <a:gd name="connsiteX55" fmla="*/ 577850 w 2479675"/>
              <a:gd name="connsiteY55" fmla="*/ 409575 h 1543050"/>
              <a:gd name="connsiteX56" fmla="*/ 552450 w 2479675"/>
              <a:gd name="connsiteY56" fmla="*/ 381000 h 1543050"/>
              <a:gd name="connsiteX57" fmla="*/ 457200 w 2479675"/>
              <a:gd name="connsiteY57" fmla="*/ 355600 h 1543050"/>
              <a:gd name="connsiteX58" fmla="*/ 460375 w 2479675"/>
              <a:gd name="connsiteY58" fmla="*/ 320675 h 1543050"/>
              <a:gd name="connsiteX59" fmla="*/ 460375 w 2479675"/>
              <a:gd name="connsiteY59" fmla="*/ 320675 h 1543050"/>
              <a:gd name="connsiteX60" fmla="*/ 460375 w 2479675"/>
              <a:gd name="connsiteY60" fmla="*/ 282575 h 1543050"/>
              <a:gd name="connsiteX61" fmla="*/ 419100 w 2479675"/>
              <a:gd name="connsiteY61" fmla="*/ 282575 h 1543050"/>
              <a:gd name="connsiteX62" fmla="*/ 419100 w 2479675"/>
              <a:gd name="connsiteY62" fmla="*/ 247650 h 1543050"/>
              <a:gd name="connsiteX63" fmla="*/ 358775 w 2479675"/>
              <a:gd name="connsiteY63" fmla="*/ 247650 h 1543050"/>
              <a:gd name="connsiteX64" fmla="*/ 358775 w 2479675"/>
              <a:gd name="connsiteY64" fmla="*/ 206375 h 1543050"/>
              <a:gd name="connsiteX65" fmla="*/ 311150 w 2479675"/>
              <a:gd name="connsiteY65" fmla="*/ 206375 h 1543050"/>
              <a:gd name="connsiteX66" fmla="*/ 311150 w 2479675"/>
              <a:gd name="connsiteY66" fmla="*/ 158750 h 1543050"/>
              <a:gd name="connsiteX67" fmla="*/ 282575 w 2479675"/>
              <a:gd name="connsiteY67" fmla="*/ 158750 h 1543050"/>
              <a:gd name="connsiteX68" fmla="*/ 282575 w 2479675"/>
              <a:gd name="connsiteY68" fmla="*/ 130175 h 1543050"/>
              <a:gd name="connsiteX69" fmla="*/ 247650 w 2479675"/>
              <a:gd name="connsiteY69" fmla="*/ 130175 h 1543050"/>
              <a:gd name="connsiteX70" fmla="*/ 247650 w 2479675"/>
              <a:gd name="connsiteY70" fmla="*/ 98425 h 1543050"/>
              <a:gd name="connsiteX71" fmla="*/ 196850 w 2479675"/>
              <a:gd name="connsiteY71" fmla="*/ 98425 h 1543050"/>
              <a:gd name="connsiteX72" fmla="*/ 196850 w 2479675"/>
              <a:gd name="connsiteY72" fmla="*/ 60325 h 1543050"/>
              <a:gd name="connsiteX73" fmla="*/ 161925 w 2479675"/>
              <a:gd name="connsiteY73" fmla="*/ 60325 h 1543050"/>
              <a:gd name="connsiteX74" fmla="*/ 161925 w 2479675"/>
              <a:gd name="connsiteY74" fmla="*/ 28575 h 1543050"/>
              <a:gd name="connsiteX75" fmla="*/ 98425 w 2479675"/>
              <a:gd name="connsiteY75" fmla="*/ 28575 h 1543050"/>
              <a:gd name="connsiteX76" fmla="*/ 98425 w 2479675"/>
              <a:gd name="connsiteY76" fmla="*/ 0 h 1543050"/>
              <a:gd name="connsiteX77" fmla="*/ 0 w 2479675"/>
              <a:gd name="connsiteY77" fmla="*/ 0 h 154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2479675" h="1543050">
                <a:moveTo>
                  <a:pt x="2479675" y="1543050"/>
                </a:moveTo>
                <a:lnTo>
                  <a:pt x="1800225" y="1543050"/>
                </a:lnTo>
                <a:lnTo>
                  <a:pt x="1800225" y="1492250"/>
                </a:lnTo>
                <a:lnTo>
                  <a:pt x="1762125" y="1492250"/>
                </a:lnTo>
                <a:lnTo>
                  <a:pt x="1762125" y="1425575"/>
                </a:lnTo>
                <a:lnTo>
                  <a:pt x="1762125" y="1425575"/>
                </a:lnTo>
                <a:lnTo>
                  <a:pt x="1762125" y="1371600"/>
                </a:lnTo>
                <a:lnTo>
                  <a:pt x="1701800" y="1371600"/>
                </a:lnTo>
                <a:lnTo>
                  <a:pt x="1701800" y="1273175"/>
                </a:lnTo>
                <a:lnTo>
                  <a:pt x="1625600" y="1273175"/>
                </a:lnTo>
                <a:lnTo>
                  <a:pt x="1625600" y="1228725"/>
                </a:lnTo>
                <a:lnTo>
                  <a:pt x="1577975" y="1228725"/>
                </a:lnTo>
                <a:lnTo>
                  <a:pt x="1577975" y="1200150"/>
                </a:lnTo>
                <a:lnTo>
                  <a:pt x="1577975" y="1200150"/>
                </a:lnTo>
                <a:lnTo>
                  <a:pt x="1558925" y="1181100"/>
                </a:lnTo>
                <a:lnTo>
                  <a:pt x="1511300" y="1181100"/>
                </a:lnTo>
                <a:lnTo>
                  <a:pt x="1511300" y="1143000"/>
                </a:lnTo>
                <a:lnTo>
                  <a:pt x="1355725" y="1143000"/>
                </a:lnTo>
                <a:lnTo>
                  <a:pt x="1355725" y="1104900"/>
                </a:lnTo>
                <a:lnTo>
                  <a:pt x="1355725" y="1104900"/>
                </a:lnTo>
                <a:lnTo>
                  <a:pt x="1333500" y="1082675"/>
                </a:lnTo>
                <a:lnTo>
                  <a:pt x="1320800" y="1069975"/>
                </a:lnTo>
                <a:lnTo>
                  <a:pt x="1320800" y="1038225"/>
                </a:lnTo>
                <a:lnTo>
                  <a:pt x="1222375" y="1038225"/>
                </a:lnTo>
                <a:lnTo>
                  <a:pt x="1222375" y="1003300"/>
                </a:lnTo>
                <a:lnTo>
                  <a:pt x="1203325" y="1003300"/>
                </a:lnTo>
                <a:lnTo>
                  <a:pt x="1203325" y="968375"/>
                </a:lnTo>
                <a:lnTo>
                  <a:pt x="1149350" y="968375"/>
                </a:lnTo>
                <a:lnTo>
                  <a:pt x="1149350" y="920750"/>
                </a:lnTo>
                <a:lnTo>
                  <a:pt x="1111250" y="920750"/>
                </a:lnTo>
                <a:lnTo>
                  <a:pt x="1111250" y="869950"/>
                </a:lnTo>
                <a:lnTo>
                  <a:pt x="1063625" y="869950"/>
                </a:lnTo>
                <a:lnTo>
                  <a:pt x="1063625" y="825500"/>
                </a:lnTo>
                <a:lnTo>
                  <a:pt x="1025525" y="825500"/>
                </a:lnTo>
                <a:lnTo>
                  <a:pt x="1025525" y="790575"/>
                </a:lnTo>
                <a:lnTo>
                  <a:pt x="987425" y="790575"/>
                </a:lnTo>
                <a:lnTo>
                  <a:pt x="987425" y="768350"/>
                </a:lnTo>
                <a:lnTo>
                  <a:pt x="936625" y="768350"/>
                </a:lnTo>
                <a:lnTo>
                  <a:pt x="936625" y="736600"/>
                </a:lnTo>
                <a:lnTo>
                  <a:pt x="901700" y="736600"/>
                </a:lnTo>
                <a:lnTo>
                  <a:pt x="901700" y="692150"/>
                </a:lnTo>
                <a:lnTo>
                  <a:pt x="860425" y="692150"/>
                </a:lnTo>
                <a:lnTo>
                  <a:pt x="860425" y="650875"/>
                </a:lnTo>
                <a:lnTo>
                  <a:pt x="809625" y="650875"/>
                </a:lnTo>
                <a:lnTo>
                  <a:pt x="809625" y="619125"/>
                </a:lnTo>
                <a:lnTo>
                  <a:pt x="762000" y="619125"/>
                </a:lnTo>
                <a:lnTo>
                  <a:pt x="762000" y="568325"/>
                </a:lnTo>
                <a:lnTo>
                  <a:pt x="717550" y="568325"/>
                </a:lnTo>
                <a:lnTo>
                  <a:pt x="717550" y="536575"/>
                </a:lnTo>
                <a:lnTo>
                  <a:pt x="654050" y="536575"/>
                </a:lnTo>
                <a:lnTo>
                  <a:pt x="654050" y="495300"/>
                </a:lnTo>
                <a:lnTo>
                  <a:pt x="619125" y="495300"/>
                </a:lnTo>
                <a:lnTo>
                  <a:pt x="619125" y="434975"/>
                </a:lnTo>
                <a:lnTo>
                  <a:pt x="577850" y="434975"/>
                </a:lnTo>
                <a:lnTo>
                  <a:pt x="577850" y="409575"/>
                </a:lnTo>
                <a:lnTo>
                  <a:pt x="577850" y="409575"/>
                </a:lnTo>
                <a:lnTo>
                  <a:pt x="552450" y="381000"/>
                </a:lnTo>
                <a:lnTo>
                  <a:pt x="457200" y="355600"/>
                </a:lnTo>
                <a:lnTo>
                  <a:pt x="460375" y="320675"/>
                </a:lnTo>
                <a:lnTo>
                  <a:pt x="460375" y="320675"/>
                </a:lnTo>
                <a:lnTo>
                  <a:pt x="460375" y="282575"/>
                </a:lnTo>
                <a:lnTo>
                  <a:pt x="419100" y="282575"/>
                </a:lnTo>
                <a:lnTo>
                  <a:pt x="419100" y="247650"/>
                </a:lnTo>
                <a:lnTo>
                  <a:pt x="358775" y="247650"/>
                </a:lnTo>
                <a:lnTo>
                  <a:pt x="358775" y="206375"/>
                </a:lnTo>
                <a:lnTo>
                  <a:pt x="311150" y="206375"/>
                </a:lnTo>
                <a:lnTo>
                  <a:pt x="311150" y="158750"/>
                </a:lnTo>
                <a:lnTo>
                  <a:pt x="282575" y="158750"/>
                </a:lnTo>
                <a:lnTo>
                  <a:pt x="282575" y="130175"/>
                </a:lnTo>
                <a:lnTo>
                  <a:pt x="247650" y="130175"/>
                </a:lnTo>
                <a:lnTo>
                  <a:pt x="247650" y="98425"/>
                </a:lnTo>
                <a:lnTo>
                  <a:pt x="196850" y="98425"/>
                </a:lnTo>
                <a:lnTo>
                  <a:pt x="196850" y="60325"/>
                </a:lnTo>
                <a:lnTo>
                  <a:pt x="161925" y="60325"/>
                </a:lnTo>
                <a:lnTo>
                  <a:pt x="161925" y="28575"/>
                </a:lnTo>
                <a:lnTo>
                  <a:pt x="98425" y="28575"/>
                </a:lnTo>
                <a:lnTo>
                  <a:pt x="98425"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61" name="Freeform: Shape 60">
            <a:extLst>
              <a:ext uri="{FF2B5EF4-FFF2-40B4-BE49-F238E27FC236}">
                <a16:creationId xmlns:a16="http://schemas.microsoft.com/office/drawing/2014/main" id="{9075EB31-B371-4FAC-971F-F16EFA416F5B}"/>
              </a:ext>
            </a:extLst>
          </p:cNvPr>
          <p:cNvSpPr/>
          <p:nvPr/>
        </p:nvSpPr>
        <p:spPr bwMode="auto">
          <a:xfrm>
            <a:off x="8950325" y="3619500"/>
            <a:ext cx="1974850" cy="1387475"/>
          </a:xfrm>
          <a:custGeom>
            <a:avLst/>
            <a:gdLst>
              <a:gd name="connsiteX0" fmla="*/ 0 w 1974850"/>
              <a:gd name="connsiteY0" fmla="*/ 0 h 1387475"/>
              <a:gd name="connsiteX1" fmla="*/ 174625 w 1974850"/>
              <a:gd name="connsiteY1" fmla="*/ 0 h 1387475"/>
              <a:gd name="connsiteX2" fmla="*/ 174625 w 1974850"/>
              <a:gd name="connsiteY2" fmla="*/ 22225 h 1387475"/>
              <a:gd name="connsiteX3" fmla="*/ 342900 w 1974850"/>
              <a:gd name="connsiteY3" fmla="*/ 22225 h 1387475"/>
              <a:gd name="connsiteX4" fmla="*/ 342900 w 1974850"/>
              <a:gd name="connsiteY4" fmla="*/ 57150 h 1387475"/>
              <a:gd name="connsiteX5" fmla="*/ 396875 w 1974850"/>
              <a:gd name="connsiteY5" fmla="*/ 57150 h 1387475"/>
              <a:gd name="connsiteX6" fmla="*/ 396875 w 1974850"/>
              <a:gd name="connsiteY6" fmla="*/ 101600 h 1387475"/>
              <a:gd name="connsiteX7" fmla="*/ 466725 w 1974850"/>
              <a:gd name="connsiteY7" fmla="*/ 101600 h 1387475"/>
              <a:gd name="connsiteX8" fmla="*/ 466725 w 1974850"/>
              <a:gd name="connsiteY8" fmla="*/ 123825 h 1387475"/>
              <a:gd name="connsiteX9" fmla="*/ 523875 w 1974850"/>
              <a:gd name="connsiteY9" fmla="*/ 123825 h 1387475"/>
              <a:gd name="connsiteX10" fmla="*/ 523875 w 1974850"/>
              <a:gd name="connsiteY10" fmla="*/ 149225 h 1387475"/>
              <a:gd name="connsiteX11" fmla="*/ 546100 w 1974850"/>
              <a:gd name="connsiteY11" fmla="*/ 149225 h 1387475"/>
              <a:gd name="connsiteX12" fmla="*/ 546100 w 1974850"/>
              <a:gd name="connsiteY12" fmla="*/ 187325 h 1387475"/>
              <a:gd name="connsiteX13" fmla="*/ 568325 w 1974850"/>
              <a:gd name="connsiteY13" fmla="*/ 187325 h 1387475"/>
              <a:gd name="connsiteX14" fmla="*/ 568325 w 1974850"/>
              <a:gd name="connsiteY14" fmla="*/ 187325 h 1387475"/>
              <a:gd name="connsiteX15" fmla="*/ 596900 w 1974850"/>
              <a:gd name="connsiteY15" fmla="*/ 215900 h 1387475"/>
              <a:gd name="connsiteX16" fmla="*/ 641350 w 1974850"/>
              <a:gd name="connsiteY16" fmla="*/ 215900 h 1387475"/>
              <a:gd name="connsiteX17" fmla="*/ 641350 w 1974850"/>
              <a:gd name="connsiteY17" fmla="*/ 260350 h 1387475"/>
              <a:gd name="connsiteX18" fmla="*/ 679450 w 1974850"/>
              <a:gd name="connsiteY18" fmla="*/ 260350 h 1387475"/>
              <a:gd name="connsiteX19" fmla="*/ 679450 w 1974850"/>
              <a:gd name="connsiteY19" fmla="*/ 304800 h 1387475"/>
              <a:gd name="connsiteX20" fmla="*/ 742950 w 1974850"/>
              <a:gd name="connsiteY20" fmla="*/ 304800 h 1387475"/>
              <a:gd name="connsiteX21" fmla="*/ 742950 w 1974850"/>
              <a:gd name="connsiteY21" fmla="*/ 304800 h 1387475"/>
              <a:gd name="connsiteX22" fmla="*/ 806450 w 1974850"/>
              <a:gd name="connsiteY22" fmla="*/ 304800 h 1387475"/>
              <a:gd name="connsiteX23" fmla="*/ 806450 w 1974850"/>
              <a:gd name="connsiteY23" fmla="*/ 342900 h 1387475"/>
              <a:gd name="connsiteX24" fmla="*/ 841375 w 1974850"/>
              <a:gd name="connsiteY24" fmla="*/ 342900 h 1387475"/>
              <a:gd name="connsiteX25" fmla="*/ 841375 w 1974850"/>
              <a:gd name="connsiteY25" fmla="*/ 384175 h 1387475"/>
              <a:gd name="connsiteX26" fmla="*/ 879475 w 1974850"/>
              <a:gd name="connsiteY26" fmla="*/ 384175 h 1387475"/>
              <a:gd name="connsiteX27" fmla="*/ 879475 w 1974850"/>
              <a:gd name="connsiteY27" fmla="*/ 406400 h 1387475"/>
              <a:gd name="connsiteX28" fmla="*/ 908050 w 1974850"/>
              <a:gd name="connsiteY28" fmla="*/ 406400 h 1387475"/>
              <a:gd name="connsiteX29" fmla="*/ 908050 w 1974850"/>
              <a:gd name="connsiteY29" fmla="*/ 434975 h 1387475"/>
              <a:gd name="connsiteX30" fmla="*/ 993775 w 1974850"/>
              <a:gd name="connsiteY30" fmla="*/ 434975 h 1387475"/>
              <a:gd name="connsiteX31" fmla="*/ 993775 w 1974850"/>
              <a:gd name="connsiteY31" fmla="*/ 476250 h 1387475"/>
              <a:gd name="connsiteX32" fmla="*/ 1022350 w 1974850"/>
              <a:gd name="connsiteY32" fmla="*/ 476250 h 1387475"/>
              <a:gd name="connsiteX33" fmla="*/ 1022350 w 1974850"/>
              <a:gd name="connsiteY33" fmla="*/ 511175 h 1387475"/>
              <a:gd name="connsiteX34" fmla="*/ 1054100 w 1974850"/>
              <a:gd name="connsiteY34" fmla="*/ 511175 h 1387475"/>
              <a:gd name="connsiteX35" fmla="*/ 1054100 w 1974850"/>
              <a:gd name="connsiteY35" fmla="*/ 527050 h 1387475"/>
              <a:gd name="connsiteX36" fmla="*/ 1146175 w 1974850"/>
              <a:gd name="connsiteY36" fmla="*/ 527050 h 1387475"/>
              <a:gd name="connsiteX37" fmla="*/ 1146175 w 1974850"/>
              <a:gd name="connsiteY37" fmla="*/ 558800 h 1387475"/>
              <a:gd name="connsiteX38" fmla="*/ 1196975 w 1974850"/>
              <a:gd name="connsiteY38" fmla="*/ 558800 h 1387475"/>
              <a:gd name="connsiteX39" fmla="*/ 1196975 w 1974850"/>
              <a:gd name="connsiteY39" fmla="*/ 558800 h 1387475"/>
              <a:gd name="connsiteX40" fmla="*/ 1196975 w 1974850"/>
              <a:gd name="connsiteY40" fmla="*/ 587375 h 1387475"/>
              <a:gd name="connsiteX41" fmla="*/ 1235075 w 1974850"/>
              <a:gd name="connsiteY41" fmla="*/ 587375 h 1387475"/>
              <a:gd name="connsiteX42" fmla="*/ 1235075 w 1974850"/>
              <a:gd name="connsiteY42" fmla="*/ 669925 h 1387475"/>
              <a:gd name="connsiteX43" fmla="*/ 1308100 w 1974850"/>
              <a:gd name="connsiteY43" fmla="*/ 669925 h 1387475"/>
              <a:gd name="connsiteX44" fmla="*/ 1308100 w 1974850"/>
              <a:gd name="connsiteY44" fmla="*/ 669925 h 1387475"/>
              <a:gd name="connsiteX45" fmla="*/ 1327150 w 1974850"/>
              <a:gd name="connsiteY45" fmla="*/ 688975 h 1387475"/>
              <a:gd name="connsiteX46" fmla="*/ 1327150 w 1974850"/>
              <a:gd name="connsiteY46" fmla="*/ 781050 h 1387475"/>
              <a:gd name="connsiteX47" fmla="*/ 1352550 w 1974850"/>
              <a:gd name="connsiteY47" fmla="*/ 781050 h 1387475"/>
              <a:gd name="connsiteX48" fmla="*/ 1352550 w 1974850"/>
              <a:gd name="connsiteY48" fmla="*/ 835025 h 1387475"/>
              <a:gd name="connsiteX49" fmla="*/ 1377950 w 1974850"/>
              <a:gd name="connsiteY49" fmla="*/ 835025 h 1387475"/>
              <a:gd name="connsiteX50" fmla="*/ 1377950 w 1974850"/>
              <a:gd name="connsiteY50" fmla="*/ 895350 h 1387475"/>
              <a:gd name="connsiteX51" fmla="*/ 1409700 w 1974850"/>
              <a:gd name="connsiteY51" fmla="*/ 895350 h 1387475"/>
              <a:gd name="connsiteX52" fmla="*/ 1409700 w 1974850"/>
              <a:gd name="connsiteY52" fmla="*/ 952500 h 1387475"/>
              <a:gd name="connsiteX53" fmla="*/ 1463675 w 1974850"/>
              <a:gd name="connsiteY53" fmla="*/ 952500 h 1387475"/>
              <a:gd name="connsiteX54" fmla="*/ 1463675 w 1974850"/>
              <a:gd name="connsiteY54" fmla="*/ 1044575 h 1387475"/>
              <a:gd name="connsiteX55" fmla="*/ 1606550 w 1974850"/>
              <a:gd name="connsiteY55" fmla="*/ 1044575 h 1387475"/>
              <a:gd name="connsiteX56" fmla="*/ 1612900 w 1974850"/>
              <a:gd name="connsiteY56" fmla="*/ 1073150 h 1387475"/>
              <a:gd name="connsiteX57" fmla="*/ 1612900 w 1974850"/>
              <a:gd name="connsiteY57" fmla="*/ 1120775 h 1387475"/>
              <a:gd name="connsiteX58" fmla="*/ 1676400 w 1974850"/>
              <a:gd name="connsiteY58" fmla="*/ 1120775 h 1387475"/>
              <a:gd name="connsiteX59" fmla="*/ 1676400 w 1974850"/>
              <a:gd name="connsiteY59" fmla="*/ 1184275 h 1387475"/>
              <a:gd name="connsiteX60" fmla="*/ 1816100 w 1974850"/>
              <a:gd name="connsiteY60" fmla="*/ 1184275 h 1387475"/>
              <a:gd name="connsiteX61" fmla="*/ 1816100 w 1974850"/>
              <a:gd name="connsiteY61" fmla="*/ 1292225 h 1387475"/>
              <a:gd name="connsiteX62" fmla="*/ 1847850 w 1974850"/>
              <a:gd name="connsiteY62" fmla="*/ 1292225 h 1387475"/>
              <a:gd name="connsiteX63" fmla="*/ 1847850 w 1974850"/>
              <a:gd name="connsiteY63" fmla="*/ 1387475 h 1387475"/>
              <a:gd name="connsiteX64" fmla="*/ 1974850 w 1974850"/>
              <a:gd name="connsiteY64" fmla="*/ 1387475 h 138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974850" h="1387475">
                <a:moveTo>
                  <a:pt x="0" y="0"/>
                </a:moveTo>
                <a:lnTo>
                  <a:pt x="174625" y="0"/>
                </a:lnTo>
                <a:lnTo>
                  <a:pt x="174625" y="22225"/>
                </a:lnTo>
                <a:lnTo>
                  <a:pt x="342900" y="22225"/>
                </a:lnTo>
                <a:lnTo>
                  <a:pt x="342900" y="57150"/>
                </a:lnTo>
                <a:lnTo>
                  <a:pt x="396875" y="57150"/>
                </a:lnTo>
                <a:lnTo>
                  <a:pt x="396875" y="101600"/>
                </a:lnTo>
                <a:lnTo>
                  <a:pt x="466725" y="101600"/>
                </a:lnTo>
                <a:lnTo>
                  <a:pt x="466725" y="123825"/>
                </a:lnTo>
                <a:lnTo>
                  <a:pt x="523875" y="123825"/>
                </a:lnTo>
                <a:lnTo>
                  <a:pt x="523875" y="149225"/>
                </a:lnTo>
                <a:lnTo>
                  <a:pt x="546100" y="149225"/>
                </a:lnTo>
                <a:lnTo>
                  <a:pt x="546100" y="187325"/>
                </a:lnTo>
                <a:lnTo>
                  <a:pt x="568325" y="187325"/>
                </a:lnTo>
                <a:lnTo>
                  <a:pt x="568325" y="187325"/>
                </a:lnTo>
                <a:lnTo>
                  <a:pt x="596900" y="215900"/>
                </a:lnTo>
                <a:lnTo>
                  <a:pt x="641350" y="215900"/>
                </a:lnTo>
                <a:lnTo>
                  <a:pt x="641350" y="260350"/>
                </a:lnTo>
                <a:lnTo>
                  <a:pt x="679450" y="260350"/>
                </a:lnTo>
                <a:lnTo>
                  <a:pt x="679450" y="304800"/>
                </a:lnTo>
                <a:lnTo>
                  <a:pt x="742950" y="304800"/>
                </a:lnTo>
                <a:lnTo>
                  <a:pt x="742950" y="304800"/>
                </a:lnTo>
                <a:lnTo>
                  <a:pt x="806450" y="304800"/>
                </a:lnTo>
                <a:lnTo>
                  <a:pt x="806450" y="342900"/>
                </a:lnTo>
                <a:lnTo>
                  <a:pt x="841375" y="342900"/>
                </a:lnTo>
                <a:lnTo>
                  <a:pt x="841375" y="384175"/>
                </a:lnTo>
                <a:lnTo>
                  <a:pt x="879475" y="384175"/>
                </a:lnTo>
                <a:lnTo>
                  <a:pt x="879475" y="406400"/>
                </a:lnTo>
                <a:lnTo>
                  <a:pt x="908050" y="406400"/>
                </a:lnTo>
                <a:lnTo>
                  <a:pt x="908050" y="434975"/>
                </a:lnTo>
                <a:lnTo>
                  <a:pt x="993775" y="434975"/>
                </a:lnTo>
                <a:lnTo>
                  <a:pt x="993775" y="476250"/>
                </a:lnTo>
                <a:lnTo>
                  <a:pt x="1022350" y="476250"/>
                </a:lnTo>
                <a:lnTo>
                  <a:pt x="1022350" y="511175"/>
                </a:lnTo>
                <a:lnTo>
                  <a:pt x="1054100" y="511175"/>
                </a:lnTo>
                <a:lnTo>
                  <a:pt x="1054100" y="527050"/>
                </a:lnTo>
                <a:lnTo>
                  <a:pt x="1146175" y="527050"/>
                </a:lnTo>
                <a:lnTo>
                  <a:pt x="1146175" y="558800"/>
                </a:lnTo>
                <a:lnTo>
                  <a:pt x="1196975" y="558800"/>
                </a:lnTo>
                <a:lnTo>
                  <a:pt x="1196975" y="558800"/>
                </a:lnTo>
                <a:lnTo>
                  <a:pt x="1196975" y="587375"/>
                </a:lnTo>
                <a:lnTo>
                  <a:pt x="1235075" y="587375"/>
                </a:lnTo>
                <a:lnTo>
                  <a:pt x="1235075" y="669925"/>
                </a:lnTo>
                <a:lnTo>
                  <a:pt x="1308100" y="669925"/>
                </a:lnTo>
                <a:lnTo>
                  <a:pt x="1308100" y="669925"/>
                </a:lnTo>
                <a:lnTo>
                  <a:pt x="1327150" y="688975"/>
                </a:lnTo>
                <a:lnTo>
                  <a:pt x="1327150" y="781050"/>
                </a:lnTo>
                <a:lnTo>
                  <a:pt x="1352550" y="781050"/>
                </a:lnTo>
                <a:lnTo>
                  <a:pt x="1352550" y="835025"/>
                </a:lnTo>
                <a:lnTo>
                  <a:pt x="1377950" y="835025"/>
                </a:lnTo>
                <a:lnTo>
                  <a:pt x="1377950" y="895350"/>
                </a:lnTo>
                <a:lnTo>
                  <a:pt x="1409700" y="895350"/>
                </a:lnTo>
                <a:lnTo>
                  <a:pt x="1409700" y="952500"/>
                </a:lnTo>
                <a:lnTo>
                  <a:pt x="1463675" y="952500"/>
                </a:lnTo>
                <a:lnTo>
                  <a:pt x="1463675" y="1044575"/>
                </a:lnTo>
                <a:lnTo>
                  <a:pt x="1606550" y="1044575"/>
                </a:lnTo>
                <a:lnTo>
                  <a:pt x="1612900" y="1073150"/>
                </a:lnTo>
                <a:lnTo>
                  <a:pt x="1612900" y="1120775"/>
                </a:lnTo>
                <a:lnTo>
                  <a:pt x="1676400" y="1120775"/>
                </a:lnTo>
                <a:lnTo>
                  <a:pt x="1676400" y="1184275"/>
                </a:lnTo>
                <a:lnTo>
                  <a:pt x="1816100" y="1184275"/>
                </a:lnTo>
                <a:lnTo>
                  <a:pt x="1816100" y="1292225"/>
                </a:lnTo>
                <a:lnTo>
                  <a:pt x="1847850" y="1292225"/>
                </a:lnTo>
                <a:lnTo>
                  <a:pt x="1847850" y="1387475"/>
                </a:lnTo>
                <a:lnTo>
                  <a:pt x="1974850" y="1387475"/>
                </a:lnTo>
              </a:path>
            </a:pathLst>
          </a:custGeom>
          <a:noFill/>
          <a:ln w="28575">
            <a:solidFill>
              <a:schemeClr val="accent1"/>
            </a:solidFill>
            <a:miter lim="800000"/>
            <a:headEnd/>
            <a:tailEnd/>
          </a:ln>
        </p:spPr>
        <p:txBody>
          <a:bodyPr rtlCol="0" anchor="ctr"/>
          <a:lstStyle/>
          <a:p>
            <a:pPr algn="ctr"/>
            <a:endParaRPr lang="en-US" dirty="0"/>
          </a:p>
        </p:txBody>
      </p:sp>
      <p:grpSp>
        <p:nvGrpSpPr>
          <p:cNvPr id="179" name="Group 178">
            <a:extLst>
              <a:ext uri="{FF2B5EF4-FFF2-40B4-BE49-F238E27FC236}">
                <a16:creationId xmlns:a16="http://schemas.microsoft.com/office/drawing/2014/main" id="{9D9527AE-1B9C-4D51-9DA5-5C5150DE4C7F}"/>
              </a:ext>
            </a:extLst>
          </p:cNvPr>
          <p:cNvGrpSpPr/>
          <p:nvPr/>
        </p:nvGrpSpPr>
        <p:grpSpPr>
          <a:xfrm>
            <a:off x="4316940" y="3413626"/>
            <a:ext cx="3549829" cy="2668080"/>
            <a:chOff x="696805" y="3419314"/>
            <a:chExt cx="3421325" cy="2668080"/>
          </a:xfrm>
        </p:grpSpPr>
        <p:sp>
          <p:nvSpPr>
            <p:cNvPr id="214" name="TextBox 213">
              <a:extLst>
                <a:ext uri="{FF2B5EF4-FFF2-40B4-BE49-F238E27FC236}">
                  <a16:creationId xmlns:a16="http://schemas.microsoft.com/office/drawing/2014/main" id="{6A33FBA4-0C11-4D43-8887-ADC489E36768}"/>
                </a:ext>
              </a:extLst>
            </p:cNvPr>
            <p:cNvSpPr txBox="1"/>
            <p:nvPr/>
          </p:nvSpPr>
          <p:spPr bwMode="auto">
            <a:xfrm>
              <a:off x="3245881" y="5718062"/>
              <a:ext cx="5842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96</a:t>
              </a:r>
            </a:p>
          </p:txBody>
        </p:sp>
        <p:cxnSp>
          <p:nvCxnSpPr>
            <p:cNvPr id="181" name="Straight Connector 180">
              <a:extLst>
                <a:ext uri="{FF2B5EF4-FFF2-40B4-BE49-F238E27FC236}">
                  <a16:creationId xmlns:a16="http://schemas.microsoft.com/office/drawing/2014/main" id="{1D2C00EB-ED2F-4C3F-9FB1-92810889C2F4}"/>
                </a:ext>
              </a:extLst>
            </p:cNvPr>
            <p:cNvCxnSpPr/>
            <p:nvPr/>
          </p:nvCxnSpPr>
          <p:spPr bwMode="auto">
            <a:xfrm>
              <a:off x="1229171" y="3608596"/>
              <a:ext cx="0" cy="2096515"/>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13691C9D-4B9A-4A3B-BFA4-EF958771B267}"/>
                </a:ext>
              </a:extLst>
            </p:cNvPr>
            <p:cNvCxnSpPr>
              <a:cxnSpLocks/>
            </p:cNvCxnSpPr>
            <p:nvPr/>
          </p:nvCxnSpPr>
          <p:spPr bwMode="auto">
            <a:xfrm>
              <a:off x="1218258" y="5686958"/>
              <a:ext cx="2611239" cy="0"/>
            </a:xfrm>
            <a:prstGeom prst="line">
              <a:avLst/>
            </a:prstGeom>
            <a:noFill/>
            <a:ln w="28575"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D53C7366-290E-4147-B1CA-55A8F10582CB}"/>
                </a:ext>
              </a:extLst>
            </p:cNvPr>
            <p:cNvCxnSpPr>
              <a:cxnSpLocks/>
            </p:cNvCxnSpPr>
            <p:nvPr/>
          </p:nvCxnSpPr>
          <p:spPr bwMode="auto">
            <a:xfrm flipH="1">
              <a:off x="1167258" y="3608596"/>
              <a:ext cx="61913" cy="0"/>
            </a:xfrm>
            <a:prstGeom prst="line">
              <a:avLst/>
            </a:prstGeom>
            <a:noFill/>
            <a:ln w="28575"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35BA3F99-97C8-4DC9-846F-57BF2853A491}"/>
                </a:ext>
              </a:extLst>
            </p:cNvPr>
            <p:cNvCxnSpPr>
              <a:cxnSpLocks/>
            </p:cNvCxnSpPr>
            <p:nvPr/>
          </p:nvCxnSpPr>
          <p:spPr bwMode="auto">
            <a:xfrm flipH="1">
              <a:off x="1167258" y="4025791"/>
              <a:ext cx="61913" cy="0"/>
            </a:xfrm>
            <a:prstGeom prst="line">
              <a:avLst/>
            </a:prstGeom>
            <a:noFill/>
            <a:ln w="28575"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30EA6B70-51E3-4581-9594-59F470203129}"/>
                </a:ext>
              </a:extLst>
            </p:cNvPr>
            <p:cNvCxnSpPr>
              <a:cxnSpLocks/>
            </p:cNvCxnSpPr>
            <p:nvPr/>
          </p:nvCxnSpPr>
          <p:spPr bwMode="auto">
            <a:xfrm flipH="1">
              <a:off x="1167258" y="4442986"/>
              <a:ext cx="61913" cy="0"/>
            </a:xfrm>
            <a:prstGeom prst="line">
              <a:avLst/>
            </a:prstGeom>
            <a:noFill/>
            <a:ln w="28575"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A9021D0E-C5A9-4408-8793-D7CB2EF1DFFD}"/>
                </a:ext>
              </a:extLst>
            </p:cNvPr>
            <p:cNvCxnSpPr>
              <a:cxnSpLocks/>
            </p:cNvCxnSpPr>
            <p:nvPr/>
          </p:nvCxnSpPr>
          <p:spPr bwMode="auto">
            <a:xfrm flipH="1">
              <a:off x="1167258" y="4860181"/>
              <a:ext cx="61913" cy="0"/>
            </a:xfrm>
            <a:prstGeom prst="line">
              <a:avLst/>
            </a:prstGeom>
            <a:noFill/>
            <a:ln w="28575"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CAE972E9-E5C3-4276-AD04-B1A221F6FD61}"/>
                </a:ext>
              </a:extLst>
            </p:cNvPr>
            <p:cNvCxnSpPr>
              <a:cxnSpLocks/>
            </p:cNvCxnSpPr>
            <p:nvPr/>
          </p:nvCxnSpPr>
          <p:spPr bwMode="auto">
            <a:xfrm flipH="1">
              <a:off x="1167258" y="5277376"/>
              <a:ext cx="61913" cy="0"/>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2387A65A-5BB6-4430-A8B4-25D7CAE26C9B}"/>
                </a:ext>
              </a:extLst>
            </p:cNvPr>
            <p:cNvCxnSpPr>
              <a:cxnSpLocks/>
            </p:cNvCxnSpPr>
            <p:nvPr/>
          </p:nvCxnSpPr>
          <p:spPr bwMode="auto">
            <a:xfrm flipH="1">
              <a:off x="1167258" y="5694570"/>
              <a:ext cx="61913" cy="0"/>
            </a:xfrm>
            <a:prstGeom prst="line">
              <a:avLst/>
            </a:prstGeom>
            <a:noFill/>
            <a:ln w="28575"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FEDBB281-E9FA-46C8-9259-6C24F559B6B4}"/>
                </a:ext>
              </a:extLst>
            </p:cNvPr>
            <p:cNvCxnSpPr>
              <a:cxnSpLocks/>
            </p:cNvCxnSpPr>
            <p:nvPr/>
          </p:nvCxnSpPr>
          <p:spPr bwMode="auto">
            <a:xfrm>
              <a:off x="1229171" y="570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67E4886E-4F8B-4DCF-B5D9-40F9A1D5F734}"/>
                </a:ext>
              </a:extLst>
            </p:cNvPr>
            <p:cNvCxnSpPr>
              <a:cxnSpLocks/>
            </p:cNvCxnSpPr>
            <p:nvPr/>
          </p:nvCxnSpPr>
          <p:spPr bwMode="auto">
            <a:xfrm>
              <a:off x="1516508" y="570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ECDE0E41-A9DD-4829-A66C-2E5923CF741A}"/>
                </a:ext>
              </a:extLst>
            </p:cNvPr>
            <p:cNvCxnSpPr>
              <a:cxnSpLocks/>
            </p:cNvCxnSpPr>
            <p:nvPr/>
          </p:nvCxnSpPr>
          <p:spPr bwMode="auto">
            <a:xfrm>
              <a:off x="1803845" y="570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D177F85E-452D-47DB-B38B-87D25C47E078}"/>
                </a:ext>
              </a:extLst>
            </p:cNvPr>
            <p:cNvCxnSpPr>
              <a:cxnSpLocks/>
            </p:cNvCxnSpPr>
            <p:nvPr/>
          </p:nvCxnSpPr>
          <p:spPr bwMode="auto">
            <a:xfrm>
              <a:off x="2091182" y="570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CF382CC0-7D54-494D-9BC9-7368901CD1BE}"/>
                </a:ext>
              </a:extLst>
            </p:cNvPr>
            <p:cNvCxnSpPr>
              <a:cxnSpLocks/>
            </p:cNvCxnSpPr>
            <p:nvPr/>
          </p:nvCxnSpPr>
          <p:spPr bwMode="auto">
            <a:xfrm>
              <a:off x="2378519" y="570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F4F7BE39-16CE-457B-A67A-A0E794E083FD}"/>
                </a:ext>
              </a:extLst>
            </p:cNvPr>
            <p:cNvCxnSpPr>
              <a:cxnSpLocks/>
            </p:cNvCxnSpPr>
            <p:nvPr/>
          </p:nvCxnSpPr>
          <p:spPr bwMode="auto">
            <a:xfrm>
              <a:off x="2665856" y="570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0E69CFC0-5971-43A6-86D5-7B561AFBF41F}"/>
                </a:ext>
              </a:extLst>
            </p:cNvPr>
            <p:cNvCxnSpPr>
              <a:cxnSpLocks/>
            </p:cNvCxnSpPr>
            <p:nvPr/>
          </p:nvCxnSpPr>
          <p:spPr bwMode="auto">
            <a:xfrm>
              <a:off x="2953193" y="570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2D9C3CF9-9788-4D54-93DC-C106D8AD0A9D}"/>
                </a:ext>
              </a:extLst>
            </p:cNvPr>
            <p:cNvCxnSpPr>
              <a:cxnSpLocks/>
            </p:cNvCxnSpPr>
            <p:nvPr/>
          </p:nvCxnSpPr>
          <p:spPr bwMode="auto">
            <a:xfrm>
              <a:off x="3240530" y="570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A8E72945-D0C9-4226-A6BC-E483077B2320}"/>
                </a:ext>
              </a:extLst>
            </p:cNvPr>
            <p:cNvCxnSpPr>
              <a:cxnSpLocks/>
            </p:cNvCxnSpPr>
            <p:nvPr/>
          </p:nvCxnSpPr>
          <p:spPr bwMode="auto">
            <a:xfrm>
              <a:off x="3527867" y="570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EC19C14C-2293-45EE-80E5-F4941CC46765}"/>
                </a:ext>
              </a:extLst>
            </p:cNvPr>
            <p:cNvCxnSpPr>
              <a:cxnSpLocks/>
            </p:cNvCxnSpPr>
            <p:nvPr/>
          </p:nvCxnSpPr>
          <p:spPr bwMode="auto">
            <a:xfrm>
              <a:off x="3815208" y="5705110"/>
              <a:ext cx="0" cy="64008"/>
            </a:xfrm>
            <a:prstGeom prst="line">
              <a:avLst/>
            </a:prstGeom>
            <a:noFill/>
            <a:ln w="28575" cap="flat" cmpd="sng" algn="ctr">
              <a:solidFill>
                <a:schemeClr val="bg1"/>
              </a:solidFill>
              <a:prstDash val="solid"/>
              <a:round/>
              <a:headEnd type="none" w="med" len="med"/>
              <a:tailEnd type="none" w="med" len="med"/>
            </a:ln>
            <a:effectLst/>
          </p:spPr>
        </p:cxnSp>
        <p:sp>
          <p:nvSpPr>
            <p:cNvPr id="199" name="TextBox 198">
              <a:extLst>
                <a:ext uri="{FF2B5EF4-FFF2-40B4-BE49-F238E27FC236}">
                  <a16:creationId xmlns:a16="http://schemas.microsoft.com/office/drawing/2014/main" id="{6A8D6186-500D-48AE-976C-B890115F114A}"/>
                </a:ext>
              </a:extLst>
            </p:cNvPr>
            <p:cNvSpPr txBox="1"/>
            <p:nvPr/>
          </p:nvSpPr>
          <p:spPr bwMode="auto">
            <a:xfrm>
              <a:off x="696805" y="3419314"/>
              <a:ext cx="52946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100</a:t>
              </a:r>
            </a:p>
          </p:txBody>
        </p:sp>
        <p:sp>
          <p:nvSpPr>
            <p:cNvPr id="200" name="TextBox 199">
              <a:extLst>
                <a:ext uri="{FF2B5EF4-FFF2-40B4-BE49-F238E27FC236}">
                  <a16:creationId xmlns:a16="http://schemas.microsoft.com/office/drawing/2014/main" id="{B42C21B5-B178-4F17-9B2C-68F45667D0EF}"/>
                </a:ext>
              </a:extLst>
            </p:cNvPr>
            <p:cNvSpPr txBox="1"/>
            <p:nvPr/>
          </p:nvSpPr>
          <p:spPr bwMode="auto">
            <a:xfrm>
              <a:off x="696805" y="3836072"/>
              <a:ext cx="5294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80</a:t>
              </a:r>
            </a:p>
          </p:txBody>
        </p:sp>
        <p:sp>
          <p:nvSpPr>
            <p:cNvPr id="201" name="TextBox 200">
              <a:extLst>
                <a:ext uri="{FF2B5EF4-FFF2-40B4-BE49-F238E27FC236}">
                  <a16:creationId xmlns:a16="http://schemas.microsoft.com/office/drawing/2014/main" id="{669320AD-4664-4048-83AB-57D0867AFAAF}"/>
                </a:ext>
              </a:extLst>
            </p:cNvPr>
            <p:cNvSpPr txBox="1"/>
            <p:nvPr/>
          </p:nvSpPr>
          <p:spPr bwMode="auto">
            <a:xfrm>
              <a:off x="696805" y="4252830"/>
              <a:ext cx="5294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60</a:t>
              </a:r>
            </a:p>
          </p:txBody>
        </p:sp>
        <p:sp>
          <p:nvSpPr>
            <p:cNvPr id="202" name="TextBox 201">
              <a:extLst>
                <a:ext uri="{FF2B5EF4-FFF2-40B4-BE49-F238E27FC236}">
                  <a16:creationId xmlns:a16="http://schemas.microsoft.com/office/drawing/2014/main" id="{3A5B89AF-C154-45FF-A5D0-BE2C3FBAFE51}"/>
                </a:ext>
              </a:extLst>
            </p:cNvPr>
            <p:cNvSpPr txBox="1"/>
            <p:nvPr/>
          </p:nvSpPr>
          <p:spPr bwMode="auto">
            <a:xfrm>
              <a:off x="696805" y="4669588"/>
              <a:ext cx="5294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40</a:t>
              </a:r>
            </a:p>
          </p:txBody>
        </p:sp>
        <p:sp>
          <p:nvSpPr>
            <p:cNvPr id="203" name="TextBox 202">
              <a:extLst>
                <a:ext uri="{FF2B5EF4-FFF2-40B4-BE49-F238E27FC236}">
                  <a16:creationId xmlns:a16="http://schemas.microsoft.com/office/drawing/2014/main" id="{796B7105-83DA-4B33-90D9-4499D8E05AE4}"/>
                </a:ext>
              </a:extLst>
            </p:cNvPr>
            <p:cNvSpPr txBox="1"/>
            <p:nvPr/>
          </p:nvSpPr>
          <p:spPr bwMode="auto">
            <a:xfrm>
              <a:off x="696805" y="5086346"/>
              <a:ext cx="5294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20</a:t>
              </a:r>
            </a:p>
          </p:txBody>
        </p:sp>
        <p:sp>
          <p:nvSpPr>
            <p:cNvPr id="204" name="TextBox 203">
              <a:extLst>
                <a:ext uri="{FF2B5EF4-FFF2-40B4-BE49-F238E27FC236}">
                  <a16:creationId xmlns:a16="http://schemas.microsoft.com/office/drawing/2014/main" id="{F5299126-C936-4778-BBA7-DF807423A17D}"/>
                </a:ext>
              </a:extLst>
            </p:cNvPr>
            <p:cNvSpPr txBox="1"/>
            <p:nvPr/>
          </p:nvSpPr>
          <p:spPr bwMode="auto">
            <a:xfrm>
              <a:off x="696805" y="5503104"/>
              <a:ext cx="5294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0</a:t>
              </a:r>
            </a:p>
          </p:txBody>
        </p:sp>
        <p:sp>
          <p:nvSpPr>
            <p:cNvPr id="205" name="TextBox 204">
              <a:extLst>
                <a:ext uri="{FF2B5EF4-FFF2-40B4-BE49-F238E27FC236}">
                  <a16:creationId xmlns:a16="http://schemas.microsoft.com/office/drawing/2014/main" id="{7EDCD91B-B62C-428F-8837-57F66D12DD2D}"/>
                </a:ext>
              </a:extLst>
            </p:cNvPr>
            <p:cNvSpPr txBox="1"/>
            <p:nvPr/>
          </p:nvSpPr>
          <p:spPr bwMode="auto">
            <a:xfrm>
              <a:off x="3533875" y="5718062"/>
              <a:ext cx="5842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108</a:t>
              </a:r>
            </a:p>
          </p:txBody>
        </p:sp>
        <p:sp>
          <p:nvSpPr>
            <p:cNvPr id="206" name="TextBox 205">
              <a:extLst>
                <a:ext uri="{FF2B5EF4-FFF2-40B4-BE49-F238E27FC236}">
                  <a16:creationId xmlns:a16="http://schemas.microsoft.com/office/drawing/2014/main" id="{512FF988-9746-4086-99E6-8B803DF1B18D}"/>
                </a:ext>
              </a:extLst>
            </p:cNvPr>
            <p:cNvSpPr txBox="1"/>
            <p:nvPr/>
          </p:nvSpPr>
          <p:spPr bwMode="auto">
            <a:xfrm>
              <a:off x="941945" y="5718062"/>
              <a:ext cx="5842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0</a:t>
              </a:r>
            </a:p>
          </p:txBody>
        </p:sp>
        <p:sp>
          <p:nvSpPr>
            <p:cNvPr id="207" name="TextBox 206">
              <a:extLst>
                <a:ext uri="{FF2B5EF4-FFF2-40B4-BE49-F238E27FC236}">
                  <a16:creationId xmlns:a16="http://schemas.microsoft.com/office/drawing/2014/main" id="{8B6F5CCF-D8B9-4C1B-8856-303AA1C27412}"/>
                </a:ext>
              </a:extLst>
            </p:cNvPr>
            <p:cNvSpPr txBox="1"/>
            <p:nvPr/>
          </p:nvSpPr>
          <p:spPr bwMode="auto">
            <a:xfrm>
              <a:off x="1229937" y="5718062"/>
              <a:ext cx="5842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12</a:t>
              </a:r>
            </a:p>
          </p:txBody>
        </p:sp>
        <p:sp>
          <p:nvSpPr>
            <p:cNvPr id="208" name="TextBox 207">
              <a:extLst>
                <a:ext uri="{FF2B5EF4-FFF2-40B4-BE49-F238E27FC236}">
                  <a16:creationId xmlns:a16="http://schemas.microsoft.com/office/drawing/2014/main" id="{75CF1F0F-DFD4-4171-9BE7-49F850B6FEDC}"/>
                </a:ext>
              </a:extLst>
            </p:cNvPr>
            <p:cNvSpPr txBox="1"/>
            <p:nvPr/>
          </p:nvSpPr>
          <p:spPr bwMode="auto">
            <a:xfrm>
              <a:off x="1517929" y="5718062"/>
              <a:ext cx="5842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24</a:t>
              </a:r>
            </a:p>
          </p:txBody>
        </p:sp>
        <p:sp>
          <p:nvSpPr>
            <p:cNvPr id="209" name="TextBox 208">
              <a:extLst>
                <a:ext uri="{FF2B5EF4-FFF2-40B4-BE49-F238E27FC236}">
                  <a16:creationId xmlns:a16="http://schemas.microsoft.com/office/drawing/2014/main" id="{16B40B22-22EB-496E-84C4-38D1CCB34CDE}"/>
                </a:ext>
              </a:extLst>
            </p:cNvPr>
            <p:cNvSpPr txBox="1"/>
            <p:nvPr/>
          </p:nvSpPr>
          <p:spPr bwMode="auto">
            <a:xfrm>
              <a:off x="1805921" y="5718062"/>
              <a:ext cx="5842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36</a:t>
              </a:r>
            </a:p>
          </p:txBody>
        </p:sp>
        <p:sp>
          <p:nvSpPr>
            <p:cNvPr id="210" name="TextBox 209">
              <a:extLst>
                <a:ext uri="{FF2B5EF4-FFF2-40B4-BE49-F238E27FC236}">
                  <a16:creationId xmlns:a16="http://schemas.microsoft.com/office/drawing/2014/main" id="{41206221-54FD-4C8B-AF9F-E8143B3330F5}"/>
                </a:ext>
              </a:extLst>
            </p:cNvPr>
            <p:cNvSpPr txBox="1"/>
            <p:nvPr/>
          </p:nvSpPr>
          <p:spPr bwMode="auto">
            <a:xfrm>
              <a:off x="2093913" y="5718062"/>
              <a:ext cx="5842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48</a:t>
              </a:r>
            </a:p>
          </p:txBody>
        </p:sp>
        <p:sp>
          <p:nvSpPr>
            <p:cNvPr id="211" name="TextBox 210">
              <a:extLst>
                <a:ext uri="{FF2B5EF4-FFF2-40B4-BE49-F238E27FC236}">
                  <a16:creationId xmlns:a16="http://schemas.microsoft.com/office/drawing/2014/main" id="{D2854B5E-79EA-4C6A-8C58-E0384AE631D4}"/>
                </a:ext>
              </a:extLst>
            </p:cNvPr>
            <p:cNvSpPr txBox="1"/>
            <p:nvPr/>
          </p:nvSpPr>
          <p:spPr bwMode="auto">
            <a:xfrm>
              <a:off x="2381905" y="5718062"/>
              <a:ext cx="5842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60</a:t>
              </a:r>
            </a:p>
          </p:txBody>
        </p:sp>
        <p:sp>
          <p:nvSpPr>
            <p:cNvPr id="212" name="TextBox 211">
              <a:extLst>
                <a:ext uri="{FF2B5EF4-FFF2-40B4-BE49-F238E27FC236}">
                  <a16:creationId xmlns:a16="http://schemas.microsoft.com/office/drawing/2014/main" id="{3A142C15-2DEB-462B-B10D-7EF12A0B851E}"/>
                </a:ext>
              </a:extLst>
            </p:cNvPr>
            <p:cNvSpPr txBox="1"/>
            <p:nvPr/>
          </p:nvSpPr>
          <p:spPr bwMode="auto">
            <a:xfrm>
              <a:off x="2669897" y="5718062"/>
              <a:ext cx="5842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72</a:t>
              </a:r>
            </a:p>
          </p:txBody>
        </p:sp>
        <p:sp>
          <p:nvSpPr>
            <p:cNvPr id="213" name="TextBox 212">
              <a:extLst>
                <a:ext uri="{FF2B5EF4-FFF2-40B4-BE49-F238E27FC236}">
                  <a16:creationId xmlns:a16="http://schemas.microsoft.com/office/drawing/2014/main" id="{27267856-91F6-4000-81EF-E2C34BA2FD5D}"/>
                </a:ext>
              </a:extLst>
            </p:cNvPr>
            <p:cNvSpPr txBox="1"/>
            <p:nvPr/>
          </p:nvSpPr>
          <p:spPr bwMode="auto">
            <a:xfrm>
              <a:off x="2957889" y="5718062"/>
              <a:ext cx="5842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84</a:t>
              </a:r>
            </a:p>
          </p:txBody>
        </p:sp>
      </p:grpSp>
      <p:grpSp>
        <p:nvGrpSpPr>
          <p:cNvPr id="215" name="Group 214">
            <a:extLst>
              <a:ext uri="{FF2B5EF4-FFF2-40B4-BE49-F238E27FC236}">
                <a16:creationId xmlns:a16="http://schemas.microsoft.com/office/drawing/2014/main" id="{C9D0C548-C782-4E17-A5A7-0FFE73798DE5}"/>
              </a:ext>
            </a:extLst>
          </p:cNvPr>
          <p:cNvGrpSpPr/>
          <p:nvPr/>
        </p:nvGrpSpPr>
        <p:grpSpPr>
          <a:xfrm>
            <a:off x="8271165" y="3413626"/>
            <a:ext cx="3539836" cy="2668080"/>
            <a:chOff x="696805" y="3419314"/>
            <a:chExt cx="3421325" cy="2668080"/>
          </a:xfrm>
        </p:grpSpPr>
        <p:cxnSp>
          <p:nvCxnSpPr>
            <p:cNvPr id="216" name="Straight Connector 215">
              <a:extLst>
                <a:ext uri="{FF2B5EF4-FFF2-40B4-BE49-F238E27FC236}">
                  <a16:creationId xmlns:a16="http://schemas.microsoft.com/office/drawing/2014/main" id="{510E9AD4-FF67-4C98-B9C7-9A59CB2EC883}"/>
                </a:ext>
              </a:extLst>
            </p:cNvPr>
            <p:cNvCxnSpPr/>
            <p:nvPr/>
          </p:nvCxnSpPr>
          <p:spPr bwMode="auto">
            <a:xfrm>
              <a:off x="1229171" y="3608596"/>
              <a:ext cx="0" cy="2096515"/>
            </a:xfrm>
            <a:prstGeom prst="line">
              <a:avLst/>
            </a:prstGeom>
            <a:noFill/>
            <a:ln w="28575"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328F3643-4915-466D-8D98-AC204CE98F0D}"/>
                </a:ext>
              </a:extLst>
            </p:cNvPr>
            <p:cNvCxnSpPr>
              <a:cxnSpLocks/>
            </p:cNvCxnSpPr>
            <p:nvPr/>
          </p:nvCxnSpPr>
          <p:spPr bwMode="auto">
            <a:xfrm>
              <a:off x="1218258" y="5686958"/>
              <a:ext cx="2611239" cy="0"/>
            </a:xfrm>
            <a:prstGeom prst="line">
              <a:avLst/>
            </a:prstGeom>
            <a:noFill/>
            <a:ln w="28575"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239A45EC-0294-4488-A898-78DFA0C281D3}"/>
                </a:ext>
              </a:extLst>
            </p:cNvPr>
            <p:cNvCxnSpPr>
              <a:cxnSpLocks/>
            </p:cNvCxnSpPr>
            <p:nvPr/>
          </p:nvCxnSpPr>
          <p:spPr bwMode="auto">
            <a:xfrm flipH="1">
              <a:off x="1167258" y="3608596"/>
              <a:ext cx="61913" cy="0"/>
            </a:xfrm>
            <a:prstGeom prst="line">
              <a:avLst/>
            </a:prstGeom>
            <a:noFill/>
            <a:ln w="28575" cap="flat" cmpd="sng" algn="ctr">
              <a:solidFill>
                <a:schemeClr val="bg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B8F9B992-5989-4AA7-9D2F-C0535ABC416D}"/>
                </a:ext>
              </a:extLst>
            </p:cNvPr>
            <p:cNvCxnSpPr>
              <a:cxnSpLocks/>
            </p:cNvCxnSpPr>
            <p:nvPr/>
          </p:nvCxnSpPr>
          <p:spPr bwMode="auto">
            <a:xfrm flipH="1">
              <a:off x="1167258" y="4025791"/>
              <a:ext cx="61913" cy="0"/>
            </a:xfrm>
            <a:prstGeom prst="line">
              <a:avLst/>
            </a:prstGeom>
            <a:noFill/>
            <a:ln w="28575" cap="flat" cmpd="sng" algn="ctr">
              <a:solidFill>
                <a:schemeClr val="bg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958259DA-DC45-4586-B47F-A53736C1B5E8}"/>
                </a:ext>
              </a:extLst>
            </p:cNvPr>
            <p:cNvCxnSpPr>
              <a:cxnSpLocks/>
            </p:cNvCxnSpPr>
            <p:nvPr/>
          </p:nvCxnSpPr>
          <p:spPr bwMode="auto">
            <a:xfrm flipH="1">
              <a:off x="1167258" y="4442986"/>
              <a:ext cx="61913" cy="0"/>
            </a:xfrm>
            <a:prstGeom prst="line">
              <a:avLst/>
            </a:prstGeom>
            <a:noFill/>
            <a:ln w="28575"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5B4D7A2E-DAC7-4042-B54E-FD31244FEE7F}"/>
                </a:ext>
              </a:extLst>
            </p:cNvPr>
            <p:cNvCxnSpPr>
              <a:cxnSpLocks/>
            </p:cNvCxnSpPr>
            <p:nvPr/>
          </p:nvCxnSpPr>
          <p:spPr bwMode="auto">
            <a:xfrm flipH="1">
              <a:off x="1167258" y="4860181"/>
              <a:ext cx="61913" cy="0"/>
            </a:xfrm>
            <a:prstGeom prst="line">
              <a:avLst/>
            </a:prstGeom>
            <a:noFill/>
            <a:ln w="28575"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CBE10A66-8ADF-4584-9963-5C73A2B73E09}"/>
                </a:ext>
              </a:extLst>
            </p:cNvPr>
            <p:cNvCxnSpPr>
              <a:cxnSpLocks/>
            </p:cNvCxnSpPr>
            <p:nvPr/>
          </p:nvCxnSpPr>
          <p:spPr bwMode="auto">
            <a:xfrm flipH="1">
              <a:off x="1167258" y="5277376"/>
              <a:ext cx="61913" cy="0"/>
            </a:xfrm>
            <a:prstGeom prst="line">
              <a:avLst/>
            </a:prstGeom>
            <a:noFill/>
            <a:ln w="28575"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474A6B3D-84BF-4272-9F94-6D0D24FBB8F2}"/>
                </a:ext>
              </a:extLst>
            </p:cNvPr>
            <p:cNvCxnSpPr>
              <a:cxnSpLocks/>
            </p:cNvCxnSpPr>
            <p:nvPr/>
          </p:nvCxnSpPr>
          <p:spPr bwMode="auto">
            <a:xfrm flipH="1">
              <a:off x="1167258" y="5694570"/>
              <a:ext cx="61913" cy="0"/>
            </a:xfrm>
            <a:prstGeom prst="line">
              <a:avLst/>
            </a:prstGeom>
            <a:noFill/>
            <a:ln w="28575" cap="flat" cmpd="sng" algn="ctr">
              <a:solidFill>
                <a:schemeClr val="bg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37244BF6-F1B5-49D8-95EC-1238203A3FF9}"/>
                </a:ext>
              </a:extLst>
            </p:cNvPr>
            <p:cNvCxnSpPr>
              <a:cxnSpLocks/>
            </p:cNvCxnSpPr>
            <p:nvPr/>
          </p:nvCxnSpPr>
          <p:spPr bwMode="auto">
            <a:xfrm>
              <a:off x="1229171" y="570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C25768A6-9F74-45AD-ABF0-606FDEC03CD3}"/>
                </a:ext>
              </a:extLst>
            </p:cNvPr>
            <p:cNvCxnSpPr>
              <a:cxnSpLocks/>
            </p:cNvCxnSpPr>
            <p:nvPr/>
          </p:nvCxnSpPr>
          <p:spPr bwMode="auto">
            <a:xfrm>
              <a:off x="1516508" y="570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581F296E-B589-44AF-BBAF-E5443A2274B7}"/>
                </a:ext>
              </a:extLst>
            </p:cNvPr>
            <p:cNvCxnSpPr>
              <a:cxnSpLocks/>
            </p:cNvCxnSpPr>
            <p:nvPr/>
          </p:nvCxnSpPr>
          <p:spPr bwMode="auto">
            <a:xfrm>
              <a:off x="1803845" y="570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CF7A8E58-8C2B-4FD5-B1C6-37FDEABBFAE6}"/>
                </a:ext>
              </a:extLst>
            </p:cNvPr>
            <p:cNvCxnSpPr>
              <a:cxnSpLocks/>
            </p:cNvCxnSpPr>
            <p:nvPr/>
          </p:nvCxnSpPr>
          <p:spPr bwMode="auto">
            <a:xfrm>
              <a:off x="2091182" y="570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655D70B8-477A-4414-A8DF-A6897246C0B9}"/>
                </a:ext>
              </a:extLst>
            </p:cNvPr>
            <p:cNvCxnSpPr>
              <a:cxnSpLocks/>
            </p:cNvCxnSpPr>
            <p:nvPr/>
          </p:nvCxnSpPr>
          <p:spPr bwMode="auto">
            <a:xfrm>
              <a:off x="2378519" y="570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ED4EF34C-83AA-4DDF-88F3-94DA3CF56C4D}"/>
                </a:ext>
              </a:extLst>
            </p:cNvPr>
            <p:cNvCxnSpPr>
              <a:cxnSpLocks/>
            </p:cNvCxnSpPr>
            <p:nvPr/>
          </p:nvCxnSpPr>
          <p:spPr bwMode="auto">
            <a:xfrm>
              <a:off x="2665856" y="570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71A07A9D-67D7-4A21-A837-7ECEA680F0A2}"/>
                </a:ext>
              </a:extLst>
            </p:cNvPr>
            <p:cNvCxnSpPr>
              <a:cxnSpLocks/>
            </p:cNvCxnSpPr>
            <p:nvPr/>
          </p:nvCxnSpPr>
          <p:spPr bwMode="auto">
            <a:xfrm>
              <a:off x="2953193" y="570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6FD3F37D-A340-429C-A095-760EB76CCA7B}"/>
                </a:ext>
              </a:extLst>
            </p:cNvPr>
            <p:cNvCxnSpPr>
              <a:cxnSpLocks/>
            </p:cNvCxnSpPr>
            <p:nvPr/>
          </p:nvCxnSpPr>
          <p:spPr bwMode="auto">
            <a:xfrm>
              <a:off x="3240530" y="570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BFB73988-5833-4A23-8BBF-8B841F926DAE}"/>
                </a:ext>
              </a:extLst>
            </p:cNvPr>
            <p:cNvCxnSpPr>
              <a:cxnSpLocks/>
            </p:cNvCxnSpPr>
            <p:nvPr/>
          </p:nvCxnSpPr>
          <p:spPr bwMode="auto">
            <a:xfrm>
              <a:off x="3527867" y="570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2E367A5D-0522-4D80-9234-E5D4160966CE}"/>
                </a:ext>
              </a:extLst>
            </p:cNvPr>
            <p:cNvCxnSpPr>
              <a:cxnSpLocks/>
            </p:cNvCxnSpPr>
            <p:nvPr/>
          </p:nvCxnSpPr>
          <p:spPr bwMode="auto">
            <a:xfrm>
              <a:off x="3815208" y="5705110"/>
              <a:ext cx="0" cy="64008"/>
            </a:xfrm>
            <a:prstGeom prst="line">
              <a:avLst/>
            </a:prstGeom>
            <a:noFill/>
            <a:ln w="28575" cap="flat" cmpd="sng" algn="ctr">
              <a:solidFill>
                <a:schemeClr val="bg1"/>
              </a:solidFill>
              <a:prstDash val="solid"/>
              <a:round/>
              <a:headEnd type="none" w="med" len="med"/>
              <a:tailEnd type="none" w="med" len="med"/>
            </a:ln>
            <a:effectLst/>
          </p:spPr>
        </p:cxnSp>
        <p:sp>
          <p:nvSpPr>
            <p:cNvPr id="234" name="TextBox 233">
              <a:extLst>
                <a:ext uri="{FF2B5EF4-FFF2-40B4-BE49-F238E27FC236}">
                  <a16:creationId xmlns:a16="http://schemas.microsoft.com/office/drawing/2014/main" id="{7503B445-F0DD-427F-9E14-88A977A1F343}"/>
                </a:ext>
              </a:extLst>
            </p:cNvPr>
            <p:cNvSpPr txBox="1"/>
            <p:nvPr/>
          </p:nvSpPr>
          <p:spPr bwMode="auto">
            <a:xfrm>
              <a:off x="696805" y="3419314"/>
              <a:ext cx="52946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100</a:t>
              </a:r>
            </a:p>
          </p:txBody>
        </p:sp>
        <p:sp>
          <p:nvSpPr>
            <p:cNvPr id="235" name="TextBox 234">
              <a:extLst>
                <a:ext uri="{FF2B5EF4-FFF2-40B4-BE49-F238E27FC236}">
                  <a16:creationId xmlns:a16="http://schemas.microsoft.com/office/drawing/2014/main" id="{545210D2-A612-4FDB-911C-1363F229FB43}"/>
                </a:ext>
              </a:extLst>
            </p:cNvPr>
            <p:cNvSpPr txBox="1"/>
            <p:nvPr/>
          </p:nvSpPr>
          <p:spPr bwMode="auto">
            <a:xfrm>
              <a:off x="696805" y="3836072"/>
              <a:ext cx="5294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80</a:t>
              </a:r>
            </a:p>
          </p:txBody>
        </p:sp>
        <p:sp>
          <p:nvSpPr>
            <p:cNvPr id="236" name="TextBox 235">
              <a:extLst>
                <a:ext uri="{FF2B5EF4-FFF2-40B4-BE49-F238E27FC236}">
                  <a16:creationId xmlns:a16="http://schemas.microsoft.com/office/drawing/2014/main" id="{0C4A0513-28C7-4009-B168-3AC22A6A6DC2}"/>
                </a:ext>
              </a:extLst>
            </p:cNvPr>
            <p:cNvSpPr txBox="1"/>
            <p:nvPr/>
          </p:nvSpPr>
          <p:spPr bwMode="auto">
            <a:xfrm>
              <a:off x="696805" y="4252830"/>
              <a:ext cx="5294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60</a:t>
              </a:r>
            </a:p>
          </p:txBody>
        </p:sp>
        <p:sp>
          <p:nvSpPr>
            <p:cNvPr id="237" name="TextBox 236">
              <a:extLst>
                <a:ext uri="{FF2B5EF4-FFF2-40B4-BE49-F238E27FC236}">
                  <a16:creationId xmlns:a16="http://schemas.microsoft.com/office/drawing/2014/main" id="{1026DA73-9F96-441C-A0B5-7FF378E27258}"/>
                </a:ext>
              </a:extLst>
            </p:cNvPr>
            <p:cNvSpPr txBox="1"/>
            <p:nvPr/>
          </p:nvSpPr>
          <p:spPr bwMode="auto">
            <a:xfrm>
              <a:off x="696805" y="4669588"/>
              <a:ext cx="5294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40</a:t>
              </a:r>
            </a:p>
          </p:txBody>
        </p:sp>
        <p:sp>
          <p:nvSpPr>
            <p:cNvPr id="238" name="TextBox 237">
              <a:extLst>
                <a:ext uri="{FF2B5EF4-FFF2-40B4-BE49-F238E27FC236}">
                  <a16:creationId xmlns:a16="http://schemas.microsoft.com/office/drawing/2014/main" id="{E5DC24C8-FF22-41EA-9710-29FF30D969F2}"/>
                </a:ext>
              </a:extLst>
            </p:cNvPr>
            <p:cNvSpPr txBox="1"/>
            <p:nvPr/>
          </p:nvSpPr>
          <p:spPr bwMode="auto">
            <a:xfrm>
              <a:off x="696805" y="5086346"/>
              <a:ext cx="5294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20</a:t>
              </a:r>
            </a:p>
          </p:txBody>
        </p:sp>
        <p:sp>
          <p:nvSpPr>
            <p:cNvPr id="239" name="TextBox 238">
              <a:extLst>
                <a:ext uri="{FF2B5EF4-FFF2-40B4-BE49-F238E27FC236}">
                  <a16:creationId xmlns:a16="http://schemas.microsoft.com/office/drawing/2014/main" id="{C4CA3C1B-73AD-4D7B-BBBC-A96A48904265}"/>
                </a:ext>
              </a:extLst>
            </p:cNvPr>
            <p:cNvSpPr txBox="1"/>
            <p:nvPr/>
          </p:nvSpPr>
          <p:spPr bwMode="auto">
            <a:xfrm>
              <a:off x="696805" y="5503104"/>
              <a:ext cx="5294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0</a:t>
              </a:r>
            </a:p>
          </p:txBody>
        </p:sp>
        <p:sp>
          <p:nvSpPr>
            <p:cNvPr id="240" name="TextBox 239">
              <a:extLst>
                <a:ext uri="{FF2B5EF4-FFF2-40B4-BE49-F238E27FC236}">
                  <a16:creationId xmlns:a16="http://schemas.microsoft.com/office/drawing/2014/main" id="{A9087613-D68A-4F2C-A4C8-4B8BC38728F5}"/>
                </a:ext>
              </a:extLst>
            </p:cNvPr>
            <p:cNvSpPr txBox="1"/>
            <p:nvPr/>
          </p:nvSpPr>
          <p:spPr bwMode="auto">
            <a:xfrm>
              <a:off x="3533875" y="5718062"/>
              <a:ext cx="5842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108</a:t>
              </a:r>
            </a:p>
          </p:txBody>
        </p:sp>
        <p:sp>
          <p:nvSpPr>
            <p:cNvPr id="241" name="TextBox 240">
              <a:extLst>
                <a:ext uri="{FF2B5EF4-FFF2-40B4-BE49-F238E27FC236}">
                  <a16:creationId xmlns:a16="http://schemas.microsoft.com/office/drawing/2014/main" id="{E298E915-BB82-4C02-98E2-ABD75B2CCEDC}"/>
                </a:ext>
              </a:extLst>
            </p:cNvPr>
            <p:cNvSpPr txBox="1"/>
            <p:nvPr/>
          </p:nvSpPr>
          <p:spPr bwMode="auto">
            <a:xfrm>
              <a:off x="941945" y="5718062"/>
              <a:ext cx="5842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0</a:t>
              </a:r>
            </a:p>
          </p:txBody>
        </p:sp>
        <p:sp>
          <p:nvSpPr>
            <p:cNvPr id="242" name="TextBox 241">
              <a:extLst>
                <a:ext uri="{FF2B5EF4-FFF2-40B4-BE49-F238E27FC236}">
                  <a16:creationId xmlns:a16="http://schemas.microsoft.com/office/drawing/2014/main" id="{BD8254D2-2C2C-4127-A9E3-41D71B1A85BA}"/>
                </a:ext>
              </a:extLst>
            </p:cNvPr>
            <p:cNvSpPr txBox="1"/>
            <p:nvPr/>
          </p:nvSpPr>
          <p:spPr bwMode="auto">
            <a:xfrm>
              <a:off x="1229937" y="5718062"/>
              <a:ext cx="5842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12</a:t>
              </a:r>
            </a:p>
          </p:txBody>
        </p:sp>
        <p:sp>
          <p:nvSpPr>
            <p:cNvPr id="243" name="TextBox 242">
              <a:extLst>
                <a:ext uri="{FF2B5EF4-FFF2-40B4-BE49-F238E27FC236}">
                  <a16:creationId xmlns:a16="http://schemas.microsoft.com/office/drawing/2014/main" id="{1DE67924-61D4-4DCC-8967-961EBE81542A}"/>
                </a:ext>
              </a:extLst>
            </p:cNvPr>
            <p:cNvSpPr txBox="1"/>
            <p:nvPr/>
          </p:nvSpPr>
          <p:spPr bwMode="auto">
            <a:xfrm>
              <a:off x="1517929" y="5718062"/>
              <a:ext cx="5842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24</a:t>
              </a:r>
            </a:p>
          </p:txBody>
        </p:sp>
        <p:sp>
          <p:nvSpPr>
            <p:cNvPr id="244" name="TextBox 243">
              <a:extLst>
                <a:ext uri="{FF2B5EF4-FFF2-40B4-BE49-F238E27FC236}">
                  <a16:creationId xmlns:a16="http://schemas.microsoft.com/office/drawing/2014/main" id="{5D23F878-48E1-4D86-BBE2-9C7BB331091D}"/>
                </a:ext>
              </a:extLst>
            </p:cNvPr>
            <p:cNvSpPr txBox="1"/>
            <p:nvPr/>
          </p:nvSpPr>
          <p:spPr bwMode="auto">
            <a:xfrm>
              <a:off x="1805921" y="5718062"/>
              <a:ext cx="5842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36</a:t>
              </a:r>
            </a:p>
          </p:txBody>
        </p:sp>
        <p:sp>
          <p:nvSpPr>
            <p:cNvPr id="245" name="TextBox 244">
              <a:extLst>
                <a:ext uri="{FF2B5EF4-FFF2-40B4-BE49-F238E27FC236}">
                  <a16:creationId xmlns:a16="http://schemas.microsoft.com/office/drawing/2014/main" id="{9007515F-725F-4CD2-8F39-349CED5451A4}"/>
                </a:ext>
              </a:extLst>
            </p:cNvPr>
            <p:cNvSpPr txBox="1"/>
            <p:nvPr/>
          </p:nvSpPr>
          <p:spPr bwMode="auto">
            <a:xfrm>
              <a:off x="2093913" y="5718062"/>
              <a:ext cx="5842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48</a:t>
              </a:r>
            </a:p>
          </p:txBody>
        </p:sp>
        <p:sp>
          <p:nvSpPr>
            <p:cNvPr id="246" name="TextBox 245">
              <a:extLst>
                <a:ext uri="{FF2B5EF4-FFF2-40B4-BE49-F238E27FC236}">
                  <a16:creationId xmlns:a16="http://schemas.microsoft.com/office/drawing/2014/main" id="{9386414E-766B-4E1D-ABED-863B522BE2A3}"/>
                </a:ext>
              </a:extLst>
            </p:cNvPr>
            <p:cNvSpPr txBox="1"/>
            <p:nvPr/>
          </p:nvSpPr>
          <p:spPr bwMode="auto">
            <a:xfrm>
              <a:off x="2381905" y="5718062"/>
              <a:ext cx="5842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60</a:t>
              </a:r>
            </a:p>
          </p:txBody>
        </p:sp>
        <p:sp>
          <p:nvSpPr>
            <p:cNvPr id="247" name="TextBox 246">
              <a:extLst>
                <a:ext uri="{FF2B5EF4-FFF2-40B4-BE49-F238E27FC236}">
                  <a16:creationId xmlns:a16="http://schemas.microsoft.com/office/drawing/2014/main" id="{475D2614-F3BC-441D-AAE5-8B6518D48A18}"/>
                </a:ext>
              </a:extLst>
            </p:cNvPr>
            <p:cNvSpPr txBox="1"/>
            <p:nvPr/>
          </p:nvSpPr>
          <p:spPr bwMode="auto">
            <a:xfrm>
              <a:off x="2669897" y="5718062"/>
              <a:ext cx="5842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72</a:t>
              </a:r>
            </a:p>
          </p:txBody>
        </p:sp>
        <p:sp>
          <p:nvSpPr>
            <p:cNvPr id="248" name="TextBox 247">
              <a:extLst>
                <a:ext uri="{FF2B5EF4-FFF2-40B4-BE49-F238E27FC236}">
                  <a16:creationId xmlns:a16="http://schemas.microsoft.com/office/drawing/2014/main" id="{B3DD354C-10D1-4986-A129-EA34F0B05E02}"/>
                </a:ext>
              </a:extLst>
            </p:cNvPr>
            <p:cNvSpPr txBox="1"/>
            <p:nvPr/>
          </p:nvSpPr>
          <p:spPr bwMode="auto">
            <a:xfrm>
              <a:off x="2957889" y="5718062"/>
              <a:ext cx="5842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84</a:t>
              </a:r>
            </a:p>
          </p:txBody>
        </p:sp>
        <p:sp>
          <p:nvSpPr>
            <p:cNvPr id="249" name="TextBox 248">
              <a:extLst>
                <a:ext uri="{FF2B5EF4-FFF2-40B4-BE49-F238E27FC236}">
                  <a16:creationId xmlns:a16="http://schemas.microsoft.com/office/drawing/2014/main" id="{89310CDB-ACB9-485A-930B-A8483C6B3CD4}"/>
                </a:ext>
              </a:extLst>
            </p:cNvPr>
            <p:cNvSpPr txBox="1"/>
            <p:nvPr/>
          </p:nvSpPr>
          <p:spPr bwMode="auto">
            <a:xfrm>
              <a:off x="3245881" y="5718062"/>
              <a:ext cx="5842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96</a:t>
              </a:r>
            </a:p>
          </p:txBody>
        </p:sp>
      </p:grpSp>
    </p:spTree>
    <p:extLst>
      <p:ext uri="{BB962C8B-B14F-4D97-AF65-F5344CB8AC3E}">
        <p14:creationId xmlns:p14="http://schemas.microsoft.com/office/powerpoint/2010/main" val="189534730"/>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543E1D4-575F-4F81-9358-2D3A0FA06916}"/>
              </a:ext>
            </a:extLst>
          </p:cNvPr>
          <p:cNvSpPr>
            <a:spLocks noGrp="1"/>
          </p:cNvSpPr>
          <p:nvPr>
            <p:ph type="title"/>
          </p:nvPr>
        </p:nvSpPr>
        <p:spPr/>
        <p:txBody>
          <a:bodyPr/>
          <a:lstStyle/>
          <a:p>
            <a:r>
              <a:rPr lang="en-US" dirty="0"/>
              <a:t>Meta-Analysis of RCTs of Docetaxel in mHSPC</a:t>
            </a:r>
          </a:p>
        </p:txBody>
      </p:sp>
      <p:sp>
        <p:nvSpPr>
          <p:cNvPr id="14" name="Content Placeholder 13">
            <a:extLst>
              <a:ext uri="{FF2B5EF4-FFF2-40B4-BE49-F238E27FC236}">
                <a16:creationId xmlns:a16="http://schemas.microsoft.com/office/drawing/2014/main" id="{A31A2D16-498A-4169-A143-2DDC1E330E99}"/>
              </a:ext>
            </a:extLst>
          </p:cNvPr>
          <p:cNvSpPr>
            <a:spLocks noGrp="1"/>
          </p:cNvSpPr>
          <p:nvPr>
            <p:ph idx="1"/>
          </p:nvPr>
        </p:nvSpPr>
        <p:spPr/>
        <p:txBody>
          <a:bodyPr/>
          <a:lstStyle/>
          <a:p>
            <a:r>
              <a:rPr lang="en-US" dirty="0"/>
              <a:t>Results based on 2992 men/1271 events</a:t>
            </a:r>
          </a:p>
          <a:p>
            <a:endParaRPr lang="en-US" dirty="0"/>
          </a:p>
          <a:p>
            <a:endParaRPr lang="en-US" dirty="0"/>
          </a:p>
          <a:p>
            <a:endParaRPr lang="en-US" dirty="0"/>
          </a:p>
          <a:p>
            <a:endParaRPr lang="en-US" dirty="0"/>
          </a:p>
          <a:p>
            <a:endParaRPr lang="en-US" dirty="0"/>
          </a:p>
          <a:p>
            <a:endParaRPr lang="en-US" dirty="0"/>
          </a:p>
          <a:p>
            <a:r>
              <a:rPr lang="en-US" dirty="0"/>
              <a:t>9% absolute improvement in survival at 4 yrs</a:t>
            </a:r>
          </a:p>
        </p:txBody>
      </p:sp>
      <p:sp>
        <p:nvSpPr>
          <p:cNvPr id="13" name="Text Box 11">
            <a:extLst>
              <a:ext uri="{FF2B5EF4-FFF2-40B4-BE49-F238E27FC236}">
                <a16:creationId xmlns:a16="http://schemas.microsoft.com/office/drawing/2014/main" id="{5E281347-7159-44DE-97AC-302EDF278084}"/>
              </a:ext>
            </a:extLst>
          </p:cNvPr>
          <p:cNvSpPr txBox="1">
            <a:spLocks noChangeArrowheads="1"/>
          </p:cNvSpPr>
          <p:nvPr/>
        </p:nvSpPr>
        <p:spPr bwMode="auto">
          <a:xfrm>
            <a:off x="438629" y="6362138"/>
            <a:ext cx="8564562"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fr-FR" altLang="en-US" sz="1200" b="0" i="0" u="none" strike="noStrike" kern="0" cap="none" spc="0" normalizeH="0" baseline="0" noProof="0" dirty="0">
                <a:ln>
                  <a:noFill/>
                </a:ln>
                <a:solidFill>
                  <a:srgbClr val="455560"/>
                </a:solidFill>
                <a:effectLst/>
                <a:uLnTx/>
                <a:uFillTx/>
                <a:latin typeface="Calibri" panose="020F0502020204030204" pitchFamily="34" charset="0"/>
                <a:ea typeface="ＭＳ Ｐゴシック" panose="020B0600070205080204" pitchFamily="34" charset="-128"/>
                <a:cs typeface="Calibri" panose="020F0502020204030204" pitchFamily="34" charset="0"/>
              </a:rPr>
              <a:t>Vale. Lancet Oncol. 2016;17:243.</a:t>
            </a:r>
            <a:endParaRPr kumimoji="0" lang="en-US" altLang="en-US" sz="1200" b="0" i="0" u="none" strike="noStrike" kern="0" cap="none" spc="0" normalizeH="0" baseline="0" noProof="0" dirty="0">
              <a:ln>
                <a:noFill/>
              </a:ln>
              <a:solidFill>
                <a:srgbClr val="455560"/>
              </a:solidFill>
              <a:effectLst/>
              <a:uLnTx/>
              <a:uFillTx/>
              <a:latin typeface="Calibri" panose="020F0502020204030204" pitchFamily="34" charset="0"/>
              <a:ea typeface="ＭＳ Ｐゴシック" panose="020B0600070205080204" pitchFamily="34" charset="-128"/>
              <a:cs typeface="Calibri" panose="020F0502020204030204" pitchFamily="34" charset="0"/>
            </a:endParaRPr>
          </a:p>
        </p:txBody>
      </p:sp>
      <p:sp>
        <p:nvSpPr>
          <p:cNvPr id="15" name="TextBox 14">
            <a:extLst>
              <a:ext uri="{FF2B5EF4-FFF2-40B4-BE49-F238E27FC236}">
                <a16:creationId xmlns:a16="http://schemas.microsoft.com/office/drawing/2014/main" id="{6D1A9D3C-0C97-4EC5-999F-D7C327655B4A}"/>
              </a:ext>
            </a:extLst>
          </p:cNvPr>
          <p:cNvSpPr txBox="1"/>
          <p:nvPr/>
        </p:nvSpPr>
        <p:spPr bwMode="auto">
          <a:xfrm>
            <a:off x="2136598" y="2097036"/>
            <a:ext cx="80339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OS</a:t>
            </a:r>
          </a:p>
        </p:txBody>
      </p:sp>
      <p:grpSp>
        <p:nvGrpSpPr>
          <p:cNvPr id="9" name="Group 7">
            <a:extLst>
              <a:ext uri="{FF2B5EF4-FFF2-40B4-BE49-F238E27FC236}">
                <a16:creationId xmlns:a16="http://schemas.microsoft.com/office/drawing/2014/main" id="{91393BCC-2EB4-4A18-9284-AF1B25C08318}"/>
              </a:ext>
            </a:extLst>
          </p:cNvPr>
          <p:cNvGrpSpPr>
            <a:grpSpLocks/>
          </p:cNvGrpSpPr>
          <p:nvPr/>
        </p:nvGrpSpPr>
        <p:grpSpPr bwMode="auto">
          <a:xfrm>
            <a:off x="9389205" y="6215925"/>
            <a:ext cx="2486964" cy="447558"/>
            <a:chOff x="9527309" y="3551529"/>
            <a:chExt cx="2488502" cy="448324"/>
          </a:xfrm>
        </p:grpSpPr>
        <p:pic>
          <p:nvPicPr>
            <p:cNvPr id="10" name="Picture 9">
              <a:extLst>
                <a:ext uri="{FF2B5EF4-FFF2-40B4-BE49-F238E27FC236}">
                  <a16:creationId xmlns:a16="http://schemas.microsoft.com/office/drawing/2014/main" id="{7408DA98-F16F-4369-8C4C-66288FD7D9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9F06E3EA-CEC2-4174-8E77-A64B457452C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mn-cs"/>
              </a:endParaRPr>
            </a:p>
          </p:txBody>
        </p:sp>
      </p:grpSp>
      <p:sp>
        <p:nvSpPr>
          <p:cNvPr id="5" name="TextBox 4">
            <a:extLst>
              <a:ext uri="{FF2B5EF4-FFF2-40B4-BE49-F238E27FC236}">
                <a16:creationId xmlns:a16="http://schemas.microsoft.com/office/drawing/2014/main" id="{E1DBEEA3-A0E0-4E62-A472-BD8862AE1042}"/>
              </a:ext>
            </a:extLst>
          </p:cNvPr>
          <p:cNvSpPr txBox="1"/>
          <p:nvPr/>
        </p:nvSpPr>
        <p:spPr bwMode="auto">
          <a:xfrm>
            <a:off x="816620" y="2879685"/>
            <a:ext cx="4761781" cy="249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25000"/>
              </a:lnSpc>
              <a:spcBef>
                <a:spcPts val="1000"/>
              </a:spcBef>
              <a:spcAft>
                <a:spcPts val="700"/>
              </a:spcAft>
              <a:buClrTx/>
              <a:buFontTx/>
              <a:buNone/>
            </a:pPr>
            <a:r>
              <a:rPr lang="en-US" sz="1800" b="0" dirty="0">
                <a:solidFill>
                  <a:schemeClr val="bg1"/>
                </a:solidFill>
                <a:latin typeface="Calibri" panose="020F0502020204030204" pitchFamily="34" charset="0"/>
              </a:rPr>
              <a:t>CHAARTED</a:t>
            </a:r>
            <a:br>
              <a:rPr lang="en-US" sz="1800" b="0" dirty="0">
                <a:solidFill>
                  <a:schemeClr val="bg1"/>
                </a:solidFill>
                <a:latin typeface="Calibri" panose="020F0502020204030204" pitchFamily="34" charset="0"/>
              </a:rPr>
            </a:br>
            <a:r>
              <a:rPr lang="en-US" sz="1800" b="0" dirty="0">
                <a:solidFill>
                  <a:schemeClr val="bg1"/>
                </a:solidFill>
                <a:latin typeface="Calibri" panose="020F0502020204030204" pitchFamily="34" charset="0"/>
              </a:rPr>
              <a:t>GETUG-15</a:t>
            </a:r>
            <a:br>
              <a:rPr lang="en-US" sz="1800" b="0" dirty="0">
                <a:solidFill>
                  <a:schemeClr val="bg1"/>
                </a:solidFill>
                <a:latin typeface="Calibri" panose="020F0502020204030204" pitchFamily="34" charset="0"/>
              </a:rPr>
            </a:br>
            <a:r>
              <a:rPr lang="en-US" sz="1800" b="0" dirty="0">
                <a:solidFill>
                  <a:schemeClr val="bg1"/>
                </a:solidFill>
                <a:latin typeface="Calibri" panose="020F0502020204030204" pitchFamily="34" charset="0"/>
              </a:rPr>
              <a:t>STAMPEDE (SoC ± Doc)</a:t>
            </a:r>
            <a:br>
              <a:rPr lang="en-US" sz="1800" b="0" dirty="0">
                <a:solidFill>
                  <a:schemeClr val="bg1"/>
                </a:solidFill>
                <a:latin typeface="Calibri" panose="020F0502020204030204" pitchFamily="34" charset="0"/>
              </a:rPr>
            </a:br>
            <a:r>
              <a:rPr lang="en-US" sz="1800" b="0" dirty="0">
                <a:solidFill>
                  <a:schemeClr val="bg1"/>
                </a:solidFill>
                <a:latin typeface="Calibri" panose="020F0502020204030204" pitchFamily="34" charset="0"/>
              </a:rPr>
              <a:t>STAMPEDE (SoC + ZA ± Doc)</a:t>
            </a:r>
            <a:br>
              <a:rPr lang="en-US" sz="1800" b="0" dirty="0">
                <a:solidFill>
                  <a:schemeClr val="bg1"/>
                </a:solidFill>
                <a:latin typeface="Calibri" panose="020F0502020204030204" pitchFamily="34" charset="0"/>
              </a:rPr>
            </a:br>
            <a:r>
              <a:rPr lang="en-US" sz="1800" b="1" dirty="0">
                <a:solidFill>
                  <a:schemeClr val="bg1"/>
                </a:solidFill>
                <a:latin typeface="Calibri" panose="020F0502020204030204" pitchFamily="34" charset="0"/>
              </a:rPr>
              <a:t>Overall</a:t>
            </a:r>
            <a:br>
              <a:rPr lang="en-US" sz="1800" b="1" dirty="0">
                <a:solidFill>
                  <a:schemeClr val="bg1"/>
                </a:solidFill>
                <a:latin typeface="Calibri" panose="020F0502020204030204" pitchFamily="34" charset="0"/>
              </a:rPr>
            </a:br>
            <a:r>
              <a:rPr lang="en-US" sz="1800" dirty="0">
                <a:solidFill>
                  <a:schemeClr val="bg1"/>
                </a:solidFill>
                <a:latin typeface="Calibri" panose="020F0502020204030204" pitchFamily="34" charset="0"/>
              </a:rPr>
              <a:t>Heterogeneity: X</a:t>
            </a:r>
            <a:r>
              <a:rPr lang="en-US" sz="1800" baseline="30000" dirty="0">
                <a:solidFill>
                  <a:schemeClr val="bg1"/>
                </a:solidFill>
                <a:latin typeface="Calibri" panose="020F0502020204030204" pitchFamily="34" charset="0"/>
              </a:rPr>
              <a:t>2 </a:t>
            </a:r>
            <a:r>
              <a:rPr lang="en-US" sz="1800" dirty="0">
                <a:solidFill>
                  <a:schemeClr val="bg1"/>
                </a:solidFill>
                <a:latin typeface="Calibri" panose="020F0502020204030204" pitchFamily="34" charset="0"/>
              </a:rPr>
              <a:t>= 4.80; df = 3; </a:t>
            </a:r>
            <a:r>
              <a:rPr lang="en-US" sz="1800" i="1" dirty="0">
                <a:solidFill>
                  <a:schemeClr val="bg1"/>
                </a:solidFill>
                <a:latin typeface="Calibri" panose="020F0502020204030204" pitchFamily="34" charset="0"/>
              </a:rPr>
              <a:t>P </a:t>
            </a:r>
            <a:r>
              <a:rPr lang="en-US" sz="1800" dirty="0">
                <a:solidFill>
                  <a:schemeClr val="bg1"/>
                </a:solidFill>
                <a:latin typeface="Calibri" panose="020F0502020204030204" pitchFamily="34" charset="0"/>
              </a:rPr>
              <a:t>= 0187; </a:t>
            </a:r>
            <a:br>
              <a:rPr lang="en-US" sz="1800" dirty="0">
                <a:solidFill>
                  <a:schemeClr val="bg1"/>
                </a:solidFill>
                <a:latin typeface="Calibri" panose="020F0502020204030204" pitchFamily="34" charset="0"/>
              </a:rPr>
            </a:br>
            <a:r>
              <a:rPr lang="en-US" sz="1800" dirty="0">
                <a:solidFill>
                  <a:schemeClr val="bg1"/>
                </a:solidFill>
                <a:latin typeface="Calibri" panose="020F0502020204030204" pitchFamily="34" charset="0"/>
              </a:rPr>
              <a:t>I</a:t>
            </a:r>
            <a:r>
              <a:rPr lang="en-US" sz="1800" baseline="30000" dirty="0">
                <a:solidFill>
                  <a:schemeClr val="bg1"/>
                </a:solidFill>
                <a:latin typeface="Calibri" panose="020F0502020204030204" pitchFamily="34" charset="0"/>
              </a:rPr>
              <a:t>2 </a:t>
            </a:r>
            <a:r>
              <a:rPr lang="en-US" sz="1800" dirty="0">
                <a:solidFill>
                  <a:schemeClr val="bg1"/>
                </a:solidFill>
                <a:latin typeface="Calibri" panose="020F0502020204030204" pitchFamily="34" charset="0"/>
              </a:rPr>
              <a:t>= 37.5%</a:t>
            </a:r>
            <a:endParaRPr lang="en-US" sz="1800" b="0" dirty="0">
              <a:solidFill>
                <a:schemeClr val="bg1"/>
              </a:solidFill>
              <a:latin typeface="Calibri" panose="020F0502020204030204" pitchFamily="34" charset="0"/>
            </a:endParaRPr>
          </a:p>
        </p:txBody>
      </p:sp>
      <p:sp>
        <p:nvSpPr>
          <p:cNvPr id="7" name="TextBox 6">
            <a:extLst>
              <a:ext uri="{FF2B5EF4-FFF2-40B4-BE49-F238E27FC236}">
                <a16:creationId xmlns:a16="http://schemas.microsoft.com/office/drawing/2014/main" id="{E861A24E-6FC6-4B2E-BC7E-2D5D270C44C3}"/>
              </a:ext>
            </a:extLst>
          </p:cNvPr>
          <p:cNvSpPr txBox="1"/>
          <p:nvPr/>
        </p:nvSpPr>
        <p:spPr bwMode="auto">
          <a:xfrm>
            <a:off x="3765555" y="2569642"/>
            <a:ext cx="1103598" cy="1797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25000"/>
              </a:lnSpc>
              <a:spcBef>
                <a:spcPts val="1000"/>
              </a:spcBef>
              <a:spcAft>
                <a:spcPts val="700"/>
              </a:spcAft>
              <a:buClrTx/>
              <a:buFontTx/>
              <a:buNone/>
            </a:pPr>
            <a:r>
              <a:rPr lang="en-US" sz="1800" b="1" dirty="0">
                <a:solidFill>
                  <a:schemeClr val="bg1"/>
                </a:solidFill>
                <a:latin typeface="Calibri" panose="020F0502020204030204" pitchFamily="34" charset="0"/>
              </a:rPr>
              <a:t>Control</a:t>
            </a:r>
            <a:br>
              <a:rPr lang="en-US" sz="1800" b="0" dirty="0">
                <a:solidFill>
                  <a:schemeClr val="bg1"/>
                </a:solidFill>
                <a:latin typeface="Calibri" panose="020F0502020204030204" pitchFamily="34" charset="0"/>
              </a:rPr>
            </a:br>
            <a:r>
              <a:rPr lang="en-US" sz="1800" b="0" dirty="0">
                <a:solidFill>
                  <a:schemeClr val="bg1"/>
                </a:solidFill>
                <a:latin typeface="Calibri" panose="020F0502020204030204" pitchFamily="34" charset="0"/>
              </a:rPr>
              <a:t>136/393</a:t>
            </a:r>
            <a:br>
              <a:rPr lang="en-US" sz="1800" b="0" dirty="0">
                <a:solidFill>
                  <a:schemeClr val="bg1"/>
                </a:solidFill>
                <a:latin typeface="Calibri" panose="020F0502020204030204" pitchFamily="34" charset="0"/>
              </a:rPr>
            </a:br>
            <a:r>
              <a:rPr lang="en-US" sz="1800" b="0" dirty="0">
                <a:solidFill>
                  <a:schemeClr val="bg1"/>
                </a:solidFill>
                <a:latin typeface="Calibri" panose="020F0502020204030204" pitchFamily="34" charset="0"/>
              </a:rPr>
              <a:t>NA/193</a:t>
            </a:r>
            <a:br>
              <a:rPr lang="en-US" sz="1800" b="0" dirty="0">
                <a:solidFill>
                  <a:schemeClr val="bg1"/>
                </a:solidFill>
                <a:latin typeface="Calibri" panose="020F0502020204030204" pitchFamily="34" charset="0"/>
              </a:rPr>
            </a:br>
            <a:r>
              <a:rPr lang="en-US" sz="1800" b="0" dirty="0">
                <a:solidFill>
                  <a:schemeClr val="bg1"/>
                </a:solidFill>
                <a:latin typeface="Calibri" panose="020F0502020204030204" pitchFamily="34" charset="0"/>
              </a:rPr>
              <a:t>350/724</a:t>
            </a:r>
            <a:br>
              <a:rPr lang="en-US" sz="1800" b="0" dirty="0">
                <a:solidFill>
                  <a:schemeClr val="bg1"/>
                </a:solidFill>
                <a:latin typeface="Calibri" panose="020F0502020204030204" pitchFamily="34" charset="0"/>
              </a:rPr>
            </a:br>
            <a:r>
              <a:rPr lang="en-US" sz="1800" b="0" dirty="0">
                <a:solidFill>
                  <a:schemeClr val="bg1"/>
                </a:solidFill>
                <a:latin typeface="Calibri" panose="020F0502020204030204" pitchFamily="34" charset="0"/>
              </a:rPr>
              <a:t>170/366</a:t>
            </a:r>
          </a:p>
        </p:txBody>
      </p:sp>
      <p:sp>
        <p:nvSpPr>
          <p:cNvPr id="8" name="TextBox 7">
            <a:extLst>
              <a:ext uri="{FF2B5EF4-FFF2-40B4-BE49-F238E27FC236}">
                <a16:creationId xmlns:a16="http://schemas.microsoft.com/office/drawing/2014/main" id="{0DB1CBDF-9163-451E-A6AA-C5C49D793ABB}"/>
              </a:ext>
            </a:extLst>
          </p:cNvPr>
          <p:cNvSpPr txBox="1"/>
          <p:nvPr/>
        </p:nvSpPr>
        <p:spPr bwMode="auto">
          <a:xfrm>
            <a:off x="4789531" y="2569642"/>
            <a:ext cx="1296081" cy="1797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25000"/>
              </a:lnSpc>
              <a:spcBef>
                <a:spcPts val="1000"/>
              </a:spcBef>
              <a:spcAft>
                <a:spcPts val="700"/>
              </a:spcAft>
              <a:buClrTx/>
              <a:buFontTx/>
              <a:buNone/>
            </a:pPr>
            <a:r>
              <a:rPr lang="en-US" sz="1800" b="1" dirty="0">
                <a:solidFill>
                  <a:schemeClr val="bg1"/>
                </a:solidFill>
                <a:latin typeface="Calibri" panose="020F0502020204030204" pitchFamily="34" charset="0"/>
              </a:rPr>
              <a:t>Treatment</a:t>
            </a:r>
            <a:br>
              <a:rPr lang="en-US" sz="1800" b="0" dirty="0">
                <a:solidFill>
                  <a:schemeClr val="bg1"/>
                </a:solidFill>
                <a:latin typeface="Calibri" panose="020F0502020204030204" pitchFamily="34" charset="0"/>
              </a:rPr>
            </a:br>
            <a:r>
              <a:rPr lang="en-US" sz="1800" b="0" dirty="0">
                <a:solidFill>
                  <a:schemeClr val="bg1"/>
                </a:solidFill>
                <a:latin typeface="Calibri" panose="020F0502020204030204" pitchFamily="34" charset="0"/>
              </a:rPr>
              <a:t>101/397</a:t>
            </a:r>
            <a:br>
              <a:rPr lang="en-US" sz="1800" b="0" dirty="0">
                <a:solidFill>
                  <a:schemeClr val="bg1"/>
                </a:solidFill>
                <a:latin typeface="Calibri" panose="020F0502020204030204" pitchFamily="34" charset="0"/>
              </a:rPr>
            </a:br>
            <a:r>
              <a:rPr lang="en-US" sz="1800" b="0" dirty="0">
                <a:solidFill>
                  <a:schemeClr val="bg1"/>
                </a:solidFill>
                <a:latin typeface="Calibri" panose="020F0502020204030204" pitchFamily="34" charset="0"/>
              </a:rPr>
              <a:t>NA/192</a:t>
            </a:r>
            <a:br>
              <a:rPr lang="en-US" sz="1800" b="0" dirty="0">
                <a:solidFill>
                  <a:schemeClr val="bg1"/>
                </a:solidFill>
                <a:latin typeface="Calibri" panose="020F0502020204030204" pitchFamily="34" charset="0"/>
              </a:rPr>
            </a:br>
            <a:r>
              <a:rPr lang="en-US" sz="1800" b="0" dirty="0">
                <a:solidFill>
                  <a:schemeClr val="bg1"/>
                </a:solidFill>
                <a:latin typeface="Calibri" panose="020F0502020204030204" pitchFamily="34" charset="0"/>
              </a:rPr>
              <a:t>144/362</a:t>
            </a:r>
            <a:br>
              <a:rPr lang="en-US" sz="1800" b="0" dirty="0">
                <a:solidFill>
                  <a:schemeClr val="bg1"/>
                </a:solidFill>
                <a:latin typeface="Calibri" panose="020F0502020204030204" pitchFamily="34" charset="0"/>
              </a:rPr>
            </a:br>
            <a:r>
              <a:rPr lang="en-US" sz="1800" b="0" dirty="0">
                <a:solidFill>
                  <a:schemeClr val="bg1"/>
                </a:solidFill>
                <a:latin typeface="Calibri" panose="020F0502020204030204" pitchFamily="34" charset="0"/>
              </a:rPr>
              <a:t>158/365</a:t>
            </a:r>
          </a:p>
        </p:txBody>
      </p:sp>
      <p:sp>
        <p:nvSpPr>
          <p:cNvPr id="19" name="TextBox 18">
            <a:extLst>
              <a:ext uri="{FF2B5EF4-FFF2-40B4-BE49-F238E27FC236}">
                <a16:creationId xmlns:a16="http://schemas.microsoft.com/office/drawing/2014/main" id="{03C2F343-1867-4106-B049-73A865850494}"/>
              </a:ext>
            </a:extLst>
          </p:cNvPr>
          <p:cNvSpPr txBox="1"/>
          <p:nvPr/>
        </p:nvSpPr>
        <p:spPr bwMode="auto">
          <a:xfrm>
            <a:off x="8367223" y="2517483"/>
            <a:ext cx="2372663" cy="2144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25000"/>
              </a:lnSpc>
              <a:spcBef>
                <a:spcPts val="1000"/>
              </a:spcBef>
              <a:spcAft>
                <a:spcPts val="700"/>
              </a:spcAft>
              <a:buClrTx/>
              <a:buFontTx/>
              <a:buNone/>
            </a:pPr>
            <a:r>
              <a:rPr lang="en-US" sz="1800" b="1" dirty="0">
                <a:solidFill>
                  <a:schemeClr val="bg1"/>
                </a:solidFill>
                <a:latin typeface="Calibri" panose="020F0502020204030204" pitchFamily="34" charset="0"/>
              </a:rPr>
              <a:t>HR (95% CI)</a:t>
            </a:r>
            <a:br>
              <a:rPr lang="en-US" sz="1800" b="1" dirty="0">
                <a:solidFill>
                  <a:schemeClr val="bg1"/>
                </a:solidFill>
                <a:latin typeface="Calibri" panose="020F0502020204030204" pitchFamily="34" charset="0"/>
              </a:rPr>
            </a:br>
            <a:r>
              <a:rPr lang="en-US" sz="1800" b="0" dirty="0">
                <a:solidFill>
                  <a:schemeClr val="bg1"/>
                </a:solidFill>
                <a:latin typeface="Calibri" panose="020F0502020204030204" pitchFamily="34" charset="0"/>
              </a:rPr>
              <a:t>0.61 (0.47-0.80)</a:t>
            </a:r>
            <a:br>
              <a:rPr lang="en-US" sz="1800" b="0" dirty="0">
                <a:solidFill>
                  <a:schemeClr val="bg1"/>
                </a:solidFill>
                <a:latin typeface="Calibri" panose="020F0502020204030204" pitchFamily="34" charset="0"/>
              </a:rPr>
            </a:br>
            <a:r>
              <a:rPr lang="en-US" sz="1800" b="0" dirty="0">
                <a:solidFill>
                  <a:schemeClr val="bg1"/>
                </a:solidFill>
                <a:latin typeface="Calibri" panose="020F0502020204030204" pitchFamily="34" charset="0"/>
              </a:rPr>
              <a:t>0.90 (0.69-1.81)</a:t>
            </a:r>
            <a:br>
              <a:rPr lang="en-US" sz="1800" b="0" dirty="0">
                <a:solidFill>
                  <a:schemeClr val="bg1"/>
                </a:solidFill>
                <a:latin typeface="Calibri" panose="020F0502020204030204" pitchFamily="34" charset="0"/>
              </a:rPr>
            </a:br>
            <a:r>
              <a:rPr lang="en-US" sz="1800" b="0" dirty="0">
                <a:solidFill>
                  <a:schemeClr val="bg1"/>
                </a:solidFill>
                <a:latin typeface="Calibri" panose="020F0502020204030204" pitchFamily="34" charset="0"/>
              </a:rPr>
              <a:t>0.76 (0.62-0.93)</a:t>
            </a:r>
            <a:br>
              <a:rPr lang="en-US" sz="1800" b="0" dirty="0">
                <a:solidFill>
                  <a:schemeClr val="bg1"/>
                </a:solidFill>
                <a:latin typeface="Calibri" panose="020F0502020204030204" pitchFamily="34" charset="0"/>
              </a:rPr>
            </a:br>
            <a:r>
              <a:rPr lang="en-US" sz="1800" b="0" dirty="0">
                <a:solidFill>
                  <a:schemeClr val="bg1"/>
                </a:solidFill>
                <a:latin typeface="Calibri" panose="020F0502020204030204" pitchFamily="34" charset="0"/>
              </a:rPr>
              <a:t>0.85 (0.65-1.10)</a:t>
            </a:r>
            <a:br>
              <a:rPr lang="en-US" sz="1800" b="0" dirty="0">
                <a:solidFill>
                  <a:schemeClr val="bg1"/>
                </a:solidFill>
                <a:latin typeface="Calibri" panose="020F0502020204030204" pitchFamily="34" charset="0"/>
              </a:rPr>
            </a:br>
            <a:r>
              <a:rPr lang="en-US" sz="1800" b="0" dirty="0">
                <a:solidFill>
                  <a:schemeClr val="bg1"/>
                </a:solidFill>
                <a:latin typeface="Calibri" panose="020F0502020204030204" pitchFamily="34" charset="0"/>
              </a:rPr>
              <a:t>0.77 (0.68-0.87)</a:t>
            </a:r>
          </a:p>
        </p:txBody>
      </p:sp>
      <p:cxnSp>
        <p:nvCxnSpPr>
          <p:cNvPr id="21" name="Straight Connector 20">
            <a:extLst>
              <a:ext uri="{FF2B5EF4-FFF2-40B4-BE49-F238E27FC236}">
                <a16:creationId xmlns:a16="http://schemas.microsoft.com/office/drawing/2014/main" id="{580C72D7-E759-423D-8592-E98DCD9FD22F}"/>
              </a:ext>
            </a:extLst>
          </p:cNvPr>
          <p:cNvCxnSpPr/>
          <p:nvPr/>
        </p:nvCxnSpPr>
        <p:spPr bwMode="auto">
          <a:xfrm>
            <a:off x="723900" y="2940069"/>
            <a:ext cx="10758303" cy="0"/>
          </a:xfrm>
          <a:prstGeom prst="line">
            <a:avLst/>
          </a:prstGeom>
          <a:noFill/>
          <a:ln w="28575" cap="flat" cmpd="sng" algn="ctr">
            <a:solidFill>
              <a:schemeClr val="bg1"/>
            </a:solidFill>
            <a:prstDash val="solid"/>
            <a:round/>
            <a:headEnd type="none" w="med" len="med"/>
            <a:tailEnd type="none" w="med" len="med"/>
          </a:ln>
          <a:effectLst/>
        </p:spPr>
      </p:cxnSp>
      <p:sp>
        <p:nvSpPr>
          <p:cNvPr id="22" name="TextBox 21">
            <a:extLst>
              <a:ext uri="{FF2B5EF4-FFF2-40B4-BE49-F238E27FC236}">
                <a16:creationId xmlns:a16="http://schemas.microsoft.com/office/drawing/2014/main" id="{4A4D2D6F-C31C-405B-ADAF-68F1482D9E4B}"/>
              </a:ext>
            </a:extLst>
          </p:cNvPr>
          <p:cNvSpPr txBox="1"/>
          <p:nvPr/>
        </p:nvSpPr>
        <p:spPr bwMode="auto">
          <a:xfrm>
            <a:off x="4494361" y="5202125"/>
            <a:ext cx="27686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1" dirty="0">
                <a:solidFill>
                  <a:schemeClr val="accent1"/>
                </a:solidFill>
                <a:latin typeface="Calibri" panose="020F0502020204030204" pitchFamily="34" charset="0"/>
              </a:rPr>
              <a:t>Favors SoC + docetaxel</a:t>
            </a:r>
          </a:p>
        </p:txBody>
      </p:sp>
      <p:sp>
        <p:nvSpPr>
          <p:cNvPr id="24" name="TextBox 23">
            <a:extLst>
              <a:ext uri="{FF2B5EF4-FFF2-40B4-BE49-F238E27FC236}">
                <a16:creationId xmlns:a16="http://schemas.microsoft.com/office/drawing/2014/main" id="{20BF9AAE-FA46-4629-915A-43E0FC96F2D0}"/>
              </a:ext>
            </a:extLst>
          </p:cNvPr>
          <p:cNvSpPr txBox="1"/>
          <p:nvPr/>
        </p:nvSpPr>
        <p:spPr bwMode="auto">
          <a:xfrm>
            <a:off x="7384210" y="5202125"/>
            <a:ext cx="15931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800" b="1" dirty="0">
                <a:solidFill>
                  <a:schemeClr val="accent3"/>
                </a:solidFill>
                <a:latin typeface="Calibri" panose="020F0502020204030204" pitchFamily="34" charset="0"/>
              </a:rPr>
              <a:t>Favors SoC</a:t>
            </a:r>
          </a:p>
        </p:txBody>
      </p:sp>
      <p:cxnSp>
        <p:nvCxnSpPr>
          <p:cNvPr id="26" name="Straight Arrow Connector 25">
            <a:extLst>
              <a:ext uri="{FF2B5EF4-FFF2-40B4-BE49-F238E27FC236}">
                <a16:creationId xmlns:a16="http://schemas.microsoft.com/office/drawing/2014/main" id="{1B2EE585-CA1E-4C7E-94EA-B867EBC271D2}"/>
              </a:ext>
            </a:extLst>
          </p:cNvPr>
          <p:cNvCxnSpPr/>
          <p:nvPr/>
        </p:nvCxnSpPr>
        <p:spPr bwMode="auto">
          <a:xfrm>
            <a:off x="7496356" y="5141739"/>
            <a:ext cx="767751" cy="0"/>
          </a:xfrm>
          <a:prstGeom prst="straightConnector1">
            <a:avLst/>
          </a:prstGeom>
          <a:noFill/>
          <a:ln w="28575" cap="flat" cmpd="sng" algn="ctr">
            <a:solidFill>
              <a:schemeClr val="bg1"/>
            </a:solidFill>
            <a:prstDash val="solid"/>
            <a:round/>
            <a:headEnd type="none" w="med" len="med"/>
            <a:tailEnd type="triangle"/>
          </a:ln>
          <a:effectLst/>
        </p:spPr>
      </p:cxnSp>
      <p:cxnSp>
        <p:nvCxnSpPr>
          <p:cNvPr id="28" name="Straight Arrow Connector 27">
            <a:extLst>
              <a:ext uri="{FF2B5EF4-FFF2-40B4-BE49-F238E27FC236}">
                <a16:creationId xmlns:a16="http://schemas.microsoft.com/office/drawing/2014/main" id="{76333885-D53B-44A1-BB83-0FD1D898BA6B}"/>
              </a:ext>
            </a:extLst>
          </p:cNvPr>
          <p:cNvCxnSpPr/>
          <p:nvPr/>
        </p:nvCxnSpPr>
        <p:spPr bwMode="auto">
          <a:xfrm flipH="1">
            <a:off x="6340415" y="5133117"/>
            <a:ext cx="785004" cy="0"/>
          </a:xfrm>
          <a:prstGeom prst="straightConnector1">
            <a:avLst/>
          </a:prstGeom>
          <a:noFill/>
          <a:ln w="28575" cap="flat" cmpd="sng" algn="ctr">
            <a:solidFill>
              <a:schemeClr val="bg1"/>
            </a:solidFill>
            <a:prstDash val="solid"/>
            <a:round/>
            <a:headEnd type="none" w="med" len="med"/>
            <a:tailEnd type="triangle"/>
          </a:ln>
          <a:effectLst/>
        </p:spPr>
      </p:cxnSp>
      <p:cxnSp>
        <p:nvCxnSpPr>
          <p:cNvPr id="30" name="Straight Connector 29">
            <a:extLst>
              <a:ext uri="{FF2B5EF4-FFF2-40B4-BE49-F238E27FC236}">
                <a16:creationId xmlns:a16="http://schemas.microsoft.com/office/drawing/2014/main" id="{F83193DA-5C09-44E9-A3C6-13A2D93B4600}"/>
              </a:ext>
            </a:extLst>
          </p:cNvPr>
          <p:cNvCxnSpPr>
            <a:cxnSpLocks/>
          </p:cNvCxnSpPr>
          <p:nvPr/>
        </p:nvCxnSpPr>
        <p:spPr bwMode="auto">
          <a:xfrm flipV="1">
            <a:off x="7297486" y="2940069"/>
            <a:ext cx="0" cy="18907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0B93D406-9DED-4407-AF6C-024ED5033CB7}"/>
              </a:ext>
            </a:extLst>
          </p:cNvPr>
          <p:cNvCxnSpPr>
            <a:cxnSpLocks/>
          </p:cNvCxnSpPr>
          <p:nvPr/>
        </p:nvCxnSpPr>
        <p:spPr bwMode="auto">
          <a:xfrm flipV="1">
            <a:off x="6811531" y="2940069"/>
            <a:ext cx="0" cy="1778580"/>
          </a:xfrm>
          <a:prstGeom prst="line">
            <a:avLst/>
          </a:prstGeom>
          <a:noFill/>
          <a:ln w="28575" cap="flat" cmpd="sng" algn="ctr">
            <a:solidFill>
              <a:schemeClr val="bg1"/>
            </a:solidFill>
            <a:prstDash val="sysDash"/>
            <a:round/>
            <a:headEnd type="none" w="med" len="med"/>
            <a:tailEnd type="none" w="med" len="med"/>
          </a:ln>
          <a:effectLst/>
        </p:spPr>
      </p:cxnSp>
      <p:sp>
        <p:nvSpPr>
          <p:cNvPr id="32" name="Right Bracket 31">
            <a:extLst>
              <a:ext uri="{FF2B5EF4-FFF2-40B4-BE49-F238E27FC236}">
                <a16:creationId xmlns:a16="http://schemas.microsoft.com/office/drawing/2014/main" id="{CBC43339-8D9B-4197-88D8-A89391A1D5DA}"/>
              </a:ext>
            </a:extLst>
          </p:cNvPr>
          <p:cNvSpPr/>
          <p:nvPr/>
        </p:nvSpPr>
        <p:spPr bwMode="auto">
          <a:xfrm rot="16200000">
            <a:off x="7239388" y="3521392"/>
            <a:ext cx="120757" cy="2498013"/>
          </a:xfrm>
          <a:prstGeom prst="righ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34" name="TextBox 33">
            <a:extLst>
              <a:ext uri="{FF2B5EF4-FFF2-40B4-BE49-F238E27FC236}">
                <a16:creationId xmlns:a16="http://schemas.microsoft.com/office/drawing/2014/main" id="{8DE5AB0C-7596-4D95-AC13-AF7CD56012F0}"/>
              </a:ext>
            </a:extLst>
          </p:cNvPr>
          <p:cNvSpPr txBox="1"/>
          <p:nvPr/>
        </p:nvSpPr>
        <p:spPr bwMode="auto">
          <a:xfrm>
            <a:off x="5757786" y="4753232"/>
            <a:ext cx="5749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0.5</a:t>
            </a:r>
          </a:p>
        </p:txBody>
      </p:sp>
      <p:sp>
        <p:nvSpPr>
          <p:cNvPr id="36" name="TextBox 35">
            <a:extLst>
              <a:ext uri="{FF2B5EF4-FFF2-40B4-BE49-F238E27FC236}">
                <a16:creationId xmlns:a16="http://schemas.microsoft.com/office/drawing/2014/main" id="{BF9E5C4D-56A2-4253-9EC0-9F01012BEE4B}"/>
              </a:ext>
            </a:extLst>
          </p:cNvPr>
          <p:cNvSpPr txBox="1"/>
          <p:nvPr/>
        </p:nvSpPr>
        <p:spPr bwMode="auto">
          <a:xfrm>
            <a:off x="7005711" y="4753232"/>
            <a:ext cx="5749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a:t>
            </a:r>
          </a:p>
        </p:txBody>
      </p:sp>
      <p:sp>
        <p:nvSpPr>
          <p:cNvPr id="38" name="TextBox 37">
            <a:extLst>
              <a:ext uri="{FF2B5EF4-FFF2-40B4-BE49-F238E27FC236}">
                <a16:creationId xmlns:a16="http://schemas.microsoft.com/office/drawing/2014/main" id="{3DF0F644-0F22-41E3-B833-ABEB1D83F64B}"/>
              </a:ext>
            </a:extLst>
          </p:cNvPr>
          <p:cNvSpPr txBox="1"/>
          <p:nvPr/>
        </p:nvSpPr>
        <p:spPr bwMode="auto">
          <a:xfrm>
            <a:off x="8253635" y="4753232"/>
            <a:ext cx="5749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2</a:t>
            </a:r>
          </a:p>
        </p:txBody>
      </p:sp>
      <p:cxnSp>
        <p:nvCxnSpPr>
          <p:cNvPr id="40" name="Straight Arrow Connector 39">
            <a:extLst>
              <a:ext uri="{FF2B5EF4-FFF2-40B4-BE49-F238E27FC236}">
                <a16:creationId xmlns:a16="http://schemas.microsoft.com/office/drawing/2014/main" id="{0CAC4349-9C5E-4988-8210-32D7EAD82A30}"/>
              </a:ext>
            </a:extLst>
          </p:cNvPr>
          <p:cNvCxnSpPr/>
          <p:nvPr/>
        </p:nvCxnSpPr>
        <p:spPr bwMode="auto">
          <a:xfrm flipH="1">
            <a:off x="6050760" y="3162300"/>
            <a:ext cx="826290" cy="0"/>
          </a:xfrm>
          <a:prstGeom prst="straightConnector1">
            <a:avLst/>
          </a:prstGeom>
          <a:noFill/>
          <a:ln w="28575" cap="flat" cmpd="sng" algn="ctr">
            <a:solidFill>
              <a:schemeClr val="accent1"/>
            </a:solidFill>
            <a:prstDash val="solid"/>
            <a:round/>
            <a:headEnd type="none" w="med" len="med"/>
            <a:tailEnd type="triangle"/>
          </a:ln>
          <a:effectLst/>
        </p:spPr>
      </p:cxnSp>
      <p:cxnSp>
        <p:nvCxnSpPr>
          <p:cNvPr id="42" name="Straight Connector 41">
            <a:extLst>
              <a:ext uri="{FF2B5EF4-FFF2-40B4-BE49-F238E27FC236}">
                <a16:creationId xmlns:a16="http://schemas.microsoft.com/office/drawing/2014/main" id="{25FA20CF-86CF-4865-863D-C05B8EB9DCC2}"/>
              </a:ext>
            </a:extLst>
          </p:cNvPr>
          <p:cNvCxnSpPr/>
          <p:nvPr/>
        </p:nvCxnSpPr>
        <p:spPr bwMode="auto">
          <a:xfrm>
            <a:off x="6629402" y="3491089"/>
            <a:ext cx="965571" cy="0"/>
          </a:xfrm>
          <a:prstGeom prst="line">
            <a:avLst/>
          </a:prstGeom>
          <a:noFill/>
          <a:ln w="28575" cap="flat" cmpd="sng" algn="ctr">
            <a:solidFill>
              <a:schemeClr val="accent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4078350B-D1F5-4CEA-9970-96BBD0EB5A32}"/>
              </a:ext>
            </a:extLst>
          </p:cNvPr>
          <p:cNvCxnSpPr>
            <a:cxnSpLocks/>
          </p:cNvCxnSpPr>
          <p:nvPr/>
        </p:nvCxnSpPr>
        <p:spPr bwMode="auto">
          <a:xfrm>
            <a:off x="6440091" y="3812731"/>
            <a:ext cx="732234" cy="0"/>
          </a:xfrm>
          <a:prstGeom prst="line">
            <a:avLst/>
          </a:prstGeom>
          <a:noFill/>
          <a:ln w="28575" cap="flat" cmpd="sng" algn="ctr">
            <a:solidFill>
              <a:schemeClr val="accent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A5DB1899-78B0-4815-991A-7EEB94131046}"/>
              </a:ext>
            </a:extLst>
          </p:cNvPr>
          <p:cNvCxnSpPr>
            <a:cxnSpLocks/>
          </p:cNvCxnSpPr>
          <p:nvPr/>
        </p:nvCxnSpPr>
        <p:spPr bwMode="auto">
          <a:xfrm>
            <a:off x="6530748" y="4141343"/>
            <a:ext cx="965427" cy="0"/>
          </a:xfrm>
          <a:prstGeom prst="line">
            <a:avLst/>
          </a:prstGeom>
          <a:noFill/>
          <a:ln w="28575" cap="flat" cmpd="sng" algn="ctr">
            <a:solidFill>
              <a:schemeClr val="accent1"/>
            </a:solidFill>
            <a:prstDash val="solid"/>
            <a:round/>
            <a:headEnd type="none" w="med" len="med"/>
            <a:tailEnd type="none" w="med" len="med"/>
          </a:ln>
          <a:effectLst/>
        </p:spPr>
      </p:cxnSp>
      <p:sp>
        <p:nvSpPr>
          <p:cNvPr id="50" name="Flowchart: Decision 49">
            <a:extLst>
              <a:ext uri="{FF2B5EF4-FFF2-40B4-BE49-F238E27FC236}">
                <a16:creationId xmlns:a16="http://schemas.microsoft.com/office/drawing/2014/main" id="{D94271FB-5906-4852-9B58-AFF8ACC99723}"/>
              </a:ext>
            </a:extLst>
          </p:cNvPr>
          <p:cNvSpPr/>
          <p:nvPr/>
        </p:nvSpPr>
        <p:spPr bwMode="auto">
          <a:xfrm>
            <a:off x="6583756" y="4377286"/>
            <a:ext cx="470753" cy="183051"/>
          </a:xfrm>
          <a:prstGeom prst="flowChartDecision">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7B44AFB9-E1F6-40AF-991E-0A251A4C921D}"/>
              </a:ext>
            </a:extLst>
          </p:cNvPr>
          <p:cNvSpPr/>
          <p:nvPr/>
        </p:nvSpPr>
        <p:spPr bwMode="auto">
          <a:xfrm>
            <a:off x="6958395" y="4106077"/>
            <a:ext cx="70531" cy="70531"/>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1ACA3CA3-F0FE-4FE9-A176-1075282142C6}"/>
              </a:ext>
            </a:extLst>
          </p:cNvPr>
          <p:cNvSpPr/>
          <p:nvPr/>
        </p:nvSpPr>
        <p:spPr bwMode="auto">
          <a:xfrm>
            <a:off x="6755009" y="3777288"/>
            <a:ext cx="70531" cy="70531"/>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03C46503-B0AA-4672-82F2-765F5F2FC2CB}"/>
              </a:ext>
            </a:extLst>
          </p:cNvPr>
          <p:cNvSpPr/>
          <p:nvPr/>
        </p:nvSpPr>
        <p:spPr bwMode="auto">
          <a:xfrm>
            <a:off x="7070201" y="3458658"/>
            <a:ext cx="70531" cy="70531"/>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BB46F298-EEAE-473E-9A78-88AA3A1C6B96}"/>
              </a:ext>
            </a:extLst>
          </p:cNvPr>
          <p:cNvSpPr/>
          <p:nvPr/>
        </p:nvSpPr>
        <p:spPr bwMode="auto">
          <a:xfrm>
            <a:off x="6360614" y="3119170"/>
            <a:ext cx="70531" cy="70531"/>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4903467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Box 50">
            <a:extLst>
              <a:ext uri="{FF2B5EF4-FFF2-40B4-BE49-F238E27FC236}">
                <a16:creationId xmlns:a16="http://schemas.microsoft.com/office/drawing/2014/main" id="{45D0489C-74E2-4AC9-AE7D-B1238698ED8A}"/>
              </a:ext>
            </a:extLst>
          </p:cNvPr>
          <p:cNvSpPr txBox="1"/>
          <p:nvPr/>
        </p:nvSpPr>
        <p:spPr bwMode="auto">
          <a:xfrm>
            <a:off x="1526874" y="5900470"/>
            <a:ext cx="41471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Mos</a:t>
            </a:r>
          </a:p>
        </p:txBody>
      </p:sp>
      <p:sp>
        <p:nvSpPr>
          <p:cNvPr id="2" name="Text Box 11">
            <a:extLst>
              <a:ext uri="{FF2B5EF4-FFF2-40B4-BE49-F238E27FC236}">
                <a16:creationId xmlns:a16="http://schemas.microsoft.com/office/drawing/2014/main" id="{463CEB70-104B-40DF-9A36-6EE81CAF9A10}"/>
              </a:ext>
            </a:extLst>
          </p:cNvPr>
          <p:cNvSpPr txBox="1">
            <a:spLocks noChangeArrowheads="1"/>
          </p:cNvSpPr>
          <p:nvPr/>
        </p:nvSpPr>
        <p:spPr bwMode="auto">
          <a:xfrm>
            <a:off x="447255" y="6362138"/>
            <a:ext cx="8564562"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fr-FR" altLang="en-US" sz="1200" b="0" i="0" u="none" strike="noStrike" kern="0" cap="none" spc="0" normalizeH="0" baseline="0" noProof="0" dirty="0">
                <a:ln>
                  <a:noFill/>
                </a:ln>
                <a:solidFill>
                  <a:srgbClr val="455560"/>
                </a:solidFill>
                <a:effectLst/>
                <a:uLnTx/>
                <a:uFillTx/>
                <a:latin typeface="Calibri" panose="020F0502020204030204" pitchFamily="34" charset="0"/>
                <a:ea typeface="ＭＳ Ｐゴシック" panose="020B0600070205080204" pitchFamily="34" charset="-128"/>
                <a:cs typeface="Calibri" panose="020F0502020204030204" pitchFamily="34" charset="0"/>
              </a:rPr>
              <a:t>Fizazi. NEJM. 2017;377:352.</a:t>
            </a:r>
            <a:endParaRPr kumimoji="0" lang="en-US" altLang="en-US" sz="1200" b="0" i="0" u="none" strike="noStrike" kern="0" cap="none" spc="0" normalizeH="0" baseline="0" noProof="0" dirty="0">
              <a:ln>
                <a:noFill/>
              </a:ln>
              <a:solidFill>
                <a:srgbClr val="455560"/>
              </a:solidFill>
              <a:effectLst/>
              <a:uLnTx/>
              <a:uFillTx/>
              <a:latin typeface="Calibri" panose="020F0502020204030204" pitchFamily="34" charset="0"/>
              <a:ea typeface="ＭＳ Ｐゴシック" panose="020B0600070205080204" pitchFamily="34" charset="-128"/>
              <a:cs typeface="Calibri" panose="020F0502020204030204" pitchFamily="34" charset="0"/>
            </a:endParaRPr>
          </a:p>
        </p:txBody>
      </p:sp>
      <p:sp>
        <p:nvSpPr>
          <p:cNvPr id="3" name="Title 2">
            <a:extLst>
              <a:ext uri="{FF2B5EF4-FFF2-40B4-BE49-F238E27FC236}">
                <a16:creationId xmlns:a16="http://schemas.microsoft.com/office/drawing/2014/main" id="{945A83ED-F6DD-4A70-9578-F3D138750F1B}"/>
              </a:ext>
            </a:extLst>
          </p:cNvPr>
          <p:cNvSpPr>
            <a:spLocks noGrp="1"/>
          </p:cNvSpPr>
          <p:nvPr>
            <p:ph type="title"/>
          </p:nvPr>
        </p:nvSpPr>
        <p:spPr/>
        <p:txBody>
          <a:bodyPr/>
          <a:lstStyle/>
          <a:p>
            <a:r>
              <a:rPr lang="it-IT" dirty="0"/>
              <a:t>LATITUDE: Efficacy of Abiraterone Acetate + ADT vs Placebo + ADT for mHSPC</a:t>
            </a:r>
            <a:endParaRPr lang="en-US" dirty="0"/>
          </a:p>
        </p:txBody>
      </p:sp>
      <p:sp>
        <p:nvSpPr>
          <p:cNvPr id="6" name="Content Placeholder 5">
            <a:extLst>
              <a:ext uri="{FF2B5EF4-FFF2-40B4-BE49-F238E27FC236}">
                <a16:creationId xmlns:a16="http://schemas.microsoft.com/office/drawing/2014/main" id="{80A87593-53C4-4F3C-9F10-0D6D45C53D9D}"/>
              </a:ext>
            </a:extLst>
          </p:cNvPr>
          <p:cNvSpPr>
            <a:spLocks noGrp="1"/>
          </p:cNvSpPr>
          <p:nvPr>
            <p:ph idx="1"/>
          </p:nvPr>
        </p:nvSpPr>
        <p:spPr>
          <a:xfrm>
            <a:off x="604677" y="1513047"/>
            <a:ext cx="10877529" cy="997787"/>
          </a:xfrm>
        </p:spPr>
        <p:txBody>
          <a:bodyPr/>
          <a:lstStyle/>
          <a:p>
            <a:r>
              <a:rPr lang="en-US" dirty="0"/>
              <a:t>Randomized, double-blind phase III trial in patients with newly diagnosed disease (N = 1199)</a:t>
            </a:r>
          </a:p>
        </p:txBody>
      </p:sp>
      <p:sp>
        <p:nvSpPr>
          <p:cNvPr id="4" name="TextBox 3">
            <a:extLst>
              <a:ext uri="{FF2B5EF4-FFF2-40B4-BE49-F238E27FC236}">
                <a16:creationId xmlns:a16="http://schemas.microsoft.com/office/drawing/2014/main" id="{2374AFD5-81A0-413A-950E-B401D0E487AC}"/>
              </a:ext>
            </a:extLst>
          </p:cNvPr>
          <p:cNvSpPr txBox="1"/>
          <p:nvPr/>
        </p:nvSpPr>
        <p:spPr bwMode="auto">
          <a:xfrm>
            <a:off x="7056275" y="2487111"/>
            <a:ext cx="40286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1219170" rtl="0" eaLnBrk="1" fontAlgn="auto"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a:t>
            </a:r>
          </a:p>
        </p:txBody>
      </p:sp>
      <p:sp>
        <p:nvSpPr>
          <p:cNvPr id="7" name="TextBox 6">
            <a:extLst>
              <a:ext uri="{FF2B5EF4-FFF2-40B4-BE49-F238E27FC236}">
                <a16:creationId xmlns:a16="http://schemas.microsoft.com/office/drawing/2014/main" id="{F3328A13-5DAE-4C6A-A44E-49BD983C61A1}"/>
              </a:ext>
            </a:extLst>
          </p:cNvPr>
          <p:cNvSpPr txBox="1"/>
          <p:nvPr/>
        </p:nvSpPr>
        <p:spPr bwMode="auto">
          <a:xfrm>
            <a:off x="1539008" y="2476720"/>
            <a:ext cx="41091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1219170" rtl="0" eaLnBrk="1" fontAlgn="auto"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rPFS</a:t>
            </a:r>
          </a:p>
        </p:txBody>
      </p:sp>
      <p:sp>
        <p:nvSpPr>
          <p:cNvPr id="5" name="TextBox 4">
            <a:extLst>
              <a:ext uri="{FF2B5EF4-FFF2-40B4-BE49-F238E27FC236}">
                <a16:creationId xmlns:a16="http://schemas.microsoft.com/office/drawing/2014/main" id="{92AAD939-9394-401F-A38B-3F62D5337388}"/>
              </a:ext>
            </a:extLst>
          </p:cNvPr>
          <p:cNvSpPr txBox="1"/>
          <p:nvPr/>
        </p:nvSpPr>
        <p:spPr bwMode="auto">
          <a:xfrm>
            <a:off x="7111422" y="5203047"/>
            <a:ext cx="3371436" cy="338554"/>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HR: 0.62 (95% CI: 0.51-0.76;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&lt; .001)  </a:t>
            </a:r>
          </a:p>
        </p:txBody>
      </p:sp>
      <p:sp>
        <p:nvSpPr>
          <p:cNvPr id="11" name="TextBox 10">
            <a:extLst>
              <a:ext uri="{FF2B5EF4-FFF2-40B4-BE49-F238E27FC236}">
                <a16:creationId xmlns:a16="http://schemas.microsoft.com/office/drawing/2014/main" id="{27B1B0C2-778F-4ED4-83A3-D7D6F41F436C}"/>
              </a:ext>
            </a:extLst>
          </p:cNvPr>
          <p:cNvSpPr txBox="1"/>
          <p:nvPr/>
        </p:nvSpPr>
        <p:spPr bwMode="auto">
          <a:xfrm>
            <a:off x="1555074" y="5203047"/>
            <a:ext cx="3371436" cy="338554"/>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HR: 0.47 (95% CI: 0.39-0.55;</a:t>
            </a:r>
            <a:r>
              <a:rPr lang="en-US" sz="1600" dirty="0">
                <a:solidFill>
                  <a:schemeClr val="bg1"/>
                </a:solidFill>
                <a:latin typeface="Calibri" panose="020F0502020204030204" pitchFamily="34" charset="0"/>
              </a:rPr>
              <a:t>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&lt; .001)  </a:t>
            </a:r>
          </a:p>
        </p:txBody>
      </p:sp>
      <p:sp>
        <p:nvSpPr>
          <p:cNvPr id="12" name="TextBox 11">
            <a:extLst>
              <a:ext uri="{FF2B5EF4-FFF2-40B4-BE49-F238E27FC236}">
                <a16:creationId xmlns:a16="http://schemas.microsoft.com/office/drawing/2014/main" id="{749F529B-5E01-4440-8534-6FF8469CC90F}"/>
              </a:ext>
            </a:extLst>
          </p:cNvPr>
          <p:cNvSpPr txBox="1"/>
          <p:nvPr/>
        </p:nvSpPr>
        <p:spPr bwMode="auto">
          <a:xfrm>
            <a:off x="4336878" y="3669113"/>
            <a:ext cx="1203984" cy="338554"/>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600" b="1" dirty="0">
                <a:solidFill>
                  <a:schemeClr val="accent1"/>
                </a:solidFill>
                <a:latin typeface="Calibri" panose="020F0502020204030204" pitchFamily="34" charset="0"/>
              </a:rPr>
              <a:t>Abiraterone</a:t>
            </a:r>
          </a:p>
        </p:txBody>
      </p:sp>
      <p:sp>
        <p:nvSpPr>
          <p:cNvPr id="13" name="TextBox 12">
            <a:extLst>
              <a:ext uri="{FF2B5EF4-FFF2-40B4-BE49-F238E27FC236}">
                <a16:creationId xmlns:a16="http://schemas.microsoft.com/office/drawing/2014/main" id="{CCAFB359-3CD4-4D72-B91F-8A1172E9F7AB}"/>
              </a:ext>
            </a:extLst>
          </p:cNvPr>
          <p:cNvSpPr txBox="1"/>
          <p:nvPr/>
        </p:nvSpPr>
        <p:spPr bwMode="auto">
          <a:xfrm>
            <a:off x="9826579" y="3346351"/>
            <a:ext cx="1203984" cy="338554"/>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600" b="1" dirty="0">
                <a:solidFill>
                  <a:schemeClr val="accent1"/>
                </a:solidFill>
                <a:latin typeface="Calibri" panose="020F0502020204030204" pitchFamily="34" charset="0"/>
              </a:rPr>
              <a:t>Abiraterone</a:t>
            </a:r>
          </a:p>
        </p:txBody>
      </p:sp>
      <p:sp>
        <p:nvSpPr>
          <p:cNvPr id="14" name="Rectangle 13">
            <a:extLst>
              <a:ext uri="{FF2B5EF4-FFF2-40B4-BE49-F238E27FC236}">
                <a16:creationId xmlns:a16="http://schemas.microsoft.com/office/drawing/2014/main" id="{4C38C180-A1E1-44AD-B3BE-213378CB4E14}"/>
              </a:ext>
            </a:extLst>
          </p:cNvPr>
          <p:cNvSpPr/>
          <p:nvPr/>
        </p:nvSpPr>
        <p:spPr bwMode="auto">
          <a:xfrm>
            <a:off x="10428571" y="3620529"/>
            <a:ext cx="906693" cy="173391"/>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TextBox 14">
            <a:extLst>
              <a:ext uri="{FF2B5EF4-FFF2-40B4-BE49-F238E27FC236}">
                <a16:creationId xmlns:a16="http://schemas.microsoft.com/office/drawing/2014/main" id="{3B3AA031-798A-463F-86D4-8578B677306A}"/>
              </a:ext>
            </a:extLst>
          </p:cNvPr>
          <p:cNvSpPr txBox="1"/>
          <p:nvPr/>
        </p:nvSpPr>
        <p:spPr bwMode="auto">
          <a:xfrm>
            <a:off x="2306933" y="4424766"/>
            <a:ext cx="980003" cy="338554"/>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600" b="1" dirty="0">
                <a:solidFill>
                  <a:schemeClr val="accent3"/>
                </a:solidFill>
                <a:latin typeface="Calibri" panose="020F0502020204030204" pitchFamily="34" charset="0"/>
              </a:rPr>
              <a:t>Placebo</a:t>
            </a:r>
          </a:p>
        </p:txBody>
      </p:sp>
      <p:sp>
        <p:nvSpPr>
          <p:cNvPr id="16" name="TextBox 15">
            <a:extLst>
              <a:ext uri="{FF2B5EF4-FFF2-40B4-BE49-F238E27FC236}">
                <a16:creationId xmlns:a16="http://schemas.microsoft.com/office/drawing/2014/main" id="{00AF6AA2-9819-444A-A1D8-6F98D7AAE58F}"/>
              </a:ext>
            </a:extLst>
          </p:cNvPr>
          <p:cNvSpPr txBox="1"/>
          <p:nvPr/>
        </p:nvSpPr>
        <p:spPr bwMode="auto">
          <a:xfrm>
            <a:off x="9703589" y="4395462"/>
            <a:ext cx="854721" cy="338554"/>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600" b="1" dirty="0">
                <a:solidFill>
                  <a:schemeClr val="accent3"/>
                </a:solidFill>
                <a:latin typeface="Calibri" panose="020F0502020204030204" pitchFamily="34" charset="0"/>
              </a:rPr>
              <a:t>Placebo</a:t>
            </a:r>
          </a:p>
        </p:txBody>
      </p:sp>
      <p:grpSp>
        <p:nvGrpSpPr>
          <p:cNvPr id="19" name="Group 7">
            <a:extLst>
              <a:ext uri="{FF2B5EF4-FFF2-40B4-BE49-F238E27FC236}">
                <a16:creationId xmlns:a16="http://schemas.microsoft.com/office/drawing/2014/main" id="{70F3DC4F-F8FA-4CE2-960B-0F1417376F0D}"/>
              </a:ext>
            </a:extLst>
          </p:cNvPr>
          <p:cNvGrpSpPr>
            <a:grpSpLocks/>
          </p:cNvGrpSpPr>
          <p:nvPr/>
        </p:nvGrpSpPr>
        <p:grpSpPr bwMode="auto">
          <a:xfrm>
            <a:off x="9389205" y="6215925"/>
            <a:ext cx="2486964" cy="447558"/>
            <a:chOff x="9527309" y="3551529"/>
            <a:chExt cx="2488502" cy="448324"/>
          </a:xfrm>
        </p:grpSpPr>
        <p:pic>
          <p:nvPicPr>
            <p:cNvPr id="21" name="Picture 9">
              <a:extLst>
                <a:ext uri="{FF2B5EF4-FFF2-40B4-BE49-F238E27FC236}">
                  <a16:creationId xmlns:a16="http://schemas.microsoft.com/office/drawing/2014/main" id="{EA382CF6-ABAF-4941-AFA7-3FE33F401E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2" name="Rectangle 8">
              <a:extLst>
                <a:ext uri="{FF2B5EF4-FFF2-40B4-BE49-F238E27FC236}">
                  <a16:creationId xmlns:a16="http://schemas.microsoft.com/office/drawing/2014/main" id="{787B5491-A111-4A38-8807-7CBF00110E07}"/>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mn-cs"/>
              </a:endParaRPr>
            </a:p>
          </p:txBody>
        </p:sp>
      </p:grpSp>
      <p:cxnSp>
        <p:nvCxnSpPr>
          <p:cNvPr id="24" name="Straight Connector 23">
            <a:extLst>
              <a:ext uri="{FF2B5EF4-FFF2-40B4-BE49-F238E27FC236}">
                <a16:creationId xmlns:a16="http://schemas.microsoft.com/office/drawing/2014/main" id="{3BD49640-478C-4D97-813B-EA664397BE73}"/>
              </a:ext>
            </a:extLst>
          </p:cNvPr>
          <p:cNvCxnSpPr/>
          <p:nvPr/>
        </p:nvCxnSpPr>
        <p:spPr bwMode="auto">
          <a:xfrm>
            <a:off x="1518248" y="5572664"/>
            <a:ext cx="4147144"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0FD590CD-4BD4-4778-8ECD-B3B6F029F19B}"/>
              </a:ext>
            </a:extLst>
          </p:cNvPr>
          <p:cNvCxnSpPr/>
          <p:nvPr/>
        </p:nvCxnSpPr>
        <p:spPr bwMode="auto">
          <a:xfrm flipV="1">
            <a:off x="1526874" y="3001992"/>
            <a:ext cx="0" cy="2579299"/>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243C8C59-A3D9-4CA1-B5F0-68B6807F8036}"/>
              </a:ext>
            </a:extLst>
          </p:cNvPr>
          <p:cNvCxnSpPr>
            <a:cxnSpLocks/>
          </p:cNvCxnSpPr>
          <p:nvPr/>
        </p:nvCxnSpPr>
        <p:spPr bwMode="auto">
          <a:xfrm flipH="1">
            <a:off x="1449236" y="301061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8A73D4EB-8E4C-48FE-87F0-7F3A5141A530}"/>
              </a:ext>
            </a:extLst>
          </p:cNvPr>
          <p:cNvCxnSpPr>
            <a:cxnSpLocks/>
          </p:cNvCxnSpPr>
          <p:nvPr/>
        </p:nvCxnSpPr>
        <p:spPr bwMode="auto">
          <a:xfrm flipH="1">
            <a:off x="1449236" y="32668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53512AFE-C189-4047-8D17-2D8C7752EB5E}"/>
              </a:ext>
            </a:extLst>
          </p:cNvPr>
          <p:cNvCxnSpPr>
            <a:cxnSpLocks/>
          </p:cNvCxnSpPr>
          <p:nvPr/>
        </p:nvCxnSpPr>
        <p:spPr bwMode="auto">
          <a:xfrm flipH="1">
            <a:off x="1449236" y="352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D602B0F1-3EDD-46FA-B15D-E35C8674D533}"/>
              </a:ext>
            </a:extLst>
          </p:cNvPr>
          <p:cNvCxnSpPr>
            <a:cxnSpLocks/>
          </p:cNvCxnSpPr>
          <p:nvPr/>
        </p:nvCxnSpPr>
        <p:spPr bwMode="auto">
          <a:xfrm flipH="1">
            <a:off x="1449236" y="37792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7BBB3931-FD59-45F6-9EBC-5CDB4A3D95F6}"/>
              </a:ext>
            </a:extLst>
          </p:cNvPr>
          <p:cNvCxnSpPr>
            <a:cxnSpLocks/>
          </p:cNvCxnSpPr>
          <p:nvPr/>
        </p:nvCxnSpPr>
        <p:spPr bwMode="auto">
          <a:xfrm flipH="1">
            <a:off x="1449236" y="403543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485EDBE1-DA47-41B3-97D0-42978194F03E}"/>
              </a:ext>
            </a:extLst>
          </p:cNvPr>
          <p:cNvCxnSpPr>
            <a:cxnSpLocks/>
          </p:cNvCxnSpPr>
          <p:nvPr/>
        </p:nvCxnSpPr>
        <p:spPr bwMode="auto">
          <a:xfrm flipH="1">
            <a:off x="1449236" y="42916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4864F117-079B-4287-8054-6A6622D692A7}"/>
              </a:ext>
            </a:extLst>
          </p:cNvPr>
          <p:cNvCxnSpPr>
            <a:cxnSpLocks/>
          </p:cNvCxnSpPr>
          <p:nvPr/>
        </p:nvCxnSpPr>
        <p:spPr bwMode="auto">
          <a:xfrm flipH="1">
            <a:off x="1449236" y="45478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70DD63BB-5CC3-4F12-AF0E-039B8449C05B}"/>
              </a:ext>
            </a:extLst>
          </p:cNvPr>
          <p:cNvCxnSpPr>
            <a:cxnSpLocks/>
          </p:cNvCxnSpPr>
          <p:nvPr/>
        </p:nvCxnSpPr>
        <p:spPr bwMode="auto">
          <a:xfrm flipH="1">
            <a:off x="1449236" y="48040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7BDE42DA-DCC2-40F2-8815-F5182A91A6C3}"/>
              </a:ext>
            </a:extLst>
          </p:cNvPr>
          <p:cNvCxnSpPr>
            <a:cxnSpLocks/>
          </p:cNvCxnSpPr>
          <p:nvPr/>
        </p:nvCxnSpPr>
        <p:spPr bwMode="auto">
          <a:xfrm flipH="1">
            <a:off x="1449236" y="50602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4DE088B7-DB08-403D-93FE-918B5466758C}"/>
              </a:ext>
            </a:extLst>
          </p:cNvPr>
          <p:cNvCxnSpPr>
            <a:cxnSpLocks/>
          </p:cNvCxnSpPr>
          <p:nvPr/>
        </p:nvCxnSpPr>
        <p:spPr bwMode="auto">
          <a:xfrm flipH="1">
            <a:off x="1449236" y="53164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C07EE4AD-1E83-4880-B048-14D0EC77BE57}"/>
              </a:ext>
            </a:extLst>
          </p:cNvPr>
          <p:cNvCxnSpPr>
            <a:cxnSpLocks/>
          </p:cNvCxnSpPr>
          <p:nvPr/>
        </p:nvCxnSpPr>
        <p:spPr bwMode="auto">
          <a:xfrm flipH="1">
            <a:off x="1449236" y="55726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34969023-D101-4454-99BB-8B8349BE73A8}"/>
              </a:ext>
            </a:extLst>
          </p:cNvPr>
          <p:cNvCxnSpPr>
            <a:cxnSpLocks/>
          </p:cNvCxnSpPr>
          <p:nvPr/>
        </p:nvCxnSpPr>
        <p:spPr bwMode="auto">
          <a:xfrm>
            <a:off x="1526874" y="557266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5F8A2A94-3A95-4C21-88CC-6D85A57F7BA3}"/>
              </a:ext>
            </a:extLst>
          </p:cNvPr>
          <p:cNvCxnSpPr>
            <a:cxnSpLocks/>
          </p:cNvCxnSpPr>
          <p:nvPr/>
        </p:nvCxnSpPr>
        <p:spPr bwMode="auto">
          <a:xfrm>
            <a:off x="1940726" y="557266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A6757744-F431-4471-B987-E1304DFB3B8D}"/>
              </a:ext>
            </a:extLst>
          </p:cNvPr>
          <p:cNvCxnSpPr>
            <a:cxnSpLocks/>
          </p:cNvCxnSpPr>
          <p:nvPr/>
        </p:nvCxnSpPr>
        <p:spPr bwMode="auto">
          <a:xfrm>
            <a:off x="2354578" y="557266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F7BDAF78-67FD-44BA-8A83-FC3C214AA87B}"/>
              </a:ext>
            </a:extLst>
          </p:cNvPr>
          <p:cNvCxnSpPr>
            <a:cxnSpLocks/>
          </p:cNvCxnSpPr>
          <p:nvPr/>
        </p:nvCxnSpPr>
        <p:spPr bwMode="auto">
          <a:xfrm>
            <a:off x="2768430" y="557266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70C3BE82-F978-4C87-837E-A8B4037BD481}"/>
              </a:ext>
            </a:extLst>
          </p:cNvPr>
          <p:cNvCxnSpPr>
            <a:cxnSpLocks/>
          </p:cNvCxnSpPr>
          <p:nvPr/>
        </p:nvCxnSpPr>
        <p:spPr bwMode="auto">
          <a:xfrm>
            <a:off x="3182282" y="557266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A470FF1F-54BD-49B4-91A7-7846A5AED047}"/>
              </a:ext>
            </a:extLst>
          </p:cNvPr>
          <p:cNvCxnSpPr>
            <a:cxnSpLocks/>
          </p:cNvCxnSpPr>
          <p:nvPr/>
        </p:nvCxnSpPr>
        <p:spPr bwMode="auto">
          <a:xfrm>
            <a:off x="3596134" y="557266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D5FEF420-6717-4587-A9A2-AABBC5C6A5F7}"/>
              </a:ext>
            </a:extLst>
          </p:cNvPr>
          <p:cNvCxnSpPr>
            <a:cxnSpLocks/>
          </p:cNvCxnSpPr>
          <p:nvPr/>
        </p:nvCxnSpPr>
        <p:spPr bwMode="auto">
          <a:xfrm>
            <a:off x="4009986" y="557266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DC1A941A-1EE6-484A-B3B7-1D31759F3217}"/>
              </a:ext>
            </a:extLst>
          </p:cNvPr>
          <p:cNvCxnSpPr>
            <a:cxnSpLocks/>
          </p:cNvCxnSpPr>
          <p:nvPr/>
        </p:nvCxnSpPr>
        <p:spPr bwMode="auto">
          <a:xfrm>
            <a:off x="4423838" y="557266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6FE6054B-A5F7-4414-BF86-2BC336126C13}"/>
              </a:ext>
            </a:extLst>
          </p:cNvPr>
          <p:cNvCxnSpPr>
            <a:cxnSpLocks/>
          </p:cNvCxnSpPr>
          <p:nvPr/>
        </p:nvCxnSpPr>
        <p:spPr bwMode="auto">
          <a:xfrm>
            <a:off x="4837690" y="557266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05050C5B-EE94-4DC0-9A05-F0693829DDA2}"/>
              </a:ext>
            </a:extLst>
          </p:cNvPr>
          <p:cNvCxnSpPr>
            <a:cxnSpLocks/>
          </p:cNvCxnSpPr>
          <p:nvPr/>
        </p:nvCxnSpPr>
        <p:spPr bwMode="auto">
          <a:xfrm>
            <a:off x="5251542" y="557266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8C4B99BE-1266-4A6C-A994-4E233691675B}"/>
              </a:ext>
            </a:extLst>
          </p:cNvPr>
          <p:cNvCxnSpPr>
            <a:cxnSpLocks/>
          </p:cNvCxnSpPr>
          <p:nvPr/>
        </p:nvCxnSpPr>
        <p:spPr bwMode="auto">
          <a:xfrm>
            <a:off x="5665392" y="55726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52" name="TextBox 51">
            <a:extLst>
              <a:ext uri="{FF2B5EF4-FFF2-40B4-BE49-F238E27FC236}">
                <a16:creationId xmlns:a16="http://schemas.microsoft.com/office/drawing/2014/main" id="{C185E626-F372-48F1-AB64-E78010C72AFE}"/>
              </a:ext>
            </a:extLst>
          </p:cNvPr>
          <p:cNvSpPr txBox="1"/>
          <p:nvPr/>
        </p:nvSpPr>
        <p:spPr bwMode="auto">
          <a:xfrm>
            <a:off x="958830" y="2820840"/>
            <a:ext cx="5507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100</a:t>
            </a:r>
          </a:p>
        </p:txBody>
      </p:sp>
      <p:sp>
        <p:nvSpPr>
          <p:cNvPr id="54" name="TextBox 53">
            <a:extLst>
              <a:ext uri="{FF2B5EF4-FFF2-40B4-BE49-F238E27FC236}">
                <a16:creationId xmlns:a16="http://schemas.microsoft.com/office/drawing/2014/main" id="{57EEC97D-EE6F-4779-8058-5D58623BE059}"/>
              </a:ext>
            </a:extLst>
          </p:cNvPr>
          <p:cNvSpPr txBox="1"/>
          <p:nvPr/>
        </p:nvSpPr>
        <p:spPr bwMode="auto">
          <a:xfrm>
            <a:off x="958830" y="3075833"/>
            <a:ext cx="5507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90</a:t>
            </a:r>
          </a:p>
        </p:txBody>
      </p:sp>
      <p:sp>
        <p:nvSpPr>
          <p:cNvPr id="56" name="TextBox 55">
            <a:extLst>
              <a:ext uri="{FF2B5EF4-FFF2-40B4-BE49-F238E27FC236}">
                <a16:creationId xmlns:a16="http://schemas.microsoft.com/office/drawing/2014/main" id="{3E71AA22-612C-4613-9C2F-DBA2E40298E3}"/>
              </a:ext>
            </a:extLst>
          </p:cNvPr>
          <p:cNvSpPr txBox="1"/>
          <p:nvPr/>
        </p:nvSpPr>
        <p:spPr bwMode="auto">
          <a:xfrm>
            <a:off x="958830" y="3330826"/>
            <a:ext cx="5507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80</a:t>
            </a:r>
          </a:p>
        </p:txBody>
      </p:sp>
      <p:sp>
        <p:nvSpPr>
          <p:cNvPr id="58" name="TextBox 57">
            <a:extLst>
              <a:ext uri="{FF2B5EF4-FFF2-40B4-BE49-F238E27FC236}">
                <a16:creationId xmlns:a16="http://schemas.microsoft.com/office/drawing/2014/main" id="{8A1C7296-B994-4699-B133-39C0FBA38BD7}"/>
              </a:ext>
            </a:extLst>
          </p:cNvPr>
          <p:cNvSpPr txBox="1"/>
          <p:nvPr/>
        </p:nvSpPr>
        <p:spPr bwMode="auto">
          <a:xfrm>
            <a:off x="958830" y="3585819"/>
            <a:ext cx="5507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70</a:t>
            </a:r>
          </a:p>
        </p:txBody>
      </p:sp>
      <p:sp>
        <p:nvSpPr>
          <p:cNvPr id="60" name="TextBox 59">
            <a:extLst>
              <a:ext uri="{FF2B5EF4-FFF2-40B4-BE49-F238E27FC236}">
                <a16:creationId xmlns:a16="http://schemas.microsoft.com/office/drawing/2014/main" id="{082ED133-6352-4505-9ED3-20BA7F065DF3}"/>
              </a:ext>
            </a:extLst>
          </p:cNvPr>
          <p:cNvSpPr txBox="1"/>
          <p:nvPr/>
        </p:nvSpPr>
        <p:spPr bwMode="auto">
          <a:xfrm>
            <a:off x="958830" y="3840812"/>
            <a:ext cx="5507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60</a:t>
            </a:r>
          </a:p>
        </p:txBody>
      </p:sp>
      <p:sp>
        <p:nvSpPr>
          <p:cNvPr id="62" name="TextBox 61">
            <a:extLst>
              <a:ext uri="{FF2B5EF4-FFF2-40B4-BE49-F238E27FC236}">
                <a16:creationId xmlns:a16="http://schemas.microsoft.com/office/drawing/2014/main" id="{72EA6BA0-8DE9-43E8-832C-22898F573A54}"/>
              </a:ext>
            </a:extLst>
          </p:cNvPr>
          <p:cNvSpPr txBox="1"/>
          <p:nvPr/>
        </p:nvSpPr>
        <p:spPr bwMode="auto">
          <a:xfrm>
            <a:off x="958830" y="4095805"/>
            <a:ext cx="5507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50</a:t>
            </a:r>
          </a:p>
        </p:txBody>
      </p:sp>
      <p:sp>
        <p:nvSpPr>
          <p:cNvPr id="64" name="TextBox 63">
            <a:extLst>
              <a:ext uri="{FF2B5EF4-FFF2-40B4-BE49-F238E27FC236}">
                <a16:creationId xmlns:a16="http://schemas.microsoft.com/office/drawing/2014/main" id="{2A13931B-19E0-447D-852F-A6C4B33E59B5}"/>
              </a:ext>
            </a:extLst>
          </p:cNvPr>
          <p:cNvSpPr txBox="1"/>
          <p:nvPr/>
        </p:nvSpPr>
        <p:spPr bwMode="auto">
          <a:xfrm>
            <a:off x="958830" y="4350798"/>
            <a:ext cx="5507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40</a:t>
            </a:r>
          </a:p>
        </p:txBody>
      </p:sp>
      <p:sp>
        <p:nvSpPr>
          <p:cNvPr id="66" name="TextBox 65">
            <a:extLst>
              <a:ext uri="{FF2B5EF4-FFF2-40B4-BE49-F238E27FC236}">
                <a16:creationId xmlns:a16="http://schemas.microsoft.com/office/drawing/2014/main" id="{D7255F3C-B394-4246-9D1D-81713ECC51BD}"/>
              </a:ext>
            </a:extLst>
          </p:cNvPr>
          <p:cNvSpPr txBox="1"/>
          <p:nvPr/>
        </p:nvSpPr>
        <p:spPr bwMode="auto">
          <a:xfrm>
            <a:off x="958830" y="4605791"/>
            <a:ext cx="5507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30</a:t>
            </a:r>
          </a:p>
        </p:txBody>
      </p:sp>
      <p:sp>
        <p:nvSpPr>
          <p:cNvPr id="68" name="TextBox 67">
            <a:extLst>
              <a:ext uri="{FF2B5EF4-FFF2-40B4-BE49-F238E27FC236}">
                <a16:creationId xmlns:a16="http://schemas.microsoft.com/office/drawing/2014/main" id="{4391B905-B11B-4328-8DE8-ADAFCE3AF46C}"/>
              </a:ext>
            </a:extLst>
          </p:cNvPr>
          <p:cNvSpPr txBox="1"/>
          <p:nvPr/>
        </p:nvSpPr>
        <p:spPr bwMode="auto">
          <a:xfrm>
            <a:off x="958830" y="4860784"/>
            <a:ext cx="5507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20</a:t>
            </a:r>
          </a:p>
        </p:txBody>
      </p:sp>
      <p:sp>
        <p:nvSpPr>
          <p:cNvPr id="70" name="TextBox 69">
            <a:extLst>
              <a:ext uri="{FF2B5EF4-FFF2-40B4-BE49-F238E27FC236}">
                <a16:creationId xmlns:a16="http://schemas.microsoft.com/office/drawing/2014/main" id="{558C894E-8DA2-4462-AC75-E9DFD199A4EC}"/>
              </a:ext>
            </a:extLst>
          </p:cNvPr>
          <p:cNvSpPr txBox="1"/>
          <p:nvPr/>
        </p:nvSpPr>
        <p:spPr bwMode="auto">
          <a:xfrm>
            <a:off x="958830" y="5115777"/>
            <a:ext cx="5507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10</a:t>
            </a:r>
          </a:p>
        </p:txBody>
      </p:sp>
      <p:sp>
        <p:nvSpPr>
          <p:cNvPr id="72" name="TextBox 71">
            <a:extLst>
              <a:ext uri="{FF2B5EF4-FFF2-40B4-BE49-F238E27FC236}">
                <a16:creationId xmlns:a16="http://schemas.microsoft.com/office/drawing/2014/main" id="{463C5448-1439-4DB9-9DCC-E76F313895C3}"/>
              </a:ext>
            </a:extLst>
          </p:cNvPr>
          <p:cNvSpPr txBox="1"/>
          <p:nvPr/>
        </p:nvSpPr>
        <p:spPr bwMode="auto">
          <a:xfrm>
            <a:off x="958830" y="5370767"/>
            <a:ext cx="5507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0</a:t>
            </a:r>
          </a:p>
        </p:txBody>
      </p:sp>
      <p:sp>
        <p:nvSpPr>
          <p:cNvPr id="74" name="TextBox 73">
            <a:extLst>
              <a:ext uri="{FF2B5EF4-FFF2-40B4-BE49-F238E27FC236}">
                <a16:creationId xmlns:a16="http://schemas.microsoft.com/office/drawing/2014/main" id="{3869611A-DC57-4A43-B4A3-9B7F615C62FB}"/>
              </a:ext>
            </a:extLst>
          </p:cNvPr>
          <p:cNvSpPr txBox="1"/>
          <p:nvPr/>
        </p:nvSpPr>
        <p:spPr bwMode="auto">
          <a:xfrm>
            <a:off x="5406973" y="5570836"/>
            <a:ext cx="5168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40</a:t>
            </a:r>
          </a:p>
        </p:txBody>
      </p:sp>
      <p:sp>
        <p:nvSpPr>
          <p:cNvPr id="76" name="TextBox 75">
            <a:extLst>
              <a:ext uri="{FF2B5EF4-FFF2-40B4-BE49-F238E27FC236}">
                <a16:creationId xmlns:a16="http://schemas.microsoft.com/office/drawing/2014/main" id="{7F887584-C3CA-4D47-8897-141E15923889}"/>
              </a:ext>
            </a:extLst>
          </p:cNvPr>
          <p:cNvSpPr txBox="1"/>
          <p:nvPr/>
        </p:nvSpPr>
        <p:spPr bwMode="auto">
          <a:xfrm>
            <a:off x="1272573" y="5570836"/>
            <a:ext cx="5168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0</a:t>
            </a:r>
          </a:p>
        </p:txBody>
      </p:sp>
      <p:sp>
        <p:nvSpPr>
          <p:cNvPr id="78" name="TextBox 77">
            <a:extLst>
              <a:ext uri="{FF2B5EF4-FFF2-40B4-BE49-F238E27FC236}">
                <a16:creationId xmlns:a16="http://schemas.microsoft.com/office/drawing/2014/main" id="{F293627A-5C28-4067-9952-0A56821E52CF}"/>
              </a:ext>
            </a:extLst>
          </p:cNvPr>
          <p:cNvSpPr txBox="1"/>
          <p:nvPr/>
        </p:nvSpPr>
        <p:spPr bwMode="auto">
          <a:xfrm>
            <a:off x="1686013" y="5570836"/>
            <a:ext cx="5168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4</a:t>
            </a:r>
          </a:p>
        </p:txBody>
      </p:sp>
      <p:sp>
        <p:nvSpPr>
          <p:cNvPr id="80" name="TextBox 79">
            <a:extLst>
              <a:ext uri="{FF2B5EF4-FFF2-40B4-BE49-F238E27FC236}">
                <a16:creationId xmlns:a16="http://schemas.microsoft.com/office/drawing/2014/main" id="{1D1B996E-D73E-45C5-9CF0-D16CB5E3C596}"/>
              </a:ext>
            </a:extLst>
          </p:cNvPr>
          <p:cNvSpPr txBox="1"/>
          <p:nvPr/>
        </p:nvSpPr>
        <p:spPr bwMode="auto">
          <a:xfrm>
            <a:off x="2099453" y="5570836"/>
            <a:ext cx="5168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8</a:t>
            </a:r>
          </a:p>
        </p:txBody>
      </p:sp>
      <p:sp>
        <p:nvSpPr>
          <p:cNvPr id="82" name="TextBox 81">
            <a:extLst>
              <a:ext uri="{FF2B5EF4-FFF2-40B4-BE49-F238E27FC236}">
                <a16:creationId xmlns:a16="http://schemas.microsoft.com/office/drawing/2014/main" id="{365B6004-6836-4C22-B547-76696C3B5107}"/>
              </a:ext>
            </a:extLst>
          </p:cNvPr>
          <p:cNvSpPr txBox="1"/>
          <p:nvPr/>
        </p:nvSpPr>
        <p:spPr bwMode="auto">
          <a:xfrm>
            <a:off x="2512893" y="5570836"/>
            <a:ext cx="5168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12</a:t>
            </a:r>
          </a:p>
        </p:txBody>
      </p:sp>
      <p:sp>
        <p:nvSpPr>
          <p:cNvPr id="84" name="TextBox 83">
            <a:extLst>
              <a:ext uri="{FF2B5EF4-FFF2-40B4-BE49-F238E27FC236}">
                <a16:creationId xmlns:a16="http://schemas.microsoft.com/office/drawing/2014/main" id="{BC61995D-3ED4-4A06-92A2-C8A12B1DE67F}"/>
              </a:ext>
            </a:extLst>
          </p:cNvPr>
          <p:cNvSpPr txBox="1"/>
          <p:nvPr/>
        </p:nvSpPr>
        <p:spPr bwMode="auto">
          <a:xfrm>
            <a:off x="2926333" y="5570836"/>
            <a:ext cx="5168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16</a:t>
            </a:r>
          </a:p>
        </p:txBody>
      </p:sp>
      <p:sp>
        <p:nvSpPr>
          <p:cNvPr id="86" name="TextBox 85">
            <a:extLst>
              <a:ext uri="{FF2B5EF4-FFF2-40B4-BE49-F238E27FC236}">
                <a16:creationId xmlns:a16="http://schemas.microsoft.com/office/drawing/2014/main" id="{9A45329D-FA27-445E-B159-89784DB68C80}"/>
              </a:ext>
            </a:extLst>
          </p:cNvPr>
          <p:cNvSpPr txBox="1"/>
          <p:nvPr/>
        </p:nvSpPr>
        <p:spPr bwMode="auto">
          <a:xfrm>
            <a:off x="3339773" y="5570836"/>
            <a:ext cx="5168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20</a:t>
            </a:r>
          </a:p>
        </p:txBody>
      </p:sp>
      <p:sp>
        <p:nvSpPr>
          <p:cNvPr id="88" name="TextBox 87">
            <a:extLst>
              <a:ext uri="{FF2B5EF4-FFF2-40B4-BE49-F238E27FC236}">
                <a16:creationId xmlns:a16="http://schemas.microsoft.com/office/drawing/2014/main" id="{D89299C9-2AA2-4D0E-86A9-0F1F75C76411}"/>
              </a:ext>
            </a:extLst>
          </p:cNvPr>
          <p:cNvSpPr txBox="1"/>
          <p:nvPr/>
        </p:nvSpPr>
        <p:spPr bwMode="auto">
          <a:xfrm>
            <a:off x="3753213" y="5570836"/>
            <a:ext cx="5168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24</a:t>
            </a:r>
          </a:p>
        </p:txBody>
      </p:sp>
      <p:sp>
        <p:nvSpPr>
          <p:cNvPr id="90" name="TextBox 89">
            <a:extLst>
              <a:ext uri="{FF2B5EF4-FFF2-40B4-BE49-F238E27FC236}">
                <a16:creationId xmlns:a16="http://schemas.microsoft.com/office/drawing/2014/main" id="{3F5051FF-6725-484C-99D5-728A35F81A33}"/>
              </a:ext>
            </a:extLst>
          </p:cNvPr>
          <p:cNvSpPr txBox="1"/>
          <p:nvPr/>
        </p:nvSpPr>
        <p:spPr bwMode="auto">
          <a:xfrm>
            <a:off x="4166653" y="5570836"/>
            <a:ext cx="5168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28</a:t>
            </a:r>
          </a:p>
        </p:txBody>
      </p:sp>
      <p:sp>
        <p:nvSpPr>
          <p:cNvPr id="92" name="TextBox 91">
            <a:extLst>
              <a:ext uri="{FF2B5EF4-FFF2-40B4-BE49-F238E27FC236}">
                <a16:creationId xmlns:a16="http://schemas.microsoft.com/office/drawing/2014/main" id="{563FD3C3-718C-48EE-B93C-D93909232F08}"/>
              </a:ext>
            </a:extLst>
          </p:cNvPr>
          <p:cNvSpPr txBox="1"/>
          <p:nvPr/>
        </p:nvSpPr>
        <p:spPr bwMode="auto">
          <a:xfrm>
            <a:off x="4580093" y="5570836"/>
            <a:ext cx="5168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32</a:t>
            </a:r>
          </a:p>
        </p:txBody>
      </p:sp>
      <p:sp>
        <p:nvSpPr>
          <p:cNvPr id="94" name="TextBox 93">
            <a:extLst>
              <a:ext uri="{FF2B5EF4-FFF2-40B4-BE49-F238E27FC236}">
                <a16:creationId xmlns:a16="http://schemas.microsoft.com/office/drawing/2014/main" id="{93E52DA4-3FFD-49D6-BFBE-02B38C5A958B}"/>
              </a:ext>
            </a:extLst>
          </p:cNvPr>
          <p:cNvSpPr txBox="1"/>
          <p:nvPr/>
        </p:nvSpPr>
        <p:spPr bwMode="auto">
          <a:xfrm>
            <a:off x="4993533" y="5570836"/>
            <a:ext cx="5168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36</a:t>
            </a:r>
          </a:p>
        </p:txBody>
      </p:sp>
      <p:sp>
        <p:nvSpPr>
          <p:cNvPr id="96" name="TextBox 95">
            <a:extLst>
              <a:ext uri="{FF2B5EF4-FFF2-40B4-BE49-F238E27FC236}">
                <a16:creationId xmlns:a16="http://schemas.microsoft.com/office/drawing/2014/main" id="{689D746D-46AA-4E9B-B67A-758A07BB65D9}"/>
              </a:ext>
            </a:extLst>
          </p:cNvPr>
          <p:cNvSpPr txBox="1"/>
          <p:nvPr/>
        </p:nvSpPr>
        <p:spPr bwMode="auto">
          <a:xfrm rot="16200000">
            <a:off x="-1009051" y="4118774"/>
            <a:ext cx="362325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PFS (%)</a:t>
            </a:r>
          </a:p>
        </p:txBody>
      </p:sp>
      <p:cxnSp>
        <p:nvCxnSpPr>
          <p:cNvPr id="98" name="Straight Connector 97">
            <a:extLst>
              <a:ext uri="{FF2B5EF4-FFF2-40B4-BE49-F238E27FC236}">
                <a16:creationId xmlns:a16="http://schemas.microsoft.com/office/drawing/2014/main" id="{68687E4B-3398-42CC-ACF3-1119D88296C5}"/>
              </a:ext>
            </a:extLst>
          </p:cNvPr>
          <p:cNvCxnSpPr/>
          <p:nvPr/>
        </p:nvCxnSpPr>
        <p:spPr bwMode="auto">
          <a:xfrm>
            <a:off x="1539008" y="4291641"/>
            <a:ext cx="4130362" cy="0"/>
          </a:xfrm>
          <a:prstGeom prst="line">
            <a:avLst/>
          </a:prstGeom>
          <a:noFill/>
          <a:ln w="28575" cap="flat" cmpd="sng" algn="ctr">
            <a:solidFill>
              <a:schemeClr val="bg1"/>
            </a:solidFill>
            <a:prstDash val="sysDot"/>
            <a:round/>
            <a:headEnd type="none" w="med" len="med"/>
            <a:tailEnd type="none" w="med" len="med"/>
          </a:ln>
          <a:effectLst/>
        </p:spPr>
      </p:cxnSp>
      <p:cxnSp>
        <p:nvCxnSpPr>
          <p:cNvPr id="104" name="Straight Connector 103">
            <a:extLst>
              <a:ext uri="{FF2B5EF4-FFF2-40B4-BE49-F238E27FC236}">
                <a16:creationId xmlns:a16="http://schemas.microsoft.com/office/drawing/2014/main" id="{F8B46F37-5416-4C67-A577-D6EC51CACF19}"/>
              </a:ext>
            </a:extLst>
          </p:cNvPr>
          <p:cNvCxnSpPr/>
          <p:nvPr/>
        </p:nvCxnSpPr>
        <p:spPr bwMode="auto">
          <a:xfrm>
            <a:off x="7037452" y="5572664"/>
            <a:ext cx="4147144"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7B58D36B-6AA2-44D4-8E7D-B260BDD0C4F8}"/>
              </a:ext>
            </a:extLst>
          </p:cNvPr>
          <p:cNvCxnSpPr/>
          <p:nvPr/>
        </p:nvCxnSpPr>
        <p:spPr bwMode="auto">
          <a:xfrm flipV="1">
            <a:off x="7046078" y="3001992"/>
            <a:ext cx="0" cy="2579299"/>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DD6732E7-11B8-4134-ACFE-07B3611728A8}"/>
              </a:ext>
            </a:extLst>
          </p:cNvPr>
          <p:cNvCxnSpPr>
            <a:cxnSpLocks/>
          </p:cNvCxnSpPr>
          <p:nvPr/>
        </p:nvCxnSpPr>
        <p:spPr bwMode="auto">
          <a:xfrm flipH="1">
            <a:off x="6968440" y="301061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B37A97F6-A26D-4317-9957-874FBDE0F73E}"/>
              </a:ext>
            </a:extLst>
          </p:cNvPr>
          <p:cNvCxnSpPr>
            <a:cxnSpLocks/>
          </p:cNvCxnSpPr>
          <p:nvPr/>
        </p:nvCxnSpPr>
        <p:spPr bwMode="auto">
          <a:xfrm flipH="1">
            <a:off x="6968440" y="32668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E8BD7F7D-2C24-405A-864E-87642BD26333}"/>
              </a:ext>
            </a:extLst>
          </p:cNvPr>
          <p:cNvCxnSpPr>
            <a:cxnSpLocks/>
          </p:cNvCxnSpPr>
          <p:nvPr/>
        </p:nvCxnSpPr>
        <p:spPr bwMode="auto">
          <a:xfrm flipH="1">
            <a:off x="6968440" y="352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67AA8A12-313B-4A8F-B19B-9366B2F218F3}"/>
              </a:ext>
            </a:extLst>
          </p:cNvPr>
          <p:cNvCxnSpPr>
            <a:cxnSpLocks/>
          </p:cNvCxnSpPr>
          <p:nvPr/>
        </p:nvCxnSpPr>
        <p:spPr bwMode="auto">
          <a:xfrm flipH="1">
            <a:off x="6968440" y="37792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8929E3B6-720C-4BB9-80EF-7A11D54298FB}"/>
              </a:ext>
            </a:extLst>
          </p:cNvPr>
          <p:cNvCxnSpPr>
            <a:cxnSpLocks/>
          </p:cNvCxnSpPr>
          <p:nvPr/>
        </p:nvCxnSpPr>
        <p:spPr bwMode="auto">
          <a:xfrm flipH="1">
            <a:off x="6968440" y="403543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582FFDAA-BB56-4722-85AB-BFDD79205F2D}"/>
              </a:ext>
            </a:extLst>
          </p:cNvPr>
          <p:cNvCxnSpPr>
            <a:cxnSpLocks/>
          </p:cNvCxnSpPr>
          <p:nvPr/>
        </p:nvCxnSpPr>
        <p:spPr bwMode="auto">
          <a:xfrm flipH="1">
            <a:off x="6968440" y="42916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7409E809-4753-447F-B80C-DFAFCBF7A69C}"/>
              </a:ext>
            </a:extLst>
          </p:cNvPr>
          <p:cNvCxnSpPr>
            <a:cxnSpLocks/>
          </p:cNvCxnSpPr>
          <p:nvPr/>
        </p:nvCxnSpPr>
        <p:spPr bwMode="auto">
          <a:xfrm flipH="1">
            <a:off x="6968440" y="45478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1E3450C8-BF31-4132-9CB0-76A5AC454F86}"/>
              </a:ext>
            </a:extLst>
          </p:cNvPr>
          <p:cNvCxnSpPr>
            <a:cxnSpLocks/>
          </p:cNvCxnSpPr>
          <p:nvPr/>
        </p:nvCxnSpPr>
        <p:spPr bwMode="auto">
          <a:xfrm flipH="1">
            <a:off x="6968440" y="48040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EB79EBAD-C8B7-4730-BD7A-CFBEA70AB9AC}"/>
              </a:ext>
            </a:extLst>
          </p:cNvPr>
          <p:cNvCxnSpPr>
            <a:cxnSpLocks/>
          </p:cNvCxnSpPr>
          <p:nvPr/>
        </p:nvCxnSpPr>
        <p:spPr bwMode="auto">
          <a:xfrm flipH="1">
            <a:off x="6968440" y="50602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5D542C99-242D-47C7-8B09-D5CCC6113EF9}"/>
              </a:ext>
            </a:extLst>
          </p:cNvPr>
          <p:cNvCxnSpPr>
            <a:cxnSpLocks/>
          </p:cNvCxnSpPr>
          <p:nvPr/>
        </p:nvCxnSpPr>
        <p:spPr bwMode="auto">
          <a:xfrm flipH="1">
            <a:off x="6968440" y="53164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0FD72DFB-CD54-4895-8387-0825BD4F00D6}"/>
              </a:ext>
            </a:extLst>
          </p:cNvPr>
          <p:cNvCxnSpPr>
            <a:cxnSpLocks/>
          </p:cNvCxnSpPr>
          <p:nvPr/>
        </p:nvCxnSpPr>
        <p:spPr bwMode="auto">
          <a:xfrm flipH="1">
            <a:off x="6968440" y="55726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86C3697E-F85F-4338-BA67-2473E105D140}"/>
              </a:ext>
            </a:extLst>
          </p:cNvPr>
          <p:cNvCxnSpPr>
            <a:cxnSpLocks/>
          </p:cNvCxnSpPr>
          <p:nvPr/>
        </p:nvCxnSpPr>
        <p:spPr bwMode="auto">
          <a:xfrm>
            <a:off x="7046078" y="557266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99B6DE61-3C61-4C3B-9D93-C1D07F18B414}"/>
              </a:ext>
            </a:extLst>
          </p:cNvPr>
          <p:cNvCxnSpPr>
            <a:cxnSpLocks/>
          </p:cNvCxnSpPr>
          <p:nvPr/>
        </p:nvCxnSpPr>
        <p:spPr bwMode="auto">
          <a:xfrm>
            <a:off x="7637295" y="557266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D645CDC5-F0B1-4E8D-9DDE-3F1F1A914BF4}"/>
              </a:ext>
            </a:extLst>
          </p:cNvPr>
          <p:cNvCxnSpPr>
            <a:cxnSpLocks/>
          </p:cNvCxnSpPr>
          <p:nvPr/>
        </p:nvCxnSpPr>
        <p:spPr bwMode="auto">
          <a:xfrm>
            <a:off x="8228512" y="557266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72AFC95E-6EAC-4E82-82F3-82A8D54A557A}"/>
              </a:ext>
            </a:extLst>
          </p:cNvPr>
          <p:cNvCxnSpPr>
            <a:cxnSpLocks/>
          </p:cNvCxnSpPr>
          <p:nvPr/>
        </p:nvCxnSpPr>
        <p:spPr bwMode="auto">
          <a:xfrm>
            <a:off x="8819729" y="557266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04B9C587-5DA2-4848-BECF-414F52493AC4}"/>
              </a:ext>
            </a:extLst>
          </p:cNvPr>
          <p:cNvCxnSpPr>
            <a:cxnSpLocks/>
          </p:cNvCxnSpPr>
          <p:nvPr/>
        </p:nvCxnSpPr>
        <p:spPr bwMode="auto">
          <a:xfrm>
            <a:off x="9410946" y="557266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709F0F5F-9101-4889-91C6-D598A3849758}"/>
              </a:ext>
            </a:extLst>
          </p:cNvPr>
          <p:cNvCxnSpPr>
            <a:cxnSpLocks/>
          </p:cNvCxnSpPr>
          <p:nvPr/>
        </p:nvCxnSpPr>
        <p:spPr bwMode="auto">
          <a:xfrm>
            <a:off x="10002163" y="557266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E5348D5F-208B-463F-A2E6-C4B6E777A471}"/>
              </a:ext>
            </a:extLst>
          </p:cNvPr>
          <p:cNvCxnSpPr>
            <a:cxnSpLocks/>
          </p:cNvCxnSpPr>
          <p:nvPr/>
        </p:nvCxnSpPr>
        <p:spPr bwMode="auto">
          <a:xfrm>
            <a:off x="10593380" y="557266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2C38B978-0699-4BAF-BE90-5D0C6840B11C}"/>
              </a:ext>
            </a:extLst>
          </p:cNvPr>
          <p:cNvCxnSpPr>
            <a:cxnSpLocks/>
          </p:cNvCxnSpPr>
          <p:nvPr/>
        </p:nvCxnSpPr>
        <p:spPr bwMode="auto">
          <a:xfrm>
            <a:off x="11184596" y="55726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128" name="TextBox 127">
            <a:extLst>
              <a:ext uri="{FF2B5EF4-FFF2-40B4-BE49-F238E27FC236}">
                <a16:creationId xmlns:a16="http://schemas.microsoft.com/office/drawing/2014/main" id="{D661536A-EBE8-48E3-B6DF-B26FF79DF8C5}"/>
              </a:ext>
            </a:extLst>
          </p:cNvPr>
          <p:cNvSpPr txBox="1"/>
          <p:nvPr/>
        </p:nvSpPr>
        <p:spPr bwMode="auto">
          <a:xfrm>
            <a:off x="7180012" y="5900470"/>
            <a:ext cx="41471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Mos</a:t>
            </a:r>
          </a:p>
        </p:txBody>
      </p:sp>
      <p:sp>
        <p:nvSpPr>
          <p:cNvPr id="129" name="TextBox 128">
            <a:extLst>
              <a:ext uri="{FF2B5EF4-FFF2-40B4-BE49-F238E27FC236}">
                <a16:creationId xmlns:a16="http://schemas.microsoft.com/office/drawing/2014/main" id="{44EA9854-12F3-468D-A467-DD10A396D8C0}"/>
              </a:ext>
            </a:extLst>
          </p:cNvPr>
          <p:cNvSpPr txBox="1"/>
          <p:nvPr/>
        </p:nvSpPr>
        <p:spPr bwMode="auto">
          <a:xfrm>
            <a:off x="6478034" y="2820840"/>
            <a:ext cx="5507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100</a:t>
            </a:r>
          </a:p>
        </p:txBody>
      </p:sp>
      <p:sp>
        <p:nvSpPr>
          <p:cNvPr id="130" name="TextBox 129">
            <a:extLst>
              <a:ext uri="{FF2B5EF4-FFF2-40B4-BE49-F238E27FC236}">
                <a16:creationId xmlns:a16="http://schemas.microsoft.com/office/drawing/2014/main" id="{07A97DFF-C47B-4CDA-8481-58AEFE8E0CEA}"/>
              </a:ext>
            </a:extLst>
          </p:cNvPr>
          <p:cNvSpPr txBox="1"/>
          <p:nvPr/>
        </p:nvSpPr>
        <p:spPr bwMode="auto">
          <a:xfrm>
            <a:off x="6478034" y="3075833"/>
            <a:ext cx="5507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90</a:t>
            </a:r>
          </a:p>
        </p:txBody>
      </p:sp>
      <p:sp>
        <p:nvSpPr>
          <p:cNvPr id="131" name="TextBox 130">
            <a:extLst>
              <a:ext uri="{FF2B5EF4-FFF2-40B4-BE49-F238E27FC236}">
                <a16:creationId xmlns:a16="http://schemas.microsoft.com/office/drawing/2014/main" id="{A8ACC5DB-5C01-418E-BD63-E53F224FBDC6}"/>
              </a:ext>
            </a:extLst>
          </p:cNvPr>
          <p:cNvSpPr txBox="1"/>
          <p:nvPr/>
        </p:nvSpPr>
        <p:spPr bwMode="auto">
          <a:xfrm>
            <a:off x="6478034" y="3330826"/>
            <a:ext cx="5507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80</a:t>
            </a:r>
          </a:p>
        </p:txBody>
      </p:sp>
      <p:sp>
        <p:nvSpPr>
          <p:cNvPr id="132" name="TextBox 131">
            <a:extLst>
              <a:ext uri="{FF2B5EF4-FFF2-40B4-BE49-F238E27FC236}">
                <a16:creationId xmlns:a16="http://schemas.microsoft.com/office/drawing/2014/main" id="{1BE94674-8EB2-4745-824F-44A5647D8EC1}"/>
              </a:ext>
            </a:extLst>
          </p:cNvPr>
          <p:cNvSpPr txBox="1"/>
          <p:nvPr/>
        </p:nvSpPr>
        <p:spPr bwMode="auto">
          <a:xfrm>
            <a:off x="6478034" y="3585819"/>
            <a:ext cx="5507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70</a:t>
            </a:r>
          </a:p>
        </p:txBody>
      </p:sp>
      <p:sp>
        <p:nvSpPr>
          <p:cNvPr id="133" name="TextBox 132">
            <a:extLst>
              <a:ext uri="{FF2B5EF4-FFF2-40B4-BE49-F238E27FC236}">
                <a16:creationId xmlns:a16="http://schemas.microsoft.com/office/drawing/2014/main" id="{1287086E-44BD-41EC-A97E-E41D76F1DB43}"/>
              </a:ext>
            </a:extLst>
          </p:cNvPr>
          <p:cNvSpPr txBox="1"/>
          <p:nvPr/>
        </p:nvSpPr>
        <p:spPr bwMode="auto">
          <a:xfrm>
            <a:off x="6478034" y="3840812"/>
            <a:ext cx="5507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60</a:t>
            </a:r>
          </a:p>
        </p:txBody>
      </p:sp>
      <p:sp>
        <p:nvSpPr>
          <p:cNvPr id="134" name="TextBox 133">
            <a:extLst>
              <a:ext uri="{FF2B5EF4-FFF2-40B4-BE49-F238E27FC236}">
                <a16:creationId xmlns:a16="http://schemas.microsoft.com/office/drawing/2014/main" id="{F730FBFB-152C-49D1-8840-525973607540}"/>
              </a:ext>
            </a:extLst>
          </p:cNvPr>
          <p:cNvSpPr txBox="1"/>
          <p:nvPr/>
        </p:nvSpPr>
        <p:spPr bwMode="auto">
          <a:xfrm>
            <a:off x="6478034" y="4095805"/>
            <a:ext cx="5507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50</a:t>
            </a:r>
          </a:p>
        </p:txBody>
      </p:sp>
      <p:sp>
        <p:nvSpPr>
          <p:cNvPr id="135" name="TextBox 134">
            <a:extLst>
              <a:ext uri="{FF2B5EF4-FFF2-40B4-BE49-F238E27FC236}">
                <a16:creationId xmlns:a16="http://schemas.microsoft.com/office/drawing/2014/main" id="{FEFFA93D-79E5-456C-A5EC-98DE3ED56CBC}"/>
              </a:ext>
            </a:extLst>
          </p:cNvPr>
          <p:cNvSpPr txBox="1"/>
          <p:nvPr/>
        </p:nvSpPr>
        <p:spPr bwMode="auto">
          <a:xfrm>
            <a:off x="6478034" y="4350798"/>
            <a:ext cx="5507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40</a:t>
            </a:r>
          </a:p>
        </p:txBody>
      </p:sp>
      <p:sp>
        <p:nvSpPr>
          <p:cNvPr id="136" name="TextBox 135">
            <a:extLst>
              <a:ext uri="{FF2B5EF4-FFF2-40B4-BE49-F238E27FC236}">
                <a16:creationId xmlns:a16="http://schemas.microsoft.com/office/drawing/2014/main" id="{C6C30167-E0AE-4CCF-A992-670E3E87196B}"/>
              </a:ext>
            </a:extLst>
          </p:cNvPr>
          <p:cNvSpPr txBox="1"/>
          <p:nvPr/>
        </p:nvSpPr>
        <p:spPr bwMode="auto">
          <a:xfrm>
            <a:off x="6478034" y="4605791"/>
            <a:ext cx="5507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30</a:t>
            </a:r>
          </a:p>
        </p:txBody>
      </p:sp>
      <p:sp>
        <p:nvSpPr>
          <p:cNvPr id="137" name="TextBox 136">
            <a:extLst>
              <a:ext uri="{FF2B5EF4-FFF2-40B4-BE49-F238E27FC236}">
                <a16:creationId xmlns:a16="http://schemas.microsoft.com/office/drawing/2014/main" id="{E341CDA1-144A-48D2-80E1-0D12E56773D6}"/>
              </a:ext>
            </a:extLst>
          </p:cNvPr>
          <p:cNvSpPr txBox="1"/>
          <p:nvPr/>
        </p:nvSpPr>
        <p:spPr bwMode="auto">
          <a:xfrm>
            <a:off x="6478034" y="4860784"/>
            <a:ext cx="5507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20</a:t>
            </a:r>
          </a:p>
        </p:txBody>
      </p:sp>
      <p:sp>
        <p:nvSpPr>
          <p:cNvPr id="138" name="TextBox 137">
            <a:extLst>
              <a:ext uri="{FF2B5EF4-FFF2-40B4-BE49-F238E27FC236}">
                <a16:creationId xmlns:a16="http://schemas.microsoft.com/office/drawing/2014/main" id="{5131575A-27E4-4D8B-B4A4-3553C6D53DE6}"/>
              </a:ext>
            </a:extLst>
          </p:cNvPr>
          <p:cNvSpPr txBox="1"/>
          <p:nvPr/>
        </p:nvSpPr>
        <p:spPr bwMode="auto">
          <a:xfrm>
            <a:off x="6478034" y="5115777"/>
            <a:ext cx="5507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10</a:t>
            </a:r>
          </a:p>
        </p:txBody>
      </p:sp>
      <p:sp>
        <p:nvSpPr>
          <p:cNvPr id="139" name="TextBox 138">
            <a:extLst>
              <a:ext uri="{FF2B5EF4-FFF2-40B4-BE49-F238E27FC236}">
                <a16:creationId xmlns:a16="http://schemas.microsoft.com/office/drawing/2014/main" id="{E9DE6F1C-E1E5-4882-AEC4-0EA0E6A73355}"/>
              </a:ext>
            </a:extLst>
          </p:cNvPr>
          <p:cNvSpPr txBox="1"/>
          <p:nvPr/>
        </p:nvSpPr>
        <p:spPr bwMode="auto">
          <a:xfrm>
            <a:off x="6478034" y="5370767"/>
            <a:ext cx="5507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0</a:t>
            </a:r>
          </a:p>
        </p:txBody>
      </p:sp>
      <p:sp>
        <p:nvSpPr>
          <p:cNvPr id="140" name="TextBox 139">
            <a:extLst>
              <a:ext uri="{FF2B5EF4-FFF2-40B4-BE49-F238E27FC236}">
                <a16:creationId xmlns:a16="http://schemas.microsoft.com/office/drawing/2014/main" id="{136F6443-ECB9-4C8E-8A42-BD65F5876E69}"/>
              </a:ext>
            </a:extLst>
          </p:cNvPr>
          <p:cNvSpPr txBox="1"/>
          <p:nvPr/>
        </p:nvSpPr>
        <p:spPr bwMode="auto">
          <a:xfrm>
            <a:off x="10926177" y="5570836"/>
            <a:ext cx="5168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42</a:t>
            </a:r>
          </a:p>
        </p:txBody>
      </p:sp>
      <p:sp>
        <p:nvSpPr>
          <p:cNvPr id="141" name="TextBox 140">
            <a:extLst>
              <a:ext uri="{FF2B5EF4-FFF2-40B4-BE49-F238E27FC236}">
                <a16:creationId xmlns:a16="http://schemas.microsoft.com/office/drawing/2014/main" id="{9DFC87D6-DA04-44D5-B617-B4F14F824128}"/>
              </a:ext>
            </a:extLst>
          </p:cNvPr>
          <p:cNvSpPr txBox="1"/>
          <p:nvPr/>
        </p:nvSpPr>
        <p:spPr bwMode="auto">
          <a:xfrm>
            <a:off x="6791777" y="5570836"/>
            <a:ext cx="5168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0</a:t>
            </a:r>
          </a:p>
        </p:txBody>
      </p:sp>
      <p:sp>
        <p:nvSpPr>
          <p:cNvPr id="142" name="TextBox 141">
            <a:extLst>
              <a:ext uri="{FF2B5EF4-FFF2-40B4-BE49-F238E27FC236}">
                <a16:creationId xmlns:a16="http://schemas.microsoft.com/office/drawing/2014/main" id="{64490E5F-3336-4BC6-9B1D-2DA491754BA7}"/>
              </a:ext>
            </a:extLst>
          </p:cNvPr>
          <p:cNvSpPr txBox="1"/>
          <p:nvPr/>
        </p:nvSpPr>
        <p:spPr bwMode="auto">
          <a:xfrm>
            <a:off x="7382406" y="5570836"/>
            <a:ext cx="5168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6</a:t>
            </a:r>
          </a:p>
        </p:txBody>
      </p:sp>
      <p:sp>
        <p:nvSpPr>
          <p:cNvPr id="143" name="TextBox 142">
            <a:extLst>
              <a:ext uri="{FF2B5EF4-FFF2-40B4-BE49-F238E27FC236}">
                <a16:creationId xmlns:a16="http://schemas.microsoft.com/office/drawing/2014/main" id="{D8FB05E9-D4CC-4779-9E8F-FF1DF5119988}"/>
              </a:ext>
            </a:extLst>
          </p:cNvPr>
          <p:cNvSpPr txBox="1"/>
          <p:nvPr/>
        </p:nvSpPr>
        <p:spPr bwMode="auto">
          <a:xfrm>
            <a:off x="7973035" y="5570836"/>
            <a:ext cx="5168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dirty="0">
                <a:solidFill>
                  <a:schemeClr val="bg1"/>
                </a:solidFill>
                <a:latin typeface="Calibri" panose="020F0502020204030204" pitchFamily="34" charset="0"/>
              </a:rPr>
              <a:t>12</a:t>
            </a:r>
            <a:endParaRPr lang="en-US" sz="1800" b="0" dirty="0">
              <a:solidFill>
                <a:schemeClr val="bg1"/>
              </a:solidFill>
              <a:latin typeface="Calibri" panose="020F0502020204030204" pitchFamily="34" charset="0"/>
            </a:endParaRPr>
          </a:p>
        </p:txBody>
      </p:sp>
      <p:sp>
        <p:nvSpPr>
          <p:cNvPr id="145" name="TextBox 144">
            <a:extLst>
              <a:ext uri="{FF2B5EF4-FFF2-40B4-BE49-F238E27FC236}">
                <a16:creationId xmlns:a16="http://schemas.microsoft.com/office/drawing/2014/main" id="{89388E7A-82A5-4DB5-A65E-7CBAF36FB09D}"/>
              </a:ext>
            </a:extLst>
          </p:cNvPr>
          <p:cNvSpPr txBox="1"/>
          <p:nvPr/>
        </p:nvSpPr>
        <p:spPr bwMode="auto">
          <a:xfrm>
            <a:off x="8563664" y="5570836"/>
            <a:ext cx="5168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18</a:t>
            </a:r>
          </a:p>
        </p:txBody>
      </p:sp>
      <p:sp>
        <p:nvSpPr>
          <p:cNvPr id="146" name="TextBox 145">
            <a:extLst>
              <a:ext uri="{FF2B5EF4-FFF2-40B4-BE49-F238E27FC236}">
                <a16:creationId xmlns:a16="http://schemas.microsoft.com/office/drawing/2014/main" id="{1FD1907A-8E48-4567-9089-A1FA3C0B8F40}"/>
              </a:ext>
            </a:extLst>
          </p:cNvPr>
          <p:cNvSpPr txBox="1"/>
          <p:nvPr/>
        </p:nvSpPr>
        <p:spPr bwMode="auto">
          <a:xfrm>
            <a:off x="9154293" y="5570836"/>
            <a:ext cx="5168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24</a:t>
            </a:r>
          </a:p>
        </p:txBody>
      </p:sp>
      <p:sp>
        <p:nvSpPr>
          <p:cNvPr id="149" name="TextBox 148">
            <a:extLst>
              <a:ext uri="{FF2B5EF4-FFF2-40B4-BE49-F238E27FC236}">
                <a16:creationId xmlns:a16="http://schemas.microsoft.com/office/drawing/2014/main" id="{0C986016-D11E-480D-987B-1C5880D75A0D}"/>
              </a:ext>
            </a:extLst>
          </p:cNvPr>
          <p:cNvSpPr txBox="1"/>
          <p:nvPr/>
        </p:nvSpPr>
        <p:spPr bwMode="auto">
          <a:xfrm>
            <a:off x="9744922" y="5570836"/>
            <a:ext cx="5168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30</a:t>
            </a:r>
          </a:p>
        </p:txBody>
      </p:sp>
      <p:sp>
        <p:nvSpPr>
          <p:cNvPr id="150" name="TextBox 149">
            <a:extLst>
              <a:ext uri="{FF2B5EF4-FFF2-40B4-BE49-F238E27FC236}">
                <a16:creationId xmlns:a16="http://schemas.microsoft.com/office/drawing/2014/main" id="{C58D32DD-98AC-4196-BFBF-673043E35917}"/>
              </a:ext>
            </a:extLst>
          </p:cNvPr>
          <p:cNvSpPr txBox="1"/>
          <p:nvPr/>
        </p:nvSpPr>
        <p:spPr bwMode="auto">
          <a:xfrm>
            <a:off x="10335551" y="5570836"/>
            <a:ext cx="5168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36</a:t>
            </a:r>
          </a:p>
        </p:txBody>
      </p:sp>
      <p:cxnSp>
        <p:nvCxnSpPr>
          <p:cNvPr id="151" name="Straight Connector 150">
            <a:extLst>
              <a:ext uri="{FF2B5EF4-FFF2-40B4-BE49-F238E27FC236}">
                <a16:creationId xmlns:a16="http://schemas.microsoft.com/office/drawing/2014/main" id="{B79E0696-E889-47D0-A1BA-FBEF1D0B5AEB}"/>
              </a:ext>
            </a:extLst>
          </p:cNvPr>
          <p:cNvCxnSpPr/>
          <p:nvPr/>
        </p:nvCxnSpPr>
        <p:spPr bwMode="auto">
          <a:xfrm>
            <a:off x="7058212" y="4291641"/>
            <a:ext cx="4130362" cy="0"/>
          </a:xfrm>
          <a:prstGeom prst="line">
            <a:avLst/>
          </a:prstGeom>
          <a:noFill/>
          <a:ln w="28575" cap="flat" cmpd="sng" algn="ctr">
            <a:solidFill>
              <a:schemeClr val="bg1"/>
            </a:solidFill>
            <a:prstDash val="sysDot"/>
            <a:round/>
            <a:headEnd type="none" w="med" len="med"/>
            <a:tailEnd type="none" w="med" len="med"/>
          </a:ln>
          <a:effectLst/>
        </p:spPr>
      </p:cxnSp>
      <p:sp>
        <p:nvSpPr>
          <p:cNvPr id="153" name="TextBox 152">
            <a:extLst>
              <a:ext uri="{FF2B5EF4-FFF2-40B4-BE49-F238E27FC236}">
                <a16:creationId xmlns:a16="http://schemas.microsoft.com/office/drawing/2014/main" id="{359679E9-51CC-41FE-BD89-2624DA311F18}"/>
              </a:ext>
            </a:extLst>
          </p:cNvPr>
          <p:cNvSpPr txBox="1"/>
          <p:nvPr/>
        </p:nvSpPr>
        <p:spPr bwMode="auto">
          <a:xfrm rot="16200000">
            <a:off x="5116938" y="4099185"/>
            <a:ext cx="256410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OS (%)</a:t>
            </a:r>
          </a:p>
        </p:txBody>
      </p:sp>
      <p:sp>
        <p:nvSpPr>
          <p:cNvPr id="154" name="Freeform: Shape 153">
            <a:extLst>
              <a:ext uri="{FF2B5EF4-FFF2-40B4-BE49-F238E27FC236}">
                <a16:creationId xmlns:a16="http://schemas.microsoft.com/office/drawing/2014/main" id="{AC435B06-3856-48A5-971D-FD9F4C4253B8}"/>
              </a:ext>
            </a:extLst>
          </p:cNvPr>
          <p:cNvSpPr/>
          <p:nvPr/>
        </p:nvSpPr>
        <p:spPr bwMode="auto">
          <a:xfrm>
            <a:off x="1533525" y="3005138"/>
            <a:ext cx="4200525" cy="1419225"/>
          </a:xfrm>
          <a:custGeom>
            <a:avLst/>
            <a:gdLst>
              <a:gd name="connsiteX0" fmla="*/ 4200525 w 4200525"/>
              <a:gd name="connsiteY0" fmla="*/ 1419225 h 1419225"/>
              <a:gd name="connsiteX1" fmla="*/ 3790950 w 4200525"/>
              <a:gd name="connsiteY1" fmla="*/ 1419225 h 1419225"/>
              <a:gd name="connsiteX2" fmla="*/ 3790950 w 4200525"/>
              <a:gd name="connsiteY2" fmla="*/ 1376362 h 1419225"/>
              <a:gd name="connsiteX3" fmla="*/ 3638550 w 4200525"/>
              <a:gd name="connsiteY3" fmla="*/ 1376362 h 1419225"/>
              <a:gd name="connsiteX4" fmla="*/ 3638550 w 4200525"/>
              <a:gd name="connsiteY4" fmla="*/ 1376362 h 1419225"/>
              <a:gd name="connsiteX5" fmla="*/ 3638550 w 4200525"/>
              <a:gd name="connsiteY5" fmla="*/ 1347787 h 1419225"/>
              <a:gd name="connsiteX6" fmla="*/ 3562350 w 4200525"/>
              <a:gd name="connsiteY6" fmla="*/ 1347787 h 1419225"/>
              <a:gd name="connsiteX7" fmla="*/ 3562350 w 4200525"/>
              <a:gd name="connsiteY7" fmla="*/ 1347787 h 1419225"/>
              <a:gd name="connsiteX8" fmla="*/ 3562350 w 4200525"/>
              <a:gd name="connsiteY8" fmla="*/ 1319212 h 1419225"/>
              <a:gd name="connsiteX9" fmla="*/ 3409950 w 4200525"/>
              <a:gd name="connsiteY9" fmla="*/ 1319212 h 1419225"/>
              <a:gd name="connsiteX10" fmla="*/ 3409950 w 4200525"/>
              <a:gd name="connsiteY10" fmla="*/ 1252537 h 1419225"/>
              <a:gd name="connsiteX11" fmla="*/ 3367088 w 4200525"/>
              <a:gd name="connsiteY11" fmla="*/ 1252537 h 1419225"/>
              <a:gd name="connsiteX12" fmla="*/ 3376613 w 4200525"/>
              <a:gd name="connsiteY12" fmla="*/ 1243012 h 1419225"/>
              <a:gd name="connsiteX13" fmla="*/ 3171825 w 4200525"/>
              <a:gd name="connsiteY13" fmla="*/ 1243012 h 1419225"/>
              <a:gd name="connsiteX14" fmla="*/ 3171825 w 4200525"/>
              <a:gd name="connsiteY14" fmla="*/ 1214437 h 1419225"/>
              <a:gd name="connsiteX15" fmla="*/ 3071813 w 4200525"/>
              <a:gd name="connsiteY15" fmla="*/ 1214437 h 1419225"/>
              <a:gd name="connsiteX16" fmla="*/ 3071813 w 4200525"/>
              <a:gd name="connsiteY16" fmla="*/ 1162050 h 1419225"/>
              <a:gd name="connsiteX17" fmla="*/ 2995613 w 4200525"/>
              <a:gd name="connsiteY17" fmla="*/ 1162050 h 1419225"/>
              <a:gd name="connsiteX18" fmla="*/ 2995613 w 4200525"/>
              <a:gd name="connsiteY18" fmla="*/ 1114425 h 1419225"/>
              <a:gd name="connsiteX19" fmla="*/ 2786063 w 4200525"/>
              <a:gd name="connsiteY19" fmla="*/ 1114425 h 1419225"/>
              <a:gd name="connsiteX20" fmla="*/ 2786063 w 4200525"/>
              <a:gd name="connsiteY20" fmla="*/ 1114425 h 1419225"/>
              <a:gd name="connsiteX21" fmla="*/ 2676525 w 4200525"/>
              <a:gd name="connsiteY21" fmla="*/ 1114425 h 1419225"/>
              <a:gd name="connsiteX22" fmla="*/ 2652713 w 4200525"/>
              <a:gd name="connsiteY22" fmla="*/ 1033462 h 1419225"/>
              <a:gd name="connsiteX23" fmla="*/ 2576513 w 4200525"/>
              <a:gd name="connsiteY23" fmla="*/ 1033462 h 1419225"/>
              <a:gd name="connsiteX24" fmla="*/ 2576513 w 4200525"/>
              <a:gd name="connsiteY24" fmla="*/ 1000125 h 1419225"/>
              <a:gd name="connsiteX25" fmla="*/ 2271713 w 4200525"/>
              <a:gd name="connsiteY25" fmla="*/ 1000125 h 1419225"/>
              <a:gd name="connsiteX26" fmla="*/ 2271713 w 4200525"/>
              <a:gd name="connsiteY26" fmla="*/ 885825 h 1419225"/>
              <a:gd name="connsiteX27" fmla="*/ 2081213 w 4200525"/>
              <a:gd name="connsiteY27" fmla="*/ 885825 h 1419225"/>
              <a:gd name="connsiteX28" fmla="*/ 2066925 w 4200525"/>
              <a:gd name="connsiteY28" fmla="*/ 871537 h 1419225"/>
              <a:gd name="connsiteX29" fmla="*/ 1909763 w 4200525"/>
              <a:gd name="connsiteY29" fmla="*/ 871537 h 1419225"/>
              <a:gd name="connsiteX30" fmla="*/ 1852613 w 4200525"/>
              <a:gd name="connsiteY30" fmla="*/ 766762 h 1419225"/>
              <a:gd name="connsiteX31" fmla="*/ 1766888 w 4200525"/>
              <a:gd name="connsiteY31" fmla="*/ 766762 h 1419225"/>
              <a:gd name="connsiteX32" fmla="*/ 1762125 w 4200525"/>
              <a:gd name="connsiteY32" fmla="*/ 747712 h 1419225"/>
              <a:gd name="connsiteX33" fmla="*/ 1543050 w 4200525"/>
              <a:gd name="connsiteY33" fmla="*/ 733425 h 1419225"/>
              <a:gd name="connsiteX34" fmla="*/ 1504950 w 4200525"/>
              <a:gd name="connsiteY34" fmla="*/ 671512 h 1419225"/>
              <a:gd name="connsiteX35" fmla="*/ 1490663 w 4200525"/>
              <a:gd name="connsiteY35" fmla="*/ 595312 h 1419225"/>
              <a:gd name="connsiteX36" fmla="*/ 1223963 w 4200525"/>
              <a:gd name="connsiteY36" fmla="*/ 576262 h 1419225"/>
              <a:gd name="connsiteX37" fmla="*/ 1143000 w 4200525"/>
              <a:gd name="connsiteY37" fmla="*/ 538162 h 1419225"/>
              <a:gd name="connsiteX38" fmla="*/ 1143000 w 4200525"/>
              <a:gd name="connsiteY38" fmla="*/ 461962 h 1419225"/>
              <a:gd name="connsiteX39" fmla="*/ 1123950 w 4200525"/>
              <a:gd name="connsiteY39" fmla="*/ 457200 h 1419225"/>
              <a:gd name="connsiteX40" fmla="*/ 1119188 w 4200525"/>
              <a:gd name="connsiteY40" fmla="*/ 371475 h 1419225"/>
              <a:gd name="connsiteX41" fmla="*/ 785813 w 4200525"/>
              <a:gd name="connsiteY41" fmla="*/ 361950 h 1419225"/>
              <a:gd name="connsiteX42" fmla="*/ 752475 w 4200525"/>
              <a:gd name="connsiteY42" fmla="*/ 352425 h 1419225"/>
              <a:gd name="connsiteX43" fmla="*/ 757238 w 4200525"/>
              <a:gd name="connsiteY43" fmla="*/ 271462 h 1419225"/>
              <a:gd name="connsiteX44" fmla="*/ 757238 w 4200525"/>
              <a:gd name="connsiteY44" fmla="*/ 271462 h 1419225"/>
              <a:gd name="connsiteX45" fmla="*/ 728663 w 4200525"/>
              <a:gd name="connsiteY45" fmla="*/ 185737 h 1419225"/>
              <a:gd name="connsiteX46" fmla="*/ 647700 w 4200525"/>
              <a:gd name="connsiteY46" fmla="*/ 185737 h 1419225"/>
              <a:gd name="connsiteX47" fmla="*/ 628650 w 4200525"/>
              <a:gd name="connsiteY47" fmla="*/ 152400 h 1419225"/>
              <a:gd name="connsiteX48" fmla="*/ 500063 w 4200525"/>
              <a:gd name="connsiteY48" fmla="*/ 138112 h 1419225"/>
              <a:gd name="connsiteX49" fmla="*/ 385763 w 4200525"/>
              <a:gd name="connsiteY49" fmla="*/ 152400 h 1419225"/>
              <a:gd name="connsiteX50" fmla="*/ 333375 w 4200525"/>
              <a:gd name="connsiteY50" fmla="*/ 61912 h 1419225"/>
              <a:gd name="connsiteX51" fmla="*/ 190500 w 4200525"/>
              <a:gd name="connsiteY51" fmla="*/ 52387 h 1419225"/>
              <a:gd name="connsiteX52" fmla="*/ 152400 w 4200525"/>
              <a:gd name="connsiteY52" fmla="*/ 28575 h 1419225"/>
              <a:gd name="connsiteX53" fmla="*/ 52388 w 4200525"/>
              <a:gd name="connsiteY53" fmla="*/ 19050 h 1419225"/>
              <a:gd name="connsiteX54" fmla="*/ 23813 w 4200525"/>
              <a:gd name="connsiteY54" fmla="*/ 0 h 1419225"/>
              <a:gd name="connsiteX55" fmla="*/ 0 w 4200525"/>
              <a:gd name="connsiteY55" fmla="*/ 0 h 1419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200525" h="1419225">
                <a:moveTo>
                  <a:pt x="4200525" y="1419225"/>
                </a:moveTo>
                <a:lnTo>
                  <a:pt x="3790950" y="1419225"/>
                </a:lnTo>
                <a:lnTo>
                  <a:pt x="3790950" y="1376362"/>
                </a:lnTo>
                <a:lnTo>
                  <a:pt x="3638550" y="1376362"/>
                </a:lnTo>
                <a:lnTo>
                  <a:pt x="3638550" y="1376362"/>
                </a:lnTo>
                <a:lnTo>
                  <a:pt x="3638550" y="1347787"/>
                </a:lnTo>
                <a:lnTo>
                  <a:pt x="3562350" y="1347787"/>
                </a:lnTo>
                <a:lnTo>
                  <a:pt x="3562350" y="1347787"/>
                </a:lnTo>
                <a:lnTo>
                  <a:pt x="3562350" y="1319212"/>
                </a:lnTo>
                <a:lnTo>
                  <a:pt x="3409950" y="1319212"/>
                </a:lnTo>
                <a:lnTo>
                  <a:pt x="3409950" y="1252537"/>
                </a:lnTo>
                <a:lnTo>
                  <a:pt x="3367088" y="1252537"/>
                </a:lnTo>
                <a:lnTo>
                  <a:pt x="3376613" y="1243012"/>
                </a:lnTo>
                <a:lnTo>
                  <a:pt x="3171825" y="1243012"/>
                </a:lnTo>
                <a:lnTo>
                  <a:pt x="3171825" y="1214437"/>
                </a:lnTo>
                <a:lnTo>
                  <a:pt x="3071813" y="1214437"/>
                </a:lnTo>
                <a:lnTo>
                  <a:pt x="3071813" y="1162050"/>
                </a:lnTo>
                <a:lnTo>
                  <a:pt x="2995613" y="1162050"/>
                </a:lnTo>
                <a:lnTo>
                  <a:pt x="2995613" y="1114425"/>
                </a:lnTo>
                <a:lnTo>
                  <a:pt x="2786063" y="1114425"/>
                </a:lnTo>
                <a:lnTo>
                  <a:pt x="2786063" y="1114425"/>
                </a:lnTo>
                <a:lnTo>
                  <a:pt x="2676525" y="1114425"/>
                </a:lnTo>
                <a:lnTo>
                  <a:pt x="2652713" y="1033462"/>
                </a:lnTo>
                <a:lnTo>
                  <a:pt x="2576513" y="1033462"/>
                </a:lnTo>
                <a:lnTo>
                  <a:pt x="2576513" y="1000125"/>
                </a:lnTo>
                <a:lnTo>
                  <a:pt x="2271713" y="1000125"/>
                </a:lnTo>
                <a:lnTo>
                  <a:pt x="2271713" y="885825"/>
                </a:lnTo>
                <a:lnTo>
                  <a:pt x="2081213" y="885825"/>
                </a:lnTo>
                <a:lnTo>
                  <a:pt x="2066925" y="871537"/>
                </a:lnTo>
                <a:lnTo>
                  <a:pt x="1909763" y="871537"/>
                </a:lnTo>
                <a:lnTo>
                  <a:pt x="1852613" y="766762"/>
                </a:lnTo>
                <a:lnTo>
                  <a:pt x="1766888" y="766762"/>
                </a:lnTo>
                <a:lnTo>
                  <a:pt x="1762125" y="747712"/>
                </a:lnTo>
                <a:lnTo>
                  <a:pt x="1543050" y="733425"/>
                </a:lnTo>
                <a:lnTo>
                  <a:pt x="1504950" y="671512"/>
                </a:lnTo>
                <a:lnTo>
                  <a:pt x="1490663" y="595312"/>
                </a:lnTo>
                <a:lnTo>
                  <a:pt x="1223963" y="576262"/>
                </a:lnTo>
                <a:lnTo>
                  <a:pt x="1143000" y="538162"/>
                </a:lnTo>
                <a:lnTo>
                  <a:pt x="1143000" y="461962"/>
                </a:lnTo>
                <a:lnTo>
                  <a:pt x="1123950" y="457200"/>
                </a:lnTo>
                <a:lnTo>
                  <a:pt x="1119188" y="371475"/>
                </a:lnTo>
                <a:lnTo>
                  <a:pt x="785813" y="361950"/>
                </a:lnTo>
                <a:lnTo>
                  <a:pt x="752475" y="352425"/>
                </a:lnTo>
                <a:lnTo>
                  <a:pt x="757238" y="271462"/>
                </a:lnTo>
                <a:lnTo>
                  <a:pt x="757238" y="271462"/>
                </a:lnTo>
                <a:lnTo>
                  <a:pt x="728663" y="185737"/>
                </a:lnTo>
                <a:lnTo>
                  <a:pt x="647700" y="185737"/>
                </a:lnTo>
                <a:lnTo>
                  <a:pt x="628650" y="152400"/>
                </a:lnTo>
                <a:lnTo>
                  <a:pt x="500063" y="138112"/>
                </a:lnTo>
                <a:lnTo>
                  <a:pt x="385763" y="152400"/>
                </a:lnTo>
                <a:lnTo>
                  <a:pt x="333375" y="61912"/>
                </a:lnTo>
                <a:lnTo>
                  <a:pt x="190500" y="52387"/>
                </a:lnTo>
                <a:lnTo>
                  <a:pt x="152400" y="28575"/>
                </a:lnTo>
                <a:lnTo>
                  <a:pt x="52388" y="19050"/>
                </a:lnTo>
                <a:lnTo>
                  <a:pt x="23813"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55" name="Freeform: Shape 154">
            <a:extLst>
              <a:ext uri="{FF2B5EF4-FFF2-40B4-BE49-F238E27FC236}">
                <a16:creationId xmlns:a16="http://schemas.microsoft.com/office/drawing/2014/main" id="{9D3DD74E-1BE3-475D-A52E-2356BF9F19B2}"/>
              </a:ext>
            </a:extLst>
          </p:cNvPr>
          <p:cNvSpPr/>
          <p:nvPr/>
        </p:nvSpPr>
        <p:spPr bwMode="auto">
          <a:xfrm>
            <a:off x="1543050" y="3009900"/>
            <a:ext cx="4167188" cy="2286000"/>
          </a:xfrm>
          <a:custGeom>
            <a:avLst/>
            <a:gdLst>
              <a:gd name="connsiteX0" fmla="*/ 4167188 w 4167188"/>
              <a:gd name="connsiteY0" fmla="*/ 2286000 h 2286000"/>
              <a:gd name="connsiteX1" fmla="*/ 4167188 w 4167188"/>
              <a:gd name="connsiteY1" fmla="*/ 2133600 h 2286000"/>
              <a:gd name="connsiteX2" fmla="*/ 4114800 w 4167188"/>
              <a:gd name="connsiteY2" fmla="*/ 2133600 h 2286000"/>
              <a:gd name="connsiteX3" fmla="*/ 4114800 w 4167188"/>
              <a:gd name="connsiteY3" fmla="*/ 2062163 h 2286000"/>
              <a:gd name="connsiteX4" fmla="*/ 3790950 w 4167188"/>
              <a:gd name="connsiteY4" fmla="*/ 2062163 h 2286000"/>
              <a:gd name="connsiteX5" fmla="*/ 3790950 w 4167188"/>
              <a:gd name="connsiteY5" fmla="*/ 2024063 h 2286000"/>
              <a:gd name="connsiteX6" fmla="*/ 3429000 w 4167188"/>
              <a:gd name="connsiteY6" fmla="*/ 2024063 h 2286000"/>
              <a:gd name="connsiteX7" fmla="*/ 3429000 w 4167188"/>
              <a:gd name="connsiteY7" fmla="*/ 1995488 h 2286000"/>
              <a:gd name="connsiteX8" fmla="*/ 3400425 w 4167188"/>
              <a:gd name="connsiteY8" fmla="*/ 1995488 h 2286000"/>
              <a:gd name="connsiteX9" fmla="*/ 3400425 w 4167188"/>
              <a:gd name="connsiteY9" fmla="*/ 1957388 h 2286000"/>
              <a:gd name="connsiteX10" fmla="*/ 3200400 w 4167188"/>
              <a:gd name="connsiteY10" fmla="*/ 1957388 h 2286000"/>
              <a:gd name="connsiteX11" fmla="*/ 3200400 w 4167188"/>
              <a:gd name="connsiteY11" fmla="*/ 1957388 h 2286000"/>
              <a:gd name="connsiteX12" fmla="*/ 3200400 w 4167188"/>
              <a:gd name="connsiteY12" fmla="*/ 1933575 h 2286000"/>
              <a:gd name="connsiteX13" fmla="*/ 3100388 w 4167188"/>
              <a:gd name="connsiteY13" fmla="*/ 1933575 h 2286000"/>
              <a:gd name="connsiteX14" fmla="*/ 3100388 w 4167188"/>
              <a:gd name="connsiteY14" fmla="*/ 1909763 h 2286000"/>
              <a:gd name="connsiteX15" fmla="*/ 3033713 w 4167188"/>
              <a:gd name="connsiteY15" fmla="*/ 1909763 h 2286000"/>
              <a:gd name="connsiteX16" fmla="*/ 3033713 w 4167188"/>
              <a:gd name="connsiteY16" fmla="*/ 1814513 h 2286000"/>
              <a:gd name="connsiteX17" fmla="*/ 2943225 w 4167188"/>
              <a:gd name="connsiteY17" fmla="*/ 1814513 h 2286000"/>
              <a:gd name="connsiteX18" fmla="*/ 2943225 w 4167188"/>
              <a:gd name="connsiteY18" fmla="*/ 1781175 h 2286000"/>
              <a:gd name="connsiteX19" fmla="*/ 2667000 w 4167188"/>
              <a:gd name="connsiteY19" fmla="*/ 1781175 h 2286000"/>
              <a:gd name="connsiteX20" fmla="*/ 2667000 w 4167188"/>
              <a:gd name="connsiteY20" fmla="*/ 1738313 h 2286000"/>
              <a:gd name="connsiteX21" fmla="*/ 2667000 w 4167188"/>
              <a:gd name="connsiteY21" fmla="*/ 1738313 h 2286000"/>
              <a:gd name="connsiteX22" fmla="*/ 2638425 w 4167188"/>
              <a:gd name="connsiteY22" fmla="*/ 1709738 h 2286000"/>
              <a:gd name="connsiteX23" fmla="*/ 2624137 w 4167188"/>
              <a:gd name="connsiteY23" fmla="*/ 1695450 h 2286000"/>
              <a:gd name="connsiteX24" fmla="*/ 2609850 w 4167188"/>
              <a:gd name="connsiteY24" fmla="*/ 1681163 h 2286000"/>
              <a:gd name="connsiteX25" fmla="*/ 2386013 w 4167188"/>
              <a:gd name="connsiteY25" fmla="*/ 1681163 h 2286000"/>
              <a:gd name="connsiteX26" fmla="*/ 2371725 w 4167188"/>
              <a:gd name="connsiteY26" fmla="*/ 1666875 h 2286000"/>
              <a:gd name="connsiteX27" fmla="*/ 2295525 w 4167188"/>
              <a:gd name="connsiteY27" fmla="*/ 1666875 h 2286000"/>
              <a:gd name="connsiteX28" fmla="*/ 2295525 w 4167188"/>
              <a:gd name="connsiteY28" fmla="*/ 1604963 h 2286000"/>
              <a:gd name="connsiteX29" fmla="*/ 2247900 w 4167188"/>
              <a:gd name="connsiteY29" fmla="*/ 1604963 h 2286000"/>
              <a:gd name="connsiteX30" fmla="*/ 2247900 w 4167188"/>
              <a:gd name="connsiteY30" fmla="*/ 1528763 h 2286000"/>
              <a:gd name="connsiteX31" fmla="*/ 1890713 w 4167188"/>
              <a:gd name="connsiteY31" fmla="*/ 1528763 h 2286000"/>
              <a:gd name="connsiteX32" fmla="*/ 1890713 w 4167188"/>
              <a:gd name="connsiteY32" fmla="*/ 1419225 h 2286000"/>
              <a:gd name="connsiteX33" fmla="*/ 1890713 w 4167188"/>
              <a:gd name="connsiteY33" fmla="*/ 1419225 h 2286000"/>
              <a:gd name="connsiteX34" fmla="*/ 1890713 w 4167188"/>
              <a:gd name="connsiteY34" fmla="*/ 1419225 h 2286000"/>
              <a:gd name="connsiteX35" fmla="*/ 1890713 w 4167188"/>
              <a:gd name="connsiteY35" fmla="*/ 1419225 h 2286000"/>
              <a:gd name="connsiteX36" fmla="*/ 1890713 w 4167188"/>
              <a:gd name="connsiteY36" fmla="*/ 1347788 h 2286000"/>
              <a:gd name="connsiteX37" fmla="*/ 1757363 w 4167188"/>
              <a:gd name="connsiteY37" fmla="*/ 1347788 h 2286000"/>
              <a:gd name="connsiteX38" fmla="*/ 1757363 w 4167188"/>
              <a:gd name="connsiteY38" fmla="*/ 1309688 h 2286000"/>
              <a:gd name="connsiteX39" fmla="*/ 1504950 w 4167188"/>
              <a:gd name="connsiteY39" fmla="*/ 1309688 h 2286000"/>
              <a:gd name="connsiteX40" fmla="*/ 1504950 w 4167188"/>
              <a:gd name="connsiteY40" fmla="*/ 1114425 h 2286000"/>
              <a:gd name="connsiteX41" fmla="*/ 1490663 w 4167188"/>
              <a:gd name="connsiteY41" fmla="*/ 1100138 h 2286000"/>
              <a:gd name="connsiteX42" fmla="*/ 1490663 w 4167188"/>
              <a:gd name="connsiteY42" fmla="*/ 1038225 h 2286000"/>
              <a:gd name="connsiteX43" fmla="*/ 1243013 w 4167188"/>
              <a:gd name="connsiteY43" fmla="*/ 1038225 h 2286000"/>
              <a:gd name="connsiteX44" fmla="*/ 1243013 w 4167188"/>
              <a:gd name="connsiteY44" fmla="*/ 995363 h 2286000"/>
              <a:gd name="connsiteX45" fmla="*/ 1133475 w 4167188"/>
              <a:gd name="connsiteY45" fmla="*/ 995363 h 2286000"/>
              <a:gd name="connsiteX46" fmla="*/ 1133475 w 4167188"/>
              <a:gd name="connsiteY46" fmla="*/ 942975 h 2286000"/>
              <a:gd name="connsiteX47" fmla="*/ 1133475 w 4167188"/>
              <a:gd name="connsiteY47" fmla="*/ 781050 h 2286000"/>
              <a:gd name="connsiteX48" fmla="*/ 1047750 w 4167188"/>
              <a:gd name="connsiteY48" fmla="*/ 704850 h 2286000"/>
              <a:gd name="connsiteX49" fmla="*/ 814388 w 4167188"/>
              <a:gd name="connsiteY49" fmla="*/ 690563 h 2286000"/>
              <a:gd name="connsiteX50" fmla="*/ 757238 w 4167188"/>
              <a:gd name="connsiteY50" fmla="*/ 642938 h 2286000"/>
              <a:gd name="connsiteX51" fmla="*/ 742950 w 4167188"/>
              <a:gd name="connsiteY51" fmla="*/ 485775 h 2286000"/>
              <a:gd name="connsiteX52" fmla="*/ 714375 w 4167188"/>
              <a:gd name="connsiteY52" fmla="*/ 476250 h 2286000"/>
              <a:gd name="connsiteX53" fmla="*/ 704850 w 4167188"/>
              <a:gd name="connsiteY53" fmla="*/ 381000 h 2286000"/>
              <a:gd name="connsiteX54" fmla="*/ 647700 w 4167188"/>
              <a:gd name="connsiteY54" fmla="*/ 371475 h 2286000"/>
              <a:gd name="connsiteX55" fmla="*/ 642938 w 4167188"/>
              <a:gd name="connsiteY55" fmla="*/ 352425 h 2286000"/>
              <a:gd name="connsiteX56" fmla="*/ 595313 w 4167188"/>
              <a:gd name="connsiteY56" fmla="*/ 352425 h 2286000"/>
              <a:gd name="connsiteX57" fmla="*/ 581025 w 4167188"/>
              <a:gd name="connsiteY57" fmla="*/ 333375 h 2286000"/>
              <a:gd name="connsiteX58" fmla="*/ 452438 w 4167188"/>
              <a:gd name="connsiteY58" fmla="*/ 323850 h 2286000"/>
              <a:gd name="connsiteX59" fmla="*/ 447675 w 4167188"/>
              <a:gd name="connsiteY59" fmla="*/ 276225 h 2286000"/>
              <a:gd name="connsiteX60" fmla="*/ 376238 w 4167188"/>
              <a:gd name="connsiteY60" fmla="*/ 266700 h 2286000"/>
              <a:gd name="connsiteX61" fmla="*/ 381000 w 4167188"/>
              <a:gd name="connsiteY61" fmla="*/ 180975 h 2286000"/>
              <a:gd name="connsiteX62" fmla="*/ 352425 w 4167188"/>
              <a:gd name="connsiteY62" fmla="*/ 171450 h 2286000"/>
              <a:gd name="connsiteX63" fmla="*/ 333375 w 4167188"/>
              <a:gd name="connsiteY63" fmla="*/ 57150 h 2286000"/>
              <a:gd name="connsiteX64" fmla="*/ 204788 w 4167188"/>
              <a:gd name="connsiteY64" fmla="*/ 38100 h 2286000"/>
              <a:gd name="connsiteX65" fmla="*/ 214313 w 4167188"/>
              <a:gd name="connsiteY65" fmla="*/ 0 h 2286000"/>
              <a:gd name="connsiteX66" fmla="*/ 0 w 4167188"/>
              <a:gd name="connsiteY66" fmla="*/ 0 h 2286000"/>
              <a:gd name="connsiteX0" fmla="*/ 4167188 w 4167188"/>
              <a:gd name="connsiteY0" fmla="*/ 2286000 h 2286000"/>
              <a:gd name="connsiteX1" fmla="*/ 4167188 w 4167188"/>
              <a:gd name="connsiteY1" fmla="*/ 2133600 h 2286000"/>
              <a:gd name="connsiteX2" fmla="*/ 4114800 w 4167188"/>
              <a:gd name="connsiteY2" fmla="*/ 2133600 h 2286000"/>
              <a:gd name="connsiteX3" fmla="*/ 4114800 w 4167188"/>
              <a:gd name="connsiteY3" fmla="*/ 2062163 h 2286000"/>
              <a:gd name="connsiteX4" fmla="*/ 3790950 w 4167188"/>
              <a:gd name="connsiteY4" fmla="*/ 2062163 h 2286000"/>
              <a:gd name="connsiteX5" fmla="*/ 3790950 w 4167188"/>
              <a:gd name="connsiteY5" fmla="*/ 2024063 h 2286000"/>
              <a:gd name="connsiteX6" fmla="*/ 3429000 w 4167188"/>
              <a:gd name="connsiteY6" fmla="*/ 2024063 h 2286000"/>
              <a:gd name="connsiteX7" fmla="*/ 3429000 w 4167188"/>
              <a:gd name="connsiteY7" fmla="*/ 1995488 h 2286000"/>
              <a:gd name="connsiteX8" fmla="*/ 3400425 w 4167188"/>
              <a:gd name="connsiteY8" fmla="*/ 1995488 h 2286000"/>
              <a:gd name="connsiteX9" fmla="*/ 3400425 w 4167188"/>
              <a:gd name="connsiteY9" fmla="*/ 1957388 h 2286000"/>
              <a:gd name="connsiteX10" fmla="*/ 3200400 w 4167188"/>
              <a:gd name="connsiteY10" fmla="*/ 1957388 h 2286000"/>
              <a:gd name="connsiteX11" fmla="*/ 3200400 w 4167188"/>
              <a:gd name="connsiteY11" fmla="*/ 1957388 h 2286000"/>
              <a:gd name="connsiteX12" fmla="*/ 3200400 w 4167188"/>
              <a:gd name="connsiteY12" fmla="*/ 1933575 h 2286000"/>
              <a:gd name="connsiteX13" fmla="*/ 3100388 w 4167188"/>
              <a:gd name="connsiteY13" fmla="*/ 1933575 h 2286000"/>
              <a:gd name="connsiteX14" fmla="*/ 3100388 w 4167188"/>
              <a:gd name="connsiteY14" fmla="*/ 1909763 h 2286000"/>
              <a:gd name="connsiteX15" fmla="*/ 3033713 w 4167188"/>
              <a:gd name="connsiteY15" fmla="*/ 1909763 h 2286000"/>
              <a:gd name="connsiteX16" fmla="*/ 3033713 w 4167188"/>
              <a:gd name="connsiteY16" fmla="*/ 1814513 h 2286000"/>
              <a:gd name="connsiteX17" fmla="*/ 2943225 w 4167188"/>
              <a:gd name="connsiteY17" fmla="*/ 1814513 h 2286000"/>
              <a:gd name="connsiteX18" fmla="*/ 2943225 w 4167188"/>
              <a:gd name="connsiteY18" fmla="*/ 1781175 h 2286000"/>
              <a:gd name="connsiteX19" fmla="*/ 2667000 w 4167188"/>
              <a:gd name="connsiteY19" fmla="*/ 1781175 h 2286000"/>
              <a:gd name="connsiteX20" fmla="*/ 2667000 w 4167188"/>
              <a:gd name="connsiteY20" fmla="*/ 1738313 h 2286000"/>
              <a:gd name="connsiteX21" fmla="*/ 2667000 w 4167188"/>
              <a:gd name="connsiteY21" fmla="*/ 1738313 h 2286000"/>
              <a:gd name="connsiteX22" fmla="*/ 2638425 w 4167188"/>
              <a:gd name="connsiteY22" fmla="*/ 1709738 h 2286000"/>
              <a:gd name="connsiteX23" fmla="*/ 2624137 w 4167188"/>
              <a:gd name="connsiteY23" fmla="*/ 1695450 h 2286000"/>
              <a:gd name="connsiteX24" fmla="*/ 2609850 w 4167188"/>
              <a:gd name="connsiteY24" fmla="*/ 1681163 h 2286000"/>
              <a:gd name="connsiteX25" fmla="*/ 2386013 w 4167188"/>
              <a:gd name="connsiteY25" fmla="*/ 1681163 h 2286000"/>
              <a:gd name="connsiteX26" fmla="*/ 2371725 w 4167188"/>
              <a:gd name="connsiteY26" fmla="*/ 1666875 h 2286000"/>
              <a:gd name="connsiteX27" fmla="*/ 2295525 w 4167188"/>
              <a:gd name="connsiteY27" fmla="*/ 1666875 h 2286000"/>
              <a:gd name="connsiteX28" fmla="*/ 2295525 w 4167188"/>
              <a:gd name="connsiteY28" fmla="*/ 1604963 h 2286000"/>
              <a:gd name="connsiteX29" fmla="*/ 2247900 w 4167188"/>
              <a:gd name="connsiteY29" fmla="*/ 1604963 h 2286000"/>
              <a:gd name="connsiteX30" fmla="*/ 2247900 w 4167188"/>
              <a:gd name="connsiteY30" fmla="*/ 1528763 h 2286000"/>
              <a:gd name="connsiteX31" fmla="*/ 1890713 w 4167188"/>
              <a:gd name="connsiteY31" fmla="*/ 1528763 h 2286000"/>
              <a:gd name="connsiteX32" fmla="*/ 1890713 w 4167188"/>
              <a:gd name="connsiteY32" fmla="*/ 1419225 h 2286000"/>
              <a:gd name="connsiteX33" fmla="*/ 1890713 w 4167188"/>
              <a:gd name="connsiteY33" fmla="*/ 1419225 h 2286000"/>
              <a:gd name="connsiteX34" fmla="*/ 1890713 w 4167188"/>
              <a:gd name="connsiteY34" fmla="*/ 1419225 h 2286000"/>
              <a:gd name="connsiteX35" fmla="*/ 1890713 w 4167188"/>
              <a:gd name="connsiteY35" fmla="*/ 1419225 h 2286000"/>
              <a:gd name="connsiteX36" fmla="*/ 1890713 w 4167188"/>
              <a:gd name="connsiteY36" fmla="*/ 1347788 h 2286000"/>
              <a:gd name="connsiteX37" fmla="*/ 1757363 w 4167188"/>
              <a:gd name="connsiteY37" fmla="*/ 1347788 h 2286000"/>
              <a:gd name="connsiteX38" fmla="*/ 1757363 w 4167188"/>
              <a:gd name="connsiteY38" fmla="*/ 1309688 h 2286000"/>
              <a:gd name="connsiteX39" fmla="*/ 1504950 w 4167188"/>
              <a:gd name="connsiteY39" fmla="*/ 1309688 h 2286000"/>
              <a:gd name="connsiteX40" fmla="*/ 1504950 w 4167188"/>
              <a:gd name="connsiteY40" fmla="*/ 1114425 h 2286000"/>
              <a:gd name="connsiteX41" fmla="*/ 1490663 w 4167188"/>
              <a:gd name="connsiteY41" fmla="*/ 1100138 h 2286000"/>
              <a:gd name="connsiteX42" fmla="*/ 1490663 w 4167188"/>
              <a:gd name="connsiteY42" fmla="*/ 1038225 h 2286000"/>
              <a:gd name="connsiteX43" fmla="*/ 1243013 w 4167188"/>
              <a:gd name="connsiteY43" fmla="*/ 1038225 h 2286000"/>
              <a:gd name="connsiteX44" fmla="*/ 1219201 w 4167188"/>
              <a:gd name="connsiteY44" fmla="*/ 976313 h 2286000"/>
              <a:gd name="connsiteX45" fmla="*/ 1133475 w 4167188"/>
              <a:gd name="connsiteY45" fmla="*/ 995363 h 2286000"/>
              <a:gd name="connsiteX46" fmla="*/ 1133475 w 4167188"/>
              <a:gd name="connsiteY46" fmla="*/ 942975 h 2286000"/>
              <a:gd name="connsiteX47" fmla="*/ 1133475 w 4167188"/>
              <a:gd name="connsiteY47" fmla="*/ 781050 h 2286000"/>
              <a:gd name="connsiteX48" fmla="*/ 1047750 w 4167188"/>
              <a:gd name="connsiteY48" fmla="*/ 704850 h 2286000"/>
              <a:gd name="connsiteX49" fmla="*/ 814388 w 4167188"/>
              <a:gd name="connsiteY49" fmla="*/ 690563 h 2286000"/>
              <a:gd name="connsiteX50" fmla="*/ 757238 w 4167188"/>
              <a:gd name="connsiteY50" fmla="*/ 642938 h 2286000"/>
              <a:gd name="connsiteX51" fmla="*/ 742950 w 4167188"/>
              <a:gd name="connsiteY51" fmla="*/ 485775 h 2286000"/>
              <a:gd name="connsiteX52" fmla="*/ 714375 w 4167188"/>
              <a:gd name="connsiteY52" fmla="*/ 476250 h 2286000"/>
              <a:gd name="connsiteX53" fmla="*/ 704850 w 4167188"/>
              <a:gd name="connsiteY53" fmla="*/ 381000 h 2286000"/>
              <a:gd name="connsiteX54" fmla="*/ 647700 w 4167188"/>
              <a:gd name="connsiteY54" fmla="*/ 371475 h 2286000"/>
              <a:gd name="connsiteX55" fmla="*/ 642938 w 4167188"/>
              <a:gd name="connsiteY55" fmla="*/ 352425 h 2286000"/>
              <a:gd name="connsiteX56" fmla="*/ 595313 w 4167188"/>
              <a:gd name="connsiteY56" fmla="*/ 352425 h 2286000"/>
              <a:gd name="connsiteX57" fmla="*/ 581025 w 4167188"/>
              <a:gd name="connsiteY57" fmla="*/ 333375 h 2286000"/>
              <a:gd name="connsiteX58" fmla="*/ 452438 w 4167188"/>
              <a:gd name="connsiteY58" fmla="*/ 323850 h 2286000"/>
              <a:gd name="connsiteX59" fmla="*/ 447675 w 4167188"/>
              <a:gd name="connsiteY59" fmla="*/ 276225 h 2286000"/>
              <a:gd name="connsiteX60" fmla="*/ 376238 w 4167188"/>
              <a:gd name="connsiteY60" fmla="*/ 266700 h 2286000"/>
              <a:gd name="connsiteX61" fmla="*/ 381000 w 4167188"/>
              <a:gd name="connsiteY61" fmla="*/ 180975 h 2286000"/>
              <a:gd name="connsiteX62" fmla="*/ 352425 w 4167188"/>
              <a:gd name="connsiteY62" fmla="*/ 171450 h 2286000"/>
              <a:gd name="connsiteX63" fmla="*/ 333375 w 4167188"/>
              <a:gd name="connsiteY63" fmla="*/ 57150 h 2286000"/>
              <a:gd name="connsiteX64" fmla="*/ 204788 w 4167188"/>
              <a:gd name="connsiteY64" fmla="*/ 38100 h 2286000"/>
              <a:gd name="connsiteX65" fmla="*/ 214313 w 4167188"/>
              <a:gd name="connsiteY65" fmla="*/ 0 h 2286000"/>
              <a:gd name="connsiteX66" fmla="*/ 0 w 4167188"/>
              <a:gd name="connsiteY66" fmla="*/ 0 h 2286000"/>
              <a:gd name="connsiteX0" fmla="*/ 4167188 w 4167188"/>
              <a:gd name="connsiteY0" fmla="*/ 2286000 h 2286000"/>
              <a:gd name="connsiteX1" fmla="*/ 4167188 w 4167188"/>
              <a:gd name="connsiteY1" fmla="*/ 2133600 h 2286000"/>
              <a:gd name="connsiteX2" fmla="*/ 4114800 w 4167188"/>
              <a:gd name="connsiteY2" fmla="*/ 2133600 h 2286000"/>
              <a:gd name="connsiteX3" fmla="*/ 4114800 w 4167188"/>
              <a:gd name="connsiteY3" fmla="*/ 2062163 h 2286000"/>
              <a:gd name="connsiteX4" fmla="*/ 3790950 w 4167188"/>
              <a:gd name="connsiteY4" fmla="*/ 2062163 h 2286000"/>
              <a:gd name="connsiteX5" fmla="*/ 3790950 w 4167188"/>
              <a:gd name="connsiteY5" fmla="*/ 2024063 h 2286000"/>
              <a:gd name="connsiteX6" fmla="*/ 3429000 w 4167188"/>
              <a:gd name="connsiteY6" fmla="*/ 2024063 h 2286000"/>
              <a:gd name="connsiteX7" fmla="*/ 3429000 w 4167188"/>
              <a:gd name="connsiteY7" fmla="*/ 1995488 h 2286000"/>
              <a:gd name="connsiteX8" fmla="*/ 3400425 w 4167188"/>
              <a:gd name="connsiteY8" fmla="*/ 1995488 h 2286000"/>
              <a:gd name="connsiteX9" fmla="*/ 3400425 w 4167188"/>
              <a:gd name="connsiteY9" fmla="*/ 1957388 h 2286000"/>
              <a:gd name="connsiteX10" fmla="*/ 3200400 w 4167188"/>
              <a:gd name="connsiteY10" fmla="*/ 1957388 h 2286000"/>
              <a:gd name="connsiteX11" fmla="*/ 3200400 w 4167188"/>
              <a:gd name="connsiteY11" fmla="*/ 1957388 h 2286000"/>
              <a:gd name="connsiteX12" fmla="*/ 3200400 w 4167188"/>
              <a:gd name="connsiteY12" fmla="*/ 1933575 h 2286000"/>
              <a:gd name="connsiteX13" fmla="*/ 3100388 w 4167188"/>
              <a:gd name="connsiteY13" fmla="*/ 1933575 h 2286000"/>
              <a:gd name="connsiteX14" fmla="*/ 3100388 w 4167188"/>
              <a:gd name="connsiteY14" fmla="*/ 1909763 h 2286000"/>
              <a:gd name="connsiteX15" fmla="*/ 3033713 w 4167188"/>
              <a:gd name="connsiteY15" fmla="*/ 1909763 h 2286000"/>
              <a:gd name="connsiteX16" fmla="*/ 3033713 w 4167188"/>
              <a:gd name="connsiteY16" fmla="*/ 1814513 h 2286000"/>
              <a:gd name="connsiteX17" fmla="*/ 2943225 w 4167188"/>
              <a:gd name="connsiteY17" fmla="*/ 1814513 h 2286000"/>
              <a:gd name="connsiteX18" fmla="*/ 2943225 w 4167188"/>
              <a:gd name="connsiteY18" fmla="*/ 1781175 h 2286000"/>
              <a:gd name="connsiteX19" fmla="*/ 2667000 w 4167188"/>
              <a:gd name="connsiteY19" fmla="*/ 1781175 h 2286000"/>
              <a:gd name="connsiteX20" fmla="*/ 2667000 w 4167188"/>
              <a:gd name="connsiteY20" fmla="*/ 1738313 h 2286000"/>
              <a:gd name="connsiteX21" fmla="*/ 2667000 w 4167188"/>
              <a:gd name="connsiteY21" fmla="*/ 1738313 h 2286000"/>
              <a:gd name="connsiteX22" fmla="*/ 2638425 w 4167188"/>
              <a:gd name="connsiteY22" fmla="*/ 1709738 h 2286000"/>
              <a:gd name="connsiteX23" fmla="*/ 2624137 w 4167188"/>
              <a:gd name="connsiteY23" fmla="*/ 1695450 h 2286000"/>
              <a:gd name="connsiteX24" fmla="*/ 2609850 w 4167188"/>
              <a:gd name="connsiteY24" fmla="*/ 1681163 h 2286000"/>
              <a:gd name="connsiteX25" fmla="*/ 2386013 w 4167188"/>
              <a:gd name="connsiteY25" fmla="*/ 1681163 h 2286000"/>
              <a:gd name="connsiteX26" fmla="*/ 2371725 w 4167188"/>
              <a:gd name="connsiteY26" fmla="*/ 1666875 h 2286000"/>
              <a:gd name="connsiteX27" fmla="*/ 2295525 w 4167188"/>
              <a:gd name="connsiteY27" fmla="*/ 1666875 h 2286000"/>
              <a:gd name="connsiteX28" fmla="*/ 2295525 w 4167188"/>
              <a:gd name="connsiteY28" fmla="*/ 1604963 h 2286000"/>
              <a:gd name="connsiteX29" fmla="*/ 2247900 w 4167188"/>
              <a:gd name="connsiteY29" fmla="*/ 1604963 h 2286000"/>
              <a:gd name="connsiteX30" fmla="*/ 2247900 w 4167188"/>
              <a:gd name="connsiteY30" fmla="*/ 1528763 h 2286000"/>
              <a:gd name="connsiteX31" fmla="*/ 1890713 w 4167188"/>
              <a:gd name="connsiteY31" fmla="*/ 1528763 h 2286000"/>
              <a:gd name="connsiteX32" fmla="*/ 1890713 w 4167188"/>
              <a:gd name="connsiteY32" fmla="*/ 1419225 h 2286000"/>
              <a:gd name="connsiteX33" fmla="*/ 1890713 w 4167188"/>
              <a:gd name="connsiteY33" fmla="*/ 1419225 h 2286000"/>
              <a:gd name="connsiteX34" fmla="*/ 1890713 w 4167188"/>
              <a:gd name="connsiteY34" fmla="*/ 1419225 h 2286000"/>
              <a:gd name="connsiteX35" fmla="*/ 1890713 w 4167188"/>
              <a:gd name="connsiteY35" fmla="*/ 1419225 h 2286000"/>
              <a:gd name="connsiteX36" fmla="*/ 1890713 w 4167188"/>
              <a:gd name="connsiteY36" fmla="*/ 1347788 h 2286000"/>
              <a:gd name="connsiteX37" fmla="*/ 1757363 w 4167188"/>
              <a:gd name="connsiteY37" fmla="*/ 1347788 h 2286000"/>
              <a:gd name="connsiteX38" fmla="*/ 1757363 w 4167188"/>
              <a:gd name="connsiteY38" fmla="*/ 1309688 h 2286000"/>
              <a:gd name="connsiteX39" fmla="*/ 1504950 w 4167188"/>
              <a:gd name="connsiteY39" fmla="*/ 1309688 h 2286000"/>
              <a:gd name="connsiteX40" fmla="*/ 1504950 w 4167188"/>
              <a:gd name="connsiteY40" fmla="*/ 1114425 h 2286000"/>
              <a:gd name="connsiteX41" fmla="*/ 1490663 w 4167188"/>
              <a:gd name="connsiteY41" fmla="*/ 1100138 h 2286000"/>
              <a:gd name="connsiteX42" fmla="*/ 1490663 w 4167188"/>
              <a:gd name="connsiteY42" fmla="*/ 1038225 h 2286000"/>
              <a:gd name="connsiteX43" fmla="*/ 1271588 w 4167188"/>
              <a:gd name="connsiteY43" fmla="*/ 1014412 h 2286000"/>
              <a:gd name="connsiteX44" fmla="*/ 1219201 w 4167188"/>
              <a:gd name="connsiteY44" fmla="*/ 976313 h 2286000"/>
              <a:gd name="connsiteX45" fmla="*/ 1133475 w 4167188"/>
              <a:gd name="connsiteY45" fmla="*/ 995363 h 2286000"/>
              <a:gd name="connsiteX46" fmla="*/ 1133475 w 4167188"/>
              <a:gd name="connsiteY46" fmla="*/ 942975 h 2286000"/>
              <a:gd name="connsiteX47" fmla="*/ 1133475 w 4167188"/>
              <a:gd name="connsiteY47" fmla="*/ 781050 h 2286000"/>
              <a:gd name="connsiteX48" fmla="*/ 1047750 w 4167188"/>
              <a:gd name="connsiteY48" fmla="*/ 704850 h 2286000"/>
              <a:gd name="connsiteX49" fmla="*/ 814388 w 4167188"/>
              <a:gd name="connsiteY49" fmla="*/ 690563 h 2286000"/>
              <a:gd name="connsiteX50" fmla="*/ 757238 w 4167188"/>
              <a:gd name="connsiteY50" fmla="*/ 642938 h 2286000"/>
              <a:gd name="connsiteX51" fmla="*/ 742950 w 4167188"/>
              <a:gd name="connsiteY51" fmla="*/ 485775 h 2286000"/>
              <a:gd name="connsiteX52" fmla="*/ 714375 w 4167188"/>
              <a:gd name="connsiteY52" fmla="*/ 476250 h 2286000"/>
              <a:gd name="connsiteX53" fmla="*/ 704850 w 4167188"/>
              <a:gd name="connsiteY53" fmla="*/ 381000 h 2286000"/>
              <a:gd name="connsiteX54" fmla="*/ 647700 w 4167188"/>
              <a:gd name="connsiteY54" fmla="*/ 371475 h 2286000"/>
              <a:gd name="connsiteX55" fmla="*/ 642938 w 4167188"/>
              <a:gd name="connsiteY55" fmla="*/ 352425 h 2286000"/>
              <a:gd name="connsiteX56" fmla="*/ 595313 w 4167188"/>
              <a:gd name="connsiteY56" fmla="*/ 352425 h 2286000"/>
              <a:gd name="connsiteX57" fmla="*/ 581025 w 4167188"/>
              <a:gd name="connsiteY57" fmla="*/ 333375 h 2286000"/>
              <a:gd name="connsiteX58" fmla="*/ 452438 w 4167188"/>
              <a:gd name="connsiteY58" fmla="*/ 323850 h 2286000"/>
              <a:gd name="connsiteX59" fmla="*/ 447675 w 4167188"/>
              <a:gd name="connsiteY59" fmla="*/ 276225 h 2286000"/>
              <a:gd name="connsiteX60" fmla="*/ 376238 w 4167188"/>
              <a:gd name="connsiteY60" fmla="*/ 266700 h 2286000"/>
              <a:gd name="connsiteX61" fmla="*/ 381000 w 4167188"/>
              <a:gd name="connsiteY61" fmla="*/ 180975 h 2286000"/>
              <a:gd name="connsiteX62" fmla="*/ 352425 w 4167188"/>
              <a:gd name="connsiteY62" fmla="*/ 171450 h 2286000"/>
              <a:gd name="connsiteX63" fmla="*/ 333375 w 4167188"/>
              <a:gd name="connsiteY63" fmla="*/ 57150 h 2286000"/>
              <a:gd name="connsiteX64" fmla="*/ 204788 w 4167188"/>
              <a:gd name="connsiteY64" fmla="*/ 38100 h 2286000"/>
              <a:gd name="connsiteX65" fmla="*/ 214313 w 4167188"/>
              <a:gd name="connsiteY65" fmla="*/ 0 h 2286000"/>
              <a:gd name="connsiteX66" fmla="*/ 0 w 4167188"/>
              <a:gd name="connsiteY66" fmla="*/ 0 h 2286000"/>
              <a:gd name="connsiteX0" fmla="*/ 4167188 w 4167188"/>
              <a:gd name="connsiteY0" fmla="*/ 2286000 h 2286000"/>
              <a:gd name="connsiteX1" fmla="*/ 4167188 w 4167188"/>
              <a:gd name="connsiteY1" fmla="*/ 2133600 h 2286000"/>
              <a:gd name="connsiteX2" fmla="*/ 4114800 w 4167188"/>
              <a:gd name="connsiteY2" fmla="*/ 2133600 h 2286000"/>
              <a:gd name="connsiteX3" fmla="*/ 4114800 w 4167188"/>
              <a:gd name="connsiteY3" fmla="*/ 2062163 h 2286000"/>
              <a:gd name="connsiteX4" fmla="*/ 3790950 w 4167188"/>
              <a:gd name="connsiteY4" fmla="*/ 2062163 h 2286000"/>
              <a:gd name="connsiteX5" fmla="*/ 3790950 w 4167188"/>
              <a:gd name="connsiteY5" fmla="*/ 2024063 h 2286000"/>
              <a:gd name="connsiteX6" fmla="*/ 3429000 w 4167188"/>
              <a:gd name="connsiteY6" fmla="*/ 2024063 h 2286000"/>
              <a:gd name="connsiteX7" fmla="*/ 3429000 w 4167188"/>
              <a:gd name="connsiteY7" fmla="*/ 1995488 h 2286000"/>
              <a:gd name="connsiteX8" fmla="*/ 3400425 w 4167188"/>
              <a:gd name="connsiteY8" fmla="*/ 1995488 h 2286000"/>
              <a:gd name="connsiteX9" fmla="*/ 3400425 w 4167188"/>
              <a:gd name="connsiteY9" fmla="*/ 1957388 h 2286000"/>
              <a:gd name="connsiteX10" fmla="*/ 3200400 w 4167188"/>
              <a:gd name="connsiteY10" fmla="*/ 1957388 h 2286000"/>
              <a:gd name="connsiteX11" fmla="*/ 3200400 w 4167188"/>
              <a:gd name="connsiteY11" fmla="*/ 1957388 h 2286000"/>
              <a:gd name="connsiteX12" fmla="*/ 3200400 w 4167188"/>
              <a:gd name="connsiteY12" fmla="*/ 1933575 h 2286000"/>
              <a:gd name="connsiteX13" fmla="*/ 3100388 w 4167188"/>
              <a:gd name="connsiteY13" fmla="*/ 1933575 h 2286000"/>
              <a:gd name="connsiteX14" fmla="*/ 3100388 w 4167188"/>
              <a:gd name="connsiteY14" fmla="*/ 1909763 h 2286000"/>
              <a:gd name="connsiteX15" fmla="*/ 3033713 w 4167188"/>
              <a:gd name="connsiteY15" fmla="*/ 1909763 h 2286000"/>
              <a:gd name="connsiteX16" fmla="*/ 3033713 w 4167188"/>
              <a:gd name="connsiteY16" fmla="*/ 1814513 h 2286000"/>
              <a:gd name="connsiteX17" fmla="*/ 2943225 w 4167188"/>
              <a:gd name="connsiteY17" fmla="*/ 1814513 h 2286000"/>
              <a:gd name="connsiteX18" fmla="*/ 2943225 w 4167188"/>
              <a:gd name="connsiteY18" fmla="*/ 1781175 h 2286000"/>
              <a:gd name="connsiteX19" fmla="*/ 2667000 w 4167188"/>
              <a:gd name="connsiteY19" fmla="*/ 1781175 h 2286000"/>
              <a:gd name="connsiteX20" fmla="*/ 2667000 w 4167188"/>
              <a:gd name="connsiteY20" fmla="*/ 1738313 h 2286000"/>
              <a:gd name="connsiteX21" fmla="*/ 2667000 w 4167188"/>
              <a:gd name="connsiteY21" fmla="*/ 1738313 h 2286000"/>
              <a:gd name="connsiteX22" fmla="*/ 2638425 w 4167188"/>
              <a:gd name="connsiteY22" fmla="*/ 1709738 h 2286000"/>
              <a:gd name="connsiteX23" fmla="*/ 2624137 w 4167188"/>
              <a:gd name="connsiteY23" fmla="*/ 1695450 h 2286000"/>
              <a:gd name="connsiteX24" fmla="*/ 2609850 w 4167188"/>
              <a:gd name="connsiteY24" fmla="*/ 1681163 h 2286000"/>
              <a:gd name="connsiteX25" fmla="*/ 2386013 w 4167188"/>
              <a:gd name="connsiteY25" fmla="*/ 1681163 h 2286000"/>
              <a:gd name="connsiteX26" fmla="*/ 2371725 w 4167188"/>
              <a:gd name="connsiteY26" fmla="*/ 1666875 h 2286000"/>
              <a:gd name="connsiteX27" fmla="*/ 2295525 w 4167188"/>
              <a:gd name="connsiteY27" fmla="*/ 1666875 h 2286000"/>
              <a:gd name="connsiteX28" fmla="*/ 2295525 w 4167188"/>
              <a:gd name="connsiteY28" fmla="*/ 1604963 h 2286000"/>
              <a:gd name="connsiteX29" fmla="*/ 2247900 w 4167188"/>
              <a:gd name="connsiteY29" fmla="*/ 1604963 h 2286000"/>
              <a:gd name="connsiteX30" fmla="*/ 2247900 w 4167188"/>
              <a:gd name="connsiteY30" fmla="*/ 1528763 h 2286000"/>
              <a:gd name="connsiteX31" fmla="*/ 1890713 w 4167188"/>
              <a:gd name="connsiteY31" fmla="*/ 1528763 h 2286000"/>
              <a:gd name="connsiteX32" fmla="*/ 1890713 w 4167188"/>
              <a:gd name="connsiteY32" fmla="*/ 1419225 h 2286000"/>
              <a:gd name="connsiteX33" fmla="*/ 1890713 w 4167188"/>
              <a:gd name="connsiteY33" fmla="*/ 1419225 h 2286000"/>
              <a:gd name="connsiteX34" fmla="*/ 1890713 w 4167188"/>
              <a:gd name="connsiteY34" fmla="*/ 1419225 h 2286000"/>
              <a:gd name="connsiteX35" fmla="*/ 1890713 w 4167188"/>
              <a:gd name="connsiteY35" fmla="*/ 1419225 h 2286000"/>
              <a:gd name="connsiteX36" fmla="*/ 1890713 w 4167188"/>
              <a:gd name="connsiteY36" fmla="*/ 1347788 h 2286000"/>
              <a:gd name="connsiteX37" fmla="*/ 1757363 w 4167188"/>
              <a:gd name="connsiteY37" fmla="*/ 1347788 h 2286000"/>
              <a:gd name="connsiteX38" fmla="*/ 1757363 w 4167188"/>
              <a:gd name="connsiteY38" fmla="*/ 1309688 h 2286000"/>
              <a:gd name="connsiteX39" fmla="*/ 1504950 w 4167188"/>
              <a:gd name="connsiteY39" fmla="*/ 1309688 h 2286000"/>
              <a:gd name="connsiteX40" fmla="*/ 1504950 w 4167188"/>
              <a:gd name="connsiteY40" fmla="*/ 1114425 h 2286000"/>
              <a:gd name="connsiteX41" fmla="*/ 1490663 w 4167188"/>
              <a:gd name="connsiteY41" fmla="*/ 1100138 h 2286000"/>
              <a:gd name="connsiteX42" fmla="*/ 1490663 w 4167188"/>
              <a:gd name="connsiteY42" fmla="*/ 1038225 h 2286000"/>
              <a:gd name="connsiteX43" fmla="*/ 1271588 w 4167188"/>
              <a:gd name="connsiteY43" fmla="*/ 1014412 h 2286000"/>
              <a:gd name="connsiteX44" fmla="*/ 1214439 w 4167188"/>
              <a:gd name="connsiteY44" fmla="*/ 1000125 h 2286000"/>
              <a:gd name="connsiteX45" fmla="*/ 1133475 w 4167188"/>
              <a:gd name="connsiteY45" fmla="*/ 995363 h 2286000"/>
              <a:gd name="connsiteX46" fmla="*/ 1133475 w 4167188"/>
              <a:gd name="connsiteY46" fmla="*/ 942975 h 2286000"/>
              <a:gd name="connsiteX47" fmla="*/ 1133475 w 4167188"/>
              <a:gd name="connsiteY47" fmla="*/ 781050 h 2286000"/>
              <a:gd name="connsiteX48" fmla="*/ 1047750 w 4167188"/>
              <a:gd name="connsiteY48" fmla="*/ 704850 h 2286000"/>
              <a:gd name="connsiteX49" fmla="*/ 814388 w 4167188"/>
              <a:gd name="connsiteY49" fmla="*/ 690563 h 2286000"/>
              <a:gd name="connsiteX50" fmla="*/ 757238 w 4167188"/>
              <a:gd name="connsiteY50" fmla="*/ 642938 h 2286000"/>
              <a:gd name="connsiteX51" fmla="*/ 742950 w 4167188"/>
              <a:gd name="connsiteY51" fmla="*/ 485775 h 2286000"/>
              <a:gd name="connsiteX52" fmla="*/ 714375 w 4167188"/>
              <a:gd name="connsiteY52" fmla="*/ 476250 h 2286000"/>
              <a:gd name="connsiteX53" fmla="*/ 704850 w 4167188"/>
              <a:gd name="connsiteY53" fmla="*/ 381000 h 2286000"/>
              <a:gd name="connsiteX54" fmla="*/ 647700 w 4167188"/>
              <a:gd name="connsiteY54" fmla="*/ 371475 h 2286000"/>
              <a:gd name="connsiteX55" fmla="*/ 642938 w 4167188"/>
              <a:gd name="connsiteY55" fmla="*/ 352425 h 2286000"/>
              <a:gd name="connsiteX56" fmla="*/ 595313 w 4167188"/>
              <a:gd name="connsiteY56" fmla="*/ 352425 h 2286000"/>
              <a:gd name="connsiteX57" fmla="*/ 581025 w 4167188"/>
              <a:gd name="connsiteY57" fmla="*/ 333375 h 2286000"/>
              <a:gd name="connsiteX58" fmla="*/ 452438 w 4167188"/>
              <a:gd name="connsiteY58" fmla="*/ 323850 h 2286000"/>
              <a:gd name="connsiteX59" fmla="*/ 447675 w 4167188"/>
              <a:gd name="connsiteY59" fmla="*/ 276225 h 2286000"/>
              <a:gd name="connsiteX60" fmla="*/ 376238 w 4167188"/>
              <a:gd name="connsiteY60" fmla="*/ 266700 h 2286000"/>
              <a:gd name="connsiteX61" fmla="*/ 381000 w 4167188"/>
              <a:gd name="connsiteY61" fmla="*/ 180975 h 2286000"/>
              <a:gd name="connsiteX62" fmla="*/ 352425 w 4167188"/>
              <a:gd name="connsiteY62" fmla="*/ 171450 h 2286000"/>
              <a:gd name="connsiteX63" fmla="*/ 333375 w 4167188"/>
              <a:gd name="connsiteY63" fmla="*/ 57150 h 2286000"/>
              <a:gd name="connsiteX64" fmla="*/ 204788 w 4167188"/>
              <a:gd name="connsiteY64" fmla="*/ 38100 h 2286000"/>
              <a:gd name="connsiteX65" fmla="*/ 214313 w 4167188"/>
              <a:gd name="connsiteY65" fmla="*/ 0 h 2286000"/>
              <a:gd name="connsiteX66" fmla="*/ 0 w 4167188"/>
              <a:gd name="connsiteY66" fmla="*/ 0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167188" h="2286000">
                <a:moveTo>
                  <a:pt x="4167188" y="2286000"/>
                </a:moveTo>
                <a:lnTo>
                  <a:pt x="4167188" y="2133600"/>
                </a:lnTo>
                <a:lnTo>
                  <a:pt x="4114800" y="2133600"/>
                </a:lnTo>
                <a:lnTo>
                  <a:pt x="4114800" y="2062163"/>
                </a:lnTo>
                <a:lnTo>
                  <a:pt x="3790950" y="2062163"/>
                </a:lnTo>
                <a:lnTo>
                  <a:pt x="3790950" y="2024063"/>
                </a:lnTo>
                <a:lnTo>
                  <a:pt x="3429000" y="2024063"/>
                </a:lnTo>
                <a:lnTo>
                  <a:pt x="3429000" y="1995488"/>
                </a:lnTo>
                <a:lnTo>
                  <a:pt x="3400425" y="1995488"/>
                </a:lnTo>
                <a:lnTo>
                  <a:pt x="3400425" y="1957388"/>
                </a:lnTo>
                <a:lnTo>
                  <a:pt x="3200400" y="1957388"/>
                </a:lnTo>
                <a:lnTo>
                  <a:pt x="3200400" y="1957388"/>
                </a:lnTo>
                <a:lnTo>
                  <a:pt x="3200400" y="1933575"/>
                </a:lnTo>
                <a:lnTo>
                  <a:pt x="3100388" y="1933575"/>
                </a:lnTo>
                <a:lnTo>
                  <a:pt x="3100388" y="1909763"/>
                </a:lnTo>
                <a:lnTo>
                  <a:pt x="3033713" y="1909763"/>
                </a:lnTo>
                <a:lnTo>
                  <a:pt x="3033713" y="1814513"/>
                </a:lnTo>
                <a:lnTo>
                  <a:pt x="2943225" y="1814513"/>
                </a:lnTo>
                <a:lnTo>
                  <a:pt x="2943225" y="1781175"/>
                </a:lnTo>
                <a:lnTo>
                  <a:pt x="2667000" y="1781175"/>
                </a:lnTo>
                <a:lnTo>
                  <a:pt x="2667000" y="1738313"/>
                </a:lnTo>
                <a:lnTo>
                  <a:pt x="2667000" y="1738313"/>
                </a:lnTo>
                <a:lnTo>
                  <a:pt x="2638425" y="1709738"/>
                </a:lnTo>
                <a:lnTo>
                  <a:pt x="2624137" y="1695450"/>
                </a:lnTo>
                <a:lnTo>
                  <a:pt x="2609850" y="1681163"/>
                </a:lnTo>
                <a:lnTo>
                  <a:pt x="2386013" y="1681163"/>
                </a:lnTo>
                <a:lnTo>
                  <a:pt x="2371725" y="1666875"/>
                </a:lnTo>
                <a:lnTo>
                  <a:pt x="2295525" y="1666875"/>
                </a:lnTo>
                <a:lnTo>
                  <a:pt x="2295525" y="1604963"/>
                </a:lnTo>
                <a:lnTo>
                  <a:pt x="2247900" y="1604963"/>
                </a:lnTo>
                <a:lnTo>
                  <a:pt x="2247900" y="1528763"/>
                </a:lnTo>
                <a:lnTo>
                  <a:pt x="1890713" y="1528763"/>
                </a:lnTo>
                <a:lnTo>
                  <a:pt x="1890713" y="1419225"/>
                </a:lnTo>
                <a:lnTo>
                  <a:pt x="1890713" y="1419225"/>
                </a:lnTo>
                <a:lnTo>
                  <a:pt x="1890713" y="1419225"/>
                </a:lnTo>
                <a:lnTo>
                  <a:pt x="1890713" y="1419225"/>
                </a:lnTo>
                <a:lnTo>
                  <a:pt x="1890713" y="1347788"/>
                </a:lnTo>
                <a:lnTo>
                  <a:pt x="1757363" y="1347788"/>
                </a:lnTo>
                <a:lnTo>
                  <a:pt x="1757363" y="1309688"/>
                </a:lnTo>
                <a:lnTo>
                  <a:pt x="1504950" y="1309688"/>
                </a:lnTo>
                <a:lnTo>
                  <a:pt x="1504950" y="1114425"/>
                </a:lnTo>
                <a:lnTo>
                  <a:pt x="1490663" y="1100138"/>
                </a:lnTo>
                <a:lnTo>
                  <a:pt x="1490663" y="1038225"/>
                </a:lnTo>
                <a:lnTo>
                  <a:pt x="1271588" y="1014412"/>
                </a:lnTo>
                <a:lnTo>
                  <a:pt x="1214439" y="1000125"/>
                </a:lnTo>
                <a:lnTo>
                  <a:pt x="1133475" y="995363"/>
                </a:lnTo>
                <a:lnTo>
                  <a:pt x="1133475" y="942975"/>
                </a:lnTo>
                <a:lnTo>
                  <a:pt x="1133475" y="781050"/>
                </a:lnTo>
                <a:lnTo>
                  <a:pt x="1047750" y="704850"/>
                </a:lnTo>
                <a:lnTo>
                  <a:pt x="814388" y="690563"/>
                </a:lnTo>
                <a:lnTo>
                  <a:pt x="757238" y="642938"/>
                </a:lnTo>
                <a:lnTo>
                  <a:pt x="742950" y="485775"/>
                </a:lnTo>
                <a:lnTo>
                  <a:pt x="714375" y="476250"/>
                </a:lnTo>
                <a:lnTo>
                  <a:pt x="704850" y="381000"/>
                </a:lnTo>
                <a:lnTo>
                  <a:pt x="647700" y="371475"/>
                </a:lnTo>
                <a:lnTo>
                  <a:pt x="642938" y="352425"/>
                </a:lnTo>
                <a:lnTo>
                  <a:pt x="595313" y="352425"/>
                </a:lnTo>
                <a:lnTo>
                  <a:pt x="581025" y="333375"/>
                </a:lnTo>
                <a:lnTo>
                  <a:pt x="452438" y="323850"/>
                </a:lnTo>
                <a:lnTo>
                  <a:pt x="447675" y="276225"/>
                </a:lnTo>
                <a:lnTo>
                  <a:pt x="376238" y="266700"/>
                </a:lnTo>
                <a:lnTo>
                  <a:pt x="381000" y="180975"/>
                </a:lnTo>
                <a:lnTo>
                  <a:pt x="352425" y="171450"/>
                </a:lnTo>
                <a:lnTo>
                  <a:pt x="333375" y="57150"/>
                </a:lnTo>
                <a:lnTo>
                  <a:pt x="204788" y="38100"/>
                </a:lnTo>
                <a:lnTo>
                  <a:pt x="214313"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57" name="Freeform: Shape 156">
            <a:extLst>
              <a:ext uri="{FF2B5EF4-FFF2-40B4-BE49-F238E27FC236}">
                <a16:creationId xmlns:a16="http://schemas.microsoft.com/office/drawing/2014/main" id="{B374353D-17FE-40CF-8E73-F7F677AADB79}"/>
              </a:ext>
            </a:extLst>
          </p:cNvPr>
          <p:cNvSpPr/>
          <p:nvPr/>
        </p:nvSpPr>
        <p:spPr bwMode="auto">
          <a:xfrm>
            <a:off x="7094220" y="3017520"/>
            <a:ext cx="4095750" cy="1455420"/>
          </a:xfrm>
          <a:custGeom>
            <a:avLst/>
            <a:gdLst>
              <a:gd name="connsiteX0" fmla="*/ 4095750 w 4095750"/>
              <a:gd name="connsiteY0" fmla="*/ 1455420 h 1455420"/>
              <a:gd name="connsiteX1" fmla="*/ 4095750 w 4095750"/>
              <a:gd name="connsiteY1" fmla="*/ 1455420 h 1455420"/>
              <a:gd name="connsiteX2" fmla="*/ 3707130 w 4095750"/>
              <a:gd name="connsiteY2" fmla="*/ 1455420 h 1455420"/>
              <a:gd name="connsiteX3" fmla="*/ 3707130 w 4095750"/>
              <a:gd name="connsiteY3" fmla="*/ 1390650 h 1455420"/>
              <a:gd name="connsiteX4" fmla="*/ 3615690 w 4095750"/>
              <a:gd name="connsiteY4" fmla="*/ 1390650 h 1455420"/>
              <a:gd name="connsiteX5" fmla="*/ 3615690 w 4095750"/>
              <a:gd name="connsiteY5" fmla="*/ 1333500 h 1455420"/>
              <a:gd name="connsiteX6" fmla="*/ 3573780 w 4095750"/>
              <a:gd name="connsiteY6" fmla="*/ 1333500 h 1455420"/>
              <a:gd name="connsiteX7" fmla="*/ 3562350 w 4095750"/>
              <a:gd name="connsiteY7" fmla="*/ 1322070 h 1455420"/>
              <a:gd name="connsiteX8" fmla="*/ 3509010 w 4095750"/>
              <a:gd name="connsiteY8" fmla="*/ 1322070 h 1455420"/>
              <a:gd name="connsiteX9" fmla="*/ 3486150 w 4095750"/>
              <a:gd name="connsiteY9" fmla="*/ 1299210 h 1455420"/>
              <a:gd name="connsiteX10" fmla="*/ 3417570 w 4095750"/>
              <a:gd name="connsiteY10" fmla="*/ 1299210 h 1455420"/>
              <a:gd name="connsiteX11" fmla="*/ 3417570 w 4095750"/>
              <a:gd name="connsiteY11" fmla="*/ 1268730 h 1455420"/>
              <a:gd name="connsiteX12" fmla="*/ 3314700 w 4095750"/>
              <a:gd name="connsiteY12" fmla="*/ 1268730 h 1455420"/>
              <a:gd name="connsiteX13" fmla="*/ 3314700 w 4095750"/>
              <a:gd name="connsiteY13" fmla="*/ 1268730 h 1455420"/>
              <a:gd name="connsiteX14" fmla="*/ 3288030 w 4095750"/>
              <a:gd name="connsiteY14" fmla="*/ 1242060 h 1455420"/>
              <a:gd name="connsiteX15" fmla="*/ 3288030 w 4095750"/>
              <a:gd name="connsiteY15" fmla="*/ 1203960 h 1455420"/>
              <a:gd name="connsiteX16" fmla="*/ 3253740 w 4095750"/>
              <a:gd name="connsiteY16" fmla="*/ 1203960 h 1455420"/>
              <a:gd name="connsiteX17" fmla="*/ 3253740 w 4095750"/>
              <a:gd name="connsiteY17" fmla="*/ 1177290 h 1455420"/>
              <a:gd name="connsiteX18" fmla="*/ 3215640 w 4095750"/>
              <a:gd name="connsiteY18" fmla="*/ 1177290 h 1455420"/>
              <a:gd name="connsiteX19" fmla="*/ 3215640 w 4095750"/>
              <a:gd name="connsiteY19" fmla="*/ 1150620 h 1455420"/>
              <a:gd name="connsiteX20" fmla="*/ 3158490 w 4095750"/>
              <a:gd name="connsiteY20" fmla="*/ 1150620 h 1455420"/>
              <a:gd name="connsiteX21" fmla="*/ 3158490 w 4095750"/>
              <a:gd name="connsiteY21" fmla="*/ 1108710 h 1455420"/>
              <a:gd name="connsiteX22" fmla="*/ 3074670 w 4095750"/>
              <a:gd name="connsiteY22" fmla="*/ 1108710 h 1455420"/>
              <a:gd name="connsiteX23" fmla="*/ 3074670 w 4095750"/>
              <a:gd name="connsiteY23" fmla="*/ 1089660 h 1455420"/>
              <a:gd name="connsiteX24" fmla="*/ 3074670 w 4095750"/>
              <a:gd name="connsiteY24" fmla="*/ 1089660 h 1455420"/>
              <a:gd name="connsiteX25" fmla="*/ 3044190 w 4095750"/>
              <a:gd name="connsiteY25" fmla="*/ 1059180 h 1455420"/>
              <a:gd name="connsiteX26" fmla="*/ 2952750 w 4095750"/>
              <a:gd name="connsiteY26" fmla="*/ 1059180 h 1455420"/>
              <a:gd name="connsiteX27" fmla="*/ 2952750 w 4095750"/>
              <a:gd name="connsiteY27" fmla="*/ 1059180 h 1455420"/>
              <a:gd name="connsiteX28" fmla="*/ 2926080 w 4095750"/>
              <a:gd name="connsiteY28" fmla="*/ 1032510 h 1455420"/>
              <a:gd name="connsiteX29" fmla="*/ 2910840 w 4095750"/>
              <a:gd name="connsiteY29" fmla="*/ 1017270 h 1455420"/>
              <a:gd name="connsiteX30" fmla="*/ 2857500 w 4095750"/>
              <a:gd name="connsiteY30" fmla="*/ 1017270 h 1455420"/>
              <a:gd name="connsiteX31" fmla="*/ 2857500 w 4095750"/>
              <a:gd name="connsiteY31" fmla="*/ 990600 h 1455420"/>
              <a:gd name="connsiteX32" fmla="*/ 2815590 w 4095750"/>
              <a:gd name="connsiteY32" fmla="*/ 990600 h 1455420"/>
              <a:gd name="connsiteX33" fmla="*/ 2815590 w 4095750"/>
              <a:gd name="connsiteY33" fmla="*/ 967740 h 1455420"/>
              <a:gd name="connsiteX34" fmla="*/ 2758440 w 4095750"/>
              <a:gd name="connsiteY34" fmla="*/ 967740 h 1455420"/>
              <a:gd name="connsiteX35" fmla="*/ 2758440 w 4095750"/>
              <a:gd name="connsiteY35" fmla="*/ 967740 h 1455420"/>
              <a:gd name="connsiteX36" fmla="*/ 2674620 w 4095750"/>
              <a:gd name="connsiteY36" fmla="*/ 967740 h 1455420"/>
              <a:gd name="connsiteX37" fmla="*/ 2674620 w 4095750"/>
              <a:gd name="connsiteY37" fmla="*/ 922020 h 1455420"/>
              <a:gd name="connsiteX38" fmla="*/ 2613660 w 4095750"/>
              <a:gd name="connsiteY38" fmla="*/ 922020 h 1455420"/>
              <a:gd name="connsiteX39" fmla="*/ 2613660 w 4095750"/>
              <a:gd name="connsiteY39" fmla="*/ 899160 h 1455420"/>
              <a:gd name="connsiteX40" fmla="*/ 2556510 w 4095750"/>
              <a:gd name="connsiteY40" fmla="*/ 899160 h 1455420"/>
              <a:gd name="connsiteX41" fmla="*/ 2556510 w 4095750"/>
              <a:gd name="connsiteY41" fmla="*/ 880110 h 1455420"/>
              <a:gd name="connsiteX42" fmla="*/ 2476500 w 4095750"/>
              <a:gd name="connsiteY42" fmla="*/ 880110 h 1455420"/>
              <a:gd name="connsiteX43" fmla="*/ 2476500 w 4095750"/>
              <a:gd name="connsiteY43" fmla="*/ 857250 h 1455420"/>
              <a:gd name="connsiteX44" fmla="*/ 2446020 w 4095750"/>
              <a:gd name="connsiteY44" fmla="*/ 857250 h 1455420"/>
              <a:gd name="connsiteX45" fmla="*/ 2446020 w 4095750"/>
              <a:gd name="connsiteY45" fmla="*/ 857250 h 1455420"/>
              <a:gd name="connsiteX46" fmla="*/ 2415540 w 4095750"/>
              <a:gd name="connsiteY46" fmla="*/ 826770 h 1455420"/>
              <a:gd name="connsiteX47" fmla="*/ 2388870 w 4095750"/>
              <a:gd name="connsiteY47" fmla="*/ 800100 h 1455420"/>
              <a:gd name="connsiteX48" fmla="*/ 2270760 w 4095750"/>
              <a:gd name="connsiteY48" fmla="*/ 800100 h 1455420"/>
              <a:gd name="connsiteX49" fmla="*/ 2270760 w 4095750"/>
              <a:gd name="connsiteY49" fmla="*/ 777240 h 1455420"/>
              <a:gd name="connsiteX50" fmla="*/ 2179320 w 4095750"/>
              <a:gd name="connsiteY50" fmla="*/ 777240 h 1455420"/>
              <a:gd name="connsiteX51" fmla="*/ 2179320 w 4095750"/>
              <a:gd name="connsiteY51" fmla="*/ 742950 h 1455420"/>
              <a:gd name="connsiteX52" fmla="*/ 2118360 w 4095750"/>
              <a:gd name="connsiteY52" fmla="*/ 742950 h 1455420"/>
              <a:gd name="connsiteX53" fmla="*/ 2118360 w 4095750"/>
              <a:gd name="connsiteY53" fmla="*/ 712470 h 1455420"/>
              <a:gd name="connsiteX54" fmla="*/ 2034540 w 4095750"/>
              <a:gd name="connsiteY54" fmla="*/ 712470 h 1455420"/>
              <a:gd name="connsiteX55" fmla="*/ 2034540 w 4095750"/>
              <a:gd name="connsiteY55" fmla="*/ 697230 h 1455420"/>
              <a:gd name="connsiteX56" fmla="*/ 2000250 w 4095750"/>
              <a:gd name="connsiteY56" fmla="*/ 697230 h 1455420"/>
              <a:gd name="connsiteX57" fmla="*/ 2000250 w 4095750"/>
              <a:gd name="connsiteY57" fmla="*/ 666750 h 1455420"/>
              <a:gd name="connsiteX58" fmla="*/ 1950720 w 4095750"/>
              <a:gd name="connsiteY58" fmla="*/ 666750 h 1455420"/>
              <a:gd name="connsiteX59" fmla="*/ 1950720 w 4095750"/>
              <a:gd name="connsiteY59" fmla="*/ 643890 h 1455420"/>
              <a:gd name="connsiteX60" fmla="*/ 1916430 w 4095750"/>
              <a:gd name="connsiteY60" fmla="*/ 643890 h 1455420"/>
              <a:gd name="connsiteX61" fmla="*/ 1916430 w 4095750"/>
              <a:gd name="connsiteY61" fmla="*/ 643890 h 1455420"/>
              <a:gd name="connsiteX62" fmla="*/ 1885950 w 4095750"/>
              <a:gd name="connsiteY62" fmla="*/ 613410 h 1455420"/>
              <a:gd name="connsiteX63" fmla="*/ 1866900 w 4095750"/>
              <a:gd name="connsiteY63" fmla="*/ 594360 h 1455420"/>
              <a:gd name="connsiteX64" fmla="*/ 1813560 w 4095750"/>
              <a:gd name="connsiteY64" fmla="*/ 594360 h 1455420"/>
              <a:gd name="connsiteX65" fmla="*/ 1813560 w 4095750"/>
              <a:gd name="connsiteY65" fmla="*/ 575310 h 1455420"/>
              <a:gd name="connsiteX66" fmla="*/ 1752600 w 4095750"/>
              <a:gd name="connsiteY66" fmla="*/ 575310 h 1455420"/>
              <a:gd name="connsiteX67" fmla="*/ 1752600 w 4095750"/>
              <a:gd name="connsiteY67" fmla="*/ 552450 h 1455420"/>
              <a:gd name="connsiteX68" fmla="*/ 1695450 w 4095750"/>
              <a:gd name="connsiteY68" fmla="*/ 552450 h 1455420"/>
              <a:gd name="connsiteX69" fmla="*/ 1695450 w 4095750"/>
              <a:gd name="connsiteY69" fmla="*/ 529590 h 1455420"/>
              <a:gd name="connsiteX70" fmla="*/ 1638300 w 4095750"/>
              <a:gd name="connsiteY70" fmla="*/ 529590 h 1455420"/>
              <a:gd name="connsiteX71" fmla="*/ 1638300 w 4095750"/>
              <a:gd name="connsiteY71" fmla="*/ 502920 h 1455420"/>
              <a:gd name="connsiteX72" fmla="*/ 1539240 w 4095750"/>
              <a:gd name="connsiteY72" fmla="*/ 502920 h 1455420"/>
              <a:gd name="connsiteX73" fmla="*/ 1539240 w 4095750"/>
              <a:gd name="connsiteY73" fmla="*/ 453390 h 1455420"/>
              <a:gd name="connsiteX74" fmla="*/ 1470660 w 4095750"/>
              <a:gd name="connsiteY74" fmla="*/ 453390 h 1455420"/>
              <a:gd name="connsiteX75" fmla="*/ 1470660 w 4095750"/>
              <a:gd name="connsiteY75" fmla="*/ 422910 h 1455420"/>
              <a:gd name="connsiteX76" fmla="*/ 1451610 w 4095750"/>
              <a:gd name="connsiteY76" fmla="*/ 422910 h 1455420"/>
              <a:gd name="connsiteX77" fmla="*/ 1451610 w 4095750"/>
              <a:gd name="connsiteY77" fmla="*/ 411480 h 1455420"/>
              <a:gd name="connsiteX78" fmla="*/ 1367790 w 4095750"/>
              <a:gd name="connsiteY78" fmla="*/ 411480 h 1455420"/>
              <a:gd name="connsiteX79" fmla="*/ 1367790 w 4095750"/>
              <a:gd name="connsiteY79" fmla="*/ 373380 h 1455420"/>
              <a:gd name="connsiteX80" fmla="*/ 1337310 w 4095750"/>
              <a:gd name="connsiteY80" fmla="*/ 373380 h 1455420"/>
              <a:gd name="connsiteX81" fmla="*/ 1337310 w 4095750"/>
              <a:gd name="connsiteY81" fmla="*/ 373380 h 1455420"/>
              <a:gd name="connsiteX82" fmla="*/ 1337310 w 4095750"/>
              <a:gd name="connsiteY82" fmla="*/ 373380 h 1455420"/>
              <a:gd name="connsiteX83" fmla="*/ 1337310 w 4095750"/>
              <a:gd name="connsiteY83" fmla="*/ 373380 h 1455420"/>
              <a:gd name="connsiteX84" fmla="*/ 1337310 w 4095750"/>
              <a:gd name="connsiteY84" fmla="*/ 373380 h 1455420"/>
              <a:gd name="connsiteX85" fmla="*/ 1337310 w 4095750"/>
              <a:gd name="connsiteY85" fmla="*/ 354330 h 1455420"/>
              <a:gd name="connsiteX86" fmla="*/ 1264920 w 4095750"/>
              <a:gd name="connsiteY86" fmla="*/ 354330 h 1455420"/>
              <a:gd name="connsiteX87" fmla="*/ 1264920 w 4095750"/>
              <a:gd name="connsiteY87" fmla="*/ 327660 h 1455420"/>
              <a:gd name="connsiteX88" fmla="*/ 1188720 w 4095750"/>
              <a:gd name="connsiteY88" fmla="*/ 327660 h 1455420"/>
              <a:gd name="connsiteX89" fmla="*/ 1188720 w 4095750"/>
              <a:gd name="connsiteY89" fmla="*/ 304800 h 1455420"/>
              <a:gd name="connsiteX90" fmla="*/ 1131570 w 4095750"/>
              <a:gd name="connsiteY90" fmla="*/ 304800 h 1455420"/>
              <a:gd name="connsiteX91" fmla="*/ 1131570 w 4095750"/>
              <a:gd name="connsiteY91" fmla="*/ 274320 h 1455420"/>
              <a:gd name="connsiteX92" fmla="*/ 1043940 w 4095750"/>
              <a:gd name="connsiteY92" fmla="*/ 274320 h 1455420"/>
              <a:gd name="connsiteX93" fmla="*/ 1043940 w 4095750"/>
              <a:gd name="connsiteY93" fmla="*/ 243840 h 1455420"/>
              <a:gd name="connsiteX94" fmla="*/ 975360 w 4095750"/>
              <a:gd name="connsiteY94" fmla="*/ 243840 h 1455420"/>
              <a:gd name="connsiteX95" fmla="*/ 975360 w 4095750"/>
              <a:gd name="connsiteY95" fmla="*/ 224790 h 1455420"/>
              <a:gd name="connsiteX96" fmla="*/ 902970 w 4095750"/>
              <a:gd name="connsiteY96" fmla="*/ 224790 h 1455420"/>
              <a:gd name="connsiteX97" fmla="*/ 902970 w 4095750"/>
              <a:gd name="connsiteY97" fmla="*/ 209550 h 1455420"/>
              <a:gd name="connsiteX98" fmla="*/ 803910 w 4095750"/>
              <a:gd name="connsiteY98" fmla="*/ 209550 h 1455420"/>
              <a:gd name="connsiteX99" fmla="*/ 803910 w 4095750"/>
              <a:gd name="connsiteY99" fmla="*/ 186690 h 1455420"/>
              <a:gd name="connsiteX100" fmla="*/ 742950 w 4095750"/>
              <a:gd name="connsiteY100" fmla="*/ 186690 h 1455420"/>
              <a:gd name="connsiteX101" fmla="*/ 742950 w 4095750"/>
              <a:gd name="connsiteY101" fmla="*/ 186690 h 1455420"/>
              <a:gd name="connsiteX102" fmla="*/ 693420 w 4095750"/>
              <a:gd name="connsiteY102" fmla="*/ 186690 h 1455420"/>
              <a:gd name="connsiteX103" fmla="*/ 693420 w 4095750"/>
              <a:gd name="connsiteY103" fmla="*/ 144780 h 1455420"/>
              <a:gd name="connsiteX104" fmla="*/ 651510 w 4095750"/>
              <a:gd name="connsiteY104" fmla="*/ 144780 h 1455420"/>
              <a:gd name="connsiteX105" fmla="*/ 651510 w 4095750"/>
              <a:gd name="connsiteY105" fmla="*/ 125730 h 1455420"/>
              <a:gd name="connsiteX106" fmla="*/ 613410 w 4095750"/>
              <a:gd name="connsiteY106" fmla="*/ 125730 h 1455420"/>
              <a:gd name="connsiteX107" fmla="*/ 613410 w 4095750"/>
              <a:gd name="connsiteY107" fmla="*/ 99060 h 1455420"/>
              <a:gd name="connsiteX108" fmla="*/ 563880 w 4095750"/>
              <a:gd name="connsiteY108" fmla="*/ 99060 h 1455420"/>
              <a:gd name="connsiteX109" fmla="*/ 563880 w 4095750"/>
              <a:gd name="connsiteY109" fmla="*/ 99060 h 1455420"/>
              <a:gd name="connsiteX110" fmla="*/ 521970 w 4095750"/>
              <a:gd name="connsiteY110" fmla="*/ 99060 h 1455420"/>
              <a:gd name="connsiteX111" fmla="*/ 521970 w 4095750"/>
              <a:gd name="connsiteY111" fmla="*/ 64770 h 1455420"/>
              <a:gd name="connsiteX112" fmla="*/ 403860 w 4095750"/>
              <a:gd name="connsiteY112" fmla="*/ 64770 h 1455420"/>
              <a:gd name="connsiteX113" fmla="*/ 403860 w 4095750"/>
              <a:gd name="connsiteY113" fmla="*/ 30480 h 1455420"/>
              <a:gd name="connsiteX114" fmla="*/ 308610 w 4095750"/>
              <a:gd name="connsiteY114" fmla="*/ 30480 h 1455420"/>
              <a:gd name="connsiteX115" fmla="*/ 308610 w 4095750"/>
              <a:gd name="connsiteY115" fmla="*/ 15240 h 1455420"/>
              <a:gd name="connsiteX116" fmla="*/ 205740 w 4095750"/>
              <a:gd name="connsiteY116" fmla="*/ 15240 h 1455420"/>
              <a:gd name="connsiteX117" fmla="*/ 205740 w 4095750"/>
              <a:gd name="connsiteY117" fmla="*/ 0 h 1455420"/>
              <a:gd name="connsiteX118" fmla="*/ 0 w 4095750"/>
              <a:gd name="connsiteY118" fmla="*/ 0 h 1455420"/>
              <a:gd name="connsiteX0" fmla="*/ 4095750 w 4095750"/>
              <a:gd name="connsiteY0" fmla="*/ 1455420 h 1455420"/>
              <a:gd name="connsiteX1" fmla="*/ 4095750 w 4095750"/>
              <a:gd name="connsiteY1" fmla="*/ 1455420 h 1455420"/>
              <a:gd name="connsiteX2" fmla="*/ 3707130 w 4095750"/>
              <a:gd name="connsiteY2" fmla="*/ 1455420 h 1455420"/>
              <a:gd name="connsiteX3" fmla="*/ 3707130 w 4095750"/>
              <a:gd name="connsiteY3" fmla="*/ 1390650 h 1455420"/>
              <a:gd name="connsiteX4" fmla="*/ 3615690 w 4095750"/>
              <a:gd name="connsiteY4" fmla="*/ 1390650 h 1455420"/>
              <a:gd name="connsiteX5" fmla="*/ 3615690 w 4095750"/>
              <a:gd name="connsiteY5" fmla="*/ 1333500 h 1455420"/>
              <a:gd name="connsiteX6" fmla="*/ 3573780 w 4095750"/>
              <a:gd name="connsiteY6" fmla="*/ 1333500 h 1455420"/>
              <a:gd name="connsiteX7" fmla="*/ 3562350 w 4095750"/>
              <a:gd name="connsiteY7" fmla="*/ 1322070 h 1455420"/>
              <a:gd name="connsiteX8" fmla="*/ 3509010 w 4095750"/>
              <a:gd name="connsiteY8" fmla="*/ 1322070 h 1455420"/>
              <a:gd name="connsiteX9" fmla="*/ 3486150 w 4095750"/>
              <a:gd name="connsiteY9" fmla="*/ 1299210 h 1455420"/>
              <a:gd name="connsiteX10" fmla="*/ 3417570 w 4095750"/>
              <a:gd name="connsiteY10" fmla="*/ 1299210 h 1455420"/>
              <a:gd name="connsiteX11" fmla="*/ 3417570 w 4095750"/>
              <a:gd name="connsiteY11" fmla="*/ 1268730 h 1455420"/>
              <a:gd name="connsiteX12" fmla="*/ 3314700 w 4095750"/>
              <a:gd name="connsiteY12" fmla="*/ 1268730 h 1455420"/>
              <a:gd name="connsiteX13" fmla="*/ 3314700 w 4095750"/>
              <a:gd name="connsiteY13" fmla="*/ 1268730 h 1455420"/>
              <a:gd name="connsiteX14" fmla="*/ 3288030 w 4095750"/>
              <a:gd name="connsiteY14" fmla="*/ 1242060 h 1455420"/>
              <a:gd name="connsiteX15" fmla="*/ 3288030 w 4095750"/>
              <a:gd name="connsiteY15" fmla="*/ 1203960 h 1455420"/>
              <a:gd name="connsiteX16" fmla="*/ 3253740 w 4095750"/>
              <a:gd name="connsiteY16" fmla="*/ 1203960 h 1455420"/>
              <a:gd name="connsiteX17" fmla="*/ 3253740 w 4095750"/>
              <a:gd name="connsiteY17" fmla="*/ 1177290 h 1455420"/>
              <a:gd name="connsiteX18" fmla="*/ 3215640 w 4095750"/>
              <a:gd name="connsiteY18" fmla="*/ 1177290 h 1455420"/>
              <a:gd name="connsiteX19" fmla="*/ 3215640 w 4095750"/>
              <a:gd name="connsiteY19" fmla="*/ 1150620 h 1455420"/>
              <a:gd name="connsiteX20" fmla="*/ 3158490 w 4095750"/>
              <a:gd name="connsiteY20" fmla="*/ 1150620 h 1455420"/>
              <a:gd name="connsiteX21" fmla="*/ 3158490 w 4095750"/>
              <a:gd name="connsiteY21" fmla="*/ 1108710 h 1455420"/>
              <a:gd name="connsiteX22" fmla="*/ 3074670 w 4095750"/>
              <a:gd name="connsiteY22" fmla="*/ 1108710 h 1455420"/>
              <a:gd name="connsiteX23" fmla="*/ 3074670 w 4095750"/>
              <a:gd name="connsiteY23" fmla="*/ 1089660 h 1455420"/>
              <a:gd name="connsiteX24" fmla="*/ 3074670 w 4095750"/>
              <a:gd name="connsiteY24" fmla="*/ 1089660 h 1455420"/>
              <a:gd name="connsiteX25" fmla="*/ 3044190 w 4095750"/>
              <a:gd name="connsiteY25" fmla="*/ 1059180 h 1455420"/>
              <a:gd name="connsiteX26" fmla="*/ 2952750 w 4095750"/>
              <a:gd name="connsiteY26" fmla="*/ 1059180 h 1455420"/>
              <a:gd name="connsiteX27" fmla="*/ 2952750 w 4095750"/>
              <a:gd name="connsiteY27" fmla="*/ 1059180 h 1455420"/>
              <a:gd name="connsiteX28" fmla="*/ 2926080 w 4095750"/>
              <a:gd name="connsiteY28" fmla="*/ 1032510 h 1455420"/>
              <a:gd name="connsiteX29" fmla="*/ 2910840 w 4095750"/>
              <a:gd name="connsiteY29" fmla="*/ 1017270 h 1455420"/>
              <a:gd name="connsiteX30" fmla="*/ 2857500 w 4095750"/>
              <a:gd name="connsiteY30" fmla="*/ 1017270 h 1455420"/>
              <a:gd name="connsiteX31" fmla="*/ 2857500 w 4095750"/>
              <a:gd name="connsiteY31" fmla="*/ 990600 h 1455420"/>
              <a:gd name="connsiteX32" fmla="*/ 2815590 w 4095750"/>
              <a:gd name="connsiteY32" fmla="*/ 990600 h 1455420"/>
              <a:gd name="connsiteX33" fmla="*/ 2815590 w 4095750"/>
              <a:gd name="connsiteY33" fmla="*/ 967740 h 1455420"/>
              <a:gd name="connsiteX34" fmla="*/ 2758440 w 4095750"/>
              <a:gd name="connsiteY34" fmla="*/ 967740 h 1455420"/>
              <a:gd name="connsiteX35" fmla="*/ 2758440 w 4095750"/>
              <a:gd name="connsiteY35" fmla="*/ 967740 h 1455420"/>
              <a:gd name="connsiteX36" fmla="*/ 2674620 w 4095750"/>
              <a:gd name="connsiteY36" fmla="*/ 967740 h 1455420"/>
              <a:gd name="connsiteX37" fmla="*/ 2674620 w 4095750"/>
              <a:gd name="connsiteY37" fmla="*/ 922020 h 1455420"/>
              <a:gd name="connsiteX38" fmla="*/ 2613660 w 4095750"/>
              <a:gd name="connsiteY38" fmla="*/ 922020 h 1455420"/>
              <a:gd name="connsiteX39" fmla="*/ 2613660 w 4095750"/>
              <a:gd name="connsiteY39" fmla="*/ 899160 h 1455420"/>
              <a:gd name="connsiteX40" fmla="*/ 2556510 w 4095750"/>
              <a:gd name="connsiteY40" fmla="*/ 899160 h 1455420"/>
              <a:gd name="connsiteX41" fmla="*/ 2556510 w 4095750"/>
              <a:gd name="connsiteY41" fmla="*/ 880110 h 1455420"/>
              <a:gd name="connsiteX42" fmla="*/ 2476500 w 4095750"/>
              <a:gd name="connsiteY42" fmla="*/ 880110 h 1455420"/>
              <a:gd name="connsiteX43" fmla="*/ 2476500 w 4095750"/>
              <a:gd name="connsiteY43" fmla="*/ 857250 h 1455420"/>
              <a:gd name="connsiteX44" fmla="*/ 2446020 w 4095750"/>
              <a:gd name="connsiteY44" fmla="*/ 857250 h 1455420"/>
              <a:gd name="connsiteX45" fmla="*/ 2446020 w 4095750"/>
              <a:gd name="connsiteY45" fmla="*/ 857250 h 1455420"/>
              <a:gd name="connsiteX46" fmla="*/ 2415540 w 4095750"/>
              <a:gd name="connsiteY46" fmla="*/ 826770 h 1455420"/>
              <a:gd name="connsiteX47" fmla="*/ 2354580 w 4095750"/>
              <a:gd name="connsiteY47" fmla="*/ 811530 h 1455420"/>
              <a:gd name="connsiteX48" fmla="*/ 2270760 w 4095750"/>
              <a:gd name="connsiteY48" fmla="*/ 800100 h 1455420"/>
              <a:gd name="connsiteX49" fmla="*/ 2270760 w 4095750"/>
              <a:gd name="connsiteY49" fmla="*/ 777240 h 1455420"/>
              <a:gd name="connsiteX50" fmla="*/ 2179320 w 4095750"/>
              <a:gd name="connsiteY50" fmla="*/ 777240 h 1455420"/>
              <a:gd name="connsiteX51" fmla="*/ 2179320 w 4095750"/>
              <a:gd name="connsiteY51" fmla="*/ 742950 h 1455420"/>
              <a:gd name="connsiteX52" fmla="*/ 2118360 w 4095750"/>
              <a:gd name="connsiteY52" fmla="*/ 742950 h 1455420"/>
              <a:gd name="connsiteX53" fmla="*/ 2118360 w 4095750"/>
              <a:gd name="connsiteY53" fmla="*/ 712470 h 1455420"/>
              <a:gd name="connsiteX54" fmla="*/ 2034540 w 4095750"/>
              <a:gd name="connsiteY54" fmla="*/ 712470 h 1455420"/>
              <a:gd name="connsiteX55" fmla="*/ 2034540 w 4095750"/>
              <a:gd name="connsiteY55" fmla="*/ 697230 h 1455420"/>
              <a:gd name="connsiteX56" fmla="*/ 2000250 w 4095750"/>
              <a:gd name="connsiteY56" fmla="*/ 697230 h 1455420"/>
              <a:gd name="connsiteX57" fmla="*/ 2000250 w 4095750"/>
              <a:gd name="connsiteY57" fmla="*/ 666750 h 1455420"/>
              <a:gd name="connsiteX58" fmla="*/ 1950720 w 4095750"/>
              <a:gd name="connsiteY58" fmla="*/ 666750 h 1455420"/>
              <a:gd name="connsiteX59" fmla="*/ 1950720 w 4095750"/>
              <a:gd name="connsiteY59" fmla="*/ 643890 h 1455420"/>
              <a:gd name="connsiteX60" fmla="*/ 1916430 w 4095750"/>
              <a:gd name="connsiteY60" fmla="*/ 643890 h 1455420"/>
              <a:gd name="connsiteX61" fmla="*/ 1916430 w 4095750"/>
              <a:gd name="connsiteY61" fmla="*/ 643890 h 1455420"/>
              <a:gd name="connsiteX62" fmla="*/ 1885950 w 4095750"/>
              <a:gd name="connsiteY62" fmla="*/ 613410 h 1455420"/>
              <a:gd name="connsiteX63" fmla="*/ 1866900 w 4095750"/>
              <a:gd name="connsiteY63" fmla="*/ 594360 h 1455420"/>
              <a:gd name="connsiteX64" fmla="*/ 1813560 w 4095750"/>
              <a:gd name="connsiteY64" fmla="*/ 594360 h 1455420"/>
              <a:gd name="connsiteX65" fmla="*/ 1813560 w 4095750"/>
              <a:gd name="connsiteY65" fmla="*/ 575310 h 1455420"/>
              <a:gd name="connsiteX66" fmla="*/ 1752600 w 4095750"/>
              <a:gd name="connsiteY66" fmla="*/ 575310 h 1455420"/>
              <a:gd name="connsiteX67" fmla="*/ 1752600 w 4095750"/>
              <a:gd name="connsiteY67" fmla="*/ 552450 h 1455420"/>
              <a:gd name="connsiteX68" fmla="*/ 1695450 w 4095750"/>
              <a:gd name="connsiteY68" fmla="*/ 552450 h 1455420"/>
              <a:gd name="connsiteX69" fmla="*/ 1695450 w 4095750"/>
              <a:gd name="connsiteY69" fmla="*/ 529590 h 1455420"/>
              <a:gd name="connsiteX70" fmla="*/ 1638300 w 4095750"/>
              <a:gd name="connsiteY70" fmla="*/ 529590 h 1455420"/>
              <a:gd name="connsiteX71" fmla="*/ 1638300 w 4095750"/>
              <a:gd name="connsiteY71" fmla="*/ 502920 h 1455420"/>
              <a:gd name="connsiteX72" fmla="*/ 1539240 w 4095750"/>
              <a:gd name="connsiteY72" fmla="*/ 502920 h 1455420"/>
              <a:gd name="connsiteX73" fmla="*/ 1539240 w 4095750"/>
              <a:gd name="connsiteY73" fmla="*/ 453390 h 1455420"/>
              <a:gd name="connsiteX74" fmla="*/ 1470660 w 4095750"/>
              <a:gd name="connsiteY74" fmla="*/ 453390 h 1455420"/>
              <a:gd name="connsiteX75" fmla="*/ 1470660 w 4095750"/>
              <a:gd name="connsiteY75" fmla="*/ 422910 h 1455420"/>
              <a:gd name="connsiteX76" fmla="*/ 1451610 w 4095750"/>
              <a:gd name="connsiteY76" fmla="*/ 422910 h 1455420"/>
              <a:gd name="connsiteX77" fmla="*/ 1451610 w 4095750"/>
              <a:gd name="connsiteY77" fmla="*/ 411480 h 1455420"/>
              <a:gd name="connsiteX78" fmla="*/ 1367790 w 4095750"/>
              <a:gd name="connsiteY78" fmla="*/ 411480 h 1455420"/>
              <a:gd name="connsiteX79" fmla="*/ 1367790 w 4095750"/>
              <a:gd name="connsiteY79" fmla="*/ 373380 h 1455420"/>
              <a:gd name="connsiteX80" fmla="*/ 1337310 w 4095750"/>
              <a:gd name="connsiteY80" fmla="*/ 373380 h 1455420"/>
              <a:gd name="connsiteX81" fmla="*/ 1337310 w 4095750"/>
              <a:gd name="connsiteY81" fmla="*/ 373380 h 1455420"/>
              <a:gd name="connsiteX82" fmla="*/ 1337310 w 4095750"/>
              <a:gd name="connsiteY82" fmla="*/ 373380 h 1455420"/>
              <a:gd name="connsiteX83" fmla="*/ 1337310 w 4095750"/>
              <a:gd name="connsiteY83" fmla="*/ 373380 h 1455420"/>
              <a:gd name="connsiteX84" fmla="*/ 1337310 w 4095750"/>
              <a:gd name="connsiteY84" fmla="*/ 373380 h 1455420"/>
              <a:gd name="connsiteX85" fmla="*/ 1337310 w 4095750"/>
              <a:gd name="connsiteY85" fmla="*/ 354330 h 1455420"/>
              <a:gd name="connsiteX86" fmla="*/ 1264920 w 4095750"/>
              <a:gd name="connsiteY86" fmla="*/ 354330 h 1455420"/>
              <a:gd name="connsiteX87" fmla="*/ 1264920 w 4095750"/>
              <a:gd name="connsiteY87" fmla="*/ 327660 h 1455420"/>
              <a:gd name="connsiteX88" fmla="*/ 1188720 w 4095750"/>
              <a:gd name="connsiteY88" fmla="*/ 327660 h 1455420"/>
              <a:gd name="connsiteX89" fmla="*/ 1188720 w 4095750"/>
              <a:gd name="connsiteY89" fmla="*/ 304800 h 1455420"/>
              <a:gd name="connsiteX90" fmla="*/ 1131570 w 4095750"/>
              <a:gd name="connsiteY90" fmla="*/ 304800 h 1455420"/>
              <a:gd name="connsiteX91" fmla="*/ 1131570 w 4095750"/>
              <a:gd name="connsiteY91" fmla="*/ 274320 h 1455420"/>
              <a:gd name="connsiteX92" fmla="*/ 1043940 w 4095750"/>
              <a:gd name="connsiteY92" fmla="*/ 274320 h 1455420"/>
              <a:gd name="connsiteX93" fmla="*/ 1043940 w 4095750"/>
              <a:gd name="connsiteY93" fmla="*/ 243840 h 1455420"/>
              <a:gd name="connsiteX94" fmla="*/ 975360 w 4095750"/>
              <a:gd name="connsiteY94" fmla="*/ 243840 h 1455420"/>
              <a:gd name="connsiteX95" fmla="*/ 975360 w 4095750"/>
              <a:gd name="connsiteY95" fmla="*/ 224790 h 1455420"/>
              <a:gd name="connsiteX96" fmla="*/ 902970 w 4095750"/>
              <a:gd name="connsiteY96" fmla="*/ 224790 h 1455420"/>
              <a:gd name="connsiteX97" fmla="*/ 902970 w 4095750"/>
              <a:gd name="connsiteY97" fmla="*/ 209550 h 1455420"/>
              <a:gd name="connsiteX98" fmla="*/ 803910 w 4095750"/>
              <a:gd name="connsiteY98" fmla="*/ 209550 h 1455420"/>
              <a:gd name="connsiteX99" fmla="*/ 803910 w 4095750"/>
              <a:gd name="connsiteY99" fmla="*/ 186690 h 1455420"/>
              <a:gd name="connsiteX100" fmla="*/ 742950 w 4095750"/>
              <a:gd name="connsiteY100" fmla="*/ 186690 h 1455420"/>
              <a:gd name="connsiteX101" fmla="*/ 742950 w 4095750"/>
              <a:gd name="connsiteY101" fmla="*/ 186690 h 1455420"/>
              <a:gd name="connsiteX102" fmla="*/ 693420 w 4095750"/>
              <a:gd name="connsiteY102" fmla="*/ 186690 h 1455420"/>
              <a:gd name="connsiteX103" fmla="*/ 693420 w 4095750"/>
              <a:gd name="connsiteY103" fmla="*/ 144780 h 1455420"/>
              <a:gd name="connsiteX104" fmla="*/ 651510 w 4095750"/>
              <a:gd name="connsiteY104" fmla="*/ 144780 h 1455420"/>
              <a:gd name="connsiteX105" fmla="*/ 651510 w 4095750"/>
              <a:gd name="connsiteY105" fmla="*/ 125730 h 1455420"/>
              <a:gd name="connsiteX106" fmla="*/ 613410 w 4095750"/>
              <a:gd name="connsiteY106" fmla="*/ 125730 h 1455420"/>
              <a:gd name="connsiteX107" fmla="*/ 613410 w 4095750"/>
              <a:gd name="connsiteY107" fmla="*/ 99060 h 1455420"/>
              <a:gd name="connsiteX108" fmla="*/ 563880 w 4095750"/>
              <a:gd name="connsiteY108" fmla="*/ 99060 h 1455420"/>
              <a:gd name="connsiteX109" fmla="*/ 563880 w 4095750"/>
              <a:gd name="connsiteY109" fmla="*/ 99060 h 1455420"/>
              <a:gd name="connsiteX110" fmla="*/ 521970 w 4095750"/>
              <a:gd name="connsiteY110" fmla="*/ 99060 h 1455420"/>
              <a:gd name="connsiteX111" fmla="*/ 521970 w 4095750"/>
              <a:gd name="connsiteY111" fmla="*/ 64770 h 1455420"/>
              <a:gd name="connsiteX112" fmla="*/ 403860 w 4095750"/>
              <a:gd name="connsiteY112" fmla="*/ 64770 h 1455420"/>
              <a:gd name="connsiteX113" fmla="*/ 403860 w 4095750"/>
              <a:gd name="connsiteY113" fmla="*/ 30480 h 1455420"/>
              <a:gd name="connsiteX114" fmla="*/ 308610 w 4095750"/>
              <a:gd name="connsiteY114" fmla="*/ 30480 h 1455420"/>
              <a:gd name="connsiteX115" fmla="*/ 308610 w 4095750"/>
              <a:gd name="connsiteY115" fmla="*/ 15240 h 1455420"/>
              <a:gd name="connsiteX116" fmla="*/ 205740 w 4095750"/>
              <a:gd name="connsiteY116" fmla="*/ 15240 h 1455420"/>
              <a:gd name="connsiteX117" fmla="*/ 205740 w 4095750"/>
              <a:gd name="connsiteY117" fmla="*/ 0 h 1455420"/>
              <a:gd name="connsiteX118" fmla="*/ 0 w 4095750"/>
              <a:gd name="connsiteY118" fmla="*/ 0 h 1455420"/>
              <a:gd name="connsiteX0" fmla="*/ 4095750 w 4095750"/>
              <a:gd name="connsiteY0" fmla="*/ 1455420 h 1455420"/>
              <a:gd name="connsiteX1" fmla="*/ 4095750 w 4095750"/>
              <a:gd name="connsiteY1" fmla="*/ 1455420 h 1455420"/>
              <a:gd name="connsiteX2" fmla="*/ 3707130 w 4095750"/>
              <a:gd name="connsiteY2" fmla="*/ 1455420 h 1455420"/>
              <a:gd name="connsiteX3" fmla="*/ 3707130 w 4095750"/>
              <a:gd name="connsiteY3" fmla="*/ 1390650 h 1455420"/>
              <a:gd name="connsiteX4" fmla="*/ 3615690 w 4095750"/>
              <a:gd name="connsiteY4" fmla="*/ 1390650 h 1455420"/>
              <a:gd name="connsiteX5" fmla="*/ 3615690 w 4095750"/>
              <a:gd name="connsiteY5" fmla="*/ 1333500 h 1455420"/>
              <a:gd name="connsiteX6" fmla="*/ 3573780 w 4095750"/>
              <a:gd name="connsiteY6" fmla="*/ 1333500 h 1455420"/>
              <a:gd name="connsiteX7" fmla="*/ 3562350 w 4095750"/>
              <a:gd name="connsiteY7" fmla="*/ 1322070 h 1455420"/>
              <a:gd name="connsiteX8" fmla="*/ 3509010 w 4095750"/>
              <a:gd name="connsiteY8" fmla="*/ 1322070 h 1455420"/>
              <a:gd name="connsiteX9" fmla="*/ 3486150 w 4095750"/>
              <a:gd name="connsiteY9" fmla="*/ 1299210 h 1455420"/>
              <a:gd name="connsiteX10" fmla="*/ 3417570 w 4095750"/>
              <a:gd name="connsiteY10" fmla="*/ 1299210 h 1455420"/>
              <a:gd name="connsiteX11" fmla="*/ 3417570 w 4095750"/>
              <a:gd name="connsiteY11" fmla="*/ 1268730 h 1455420"/>
              <a:gd name="connsiteX12" fmla="*/ 3314700 w 4095750"/>
              <a:gd name="connsiteY12" fmla="*/ 1268730 h 1455420"/>
              <a:gd name="connsiteX13" fmla="*/ 3314700 w 4095750"/>
              <a:gd name="connsiteY13" fmla="*/ 1268730 h 1455420"/>
              <a:gd name="connsiteX14" fmla="*/ 3288030 w 4095750"/>
              <a:gd name="connsiteY14" fmla="*/ 1242060 h 1455420"/>
              <a:gd name="connsiteX15" fmla="*/ 3288030 w 4095750"/>
              <a:gd name="connsiteY15" fmla="*/ 1203960 h 1455420"/>
              <a:gd name="connsiteX16" fmla="*/ 3253740 w 4095750"/>
              <a:gd name="connsiteY16" fmla="*/ 1203960 h 1455420"/>
              <a:gd name="connsiteX17" fmla="*/ 3253740 w 4095750"/>
              <a:gd name="connsiteY17" fmla="*/ 1177290 h 1455420"/>
              <a:gd name="connsiteX18" fmla="*/ 3215640 w 4095750"/>
              <a:gd name="connsiteY18" fmla="*/ 1177290 h 1455420"/>
              <a:gd name="connsiteX19" fmla="*/ 3215640 w 4095750"/>
              <a:gd name="connsiteY19" fmla="*/ 1150620 h 1455420"/>
              <a:gd name="connsiteX20" fmla="*/ 3158490 w 4095750"/>
              <a:gd name="connsiteY20" fmla="*/ 1150620 h 1455420"/>
              <a:gd name="connsiteX21" fmla="*/ 3158490 w 4095750"/>
              <a:gd name="connsiteY21" fmla="*/ 1108710 h 1455420"/>
              <a:gd name="connsiteX22" fmla="*/ 3074670 w 4095750"/>
              <a:gd name="connsiteY22" fmla="*/ 1108710 h 1455420"/>
              <a:gd name="connsiteX23" fmla="*/ 3074670 w 4095750"/>
              <a:gd name="connsiteY23" fmla="*/ 1089660 h 1455420"/>
              <a:gd name="connsiteX24" fmla="*/ 3074670 w 4095750"/>
              <a:gd name="connsiteY24" fmla="*/ 1089660 h 1455420"/>
              <a:gd name="connsiteX25" fmla="*/ 3044190 w 4095750"/>
              <a:gd name="connsiteY25" fmla="*/ 1059180 h 1455420"/>
              <a:gd name="connsiteX26" fmla="*/ 2952750 w 4095750"/>
              <a:gd name="connsiteY26" fmla="*/ 1059180 h 1455420"/>
              <a:gd name="connsiteX27" fmla="*/ 2952750 w 4095750"/>
              <a:gd name="connsiteY27" fmla="*/ 1059180 h 1455420"/>
              <a:gd name="connsiteX28" fmla="*/ 2926080 w 4095750"/>
              <a:gd name="connsiteY28" fmla="*/ 1032510 h 1455420"/>
              <a:gd name="connsiteX29" fmla="*/ 2910840 w 4095750"/>
              <a:gd name="connsiteY29" fmla="*/ 1017270 h 1455420"/>
              <a:gd name="connsiteX30" fmla="*/ 2857500 w 4095750"/>
              <a:gd name="connsiteY30" fmla="*/ 1017270 h 1455420"/>
              <a:gd name="connsiteX31" fmla="*/ 2857500 w 4095750"/>
              <a:gd name="connsiteY31" fmla="*/ 990600 h 1455420"/>
              <a:gd name="connsiteX32" fmla="*/ 2815590 w 4095750"/>
              <a:gd name="connsiteY32" fmla="*/ 990600 h 1455420"/>
              <a:gd name="connsiteX33" fmla="*/ 2815590 w 4095750"/>
              <a:gd name="connsiteY33" fmla="*/ 967740 h 1455420"/>
              <a:gd name="connsiteX34" fmla="*/ 2758440 w 4095750"/>
              <a:gd name="connsiteY34" fmla="*/ 967740 h 1455420"/>
              <a:gd name="connsiteX35" fmla="*/ 2758440 w 4095750"/>
              <a:gd name="connsiteY35" fmla="*/ 967740 h 1455420"/>
              <a:gd name="connsiteX36" fmla="*/ 2674620 w 4095750"/>
              <a:gd name="connsiteY36" fmla="*/ 967740 h 1455420"/>
              <a:gd name="connsiteX37" fmla="*/ 2674620 w 4095750"/>
              <a:gd name="connsiteY37" fmla="*/ 922020 h 1455420"/>
              <a:gd name="connsiteX38" fmla="*/ 2613660 w 4095750"/>
              <a:gd name="connsiteY38" fmla="*/ 922020 h 1455420"/>
              <a:gd name="connsiteX39" fmla="*/ 2613660 w 4095750"/>
              <a:gd name="connsiteY39" fmla="*/ 899160 h 1455420"/>
              <a:gd name="connsiteX40" fmla="*/ 2556510 w 4095750"/>
              <a:gd name="connsiteY40" fmla="*/ 899160 h 1455420"/>
              <a:gd name="connsiteX41" fmla="*/ 2556510 w 4095750"/>
              <a:gd name="connsiteY41" fmla="*/ 880110 h 1455420"/>
              <a:gd name="connsiteX42" fmla="*/ 2476500 w 4095750"/>
              <a:gd name="connsiteY42" fmla="*/ 880110 h 1455420"/>
              <a:gd name="connsiteX43" fmla="*/ 2476500 w 4095750"/>
              <a:gd name="connsiteY43" fmla="*/ 857250 h 1455420"/>
              <a:gd name="connsiteX44" fmla="*/ 2446020 w 4095750"/>
              <a:gd name="connsiteY44" fmla="*/ 857250 h 1455420"/>
              <a:gd name="connsiteX45" fmla="*/ 2446020 w 4095750"/>
              <a:gd name="connsiteY45" fmla="*/ 857250 h 1455420"/>
              <a:gd name="connsiteX46" fmla="*/ 2388870 w 4095750"/>
              <a:gd name="connsiteY46" fmla="*/ 830580 h 1455420"/>
              <a:gd name="connsiteX47" fmla="*/ 2354580 w 4095750"/>
              <a:gd name="connsiteY47" fmla="*/ 811530 h 1455420"/>
              <a:gd name="connsiteX48" fmla="*/ 2270760 w 4095750"/>
              <a:gd name="connsiteY48" fmla="*/ 800100 h 1455420"/>
              <a:gd name="connsiteX49" fmla="*/ 2270760 w 4095750"/>
              <a:gd name="connsiteY49" fmla="*/ 777240 h 1455420"/>
              <a:gd name="connsiteX50" fmla="*/ 2179320 w 4095750"/>
              <a:gd name="connsiteY50" fmla="*/ 777240 h 1455420"/>
              <a:gd name="connsiteX51" fmla="*/ 2179320 w 4095750"/>
              <a:gd name="connsiteY51" fmla="*/ 742950 h 1455420"/>
              <a:gd name="connsiteX52" fmla="*/ 2118360 w 4095750"/>
              <a:gd name="connsiteY52" fmla="*/ 742950 h 1455420"/>
              <a:gd name="connsiteX53" fmla="*/ 2118360 w 4095750"/>
              <a:gd name="connsiteY53" fmla="*/ 712470 h 1455420"/>
              <a:gd name="connsiteX54" fmla="*/ 2034540 w 4095750"/>
              <a:gd name="connsiteY54" fmla="*/ 712470 h 1455420"/>
              <a:gd name="connsiteX55" fmla="*/ 2034540 w 4095750"/>
              <a:gd name="connsiteY55" fmla="*/ 697230 h 1455420"/>
              <a:gd name="connsiteX56" fmla="*/ 2000250 w 4095750"/>
              <a:gd name="connsiteY56" fmla="*/ 697230 h 1455420"/>
              <a:gd name="connsiteX57" fmla="*/ 2000250 w 4095750"/>
              <a:gd name="connsiteY57" fmla="*/ 666750 h 1455420"/>
              <a:gd name="connsiteX58" fmla="*/ 1950720 w 4095750"/>
              <a:gd name="connsiteY58" fmla="*/ 666750 h 1455420"/>
              <a:gd name="connsiteX59" fmla="*/ 1950720 w 4095750"/>
              <a:gd name="connsiteY59" fmla="*/ 643890 h 1455420"/>
              <a:gd name="connsiteX60" fmla="*/ 1916430 w 4095750"/>
              <a:gd name="connsiteY60" fmla="*/ 643890 h 1455420"/>
              <a:gd name="connsiteX61" fmla="*/ 1916430 w 4095750"/>
              <a:gd name="connsiteY61" fmla="*/ 643890 h 1455420"/>
              <a:gd name="connsiteX62" fmla="*/ 1885950 w 4095750"/>
              <a:gd name="connsiteY62" fmla="*/ 613410 h 1455420"/>
              <a:gd name="connsiteX63" fmla="*/ 1866900 w 4095750"/>
              <a:gd name="connsiteY63" fmla="*/ 594360 h 1455420"/>
              <a:gd name="connsiteX64" fmla="*/ 1813560 w 4095750"/>
              <a:gd name="connsiteY64" fmla="*/ 594360 h 1455420"/>
              <a:gd name="connsiteX65" fmla="*/ 1813560 w 4095750"/>
              <a:gd name="connsiteY65" fmla="*/ 575310 h 1455420"/>
              <a:gd name="connsiteX66" fmla="*/ 1752600 w 4095750"/>
              <a:gd name="connsiteY66" fmla="*/ 575310 h 1455420"/>
              <a:gd name="connsiteX67" fmla="*/ 1752600 w 4095750"/>
              <a:gd name="connsiteY67" fmla="*/ 552450 h 1455420"/>
              <a:gd name="connsiteX68" fmla="*/ 1695450 w 4095750"/>
              <a:gd name="connsiteY68" fmla="*/ 552450 h 1455420"/>
              <a:gd name="connsiteX69" fmla="*/ 1695450 w 4095750"/>
              <a:gd name="connsiteY69" fmla="*/ 529590 h 1455420"/>
              <a:gd name="connsiteX70" fmla="*/ 1638300 w 4095750"/>
              <a:gd name="connsiteY70" fmla="*/ 529590 h 1455420"/>
              <a:gd name="connsiteX71" fmla="*/ 1638300 w 4095750"/>
              <a:gd name="connsiteY71" fmla="*/ 502920 h 1455420"/>
              <a:gd name="connsiteX72" fmla="*/ 1539240 w 4095750"/>
              <a:gd name="connsiteY72" fmla="*/ 502920 h 1455420"/>
              <a:gd name="connsiteX73" fmla="*/ 1539240 w 4095750"/>
              <a:gd name="connsiteY73" fmla="*/ 453390 h 1455420"/>
              <a:gd name="connsiteX74" fmla="*/ 1470660 w 4095750"/>
              <a:gd name="connsiteY74" fmla="*/ 453390 h 1455420"/>
              <a:gd name="connsiteX75" fmla="*/ 1470660 w 4095750"/>
              <a:gd name="connsiteY75" fmla="*/ 422910 h 1455420"/>
              <a:gd name="connsiteX76" fmla="*/ 1451610 w 4095750"/>
              <a:gd name="connsiteY76" fmla="*/ 422910 h 1455420"/>
              <a:gd name="connsiteX77" fmla="*/ 1451610 w 4095750"/>
              <a:gd name="connsiteY77" fmla="*/ 411480 h 1455420"/>
              <a:gd name="connsiteX78" fmla="*/ 1367790 w 4095750"/>
              <a:gd name="connsiteY78" fmla="*/ 411480 h 1455420"/>
              <a:gd name="connsiteX79" fmla="*/ 1367790 w 4095750"/>
              <a:gd name="connsiteY79" fmla="*/ 373380 h 1455420"/>
              <a:gd name="connsiteX80" fmla="*/ 1337310 w 4095750"/>
              <a:gd name="connsiteY80" fmla="*/ 373380 h 1455420"/>
              <a:gd name="connsiteX81" fmla="*/ 1337310 w 4095750"/>
              <a:gd name="connsiteY81" fmla="*/ 373380 h 1455420"/>
              <a:gd name="connsiteX82" fmla="*/ 1337310 w 4095750"/>
              <a:gd name="connsiteY82" fmla="*/ 373380 h 1455420"/>
              <a:gd name="connsiteX83" fmla="*/ 1337310 w 4095750"/>
              <a:gd name="connsiteY83" fmla="*/ 373380 h 1455420"/>
              <a:gd name="connsiteX84" fmla="*/ 1337310 w 4095750"/>
              <a:gd name="connsiteY84" fmla="*/ 373380 h 1455420"/>
              <a:gd name="connsiteX85" fmla="*/ 1337310 w 4095750"/>
              <a:gd name="connsiteY85" fmla="*/ 354330 h 1455420"/>
              <a:gd name="connsiteX86" fmla="*/ 1264920 w 4095750"/>
              <a:gd name="connsiteY86" fmla="*/ 354330 h 1455420"/>
              <a:gd name="connsiteX87" fmla="*/ 1264920 w 4095750"/>
              <a:gd name="connsiteY87" fmla="*/ 327660 h 1455420"/>
              <a:gd name="connsiteX88" fmla="*/ 1188720 w 4095750"/>
              <a:gd name="connsiteY88" fmla="*/ 327660 h 1455420"/>
              <a:gd name="connsiteX89" fmla="*/ 1188720 w 4095750"/>
              <a:gd name="connsiteY89" fmla="*/ 304800 h 1455420"/>
              <a:gd name="connsiteX90" fmla="*/ 1131570 w 4095750"/>
              <a:gd name="connsiteY90" fmla="*/ 304800 h 1455420"/>
              <a:gd name="connsiteX91" fmla="*/ 1131570 w 4095750"/>
              <a:gd name="connsiteY91" fmla="*/ 274320 h 1455420"/>
              <a:gd name="connsiteX92" fmla="*/ 1043940 w 4095750"/>
              <a:gd name="connsiteY92" fmla="*/ 274320 h 1455420"/>
              <a:gd name="connsiteX93" fmla="*/ 1043940 w 4095750"/>
              <a:gd name="connsiteY93" fmla="*/ 243840 h 1455420"/>
              <a:gd name="connsiteX94" fmla="*/ 975360 w 4095750"/>
              <a:gd name="connsiteY94" fmla="*/ 243840 h 1455420"/>
              <a:gd name="connsiteX95" fmla="*/ 975360 w 4095750"/>
              <a:gd name="connsiteY95" fmla="*/ 224790 h 1455420"/>
              <a:gd name="connsiteX96" fmla="*/ 902970 w 4095750"/>
              <a:gd name="connsiteY96" fmla="*/ 224790 h 1455420"/>
              <a:gd name="connsiteX97" fmla="*/ 902970 w 4095750"/>
              <a:gd name="connsiteY97" fmla="*/ 209550 h 1455420"/>
              <a:gd name="connsiteX98" fmla="*/ 803910 w 4095750"/>
              <a:gd name="connsiteY98" fmla="*/ 209550 h 1455420"/>
              <a:gd name="connsiteX99" fmla="*/ 803910 w 4095750"/>
              <a:gd name="connsiteY99" fmla="*/ 186690 h 1455420"/>
              <a:gd name="connsiteX100" fmla="*/ 742950 w 4095750"/>
              <a:gd name="connsiteY100" fmla="*/ 186690 h 1455420"/>
              <a:gd name="connsiteX101" fmla="*/ 742950 w 4095750"/>
              <a:gd name="connsiteY101" fmla="*/ 186690 h 1455420"/>
              <a:gd name="connsiteX102" fmla="*/ 693420 w 4095750"/>
              <a:gd name="connsiteY102" fmla="*/ 186690 h 1455420"/>
              <a:gd name="connsiteX103" fmla="*/ 693420 w 4095750"/>
              <a:gd name="connsiteY103" fmla="*/ 144780 h 1455420"/>
              <a:gd name="connsiteX104" fmla="*/ 651510 w 4095750"/>
              <a:gd name="connsiteY104" fmla="*/ 144780 h 1455420"/>
              <a:gd name="connsiteX105" fmla="*/ 651510 w 4095750"/>
              <a:gd name="connsiteY105" fmla="*/ 125730 h 1455420"/>
              <a:gd name="connsiteX106" fmla="*/ 613410 w 4095750"/>
              <a:gd name="connsiteY106" fmla="*/ 125730 h 1455420"/>
              <a:gd name="connsiteX107" fmla="*/ 613410 w 4095750"/>
              <a:gd name="connsiteY107" fmla="*/ 99060 h 1455420"/>
              <a:gd name="connsiteX108" fmla="*/ 563880 w 4095750"/>
              <a:gd name="connsiteY108" fmla="*/ 99060 h 1455420"/>
              <a:gd name="connsiteX109" fmla="*/ 563880 w 4095750"/>
              <a:gd name="connsiteY109" fmla="*/ 99060 h 1455420"/>
              <a:gd name="connsiteX110" fmla="*/ 521970 w 4095750"/>
              <a:gd name="connsiteY110" fmla="*/ 99060 h 1455420"/>
              <a:gd name="connsiteX111" fmla="*/ 521970 w 4095750"/>
              <a:gd name="connsiteY111" fmla="*/ 64770 h 1455420"/>
              <a:gd name="connsiteX112" fmla="*/ 403860 w 4095750"/>
              <a:gd name="connsiteY112" fmla="*/ 64770 h 1455420"/>
              <a:gd name="connsiteX113" fmla="*/ 403860 w 4095750"/>
              <a:gd name="connsiteY113" fmla="*/ 30480 h 1455420"/>
              <a:gd name="connsiteX114" fmla="*/ 308610 w 4095750"/>
              <a:gd name="connsiteY114" fmla="*/ 30480 h 1455420"/>
              <a:gd name="connsiteX115" fmla="*/ 308610 w 4095750"/>
              <a:gd name="connsiteY115" fmla="*/ 15240 h 1455420"/>
              <a:gd name="connsiteX116" fmla="*/ 205740 w 4095750"/>
              <a:gd name="connsiteY116" fmla="*/ 15240 h 1455420"/>
              <a:gd name="connsiteX117" fmla="*/ 205740 w 4095750"/>
              <a:gd name="connsiteY117" fmla="*/ 0 h 1455420"/>
              <a:gd name="connsiteX118" fmla="*/ 0 w 4095750"/>
              <a:gd name="connsiteY118" fmla="*/ 0 h 1455420"/>
              <a:gd name="connsiteX0" fmla="*/ 4095750 w 4095750"/>
              <a:gd name="connsiteY0" fmla="*/ 1455420 h 1455420"/>
              <a:gd name="connsiteX1" fmla="*/ 4095750 w 4095750"/>
              <a:gd name="connsiteY1" fmla="*/ 1455420 h 1455420"/>
              <a:gd name="connsiteX2" fmla="*/ 3707130 w 4095750"/>
              <a:gd name="connsiteY2" fmla="*/ 1455420 h 1455420"/>
              <a:gd name="connsiteX3" fmla="*/ 3707130 w 4095750"/>
              <a:gd name="connsiteY3" fmla="*/ 1390650 h 1455420"/>
              <a:gd name="connsiteX4" fmla="*/ 3615690 w 4095750"/>
              <a:gd name="connsiteY4" fmla="*/ 1390650 h 1455420"/>
              <a:gd name="connsiteX5" fmla="*/ 3615690 w 4095750"/>
              <a:gd name="connsiteY5" fmla="*/ 1333500 h 1455420"/>
              <a:gd name="connsiteX6" fmla="*/ 3573780 w 4095750"/>
              <a:gd name="connsiteY6" fmla="*/ 1333500 h 1455420"/>
              <a:gd name="connsiteX7" fmla="*/ 3562350 w 4095750"/>
              <a:gd name="connsiteY7" fmla="*/ 1322070 h 1455420"/>
              <a:gd name="connsiteX8" fmla="*/ 3509010 w 4095750"/>
              <a:gd name="connsiteY8" fmla="*/ 1322070 h 1455420"/>
              <a:gd name="connsiteX9" fmla="*/ 3486150 w 4095750"/>
              <a:gd name="connsiteY9" fmla="*/ 1299210 h 1455420"/>
              <a:gd name="connsiteX10" fmla="*/ 3417570 w 4095750"/>
              <a:gd name="connsiteY10" fmla="*/ 1299210 h 1455420"/>
              <a:gd name="connsiteX11" fmla="*/ 3417570 w 4095750"/>
              <a:gd name="connsiteY11" fmla="*/ 1268730 h 1455420"/>
              <a:gd name="connsiteX12" fmla="*/ 3314700 w 4095750"/>
              <a:gd name="connsiteY12" fmla="*/ 1268730 h 1455420"/>
              <a:gd name="connsiteX13" fmla="*/ 3314700 w 4095750"/>
              <a:gd name="connsiteY13" fmla="*/ 1268730 h 1455420"/>
              <a:gd name="connsiteX14" fmla="*/ 3288030 w 4095750"/>
              <a:gd name="connsiteY14" fmla="*/ 1242060 h 1455420"/>
              <a:gd name="connsiteX15" fmla="*/ 3288030 w 4095750"/>
              <a:gd name="connsiteY15" fmla="*/ 1203960 h 1455420"/>
              <a:gd name="connsiteX16" fmla="*/ 3253740 w 4095750"/>
              <a:gd name="connsiteY16" fmla="*/ 1203960 h 1455420"/>
              <a:gd name="connsiteX17" fmla="*/ 3253740 w 4095750"/>
              <a:gd name="connsiteY17" fmla="*/ 1177290 h 1455420"/>
              <a:gd name="connsiteX18" fmla="*/ 3215640 w 4095750"/>
              <a:gd name="connsiteY18" fmla="*/ 1177290 h 1455420"/>
              <a:gd name="connsiteX19" fmla="*/ 3215640 w 4095750"/>
              <a:gd name="connsiteY19" fmla="*/ 1150620 h 1455420"/>
              <a:gd name="connsiteX20" fmla="*/ 3158490 w 4095750"/>
              <a:gd name="connsiteY20" fmla="*/ 1150620 h 1455420"/>
              <a:gd name="connsiteX21" fmla="*/ 3158490 w 4095750"/>
              <a:gd name="connsiteY21" fmla="*/ 1108710 h 1455420"/>
              <a:gd name="connsiteX22" fmla="*/ 3074670 w 4095750"/>
              <a:gd name="connsiteY22" fmla="*/ 1108710 h 1455420"/>
              <a:gd name="connsiteX23" fmla="*/ 3074670 w 4095750"/>
              <a:gd name="connsiteY23" fmla="*/ 1089660 h 1455420"/>
              <a:gd name="connsiteX24" fmla="*/ 3074670 w 4095750"/>
              <a:gd name="connsiteY24" fmla="*/ 1089660 h 1455420"/>
              <a:gd name="connsiteX25" fmla="*/ 3044190 w 4095750"/>
              <a:gd name="connsiteY25" fmla="*/ 1059180 h 1455420"/>
              <a:gd name="connsiteX26" fmla="*/ 2952750 w 4095750"/>
              <a:gd name="connsiteY26" fmla="*/ 1059180 h 1455420"/>
              <a:gd name="connsiteX27" fmla="*/ 2952750 w 4095750"/>
              <a:gd name="connsiteY27" fmla="*/ 1059180 h 1455420"/>
              <a:gd name="connsiteX28" fmla="*/ 2926080 w 4095750"/>
              <a:gd name="connsiteY28" fmla="*/ 1032510 h 1455420"/>
              <a:gd name="connsiteX29" fmla="*/ 2910840 w 4095750"/>
              <a:gd name="connsiteY29" fmla="*/ 1017270 h 1455420"/>
              <a:gd name="connsiteX30" fmla="*/ 2857500 w 4095750"/>
              <a:gd name="connsiteY30" fmla="*/ 1017270 h 1455420"/>
              <a:gd name="connsiteX31" fmla="*/ 2857500 w 4095750"/>
              <a:gd name="connsiteY31" fmla="*/ 990600 h 1455420"/>
              <a:gd name="connsiteX32" fmla="*/ 2815590 w 4095750"/>
              <a:gd name="connsiteY32" fmla="*/ 990600 h 1455420"/>
              <a:gd name="connsiteX33" fmla="*/ 2815590 w 4095750"/>
              <a:gd name="connsiteY33" fmla="*/ 967740 h 1455420"/>
              <a:gd name="connsiteX34" fmla="*/ 2758440 w 4095750"/>
              <a:gd name="connsiteY34" fmla="*/ 967740 h 1455420"/>
              <a:gd name="connsiteX35" fmla="*/ 2758440 w 4095750"/>
              <a:gd name="connsiteY35" fmla="*/ 967740 h 1455420"/>
              <a:gd name="connsiteX36" fmla="*/ 2674620 w 4095750"/>
              <a:gd name="connsiteY36" fmla="*/ 967740 h 1455420"/>
              <a:gd name="connsiteX37" fmla="*/ 2674620 w 4095750"/>
              <a:gd name="connsiteY37" fmla="*/ 922020 h 1455420"/>
              <a:gd name="connsiteX38" fmla="*/ 2613660 w 4095750"/>
              <a:gd name="connsiteY38" fmla="*/ 922020 h 1455420"/>
              <a:gd name="connsiteX39" fmla="*/ 2613660 w 4095750"/>
              <a:gd name="connsiteY39" fmla="*/ 899160 h 1455420"/>
              <a:gd name="connsiteX40" fmla="*/ 2556510 w 4095750"/>
              <a:gd name="connsiteY40" fmla="*/ 899160 h 1455420"/>
              <a:gd name="connsiteX41" fmla="*/ 2556510 w 4095750"/>
              <a:gd name="connsiteY41" fmla="*/ 880110 h 1455420"/>
              <a:gd name="connsiteX42" fmla="*/ 2476500 w 4095750"/>
              <a:gd name="connsiteY42" fmla="*/ 880110 h 1455420"/>
              <a:gd name="connsiteX43" fmla="*/ 2476500 w 4095750"/>
              <a:gd name="connsiteY43" fmla="*/ 857250 h 1455420"/>
              <a:gd name="connsiteX44" fmla="*/ 2446020 w 4095750"/>
              <a:gd name="connsiteY44" fmla="*/ 857250 h 1455420"/>
              <a:gd name="connsiteX45" fmla="*/ 2453640 w 4095750"/>
              <a:gd name="connsiteY45" fmla="*/ 826770 h 1455420"/>
              <a:gd name="connsiteX46" fmla="*/ 2388870 w 4095750"/>
              <a:gd name="connsiteY46" fmla="*/ 830580 h 1455420"/>
              <a:gd name="connsiteX47" fmla="*/ 2354580 w 4095750"/>
              <a:gd name="connsiteY47" fmla="*/ 811530 h 1455420"/>
              <a:gd name="connsiteX48" fmla="*/ 2270760 w 4095750"/>
              <a:gd name="connsiteY48" fmla="*/ 800100 h 1455420"/>
              <a:gd name="connsiteX49" fmla="*/ 2270760 w 4095750"/>
              <a:gd name="connsiteY49" fmla="*/ 777240 h 1455420"/>
              <a:gd name="connsiteX50" fmla="*/ 2179320 w 4095750"/>
              <a:gd name="connsiteY50" fmla="*/ 777240 h 1455420"/>
              <a:gd name="connsiteX51" fmla="*/ 2179320 w 4095750"/>
              <a:gd name="connsiteY51" fmla="*/ 742950 h 1455420"/>
              <a:gd name="connsiteX52" fmla="*/ 2118360 w 4095750"/>
              <a:gd name="connsiteY52" fmla="*/ 742950 h 1455420"/>
              <a:gd name="connsiteX53" fmla="*/ 2118360 w 4095750"/>
              <a:gd name="connsiteY53" fmla="*/ 712470 h 1455420"/>
              <a:gd name="connsiteX54" fmla="*/ 2034540 w 4095750"/>
              <a:gd name="connsiteY54" fmla="*/ 712470 h 1455420"/>
              <a:gd name="connsiteX55" fmla="*/ 2034540 w 4095750"/>
              <a:gd name="connsiteY55" fmla="*/ 697230 h 1455420"/>
              <a:gd name="connsiteX56" fmla="*/ 2000250 w 4095750"/>
              <a:gd name="connsiteY56" fmla="*/ 697230 h 1455420"/>
              <a:gd name="connsiteX57" fmla="*/ 2000250 w 4095750"/>
              <a:gd name="connsiteY57" fmla="*/ 666750 h 1455420"/>
              <a:gd name="connsiteX58" fmla="*/ 1950720 w 4095750"/>
              <a:gd name="connsiteY58" fmla="*/ 666750 h 1455420"/>
              <a:gd name="connsiteX59" fmla="*/ 1950720 w 4095750"/>
              <a:gd name="connsiteY59" fmla="*/ 643890 h 1455420"/>
              <a:gd name="connsiteX60" fmla="*/ 1916430 w 4095750"/>
              <a:gd name="connsiteY60" fmla="*/ 643890 h 1455420"/>
              <a:gd name="connsiteX61" fmla="*/ 1916430 w 4095750"/>
              <a:gd name="connsiteY61" fmla="*/ 643890 h 1455420"/>
              <a:gd name="connsiteX62" fmla="*/ 1885950 w 4095750"/>
              <a:gd name="connsiteY62" fmla="*/ 613410 h 1455420"/>
              <a:gd name="connsiteX63" fmla="*/ 1866900 w 4095750"/>
              <a:gd name="connsiteY63" fmla="*/ 594360 h 1455420"/>
              <a:gd name="connsiteX64" fmla="*/ 1813560 w 4095750"/>
              <a:gd name="connsiteY64" fmla="*/ 594360 h 1455420"/>
              <a:gd name="connsiteX65" fmla="*/ 1813560 w 4095750"/>
              <a:gd name="connsiteY65" fmla="*/ 575310 h 1455420"/>
              <a:gd name="connsiteX66" fmla="*/ 1752600 w 4095750"/>
              <a:gd name="connsiteY66" fmla="*/ 575310 h 1455420"/>
              <a:gd name="connsiteX67" fmla="*/ 1752600 w 4095750"/>
              <a:gd name="connsiteY67" fmla="*/ 552450 h 1455420"/>
              <a:gd name="connsiteX68" fmla="*/ 1695450 w 4095750"/>
              <a:gd name="connsiteY68" fmla="*/ 552450 h 1455420"/>
              <a:gd name="connsiteX69" fmla="*/ 1695450 w 4095750"/>
              <a:gd name="connsiteY69" fmla="*/ 529590 h 1455420"/>
              <a:gd name="connsiteX70" fmla="*/ 1638300 w 4095750"/>
              <a:gd name="connsiteY70" fmla="*/ 529590 h 1455420"/>
              <a:gd name="connsiteX71" fmla="*/ 1638300 w 4095750"/>
              <a:gd name="connsiteY71" fmla="*/ 502920 h 1455420"/>
              <a:gd name="connsiteX72" fmla="*/ 1539240 w 4095750"/>
              <a:gd name="connsiteY72" fmla="*/ 502920 h 1455420"/>
              <a:gd name="connsiteX73" fmla="*/ 1539240 w 4095750"/>
              <a:gd name="connsiteY73" fmla="*/ 453390 h 1455420"/>
              <a:gd name="connsiteX74" fmla="*/ 1470660 w 4095750"/>
              <a:gd name="connsiteY74" fmla="*/ 453390 h 1455420"/>
              <a:gd name="connsiteX75" fmla="*/ 1470660 w 4095750"/>
              <a:gd name="connsiteY75" fmla="*/ 422910 h 1455420"/>
              <a:gd name="connsiteX76" fmla="*/ 1451610 w 4095750"/>
              <a:gd name="connsiteY76" fmla="*/ 422910 h 1455420"/>
              <a:gd name="connsiteX77" fmla="*/ 1451610 w 4095750"/>
              <a:gd name="connsiteY77" fmla="*/ 411480 h 1455420"/>
              <a:gd name="connsiteX78" fmla="*/ 1367790 w 4095750"/>
              <a:gd name="connsiteY78" fmla="*/ 411480 h 1455420"/>
              <a:gd name="connsiteX79" fmla="*/ 1367790 w 4095750"/>
              <a:gd name="connsiteY79" fmla="*/ 373380 h 1455420"/>
              <a:gd name="connsiteX80" fmla="*/ 1337310 w 4095750"/>
              <a:gd name="connsiteY80" fmla="*/ 373380 h 1455420"/>
              <a:gd name="connsiteX81" fmla="*/ 1337310 w 4095750"/>
              <a:gd name="connsiteY81" fmla="*/ 373380 h 1455420"/>
              <a:gd name="connsiteX82" fmla="*/ 1337310 w 4095750"/>
              <a:gd name="connsiteY82" fmla="*/ 373380 h 1455420"/>
              <a:gd name="connsiteX83" fmla="*/ 1337310 w 4095750"/>
              <a:gd name="connsiteY83" fmla="*/ 373380 h 1455420"/>
              <a:gd name="connsiteX84" fmla="*/ 1337310 w 4095750"/>
              <a:gd name="connsiteY84" fmla="*/ 373380 h 1455420"/>
              <a:gd name="connsiteX85" fmla="*/ 1337310 w 4095750"/>
              <a:gd name="connsiteY85" fmla="*/ 354330 h 1455420"/>
              <a:gd name="connsiteX86" fmla="*/ 1264920 w 4095750"/>
              <a:gd name="connsiteY86" fmla="*/ 354330 h 1455420"/>
              <a:gd name="connsiteX87" fmla="*/ 1264920 w 4095750"/>
              <a:gd name="connsiteY87" fmla="*/ 327660 h 1455420"/>
              <a:gd name="connsiteX88" fmla="*/ 1188720 w 4095750"/>
              <a:gd name="connsiteY88" fmla="*/ 327660 h 1455420"/>
              <a:gd name="connsiteX89" fmla="*/ 1188720 w 4095750"/>
              <a:gd name="connsiteY89" fmla="*/ 304800 h 1455420"/>
              <a:gd name="connsiteX90" fmla="*/ 1131570 w 4095750"/>
              <a:gd name="connsiteY90" fmla="*/ 304800 h 1455420"/>
              <a:gd name="connsiteX91" fmla="*/ 1131570 w 4095750"/>
              <a:gd name="connsiteY91" fmla="*/ 274320 h 1455420"/>
              <a:gd name="connsiteX92" fmla="*/ 1043940 w 4095750"/>
              <a:gd name="connsiteY92" fmla="*/ 274320 h 1455420"/>
              <a:gd name="connsiteX93" fmla="*/ 1043940 w 4095750"/>
              <a:gd name="connsiteY93" fmla="*/ 243840 h 1455420"/>
              <a:gd name="connsiteX94" fmla="*/ 975360 w 4095750"/>
              <a:gd name="connsiteY94" fmla="*/ 243840 h 1455420"/>
              <a:gd name="connsiteX95" fmla="*/ 975360 w 4095750"/>
              <a:gd name="connsiteY95" fmla="*/ 224790 h 1455420"/>
              <a:gd name="connsiteX96" fmla="*/ 902970 w 4095750"/>
              <a:gd name="connsiteY96" fmla="*/ 224790 h 1455420"/>
              <a:gd name="connsiteX97" fmla="*/ 902970 w 4095750"/>
              <a:gd name="connsiteY97" fmla="*/ 209550 h 1455420"/>
              <a:gd name="connsiteX98" fmla="*/ 803910 w 4095750"/>
              <a:gd name="connsiteY98" fmla="*/ 209550 h 1455420"/>
              <a:gd name="connsiteX99" fmla="*/ 803910 w 4095750"/>
              <a:gd name="connsiteY99" fmla="*/ 186690 h 1455420"/>
              <a:gd name="connsiteX100" fmla="*/ 742950 w 4095750"/>
              <a:gd name="connsiteY100" fmla="*/ 186690 h 1455420"/>
              <a:gd name="connsiteX101" fmla="*/ 742950 w 4095750"/>
              <a:gd name="connsiteY101" fmla="*/ 186690 h 1455420"/>
              <a:gd name="connsiteX102" fmla="*/ 693420 w 4095750"/>
              <a:gd name="connsiteY102" fmla="*/ 186690 h 1455420"/>
              <a:gd name="connsiteX103" fmla="*/ 693420 w 4095750"/>
              <a:gd name="connsiteY103" fmla="*/ 144780 h 1455420"/>
              <a:gd name="connsiteX104" fmla="*/ 651510 w 4095750"/>
              <a:gd name="connsiteY104" fmla="*/ 144780 h 1455420"/>
              <a:gd name="connsiteX105" fmla="*/ 651510 w 4095750"/>
              <a:gd name="connsiteY105" fmla="*/ 125730 h 1455420"/>
              <a:gd name="connsiteX106" fmla="*/ 613410 w 4095750"/>
              <a:gd name="connsiteY106" fmla="*/ 125730 h 1455420"/>
              <a:gd name="connsiteX107" fmla="*/ 613410 w 4095750"/>
              <a:gd name="connsiteY107" fmla="*/ 99060 h 1455420"/>
              <a:gd name="connsiteX108" fmla="*/ 563880 w 4095750"/>
              <a:gd name="connsiteY108" fmla="*/ 99060 h 1455420"/>
              <a:gd name="connsiteX109" fmla="*/ 563880 w 4095750"/>
              <a:gd name="connsiteY109" fmla="*/ 99060 h 1455420"/>
              <a:gd name="connsiteX110" fmla="*/ 521970 w 4095750"/>
              <a:gd name="connsiteY110" fmla="*/ 99060 h 1455420"/>
              <a:gd name="connsiteX111" fmla="*/ 521970 w 4095750"/>
              <a:gd name="connsiteY111" fmla="*/ 64770 h 1455420"/>
              <a:gd name="connsiteX112" fmla="*/ 403860 w 4095750"/>
              <a:gd name="connsiteY112" fmla="*/ 64770 h 1455420"/>
              <a:gd name="connsiteX113" fmla="*/ 403860 w 4095750"/>
              <a:gd name="connsiteY113" fmla="*/ 30480 h 1455420"/>
              <a:gd name="connsiteX114" fmla="*/ 308610 w 4095750"/>
              <a:gd name="connsiteY114" fmla="*/ 30480 h 1455420"/>
              <a:gd name="connsiteX115" fmla="*/ 308610 w 4095750"/>
              <a:gd name="connsiteY115" fmla="*/ 15240 h 1455420"/>
              <a:gd name="connsiteX116" fmla="*/ 205740 w 4095750"/>
              <a:gd name="connsiteY116" fmla="*/ 15240 h 1455420"/>
              <a:gd name="connsiteX117" fmla="*/ 205740 w 4095750"/>
              <a:gd name="connsiteY117" fmla="*/ 0 h 1455420"/>
              <a:gd name="connsiteX118" fmla="*/ 0 w 4095750"/>
              <a:gd name="connsiteY118" fmla="*/ 0 h 1455420"/>
              <a:gd name="connsiteX0" fmla="*/ 4095750 w 4095750"/>
              <a:gd name="connsiteY0" fmla="*/ 1455420 h 1455420"/>
              <a:gd name="connsiteX1" fmla="*/ 4095750 w 4095750"/>
              <a:gd name="connsiteY1" fmla="*/ 1455420 h 1455420"/>
              <a:gd name="connsiteX2" fmla="*/ 3707130 w 4095750"/>
              <a:gd name="connsiteY2" fmla="*/ 1455420 h 1455420"/>
              <a:gd name="connsiteX3" fmla="*/ 3707130 w 4095750"/>
              <a:gd name="connsiteY3" fmla="*/ 1390650 h 1455420"/>
              <a:gd name="connsiteX4" fmla="*/ 3615690 w 4095750"/>
              <a:gd name="connsiteY4" fmla="*/ 1390650 h 1455420"/>
              <a:gd name="connsiteX5" fmla="*/ 3615690 w 4095750"/>
              <a:gd name="connsiteY5" fmla="*/ 1333500 h 1455420"/>
              <a:gd name="connsiteX6" fmla="*/ 3573780 w 4095750"/>
              <a:gd name="connsiteY6" fmla="*/ 1333500 h 1455420"/>
              <a:gd name="connsiteX7" fmla="*/ 3562350 w 4095750"/>
              <a:gd name="connsiteY7" fmla="*/ 1322070 h 1455420"/>
              <a:gd name="connsiteX8" fmla="*/ 3509010 w 4095750"/>
              <a:gd name="connsiteY8" fmla="*/ 1322070 h 1455420"/>
              <a:gd name="connsiteX9" fmla="*/ 3486150 w 4095750"/>
              <a:gd name="connsiteY9" fmla="*/ 1299210 h 1455420"/>
              <a:gd name="connsiteX10" fmla="*/ 3417570 w 4095750"/>
              <a:gd name="connsiteY10" fmla="*/ 1299210 h 1455420"/>
              <a:gd name="connsiteX11" fmla="*/ 3417570 w 4095750"/>
              <a:gd name="connsiteY11" fmla="*/ 1268730 h 1455420"/>
              <a:gd name="connsiteX12" fmla="*/ 3314700 w 4095750"/>
              <a:gd name="connsiteY12" fmla="*/ 1268730 h 1455420"/>
              <a:gd name="connsiteX13" fmla="*/ 3314700 w 4095750"/>
              <a:gd name="connsiteY13" fmla="*/ 1268730 h 1455420"/>
              <a:gd name="connsiteX14" fmla="*/ 3288030 w 4095750"/>
              <a:gd name="connsiteY14" fmla="*/ 1242060 h 1455420"/>
              <a:gd name="connsiteX15" fmla="*/ 3288030 w 4095750"/>
              <a:gd name="connsiteY15" fmla="*/ 1203960 h 1455420"/>
              <a:gd name="connsiteX16" fmla="*/ 3253740 w 4095750"/>
              <a:gd name="connsiteY16" fmla="*/ 1203960 h 1455420"/>
              <a:gd name="connsiteX17" fmla="*/ 3253740 w 4095750"/>
              <a:gd name="connsiteY17" fmla="*/ 1177290 h 1455420"/>
              <a:gd name="connsiteX18" fmla="*/ 3215640 w 4095750"/>
              <a:gd name="connsiteY18" fmla="*/ 1177290 h 1455420"/>
              <a:gd name="connsiteX19" fmla="*/ 3215640 w 4095750"/>
              <a:gd name="connsiteY19" fmla="*/ 1150620 h 1455420"/>
              <a:gd name="connsiteX20" fmla="*/ 3158490 w 4095750"/>
              <a:gd name="connsiteY20" fmla="*/ 1150620 h 1455420"/>
              <a:gd name="connsiteX21" fmla="*/ 3158490 w 4095750"/>
              <a:gd name="connsiteY21" fmla="*/ 1108710 h 1455420"/>
              <a:gd name="connsiteX22" fmla="*/ 3074670 w 4095750"/>
              <a:gd name="connsiteY22" fmla="*/ 1108710 h 1455420"/>
              <a:gd name="connsiteX23" fmla="*/ 3074670 w 4095750"/>
              <a:gd name="connsiteY23" fmla="*/ 1089660 h 1455420"/>
              <a:gd name="connsiteX24" fmla="*/ 3074670 w 4095750"/>
              <a:gd name="connsiteY24" fmla="*/ 1089660 h 1455420"/>
              <a:gd name="connsiteX25" fmla="*/ 3044190 w 4095750"/>
              <a:gd name="connsiteY25" fmla="*/ 1059180 h 1455420"/>
              <a:gd name="connsiteX26" fmla="*/ 2952750 w 4095750"/>
              <a:gd name="connsiteY26" fmla="*/ 1059180 h 1455420"/>
              <a:gd name="connsiteX27" fmla="*/ 2952750 w 4095750"/>
              <a:gd name="connsiteY27" fmla="*/ 1059180 h 1455420"/>
              <a:gd name="connsiteX28" fmla="*/ 2926080 w 4095750"/>
              <a:gd name="connsiteY28" fmla="*/ 1032510 h 1455420"/>
              <a:gd name="connsiteX29" fmla="*/ 2910840 w 4095750"/>
              <a:gd name="connsiteY29" fmla="*/ 1017270 h 1455420"/>
              <a:gd name="connsiteX30" fmla="*/ 2857500 w 4095750"/>
              <a:gd name="connsiteY30" fmla="*/ 1017270 h 1455420"/>
              <a:gd name="connsiteX31" fmla="*/ 2857500 w 4095750"/>
              <a:gd name="connsiteY31" fmla="*/ 990600 h 1455420"/>
              <a:gd name="connsiteX32" fmla="*/ 2815590 w 4095750"/>
              <a:gd name="connsiteY32" fmla="*/ 990600 h 1455420"/>
              <a:gd name="connsiteX33" fmla="*/ 2815590 w 4095750"/>
              <a:gd name="connsiteY33" fmla="*/ 967740 h 1455420"/>
              <a:gd name="connsiteX34" fmla="*/ 2758440 w 4095750"/>
              <a:gd name="connsiteY34" fmla="*/ 967740 h 1455420"/>
              <a:gd name="connsiteX35" fmla="*/ 2758440 w 4095750"/>
              <a:gd name="connsiteY35" fmla="*/ 967740 h 1455420"/>
              <a:gd name="connsiteX36" fmla="*/ 2674620 w 4095750"/>
              <a:gd name="connsiteY36" fmla="*/ 967740 h 1455420"/>
              <a:gd name="connsiteX37" fmla="*/ 2674620 w 4095750"/>
              <a:gd name="connsiteY37" fmla="*/ 922020 h 1455420"/>
              <a:gd name="connsiteX38" fmla="*/ 2613660 w 4095750"/>
              <a:gd name="connsiteY38" fmla="*/ 922020 h 1455420"/>
              <a:gd name="connsiteX39" fmla="*/ 2613660 w 4095750"/>
              <a:gd name="connsiteY39" fmla="*/ 899160 h 1455420"/>
              <a:gd name="connsiteX40" fmla="*/ 2556510 w 4095750"/>
              <a:gd name="connsiteY40" fmla="*/ 899160 h 1455420"/>
              <a:gd name="connsiteX41" fmla="*/ 2556510 w 4095750"/>
              <a:gd name="connsiteY41" fmla="*/ 880110 h 1455420"/>
              <a:gd name="connsiteX42" fmla="*/ 2476500 w 4095750"/>
              <a:gd name="connsiteY42" fmla="*/ 880110 h 1455420"/>
              <a:gd name="connsiteX43" fmla="*/ 2476500 w 4095750"/>
              <a:gd name="connsiteY43" fmla="*/ 857250 h 1455420"/>
              <a:gd name="connsiteX44" fmla="*/ 2446020 w 4095750"/>
              <a:gd name="connsiteY44" fmla="*/ 857250 h 1455420"/>
              <a:gd name="connsiteX45" fmla="*/ 2438400 w 4095750"/>
              <a:gd name="connsiteY45" fmla="*/ 826770 h 1455420"/>
              <a:gd name="connsiteX46" fmla="*/ 2388870 w 4095750"/>
              <a:gd name="connsiteY46" fmla="*/ 830580 h 1455420"/>
              <a:gd name="connsiteX47" fmla="*/ 2354580 w 4095750"/>
              <a:gd name="connsiteY47" fmla="*/ 811530 h 1455420"/>
              <a:gd name="connsiteX48" fmla="*/ 2270760 w 4095750"/>
              <a:gd name="connsiteY48" fmla="*/ 800100 h 1455420"/>
              <a:gd name="connsiteX49" fmla="*/ 2270760 w 4095750"/>
              <a:gd name="connsiteY49" fmla="*/ 777240 h 1455420"/>
              <a:gd name="connsiteX50" fmla="*/ 2179320 w 4095750"/>
              <a:gd name="connsiteY50" fmla="*/ 777240 h 1455420"/>
              <a:gd name="connsiteX51" fmla="*/ 2179320 w 4095750"/>
              <a:gd name="connsiteY51" fmla="*/ 742950 h 1455420"/>
              <a:gd name="connsiteX52" fmla="*/ 2118360 w 4095750"/>
              <a:gd name="connsiteY52" fmla="*/ 742950 h 1455420"/>
              <a:gd name="connsiteX53" fmla="*/ 2118360 w 4095750"/>
              <a:gd name="connsiteY53" fmla="*/ 712470 h 1455420"/>
              <a:gd name="connsiteX54" fmla="*/ 2034540 w 4095750"/>
              <a:gd name="connsiteY54" fmla="*/ 712470 h 1455420"/>
              <a:gd name="connsiteX55" fmla="*/ 2034540 w 4095750"/>
              <a:gd name="connsiteY55" fmla="*/ 697230 h 1455420"/>
              <a:gd name="connsiteX56" fmla="*/ 2000250 w 4095750"/>
              <a:gd name="connsiteY56" fmla="*/ 697230 h 1455420"/>
              <a:gd name="connsiteX57" fmla="*/ 2000250 w 4095750"/>
              <a:gd name="connsiteY57" fmla="*/ 666750 h 1455420"/>
              <a:gd name="connsiteX58" fmla="*/ 1950720 w 4095750"/>
              <a:gd name="connsiteY58" fmla="*/ 666750 h 1455420"/>
              <a:gd name="connsiteX59" fmla="*/ 1950720 w 4095750"/>
              <a:gd name="connsiteY59" fmla="*/ 643890 h 1455420"/>
              <a:gd name="connsiteX60" fmla="*/ 1916430 w 4095750"/>
              <a:gd name="connsiteY60" fmla="*/ 643890 h 1455420"/>
              <a:gd name="connsiteX61" fmla="*/ 1916430 w 4095750"/>
              <a:gd name="connsiteY61" fmla="*/ 643890 h 1455420"/>
              <a:gd name="connsiteX62" fmla="*/ 1885950 w 4095750"/>
              <a:gd name="connsiteY62" fmla="*/ 613410 h 1455420"/>
              <a:gd name="connsiteX63" fmla="*/ 1866900 w 4095750"/>
              <a:gd name="connsiteY63" fmla="*/ 594360 h 1455420"/>
              <a:gd name="connsiteX64" fmla="*/ 1813560 w 4095750"/>
              <a:gd name="connsiteY64" fmla="*/ 594360 h 1455420"/>
              <a:gd name="connsiteX65" fmla="*/ 1813560 w 4095750"/>
              <a:gd name="connsiteY65" fmla="*/ 575310 h 1455420"/>
              <a:gd name="connsiteX66" fmla="*/ 1752600 w 4095750"/>
              <a:gd name="connsiteY66" fmla="*/ 575310 h 1455420"/>
              <a:gd name="connsiteX67" fmla="*/ 1752600 w 4095750"/>
              <a:gd name="connsiteY67" fmla="*/ 552450 h 1455420"/>
              <a:gd name="connsiteX68" fmla="*/ 1695450 w 4095750"/>
              <a:gd name="connsiteY68" fmla="*/ 552450 h 1455420"/>
              <a:gd name="connsiteX69" fmla="*/ 1695450 w 4095750"/>
              <a:gd name="connsiteY69" fmla="*/ 529590 h 1455420"/>
              <a:gd name="connsiteX70" fmla="*/ 1638300 w 4095750"/>
              <a:gd name="connsiteY70" fmla="*/ 529590 h 1455420"/>
              <a:gd name="connsiteX71" fmla="*/ 1638300 w 4095750"/>
              <a:gd name="connsiteY71" fmla="*/ 502920 h 1455420"/>
              <a:gd name="connsiteX72" fmla="*/ 1539240 w 4095750"/>
              <a:gd name="connsiteY72" fmla="*/ 502920 h 1455420"/>
              <a:gd name="connsiteX73" fmla="*/ 1539240 w 4095750"/>
              <a:gd name="connsiteY73" fmla="*/ 453390 h 1455420"/>
              <a:gd name="connsiteX74" fmla="*/ 1470660 w 4095750"/>
              <a:gd name="connsiteY74" fmla="*/ 453390 h 1455420"/>
              <a:gd name="connsiteX75" fmla="*/ 1470660 w 4095750"/>
              <a:gd name="connsiteY75" fmla="*/ 422910 h 1455420"/>
              <a:gd name="connsiteX76" fmla="*/ 1451610 w 4095750"/>
              <a:gd name="connsiteY76" fmla="*/ 422910 h 1455420"/>
              <a:gd name="connsiteX77" fmla="*/ 1451610 w 4095750"/>
              <a:gd name="connsiteY77" fmla="*/ 411480 h 1455420"/>
              <a:gd name="connsiteX78" fmla="*/ 1367790 w 4095750"/>
              <a:gd name="connsiteY78" fmla="*/ 411480 h 1455420"/>
              <a:gd name="connsiteX79" fmla="*/ 1367790 w 4095750"/>
              <a:gd name="connsiteY79" fmla="*/ 373380 h 1455420"/>
              <a:gd name="connsiteX80" fmla="*/ 1337310 w 4095750"/>
              <a:gd name="connsiteY80" fmla="*/ 373380 h 1455420"/>
              <a:gd name="connsiteX81" fmla="*/ 1337310 w 4095750"/>
              <a:gd name="connsiteY81" fmla="*/ 373380 h 1455420"/>
              <a:gd name="connsiteX82" fmla="*/ 1337310 w 4095750"/>
              <a:gd name="connsiteY82" fmla="*/ 373380 h 1455420"/>
              <a:gd name="connsiteX83" fmla="*/ 1337310 w 4095750"/>
              <a:gd name="connsiteY83" fmla="*/ 373380 h 1455420"/>
              <a:gd name="connsiteX84" fmla="*/ 1337310 w 4095750"/>
              <a:gd name="connsiteY84" fmla="*/ 373380 h 1455420"/>
              <a:gd name="connsiteX85" fmla="*/ 1337310 w 4095750"/>
              <a:gd name="connsiteY85" fmla="*/ 354330 h 1455420"/>
              <a:gd name="connsiteX86" fmla="*/ 1264920 w 4095750"/>
              <a:gd name="connsiteY86" fmla="*/ 354330 h 1455420"/>
              <a:gd name="connsiteX87" fmla="*/ 1264920 w 4095750"/>
              <a:gd name="connsiteY87" fmla="*/ 327660 h 1455420"/>
              <a:gd name="connsiteX88" fmla="*/ 1188720 w 4095750"/>
              <a:gd name="connsiteY88" fmla="*/ 327660 h 1455420"/>
              <a:gd name="connsiteX89" fmla="*/ 1188720 w 4095750"/>
              <a:gd name="connsiteY89" fmla="*/ 304800 h 1455420"/>
              <a:gd name="connsiteX90" fmla="*/ 1131570 w 4095750"/>
              <a:gd name="connsiteY90" fmla="*/ 304800 h 1455420"/>
              <a:gd name="connsiteX91" fmla="*/ 1131570 w 4095750"/>
              <a:gd name="connsiteY91" fmla="*/ 274320 h 1455420"/>
              <a:gd name="connsiteX92" fmla="*/ 1043940 w 4095750"/>
              <a:gd name="connsiteY92" fmla="*/ 274320 h 1455420"/>
              <a:gd name="connsiteX93" fmla="*/ 1043940 w 4095750"/>
              <a:gd name="connsiteY93" fmla="*/ 243840 h 1455420"/>
              <a:gd name="connsiteX94" fmla="*/ 975360 w 4095750"/>
              <a:gd name="connsiteY94" fmla="*/ 243840 h 1455420"/>
              <a:gd name="connsiteX95" fmla="*/ 975360 w 4095750"/>
              <a:gd name="connsiteY95" fmla="*/ 224790 h 1455420"/>
              <a:gd name="connsiteX96" fmla="*/ 902970 w 4095750"/>
              <a:gd name="connsiteY96" fmla="*/ 224790 h 1455420"/>
              <a:gd name="connsiteX97" fmla="*/ 902970 w 4095750"/>
              <a:gd name="connsiteY97" fmla="*/ 209550 h 1455420"/>
              <a:gd name="connsiteX98" fmla="*/ 803910 w 4095750"/>
              <a:gd name="connsiteY98" fmla="*/ 209550 h 1455420"/>
              <a:gd name="connsiteX99" fmla="*/ 803910 w 4095750"/>
              <a:gd name="connsiteY99" fmla="*/ 186690 h 1455420"/>
              <a:gd name="connsiteX100" fmla="*/ 742950 w 4095750"/>
              <a:gd name="connsiteY100" fmla="*/ 186690 h 1455420"/>
              <a:gd name="connsiteX101" fmla="*/ 742950 w 4095750"/>
              <a:gd name="connsiteY101" fmla="*/ 186690 h 1455420"/>
              <a:gd name="connsiteX102" fmla="*/ 693420 w 4095750"/>
              <a:gd name="connsiteY102" fmla="*/ 186690 h 1455420"/>
              <a:gd name="connsiteX103" fmla="*/ 693420 w 4095750"/>
              <a:gd name="connsiteY103" fmla="*/ 144780 h 1455420"/>
              <a:gd name="connsiteX104" fmla="*/ 651510 w 4095750"/>
              <a:gd name="connsiteY104" fmla="*/ 144780 h 1455420"/>
              <a:gd name="connsiteX105" fmla="*/ 651510 w 4095750"/>
              <a:gd name="connsiteY105" fmla="*/ 125730 h 1455420"/>
              <a:gd name="connsiteX106" fmla="*/ 613410 w 4095750"/>
              <a:gd name="connsiteY106" fmla="*/ 125730 h 1455420"/>
              <a:gd name="connsiteX107" fmla="*/ 613410 w 4095750"/>
              <a:gd name="connsiteY107" fmla="*/ 99060 h 1455420"/>
              <a:gd name="connsiteX108" fmla="*/ 563880 w 4095750"/>
              <a:gd name="connsiteY108" fmla="*/ 99060 h 1455420"/>
              <a:gd name="connsiteX109" fmla="*/ 563880 w 4095750"/>
              <a:gd name="connsiteY109" fmla="*/ 99060 h 1455420"/>
              <a:gd name="connsiteX110" fmla="*/ 521970 w 4095750"/>
              <a:gd name="connsiteY110" fmla="*/ 99060 h 1455420"/>
              <a:gd name="connsiteX111" fmla="*/ 521970 w 4095750"/>
              <a:gd name="connsiteY111" fmla="*/ 64770 h 1455420"/>
              <a:gd name="connsiteX112" fmla="*/ 403860 w 4095750"/>
              <a:gd name="connsiteY112" fmla="*/ 64770 h 1455420"/>
              <a:gd name="connsiteX113" fmla="*/ 403860 w 4095750"/>
              <a:gd name="connsiteY113" fmla="*/ 30480 h 1455420"/>
              <a:gd name="connsiteX114" fmla="*/ 308610 w 4095750"/>
              <a:gd name="connsiteY114" fmla="*/ 30480 h 1455420"/>
              <a:gd name="connsiteX115" fmla="*/ 308610 w 4095750"/>
              <a:gd name="connsiteY115" fmla="*/ 15240 h 1455420"/>
              <a:gd name="connsiteX116" fmla="*/ 205740 w 4095750"/>
              <a:gd name="connsiteY116" fmla="*/ 15240 h 1455420"/>
              <a:gd name="connsiteX117" fmla="*/ 205740 w 4095750"/>
              <a:gd name="connsiteY117" fmla="*/ 0 h 1455420"/>
              <a:gd name="connsiteX118" fmla="*/ 0 w 4095750"/>
              <a:gd name="connsiteY118" fmla="*/ 0 h 145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4095750" h="1455420">
                <a:moveTo>
                  <a:pt x="4095750" y="1455420"/>
                </a:moveTo>
                <a:lnTo>
                  <a:pt x="4095750" y="1455420"/>
                </a:lnTo>
                <a:lnTo>
                  <a:pt x="3707130" y="1455420"/>
                </a:lnTo>
                <a:lnTo>
                  <a:pt x="3707130" y="1390650"/>
                </a:lnTo>
                <a:lnTo>
                  <a:pt x="3615690" y="1390650"/>
                </a:lnTo>
                <a:lnTo>
                  <a:pt x="3615690" y="1333500"/>
                </a:lnTo>
                <a:lnTo>
                  <a:pt x="3573780" y="1333500"/>
                </a:lnTo>
                <a:lnTo>
                  <a:pt x="3562350" y="1322070"/>
                </a:lnTo>
                <a:lnTo>
                  <a:pt x="3509010" y="1322070"/>
                </a:lnTo>
                <a:lnTo>
                  <a:pt x="3486150" y="1299210"/>
                </a:lnTo>
                <a:lnTo>
                  <a:pt x="3417570" y="1299210"/>
                </a:lnTo>
                <a:lnTo>
                  <a:pt x="3417570" y="1268730"/>
                </a:lnTo>
                <a:lnTo>
                  <a:pt x="3314700" y="1268730"/>
                </a:lnTo>
                <a:lnTo>
                  <a:pt x="3314700" y="1268730"/>
                </a:lnTo>
                <a:lnTo>
                  <a:pt x="3288030" y="1242060"/>
                </a:lnTo>
                <a:lnTo>
                  <a:pt x="3288030" y="1203960"/>
                </a:lnTo>
                <a:lnTo>
                  <a:pt x="3253740" y="1203960"/>
                </a:lnTo>
                <a:lnTo>
                  <a:pt x="3253740" y="1177290"/>
                </a:lnTo>
                <a:lnTo>
                  <a:pt x="3215640" y="1177290"/>
                </a:lnTo>
                <a:lnTo>
                  <a:pt x="3215640" y="1150620"/>
                </a:lnTo>
                <a:lnTo>
                  <a:pt x="3158490" y="1150620"/>
                </a:lnTo>
                <a:lnTo>
                  <a:pt x="3158490" y="1108710"/>
                </a:lnTo>
                <a:lnTo>
                  <a:pt x="3074670" y="1108710"/>
                </a:lnTo>
                <a:lnTo>
                  <a:pt x="3074670" y="1089660"/>
                </a:lnTo>
                <a:lnTo>
                  <a:pt x="3074670" y="1089660"/>
                </a:lnTo>
                <a:lnTo>
                  <a:pt x="3044190" y="1059180"/>
                </a:lnTo>
                <a:lnTo>
                  <a:pt x="2952750" y="1059180"/>
                </a:lnTo>
                <a:lnTo>
                  <a:pt x="2952750" y="1059180"/>
                </a:lnTo>
                <a:lnTo>
                  <a:pt x="2926080" y="1032510"/>
                </a:lnTo>
                <a:lnTo>
                  <a:pt x="2910840" y="1017270"/>
                </a:lnTo>
                <a:lnTo>
                  <a:pt x="2857500" y="1017270"/>
                </a:lnTo>
                <a:lnTo>
                  <a:pt x="2857500" y="990600"/>
                </a:lnTo>
                <a:lnTo>
                  <a:pt x="2815590" y="990600"/>
                </a:lnTo>
                <a:lnTo>
                  <a:pt x="2815590" y="967740"/>
                </a:lnTo>
                <a:lnTo>
                  <a:pt x="2758440" y="967740"/>
                </a:lnTo>
                <a:lnTo>
                  <a:pt x="2758440" y="967740"/>
                </a:lnTo>
                <a:lnTo>
                  <a:pt x="2674620" y="967740"/>
                </a:lnTo>
                <a:lnTo>
                  <a:pt x="2674620" y="922020"/>
                </a:lnTo>
                <a:lnTo>
                  <a:pt x="2613660" y="922020"/>
                </a:lnTo>
                <a:lnTo>
                  <a:pt x="2613660" y="899160"/>
                </a:lnTo>
                <a:lnTo>
                  <a:pt x="2556510" y="899160"/>
                </a:lnTo>
                <a:lnTo>
                  <a:pt x="2556510" y="880110"/>
                </a:lnTo>
                <a:lnTo>
                  <a:pt x="2476500" y="880110"/>
                </a:lnTo>
                <a:lnTo>
                  <a:pt x="2476500" y="857250"/>
                </a:lnTo>
                <a:lnTo>
                  <a:pt x="2446020" y="857250"/>
                </a:lnTo>
                <a:lnTo>
                  <a:pt x="2438400" y="826770"/>
                </a:lnTo>
                <a:lnTo>
                  <a:pt x="2388870" y="830580"/>
                </a:lnTo>
                <a:lnTo>
                  <a:pt x="2354580" y="811530"/>
                </a:lnTo>
                <a:lnTo>
                  <a:pt x="2270760" y="800100"/>
                </a:lnTo>
                <a:lnTo>
                  <a:pt x="2270760" y="777240"/>
                </a:lnTo>
                <a:lnTo>
                  <a:pt x="2179320" y="777240"/>
                </a:lnTo>
                <a:lnTo>
                  <a:pt x="2179320" y="742950"/>
                </a:lnTo>
                <a:lnTo>
                  <a:pt x="2118360" y="742950"/>
                </a:lnTo>
                <a:lnTo>
                  <a:pt x="2118360" y="712470"/>
                </a:lnTo>
                <a:lnTo>
                  <a:pt x="2034540" y="712470"/>
                </a:lnTo>
                <a:lnTo>
                  <a:pt x="2034540" y="697230"/>
                </a:lnTo>
                <a:lnTo>
                  <a:pt x="2000250" y="697230"/>
                </a:lnTo>
                <a:lnTo>
                  <a:pt x="2000250" y="666750"/>
                </a:lnTo>
                <a:lnTo>
                  <a:pt x="1950720" y="666750"/>
                </a:lnTo>
                <a:lnTo>
                  <a:pt x="1950720" y="643890"/>
                </a:lnTo>
                <a:lnTo>
                  <a:pt x="1916430" y="643890"/>
                </a:lnTo>
                <a:lnTo>
                  <a:pt x="1916430" y="643890"/>
                </a:lnTo>
                <a:lnTo>
                  <a:pt x="1885950" y="613410"/>
                </a:lnTo>
                <a:lnTo>
                  <a:pt x="1866900" y="594360"/>
                </a:lnTo>
                <a:lnTo>
                  <a:pt x="1813560" y="594360"/>
                </a:lnTo>
                <a:lnTo>
                  <a:pt x="1813560" y="575310"/>
                </a:lnTo>
                <a:lnTo>
                  <a:pt x="1752600" y="575310"/>
                </a:lnTo>
                <a:lnTo>
                  <a:pt x="1752600" y="552450"/>
                </a:lnTo>
                <a:lnTo>
                  <a:pt x="1695450" y="552450"/>
                </a:lnTo>
                <a:lnTo>
                  <a:pt x="1695450" y="529590"/>
                </a:lnTo>
                <a:lnTo>
                  <a:pt x="1638300" y="529590"/>
                </a:lnTo>
                <a:lnTo>
                  <a:pt x="1638300" y="502920"/>
                </a:lnTo>
                <a:lnTo>
                  <a:pt x="1539240" y="502920"/>
                </a:lnTo>
                <a:lnTo>
                  <a:pt x="1539240" y="453390"/>
                </a:lnTo>
                <a:lnTo>
                  <a:pt x="1470660" y="453390"/>
                </a:lnTo>
                <a:lnTo>
                  <a:pt x="1470660" y="422910"/>
                </a:lnTo>
                <a:lnTo>
                  <a:pt x="1451610" y="422910"/>
                </a:lnTo>
                <a:lnTo>
                  <a:pt x="1451610" y="411480"/>
                </a:lnTo>
                <a:lnTo>
                  <a:pt x="1367790" y="411480"/>
                </a:lnTo>
                <a:lnTo>
                  <a:pt x="1367790" y="373380"/>
                </a:lnTo>
                <a:lnTo>
                  <a:pt x="1337310" y="373380"/>
                </a:lnTo>
                <a:lnTo>
                  <a:pt x="1337310" y="373380"/>
                </a:lnTo>
                <a:lnTo>
                  <a:pt x="1337310" y="373380"/>
                </a:lnTo>
                <a:lnTo>
                  <a:pt x="1337310" y="373380"/>
                </a:lnTo>
                <a:lnTo>
                  <a:pt x="1337310" y="373380"/>
                </a:lnTo>
                <a:lnTo>
                  <a:pt x="1337310" y="354330"/>
                </a:lnTo>
                <a:lnTo>
                  <a:pt x="1264920" y="354330"/>
                </a:lnTo>
                <a:lnTo>
                  <a:pt x="1264920" y="327660"/>
                </a:lnTo>
                <a:lnTo>
                  <a:pt x="1188720" y="327660"/>
                </a:lnTo>
                <a:lnTo>
                  <a:pt x="1188720" y="304800"/>
                </a:lnTo>
                <a:lnTo>
                  <a:pt x="1131570" y="304800"/>
                </a:lnTo>
                <a:lnTo>
                  <a:pt x="1131570" y="274320"/>
                </a:lnTo>
                <a:lnTo>
                  <a:pt x="1043940" y="274320"/>
                </a:lnTo>
                <a:lnTo>
                  <a:pt x="1043940" y="243840"/>
                </a:lnTo>
                <a:lnTo>
                  <a:pt x="975360" y="243840"/>
                </a:lnTo>
                <a:lnTo>
                  <a:pt x="975360" y="224790"/>
                </a:lnTo>
                <a:lnTo>
                  <a:pt x="902970" y="224790"/>
                </a:lnTo>
                <a:lnTo>
                  <a:pt x="902970" y="209550"/>
                </a:lnTo>
                <a:lnTo>
                  <a:pt x="803910" y="209550"/>
                </a:lnTo>
                <a:lnTo>
                  <a:pt x="803910" y="186690"/>
                </a:lnTo>
                <a:lnTo>
                  <a:pt x="742950" y="186690"/>
                </a:lnTo>
                <a:lnTo>
                  <a:pt x="742950" y="186690"/>
                </a:lnTo>
                <a:lnTo>
                  <a:pt x="693420" y="186690"/>
                </a:lnTo>
                <a:lnTo>
                  <a:pt x="693420" y="144780"/>
                </a:lnTo>
                <a:lnTo>
                  <a:pt x="651510" y="144780"/>
                </a:lnTo>
                <a:lnTo>
                  <a:pt x="651510" y="125730"/>
                </a:lnTo>
                <a:lnTo>
                  <a:pt x="613410" y="125730"/>
                </a:lnTo>
                <a:lnTo>
                  <a:pt x="613410" y="99060"/>
                </a:lnTo>
                <a:lnTo>
                  <a:pt x="563880" y="99060"/>
                </a:lnTo>
                <a:lnTo>
                  <a:pt x="563880" y="99060"/>
                </a:lnTo>
                <a:lnTo>
                  <a:pt x="521970" y="99060"/>
                </a:lnTo>
                <a:lnTo>
                  <a:pt x="521970" y="64770"/>
                </a:lnTo>
                <a:lnTo>
                  <a:pt x="403860" y="64770"/>
                </a:lnTo>
                <a:lnTo>
                  <a:pt x="403860" y="30480"/>
                </a:lnTo>
                <a:lnTo>
                  <a:pt x="308610" y="30480"/>
                </a:lnTo>
                <a:lnTo>
                  <a:pt x="308610" y="15240"/>
                </a:lnTo>
                <a:lnTo>
                  <a:pt x="205740" y="15240"/>
                </a:lnTo>
                <a:lnTo>
                  <a:pt x="205740"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56" name="Freeform: Shape 155">
            <a:extLst>
              <a:ext uri="{FF2B5EF4-FFF2-40B4-BE49-F238E27FC236}">
                <a16:creationId xmlns:a16="http://schemas.microsoft.com/office/drawing/2014/main" id="{F2ECC4C1-5C16-4F4C-9164-B3F6F26EE4F4}"/>
              </a:ext>
            </a:extLst>
          </p:cNvPr>
          <p:cNvSpPr/>
          <p:nvPr/>
        </p:nvSpPr>
        <p:spPr bwMode="auto">
          <a:xfrm>
            <a:off x="7052310" y="3009900"/>
            <a:ext cx="4141470" cy="982980"/>
          </a:xfrm>
          <a:custGeom>
            <a:avLst/>
            <a:gdLst>
              <a:gd name="connsiteX0" fmla="*/ 4141470 w 4141470"/>
              <a:gd name="connsiteY0" fmla="*/ 982980 h 982980"/>
              <a:gd name="connsiteX1" fmla="*/ 3943350 w 4141470"/>
              <a:gd name="connsiteY1" fmla="*/ 982980 h 982980"/>
              <a:gd name="connsiteX2" fmla="*/ 3943350 w 4141470"/>
              <a:gd name="connsiteY2" fmla="*/ 933450 h 982980"/>
              <a:gd name="connsiteX3" fmla="*/ 3912870 w 4141470"/>
              <a:gd name="connsiteY3" fmla="*/ 922020 h 982980"/>
              <a:gd name="connsiteX4" fmla="*/ 3573780 w 4141470"/>
              <a:gd name="connsiteY4" fmla="*/ 922020 h 982980"/>
              <a:gd name="connsiteX5" fmla="*/ 3573780 w 4141470"/>
              <a:gd name="connsiteY5" fmla="*/ 887730 h 982980"/>
              <a:gd name="connsiteX6" fmla="*/ 3505200 w 4141470"/>
              <a:gd name="connsiteY6" fmla="*/ 887730 h 982980"/>
              <a:gd name="connsiteX7" fmla="*/ 3505200 w 4141470"/>
              <a:gd name="connsiteY7" fmla="*/ 872490 h 982980"/>
              <a:gd name="connsiteX8" fmla="*/ 3467100 w 4141470"/>
              <a:gd name="connsiteY8" fmla="*/ 872490 h 982980"/>
              <a:gd name="connsiteX9" fmla="*/ 3467100 w 4141470"/>
              <a:gd name="connsiteY9" fmla="*/ 845820 h 982980"/>
              <a:gd name="connsiteX10" fmla="*/ 3425190 w 4141470"/>
              <a:gd name="connsiteY10" fmla="*/ 838200 h 982980"/>
              <a:gd name="connsiteX11" fmla="*/ 3375660 w 4141470"/>
              <a:gd name="connsiteY11" fmla="*/ 838200 h 982980"/>
              <a:gd name="connsiteX12" fmla="*/ 3375660 w 4141470"/>
              <a:gd name="connsiteY12" fmla="*/ 815340 h 982980"/>
              <a:gd name="connsiteX13" fmla="*/ 3318510 w 4141470"/>
              <a:gd name="connsiteY13" fmla="*/ 815340 h 982980"/>
              <a:gd name="connsiteX14" fmla="*/ 3318510 w 4141470"/>
              <a:gd name="connsiteY14" fmla="*/ 800100 h 982980"/>
              <a:gd name="connsiteX15" fmla="*/ 3280410 w 4141470"/>
              <a:gd name="connsiteY15" fmla="*/ 800100 h 982980"/>
              <a:gd name="connsiteX16" fmla="*/ 3280410 w 4141470"/>
              <a:gd name="connsiteY16" fmla="*/ 773430 h 982980"/>
              <a:gd name="connsiteX17" fmla="*/ 3200400 w 4141470"/>
              <a:gd name="connsiteY17" fmla="*/ 773430 h 982980"/>
              <a:gd name="connsiteX18" fmla="*/ 3200400 w 4141470"/>
              <a:gd name="connsiteY18" fmla="*/ 762000 h 982980"/>
              <a:gd name="connsiteX19" fmla="*/ 3135630 w 4141470"/>
              <a:gd name="connsiteY19" fmla="*/ 762000 h 982980"/>
              <a:gd name="connsiteX20" fmla="*/ 2971800 w 4141470"/>
              <a:gd name="connsiteY20" fmla="*/ 762000 h 982980"/>
              <a:gd name="connsiteX21" fmla="*/ 2971800 w 4141470"/>
              <a:gd name="connsiteY21" fmla="*/ 731520 h 982980"/>
              <a:gd name="connsiteX22" fmla="*/ 2819400 w 4141470"/>
              <a:gd name="connsiteY22" fmla="*/ 731520 h 982980"/>
              <a:gd name="connsiteX23" fmla="*/ 2819400 w 4141470"/>
              <a:gd name="connsiteY23" fmla="*/ 720090 h 982980"/>
              <a:gd name="connsiteX24" fmla="*/ 2754630 w 4141470"/>
              <a:gd name="connsiteY24" fmla="*/ 720090 h 982980"/>
              <a:gd name="connsiteX25" fmla="*/ 2727960 w 4141470"/>
              <a:gd name="connsiteY25" fmla="*/ 693420 h 982980"/>
              <a:gd name="connsiteX26" fmla="*/ 2670810 w 4141470"/>
              <a:gd name="connsiteY26" fmla="*/ 693420 h 982980"/>
              <a:gd name="connsiteX27" fmla="*/ 2644140 w 4141470"/>
              <a:gd name="connsiteY27" fmla="*/ 666750 h 982980"/>
              <a:gd name="connsiteX28" fmla="*/ 2579370 w 4141470"/>
              <a:gd name="connsiteY28" fmla="*/ 666750 h 982980"/>
              <a:gd name="connsiteX29" fmla="*/ 2560320 w 4141470"/>
              <a:gd name="connsiteY29" fmla="*/ 647700 h 982980"/>
              <a:gd name="connsiteX30" fmla="*/ 2518410 w 4141470"/>
              <a:gd name="connsiteY30" fmla="*/ 647700 h 982980"/>
              <a:gd name="connsiteX31" fmla="*/ 2484120 w 4141470"/>
              <a:gd name="connsiteY31" fmla="*/ 613410 h 982980"/>
              <a:gd name="connsiteX32" fmla="*/ 2369820 w 4141470"/>
              <a:gd name="connsiteY32" fmla="*/ 613410 h 982980"/>
              <a:gd name="connsiteX33" fmla="*/ 2350770 w 4141470"/>
              <a:gd name="connsiteY33" fmla="*/ 594360 h 982980"/>
              <a:gd name="connsiteX34" fmla="*/ 2308860 w 4141470"/>
              <a:gd name="connsiteY34" fmla="*/ 594360 h 982980"/>
              <a:gd name="connsiteX35" fmla="*/ 2286000 w 4141470"/>
              <a:gd name="connsiteY35" fmla="*/ 571500 h 982980"/>
              <a:gd name="connsiteX36" fmla="*/ 2228850 w 4141470"/>
              <a:gd name="connsiteY36" fmla="*/ 571500 h 982980"/>
              <a:gd name="connsiteX37" fmla="*/ 2213610 w 4141470"/>
              <a:gd name="connsiteY37" fmla="*/ 556260 h 982980"/>
              <a:gd name="connsiteX38" fmla="*/ 2183130 w 4141470"/>
              <a:gd name="connsiteY38" fmla="*/ 556260 h 982980"/>
              <a:gd name="connsiteX39" fmla="*/ 2156460 w 4141470"/>
              <a:gd name="connsiteY39" fmla="*/ 514350 h 982980"/>
              <a:gd name="connsiteX40" fmla="*/ 2080260 w 4141470"/>
              <a:gd name="connsiteY40" fmla="*/ 487680 h 982980"/>
              <a:gd name="connsiteX41" fmla="*/ 2042160 w 4141470"/>
              <a:gd name="connsiteY41" fmla="*/ 487680 h 982980"/>
              <a:gd name="connsiteX42" fmla="*/ 2015490 w 4141470"/>
              <a:gd name="connsiteY42" fmla="*/ 449580 h 982980"/>
              <a:gd name="connsiteX43" fmla="*/ 1939290 w 4141470"/>
              <a:gd name="connsiteY43" fmla="*/ 449580 h 982980"/>
              <a:gd name="connsiteX44" fmla="*/ 1927860 w 4141470"/>
              <a:gd name="connsiteY44" fmla="*/ 434340 h 982980"/>
              <a:gd name="connsiteX45" fmla="*/ 1840230 w 4141470"/>
              <a:gd name="connsiteY45" fmla="*/ 422910 h 982980"/>
              <a:gd name="connsiteX46" fmla="*/ 1733550 w 4141470"/>
              <a:gd name="connsiteY46" fmla="*/ 354330 h 982980"/>
              <a:gd name="connsiteX47" fmla="*/ 1642110 w 4141470"/>
              <a:gd name="connsiteY47" fmla="*/ 331470 h 982980"/>
              <a:gd name="connsiteX48" fmla="*/ 1592580 w 4141470"/>
              <a:gd name="connsiteY48" fmla="*/ 297180 h 982980"/>
              <a:gd name="connsiteX49" fmla="*/ 1512570 w 4141470"/>
              <a:gd name="connsiteY49" fmla="*/ 285750 h 982980"/>
              <a:gd name="connsiteX50" fmla="*/ 1413510 w 4141470"/>
              <a:gd name="connsiteY50" fmla="*/ 224790 h 982980"/>
              <a:gd name="connsiteX51" fmla="*/ 1348740 w 4141470"/>
              <a:gd name="connsiteY51" fmla="*/ 220980 h 982980"/>
              <a:gd name="connsiteX52" fmla="*/ 1318260 w 4141470"/>
              <a:gd name="connsiteY52" fmla="*/ 209550 h 982980"/>
              <a:gd name="connsiteX53" fmla="*/ 1234440 w 4141470"/>
              <a:gd name="connsiteY53" fmla="*/ 213360 h 982980"/>
              <a:gd name="connsiteX54" fmla="*/ 1192530 w 4141470"/>
              <a:gd name="connsiteY54" fmla="*/ 171450 h 982980"/>
              <a:gd name="connsiteX55" fmla="*/ 1135380 w 4141470"/>
              <a:gd name="connsiteY55" fmla="*/ 175260 h 982980"/>
              <a:gd name="connsiteX56" fmla="*/ 1108710 w 4141470"/>
              <a:gd name="connsiteY56" fmla="*/ 148590 h 982980"/>
              <a:gd name="connsiteX57" fmla="*/ 1002030 w 4141470"/>
              <a:gd name="connsiteY57" fmla="*/ 129540 h 982980"/>
              <a:gd name="connsiteX58" fmla="*/ 864870 w 4141470"/>
              <a:gd name="connsiteY58" fmla="*/ 118110 h 982980"/>
              <a:gd name="connsiteX59" fmla="*/ 857250 w 4141470"/>
              <a:gd name="connsiteY59" fmla="*/ 110490 h 982980"/>
              <a:gd name="connsiteX60" fmla="*/ 708660 w 4141470"/>
              <a:gd name="connsiteY60" fmla="*/ 99060 h 982980"/>
              <a:gd name="connsiteX61" fmla="*/ 685800 w 4141470"/>
              <a:gd name="connsiteY61" fmla="*/ 91440 h 982980"/>
              <a:gd name="connsiteX62" fmla="*/ 598170 w 4141470"/>
              <a:gd name="connsiteY62" fmla="*/ 102870 h 982980"/>
              <a:gd name="connsiteX63" fmla="*/ 598170 w 4141470"/>
              <a:gd name="connsiteY63" fmla="*/ 102870 h 982980"/>
              <a:gd name="connsiteX64" fmla="*/ 537210 w 4141470"/>
              <a:gd name="connsiteY64" fmla="*/ 83820 h 982980"/>
              <a:gd name="connsiteX65" fmla="*/ 533400 w 4141470"/>
              <a:gd name="connsiteY65" fmla="*/ 68580 h 982980"/>
              <a:gd name="connsiteX66" fmla="*/ 335280 w 4141470"/>
              <a:gd name="connsiteY66" fmla="*/ 80010 h 982980"/>
              <a:gd name="connsiteX67" fmla="*/ 281940 w 4141470"/>
              <a:gd name="connsiteY67" fmla="*/ 49530 h 982980"/>
              <a:gd name="connsiteX68" fmla="*/ 198120 w 4141470"/>
              <a:gd name="connsiteY68" fmla="*/ 53340 h 982980"/>
              <a:gd name="connsiteX69" fmla="*/ 186690 w 4141470"/>
              <a:gd name="connsiteY69" fmla="*/ 41910 h 982980"/>
              <a:gd name="connsiteX70" fmla="*/ 160020 w 4141470"/>
              <a:gd name="connsiteY70" fmla="*/ 38100 h 982980"/>
              <a:gd name="connsiteX71" fmla="*/ 137160 w 4141470"/>
              <a:gd name="connsiteY71" fmla="*/ 15240 h 982980"/>
              <a:gd name="connsiteX72" fmla="*/ 53340 w 4141470"/>
              <a:gd name="connsiteY72" fmla="*/ 15240 h 982980"/>
              <a:gd name="connsiteX73" fmla="*/ 34290 w 4141470"/>
              <a:gd name="connsiteY73" fmla="*/ 0 h 982980"/>
              <a:gd name="connsiteX74" fmla="*/ 0 w 4141470"/>
              <a:gd name="connsiteY74" fmla="*/ 0 h 982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141470" h="982980">
                <a:moveTo>
                  <a:pt x="4141470" y="982980"/>
                </a:moveTo>
                <a:lnTo>
                  <a:pt x="3943350" y="982980"/>
                </a:lnTo>
                <a:lnTo>
                  <a:pt x="3943350" y="933450"/>
                </a:lnTo>
                <a:lnTo>
                  <a:pt x="3912870" y="922020"/>
                </a:lnTo>
                <a:lnTo>
                  <a:pt x="3573780" y="922020"/>
                </a:lnTo>
                <a:lnTo>
                  <a:pt x="3573780" y="887730"/>
                </a:lnTo>
                <a:lnTo>
                  <a:pt x="3505200" y="887730"/>
                </a:lnTo>
                <a:lnTo>
                  <a:pt x="3505200" y="872490"/>
                </a:lnTo>
                <a:lnTo>
                  <a:pt x="3467100" y="872490"/>
                </a:lnTo>
                <a:lnTo>
                  <a:pt x="3467100" y="845820"/>
                </a:lnTo>
                <a:lnTo>
                  <a:pt x="3425190" y="838200"/>
                </a:lnTo>
                <a:lnTo>
                  <a:pt x="3375660" y="838200"/>
                </a:lnTo>
                <a:lnTo>
                  <a:pt x="3375660" y="815340"/>
                </a:lnTo>
                <a:lnTo>
                  <a:pt x="3318510" y="815340"/>
                </a:lnTo>
                <a:lnTo>
                  <a:pt x="3318510" y="800100"/>
                </a:lnTo>
                <a:lnTo>
                  <a:pt x="3280410" y="800100"/>
                </a:lnTo>
                <a:lnTo>
                  <a:pt x="3280410" y="773430"/>
                </a:lnTo>
                <a:lnTo>
                  <a:pt x="3200400" y="773430"/>
                </a:lnTo>
                <a:lnTo>
                  <a:pt x="3200400" y="762000"/>
                </a:lnTo>
                <a:lnTo>
                  <a:pt x="3135630" y="762000"/>
                </a:lnTo>
                <a:lnTo>
                  <a:pt x="2971800" y="762000"/>
                </a:lnTo>
                <a:lnTo>
                  <a:pt x="2971800" y="731520"/>
                </a:lnTo>
                <a:lnTo>
                  <a:pt x="2819400" y="731520"/>
                </a:lnTo>
                <a:lnTo>
                  <a:pt x="2819400" y="720090"/>
                </a:lnTo>
                <a:lnTo>
                  <a:pt x="2754630" y="720090"/>
                </a:lnTo>
                <a:lnTo>
                  <a:pt x="2727960" y="693420"/>
                </a:lnTo>
                <a:lnTo>
                  <a:pt x="2670810" y="693420"/>
                </a:lnTo>
                <a:lnTo>
                  <a:pt x="2644140" y="666750"/>
                </a:lnTo>
                <a:lnTo>
                  <a:pt x="2579370" y="666750"/>
                </a:lnTo>
                <a:lnTo>
                  <a:pt x="2560320" y="647700"/>
                </a:lnTo>
                <a:lnTo>
                  <a:pt x="2518410" y="647700"/>
                </a:lnTo>
                <a:lnTo>
                  <a:pt x="2484120" y="613410"/>
                </a:lnTo>
                <a:lnTo>
                  <a:pt x="2369820" y="613410"/>
                </a:lnTo>
                <a:lnTo>
                  <a:pt x="2350770" y="594360"/>
                </a:lnTo>
                <a:lnTo>
                  <a:pt x="2308860" y="594360"/>
                </a:lnTo>
                <a:lnTo>
                  <a:pt x="2286000" y="571500"/>
                </a:lnTo>
                <a:lnTo>
                  <a:pt x="2228850" y="571500"/>
                </a:lnTo>
                <a:lnTo>
                  <a:pt x="2213610" y="556260"/>
                </a:lnTo>
                <a:lnTo>
                  <a:pt x="2183130" y="556260"/>
                </a:lnTo>
                <a:lnTo>
                  <a:pt x="2156460" y="514350"/>
                </a:lnTo>
                <a:lnTo>
                  <a:pt x="2080260" y="487680"/>
                </a:lnTo>
                <a:lnTo>
                  <a:pt x="2042160" y="487680"/>
                </a:lnTo>
                <a:lnTo>
                  <a:pt x="2015490" y="449580"/>
                </a:lnTo>
                <a:lnTo>
                  <a:pt x="1939290" y="449580"/>
                </a:lnTo>
                <a:lnTo>
                  <a:pt x="1927860" y="434340"/>
                </a:lnTo>
                <a:lnTo>
                  <a:pt x="1840230" y="422910"/>
                </a:lnTo>
                <a:lnTo>
                  <a:pt x="1733550" y="354330"/>
                </a:lnTo>
                <a:lnTo>
                  <a:pt x="1642110" y="331470"/>
                </a:lnTo>
                <a:lnTo>
                  <a:pt x="1592580" y="297180"/>
                </a:lnTo>
                <a:lnTo>
                  <a:pt x="1512570" y="285750"/>
                </a:lnTo>
                <a:lnTo>
                  <a:pt x="1413510" y="224790"/>
                </a:lnTo>
                <a:lnTo>
                  <a:pt x="1348740" y="220980"/>
                </a:lnTo>
                <a:lnTo>
                  <a:pt x="1318260" y="209550"/>
                </a:lnTo>
                <a:lnTo>
                  <a:pt x="1234440" y="213360"/>
                </a:lnTo>
                <a:lnTo>
                  <a:pt x="1192530" y="171450"/>
                </a:lnTo>
                <a:lnTo>
                  <a:pt x="1135380" y="175260"/>
                </a:lnTo>
                <a:lnTo>
                  <a:pt x="1108710" y="148590"/>
                </a:lnTo>
                <a:lnTo>
                  <a:pt x="1002030" y="129540"/>
                </a:lnTo>
                <a:lnTo>
                  <a:pt x="864870" y="118110"/>
                </a:lnTo>
                <a:lnTo>
                  <a:pt x="857250" y="110490"/>
                </a:lnTo>
                <a:lnTo>
                  <a:pt x="708660" y="99060"/>
                </a:lnTo>
                <a:lnTo>
                  <a:pt x="685800" y="91440"/>
                </a:lnTo>
                <a:lnTo>
                  <a:pt x="598170" y="102870"/>
                </a:lnTo>
                <a:lnTo>
                  <a:pt x="598170" y="102870"/>
                </a:lnTo>
                <a:lnTo>
                  <a:pt x="537210" y="83820"/>
                </a:lnTo>
                <a:lnTo>
                  <a:pt x="533400" y="68580"/>
                </a:lnTo>
                <a:lnTo>
                  <a:pt x="335280" y="80010"/>
                </a:lnTo>
                <a:lnTo>
                  <a:pt x="281940" y="49530"/>
                </a:lnTo>
                <a:lnTo>
                  <a:pt x="198120" y="53340"/>
                </a:lnTo>
                <a:lnTo>
                  <a:pt x="186690" y="41910"/>
                </a:lnTo>
                <a:lnTo>
                  <a:pt x="160020" y="38100"/>
                </a:lnTo>
                <a:lnTo>
                  <a:pt x="137160" y="15240"/>
                </a:lnTo>
                <a:lnTo>
                  <a:pt x="53340" y="15240"/>
                </a:lnTo>
                <a:lnTo>
                  <a:pt x="34290" y="0"/>
                </a:lnTo>
                <a:lnTo>
                  <a:pt x="0" y="0"/>
                </a:lnTo>
              </a:path>
            </a:pathLst>
          </a:custGeom>
          <a:noFill/>
          <a:ln w="28575">
            <a:solidFill>
              <a:schemeClr val="accent1"/>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66642486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096D5-E455-42D1-9DEF-1993BC50DFAB}"/>
              </a:ext>
            </a:extLst>
          </p:cNvPr>
          <p:cNvSpPr>
            <a:spLocks noGrp="1"/>
          </p:cNvSpPr>
          <p:nvPr>
            <p:ph type="title"/>
          </p:nvPr>
        </p:nvSpPr>
        <p:spPr/>
        <p:txBody>
          <a:bodyPr/>
          <a:lstStyle/>
          <a:p>
            <a:r>
              <a:rPr lang="en-US" dirty="0"/>
              <a:t>STAMPEDE: Trial Schema</a:t>
            </a:r>
          </a:p>
        </p:txBody>
      </p:sp>
      <p:sp>
        <p:nvSpPr>
          <p:cNvPr id="13" name="Content Placeholder 2">
            <a:extLst>
              <a:ext uri="{FF2B5EF4-FFF2-40B4-BE49-F238E27FC236}">
                <a16:creationId xmlns:a16="http://schemas.microsoft.com/office/drawing/2014/main" id="{9B639C48-01EC-4C4D-8B40-497DF2FC0E5D}"/>
              </a:ext>
            </a:extLst>
          </p:cNvPr>
          <p:cNvSpPr>
            <a:spLocks noGrp="1"/>
          </p:cNvSpPr>
          <p:nvPr>
            <p:ph idx="1"/>
          </p:nvPr>
        </p:nvSpPr>
        <p:spPr>
          <a:xfrm>
            <a:off x="604674" y="1513047"/>
            <a:ext cx="11130125" cy="4650686"/>
          </a:xfrm>
        </p:spPr>
        <p:txBody>
          <a:bodyPr/>
          <a:lstStyle/>
          <a:p>
            <a:r>
              <a:rPr lang="en-US" altLang="en-US" dirty="0"/>
              <a:t>Randomized, open-label, multiarm, multistage phase II/III trial (N = 1917)</a:t>
            </a:r>
          </a:p>
        </p:txBody>
      </p:sp>
      <p:grpSp>
        <p:nvGrpSpPr>
          <p:cNvPr id="9" name="Group 7">
            <a:extLst>
              <a:ext uri="{FF2B5EF4-FFF2-40B4-BE49-F238E27FC236}">
                <a16:creationId xmlns:a16="http://schemas.microsoft.com/office/drawing/2014/main" id="{73F4B269-FE9A-4D52-90E9-EA64A21D4BF4}"/>
              </a:ext>
            </a:extLst>
          </p:cNvPr>
          <p:cNvGrpSpPr>
            <a:grpSpLocks/>
          </p:cNvGrpSpPr>
          <p:nvPr/>
        </p:nvGrpSpPr>
        <p:grpSpPr bwMode="auto">
          <a:xfrm>
            <a:off x="9389205" y="6215925"/>
            <a:ext cx="2486964" cy="447558"/>
            <a:chOff x="9527309" y="3551529"/>
            <a:chExt cx="2488502" cy="448324"/>
          </a:xfrm>
        </p:grpSpPr>
        <p:pic>
          <p:nvPicPr>
            <p:cNvPr id="10" name="Picture 9">
              <a:extLst>
                <a:ext uri="{FF2B5EF4-FFF2-40B4-BE49-F238E27FC236}">
                  <a16:creationId xmlns:a16="http://schemas.microsoft.com/office/drawing/2014/main" id="{FE8FE21D-CDCF-4A67-BA1E-F7B6DCF6D6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6243CB12-4EB1-43D5-B323-A180569E774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mn-cs"/>
              </a:endParaRPr>
            </a:p>
          </p:txBody>
        </p:sp>
      </p:grpSp>
      <p:sp>
        <p:nvSpPr>
          <p:cNvPr id="12" name="Text Box 15">
            <a:extLst>
              <a:ext uri="{FF2B5EF4-FFF2-40B4-BE49-F238E27FC236}">
                <a16:creationId xmlns:a16="http://schemas.microsoft.com/office/drawing/2014/main" id="{FA20CF5B-F45D-4393-8C8E-F63E0A3B3D17}"/>
              </a:ext>
            </a:extLst>
          </p:cNvPr>
          <p:cNvSpPr txBox="1">
            <a:spLocks noChangeArrowheads="1"/>
          </p:cNvSpPr>
          <p:nvPr/>
        </p:nvSpPr>
        <p:spPr bwMode="auto">
          <a:xfrm>
            <a:off x="414230" y="6388073"/>
            <a:ext cx="7851318"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609493"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ＭＳ Ｐゴシック" charset="0"/>
                <a:cs typeface="+mn-cs"/>
              </a:rPr>
              <a:t>NCT00268476.</a:t>
            </a:r>
          </a:p>
        </p:txBody>
      </p:sp>
      <p:sp>
        <p:nvSpPr>
          <p:cNvPr id="14" name="TextBox 13">
            <a:extLst>
              <a:ext uri="{FF2B5EF4-FFF2-40B4-BE49-F238E27FC236}">
                <a16:creationId xmlns:a16="http://schemas.microsoft.com/office/drawing/2014/main" id="{D66ED537-D201-4246-BB17-73B02C7724AA}"/>
              </a:ext>
            </a:extLst>
          </p:cNvPr>
          <p:cNvSpPr txBox="1"/>
          <p:nvPr/>
        </p:nvSpPr>
        <p:spPr bwMode="auto">
          <a:xfrm>
            <a:off x="4531035" y="2041608"/>
            <a:ext cx="31160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Eligible for STAMPEDE</a:t>
            </a:r>
          </a:p>
        </p:txBody>
      </p:sp>
      <p:grpSp>
        <p:nvGrpSpPr>
          <p:cNvPr id="15" name="Group 14">
            <a:extLst>
              <a:ext uri="{FF2B5EF4-FFF2-40B4-BE49-F238E27FC236}">
                <a16:creationId xmlns:a16="http://schemas.microsoft.com/office/drawing/2014/main" id="{5660FC20-4000-42F1-AF7E-B2AAD0E183B3}"/>
              </a:ext>
            </a:extLst>
          </p:cNvPr>
          <p:cNvGrpSpPr/>
          <p:nvPr/>
        </p:nvGrpSpPr>
        <p:grpSpPr>
          <a:xfrm>
            <a:off x="3758577" y="2392086"/>
            <a:ext cx="4712958" cy="446481"/>
            <a:chOff x="3758577" y="2392086"/>
            <a:chExt cx="4712958" cy="446481"/>
          </a:xfrm>
        </p:grpSpPr>
        <p:cxnSp>
          <p:nvCxnSpPr>
            <p:cNvPr id="16" name="Straight Connector 15">
              <a:extLst>
                <a:ext uri="{FF2B5EF4-FFF2-40B4-BE49-F238E27FC236}">
                  <a16:creationId xmlns:a16="http://schemas.microsoft.com/office/drawing/2014/main" id="{D80686B6-2C42-4F28-8E13-EDB75B9AF890}"/>
                </a:ext>
              </a:extLst>
            </p:cNvPr>
            <p:cNvCxnSpPr/>
            <p:nvPr/>
          </p:nvCxnSpPr>
          <p:spPr bwMode="auto">
            <a:xfrm>
              <a:off x="6051847" y="2392086"/>
              <a:ext cx="0" cy="194102"/>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123B1A8B-6E6A-49EB-B467-2B3DEF6F2CF1}"/>
                </a:ext>
              </a:extLst>
            </p:cNvPr>
            <p:cNvCxnSpPr>
              <a:cxnSpLocks/>
            </p:cNvCxnSpPr>
            <p:nvPr/>
          </p:nvCxnSpPr>
          <p:spPr bwMode="auto">
            <a:xfrm>
              <a:off x="3758577" y="2591735"/>
              <a:ext cx="471295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Arrow Connector 17">
              <a:extLst>
                <a:ext uri="{FF2B5EF4-FFF2-40B4-BE49-F238E27FC236}">
                  <a16:creationId xmlns:a16="http://schemas.microsoft.com/office/drawing/2014/main" id="{8C8EB226-F06D-449F-8581-379CDB6D3BCE}"/>
                </a:ext>
              </a:extLst>
            </p:cNvPr>
            <p:cNvCxnSpPr/>
            <p:nvPr/>
          </p:nvCxnSpPr>
          <p:spPr bwMode="auto">
            <a:xfrm>
              <a:off x="8471535" y="2580578"/>
              <a:ext cx="0" cy="246832"/>
            </a:xfrm>
            <a:prstGeom prst="straightConnector1">
              <a:avLst/>
            </a:prstGeom>
            <a:noFill/>
            <a:ln w="28575" cap="flat" cmpd="sng" algn="ctr">
              <a:solidFill>
                <a:schemeClr val="bg1"/>
              </a:solidFill>
              <a:prstDash val="solid"/>
              <a:round/>
              <a:headEnd type="none" w="med" len="med"/>
              <a:tailEnd type="triangle"/>
            </a:ln>
            <a:effectLst/>
          </p:spPr>
        </p:cxnSp>
        <p:cxnSp>
          <p:nvCxnSpPr>
            <p:cNvPr id="19" name="Straight Arrow Connector 18">
              <a:extLst>
                <a:ext uri="{FF2B5EF4-FFF2-40B4-BE49-F238E27FC236}">
                  <a16:creationId xmlns:a16="http://schemas.microsoft.com/office/drawing/2014/main" id="{DA1CC2EC-AD07-43EC-AEB5-666EFAFD3086}"/>
                </a:ext>
              </a:extLst>
            </p:cNvPr>
            <p:cNvCxnSpPr/>
            <p:nvPr/>
          </p:nvCxnSpPr>
          <p:spPr bwMode="auto">
            <a:xfrm>
              <a:off x="3770731" y="2591735"/>
              <a:ext cx="0" cy="246832"/>
            </a:xfrm>
            <a:prstGeom prst="straightConnector1">
              <a:avLst/>
            </a:prstGeom>
            <a:noFill/>
            <a:ln w="28575" cap="flat" cmpd="sng" algn="ctr">
              <a:solidFill>
                <a:schemeClr val="bg1"/>
              </a:solidFill>
              <a:prstDash val="solid"/>
              <a:round/>
              <a:headEnd type="none" w="med" len="med"/>
              <a:tailEnd type="triangle"/>
            </a:ln>
            <a:effectLst/>
          </p:spPr>
        </p:cxnSp>
      </p:grpSp>
      <p:sp>
        <p:nvSpPr>
          <p:cNvPr id="20" name="TextBox 19">
            <a:extLst>
              <a:ext uri="{FF2B5EF4-FFF2-40B4-BE49-F238E27FC236}">
                <a16:creationId xmlns:a16="http://schemas.microsoft.com/office/drawing/2014/main" id="{4D2F846E-E142-40FC-A6D5-8D5AA654F7DE}"/>
              </a:ext>
            </a:extLst>
          </p:cNvPr>
          <p:cNvSpPr txBox="1"/>
          <p:nvPr/>
        </p:nvSpPr>
        <p:spPr bwMode="auto">
          <a:xfrm>
            <a:off x="2220819" y="2790117"/>
            <a:ext cx="30998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Newly Diagnosed M1 Patients</a:t>
            </a:r>
            <a:endPar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endParaRPr>
          </a:p>
        </p:txBody>
      </p:sp>
      <p:sp>
        <p:nvSpPr>
          <p:cNvPr id="21" name="Rectangle 20">
            <a:extLst>
              <a:ext uri="{FF2B5EF4-FFF2-40B4-BE49-F238E27FC236}">
                <a16:creationId xmlns:a16="http://schemas.microsoft.com/office/drawing/2014/main" id="{DB9E6168-2DA3-4814-BA41-1C1676DE3ADE}"/>
              </a:ext>
            </a:extLst>
          </p:cNvPr>
          <p:cNvSpPr/>
          <p:nvPr/>
        </p:nvSpPr>
        <p:spPr bwMode="auto">
          <a:xfrm>
            <a:off x="1836187" y="3168333"/>
            <a:ext cx="3890071" cy="304602"/>
          </a:xfrm>
          <a:prstGeom prst="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Randomization</a:t>
            </a:r>
          </a:p>
        </p:txBody>
      </p:sp>
      <p:sp>
        <p:nvSpPr>
          <p:cNvPr id="22" name="Rectangle 21">
            <a:extLst>
              <a:ext uri="{FF2B5EF4-FFF2-40B4-BE49-F238E27FC236}">
                <a16:creationId xmlns:a16="http://schemas.microsoft.com/office/drawing/2014/main" id="{6A2956EE-3BC1-41C7-A918-D0EEE1600776}"/>
              </a:ext>
            </a:extLst>
          </p:cNvPr>
          <p:cNvSpPr/>
          <p:nvPr/>
        </p:nvSpPr>
        <p:spPr bwMode="auto">
          <a:xfrm>
            <a:off x="1836186" y="4059502"/>
            <a:ext cx="798163" cy="304602"/>
          </a:xfrm>
          <a:prstGeom prst="rect">
            <a:avLst/>
          </a:prstGeom>
          <a:solidFill>
            <a:schemeClr val="accent3"/>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B</a:t>
            </a:r>
          </a:p>
        </p:txBody>
      </p:sp>
      <p:sp>
        <p:nvSpPr>
          <p:cNvPr id="23" name="Rectangle 22">
            <a:extLst>
              <a:ext uri="{FF2B5EF4-FFF2-40B4-BE49-F238E27FC236}">
                <a16:creationId xmlns:a16="http://schemas.microsoft.com/office/drawing/2014/main" id="{07731821-0563-4739-9B15-6E86668F5BFC}"/>
              </a:ext>
            </a:extLst>
          </p:cNvPr>
          <p:cNvSpPr/>
          <p:nvPr/>
        </p:nvSpPr>
        <p:spPr bwMode="auto">
          <a:xfrm>
            <a:off x="2634349" y="4059502"/>
            <a:ext cx="3091909" cy="304602"/>
          </a:xfrm>
          <a:prstGeom prst="rect">
            <a:avLst/>
          </a:prstGeom>
          <a:solidFill>
            <a:schemeClr val="tx1"/>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Arm A + zoledronic acid</a:t>
            </a:r>
          </a:p>
        </p:txBody>
      </p:sp>
      <p:sp>
        <p:nvSpPr>
          <p:cNvPr id="24" name="Rectangle 23">
            <a:extLst>
              <a:ext uri="{FF2B5EF4-FFF2-40B4-BE49-F238E27FC236}">
                <a16:creationId xmlns:a16="http://schemas.microsoft.com/office/drawing/2014/main" id="{6BBE1A9E-89F1-402D-B4A2-4A6A50ED8444}"/>
              </a:ext>
            </a:extLst>
          </p:cNvPr>
          <p:cNvSpPr/>
          <p:nvPr/>
        </p:nvSpPr>
        <p:spPr bwMode="auto">
          <a:xfrm>
            <a:off x="1836186" y="4511216"/>
            <a:ext cx="798163" cy="304602"/>
          </a:xfrm>
          <a:prstGeom prst="rect">
            <a:avLst/>
          </a:prstGeom>
          <a:solidFill>
            <a:schemeClr val="accent3"/>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a:t>
            </a:r>
          </a:p>
        </p:txBody>
      </p:sp>
      <p:sp>
        <p:nvSpPr>
          <p:cNvPr id="25" name="Rectangle 24">
            <a:extLst>
              <a:ext uri="{FF2B5EF4-FFF2-40B4-BE49-F238E27FC236}">
                <a16:creationId xmlns:a16="http://schemas.microsoft.com/office/drawing/2014/main" id="{3F445852-A346-4D53-AC80-E346CB5FC03C}"/>
              </a:ext>
            </a:extLst>
          </p:cNvPr>
          <p:cNvSpPr/>
          <p:nvPr/>
        </p:nvSpPr>
        <p:spPr bwMode="auto">
          <a:xfrm>
            <a:off x="2634349" y="4511216"/>
            <a:ext cx="3091909" cy="304602"/>
          </a:xfrm>
          <a:prstGeom prst="rect">
            <a:avLst/>
          </a:prstGeom>
          <a:solidFill>
            <a:schemeClr val="tx1"/>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Arm A + docetaxel</a:t>
            </a:r>
          </a:p>
        </p:txBody>
      </p:sp>
      <p:sp>
        <p:nvSpPr>
          <p:cNvPr id="27" name="Rectangle 26">
            <a:extLst>
              <a:ext uri="{FF2B5EF4-FFF2-40B4-BE49-F238E27FC236}">
                <a16:creationId xmlns:a16="http://schemas.microsoft.com/office/drawing/2014/main" id="{582736BB-FC57-4744-B516-C189BD655E4A}"/>
              </a:ext>
            </a:extLst>
          </p:cNvPr>
          <p:cNvSpPr/>
          <p:nvPr/>
        </p:nvSpPr>
        <p:spPr bwMode="auto">
          <a:xfrm>
            <a:off x="1836186" y="4962853"/>
            <a:ext cx="798163" cy="304602"/>
          </a:xfrm>
          <a:prstGeom prst="rect">
            <a:avLst/>
          </a:prstGeom>
          <a:solidFill>
            <a:schemeClr val="accent3"/>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E</a:t>
            </a:r>
          </a:p>
        </p:txBody>
      </p:sp>
      <p:sp>
        <p:nvSpPr>
          <p:cNvPr id="28" name="Rectangle 27">
            <a:extLst>
              <a:ext uri="{FF2B5EF4-FFF2-40B4-BE49-F238E27FC236}">
                <a16:creationId xmlns:a16="http://schemas.microsoft.com/office/drawing/2014/main" id="{7AE51AB6-2D58-4F46-A865-4ACE20E4277B}"/>
              </a:ext>
            </a:extLst>
          </p:cNvPr>
          <p:cNvSpPr/>
          <p:nvPr/>
        </p:nvSpPr>
        <p:spPr bwMode="auto">
          <a:xfrm>
            <a:off x="2634349" y="4962853"/>
            <a:ext cx="3091909" cy="304602"/>
          </a:xfrm>
          <a:prstGeom prst="rect">
            <a:avLst/>
          </a:prstGeom>
          <a:solidFill>
            <a:schemeClr val="tx1"/>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Arm A + ZA + docetaxel</a:t>
            </a:r>
          </a:p>
        </p:txBody>
      </p:sp>
      <p:sp>
        <p:nvSpPr>
          <p:cNvPr id="29" name="Rectangle 28">
            <a:extLst>
              <a:ext uri="{FF2B5EF4-FFF2-40B4-BE49-F238E27FC236}">
                <a16:creationId xmlns:a16="http://schemas.microsoft.com/office/drawing/2014/main" id="{A663AA43-3211-4796-BB9B-DB42C9B39A46}"/>
              </a:ext>
            </a:extLst>
          </p:cNvPr>
          <p:cNvSpPr/>
          <p:nvPr/>
        </p:nvSpPr>
        <p:spPr bwMode="auto">
          <a:xfrm>
            <a:off x="1836186" y="5401683"/>
            <a:ext cx="798163" cy="304602"/>
          </a:xfrm>
          <a:prstGeom prst="rect">
            <a:avLst/>
          </a:prstGeom>
          <a:solidFill>
            <a:schemeClr val="accent3"/>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G</a:t>
            </a:r>
          </a:p>
        </p:txBody>
      </p:sp>
      <p:sp>
        <p:nvSpPr>
          <p:cNvPr id="30" name="Rectangle 29">
            <a:extLst>
              <a:ext uri="{FF2B5EF4-FFF2-40B4-BE49-F238E27FC236}">
                <a16:creationId xmlns:a16="http://schemas.microsoft.com/office/drawing/2014/main" id="{4C273077-029A-4184-9798-72459BDFE1C9}"/>
              </a:ext>
            </a:extLst>
          </p:cNvPr>
          <p:cNvSpPr/>
          <p:nvPr/>
        </p:nvSpPr>
        <p:spPr bwMode="auto">
          <a:xfrm>
            <a:off x="2634349" y="5401683"/>
            <a:ext cx="3091909" cy="304602"/>
          </a:xfrm>
          <a:prstGeom prst="rect">
            <a:avLst/>
          </a:prstGeom>
          <a:solidFill>
            <a:schemeClr val="tx1"/>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Arm A + abiraterone</a:t>
            </a:r>
          </a:p>
        </p:txBody>
      </p:sp>
      <p:sp>
        <p:nvSpPr>
          <p:cNvPr id="31" name="Rectangle 30">
            <a:extLst>
              <a:ext uri="{FF2B5EF4-FFF2-40B4-BE49-F238E27FC236}">
                <a16:creationId xmlns:a16="http://schemas.microsoft.com/office/drawing/2014/main" id="{5E5608D1-6873-4360-9225-1ECAB1D76F7D}"/>
              </a:ext>
            </a:extLst>
          </p:cNvPr>
          <p:cNvSpPr/>
          <p:nvPr/>
        </p:nvSpPr>
        <p:spPr bwMode="auto">
          <a:xfrm>
            <a:off x="1836186" y="5834993"/>
            <a:ext cx="798163" cy="304602"/>
          </a:xfrm>
          <a:prstGeom prst="rect">
            <a:avLst/>
          </a:prstGeom>
          <a:solidFill>
            <a:schemeClr val="accent3"/>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H</a:t>
            </a:r>
          </a:p>
        </p:txBody>
      </p:sp>
      <p:sp>
        <p:nvSpPr>
          <p:cNvPr id="32" name="Rectangle 31">
            <a:extLst>
              <a:ext uri="{FF2B5EF4-FFF2-40B4-BE49-F238E27FC236}">
                <a16:creationId xmlns:a16="http://schemas.microsoft.com/office/drawing/2014/main" id="{CEE64672-8F1D-411B-BD3F-213879F6D06F}"/>
              </a:ext>
            </a:extLst>
          </p:cNvPr>
          <p:cNvSpPr/>
          <p:nvPr/>
        </p:nvSpPr>
        <p:spPr bwMode="auto">
          <a:xfrm>
            <a:off x="2634349" y="5834993"/>
            <a:ext cx="3091909" cy="304602"/>
          </a:xfrm>
          <a:prstGeom prst="rect">
            <a:avLst/>
          </a:prstGeom>
          <a:solidFill>
            <a:schemeClr val="tx1"/>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Arm A + RT to prostate</a:t>
            </a:r>
          </a:p>
        </p:txBody>
      </p:sp>
      <p:sp>
        <p:nvSpPr>
          <p:cNvPr id="33" name="Rectangle 32">
            <a:extLst>
              <a:ext uri="{FF2B5EF4-FFF2-40B4-BE49-F238E27FC236}">
                <a16:creationId xmlns:a16="http://schemas.microsoft.com/office/drawing/2014/main" id="{1C3265AE-E340-4A9B-9280-4F7E7D4CE1E6}"/>
              </a:ext>
            </a:extLst>
          </p:cNvPr>
          <p:cNvSpPr/>
          <p:nvPr/>
        </p:nvSpPr>
        <p:spPr bwMode="auto">
          <a:xfrm>
            <a:off x="1836186" y="3605222"/>
            <a:ext cx="798163" cy="304602"/>
          </a:xfrm>
          <a:prstGeom prst="rect">
            <a:avLst/>
          </a:prstGeom>
          <a:solidFill>
            <a:schemeClr val="accent3"/>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a:t>
            </a:r>
          </a:p>
        </p:txBody>
      </p:sp>
      <p:sp>
        <p:nvSpPr>
          <p:cNvPr id="34" name="Rectangle 33">
            <a:extLst>
              <a:ext uri="{FF2B5EF4-FFF2-40B4-BE49-F238E27FC236}">
                <a16:creationId xmlns:a16="http://schemas.microsoft.com/office/drawing/2014/main" id="{2F7B7663-9A30-461A-A184-4559D94BDB31}"/>
              </a:ext>
            </a:extLst>
          </p:cNvPr>
          <p:cNvSpPr/>
          <p:nvPr/>
        </p:nvSpPr>
        <p:spPr bwMode="auto">
          <a:xfrm>
            <a:off x="2634349" y="3605222"/>
            <a:ext cx="3091909" cy="304602"/>
          </a:xfrm>
          <a:prstGeom prst="rect">
            <a:avLst/>
          </a:prstGeom>
          <a:solidFill>
            <a:schemeClr val="tx1"/>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ADT</a:t>
            </a:r>
          </a:p>
        </p:txBody>
      </p:sp>
      <p:sp>
        <p:nvSpPr>
          <p:cNvPr id="35" name="Rectangle 34">
            <a:extLst>
              <a:ext uri="{FF2B5EF4-FFF2-40B4-BE49-F238E27FC236}">
                <a16:creationId xmlns:a16="http://schemas.microsoft.com/office/drawing/2014/main" id="{5170ABED-FC29-43CA-8CF3-31BA27C7D341}"/>
              </a:ext>
            </a:extLst>
          </p:cNvPr>
          <p:cNvSpPr/>
          <p:nvPr/>
        </p:nvSpPr>
        <p:spPr bwMode="auto">
          <a:xfrm>
            <a:off x="6550620" y="4078780"/>
            <a:ext cx="798163" cy="304602"/>
          </a:xfrm>
          <a:prstGeom prst="rect">
            <a:avLst/>
          </a:prstGeom>
          <a:solidFill>
            <a:schemeClr val="accent3"/>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B</a:t>
            </a:r>
          </a:p>
        </p:txBody>
      </p:sp>
      <p:sp>
        <p:nvSpPr>
          <p:cNvPr id="36" name="Rectangle 35">
            <a:extLst>
              <a:ext uri="{FF2B5EF4-FFF2-40B4-BE49-F238E27FC236}">
                <a16:creationId xmlns:a16="http://schemas.microsoft.com/office/drawing/2014/main" id="{65FB2E17-56CA-46C0-87A6-668E2F4C42AD}"/>
              </a:ext>
            </a:extLst>
          </p:cNvPr>
          <p:cNvSpPr/>
          <p:nvPr/>
        </p:nvSpPr>
        <p:spPr bwMode="auto">
          <a:xfrm>
            <a:off x="7348783" y="4078780"/>
            <a:ext cx="3091909" cy="304602"/>
          </a:xfrm>
          <a:prstGeom prst="rect">
            <a:avLst/>
          </a:prstGeom>
          <a:solidFill>
            <a:schemeClr val="tx1"/>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Arm A + zoledronic acid</a:t>
            </a:r>
          </a:p>
        </p:txBody>
      </p:sp>
      <p:sp>
        <p:nvSpPr>
          <p:cNvPr id="37" name="Rectangle 36">
            <a:extLst>
              <a:ext uri="{FF2B5EF4-FFF2-40B4-BE49-F238E27FC236}">
                <a16:creationId xmlns:a16="http://schemas.microsoft.com/office/drawing/2014/main" id="{3363E381-6575-4B28-9B61-264DA6E06457}"/>
              </a:ext>
            </a:extLst>
          </p:cNvPr>
          <p:cNvSpPr/>
          <p:nvPr/>
        </p:nvSpPr>
        <p:spPr bwMode="auto">
          <a:xfrm>
            <a:off x="6550620" y="4530494"/>
            <a:ext cx="798163" cy="304602"/>
          </a:xfrm>
          <a:prstGeom prst="rect">
            <a:avLst/>
          </a:prstGeom>
          <a:solidFill>
            <a:schemeClr val="accent3"/>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a:t>
            </a:r>
          </a:p>
        </p:txBody>
      </p:sp>
      <p:sp>
        <p:nvSpPr>
          <p:cNvPr id="38" name="Rectangle 37">
            <a:extLst>
              <a:ext uri="{FF2B5EF4-FFF2-40B4-BE49-F238E27FC236}">
                <a16:creationId xmlns:a16="http://schemas.microsoft.com/office/drawing/2014/main" id="{1EE47CD2-F561-4513-A611-B25738DE8D93}"/>
              </a:ext>
            </a:extLst>
          </p:cNvPr>
          <p:cNvSpPr/>
          <p:nvPr/>
        </p:nvSpPr>
        <p:spPr bwMode="auto">
          <a:xfrm>
            <a:off x="7348783" y="4530494"/>
            <a:ext cx="3091909" cy="304602"/>
          </a:xfrm>
          <a:prstGeom prst="rect">
            <a:avLst/>
          </a:prstGeom>
          <a:solidFill>
            <a:schemeClr val="tx1"/>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Arm A + docetaxel</a:t>
            </a:r>
          </a:p>
        </p:txBody>
      </p:sp>
      <p:sp>
        <p:nvSpPr>
          <p:cNvPr id="39" name="Rectangle 38">
            <a:extLst>
              <a:ext uri="{FF2B5EF4-FFF2-40B4-BE49-F238E27FC236}">
                <a16:creationId xmlns:a16="http://schemas.microsoft.com/office/drawing/2014/main" id="{6AF24784-FC8E-4AFE-AE4D-DA9C2458C9A3}"/>
              </a:ext>
            </a:extLst>
          </p:cNvPr>
          <p:cNvSpPr/>
          <p:nvPr/>
        </p:nvSpPr>
        <p:spPr bwMode="auto">
          <a:xfrm>
            <a:off x="6550620" y="4982131"/>
            <a:ext cx="798163" cy="304602"/>
          </a:xfrm>
          <a:prstGeom prst="rect">
            <a:avLst/>
          </a:prstGeom>
          <a:solidFill>
            <a:schemeClr val="accent3"/>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E</a:t>
            </a:r>
          </a:p>
        </p:txBody>
      </p:sp>
      <p:sp>
        <p:nvSpPr>
          <p:cNvPr id="40" name="Rectangle 39">
            <a:extLst>
              <a:ext uri="{FF2B5EF4-FFF2-40B4-BE49-F238E27FC236}">
                <a16:creationId xmlns:a16="http://schemas.microsoft.com/office/drawing/2014/main" id="{80B486E1-4665-4A4D-83A0-A62207DEC498}"/>
              </a:ext>
            </a:extLst>
          </p:cNvPr>
          <p:cNvSpPr/>
          <p:nvPr/>
        </p:nvSpPr>
        <p:spPr bwMode="auto">
          <a:xfrm>
            <a:off x="7348783" y="4982131"/>
            <a:ext cx="3091909" cy="304602"/>
          </a:xfrm>
          <a:prstGeom prst="rect">
            <a:avLst/>
          </a:prstGeom>
          <a:solidFill>
            <a:schemeClr val="tx1"/>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Arm A + ZA + docetaxel</a:t>
            </a:r>
          </a:p>
        </p:txBody>
      </p:sp>
      <p:sp>
        <p:nvSpPr>
          <p:cNvPr id="41" name="Rectangle 40">
            <a:extLst>
              <a:ext uri="{FF2B5EF4-FFF2-40B4-BE49-F238E27FC236}">
                <a16:creationId xmlns:a16="http://schemas.microsoft.com/office/drawing/2014/main" id="{98CC1377-7613-4269-8DA4-8786715F0728}"/>
              </a:ext>
            </a:extLst>
          </p:cNvPr>
          <p:cNvSpPr/>
          <p:nvPr/>
        </p:nvSpPr>
        <p:spPr bwMode="auto">
          <a:xfrm>
            <a:off x="6550620" y="5420961"/>
            <a:ext cx="798163" cy="304602"/>
          </a:xfrm>
          <a:prstGeom prst="rect">
            <a:avLst/>
          </a:prstGeom>
          <a:solidFill>
            <a:schemeClr val="accent3"/>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G</a:t>
            </a:r>
          </a:p>
        </p:txBody>
      </p:sp>
      <p:sp>
        <p:nvSpPr>
          <p:cNvPr id="42" name="Rectangle 41">
            <a:extLst>
              <a:ext uri="{FF2B5EF4-FFF2-40B4-BE49-F238E27FC236}">
                <a16:creationId xmlns:a16="http://schemas.microsoft.com/office/drawing/2014/main" id="{1C41D23C-649B-4130-ABE4-F1CE144BC7FF}"/>
              </a:ext>
            </a:extLst>
          </p:cNvPr>
          <p:cNvSpPr/>
          <p:nvPr/>
        </p:nvSpPr>
        <p:spPr bwMode="auto">
          <a:xfrm>
            <a:off x="7348783" y="5420961"/>
            <a:ext cx="3091909" cy="304602"/>
          </a:xfrm>
          <a:prstGeom prst="rect">
            <a:avLst/>
          </a:prstGeom>
          <a:solidFill>
            <a:schemeClr val="tx1"/>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Arm A + abiraterone</a:t>
            </a:r>
          </a:p>
        </p:txBody>
      </p:sp>
      <p:sp>
        <p:nvSpPr>
          <p:cNvPr id="43" name="Rectangle 42">
            <a:extLst>
              <a:ext uri="{FF2B5EF4-FFF2-40B4-BE49-F238E27FC236}">
                <a16:creationId xmlns:a16="http://schemas.microsoft.com/office/drawing/2014/main" id="{F2D90FFC-6073-4412-84D6-FC3C884F1645}"/>
              </a:ext>
            </a:extLst>
          </p:cNvPr>
          <p:cNvSpPr/>
          <p:nvPr/>
        </p:nvSpPr>
        <p:spPr bwMode="auto">
          <a:xfrm>
            <a:off x="6550620" y="3624500"/>
            <a:ext cx="798163" cy="304602"/>
          </a:xfrm>
          <a:prstGeom prst="rect">
            <a:avLst/>
          </a:prstGeom>
          <a:solidFill>
            <a:schemeClr val="accent3"/>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a:t>
            </a:r>
          </a:p>
        </p:txBody>
      </p:sp>
      <p:sp>
        <p:nvSpPr>
          <p:cNvPr id="44" name="Rectangle 43">
            <a:extLst>
              <a:ext uri="{FF2B5EF4-FFF2-40B4-BE49-F238E27FC236}">
                <a16:creationId xmlns:a16="http://schemas.microsoft.com/office/drawing/2014/main" id="{8F826136-CA85-4A6B-8FCF-9542E1106D2A}"/>
              </a:ext>
            </a:extLst>
          </p:cNvPr>
          <p:cNvSpPr/>
          <p:nvPr/>
        </p:nvSpPr>
        <p:spPr bwMode="auto">
          <a:xfrm>
            <a:off x="7348783" y="3624500"/>
            <a:ext cx="3091909" cy="304602"/>
          </a:xfrm>
          <a:prstGeom prst="rect">
            <a:avLst/>
          </a:prstGeom>
          <a:solidFill>
            <a:schemeClr val="tx1"/>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ADT (+ RT if N0 M0)</a:t>
            </a:r>
          </a:p>
        </p:txBody>
      </p:sp>
      <p:sp>
        <p:nvSpPr>
          <p:cNvPr id="45" name="Rectangle 44">
            <a:extLst>
              <a:ext uri="{FF2B5EF4-FFF2-40B4-BE49-F238E27FC236}">
                <a16:creationId xmlns:a16="http://schemas.microsoft.com/office/drawing/2014/main" id="{BF78D532-C719-4942-B0AF-702F581757CE}"/>
              </a:ext>
            </a:extLst>
          </p:cNvPr>
          <p:cNvSpPr/>
          <p:nvPr/>
        </p:nvSpPr>
        <p:spPr bwMode="auto">
          <a:xfrm>
            <a:off x="6550620" y="3163208"/>
            <a:ext cx="3890071" cy="304602"/>
          </a:xfrm>
          <a:prstGeom prst="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Randomization</a:t>
            </a:r>
          </a:p>
        </p:txBody>
      </p:sp>
      <p:sp>
        <p:nvSpPr>
          <p:cNvPr id="46" name="TextBox 45">
            <a:extLst>
              <a:ext uri="{FF2B5EF4-FFF2-40B4-BE49-F238E27FC236}">
                <a16:creationId xmlns:a16="http://schemas.microsoft.com/office/drawing/2014/main" id="{534EEFFC-CFD8-4D97-A46D-363D39A084C2}"/>
              </a:ext>
            </a:extLst>
          </p:cNvPr>
          <p:cNvSpPr txBox="1"/>
          <p:nvPr/>
        </p:nvSpPr>
        <p:spPr bwMode="auto">
          <a:xfrm>
            <a:off x="7571799" y="2779145"/>
            <a:ext cx="18297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All Other Patients</a:t>
            </a:r>
            <a:endPar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660173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Rectangle 154">
            <a:extLst>
              <a:ext uri="{FF2B5EF4-FFF2-40B4-BE49-F238E27FC236}">
                <a16:creationId xmlns:a16="http://schemas.microsoft.com/office/drawing/2014/main" id="{5FC09089-B8F6-4B7F-B29D-9DAC7C9CA90E}"/>
              </a:ext>
            </a:extLst>
          </p:cNvPr>
          <p:cNvSpPr/>
          <p:nvPr/>
        </p:nvSpPr>
        <p:spPr bwMode="auto">
          <a:xfrm>
            <a:off x="3241343" y="2141463"/>
            <a:ext cx="987552" cy="3888399"/>
          </a:xfrm>
          <a:prstGeom prst="rect">
            <a:avLst/>
          </a:prstGeom>
          <a:solidFill>
            <a:schemeClr val="accent3">
              <a:alpha val="2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Rectangle 152">
            <a:extLst>
              <a:ext uri="{FF2B5EF4-FFF2-40B4-BE49-F238E27FC236}">
                <a16:creationId xmlns:a16="http://schemas.microsoft.com/office/drawing/2014/main" id="{01D52D37-CBEF-41AC-9BF9-BD37BE89572D}"/>
              </a:ext>
            </a:extLst>
          </p:cNvPr>
          <p:cNvSpPr/>
          <p:nvPr/>
        </p:nvSpPr>
        <p:spPr bwMode="auto">
          <a:xfrm>
            <a:off x="2235453" y="2141463"/>
            <a:ext cx="989180" cy="3888399"/>
          </a:xfrm>
          <a:prstGeom prst="rect">
            <a:avLst/>
          </a:prstGeom>
          <a:solidFill>
            <a:schemeClr val="accent2">
              <a:alpha val="2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Freeform: Shape 60">
            <a:extLst>
              <a:ext uri="{FF2B5EF4-FFF2-40B4-BE49-F238E27FC236}">
                <a16:creationId xmlns:a16="http://schemas.microsoft.com/office/drawing/2014/main" id="{A8F6E943-A955-47B3-8C8F-4FA39F3E05E3}"/>
              </a:ext>
            </a:extLst>
          </p:cNvPr>
          <p:cNvSpPr/>
          <p:nvPr/>
        </p:nvSpPr>
        <p:spPr bwMode="auto">
          <a:xfrm>
            <a:off x="6195060" y="2244090"/>
            <a:ext cx="5242560" cy="746760"/>
          </a:xfrm>
          <a:custGeom>
            <a:avLst/>
            <a:gdLst>
              <a:gd name="connsiteX0" fmla="*/ 5242560 w 5242560"/>
              <a:gd name="connsiteY0" fmla="*/ 746760 h 746760"/>
              <a:gd name="connsiteX1" fmla="*/ 4922520 w 5242560"/>
              <a:gd name="connsiteY1" fmla="*/ 746760 h 746760"/>
              <a:gd name="connsiteX2" fmla="*/ 4922520 w 5242560"/>
              <a:gd name="connsiteY2" fmla="*/ 712470 h 746760"/>
              <a:gd name="connsiteX3" fmla="*/ 4697730 w 5242560"/>
              <a:gd name="connsiteY3" fmla="*/ 712470 h 746760"/>
              <a:gd name="connsiteX4" fmla="*/ 4697730 w 5242560"/>
              <a:gd name="connsiteY4" fmla="*/ 685800 h 746760"/>
              <a:gd name="connsiteX5" fmla="*/ 4476750 w 5242560"/>
              <a:gd name="connsiteY5" fmla="*/ 685800 h 746760"/>
              <a:gd name="connsiteX6" fmla="*/ 4476750 w 5242560"/>
              <a:gd name="connsiteY6" fmla="*/ 651510 h 746760"/>
              <a:gd name="connsiteX7" fmla="*/ 4316730 w 5242560"/>
              <a:gd name="connsiteY7" fmla="*/ 651510 h 746760"/>
              <a:gd name="connsiteX8" fmla="*/ 4316730 w 5242560"/>
              <a:gd name="connsiteY8" fmla="*/ 621030 h 746760"/>
              <a:gd name="connsiteX9" fmla="*/ 4271010 w 5242560"/>
              <a:gd name="connsiteY9" fmla="*/ 621030 h 746760"/>
              <a:gd name="connsiteX10" fmla="*/ 4271010 w 5242560"/>
              <a:gd name="connsiteY10" fmla="*/ 594360 h 746760"/>
              <a:gd name="connsiteX11" fmla="*/ 4179570 w 5242560"/>
              <a:gd name="connsiteY11" fmla="*/ 594360 h 746760"/>
              <a:gd name="connsiteX12" fmla="*/ 4179570 w 5242560"/>
              <a:gd name="connsiteY12" fmla="*/ 594360 h 746760"/>
              <a:gd name="connsiteX13" fmla="*/ 4137660 w 5242560"/>
              <a:gd name="connsiteY13" fmla="*/ 594360 h 746760"/>
              <a:gd name="connsiteX14" fmla="*/ 4137660 w 5242560"/>
              <a:gd name="connsiteY14" fmla="*/ 552450 h 746760"/>
              <a:gd name="connsiteX15" fmla="*/ 4057650 w 5242560"/>
              <a:gd name="connsiteY15" fmla="*/ 552450 h 746760"/>
              <a:gd name="connsiteX16" fmla="*/ 4057650 w 5242560"/>
              <a:gd name="connsiteY16" fmla="*/ 529590 h 746760"/>
              <a:gd name="connsiteX17" fmla="*/ 3970020 w 5242560"/>
              <a:gd name="connsiteY17" fmla="*/ 529590 h 746760"/>
              <a:gd name="connsiteX18" fmla="*/ 3970020 w 5242560"/>
              <a:gd name="connsiteY18" fmla="*/ 521970 h 746760"/>
              <a:gd name="connsiteX19" fmla="*/ 3905250 w 5242560"/>
              <a:gd name="connsiteY19" fmla="*/ 521970 h 746760"/>
              <a:gd name="connsiteX20" fmla="*/ 3905250 w 5242560"/>
              <a:gd name="connsiteY20" fmla="*/ 521970 h 746760"/>
              <a:gd name="connsiteX21" fmla="*/ 3749040 w 5242560"/>
              <a:gd name="connsiteY21" fmla="*/ 521970 h 746760"/>
              <a:gd name="connsiteX22" fmla="*/ 3749040 w 5242560"/>
              <a:gd name="connsiteY22" fmla="*/ 483870 h 746760"/>
              <a:gd name="connsiteX23" fmla="*/ 3672840 w 5242560"/>
              <a:gd name="connsiteY23" fmla="*/ 483870 h 746760"/>
              <a:gd name="connsiteX24" fmla="*/ 3672840 w 5242560"/>
              <a:gd name="connsiteY24" fmla="*/ 472440 h 746760"/>
              <a:gd name="connsiteX25" fmla="*/ 3478530 w 5242560"/>
              <a:gd name="connsiteY25" fmla="*/ 472440 h 746760"/>
              <a:gd name="connsiteX26" fmla="*/ 3478530 w 5242560"/>
              <a:gd name="connsiteY26" fmla="*/ 453390 h 746760"/>
              <a:gd name="connsiteX27" fmla="*/ 3329940 w 5242560"/>
              <a:gd name="connsiteY27" fmla="*/ 453390 h 746760"/>
              <a:gd name="connsiteX28" fmla="*/ 3329940 w 5242560"/>
              <a:gd name="connsiteY28" fmla="*/ 434340 h 746760"/>
              <a:gd name="connsiteX29" fmla="*/ 3036570 w 5242560"/>
              <a:gd name="connsiteY29" fmla="*/ 434340 h 746760"/>
              <a:gd name="connsiteX30" fmla="*/ 3036570 w 5242560"/>
              <a:gd name="connsiteY30" fmla="*/ 407670 h 746760"/>
              <a:gd name="connsiteX31" fmla="*/ 2788920 w 5242560"/>
              <a:gd name="connsiteY31" fmla="*/ 407670 h 746760"/>
              <a:gd name="connsiteX32" fmla="*/ 2697480 w 5242560"/>
              <a:gd name="connsiteY32" fmla="*/ 407670 h 746760"/>
              <a:gd name="connsiteX33" fmla="*/ 2697480 w 5242560"/>
              <a:gd name="connsiteY33" fmla="*/ 369570 h 746760"/>
              <a:gd name="connsiteX34" fmla="*/ 2659380 w 5242560"/>
              <a:gd name="connsiteY34" fmla="*/ 369570 h 746760"/>
              <a:gd name="connsiteX35" fmla="*/ 2659380 w 5242560"/>
              <a:gd name="connsiteY35" fmla="*/ 354330 h 746760"/>
              <a:gd name="connsiteX36" fmla="*/ 2526030 w 5242560"/>
              <a:gd name="connsiteY36" fmla="*/ 354330 h 746760"/>
              <a:gd name="connsiteX37" fmla="*/ 2526030 w 5242560"/>
              <a:gd name="connsiteY37" fmla="*/ 323850 h 746760"/>
              <a:gd name="connsiteX38" fmla="*/ 2487930 w 5242560"/>
              <a:gd name="connsiteY38" fmla="*/ 323850 h 746760"/>
              <a:gd name="connsiteX39" fmla="*/ 2487930 w 5242560"/>
              <a:gd name="connsiteY39" fmla="*/ 278130 h 746760"/>
              <a:gd name="connsiteX40" fmla="*/ 2209800 w 5242560"/>
              <a:gd name="connsiteY40" fmla="*/ 278130 h 746760"/>
              <a:gd name="connsiteX41" fmla="*/ 2209800 w 5242560"/>
              <a:gd name="connsiteY41" fmla="*/ 278130 h 746760"/>
              <a:gd name="connsiteX42" fmla="*/ 2106930 w 5242560"/>
              <a:gd name="connsiteY42" fmla="*/ 278130 h 746760"/>
              <a:gd name="connsiteX43" fmla="*/ 2106930 w 5242560"/>
              <a:gd name="connsiteY43" fmla="*/ 228600 h 746760"/>
              <a:gd name="connsiteX44" fmla="*/ 2057400 w 5242560"/>
              <a:gd name="connsiteY44" fmla="*/ 228600 h 746760"/>
              <a:gd name="connsiteX45" fmla="*/ 2057400 w 5242560"/>
              <a:gd name="connsiteY45" fmla="*/ 201930 h 746760"/>
              <a:gd name="connsiteX46" fmla="*/ 1809750 w 5242560"/>
              <a:gd name="connsiteY46" fmla="*/ 201930 h 746760"/>
              <a:gd name="connsiteX47" fmla="*/ 1809750 w 5242560"/>
              <a:gd name="connsiteY47" fmla="*/ 156210 h 746760"/>
              <a:gd name="connsiteX48" fmla="*/ 1634490 w 5242560"/>
              <a:gd name="connsiteY48" fmla="*/ 156210 h 746760"/>
              <a:gd name="connsiteX49" fmla="*/ 1634490 w 5242560"/>
              <a:gd name="connsiteY49" fmla="*/ 156210 h 746760"/>
              <a:gd name="connsiteX50" fmla="*/ 1249680 w 5242560"/>
              <a:gd name="connsiteY50" fmla="*/ 156210 h 746760"/>
              <a:gd name="connsiteX51" fmla="*/ 1249680 w 5242560"/>
              <a:gd name="connsiteY51" fmla="*/ 118110 h 746760"/>
              <a:gd name="connsiteX52" fmla="*/ 1150620 w 5242560"/>
              <a:gd name="connsiteY52" fmla="*/ 118110 h 746760"/>
              <a:gd name="connsiteX53" fmla="*/ 1150620 w 5242560"/>
              <a:gd name="connsiteY53" fmla="*/ 118110 h 746760"/>
              <a:gd name="connsiteX54" fmla="*/ 998220 w 5242560"/>
              <a:gd name="connsiteY54" fmla="*/ 118110 h 746760"/>
              <a:gd name="connsiteX55" fmla="*/ 998220 w 5242560"/>
              <a:gd name="connsiteY55" fmla="*/ 76200 h 746760"/>
              <a:gd name="connsiteX56" fmla="*/ 758190 w 5242560"/>
              <a:gd name="connsiteY56" fmla="*/ 76200 h 746760"/>
              <a:gd name="connsiteX57" fmla="*/ 758190 w 5242560"/>
              <a:gd name="connsiteY57" fmla="*/ 45720 h 746760"/>
              <a:gd name="connsiteX58" fmla="*/ 662940 w 5242560"/>
              <a:gd name="connsiteY58" fmla="*/ 45720 h 746760"/>
              <a:gd name="connsiteX59" fmla="*/ 662940 w 5242560"/>
              <a:gd name="connsiteY59" fmla="*/ 30480 h 746760"/>
              <a:gd name="connsiteX60" fmla="*/ 514350 w 5242560"/>
              <a:gd name="connsiteY60" fmla="*/ 30480 h 746760"/>
              <a:gd name="connsiteX61" fmla="*/ 514350 w 5242560"/>
              <a:gd name="connsiteY61" fmla="*/ 0 h 746760"/>
              <a:gd name="connsiteX62" fmla="*/ 0 w 5242560"/>
              <a:gd name="connsiteY62" fmla="*/ 0 h 746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5242560" h="746760">
                <a:moveTo>
                  <a:pt x="5242560" y="746760"/>
                </a:moveTo>
                <a:lnTo>
                  <a:pt x="4922520" y="746760"/>
                </a:lnTo>
                <a:lnTo>
                  <a:pt x="4922520" y="712470"/>
                </a:lnTo>
                <a:lnTo>
                  <a:pt x="4697730" y="712470"/>
                </a:lnTo>
                <a:lnTo>
                  <a:pt x="4697730" y="685800"/>
                </a:lnTo>
                <a:lnTo>
                  <a:pt x="4476750" y="685800"/>
                </a:lnTo>
                <a:lnTo>
                  <a:pt x="4476750" y="651510"/>
                </a:lnTo>
                <a:lnTo>
                  <a:pt x="4316730" y="651510"/>
                </a:lnTo>
                <a:lnTo>
                  <a:pt x="4316730" y="621030"/>
                </a:lnTo>
                <a:lnTo>
                  <a:pt x="4271010" y="621030"/>
                </a:lnTo>
                <a:lnTo>
                  <a:pt x="4271010" y="594360"/>
                </a:lnTo>
                <a:lnTo>
                  <a:pt x="4179570" y="594360"/>
                </a:lnTo>
                <a:lnTo>
                  <a:pt x="4179570" y="594360"/>
                </a:lnTo>
                <a:lnTo>
                  <a:pt x="4137660" y="594360"/>
                </a:lnTo>
                <a:lnTo>
                  <a:pt x="4137660" y="552450"/>
                </a:lnTo>
                <a:lnTo>
                  <a:pt x="4057650" y="552450"/>
                </a:lnTo>
                <a:lnTo>
                  <a:pt x="4057650" y="529590"/>
                </a:lnTo>
                <a:lnTo>
                  <a:pt x="3970020" y="529590"/>
                </a:lnTo>
                <a:lnTo>
                  <a:pt x="3970020" y="521970"/>
                </a:lnTo>
                <a:lnTo>
                  <a:pt x="3905250" y="521970"/>
                </a:lnTo>
                <a:lnTo>
                  <a:pt x="3905250" y="521970"/>
                </a:lnTo>
                <a:lnTo>
                  <a:pt x="3749040" y="521970"/>
                </a:lnTo>
                <a:lnTo>
                  <a:pt x="3749040" y="483870"/>
                </a:lnTo>
                <a:lnTo>
                  <a:pt x="3672840" y="483870"/>
                </a:lnTo>
                <a:lnTo>
                  <a:pt x="3672840" y="472440"/>
                </a:lnTo>
                <a:lnTo>
                  <a:pt x="3478530" y="472440"/>
                </a:lnTo>
                <a:lnTo>
                  <a:pt x="3478530" y="453390"/>
                </a:lnTo>
                <a:lnTo>
                  <a:pt x="3329940" y="453390"/>
                </a:lnTo>
                <a:lnTo>
                  <a:pt x="3329940" y="434340"/>
                </a:lnTo>
                <a:lnTo>
                  <a:pt x="3036570" y="434340"/>
                </a:lnTo>
                <a:lnTo>
                  <a:pt x="3036570" y="407670"/>
                </a:lnTo>
                <a:lnTo>
                  <a:pt x="2788920" y="407670"/>
                </a:lnTo>
                <a:lnTo>
                  <a:pt x="2697480" y="407670"/>
                </a:lnTo>
                <a:lnTo>
                  <a:pt x="2697480" y="369570"/>
                </a:lnTo>
                <a:lnTo>
                  <a:pt x="2659380" y="369570"/>
                </a:lnTo>
                <a:lnTo>
                  <a:pt x="2659380" y="354330"/>
                </a:lnTo>
                <a:lnTo>
                  <a:pt x="2526030" y="354330"/>
                </a:lnTo>
                <a:lnTo>
                  <a:pt x="2526030" y="323850"/>
                </a:lnTo>
                <a:lnTo>
                  <a:pt x="2487930" y="323850"/>
                </a:lnTo>
                <a:lnTo>
                  <a:pt x="2487930" y="278130"/>
                </a:lnTo>
                <a:lnTo>
                  <a:pt x="2209800" y="278130"/>
                </a:lnTo>
                <a:lnTo>
                  <a:pt x="2209800" y="278130"/>
                </a:lnTo>
                <a:lnTo>
                  <a:pt x="2106930" y="278130"/>
                </a:lnTo>
                <a:lnTo>
                  <a:pt x="2106930" y="228600"/>
                </a:lnTo>
                <a:lnTo>
                  <a:pt x="2057400" y="228600"/>
                </a:lnTo>
                <a:lnTo>
                  <a:pt x="2057400" y="201930"/>
                </a:lnTo>
                <a:lnTo>
                  <a:pt x="1809750" y="201930"/>
                </a:lnTo>
                <a:lnTo>
                  <a:pt x="1809750" y="156210"/>
                </a:lnTo>
                <a:lnTo>
                  <a:pt x="1634490" y="156210"/>
                </a:lnTo>
                <a:lnTo>
                  <a:pt x="1634490" y="156210"/>
                </a:lnTo>
                <a:lnTo>
                  <a:pt x="1249680" y="156210"/>
                </a:lnTo>
                <a:lnTo>
                  <a:pt x="1249680" y="118110"/>
                </a:lnTo>
                <a:lnTo>
                  <a:pt x="1150620" y="118110"/>
                </a:lnTo>
                <a:lnTo>
                  <a:pt x="1150620" y="118110"/>
                </a:lnTo>
                <a:lnTo>
                  <a:pt x="998220" y="118110"/>
                </a:lnTo>
                <a:lnTo>
                  <a:pt x="998220" y="76200"/>
                </a:lnTo>
                <a:lnTo>
                  <a:pt x="758190" y="76200"/>
                </a:lnTo>
                <a:lnTo>
                  <a:pt x="758190" y="45720"/>
                </a:lnTo>
                <a:lnTo>
                  <a:pt x="662940" y="45720"/>
                </a:lnTo>
                <a:lnTo>
                  <a:pt x="662940" y="30480"/>
                </a:lnTo>
                <a:lnTo>
                  <a:pt x="514350" y="30480"/>
                </a:lnTo>
                <a:lnTo>
                  <a:pt x="514350"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60" name="Group 59">
            <a:extLst>
              <a:ext uri="{FF2B5EF4-FFF2-40B4-BE49-F238E27FC236}">
                <a16:creationId xmlns:a16="http://schemas.microsoft.com/office/drawing/2014/main" id="{F78AB8F8-4216-4004-AD7A-0C78449AF968}"/>
              </a:ext>
            </a:extLst>
          </p:cNvPr>
          <p:cNvGrpSpPr/>
          <p:nvPr/>
        </p:nvGrpSpPr>
        <p:grpSpPr>
          <a:xfrm>
            <a:off x="5993130" y="2244090"/>
            <a:ext cx="5444490" cy="853440"/>
            <a:chOff x="5993130" y="2244090"/>
            <a:chExt cx="5444490" cy="853440"/>
          </a:xfrm>
        </p:grpSpPr>
        <p:sp>
          <p:nvSpPr>
            <p:cNvPr id="55" name="Freeform: Shape 54">
              <a:extLst>
                <a:ext uri="{FF2B5EF4-FFF2-40B4-BE49-F238E27FC236}">
                  <a16:creationId xmlns:a16="http://schemas.microsoft.com/office/drawing/2014/main" id="{6869057D-D50D-4BFC-A21E-E744A2F79219}"/>
                </a:ext>
              </a:extLst>
            </p:cNvPr>
            <p:cNvSpPr/>
            <p:nvPr/>
          </p:nvSpPr>
          <p:spPr bwMode="auto">
            <a:xfrm>
              <a:off x="5993130" y="2244090"/>
              <a:ext cx="3535680" cy="514350"/>
            </a:xfrm>
            <a:custGeom>
              <a:avLst/>
              <a:gdLst>
                <a:gd name="connsiteX0" fmla="*/ 0 w 3535680"/>
                <a:gd name="connsiteY0" fmla="*/ 0 h 514350"/>
                <a:gd name="connsiteX1" fmla="*/ 186690 w 3535680"/>
                <a:gd name="connsiteY1" fmla="*/ 0 h 514350"/>
                <a:gd name="connsiteX2" fmla="*/ 198120 w 3535680"/>
                <a:gd name="connsiteY2" fmla="*/ 11430 h 514350"/>
                <a:gd name="connsiteX3" fmla="*/ 514350 w 3535680"/>
                <a:gd name="connsiteY3" fmla="*/ 11430 h 514350"/>
                <a:gd name="connsiteX4" fmla="*/ 525780 w 3535680"/>
                <a:gd name="connsiteY4" fmla="*/ 11430 h 514350"/>
                <a:gd name="connsiteX5" fmla="*/ 670560 w 3535680"/>
                <a:gd name="connsiteY5" fmla="*/ 11430 h 514350"/>
                <a:gd name="connsiteX6" fmla="*/ 670560 w 3535680"/>
                <a:gd name="connsiteY6" fmla="*/ 30480 h 514350"/>
                <a:gd name="connsiteX7" fmla="*/ 1097280 w 3535680"/>
                <a:gd name="connsiteY7" fmla="*/ 30480 h 514350"/>
                <a:gd name="connsiteX8" fmla="*/ 1097280 w 3535680"/>
                <a:gd name="connsiteY8" fmla="*/ 30480 h 514350"/>
                <a:gd name="connsiteX9" fmla="*/ 1181100 w 3535680"/>
                <a:gd name="connsiteY9" fmla="*/ 30480 h 514350"/>
                <a:gd name="connsiteX10" fmla="*/ 1181100 w 3535680"/>
                <a:gd name="connsiteY10" fmla="*/ 49530 h 514350"/>
                <a:gd name="connsiteX11" fmla="*/ 1242060 w 3535680"/>
                <a:gd name="connsiteY11" fmla="*/ 49530 h 514350"/>
                <a:gd name="connsiteX12" fmla="*/ 1242060 w 3535680"/>
                <a:gd name="connsiteY12" fmla="*/ 76200 h 514350"/>
                <a:gd name="connsiteX13" fmla="*/ 1303020 w 3535680"/>
                <a:gd name="connsiteY13" fmla="*/ 76200 h 514350"/>
                <a:gd name="connsiteX14" fmla="*/ 1314450 w 3535680"/>
                <a:gd name="connsiteY14" fmla="*/ 87630 h 514350"/>
                <a:gd name="connsiteX15" fmla="*/ 1402080 w 3535680"/>
                <a:gd name="connsiteY15" fmla="*/ 87630 h 514350"/>
                <a:gd name="connsiteX16" fmla="*/ 1402080 w 3535680"/>
                <a:gd name="connsiteY16" fmla="*/ 106680 h 514350"/>
                <a:gd name="connsiteX17" fmla="*/ 1535430 w 3535680"/>
                <a:gd name="connsiteY17" fmla="*/ 106680 h 514350"/>
                <a:gd name="connsiteX18" fmla="*/ 1535430 w 3535680"/>
                <a:gd name="connsiteY18" fmla="*/ 106680 h 514350"/>
                <a:gd name="connsiteX19" fmla="*/ 1569720 w 3535680"/>
                <a:gd name="connsiteY19" fmla="*/ 125730 h 514350"/>
                <a:gd name="connsiteX20" fmla="*/ 1645920 w 3535680"/>
                <a:gd name="connsiteY20" fmla="*/ 125730 h 514350"/>
                <a:gd name="connsiteX21" fmla="*/ 1645920 w 3535680"/>
                <a:gd name="connsiteY21" fmla="*/ 140970 h 514350"/>
                <a:gd name="connsiteX22" fmla="*/ 1703070 w 3535680"/>
                <a:gd name="connsiteY22" fmla="*/ 140970 h 514350"/>
                <a:gd name="connsiteX23" fmla="*/ 1714500 w 3535680"/>
                <a:gd name="connsiteY23" fmla="*/ 152400 h 514350"/>
                <a:gd name="connsiteX24" fmla="*/ 1851660 w 3535680"/>
                <a:gd name="connsiteY24" fmla="*/ 152400 h 514350"/>
                <a:gd name="connsiteX25" fmla="*/ 1851660 w 3535680"/>
                <a:gd name="connsiteY25" fmla="*/ 152400 h 514350"/>
                <a:gd name="connsiteX26" fmla="*/ 1931670 w 3535680"/>
                <a:gd name="connsiteY26" fmla="*/ 152400 h 514350"/>
                <a:gd name="connsiteX27" fmla="*/ 1931670 w 3535680"/>
                <a:gd name="connsiteY27" fmla="*/ 201930 h 514350"/>
                <a:gd name="connsiteX28" fmla="*/ 1958340 w 3535680"/>
                <a:gd name="connsiteY28" fmla="*/ 201930 h 514350"/>
                <a:gd name="connsiteX29" fmla="*/ 1977390 w 3535680"/>
                <a:gd name="connsiteY29" fmla="*/ 220980 h 514350"/>
                <a:gd name="connsiteX30" fmla="*/ 2045970 w 3535680"/>
                <a:gd name="connsiteY30" fmla="*/ 220980 h 514350"/>
                <a:gd name="connsiteX31" fmla="*/ 2076450 w 3535680"/>
                <a:gd name="connsiteY31" fmla="*/ 251460 h 514350"/>
                <a:gd name="connsiteX32" fmla="*/ 2137410 w 3535680"/>
                <a:gd name="connsiteY32" fmla="*/ 251460 h 514350"/>
                <a:gd name="connsiteX33" fmla="*/ 2137410 w 3535680"/>
                <a:gd name="connsiteY33" fmla="*/ 278130 h 514350"/>
                <a:gd name="connsiteX34" fmla="*/ 2183130 w 3535680"/>
                <a:gd name="connsiteY34" fmla="*/ 278130 h 514350"/>
                <a:gd name="connsiteX35" fmla="*/ 2183130 w 3535680"/>
                <a:gd name="connsiteY35" fmla="*/ 285750 h 514350"/>
                <a:gd name="connsiteX36" fmla="*/ 2335530 w 3535680"/>
                <a:gd name="connsiteY36" fmla="*/ 285750 h 514350"/>
                <a:gd name="connsiteX37" fmla="*/ 2335530 w 3535680"/>
                <a:gd name="connsiteY37" fmla="*/ 293370 h 514350"/>
                <a:gd name="connsiteX38" fmla="*/ 2388870 w 3535680"/>
                <a:gd name="connsiteY38" fmla="*/ 293370 h 514350"/>
                <a:gd name="connsiteX39" fmla="*/ 2400300 w 3535680"/>
                <a:gd name="connsiteY39" fmla="*/ 304800 h 514350"/>
                <a:gd name="connsiteX40" fmla="*/ 2571750 w 3535680"/>
                <a:gd name="connsiteY40" fmla="*/ 304800 h 514350"/>
                <a:gd name="connsiteX41" fmla="*/ 2571750 w 3535680"/>
                <a:gd name="connsiteY41" fmla="*/ 327660 h 514350"/>
                <a:gd name="connsiteX42" fmla="*/ 2625090 w 3535680"/>
                <a:gd name="connsiteY42" fmla="*/ 327660 h 514350"/>
                <a:gd name="connsiteX43" fmla="*/ 2644140 w 3535680"/>
                <a:gd name="connsiteY43" fmla="*/ 346710 h 514350"/>
                <a:gd name="connsiteX44" fmla="*/ 2758440 w 3535680"/>
                <a:gd name="connsiteY44" fmla="*/ 346710 h 514350"/>
                <a:gd name="connsiteX45" fmla="*/ 2758440 w 3535680"/>
                <a:gd name="connsiteY45" fmla="*/ 373380 h 514350"/>
                <a:gd name="connsiteX46" fmla="*/ 3006090 w 3535680"/>
                <a:gd name="connsiteY46" fmla="*/ 373380 h 514350"/>
                <a:gd name="connsiteX47" fmla="*/ 3036570 w 3535680"/>
                <a:gd name="connsiteY47" fmla="*/ 403860 h 514350"/>
                <a:gd name="connsiteX48" fmla="*/ 3200400 w 3535680"/>
                <a:gd name="connsiteY48" fmla="*/ 403860 h 514350"/>
                <a:gd name="connsiteX49" fmla="*/ 3200400 w 3535680"/>
                <a:gd name="connsiteY49" fmla="*/ 403860 h 514350"/>
                <a:gd name="connsiteX50" fmla="*/ 3261360 w 3535680"/>
                <a:gd name="connsiteY50" fmla="*/ 403860 h 514350"/>
                <a:gd name="connsiteX51" fmla="*/ 3261360 w 3535680"/>
                <a:gd name="connsiteY51" fmla="*/ 430530 h 514350"/>
                <a:gd name="connsiteX52" fmla="*/ 3337560 w 3535680"/>
                <a:gd name="connsiteY52" fmla="*/ 430530 h 514350"/>
                <a:gd name="connsiteX53" fmla="*/ 3337560 w 3535680"/>
                <a:gd name="connsiteY53" fmla="*/ 430530 h 514350"/>
                <a:gd name="connsiteX54" fmla="*/ 3390900 w 3535680"/>
                <a:gd name="connsiteY54" fmla="*/ 430530 h 514350"/>
                <a:gd name="connsiteX55" fmla="*/ 3390900 w 3535680"/>
                <a:gd name="connsiteY55" fmla="*/ 468630 h 514350"/>
                <a:gd name="connsiteX56" fmla="*/ 3455670 w 3535680"/>
                <a:gd name="connsiteY56" fmla="*/ 468630 h 514350"/>
                <a:gd name="connsiteX57" fmla="*/ 3455670 w 3535680"/>
                <a:gd name="connsiteY57" fmla="*/ 491490 h 514350"/>
                <a:gd name="connsiteX58" fmla="*/ 3535680 w 3535680"/>
                <a:gd name="connsiteY58" fmla="*/ 491490 h 514350"/>
                <a:gd name="connsiteX59" fmla="*/ 3535680 w 3535680"/>
                <a:gd name="connsiteY59" fmla="*/ 51435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535680" h="514350">
                  <a:moveTo>
                    <a:pt x="0" y="0"/>
                  </a:moveTo>
                  <a:lnTo>
                    <a:pt x="186690" y="0"/>
                  </a:lnTo>
                  <a:lnTo>
                    <a:pt x="198120" y="11430"/>
                  </a:lnTo>
                  <a:lnTo>
                    <a:pt x="514350" y="11430"/>
                  </a:lnTo>
                  <a:lnTo>
                    <a:pt x="525780" y="11430"/>
                  </a:lnTo>
                  <a:lnTo>
                    <a:pt x="670560" y="11430"/>
                  </a:lnTo>
                  <a:lnTo>
                    <a:pt x="670560" y="30480"/>
                  </a:lnTo>
                  <a:lnTo>
                    <a:pt x="1097280" y="30480"/>
                  </a:lnTo>
                  <a:lnTo>
                    <a:pt x="1097280" y="30480"/>
                  </a:lnTo>
                  <a:lnTo>
                    <a:pt x="1181100" y="30480"/>
                  </a:lnTo>
                  <a:lnTo>
                    <a:pt x="1181100" y="49530"/>
                  </a:lnTo>
                  <a:lnTo>
                    <a:pt x="1242060" y="49530"/>
                  </a:lnTo>
                  <a:lnTo>
                    <a:pt x="1242060" y="76200"/>
                  </a:lnTo>
                  <a:lnTo>
                    <a:pt x="1303020" y="76200"/>
                  </a:lnTo>
                  <a:lnTo>
                    <a:pt x="1314450" y="87630"/>
                  </a:lnTo>
                  <a:lnTo>
                    <a:pt x="1402080" y="87630"/>
                  </a:lnTo>
                  <a:lnTo>
                    <a:pt x="1402080" y="106680"/>
                  </a:lnTo>
                  <a:lnTo>
                    <a:pt x="1535430" y="106680"/>
                  </a:lnTo>
                  <a:lnTo>
                    <a:pt x="1535430" y="106680"/>
                  </a:lnTo>
                  <a:cubicBezTo>
                    <a:pt x="1567516" y="122723"/>
                    <a:pt x="1557878" y="113888"/>
                    <a:pt x="1569720" y="125730"/>
                  </a:cubicBezTo>
                  <a:lnTo>
                    <a:pt x="1645920" y="125730"/>
                  </a:lnTo>
                  <a:lnTo>
                    <a:pt x="1645920" y="140970"/>
                  </a:lnTo>
                  <a:lnTo>
                    <a:pt x="1703070" y="140970"/>
                  </a:lnTo>
                  <a:lnTo>
                    <a:pt x="1714500" y="152400"/>
                  </a:lnTo>
                  <a:lnTo>
                    <a:pt x="1851660" y="152400"/>
                  </a:lnTo>
                  <a:lnTo>
                    <a:pt x="1851660" y="152400"/>
                  </a:lnTo>
                  <a:lnTo>
                    <a:pt x="1931670" y="152400"/>
                  </a:lnTo>
                  <a:lnTo>
                    <a:pt x="1931670" y="201930"/>
                  </a:lnTo>
                  <a:lnTo>
                    <a:pt x="1958340" y="201930"/>
                  </a:lnTo>
                  <a:lnTo>
                    <a:pt x="1977390" y="220980"/>
                  </a:lnTo>
                  <a:lnTo>
                    <a:pt x="2045970" y="220980"/>
                  </a:lnTo>
                  <a:lnTo>
                    <a:pt x="2076450" y="251460"/>
                  </a:lnTo>
                  <a:lnTo>
                    <a:pt x="2137410" y="251460"/>
                  </a:lnTo>
                  <a:lnTo>
                    <a:pt x="2137410" y="278130"/>
                  </a:lnTo>
                  <a:lnTo>
                    <a:pt x="2183130" y="278130"/>
                  </a:lnTo>
                  <a:lnTo>
                    <a:pt x="2183130" y="285750"/>
                  </a:lnTo>
                  <a:lnTo>
                    <a:pt x="2335530" y="285750"/>
                  </a:lnTo>
                  <a:lnTo>
                    <a:pt x="2335530" y="293370"/>
                  </a:lnTo>
                  <a:lnTo>
                    <a:pt x="2388870" y="293370"/>
                  </a:lnTo>
                  <a:lnTo>
                    <a:pt x="2400300" y="304800"/>
                  </a:lnTo>
                  <a:lnTo>
                    <a:pt x="2571750" y="304800"/>
                  </a:lnTo>
                  <a:lnTo>
                    <a:pt x="2571750" y="327660"/>
                  </a:lnTo>
                  <a:lnTo>
                    <a:pt x="2625090" y="327660"/>
                  </a:lnTo>
                  <a:lnTo>
                    <a:pt x="2644140" y="346710"/>
                  </a:lnTo>
                  <a:lnTo>
                    <a:pt x="2758440" y="346710"/>
                  </a:lnTo>
                  <a:lnTo>
                    <a:pt x="2758440" y="373380"/>
                  </a:lnTo>
                  <a:lnTo>
                    <a:pt x="3006090" y="373380"/>
                  </a:lnTo>
                  <a:lnTo>
                    <a:pt x="3036570" y="403860"/>
                  </a:lnTo>
                  <a:lnTo>
                    <a:pt x="3200400" y="403860"/>
                  </a:lnTo>
                  <a:lnTo>
                    <a:pt x="3200400" y="403860"/>
                  </a:lnTo>
                  <a:lnTo>
                    <a:pt x="3261360" y="403860"/>
                  </a:lnTo>
                  <a:lnTo>
                    <a:pt x="3261360" y="430530"/>
                  </a:lnTo>
                  <a:lnTo>
                    <a:pt x="3337560" y="430530"/>
                  </a:lnTo>
                  <a:lnTo>
                    <a:pt x="3337560" y="430530"/>
                  </a:lnTo>
                  <a:lnTo>
                    <a:pt x="3390900" y="430530"/>
                  </a:lnTo>
                  <a:lnTo>
                    <a:pt x="3390900" y="468630"/>
                  </a:lnTo>
                  <a:lnTo>
                    <a:pt x="3455670" y="468630"/>
                  </a:lnTo>
                  <a:lnTo>
                    <a:pt x="3455670" y="491490"/>
                  </a:lnTo>
                  <a:lnTo>
                    <a:pt x="3535680" y="491490"/>
                  </a:lnTo>
                  <a:lnTo>
                    <a:pt x="3535680" y="514350"/>
                  </a:lnTo>
                </a:path>
              </a:pathLst>
            </a:custGeom>
            <a:noFill/>
            <a:ln w="28575">
              <a:solidFill>
                <a:schemeClr val="accent1"/>
              </a:solidFill>
              <a:miter lim="800000"/>
              <a:headEnd/>
              <a:tailEnd/>
            </a:ln>
          </p:spPr>
          <p:txBody>
            <a:bodyPr rtlCol="0" anchor="ctr"/>
            <a:lstStyle/>
            <a:p>
              <a:pPr algn="ctr"/>
              <a:endParaRPr lang="en-US" dirty="0"/>
            </a:p>
          </p:txBody>
        </p:sp>
        <p:sp>
          <p:nvSpPr>
            <p:cNvPr id="57" name="Freeform: Shape 56">
              <a:extLst>
                <a:ext uri="{FF2B5EF4-FFF2-40B4-BE49-F238E27FC236}">
                  <a16:creationId xmlns:a16="http://schemas.microsoft.com/office/drawing/2014/main" id="{DB3AE644-6B39-4DDB-8462-2B0B81E608FB}"/>
                </a:ext>
              </a:extLst>
            </p:cNvPr>
            <p:cNvSpPr/>
            <p:nvPr/>
          </p:nvSpPr>
          <p:spPr bwMode="auto">
            <a:xfrm>
              <a:off x="10652760" y="2971800"/>
              <a:ext cx="784860" cy="125730"/>
            </a:xfrm>
            <a:custGeom>
              <a:avLst/>
              <a:gdLst>
                <a:gd name="connsiteX0" fmla="*/ 784860 w 784860"/>
                <a:gd name="connsiteY0" fmla="*/ 125730 h 125730"/>
                <a:gd name="connsiteX1" fmla="*/ 678180 w 784860"/>
                <a:gd name="connsiteY1" fmla="*/ 125730 h 125730"/>
                <a:gd name="connsiteX2" fmla="*/ 678180 w 784860"/>
                <a:gd name="connsiteY2" fmla="*/ 106680 h 125730"/>
                <a:gd name="connsiteX3" fmla="*/ 552450 w 784860"/>
                <a:gd name="connsiteY3" fmla="*/ 106680 h 125730"/>
                <a:gd name="connsiteX4" fmla="*/ 552450 w 784860"/>
                <a:gd name="connsiteY4" fmla="*/ 106680 h 125730"/>
                <a:gd name="connsiteX5" fmla="*/ 483870 w 784860"/>
                <a:gd name="connsiteY5" fmla="*/ 106680 h 125730"/>
                <a:gd name="connsiteX6" fmla="*/ 483870 w 784860"/>
                <a:gd name="connsiteY6" fmla="*/ 87630 h 125730"/>
                <a:gd name="connsiteX7" fmla="*/ 434340 w 784860"/>
                <a:gd name="connsiteY7" fmla="*/ 87630 h 125730"/>
                <a:gd name="connsiteX8" fmla="*/ 434340 w 784860"/>
                <a:gd name="connsiteY8" fmla="*/ 41910 h 125730"/>
                <a:gd name="connsiteX9" fmla="*/ 339090 w 784860"/>
                <a:gd name="connsiteY9" fmla="*/ 41910 h 125730"/>
                <a:gd name="connsiteX10" fmla="*/ 339090 w 784860"/>
                <a:gd name="connsiteY10" fmla="*/ 34290 h 125730"/>
                <a:gd name="connsiteX11" fmla="*/ 281940 w 784860"/>
                <a:gd name="connsiteY11" fmla="*/ 34290 h 125730"/>
                <a:gd name="connsiteX12" fmla="*/ 281940 w 784860"/>
                <a:gd name="connsiteY12" fmla="*/ 0 h 125730"/>
                <a:gd name="connsiteX13" fmla="*/ 160020 w 784860"/>
                <a:gd name="connsiteY13" fmla="*/ 0 h 125730"/>
                <a:gd name="connsiteX14" fmla="*/ 160020 w 784860"/>
                <a:gd name="connsiteY14" fmla="*/ 0 h 125730"/>
                <a:gd name="connsiteX15" fmla="*/ 0 w 784860"/>
                <a:gd name="connsiteY15" fmla="*/ 0 h 125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84860" h="125730">
                  <a:moveTo>
                    <a:pt x="784860" y="125730"/>
                  </a:moveTo>
                  <a:lnTo>
                    <a:pt x="678180" y="125730"/>
                  </a:lnTo>
                  <a:lnTo>
                    <a:pt x="678180" y="106680"/>
                  </a:lnTo>
                  <a:lnTo>
                    <a:pt x="552450" y="106680"/>
                  </a:lnTo>
                  <a:lnTo>
                    <a:pt x="552450" y="106680"/>
                  </a:lnTo>
                  <a:lnTo>
                    <a:pt x="483870" y="106680"/>
                  </a:lnTo>
                  <a:lnTo>
                    <a:pt x="483870" y="87630"/>
                  </a:lnTo>
                  <a:lnTo>
                    <a:pt x="434340" y="87630"/>
                  </a:lnTo>
                  <a:lnTo>
                    <a:pt x="434340" y="41910"/>
                  </a:lnTo>
                  <a:lnTo>
                    <a:pt x="339090" y="41910"/>
                  </a:lnTo>
                  <a:lnTo>
                    <a:pt x="339090" y="34290"/>
                  </a:lnTo>
                  <a:lnTo>
                    <a:pt x="281940" y="34290"/>
                  </a:lnTo>
                  <a:lnTo>
                    <a:pt x="281940" y="0"/>
                  </a:lnTo>
                  <a:lnTo>
                    <a:pt x="160020" y="0"/>
                  </a:lnTo>
                  <a:lnTo>
                    <a:pt x="160020"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59" name="Freeform: Shape 58">
              <a:extLst>
                <a:ext uri="{FF2B5EF4-FFF2-40B4-BE49-F238E27FC236}">
                  <a16:creationId xmlns:a16="http://schemas.microsoft.com/office/drawing/2014/main" id="{5A5EDB61-9A4B-4558-9BB9-D602B94A6113}"/>
                </a:ext>
              </a:extLst>
            </p:cNvPr>
            <p:cNvSpPr/>
            <p:nvPr/>
          </p:nvSpPr>
          <p:spPr bwMode="auto">
            <a:xfrm>
              <a:off x="9536430" y="2727960"/>
              <a:ext cx="1165860" cy="228600"/>
            </a:xfrm>
            <a:custGeom>
              <a:avLst/>
              <a:gdLst>
                <a:gd name="connsiteX0" fmla="*/ 0 w 1165860"/>
                <a:gd name="connsiteY0" fmla="*/ 0 h 228600"/>
                <a:gd name="connsiteX1" fmla="*/ 0 w 1165860"/>
                <a:gd name="connsiteY1" fmla="*/ 0 h 228600"/>
                <a:gd name="connsiteX2" fmla="*/ 30480 w 1165860"/>
                <a:gd name="connsiteY2" fmla="*/ 30480 h 228600"/>
                <a:gd name="connsiteX3" fmla="*/ 57150 w 1165860"/>
                <a:gd name="connsiteY3" fmla="*/ 57150 h 228600"/>
                <a:gd name="connsiteX4" fmla="*/ 133350 w 1165860"/>
                <a:gd name="connsiteY4" fmla="*/ 57150 h 228600"/>
                <a:gd name="connsiteX5" fmla="*/ 133350 w 1165860"/>
                <a:gd name="connsiteY5" fmla="*/ 91440 h 228600"/>
                <a:gd name="connsiteX6" fmla="*/ 228600 w 1165860"/>
                <a:gd name="connsiteY6" fmla="*/ 91440 h 228600"/>
                <a:gd name="connsiteX7" fmla="*/ 228600 w 1165860"/>
                <a:gd name="connsiteY7" fmla="*/ 106680 h 228600"/>
                <a:gd name="connsiteX8" fmla="*/ 323850 w 1165860"/>
                <a:gd name="connsiteY8" fmla="*/ 106680 h 228600"/>
                <a:gd name="connsiteX9" fmla="*/ 323850 w 1165860"/>
                <a:gd name="connsiteY9" fmla="*/ 125730 h 228600"/>
                <a:gd name="connsiteX10" fmla="*/ 384810 w 1165860"/>
                <a:gd name="connsiteY10" fmla="*/ 125730 h 228600"/>
                <a:gd name="connsiteX11" fmla="*/ 384810 w 1165860"/>
                <a:gd name="connsiteY11" fmla="*/ 140970 h 228600"/>
                <a:gd name="connsiteX12" fmla="*/ 476250 w 1165860"/>
                <a:gd name="connsiteY12" fmla="*/ 140970 h 228600"/>
                <a:gd name="connsiteX13" fmla="*/ 476250 w 1165860"/>
                <a:gd name="connsiteY13" fmla="*/ 160020 h 228600"/>
                <a:gd name="connsiteX14" fmla="*/ 537210 w 1165860"/>
                <a:gd name="connsiteY14" fmla="*/ 160020 h 228600"/>
                <a:gd name="connsiteX15" fmla="*/ 537210 w 1165860"/>
                <a:gd name="connsiteY15" fmla="*/ 194310 h 228600"/>
                <a:gd name="connsiteX16" fmla="*/ 681990 w 1165860"/>
                <a:gd name="connsiteY16" fmla="*/ 194310 h 228600"/>
                <a:gd name="connsiteX17" fmla="*/ 681990 w 1165860"/>
                <a:gd name="connsiteY17" fmla="*/ 194310 h 228600"/>
                <a:gd name="connsiteX18" fmla="*/ 765810 w 1165860"/>
                <a:gd name="connsiteY18" fmla="*/ 194310 h 228600"/>
                <a:gd name="connsiteX19" fmla="*/ 765810 w 1165860"/>
                <a:gd name="connsiteY19" fmla="*/ 228600 h 228600"/>
                <a:gd name="connsiteX20" fmla="*/ 1074420 w 1165860"/>
                <a:gd name="connsiteY20" fmla="*/ 228600 h 228600"/>
                <a:gd name="connsiteX21" fmla="*/ 1074420 w 1165860"/>
                <a:gd name="connsiteY21" fmla="*/ 228600 h 228600"/>
                <a:gd name="connsiteX22" fmla="*/ 1165860 w 1165860"/>
                <a:gd name="connsiteY22" fmla="*/ 22860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65860" h="228600">
                  <a:moveTo>
                    <a:pt x="0" y="0"/>
                  </a:moveTo>
                  <a:lnTo>
                    <a:pt x="0" y="0"/>
                  </a:lnTo>
                  <a:lnTo>
                    <a:pt x="30480" y="30480"/>
                  </a:lnTo>
                  <a:lnTo>
                    <a:pt x="57150" y="57150"/>
                  </a:lnTo>
                  <a:lnTo>
                    <a:pt x="133350" y="57150"/>
                  </a:lnTo>
                  <a:lnTo>
                    <a:pt x="133350" y="91440"/>
                  </a:lnTo>
                  <a:lnTo>
                    <a:pt x="228600" y="91440"/>
                  </a:lnTo>
                  <a:lnTo>
                    <a:pt x="228600" y="106680"/>
                  </a:lnTo>
                  <a:lnTo>
                    <a:pt x="323850" y="106680"/>
                  </a:lnTo>
                  <a:lnTo>
                    <a:pt x="323850" y="125730"/>
                  </a:lnTo>
                  <a:lnTo>
                    <a:pt x="384810" y="125730"/>
                  </a:lnTo>
                  <a:lnTo>
                    <a:pt x="384810" y="140970"/>
                  </a:lnTo>
                  <a:lnTo>
                    <a:pt x="476250" y="140970"/>
                  </a:lnTo>
                  <a:lnTo>
                    <a:pt x="476250" y="160020"/>
                  </a:lnTo>
                  <a:lnTo>
                    <a:pt x="537210" y="160020"/>
                  </a:lnTo>
                  <a:lnTo>
                    <a:pt x="537210" y="194310"/>
                  </a:lnTo>
                  <a:lnTo>
                    <a:pt x="681990" y="194310"/>
                  </a:lnTo>
                  <a:lnTo>
                    <a:pt x="681990" y="194310"/>
                  </a:lnTo>
                  <a:lnTo>
                    <a:pt x="765810" y="194310"/>
                  </a:lnTo>
                  <a:lnTo>
                    <a:pt x="765810" y="228600"/>
                  </a:lnTo>
                  <a:lnTo>
                    <a:pt x="1074420" y="228600"/>
                  </a:lnTo>
                  <a:lnTo>
                    <a:pt x="1074420" y="228600"/>
                  </a:lnTo>
                  <a:lnTo>
                    <a:pt x="1165860" y="228600"/>
                  </a:lnTo>
                </a:path>
              </a:pathLst>
            </a:custGeom>
            <a:noFill/>
            <a:ln w="28575">
              <a:solidFill>
                <a:schemeClr val="accent1"/>
              </a:solidFill>
              <a:miter lim="800000"/>
              <a:headEnd/>
              <a:tailEnd/>
            </a:ln>
          </p:spPr>
          <p:txBody>
            <a:bodyPr rtlCol="0" anchor="ctr"/>
            <a:lstStyle/>
            <a:p>
              <a:pPr algn="ctr"/>
              <a:endParaRPr lang="en-US" dirty="0"/>
            </a:p>
          </p:txBody>
        </p:sp>
      </p:grpSp>
      <p:sp>
        <p:nvSpPr>
          <p:cNvPr id="67" name="Title 1">
            <a:extLst>
              <a:ext uri="{FF2B5EF4-FFF2-40B4-BE49-F238E27FC236}">
                <a16:creationId xmlns:a16="http://schemas.microsoft.com/office/drawing/2014/main" id="{E4D69260-BEC1-486C-8A35-950BBA1B97DF}"/>
              </a:ext>
            </a:extLst>
          </p:cNvPr>
          <p:cNvSpPr>
            <a:spLocks noGrp="1"/>
          </p:cNvSpPr>
          <p:nvPr>
            <p:ph type="title"/>
          </p:nvPr>
        </p:nvSpPr>
        <p:spPr/>
        <p:txBody>
          <a:bodyPr/>
          <a:lstStyle/>
          <a:p>
            <a:r>
              <a:rPr lang="it-IT" dirty="0">
                <a:latin typeface="Calibri" pitchFamily="34" charset="0"/>
              </a:rPr>
              <a:t>STAMPEDE: Docetaxel vs Abiraterone Comparison</a:t>
            </a:r>
            <a:endParaRPr lang="en-US" sz="2800" dirty="0">
              <a:latin typeface="Calibri" pitchFamily="34" charset="0"/>
            </a:endParaRPr>
          </a:p>
        </p:txBody>
      </p:sp>
      <p:sp>
        <p:nvSpPr>
          <p:cNvPr id="3" name="Text Box 15">
            <a:extLst>
              <a:ext uri="{FF2B5EF4-FFF2-40B4-BE49-F238E27FC236}">
                <a16:creationId xmlns:a16="http://schemas.microsoft.com/office/drawing/2014/main" id="{9ECA9F13-BAE1-4F43-BC22-6C3216A7D1B4}"/>
              </a:ext>
            </a:extLst>
          </p:cNvPr>
          <p:cNvSpPr txBox="1">
            <a:spLocks noChangeArrowheads="1"/>
          </p:cNvSpPr>
          <p:nvPr/>
        </p:nvSpPr>
        <p:spPr bwMode="auto">
          <a:xfrm>
            <a:off x="440108" y="6362195"/>
            <a:ext cx="7851318"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609493"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ＭＳ Ｐゴシック" charset="0"/>
                <a:cs typeface="+mn-cs"/>
              </a:rPr>
              <a:t>Sydes. Ann Oncol. 2018;29:1235.</a:t>
            </a:r>
          </a:p>
        </p:txBody>
      </p:sp>
      <p:sp>
        <p:nvSpPr>
          <p:cNvPr id="4" name="TextBox 3">
            <a:extLst>
              <a:ext uri="{FF2B5EF4-FFF2-40B4-BE49-F238E27FC236}">
                <a16:creationId xmlns:a16="http://schemas.microsoft.com/office/drawing/2014/main" id="{A1E9EF6D-1481-4956-B42F-8148FA077B60}"/>
              </a:ext>
            </a:extLst>
          </p:cNvPr>
          <p:cNvSpPr txBox="1"/>
          <p:nvPr/>
        </p:nvSpPr>
        <p:spPr bwMode="auto">
          <a:xfrm>
            <a:off x="5871693" y="1503284"/>
            <a:ext cx="553964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OS</a:t>
            </a:r>
          </a:p>
        </p:txBody>
      </p:sp>
      <p:sp>
        <p:nvSpPr>
          <p:cNvPr id="5" name="TextBox 4">
            <a:extLst>
              <a:ext uri="{FF2B5EF4-FFF2-40B4-BE49-F238E27FC236}">
                <a16:creationId xmlns:a16="http://schemas.microsoft.com/office/drawing/2014/main" id="{D207A5FB-E16F-4A1A-9EBB-EF3800BE0944}"/>
              </a:ext>
            </a:extLst>
          </p:cNvPr>
          <p:cNvSpPr txBox="1"/>
          <p:nvPr/>
        </p:nvSpPr>
        <p:spPr bwMode="auto">
          <a:xfrm>
            <a:off x="2231427" y="1309734"/>
            <a:ext cx="198021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Outcomes</a:t>
            </a:r>
          </a:p>
        </p:txBody>
      </p:sp>
      <p:sp>
        <p:nvSpPr>
          <p:cNvPr id="2" name="TextBox 1">
            <a:extLst>
              <a:ext uri="{FF2B5EF4-FFF2-40B4-BE49-F238E27FC236}">
                <a16:creationId xmlns:a16="http://schemas.microsoft.com/office/drawing/2014/main" id="{3CEF3E41-E7EE-4655-BD5D-252107632B12}"/>
              </a:ext>
            </a:extLst>
          </p:cNvPr>
          <p:cNvSpPr txBox="1"/>
          <p:nvPr/>
        </p:nvSpPr>
        <p:spPr bwMode="auto">
          <a:xfrm rot="16200000">
            <a:off x="3714213" y="3594017"/>
            <a:ext cx="30291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OS (%)</a:t>
            </a:r>
          </a:p>
        </p:txBody>
      </p:sp>
      <p:sp>
        <p:nvSpPr>
          <p:cNvPr id="10" name="Rectangle 9">
            <a:extLst>
              <a:ext uri="{FF2B5EF4-FFF2-40B4-BE49-F238E27FC236}">
                <a16:creationId xmlns:a16="http://schemas.microsoft.com/office/drawing/2014/main" id="{65BF5C38-69AF-4A2A-ACAC-C186368490C5}"/>
              </a:ext>
            </a:extLst>
          </p:cNvPr>
          <p:cNvSpPr/>
          <p:nvPr/>
        </p:nvSpPr>
        <p:spPr bwMode="auto">
          <a:xfrm>
            <a:off x="7121925" y="5485115"/>
            <a:ext cx="3143289" cy="304703"/>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TextBox 5">
            <a:extLst>
              <a:ext uri="{FF2B5EF4-FFF2-40B4-BE49-F238E27FC236}">
                <a16:creationId xmlns:a16="http://schemas.microsoft.com/office/drawing/2014/main" id="{5BA8FD04-4603-4BCF-BABB-E327A0A82CC8}"/>
              </a:ext>
            </a:extLst>
          </p:cNvPr>
          <p:cNvSpPr txBox="1"/>
          <p:nvPr/>
        </p:nvSpPr>
        <p:spPr bwMode="auto">
          <a:xfrm>
            <a:off x="5962262" y="5554474"/>
            <a:ext cx="5449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Mos</a:t>
            </a:r>
          </a:p>
        </p:txBody>
      </p:sp>
      <p:sp>
        <p:nvSpPr>
          <p:cNvPr id="11" name="TextBox 10">
            <a:extLst>
              <a:ext uri="{FF2B5EF4-FFF2-40B4-BE49-F238E27FC236}">
                <a16:creationId xmlns:a16="http://schemas.microsoft.com/office/drawing/2014/main" id="{1BD54D6C-524A-40E4-A8C7-E22AF1558975}"/>
              </a:ext>
            </a:extLst>
          </p:cNvPr>
          <p:cNvSpPr txBox="1"/>
          <p:nvPr/>
        </p:nvSpPr>
        <p:spPr bwMode="auto">
          <a:xfrm>
            <a:off x="6631981" y="4468514"/>
            <a:ext cx="1203984" cy="584775"/>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600" dirty="0">
                <a:solidFill>
                  <a:schemeClr val="accent1"/>
                </a:solidFill>
                <a:latin typeface="Calibri" panose="020F0502020204030204" pitchFamily="34" charset="0"/>
              </a:rPr>
              <a:t>Abiraterone</a:t>
            </a:r>
            <a:br>
              <a:rPr lang="en-US" sz="1600" dirty="0">
                <a:solidFill>
                  <a:schemeClr val="accent1"/>
                </a:solidFill>
                <a:latin typeface="Calibri" panose="020F0502020204030204" pitchFamily="34" charset="0"/>
              </a:rPr>
            </a:br>
            <a:r>
              <a:rPr lang="en-US" sz="1600" dirty="0">
                <a:solidFill>
                  <a:schemeClr val="accent3"/>
                </a:solidFill>
                <a:latin typeface="Calibri" panose="020F0502020204030204" pitchFamily="34" charset="0"/>
              </a:rPr>
              <a:t>Docetaxel</a:t>
            </a:r>
          </a:p>
        </p:txBody>
      </p:sp>
      <p:grpSp>
        <p:nvGrpSpPr>
          <p:cNvPr id="12" name="Group 7">
            <a:extLst>
              <a:ext uri="{FF2B5EF4-FFF2-40B4-BE49-F238E27FC236}">
                <a16:creationId xmlns:a16="http://schemas.microsoft.com/office/drawing/2014/main" id="{00D71829-2530-4322-9CA7-443CE1D4CD60}"/>
              </a:ext>
            </a:extLst>
          </p:cNvPr>
          <p:cNvGrpSpPr>
            <a:grpSpLocks/>
          </p:cNvGrpSpPr>
          <p:nvPr/>
        </p:nvGrpSpPr>
        <p:grpSpPr bwMode="auto">
          <a:xfrm>
            <a:off x="9389205" y="6215925"/>
            <a:ext cx="2486964" cy="447558"/>
            <a:chOff x="9527309" y="3551529"/>
            <a:chExt cx="2488502" cy="448324"/>
          </a:xfrm>
        </p:grpSpPr>
        <p:pic>
          <p:nvPicPr>
            <p:cNvPr id="13" name="Picture 9">
              <a:extLst>
                <a:ext uri="{FF2B5EF4-FFF2-40B4-BE49-F238E27FC236}">
                  <a16:creationId xmlns:a16="http://schemas.microsoft.com/office/drawing/2014/main" id="{7660D3D6-ED48-4F79-B8A8-C15D614A4C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219AF3FB-ED4E-4A5D-B834-BCDBC5A7B9B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mn-cs"/>
              </a:endParaRPr>
            </a:p>
          </p:txBody>
        </p:sp>
      </p:grpSp>
      <p:sp>
        <p:nvSpPr>
          <p:cNvPr id="15" name="TextBox 14">
            <a:extLst>
              <a:ext uri="{FF2B5EF4-FFF2-40B4-BE49-F238E27FC236}">
                <a16:creationId xmlns:a16="http://schemas.microsoft.com/office/drawing/2014/main" id="{F72851BB-C62C-4F77-8E90-FDAC4075558B}"/>
              </a:ext>
            </a:extLst>
          </p:cNvPr>
          <p:cNvSpPr txBox="1"/>
          <p:nvPr/>
        </p:nvSpPr>
        <p:spPr bwMode="auto">
          <a:xfrm>
            <a:off x="11079013" y="5192964"/>
            <a:ext cx="6997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bg1"/>
                </a:solidFill>
                <a:latin typeface="Calibri" panose="020F0502020204030204" pitchFamily="34" charset="0"/>
              </a:rPr>
              <a:t>48</a:t>
            </a:r>
          </a:p>
        </p:txBody>
      </p:sp>
      <p:cxnSp>
        <p:nvCxnSpPr>
          <p:cNvPr id="17" name="Straight Connector 16">
            <a:extLst>
              <a:ext uri="{FF2B5EF4-FFF2-40B4-BE49-F238E27FC236}">
                <a16:creationId xmlns:a16="http://schemas.microsoft.com/office/drawing/2014/main" id="{F254FA54-F872-47C1-8771-B0581E322506}"/>
              </a:ext>
            </a:extLst>
          </p:cNvPr>
          <p:cNvCxnSpPr>
            <a:cxnSpLocks/>
          </p:cNvCxnSpPr>
          <p:nvPr/>
        </p:nvCxnSpPr>
        <p:spPr bwMode="auto">
          <a:xfrm flipH="1" flipV="1">
            <a:off x="5998176" y="2219982"/>
            <a:ext cx="0" cy="2981608"/>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AEA6A395-3266-4FCF-B745-601B2C00BE77}"/>
              </a:ext>
            </a:extLst>
          </p:cNvPr>
          <p:cNvCxnSpPr>
            <a:cxnSpLocks/>
          </p:cNvCxnSpPr>
          <p:nvPr/>
        </p:nvCxnSpPr>
        <p:spPr bwMode="auto">
          <a:xfrm flipV="1">
            <a:off x="5971593" y="5184615"/>
            <a:ext cx="545731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10C3EA9C-8222-41FD-A4B1-001BE36D4145}"/>
              </a:ext>
            </a:extLst>
          </p:cNvPr>
          <p:cNvCxnSpPr>
            <a:cxnSpLocks/>
          </p:cNvCxnSpPr>
          <p:nvPr/>
        </p:nvCxnSpPr>
        <p:spPr bwMode="auto">
          <a:xfrm flipH="1">
            <a:off x="11430000" y="517430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E6D7315E-C79E-4A51-85E9-7F1467DADDC1}"/>
              </a:ext>
            </a:extLst>
          </p:cNvPr>
          <p:cNvCxnSpPr>
            <a:cxnSpLocks/>
          </p:cNvCxnSpPr>
          <p:nvPr/>
        </p:nvCxnSpPr>
        <p:spPr bwMode="auto">
          <a:xfrm flipH="1">
            <a:off x="5992660" y="517430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72A4B8DB-06D1-44D5-8F42-F6787941DEC3}"/>
              </a:ext>
            </a:extLst>
          </p:cNvPr>
          <p:cNvCxnSpPr>
            <a:cxnSpLocks/>
          </p:cNvCxnSpPr>
          <p:nvPr/>
        </p:nvCxnSpPr>
        <p:spPr bwMode="auto">
          <a:xfrm flipH="1">
            <a:off x="7345526" y="517430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DDACF972-BF13-4777-B11E-4C1376280F4F}"/>
              </a:ext>
            </a:extLst>
          </p:cNvPr>
          <p:cNvCxnSpPr>
            <a:cxnSpLocks/>
          </p:cNvCxnSpPr>
          <p:nvPr/>
        </p:nvCxnSpPr>
        <p:spPr bwMode="auto">
          <a:xfrm flipH="1">
            <a:off x="8707018" y="517430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580DD2A1-171E-41F1-8AB5-FD1261CBC64B}"/>
              </a:ext>
            </a:extLst>
          </p:cNvPr>
          <p:cNvCxnSpPr>
            <a:cxnSpLocks/>
          </p:cNvCxnSpPr>
          <p:nvPr/>
        </p:nvCxnSpPr>
        <p:spPr bwMode="auto">
          <a:xfrm flipH="1">
            <a:off x="10068510" y="5174302"/>
            <a:ext cx="0" cy="64008"/>
          </a:xfrm>
          <a:prstGeom prst="line">
            <a:avLst/>
          </a:prstGeom>
          <a:noFill/>
          <a:ln w="28575" cap="flat" cmpd="sng" algn="ctr">
            <a:solidFill>
              <a:schemeClr val="bg1"/>
            </a:solidFill>
            <a:prstDash val="solid"/>
            <a:round/>
            <a:headEnd type="none" w="med" len="med"/>
            <a:tailEnd type="none" w="med" len="med"/>
          </a:ln>
          <a:effectLst/>
        </p:spPr>
      </p:cxnSp>
      <p:sp>
        <p:nvSpPr>
          <p:cNvPr id="22" name="TextBox 21">
            <a:extLst>
              <a:ext uri="{FF2B5EF4-FFF2-40B4-BE49-F238E27FC236}">
                <a16:creationId xmlns:a16="http://schemas.microsoft.com/office/drawing/2014/main" id="{FBB960C9-7158-489F-B787-00BCBEF30C90}"/>
              </a:ext>
            </a:extLst>
          </p:cNvPr>
          <p:cNvSpPr txBox="1"/>
          <p:nvPr/>
        </p:nvSpPr>
        <p:spPr bwMode="auto">
          <a:xfrm>
            <a:off x="5649540" y="5192964"/>
            <a:ext cx="6997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bg1"/>
                </a:solidFill>
                <a:latin typeface="Calibri" panose="020F0502020204030204" pitchFamily="34" charset="0"/>
              </a:rPr>
              <a:t>0</a:t>
            </a:r>
          </a:p>
        </p:txBody>
      </p:sp>
      <p:sp>
        <p:nvSpPr>
          <p:cNvPr id="28" name="TextBox 27">
            <a:extLst>
              <a:ext uri="{FF2B5EF4-FFF2-40B4-BE49-F238E27FC236}">
                <a16:creationId xmlns:a16="http://schemas.microsoft.com/office/drawing/2014/main" id="{D57D49BB-4025-4136-82F5-9ADE4E675914}"/>
              </a:ext>
            </a:extLst>
          </p:cNvPr>
          <p:cNvSpPr txBox="1"/>
          <p:nvPr/>
        </p:nvSpPr>
        <p:spPr bwMode="auto">
          <a:xfrm>
            <a:off x="7000439" y="5192964"/>
            <a:ext cx="6997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bg1"/>
                </a:solidFill>
                <a:latin typeface="Calibri" panose="020F0502020204030204" pitchFamily="34" charset="0"/>
              </a:rPr>
              <a:t>12</a:t>
            </a:r>
          </a:p>
        </p:txBody>
      </p:sp>
      <p:sp>
        <p:nvSpPr>
          <p:cNvPr id="30" name="TextBox 29">
            <a:extLst>
              <a:ext uri="{FF2B5EF4-FFF2-40B4-BE49-F238E27FC236}">
                <a16:creationId xmlns:a16="http://schemas.microsoft.com/office/drawing/2014/main" id="{FCA61F63-F022-47DB-9E58-1BBE127A244C}"/>
              </a:ext>
            </a:extLst>
          </p:cNvPr>
          <p:cNvSpPr txBox="1"/>
          <p:nvPr/>
        </p:nvSpPr>
        <p:spPr bwMode="auto">
          <a:xfrm>
            <a:off x="8359964" y="5192964"/>
            <a:ext cx="6997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bg1"/>
                </a:solidFill>
                <a:latin typeface="Calibri" panose="020F0502020204030204" pitchFamily="34" charset="0"/>
              </a:rPr>
              <a:t>24</a:t>
            </a:r>
          </a:p>
        </p:txBody>
      </p:sp>
      <p:sp>
        <p:nvSpPr>
          <p:cNvPr id="32" name="TextBox 31">
            <a:extLst>
              <a:ext uri="{FF2B5EF4-FFF2-40B4-BE49-F238E27FC236}">
                <a16:creationId xmlns:a16="http://schemas.microsoft.com/office/drawing/2014/main" id="{212655FA-B8CE-4659-8470-7C2E0BDE2CD2}"/>
              </a:ext>
            </a:extLst>
          </p:cNvPr>
          <p:cNvSpPr txBox="1"/>
          <p:nvPr/>
        </p:nvSpPr>
        <p:spPr bwMode="auto">
          <a:xfrm>
            <a:off x="9719489" y="5192964"/>
            <a:ext cx="6997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bg1"/>
                </a:solidFill>
                <a:latin typeface="Calibri" panose="020F0502020204030204" pitchFamily="34" charset="0"/>
              </a:rPr>
              <a:t>36</a:t>
            </a:r>
          </a:p>
        </p:txBody>
      </p:sp>
      <p:cxnSp>
        <p:nvCxnSpPr>
          <p:cNvPr id="35" name="Straight Connector 34">
            <a:extLst>
              <a:ext uri="{FF2B5EF4-FFF2-40B4-BE49-F238E27FC236}">
                <a16:creationId xmlns:a16="http://schemas.microsoft.com/office/drawing/2014/main" id="{695F1D36-16BA-4808-BDB6-138875A5E8FD}"/>
              </a:ext>
            </a:extLst>
          </p:cNvPr>
          <p:cNvCxnSpPr>
            <a:cxnSpLocks/>
          </p:cNvCxnSpPr>
          <p:nvPr/>
        </p:nvCxnSpPr>
        <p:spPr bwMode="auto">
          <a:xfrm flipH="1">
            <a:off x="5918348" y="22341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930B4DD-A209-447C-8484-8EB35F5F5D11}"/>
              </a:ext>
            </a:extLst>
          </p:cNvPr>
          <p:cNvCxnSpPr>
            <a:cxnSpLocks/>
          </p:cNvCxnSpPr>
          <p:nvPr/>
        </p:nvCxnSpPr>
        <p:spPr bwMode="auto">
          <a:xfrm flipH="1">
            <a:off x="5918348" y="281674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F9543C0-EB9B-49F1-9D4E-96CB9F9C64AE}"/>
              </a:ext>
            </a:extLst>
          </p:cNvPr>
          <p:cNvCxnSpPr>
            <a:cxnSpLocks/>
          </p:cNvCxnSpPr>
          <p:nvPr/>
        </p:nvCxnSpPr>
        <p:spPr bwMode="auto">
          <a:xfrm flipH="1">
            <a:off x="5918348" y="340871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E6FAEDD9-444E-49A5-8F5A-528A2B67BC1E}"/>
              </a:ext>
            </a:extLst>
          </p:cNvPr>
          <p:cNvCxnSpPr>
            <a:cxnSpLocks/>
          </p:cNvCxnSpPr>
          <p:nvPr/>
        </p:nvCxnSpPr>
        <p:spPr bwMode="auto">
          <a:xfrm flipH="1">
            <a:off x="5918348" y="400068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72D4D9D3-4C7B-4C6E-A290-926CACE455D9}"/>
              </a:ext>
            </a:extLst>
          </p:cNvPr>
          <p:cNvCxnSpPr>
            <a:cxnSpLocks/>
          </p:cNvCxnSpPr>
          <p:nvPr/>
        </p:nvCxnSpPr>
        <p:spPr bwMode="auto">
          <a:xfrm flipH="1">
            <a:off x="5918348" y="45926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23BB7884-53C9-4FF0-A7A8-3408F31E38D1}"/>
              </a:ext>
            </a:extLst>
          </p:cNvPr>
          <p:cNvCxnSpPr>
            <a:cxnSpLocks/>
          </p:cNvCxnSpPr>
          <p:nvPr/>
        </p:nvCxnSpPr>
        <p:spPr bwMode="auto">
          <a:xfrm flipH="1">
            <a:off x="5918348" y="5184615"/>
            <a:ext cx="64008" cy="0"/>
          </a:xfrm>
          <a:prstGeom prst="line">
            <a:avLst/>
          </a:prstGeom>
          <a:noFill/>
          <a:ln w="28575" cap="flat" cmpd="sng" algn="ctr">
            <a:solidFill>
              <a:schemeClr val="bg1"/>
            </a:solidFill>
            <a:prstDash val="solid"/>
            <a:round/>
            <a:headEnd type="none" w="med" len="med"/>
            <a:tailEnd type="none" w="med" len="med"/>
          </a:ln>
          <a:effectLst/>
        </p:spPr>
      </p:cxnSp>
      <p:sp>
        <p:nvSpPr>
          <p:cNvPr id="36" name="TextBox 35">
            <a:extLst>
              <a:ext uri="{FF2B5EF4-FFF2-40B4-BE49-F238E27FC236}">
                <a16:creationId xmlns:a16="http://schemas.microsoft.com/office/drawing/2014/main" id="{6401E207-9F38-4C3C-8536-1238ADAF297B}"/>
              </a:ext>
            </a:extLst>
          </p:cNvPr>
          <p:cNvSpPr txBox="1"/>
          <p:nvPr/>
        </p:nvSpPr>
        <p:spPr bwMode="auto">
          <a:xfrm>
            <a:off x="5347333" y="2035035"/>
            <a:ext cx="60745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2000" b="0" dirty="0">
                <a:solidFill>
                  <a:schemeClr val="bg1"/>
                </a:solidFill>
                <a:latin typeface="Calibri" panose="020F0502020204030204" pitchFamily="34" charset="0"/>
              </a:rPr>
              <a:t>100</a:t>
            </a:r>
          </a:p>
        </p:txBody>
      </p:sp>
      <p:sp>
        <p:nvSpPr>
          <p:cNvPr id="43" name="TextBox 42">
            <a:extLst>
              <a:ext uri="{FF2B5EF4-FFF2-40B4-BE49-F238E27FC236}">
                <a16:creationId xmlns:a16="http://schemas.microsoft.com/office/drawing/2014/main" id="{BA4B193A-1A47-485D-8957-2E598D4132B0}"/>
              </a:ext>
            </a:extLst>
          </p:cNvPr>
          <p:cNvSpPr txBox="1"/>
          <p:nvPr/>
        </p:nvSpPr>
        <p:spPr bwMode="auto">
          <a:xfrm>
            <a:off x="5347333" y="2628530"/>
            <a:ext cx="60745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2000" b="0" dirty="0">
                <a:solidFill>
                  <a:schemeClr val="bg1"/>
                </a:solidFill>
                <a:latin typeface="Calibri" panose="020F0502020204030204" pitchFamily="34" charset="0"/>
              </a:rPr>
              <a:t>80</a:t>
            </a:r>
          </a:p>
        </p:txBody>
      </p:sp>
      <p:sp>
        <p:nvSpPr>
          <p:cNvPr id="45" name="TextBox 44">
            <a:extLst>
              <a:ext uri="{FF2B5EF4-FFF2-40B4-BE49-F238E27FC236}">
                <a16:creationId xmlns:a16="http://schemas.microsoft.com/office/drawing/2014/main" id="{BF9C5639-0225-44CE-B612-99886FA3335D}"/>
              </a:ext>
            </a:extLst>
          </p:cNvPr>
          <p:cNvSpPr txBox="1"/>
          <p:nvPr/>
        </p:nvSpPr>
        <p:spPr bwMode="auto">
          <a:xfrm>
            <a:off x="5347333" y="3222025"/>
            <a:ext cx="60745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2000" b="0" dirty="0">
                <a:solidFill>
                  <a:schemeClr val="bg1"/>
                </a:solidFill>
                <a:latin typeface="Calibri" panose="020F0502020204030204" pitchFamily="34" charset="0"/>
              </a:rPr>
              <a:t>60</a:t>
            </a:r>
          </a:p>
        </p:txBody>
      </p:sp>
      <p:sp>
        <p:nvSpPr>
          <p:cNvPr id="47" name="TextBox 46">
            <a:extLst>
              <a:ext uri="{FF2B5EF4-FFF2-40B4-BE49-F238E27FC236}">
                <a16:creationId xmlns:a16="http://schemas.microsoft.com/office/drawing/2014/main" id="{F65C46E3-FE85-4F3C-8546-33EDD7B5EC1B}"/>
              </a:ext>
            </a:extLst>
          </p:cNvPr>
          <p:cNvSpPr txBox="1"/>
          <p:nvPr/>
        </p:nvSpPr>
        <p:spPr bwMode="auto">
          <a:xfrm>
            <a:off x="5347333" y="3815520"/>
            <a:ext cx="60745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2000" b="0" dirty="0">
                <a:solidFill>
                  <a:schemeClr val="bg1"/>
                </a:solidFill>
                <a:latin typeface="Calibri" panose="020F0502020204030204" pitchFamily="34" charset="0"/>
              </a:rPr>
              <a:t>40</a:t>
            </a:r>
          </a:p>
        </p:txBody>
      </p:sp>
      <p:sp>
        <p:nvSpPr>
          <p:cNvPr id="49" name="TextBox 48">
            <a:extLst>
              <a:ext uri="{FF2B5EF4-FFF2-40B4-BE49-F238E27FC236}">
                <a16:creationId xmlns:a16="http://schemas.microsoft.com/office/drawing/2014/main" id="{6833661D-C73D-4B8B-AA80-2A369F97B0EC}"/>
              </a:ext>
            </a:extLst>
          </p:cNvPr>
          <p:cNvSpPr txBox="1"/>
          <p:nvPr/>
        </p:nvSpPr>
        <p:spPr bwMode="auto">
          <a:xfrm>
            <a:off x="5347333" y="4409015"/>
            <a:ext cx="60745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2000" b="0" dirty="0">
                <a:solidFill>
                  <a:schemeClr val="bg1"/>
                </a:solidFill>
                <a:latin typeface="Calibri" panose="020F0502020204030204" pitchFamily="34" charset="0"/>
              </a:rPr>
              <a:t>20</a:t>
            </a:r>
          </a:p>
        </p:txBody>
      </p:sp>
      <p:sp>
        <p:nvSpPr>
          <p:cNvPr id="51" name="TextBox 50">
            <a:extLst>
              <a:ext uri="{FF2B5EF4-FFF2-40B4-BE49-F238E27FC236}">
                <a16:creationId xmlns:a16="http://schemas.microsoft.com/office/drawing/2014/main" id="{4D754551-6671-4FB8-8552-D96AE1D94AC0}"/>
              </a:ext>
            </a:extLst>
          </p:cNvPr>
          <p:cNvSpPr txBox="1"/>
          <p:nvPr/>
        </p:nvSpPr>
        <p:spPr bwMode="auto">
          <a:xfrm>
            <a:off x="5347333" y="5002509"/>
            <a:ext cx="60745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2000" b="0" dirty="0">
                <a:solidFill>
                  <a:schemeClr val="bg1"/>
                </a:solidFill>
                <a:latin typeface="Calibri" panose="020F0502020204030204" pitchFamily="34" charset="0"/>
              </a:rPr>
              <a:t>0</a:t>
            </a:r>
          </a:p>
        </p:txBody>
      </p:sp>
      <p:cxnSp>
        <p:nvCxnSpPr>
          <p:cNvPr id="54" name="Straight Connector 53">
            <a:extLst>
              <a:ext uri="{FF2B5EF4-FFF2-40B4-BE49-F238E27FC236}">
                <a16:creationId xmlns:a16="http://schemas.microsoft.com/office/drawing/2014/main" id="{AD922B67-8FCD-4877-AA32-A054EE3B517A}"/>
              </a:ext>
            </a:extLst>
          </p:cNvPr>
          <p:cNvCxnSpPr>
            <a:cxnSpLocks/>
          </p:cNvCxnSpPr>
          <p:nvPr/>
        </p:nvCxnSpPr>
        <p:spPr bwMode="auto">
          <a:xfrm flipH="1">
            <a:off x="6324071" y="4641575"/>
            <a:ext cx="307910" cy="0"/>
          </a:xfrm>
          <a:prstGeom prst="line">
            <a:avLst/>
          </a:prstGeom>
          <a:noFill/>
          <a:ln w="28575" cap="flat" cmpd="sng" algn="ctr">
            <a:solidFill>
              <a:schemeClr val="accent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D34B2A63-1180-40F4-B1C2-2E3EFF13F7CB}"/>
              </a:ext>
            </a:extLst>
          </p:cNvPr>
          <p:cNvCxnSpPr>
            <a:cxnSpLocks/>
          </p:cNvCxnSpPr>
          <p:nvPr/>
        </p:nvCxnSpPr>
        <p:spPr bwMode="auto">
          <a:xfrm flipH="1">
            <a:off x="6324071" y="4905942"/>
            <a:ext cx="307910" cy="0"/>
          </a:xfrm>
          <a:prstGeom prst="line">
            <a:avLst/>
          </a:prstGeom>
          <a:noFill/>
          <a:ln w="28575" cap="flat" cmpd="sng" algn="ctr">
            <a:solidFill>
              <a:schemeClr val="accent3"/>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336CFFCD-3304-4F4D-B08B-EBC861B8D457}"/>
              </a:ext>
            </a:extLst>
          </p:cNvPr>
          <p:cNvCxnSpPr>
            <a:cxnSpLocks/>
          </p:cNvCxnSpPr>
          <p:nvPr/>
        </p:nvCxnSpPr>
        <p:spPr bwMode="auto">
          <a:xfrm>
            <a:off x="2214175" y="6029865"/>
            <a:ext cx="2014720"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27263385-21F4-4CAD-8A45-158B9CBA3E21}"/>
              </a:ext>
            </a:extLst>
          </p:cNvPr>
          <p:cNvCxnSpPr>
            <a:cxnSpLocks/>
          </p:cNvCxnSpPr>
          <p:nvPr/>
        </p:nvCxnSpPr>
        <p:spPr bwMode="auto">
          <a:xfrm>
            <a:off x="2544793" y="60298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74ADB964-5E57-4511-8273-FEE6F7C7590A}"/>
              </a:ext>
            </a:extLst>
          </p:cNvPr>
          <p:cNvCxnSpPr>
            <a:cxnSpLocks/>
          </p:cNvCxnSpPr>
          <p:nvPr/>
        </p:nvCxnSpPr>
        <p:spPr bwMode="auto">
          <a:xfrm>
            <a:off x="3236344" y="60298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2DDA1139-7FEC-4AE5-AB59-79EDA372A69F}"/>
              </a:ext>
            </a:extLst>
          </p:cNvPr>
          <p:cNvCxnSpPr>
            <a:cxnSpLocks/>
          </p:cNvCxnSpPr>
          <p:nvPr/>
        </p:nvCxnSpPr>
        <p:spPr bwMode="auto">
          <a:xfrm>
            <a:off x="3927895" y="602986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C4EE2E27-2B52-4D21-AC00-51025D16968C}"/>
              </a:ext>
            </a:extLst>
          </p:cNvPr>
          <p:cNvCxnSpPr>
            <a:cxnSpLocks/>
          </p:cNvCxnSpPr>
          <p:nvPr/>
        </p:nvCxnSpPr>
        <p:spPr bwMode="auto">
          <a:xfrm flipV="1">
            <a:off x="3236344" y="1703339"/>
            <a:ext cx="0" cy="4326527"/>
          </a:xfrm>
          <a:prstGeom prst="line">
            <a:avLst/>
          </a:prstGeom>
          <a:noFill/>
          <a:ln w="28575" cap="flat" cmpd="sng" algn="ctr">
            <a:solidFill>
              <a:schemeClr val="bg1"/>
            </a:solidFill>
            <a:prstDash val="sysDot"/>
            <a:round/>
            <a:headEnd type="none" w="med" len="med"/>
            <a:tailEnd type="none" w="med" len="med"/>
          </a:ln>
          <a:effectLst/>
        </p:spPr>
      </p:cxnSp>
      <p:grpSp>
        <p:nvGrpSpPr>
          <p:cNvPr id="91" name="Group 90">
            <a:extLst>
              <a:ext uri="{FF2B5EF4-FFF2-40B4-BE49-F238E27FC236}">
                <a16:creationId xmlns:a16="http://schemas.microsoft.com/office/drawing/2014/main" id="{0EF01C2F-0F3E-464B-9AAB-AC58DF4B56AD}"/>
              </a:ext>
            </a:extLst>
          </p:cNvPr>
          <p:cNvGrpSpPr/>
          <p:nvPr/>
        </p:nvGrpSpPr>
        <p:grpSpPr>
          <a:xfrm>
            <a:off x="2222801" y="2141465"/>
            <a:ext cx="1705094" cy="3937396"/>
            <a:chOff x="2222801" y="2141465"/>
            <a:chExt cx="1705094" cy="3916393"/>
          </a:xfrm>
        </p:grpSpPr>
        <p:cxnSp>
          <p:nvCxnSpPr>
            <p:cNvPr id="64" name="Straight Connector 63">
              <a:extLst>
                <a:ext uri="{FF2B5EF4-FFF2-40B4-BE49-F238E27FC236}">
                  <a16:creationId xmlns:a16="http://schemas.microsoft.com/office/drawing/2014/main" id="{06D9DE61-4031-4325-8FEE-D05878155110}"/>
                </a:ext>
              </a:extLst>
            </p:cNvPr>
            <p:cNvCxnSpPr>
              <a:cxnSpLocks/>
            </p:cNvCxnSpPr>
            <p:nvPr/>
          </p:nvCxnSpPr>
          <p:spPr bwMode="auto">
            <a:xfrm flipV="1">
              <a:off x="2222801" y="2141465"/>
              <a:ext cx="0" cy="3907766"/>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00975633-54F0-4236-96A0-30C10457C3C5}"/>
                </a:ext>
              </a:extLst>
            </p:cNvPr>
            <p:cNvCxnSpPr>
              <a:cxnSpLocks/>
            </p:cNvCxnSpPr>
            <p:nvPr/>
          </p:nvCxnSpPr>
          <p:spPr bwMode="auto">
            <a:xfrm flipV="1">
              <a:off x="2544793" y="2141465"/>
              <a:ext cx="0" cy="3916393"/>
            </a:xfrm>
            <a:prstGeom prst="line">
              <a:avLst/>
            </a:prstGeom>
            <a:noFill/>
            <a:ln w="28575" cap="flat" cmpd="sng" algn="ctr">
              <a:solidFill>
                <a:schemeClr val="bg1"/>
              </a:solidFill>
              <a:prstDash val="sysDot"/>
              <a:round/>
              <a:headEnd type="none" w="med" len="med"/>
              <a:tailEnd type="none" w="med" len="med"/>
            </a:ln>
            <a:effectLst/>
          </p:spPr>
        </p:cxnSp>
        <p:cxnSp>
          <p:nvCxnSpPr>
            <p:cNvPr id="77" name="Straight Connector 76">
              <a:extLst>
                <a:ext uri="{FF2B5EF4-FFF2-40B4-BE49-F238E27FC236}">
                  <a16:creationId xmlns:a16="http://schemas.microsoft.com/office/drawing/2014/main" id="{9840E1B0-165D-490A-B88D-763D2D89CE77}"/>
                </a:ext>
              </a:extLst>
            </p:cNvPr>
            <p:cNvCxnSpPr>
              <a:cxnSpLocks/>
            </p:cNvCxnSpPr>
            <p:nvPr/>
          </p:nvCxnSpPr>
          <p:spPr bwMode="auto">
            <a:xfrm flipV="1">
              <a:off x="3927895" y="2141465"/>
              <a:ext cx="0" cy="3916393"/>
            </a:xfrm>
            <a:prstGeom prst="line">
              <a:avLst/>
            </a:prstGeom>
            <a:noFill/>
            <a:ln w="28575" cap="flat" cmpd="sng" algn="ctr">
              <a:solidFill>
                <a:schemeClr val="bg1"/>
              </a:solidFill>
              <a:prstDash val="sysDot"/>
              <a:round/>
              <a:headEnd type="none" w="med" len="med"/>
              <a:tailEnd type="none" w="med" len="med"/>
            </a:ln>
            <a:effectLst/>
          </p:spPr>
        </p:cxnSp>
      </p:grpSp>
      <p:sp>
        <p:nvSpPr>
          <p:cNvPr id="79" name="TextBox 78">
            <a:extLst>
              <a:ext uri="{FF2B5EF4-FFF2-40B4-BE49-F238E27FC236}">
                <a16:creationId xmlns:a16="http://schemas.microsoft.com/office/drawing/2014/main" id="{2893E19D-E5A9-4096-A49B-37627962390B}"/>
              </a:ext>
            </a:extLst>
          </p:cNvPr>
          <p:cNvSpPr txBox="1"/>
          <p:nvPr/>
        </p:nvSpPr>
        <p:spPr bwMode="auto">
          <a:xfrm>
            <a:off x="2222801" y="6204254"/>
            <a:ext cx="18453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HR</a:t>
            </a:r>
          </a:p>
        </p:txBody>
      </p:sp>
      <p:sp>
        <p:nvSpPr>
          <p:cNvPr id="81" name="TextBox 80">
            <a:extLst>
              <a:ext uri="{FF2B5EF4-FFF2-40B4-BE49-F238E27FC236}">
                <a16:creationId xmlns:a16="http://schemas.microsoft.com/office/drawing/2014/main" id="{064A43D9-766A-4ECC-9E81-B1CD48360683}"/>
              </a:ext>
            </a:extLst>
          </p:cNvPr>
          <p:cNvSpPr txBox="1"/>
          <p:nvPr/>
        </p:nvSpPr>
        <p:spPr bwMode="auto">
          <a:xfrm>
            <a:off x="3701016" y="6050366"/>
            <a:ext cx="4537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83" name="TextBox 82">
            <a:extLst>
              <a:ext uri="{FF2B5EF4-FFF2-40B4-BE49-F238E27FC236}">
                <a16:creationId xmlns:a16="http://schemas.microsoft.com/office/drawing/2014/main" id="{19525ADE-167E-4F5A-9DC2-3B92704E5AB4}"/>
              </a:ext>
            </a:extLst>
          </p:cNvPr>
          <p:cNvSpPr txBox="1"/>
          <p:nvPr/>
        </p:nvSpPr>
        <p:spPr bwMode="auto">
          <a:xfrm>
            <a:off x="2316895" y="6050366"/>
            <a:ext cx="4537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0.5</a:t>
            </a:r>
          </a:p>
        </p:txBody>
      </p:sp>
      <p:sp>
        <p:nvSpPr>
          <p:cNvPr id="85" name="TextBox 84">
            <a:extLst>
              <a:ext uri="{FF2B5EF4-FFF2-40B4-BE49-F238E27FC236}">
                <a16:creationId xmlns:a16="http://schemas.microsoft.com/office/drawing/2014/main" id="{53764A5E-2FAB-4E10-BD33-5718D071EFD7}"/>
              </a:ext>
            </a:extLst>
          </p:cNvPr>
          <p:cNvSpPr txBox="1"/>
          <p:nvPr/>
        </p:nvSpPr>
        <p:spPr bwMode="auto">
          <a:xfrm>
            <a:off x="3008956" y="6050366"/>
            <a:ext cx="4537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87" name="TextBox 86">
            <a:extLst>
              <a:ext uri="{FF2B5EF4-FFF2-40B4-BE49-F238E27FC236}">
                <a16:creationId xmlns:a16="http://schemas.microsoft.com/office/drawing/2014/main" id="{2E2E390A-3D1A-4EF3-A230-70182E150569}"/>
              </a:ext>
            </a:extLst>
          </p:cNvPr>
          <p:cNvSpPr txBox="1"/>
          <p:nvPr/>
        </p:nvSpPr>
        <p:spPr bwMode="auto">
          <a:xfrm>
            <a:off x="2124349" y="1571114"/>
            <a:ext cx="111199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Favors</a:t>
            </a:r>
            <a:br>
              <a:rPr lang="en-US" sz="1600" b="0" dirty="0">
                <a:solidFill>
                  <a:schemeClr val="bg1"/>
                </a:solidFill>
                <a:latin typeface="Calibri" panose="020F0502020204030204" pitchFamily="34" charset="0"/>
              </a:rPr>
            </a:br>
            <a:r>
              <a:rPr lang="en-US" sz="1600" b="0" dirty="0">
                <a:solidFill>
                  <a:schemeClr val="accent1"/>
                </a:solidFill>
                <a:latin typeface="Calibri" panose="020F0502020204030204" pitchFamily="34" charset="0"/>
              </a:rPr>
              <a:t>SoC + AAP</a:t>
            </a:r>
          </a:p>
        </p:txBody>
      </p:sp>
      <p:sp>
        <p:nvSpPr>
          <p:cNvPr id="89" name="TextBox 88">
            <a:extLst>
              <a:ext uri="{FF2B5EF4-FFF2-40B4-BE49-F238E27FC236}">
                <a16:creationId xmlns:a16="http://schemas.microsoft.com/office/drawing/2014/main" id="{98A96204-BB01-4B80-9A28-A7203AB43A4A}"/>
              </a:ext>
            </a:extLst>
          </p:cNvPr>
          <p:cNvSpPr txBox="1"/>
          <p:nvPr/>
        </p:nvSpPr>
        <p:spPr bwMode="auto">
          <a:xfrm>
            <a:off x="3158413" y="1571114"/>
            <a:ext cx="125589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Favors</a:t>
            </a:r>
            <a:br>
              <a:rPr lang="en-US" sz="1600" b="0" dirty="0">
                <a:solidFill>
                  <a:schemeClr val="bg1"/>
                </a:solidFill>
                <a:latin typeface="Calibri" panose="020F0502020204030204" pitchFamily="34" charset="0"/>
              </a:rPr>
            </a:br>
            <a:r>
              <a:rPr lang="en-US" sz="1600" b="0" dirty="0">
                <a:solidFill>
                  <a:schemeClr val="accent3"/>
                </a:solidFill>
                <a:latin typeface="Calibri" panose="020F0502020204030204" pitchFamily="34" charset="0"/>
              </a:rPr>
              <a:t>SoC + DocP</a:t>
            </a:r>
          </a:p>
        </p:txBody>
      </p:sp>
      <p:sp>
        <p:nvSpPr>
          <p:cNvPr id="93" name="TextBox 92">
            <a:extLst>
              <a:ext uri="{FF2B5EF4-FFF2-40B4-BE49-F238E27FC236}">
                <a16:creationId xmlns:a16="http://schemas.microsoft.com/office/drawing/2014/main" id="{12A62288-1733-42CB-A6AD-00417CCA481E}"/>
              </a:ext>
            </a:extLst>
          </p:cNvPr>
          <p:cNvSpPr txBox="1"/>
          <p:nvPr/>
        </p:nvSpPr>
        <p:spPr bwMode="auto">
          <a:xfrm>
            <a:off x="255390" y="2165220"/>
            <a:ext cx="1853972"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600" b="1" dirty="0">
                <a:solidFill>
                  <a:schemeClr val="bg1"/>
                </a:solidFill>
                <a:latin typeface="Calibri" panose="020F0502020204030204" pitchFamily="34" charset="0"/>
              </a:rPr>
              <a:t>Failure-free survival</a:t>
            </a:r>
          </a:p>
        </p:txBody>
      </p:sp>
      <p:cxnSp>
        <p:nvCxnSpPr>
          <p:cNvPr id="95" name="Straight Connector 94">
            <a:extLst>
              <a:ext uri="{FF2B5EF4-FFF2-40B4-BE49-F238E27FC236}">
                <a16:creationId xmlns:a16="http://schemas.microsoft.com/office/drawing/2014/main" id="{D5D0C1B0-B1F6-4E83-ACC4-0A75A03508D0}"/>
              </a:ext>
            </a:extLst>
          </p:cNvPr>
          <p:cNvCxnSpPr>
            <a:cxnSpLocks/>
          </p:cNvCxnSpPr>
          <p:nvPr/>
        </p:nvCxnSpPr>
        <p:spPr bwMode="auto">
          <a:xfrm flipH="1">
            <a:off x="2156151" y="23103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4672764B-DD07-487B-B899-17B1D1EE382D}"/>
              </a:ext>
            </a:extLst>
          </p:cNvPr>
          <p:cNvCxnSpPr>
            <a:cxnSpLocks/>
          </p:cNvCxnSpPr>
          <p:nvPr/>
        </p:nvCxnSpPr>
        <p:spPr bwMode="auto">
          <a:xfrm flipH="1">
            <a:off x="2156151" y="301049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BEBA269D-7223-416F-A7CD-D4F74E544D52}"/>
              </a:ext>
            </a:extLst>
          </p:cNvPr>
          <p:cNvCxnSpPr>
            <a:cxnSpLocks/>
          </p:cNvCxnSpPr>
          <p:nvPr/>
        </p:nvCxnSpPr>
        <p:spPr bwMode="auto">
          <a:xfrm flipH="1">
            <a:off x="2156151" y="37106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F12A636E-DA4C-4561-9505-D1FBF3EC419B}"/>
              </a:ext>
            </a:extLst>
          </p:cNvPr>
          <p:cNvCxnSpPr>
            <a:cxnSpLocks/>
          </p:cNvCxnSpPr>
          <p:nvPr/>
        </p:nvCxnSpPr>
        <p:spPr bwMode="auto">
          <a:xfrm flipH="1">
            <a:off x="2156151" y="44107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DD0E08F7-1D24-4B37-9A33-E8C514FCC143}"/>
              </a:ext>
            </a:extLst>
          </p:cNvPr>
          <p:cNvCxnSpPr>
            <a:cxnSpLocks/>
          </p:cNvCxnSpPr>
          <p:nvPr/>
        </p:nvCxnSpPr>
        <p:spPr bwMode="auto">
          <a:xfrm flipH="1">
            <a:off x="2156151" y="511091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F6A49A84-ACF1-4F26-A0C2-83EB77524584}"/>
              </a:ext>
            </a:extLst>
          </p:cNvPr>
          <p:cNvCxnSpPr>
            <a:cxnSpLocks/>
          </p:cNvCxnSpPr>
          <p:nvPr/>
        </p:nvCxnSpPr>
        <p:spPr bwMode="auto">
          <a:xfrm flipH="1">
            <a:off x="2156151" y="5811057"/>
            <a:ext cx="64008" cy="0"/>
          </a:xfrm>
          <a:prstGeom prst="line">
            <a:avLst/>
          </a:prstGeom>
          <a:noFill/>
          <a:ln w="28575" cap="flat" cmpd="sng" algn="ctr">
            <a:solidFill>
              <a:schemeClr val="bg1"/>
            </a:solidFill>
            <a:prstDash val="solid"/>
            <a:round/>
            <a:headEnd type="none" w="med" len="med"/>
            <a:tailEnd type="none" w="med" len="med"/>
          </a:ln>
          <a:effectLst/>
        </p:spPr>
      </p:cxnSp>
      <p:sp>
        <p:nvSpPr>
          <p:cNvPr id="102" name="TextBox 101">
            <a:extLst>
              <a:ext uri="{FF2B5EF4-FFF2-40B4-BE49-F238E27FC236}">
                <a16:creationId xmlns:a16="http://schemas.microsoft.com/office/drawing/2014/main" id="{CC1A46D7-509B-400D-B125-1D1D65406BAE}"/>
              </a:ext>
            </a:extLst>
          </p:cNvPr>
          <p:cNvSpPr txBox="1"/>
          <p:nvPr/>
        </p:nvSpPr>
        <p:spPr bwMode="auto">
          <a:xfrm>
            <a:off x="255390" y="2850772"/>
            <a:ext cx="1853972"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nchorCtr="0">
            <a:spAutoFit/>
          </a:bodyPr>
          <a:lstStyle/>
          <a:p>
            <a:pPr algn="r">
              <a:lnSpc>
                <a:spcPct val="90000"/>
              </a:lnSpc>
              <a:spcBef>
                <a:spcPct val="50000"/>
              </a:spcBef>
              <a:spcAft>
                <a:spcPct val="0"/>
              </a:spcAft>
              <a:buClrTx/>
              <a:buFontTx/>
              <a:buNone/>
            </a:pPr>
            <a:r>
              <a:rPr lang="en-US" sz="1600" b="1" dirty="0">
                <a:solidFill>
                  <a:schemeClr val="bg1"/>
                </a:solidFill>
                <a:latin typeface="Calibri" panose="020F0502020204030204" pitchFamily="34" charset="0"/>
              </a:rPr>
              <a:t>PFS</a:t>
            </a:r>
          </a:p>
        </p:txBody>
      </p:sp>
      <p:sp>
        <p:nvSpPr>
          <p:cNvPr id="104" name="TextBox 103">
            <a:extLst>
              <a:ext uri="{FF2B5EF4-FFF2-40B4-BE49-F238E27FC236}">
                <a16:creationId xmlns:a16="http://schemas.microsoft.com/office/drawing/2014/main" id="{C72BC094-6862-4262-9F71-1F1814226F35}"/>
              </a:ext>
            </a:extLst>
          </p:cNvPr>
          <p:cNvSpPr txBox="1"/>
          <p:nvPr/>
        </p:nvSpPr>
        <p:spPr bwMode="auto">
          <a:xfrm>
            <a:off x="269916" y="3570914"/>
            <a:ext cx="1839445"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nchorCtr="0">
            <a:spAutoFit/>
          </a:bodyPr>
          <a:lstStyle/>
          <a:p>
            <a:pPr algn="r">
              <a:lnSpc>
                <a:spcPct val="90000"/>
              </a:lnSpc>
              <a:spcBef>
                <a:spcPct val="50000"/>
              </a:spcBef>
              <a:spcAft>
                <a:spcPct val="0"/>
              </a:spcAft>
              <a:buClrTx/>
              <a:buFontTx/>
              <a:buNone/>
            </a:pPr>
            <a:r>
              <a:rPr lang="en-US" sz="1600" b="1" dirty="0">
                <a:solidFill>
                  <a:schemeClr val="bg1"/>
                </a:solidFill>
                <a:latin typeface="Calibri" panose="020F0502020204030204" pitchFamily="34" charset="0"/>
              </a:rPr>
              <a:t>Metastatic PFS</a:t>
            </a:r>
          </a:p>
        </p:txBody>
      </p:sp>
      <p:sp>
        <p:nvSpPr>
          <p:cNvPr id="106" name="TextBox 105">
            <a:extLst>
              <a:ext uri="{FF2B5EF4-FFF2-40B4-BE49-F238E27FC236}">
                <a16:creationId xmlns:a16="http://schemas.microsoft.com/office/drawing/2014/main" id="{A480FABD-949A-449E-BC76-6285141A4D46}"/>
              </a:ext>
            </a:extLst>
          </p:cNvPr>
          <p:cNvSpPr txBox="1"/>
          <p:nvPr/>
        </p:nvSpPr>
        <p:spPr bwMode="auto">
          <a:xfrm>
            <a:off x="255390" y="4125958"/>
            <a:ext cx="1853972"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600" b="1" dirty="0">
                <a:solidFill>
                  <a:schemeClr val="bg1"/>
                </a:solidFill>
                <a:latin typeface="Calibri" panose="020F0502020204030204" pitchFamily="34" charset="0"/>
              </a:rPr>
              <a:t>Symptomatic skeletal events</a:t>
            </a:r>
          </a:p>
        </p:txBody>
      </p:sp>
      <p:sp>
        <p:nvSpPr>
          <p:cNvPr id="108" name="TextBox 107">
            <a:extLst>
              <a:ext uri="{FF2B5EF4-FFF2-40B4-BE49-F238E27FC236}">
                <a16:creationId xmlns:a16="http://schemas.microsoft.com/office/drawing/2014/main" id="{AE097195-B51A-4085-936D-A917FA1D3AE4}"/>
              </a:ext>
            </a:extLst>
          </p:cNvPr>
          <p:cNvSpPr txBox="1"/>
          <p:nvPr/>
        </p:nvSpPr>
        <p:spPr bwMode="auto">
          <a:xfrm>
            <a:off x="255390" y="4856734"/>
            <a:ext cx="1853972"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600" b="1" dirty="0">
                <a:solidFill>
                  <a:schemeClr val="bg1"/>
                </a:solidFill>
                <a:latin typeface="Calibri" panose="020F0502020204030204" pitchFamily="34" charset="0"/>
              </a:rPr>
              <a:t>Cause-specific survival</a:t>
            </a:r>
          </a:p>
        </p:txBody>
      </p:sp>
      <p:sp>
        <p:nvSpPr>
          <p:cNvPr id="110" name="TextBox 109">
            <a:extLst>
              <a:ext uri="{FF2B5EF4-FFF2-40B4-BE49-F238E27FC236}">
                <a16:creationId xmlns:a16="http://schemas.microsoft.com/office/drawing/2014/main" id="{7D4F3603-7323-4317-AADA-5B74DCC945F9}"/>
              </a:ext>
            </a:extLst>
          </p:cNvPr>
          <p:cNvSpPr txBox="1"/>
          <p:nvPr/>
        </p:nvSpPr>
        <p:spPr bwMode="auto">
          <a:xfrm>
            <a:off x="255390" y="5643058"/>
            <a:ext cx="1853972"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nchorCtr="0">
            <a:spAutoFit/>
          </a:bodyPr>
          <a:lstStyle/>
          <a:p>
            <a:pPr algn="r">
              <a:lnSpc>
                <a:spcPct val="90000"/>
              </a:lnSpc>
              <a:spcBef>
                <a:spcPct val="50000"/>
              </a:spcBef>
              <a:spcAft>
                <a:spcPct val="0"/>
              </a:spcAft>
              <a:buClrTx/>
              <a:buFontTx/>
              <a:buNone/>
            </a:pPr>
            <a:r>
              <a:rPr lang="en-US" sz="1600" b="1" dirty="0">
                <a:solidFill>
                  <a:schemeClr val="bg1"/>
                </a:solidFill>
                <a:latin typeface="Calibri" panose="020F0502020204030204" pitchFamily="34" charset="0"/>
              </a:rPr>
              <a:t>OS</a:t>
            </a:r>
          </a:p>
        </p:txBody>
      </p:sp>
      <p:grpSp>
        <p:nvGrpSpPr>
          <p:cNvPr id="156" name="Group 155">
            <a:extLst>
              <a:ext uri="{FF2B5EF4-FFF2-40B4-BE49-F238E27FC236}">
                <a16:creationId xmlns:a16="http://schemas.microsoft.com/office/drawing/2014/main" id="{7875BB0E-5DF7-402F-8817-33F7244C426A}"/>
              </a:ext>
            </a:extLst>
          </p:cNvPr>
          <p:cNvGrpSpPr/>
          <p:nvPr/>
        </p:nvGrpSpPr>
        <p:grpSpPr>
          <a:xfrm>
            <a:off x="2285201" y="2273624"/>
            <a:ext cx="1426599" cy="3597611"/>
            <a:chOff x="2285201" y="2273624"/>
            <a:chExt cx="1426599" cy="3597611"/>
          </a:xfrm>
        </p:grpSpPr>
        <p:grpSp>
          <p:nvGrpSpPr>
            <p:cNvPr id="117" name="Group 116">
              <a:extLst>
                <a:ext uri="{FF2B5EF4-FFF2-40B4-BE49-F238E27FC236}">
                  <a16:creationId xmlns:a16="http://schemas.microsoft.com/office/drawing/2014/main" id="{D3D5434C-3B63-4416-81E3-31B49441BD52}"/>
                </a:ext>
              </a:extLst>
            </p:cNvPr>
            <p:cNvGrpSpPr/>
            <p:nvPr/>
          </p:nvGrpSpPr>
          <p:grpSpPr>
            <a:xfrm>
              <a:off x="2285201" y="2273624"/>
              <a:ext cx="544920" cy="91440"/>
              <a:chOff x="2285201" y="2273624"/>
              <a:chExt cx="544920" cy="91440"/>
            </a:xfrm>
          </p:grpSpPr>
          <p:cxnSp>
            <p:nvCxnSpPr>
              <p:cNvPr id="112" name="Straight Connector 111">
                <a:extLst>
                  <a:ext uri="{FF2B5EF4-FFF2-40B4-BE49-F238E27FC236}">
                    <a16:creationId xmlns:a16="http://schemas.microsoft.com/office/drawing/2014/main" id="{76518F47-E9D1-4D94-8FC1-A6C70C5C80DE}"/>
                  </a:ext>
                </a:extLst>
              </p:cNvPr>
              <p:cNvCxnSpPr>
                <a:cxnSpLocks/>
              </p:cNvCxnSpPr>
              <p:nvPr/>
            </p:nvCxnSpPr>
            <p:spPr bwMode="auto">
              <a:xfrm>
                <a:off x="2285201" y="2319344"/>
                <a:ext cx="538962"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536B02F4-E0C5-4A73-943E-117D4CBE035B}"/>
                  </a:ext>
                </a:extLst>
              </p:cNvPr>
              <p:cNvCxnSpPr>
                <a:cxnSpLocks/>
              </p:cNvCxnSpPr>
              <p:nvPr/>
            </p:nvCxnSpPr>
            <p:spPr bwMode="auto">
              <a:xfrm>
                <a:off x="2293080" y="2273624"/>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7B4CFF8F-0AB3-46FC-8DF2-158DEA144102}"/>
                  </a:ext>
                </a:extLst>
              </p:cNvPr>
              <p:cNvCxnSpPr>
                <a:cxnSpLocks/>
              </p:cNvCxnSpPr>
              <p:nvPr/>
            </p:nvCxnSpPr>
            <p:spPr bwMode="auto">
              <a:xfrm>
                <a:off x="2830121" y="2273624"/>
                <a:ext cx="0" cy="91440"/>
              </a:xfrm>
              <a:prstGeom prst="line">
                <a:avLst/>
              </a:prstGeom>
              <a:noFill/>
              <a:ln w="28575" cap="flat" cmpd="sng" algn="ctr">
                <a:solidFill>
                  <a:schemeClr val="bg1"/>
                </a:solidFill>
                <a:prstDash val="solid"/>
                <a:round/>
                <a:headEnd type="none" w="med" len="med"/>
                <a:tailEnd type="none" w="med" len="med"/>
              </a:ln>
              <a:effectLst/>
            </p:spPr>
          </p:cxnSp>
        </p:grpSp>
        <p:grpSp>
          <p:nvGrpSpPr>
            <p:cNvPr id="118" name="Group 117">
              <a:extLst>
                <a:ext uri="{FF2B5EF4-FFF2-40B4-BE49-F238E27FC236}">
                  <a16:creationId xmlns:a16="http://schemas.microsoft.com/office/drawing/2014/main" id="{486132E3-242C-48CE-A127-282615F31728}"/>
                </a:ext>
              </a:extLst>
            </p:cNvPr>
            <p:cNvGrpSpPr/>
            <p:nvPr/>
          </p:nvGrpSpPr>
          <p:grpSpPr>
            <a:xfrm>
              <a:off x="2494541" y="2989904"/>
              <a:ext cx="602072" cy="91440"/>
              <a:chOff x="2285201" y="2273624"/>
              <a:chExt cx="602072" cy="91440"/>
            </a:xfrm>
          </p:grpSpPr>
          <p:cxnSp>
            <p:nvCxnSpPr>
              <p:cNvPr id="119" name="Straight Connector 118">
                <a:extLst>
                  <a:ext uri="{FF2B5EF4-FFF2-40B4-BE49-F238E27FC236}">
                    <a16:creationId xmlns:a16="http://schemas.microsoft.com/office/drawing/2014/main" id="{FB0DC4DF-6E58-4F4B-920F-4AA5B4116A24}"/>
                  </a:ext>
                </a:extLst>
              </p:cNvPr>
              <p:cNvCxnSpPr>
                <a:cxnSpLocks/>
              </p:cNvCxnSpPr>
              <p:nvPr/>
            </p:nvCxnSpPr>
            <p:spPr bwMode="auto">
              <a:xfrm>
                <a:off x="2285201" y="2319344"/>
                <a:ext cx="602072"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A6A78958-5CC8-4087-A935-2E0447E8C989}"/>
                  </a:ext>
                </a:extLst>
              </p:cNvPr>
              <p:cNvCxnSpPr>
                <a:cxnSpLocks/>
              </p:cNvCxnSpPr>
              <p:nvPr/>
            </p:nvCxnSpPr>
            <p:spPr bwMode="auto">
              <a:xfrm>
                <a:off x="2293080" y="2273624"/>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054A5A27-2802-43B7-89D4-B97C5B77951B}"/>
                  </a:ext>
                </a:extLst>
              </p:cNvPr>
              <p:cNvCxnSpPr>
                <a:cxnSpLocks/>
              </p:cNvCxnSpPr>
              <p:nvPr/>
            </p:nvCxnSpPr>
            <p:spPr bwMode="auto">
              <a:xfrm>
                <a:off x="2887273" y="2273624"/>
                <a:ext cx="0" cy="91440"/>
              </a:xfrm>
              <a:prstGeom prst="line">
                <a:avLst/>
              </a:prstGeom>
              <a:noFill/>
              <a:ln w="28575" cap="flat" cmpd="sng" algn="ctr">
                <a:solidFill>
                  <a:schemeClr val="bg1"/>
                </a:solidFill>
                <a:prstDash val="solid"/>
                <a:round/>
                <a:headEnd type="none" w="med" len="med"/>
                <a:tailEnd type="none" w="med" len="med"/>
              </a:ln>
              <a:effectLst/>
            </p:spPr>
          </p:cxnSp>
        </p:grpSp>
        <p:grpSp>
          <p:nvGrpSpPr>
            <p:cNvPr id="123" name="Group 122">
              <a:extLst>
                <a:ext uri="{FF2B5EF4-FFF2-40B4-BE49-F238E27FC236}">
                  <a16:creationId xmlns:a16="http://schemas.microsoft.com/office/drawing/2014/main" id="{BA860F68-3B40-4821-BFDB-8F6DF8BC6E0B}"/>
                </a:ext>
              </a:extLst>
            </p:cNvPr>
            <p:cNvGrpSpPr/>
            <p:nvPr/>
          </p:nvGrpSpPr>
          <p:grpSpPr>
            <a:xfrm>
              <a:off x="2653655" y="3682160"/>
              <a:ext cx="602072" cy="91440"/>
              <a:chOff x="2285201" y="2273624"/>
              <a:chExt cx="602072" cy="91440"/>
            </a:xfrm>
          </p:grpSpPr>
          <p:cxnSp>
            <p:nvCxnSpPr>
              <p:cNvPr id="124" name="Straight Connector 123">
                <a:extLst>
                  <a:ext uri="{FF2B5EF4-FFF2-40B4-BE49-F238E27FC236}">
                    <a16:creationId xmlns:a16="http://schemas.microsoft.com/office/drawing/2014/main" id="{0DE011EA-4306-4621-83FC-3928BD048933}"/>
                  </a:ext>
                </a:extLst>
              </p:cNvPr>
              <p:cNvCxnSpPr>
                <a:cxnSpLocks/>
              </p:cNvCxnSpPr>
              <p:nvPr/>
            </p:nvCxnSpPr>
            <p:spPr bwMode="auto">
              <a:xfrm>
                <a:off x="2285201" y="2319344"/>
                <a:ext cx="602072"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A3573803-7B16-4B31-80B3-2AC9C95F9408}"/>
                  </a:ext>
                </a:extLst>
              </p:cNvPr>
              <p:cNvCxnSpPr>
                <a:cxnSpLocks/>
              </p:cNvCxnSpPr>
              <p:nvPr/>
            </p:nvCxnSpPr>
            <p:spPr bwMode="auto">
              <a:xfrm>
                <a:off x="2293080" y="2273624"/>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F696575F-484A-46D0-B14A-91EAA121781A}"/>
                  </a:ext>
                </a:extLst>
              </p:cNvPr>
              <p:cNvCxnSpPr>
                <a:cxnSpLocks/>
              </p:cNvCxnSpPr>
              <p:nvPr/>
            </p:nvCxnSpPr>
            <p:spPr bwMode="auto">
              <a:xfrm>
                <a:off x="2872984" y="2273624"/>
                <a:ext cx="0" cy="91440"/>
              </a:xfrm>
              <a:prstGeom prst="line">
                <a:avLst/>
              </a:prstGeom>
              <a:noFill/>
              <a:ln w="28575" cap="flat" cmpd="sng" algn="ctr">
                <a:solidFill>
                  <a:schemeClr val="bg1"/>
                </a:solidFill>
                <a:prstDash val="solid"/>
                <a:round/>
                <a:headEnd type="none" w="med" len="med"/>
                <a:tailEnd type="none" w="med" len="med"/>
              </a:ln>
              <a:effectLst/>
            </p:spPr>
          </p:cxnSp>
        </p:grpSp>
        <p:grpSp>
          <p:nvGrpSpPr>
            <p:cNvPr id="127" name="Group 126">
              <a:extLst>
                <a:ext uri="{FF2B5EF4-FFF2-40B4-BE49-F238E27FC236}">
                  <a16:creationId xmlns:a16="http://schemas.microsoft.com/office/drawing/2014/main" id="{37D50E0F-29AA-48C2-938D-74D1250AAA30}"/>
                </a:ext>
              </a:extLst>
            </p:cNvPr>
            <p:cNvGrpSpPr/>
            <p:nvPr/>
          </p:nvGrpSpPr>
          <p:grpSpPr>
            <a:xfrm>
              <a:off x="2622769" y="4383019"/>
              <a:ext cx="822793" cy="91440"/>
              <a:chOff x="2293080" y="2273624"/>
              <a:chExt cx="822793" cy="91440"/>
            </a:xfrm>
          </p:grpSpPr>
          <p:cxnSp>
            <p:nvCxnSpPr>
              <p:cNvPr id="128" name="Straight Connector 127">
                <a:extLst>
                  <a:ext uri="{FF2B5EF4-FFF2-40B4-BE49-F238E27FC236}">
                    <a16:creationId xmlns:a16="http://schemas.microsoft.com/office/drawing/2014/main" id="{64F879CF-3331-4B22-B1CE-2CA6AFF452EB}"/>
                  </a:ext>
                </a:extLst>
              </p:cNvPr>
              <p:cNvCxnSpPr>
                <a:cxnSpLocks/>
              </p:cNvCxnSpPr>
              <p:nvPr/>
            </p:nvCxnSpPr>
            <p:spPr bwMode="auto">
              <a:xfrm>
                <a:off x="2304073" y="2319344"/>
                <a:ext cx="811800"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0D7543FA-C391-4FAE-B433-6D25B65B2736}"/>
                  </a:ext>
                </a:extLst>
              </p:cNvPr>
              <p:cNvCxnSpPr>
                <a:cxnSpLocks/>
              </p:cNvCxnSpPr>
              <p:nvPr/>
            </p:nvCxnSpPr>
            <p:spPr bwMode="auto">
              <a:xfrm>
                <a:off x="2293080" y="2273624"/>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2E23C872-CE7F-4ADE-A582-BA3FF486E014}"/>
                  </a:ext>
                </a:extLst>
              </p:cNvPr>
              <p:cNvCxnSpPr>
                <a:cxnSpLocks/>
              </p:cNvCxnSpPr>
              <p:nvPr/>
            </p:nvCxnSpPr>
            <p:spPr bwMode="auto">
              <a:xfrm>
                <a:off x="3115873" y="2273624"/>
                <a:ext cx="0" cy="91440"/>
              </a:xfrm>
              <a:prstGeom prst="line">
                <a:avLst/>
              </a:prstGeom>
              <a:noFill/>
              <a:ln w="28575" cap="flat" cmpd="sng" algn="ctr">
                <a:solidFill>
                  <a:schemeClr val="bg1"/>
                </a:solidFill>
                <a:prstDash val="solid"/>
                <a:round/>
                <a:headEnd type="none" w="med" len="med"/>
                <a:tailEnd type="none" w="med" len="med"/>
              </a:ln>
              <a:effectLst/>
            </p:spPr>
          </p:cxnSp>
        </p:grpSp>
        <p:grpSp>
          <p:nvGrpSpPr>
            <p:cNvPr id="132" name="Group 131">
              <a:extLst>
                <a:ext uri="{FF2B5EF4-FFF2-40B4-BE49-F238E27FC236}">
                  <a16:creationId xmlns:a16="http://schemas.microsoft.com/office/drawing/2014/main" id="{7206CA51-4515-49FC-A1D6-F1F5C7296043}"/>
                </a:ext>
              </a:extLst>
            </p:cNvPr>
            <p:cNvGrpSpPr/>
            <p:nvPr/>
          </p:nvGrpSpPr>
          <p:grpSpPr>
            <a:xfrm>
              <a:off x="2873660" y="5082862"/>
              <a:ext cx="746589" cy="91440"/>
              <a:chOff x="2293080" y="2273624"/>
              <a:chExt cx="746589" cy="91440"/>
            </a:xfrm>
          </p:grpSpPr>
          <p:cxnSp>
            <p:nvCxnSpPr>
              <p:cNvPr id="133" name="Straight Connector 132">
                <a:extLst>
                  <a:ext uri="{FF2B5EF4-FFF2-40B4-BE49-F238E27FC236}">
                    <a16:creationId xmlns:a16="http://schemas.microsoft.com/office/drawing/2014/main" id="{5BD1B17B-CEC0-4345-A09E-0CC1E559B45E}"/>
                  </a:ext>
                </a:extLst>
              </p:cNvPr>
              <p:cNvCxnSpPr>
                <a:cxnSpLocks/>
              </p:cNvCxnSpPr>
              <p:nvPr/>
            </p:nvCxnSpPr>
            <p:spPr bwMode="auto">
              <a:xfrm>
                <a:off x="2304073" y="2319344"/>
                <a:ext cx="735596"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8627080C-3125-44E2-BD18-4DE5BE7A418A}"/>
                  </a:ext>
                </a:extLst>
              </p:cNvPr>
              <p:cNvCxnSpPr>
                <a:cxnSpLocks/>
              </p:cNvCxnSpPr>
              <p:nvPr/>
            </p:nvCxnSpPr>
            <p:spPr bwMode="auto">
              <a:xfrm>
                <a:off x="2293080" y="2273624"/>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2300F6C1-50AC-4F60-9A0A-050399E54424}"/>
                  </a:ext>
                </a:extLst>
              </p:cNvPr>
              <p:cNvCxnSpPr>
                <a:cxnSpLocks/>
              </p:cNvCxnSpPr>
              <p:nvPr/>
            </p:nvCxnSpPr>
            <p:spPr bwMode="auto">
              <a:xfrm>
                <a:off x="3039669" y="2273624"/>
                <a:ext cx="0" cy="91440"/>
              </a:xfrm>
              <a:prstGeom prst="line">
                <a:avLst/>
              </a:prstGeom>
              <a:noFill/>
              <a:ln w="28575" cap="flat" cmpd="sng" algn="ctr">
                <a:solidFill>
                  <a:schemeClr val="bg1"/>
                </a:solidFill>
                <a:prstDash val="solid"/>
                <a:round/>
                <a:headEnd type="none" w="med" len="med"/>
                <a:tailEnd type="none" w="med" len="med"/>
              </a:ln>
              <a:effectLst/>
            </p:spPr>
          </p:cxnSp>
        </p:grpSp>
        <p:grpSp>
          <p:nvGrpSpPr>
            <p:cNvPr id="137" name="Group 136">
              <a:extLst>
                <a:ext uri="{FF2B5EF4-FFF2-40B4-BE49-F238E27FC236}">
                  <a16:creationId xmlns:a16="http://schemas.microsoft.com/office/drawing/2014/main" id="{704861B9-7264-4F00-8ED3-6A0C4ED78BF8}"/>
                </a:ext>
              </a:extLst>
            </p:cNvPr>
            <p:cNvGrpSpPr/>
            <p:nvPr/>
          </p:nvGrpSpPr>
          <p:grpSpPr>
            <a:xfrm>
              <a:off x="3027126" y="5779795"/>
              <a:ext cx="684674" cy="91440"/>
              <a:chOff x="2293080" y="2273624"/>
              <a:chExt cx="684674" cy="91440"/>
            </a:xfrm>
          </p:grpSpPr>
          <p:cxnSp>
            <p:nvCxnSpPr>
              <p:cNvPr id="138" name="Straight Connector 137">
                <a:extLst>
                  <a:ext uri="{FF2B5EF4-FFF2-40B4-BE49-F238E27FC236}">
                    <a16:creationId xmlns:a16="http://schemas.microsoft.com/office/drawing/2014/main" id="{4CB8E891-BDDA-42DB-9920-86C95FC9FE7B}"/>
                  </a:ext>
                </a:extLst>
              </p:cNvPr>
              <p:cNvCxnSpPr>
                <a:cxnSpLocks/>
              </p:cNvCxnSpPr>
              <p:nvPr/>
            </p:nvCxnSpPr>
            <p:spPr bwMode="auto">
              <a:xfrm>
                <a:off x="2304073" y="2319344"/>
                <a:ext cx="673681"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98DF442F-369A-4F14-8647-F2A377AC2739}"/>
                  </a:ext>
                </a:extLst>
              </p:cNvPr>
              <p:cNvCxnSpPr>
                <a:cxnSpLocks/>
              </p:cNvCxnSpPr>
              <p:nvPr/>
            </p:nvCxnSpPr>
            <p:spPr bwMode="auto">
              <a:xfrm>
                <a:off x="2293080" y="2273624"/>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3117DAB4-CAC4-4ED2-87F7-5FF99D8CFB04}"/>
                  </a:ext>
                </a:extLst>
              </p:cNvPr>
              <p:cNvCxnSpPr>
                <a:cxnSpLocks/>
              </p:cNvCxnSpPr>
              <p:nvPr/>
            </p:nvCxnSpPr>
            <p:spPr bwMode="auto">
              <a:xfrm>
                <a:off x="2977754" y="2273624"/>
                <a:ext cx="0" cy="91440"/>
              </a:xfrm>
              <a:prstGeom prst="line">
                <a:avLst/>
              </a:prstGeom>
              <a:noFill/>
              <a:ln w="28575" cap="flat" cmpd="sng" algn="ctr">
                <a:solidFill>
                  <a:schemeClr val="bg1"/>
                </a:solidFill>
                <a:prstDash val="solid"/>
                <a:round/>
                <a:headEnd type="none" w="med" len="med"/>
                <a:tailEnd type="none" w="med" len="med"/>
              </a:ln>
              <a:effectLst/>
            </p:spPr>
          </p:cxnSp>
        </p:grpSp>
        <p:sp>
          <p:nvSpPr>
            <p:cNvPr id="142" name="Oval 141">
              <a:extLst>
                <a:ext uri="{FF2B5EF4-FFF2-40B4-BE49-F238E27FC236}">
                  <a16:creationId xmlns:a16="http://schemas.microsoft.com/office/drawing/2014/main" id="{76F1BBC7-7180-49C0-ABDF-2041276903BE}"/>
                </a:ext>
              </a:extLst>
            </p:cNvPr>
            <p:cNvSpPr/>
            <p:nvPr/>
          </p:nvSpPr>
          <p:spPr bwMode="auto">
            <a:xfrm>
              <a:off x="2506150" y="2276519"/>
              <a:ext cx="91440" cy="91440"/>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24F71B7E-F54D-4106-889C-2CA5DAFF18F4}"/>
                </a:ext>
              </a:extLst>
            </p:cNvPr>
            <p:cNvSpPr/>
            <p:nvPr/>
          </p:nvSpPr>
          <p:spPr bwMode="auto">
            <a:xfrm>
              <a:off x="2749602" y="2974484"/>
              <a:ext cx="91440" cy="91440"/>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6B46D687-061D-47DB-83DF-C26760001C3B}"/>
                </a:ext>
              </a:extLst>
            </p:cNvPr>
            <p:cNvSpPr/>
            <p:nvPr/>
          </p:nvSpPr>
          <p:spPr bwMode="auto">
            <a:xfrm>
              <a:off x="2912313" y="3675263"/>
              <a:ext cx="91440" cy="91440"/>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2A56E86C-F3D7-4799-AA43-0943AA6E911E}"/>
                </a:ext>
              </a:extLst>
            </p:cNvPr>
            <p:cNvSpPr/>
            <p:nvPr/>
          </p:nvSpPr>
          <p:spPr bwMode="auto">
            <a:xfrm>
              <a:off x="2982889" y="4378940"/>
              <a:ext cx="91440" cy="91440"/>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AE2BA9D0-6C30-4D48-A70E-B163E29A5658}"/>
                </a:ext>
              </a:extLst>
            </p:cNvPr>
            <p:cNvSpPr/>
            <p:nvPr/>
          </p:nvSpPr>
          <p:spPr bwMode="auto">
            <a:xfrm>
              <a:off x="3197142" y="5082862"/>
              <a:ext cx="91440" cy="91440"/>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Oval 151">
              <a:extLst>
                <a:ext uri="{FF2B5EF4-FFF2-40B4-BE49-F238E27FC236}">
                  <a16:creationId xmlns:a16="http://schemas.microsoft.com/office/drawing/2014/main" id="{7C56B409-26E9-4FB0-8A5E-FB1A960C78BD}"/>
                </a:ext>
              </a:extLst>
            </p:cNvPr>
            <p:cNvSpPr/>
            <p:nvPr/>
          </p:nvSpPr>
          <p:spPr bwMode="auto">
            <a:xfrm>
              <a:off x="3314276" y="5779795"/>
              <a:ext cx="91440" cy="91440"/>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381395159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1F8F4-52C6-462A-AFCE-40A7E2D53E43}"/>
              </a:ext>
            </a:extLst>
          </p:cNvPr>
          <p:cNvSpPr>
            <a:spLocks noGrp="1"/>
          </p:cNvSpPr>
          <p:nvPr>
            <p:ph type="title"/>
          </p:nvPr>
        </p:nvSpPr>
        <p:spPr/>
        <p:txBody>
          <a:bodyPr/>
          <a:lstStyle/>
          <a:p>
            <a:r>
              <a:rPr lang="en-US" altLang="en-US" dirty="0"/>
              <a:t>ENZAMET: Enzalutamide + ADT vs NSAA + ADT in mHSPC </a:t>
            </a:r>
            <a:endParaRPr lang="en-US" dirty="0"/>
          </a:p>
        </p:txBody>
      </p:sp>
      <p:sp>
        <p:nvSpPr>
          <p:cNvPr id="3" name="Content Placeholder 2">
            <a:extLst>
              <a:ext uri="{FF2B5EF4-FFF2-40B4-BE49-F238E27FC236}">
                <a16:creationId xmlns:a16="http://schemas.microsoft.com/office/drawing/2014/main" id="{B4721E16-E6D6-46E6-90A9-B2996B6C4007}"/>
              </a:ext>
            </a:extLst>
          </p:cNvPr>
          <p:cNvSpPr>
            <a:spLocks noGrp="1"/>
          </p:cNvSpPr>
          <p:nvPr>
            <p:ph idx="1"/>
          </p:nvPr>
        </p:nvSpPr>
        <p:spPr/>
        <p:txBody>
          <a:bodyPr/>
          <a:lstStyle/>
          <a:p>
            <a:pPr>
              <a:spcBef>
                <a:spcPts val="400"/>
              </a:spcBef>
            </a:pPr>
            <a:r>
              <a:rPr lang="en-US" sz="2200" dirty="0"/>
              <a:t>Randomized, open-label, multicenter phase III clinical trial</a:t>
            </a:r>
          </a:p>
          <a:p>
            <a:pPr>
              <a:spcBef>
                <a:spcPts val="400"/>
              </a:spcBef>
            </a:pPr>
            <a:endParaRPr lang="en-US" sz="2200" dirty="0"/>
          </a:p>
          <a:p>
            <a:pPr>
              <a:spcBef>
                <a:spcPts val="400"/>
              </a:spcBef>
            </a:pPr>
            <a:endParaRPr lang="en-US" sz="2200" dirty="0"/>
          </a:p>
          <a:p>
            <a:pPr>
              <a:spcBef>
                <a:spcPts val="400"/>
              </a:spcBef>
            </a:pPr>
            <a:endParaRPr lang="en-US" sz="2200" dirty="0"/>
          </a:p>
          <a:p>
            <a:pPr>
              <a:spcBef>
                <a:spcPts val="400"/>
              </a:spcBef>
            </a:pPr>
            <a:endParaRPr lang="en-US" sz="2200" dirty="0"/>
          </a:p>
          <a:p>
            <a:pPr>
              <a:spcBef>
                <a:spcPts val="400"/>
              </a:spcBef>
            </a:pPr>
            <a:endParaRPr lang="en-US" sz="2200" dirty="0"/>
          </a:p>
          <a:p>
            <a:pPr>
              <a:spcBef>
                <a:spcPts val="400"/>
              </a:spcBef>
            </a:pPr>
            <a:endParaRPr lang="en-US" sz="2200" dirty="0"/>
          </a:p>
          <a:p>
            <a:pPr marL="0" indent="0">
              <a:spcBef>
                <a:spcPts val="400"/>
              </a:spcBef>
              <a:buNone/>
            </a:pPr>
            <a:endParaRPr lang="en-US" sz="2200" dirty="0"/>
          </a:p>
          <a:p>
            <a:pPr>
              <a:spcBef>
                <a:spcPts val="400"/>
              </a:spcBef>
            </a:pPr>
            <a:r>
              <a:rPr lang="en-US" sz="2200" dirty="0"/>
              <a:t>Primary endpoint: OS </a:t>
            </a:r>
          </a:p>
          <a:p>
            <a:pPr>
              <a:spcBef>
                <a:spcPts val="400"/>
              </a:spcBef>
            </a:pPr>
            <a:r>
              <a:rPr lang="en-US" sz="2200" dirty="0"/>
              <a:t>Secondary endpoints: PSA PFS (including clinical progression if occurring first), clinical PFS, AEs, HRQoL</a:t>
            </a:r>
          </a:p>
        </p:txBody>
      </p:sp>
      <p:sp>
        <p:nvSpPr>
          <p:cNvPr id="4" name="Text Box 11">
            <a:extLst>
              <a:ext uri="{FF2B5EF4-FFF2-40B4-BE49-F238E27FC236}">
                <a16:creationId xmlns:a16="http://schemas.microsoft.com/office/drawing/2014/main" id="{223206ED-215D-47E9-BA97-5A737BB0727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Davis. NEJM. 2019;381:121.</a:t>
            </a:r>
          </a:p>
        </p:txBody>
      </p:sp>
      <p:grpSp>
        <p:nvGrpSpPr>
          <p:cNvPr id="5" name="Group 7">
            <a:extLst>
              <a:ext uri="{FF2B5EF4-FFF2-40B4-BE49-F238E27FC236}">
                <a16:creationId xmlns:a16="http://schemas.microsoft.com/office/drawing/2014/main" id="{8A460118-2E22-4664-8D70-2BF48DE09749}"/>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0F449C3C-F4ED-4B9B-B2B8-CDE74507AC8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8A1D3E64-85BA-4269-9D3E-00F47D07F04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
        <p:nvSpPr>
          <p:cNvPr id="12" name="Text Box 45">
            <a:extLst>
              <a:ext uri="{FF2B5EF4-FFF2-40B4-BE49-F238E27FC236}">
                <a16:creationId xmlns:a16="http://schemas.microsoft.com/office/drawing/2014/main" id="{A9D609D3-A3A7-496A-BDF8-D2928748BD36}"/>
              </a:ext>
            </a:extLst>
          </p:cNvPr>
          <p:cNvSpPr txBox="1">
            <a:spLocks noChangeArrowheads="1"/>
          </p:cNvSpPr>
          <p:nvPr/>
        </p:nvSpPr>
        <p:spPr bwMode="auto">
          <a:xfrm>
            <a:off x="173586" y="3040254"/>
            <a:ext cx="293394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with metastatic prostate cancer, starting first-line ADT (max 12 wks prior to randomization); ECOG PS 0-2;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 cycles prior docetaxel allowed</a:t>
            </a:r>
            <a:endPar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1125)</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 name="Rectangle 49">
            <a:extLst>
              <a:ext uri="{FF2B5EF4-FFF2-40B4-BE49-F238E27FC236}">
                <a16:creationId xmlns:a16="http://schemas.microsoft.com/office/drawing/2014/main" id="{A55D672E-F07F-40D7-BCD1-A06FE7FBCCD5}"/>
              </a:ext>
            </a:extLst>
          </p:cNvPr>
          <p:cNvSpPr>
            <a:spLocks noChangeArrowheads="1"/>
          </p:cNvSpPr>
          <p:nvPr/>
        </p:nvSpPr>
        <p:spPr bwMode="auto">
          <a:xfrm>
            <a:off x="3924062" y="3011385"/>
            <a:ext cx="3790950" cy="83404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Enzalutamide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160 mg/day</a:t>
            </a:r>
            <a:r>
              <a:rPr lang="en-US" altLang="en-US" sz="1600" b="1" dirty="0">
                <a:solidFill>
                  <a:srgbClr val="FFFFFF"/>
                </a:solidFill>
                <a:latin typeface="Calibri" panose="020F0502020204030204" pitchFamily="34" charset="0"/>
                <a:cs typeface="Calibri" panose="020F0502020204030204" pitchFamily="34" charset="0"/>
              </a:rPr>
              <a:t>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testosterone suppression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563)</a:t>
            </a:r>
          </a:p>
        </p:txBody>
      </p:sp>
      <p:sp>
        <p:nvSpPr>
          <p:cNvPr id="25" name="Rectangle 50">
            <a:extLst>
              <a:ext uri="{FF2B5EF4-FFF2-40B4-BE49-F238E27FC236}">
                <a16:creationId xmlns:a16="http://schemas.microsoft.com/office/drawing/2014/main" id="{3F581AA5-239F-4B62-9F51-0AF16CD0BA57}"/>
              </a:ext>
            </a:extLst>
          </p:cNvPr>
          <p:cNvSpPr>
            <a:spLocks noChangeArrowheads="1"/>
          </p:cNvSpPr>
          <p:nvPr/>
        </p:nvSpPr>
        <p:spPr bwMode="auto">
          <a:xfrm>
            <a:off x="3924062" y="3955949"/>
            <a:ext cx="3790950"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Standard NSAA*</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testosterone suppression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562)</a:t>
            </a:r>
          </a:p>
        </p:txBody>
      </p:sp>
      <p:sp>
        <p:nvSpPr>
          <p:cNvPr id="27" name="Line 52">
            <a:extLst>
              <a:ext uri="{FF2B5EF4-FFF2-40B4-BE49-F238E27FC236}">
                <a16:creationId xmlns:a16="http://schemas.microsoft.com/office/drawing/2014/main" id="{CEF19CCB-B85A-471A-A99F-64FF1B2B2458}"/>
              </a:ext>
            </a:extLst>
          </p:cNvPr>
          <p:cNvSpPr>
            <a:spLocks noChangeShapeType="1"/>
          </p:cNvSpPr>
          <p:nvPr/>
        </p:nvSpPr>
        <p:spPr bwMode="auto">
          <a:xfrm>
            <a:off x="7800782" y="3403839"/>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8" name="Line 53">
            <a:extLst>
              <a:ext uri="{FF2B5EF4-FFF2-40B4-BE49-F238E27FC236}">
                <a16:creationId xmlns:a16="http://schemas.microsoft.com/office/drawing/2014/main" id="{AD9995DE-1623-4418-BA7F-2DBEFCE9A307}"/>
              </a:ext>
            </a:extLst>
          </p:cNvPr>
          <p:cNvSpPr>
            <a:spLocks noChangeShapeType="1"/>
          </p:cNvSpPr>
          <p:nvPr/>
        </p:nvSpPr>
        <p:spPr bwMode="auto">
          <a:xfrm>
            <a:off x="3187462" y="3963887"/>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9" name="Line 54">
            <a:extLst>
              <a:ext uri="{FF2B5EF4-FFF2-40B4-BE49-F238E27FC236}">
                <a16:creationId xmlns:a16="http://schemas.microsoft.com/office/drawing/2014/main" id="{71BE2CC5-001A-4DD2-BCD0-8EF443CA1AE0}"/>
              </a:ext>
            </a:extLst>
          </p:cNvPr>
          <p:cNvSpPr>
            <a:spLocks noChangeShapeType="1"/>
          </p:cNvSpPr>
          <p:nvPr/>
        </p:nvSpPr>
        <p:spPr bwMode="auto">
          <a:xfrm flipV="1">
            <a:off x="3187462" y="3363811"/>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1" name="TextBox 30">
            <a:extLst>
              <a:ext uri="{FF2B5EF4-FFF2-40B4-BE49-F238E27FC236}">
                <a16:creationId xmlns:a16="http://schemas.microsoft.com/office/drawing/2014/main" id="{E8D34344-0B81-478A-A26A-7C8538366423}"/>
              </a:ext>
            </a:extLst>
          </p:cNvPr>
          <p:cNvSpPr txBox="1"/>
          <p:nvPr/>
        </p:nvSpPr>
        <p:spPr bwMode="auto">
          <a:xfrm>
            <a:off x="719138" y="1927974"/>
            <a:ext cx="586046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Stratified by volume of metastases (high vs low), antiresorptive therapy (yes vs no), ECOG PS (0/1 vs 2), comorbidities (ACE-27: </a:t>
            </a:r>
            <a:b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0/1 vs 2/3), study site, planned use of early docetaxel (yes vs no)</a:t>
            </a:r>
          </a:p>
        </p:txBody>
      </p:sp>
      <p:cxnSp>
        <p:nvCxnSpPr>
          <p:cNvPr id="33" name="Straight Arrow Connector 32">
            <a:extLst>
              <a:ext uri="{FF2B5EF4-FFF2-40B4-BE49-F238E27FC236}">
                <a16:creationId xmlns:a16="http://schemas.microsoft.com/office/drawing/2014/main" id="{AE6FCFFC-0C2F-4C30-BC9F-E4F049DD2320}"/>
              </a:ext>
            </a:extLst>
          </p:cNvPr>
          <p:cNvCxnSpPr/>
          <p:nvPr/>
        </p:nvCxnSpPr>
        <p:spPr bwMode="auto">
          <a:xfrm>
            <a:off x="3506925" y="2735527"/>
            <a:ext cx="0" cy="551716"/>
          </a:xfrm>
          <a:prstGeom prst="straightConnector1">
            <a:avLst/>
          </a:prstGeom>
          <a:noFill/>
          <a:ln w="28575" cap="flat" cmpd="sng" algn="ctr">
            <a:solidFill>
              <a:schemeClr val="bg1"/>
            </a:solidFill>
            <a:prstDash val="sysDash"/>
            <a:round/>
            <a:headEnd type="none" w="med" len="med"/>
            <a:tailEnd type="triangle"/>
          </a:ln>
          <a:effectLst/>
        </p:spPr>
      </p:cxnSp>
      <p:sp>
        <p:nvSpPr>
          <p:cNvPr id="36" name="Rectangle 47">
            <a:extLst>
              <a:ext uri="{FF2B5EF4-FFF2-40B4-BE49-F238E27FC236}">
                <a16:creationId xmlns:a16="http://schemas.microsoft.com/office/drawing/2014/main" id="{3B549E7F-6AFC-428B-9177-1CE1190FF464}"/>
              </a:ext>
            </a:extLst>
          </p:cNvPr>
          <p:cNvSpPr>
            <a:spLocks noChangeArrowheads="1"/>
          </p:cNvSpPr>
          <p:nvPr/>
        </p:nvSpPr>
        <p:spPr bwMode="auto">
          <a:xfrm>
            <a:off x="8280207" y="3966049"/>
            <a:ext cx="150560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Evaluate</a:t>
            </a:r>
            <a:b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every 12 wks</a:t>
            </a:r>
          </a:p>
        </p:txBody>
      </p:sp>
      <p:sp>
        <p:nvSpPr>
          <p:cNvPr id="37" name="Line 52">
            <a:extLst>
              <a:ext uri="{FF2B5EF4-FFF2-40B4-BE49-F238E27FC236}">
                <a16:creationId xmlns:a16="http://schemas.microsoft.com/office/drawing/2014/main" id="{B08879B8-C8FE-4EBD-9CF1-D29134F346CC}"/>
              </a:ext>
            </a:extLst>
          </p:cNvPr>
          <p:cNvSpPr>
            <a:spLocks noChangeShapeType="1"/>
          </p:cNvSpPr>
          <p:nvPr/>
        </p:nvSpPr>
        <p:spPr bwMode="auto">
          <a:xfrm>
            <a:off x="7800782" y="4267193"/>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2" name="Rectangle 47">
            <a:extLst>
              <a:ext uri="{FF2B5EF4-FFF2-40B4-BE49-F238E27FC236}">
                <a16:creationId xmlns:a16="http://schemas.microsoft.com/office/drawing/2014/main" id="{287D1527-E01C-4D1A-A9F1-194988EC943B}"/>
              </a:ext>
            </a:extLst>
          </p:cNvPr>
          <p:cNvSpPr>
            <a:spLocks noChangeArrowheads="1"/>
          </p:cNvSpPr>
          <p:nvPr/>
        </p:nvSpPr>
        <p:spPr bwMode="auto">
          <a:xfrm>
            <a:off x="10373242" y="2944562"/>
            <a:ext cx="1598729"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CRPC tx at PD (investigator discretion)</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endParaRPr kumimoji="0" lang="en-US" alt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Follow for time to progression and OS</a:t>
            </a:r>
          </a:p>
        </p:txBody>
      </p:sp>
      <p:sp>
        <p:nvSpPr>
          <p:cNvPr id="26" name="Line 52">
            <a:extLst>
              <a:ext uri="{FF2B5EF4-FFF2-40B4-BE49-F238E27FC236}">
                <a16:creationId xmlns:a16="http://schemas.microsoft.com/office/drawing/2014/main" id="{227E5867-97AF-4650-B65A-05C6F7F73140}"/>
              </a:ext>
            </a:extLst>
          </p:cNvPr>
          <p:cNvSpPr>
            <a:spLocks noChangeShapeType="1"/>
          </p:cNvSpPr>
          <p:nvPr/>
        </p:nvSpPr>
        <p:spPr bwMode="auto">
          <a:xfrm>
            <a:off x="9719699" y="4271810"/>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0" name="Rectangle 47">
            <a:extLst>
              <a:ext uri="{FF2B5EF4-FFF2-40B4-BE49-F238E27FC236}">
                <a16:creationId xmlns:a16="http://schemas.microsoft.com/office/drawing/2014/main" id="{8157C497-8DF1-4B8B-9592-896F484C660F}"/>
              </a:ext>
            </a:extLst>
          </p:cNvPr>
          <p:cNvSpPr>
            <a:spLocks noChangeArrowheads="1"/>
          </p:cNvSpPr>
          <p:nvPr/>
        </p:nvSpPr>
        <p:spPr bwMode="auto">
          <a:xfrm>
            <a:off x="8290083" y="3113392"/>
            <a:ext cx="150560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Evaluate</a:t>
            </a:r>
            <a:b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every 12 wks</a:t>
            </a:r>
          </a:p>
        </p:txBody>
      </p:sp>
      <p:sp>
        <p:nvSpPr>
          <p:cNvPr id="38" name="Line 52">
            <a:extLst>
              <a:ext uri="{FF2B5EF4-FFF2-40B4-BE49-F238E27FC236}">
                <a16:creationId xmlns:a16="http://schemas.microsoft.com/office/drawing/2014/main" id="{80856635-C57E-451E-B8C1-9043A4BBA3E3}"/>
              </a:ext>
            </a:extLst>
          </p:cNvPr>
          <p:cNvSpPr>
            <a:spLocks noChangeShapeType="1"/>
          </p:cNvSpPr>
          <p:nvPr/>
        </p:nvSpPr>
        <p:spPr bwMode="auto">
          <a:xfrm>
            <a:off x="9729575" y="3419153"/>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 name="TextBox 7">
            <a:extLst>
              <a:ext uri="{FF2B5EF4-FFF2-40B4-BE49-F238E27FC236}">
                <a16:creationId xmlns:a16="http://schemas.microsoft.com/office/drawing/2014/main" id="{883FD3D7-8F74-4FD0-8AB5-2D95B535723C}"/>
              </a:ext>
            </a:extLst>
          </p:cNvPr>
          <p:cNvSpPr txBox="1"/>
          <p:nvPr/>
        </p:nvSpPr>
        <p:spPr bwMode="auto">
          <a:xfrm>
            <a:off x="3838292" y="4746629"/>
            <a:ext cx="36961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*Bicalutamide, nilutamide, or flutamide</a:t>
            </a:r>
          </a:p>
        </p:txBody>
      </p:sp>
      <p:sp>
        <p:nvSpPr>
          <p:cNvPr id="9" name="Rectangle 8">
            <a:extLst>
              <a:ext uri="{FF2B5EF4-FFF2-40B4-BE49-F238E27FC236}">
                <a16:creationId xmlns:a16="http://schemas.microsoft.com/office/drawing/2014/main" id="{AAB4BCA8-5065-4680-A5EC-DA2F85FEDC34}"/>
              </a:ext>
            </a:extLst>
          </p:cNvPr>
          <p:cNvSpPr/>
          <p:nvPr/>
        </p:nvSpPr>
        <p:spPr bwMode="auto">
          <a:xfrm>
            <a:off x="10360885" y="2650867"/>
            <a:ext cx="1574015" cy="2325184"/>
          </a:xfrm>
          <a:prstGeom prst="rect">
            <a:avLst/>
          </a:prstGeom>
          <a:noFill/>
          <a:ln w="19050">
            <a:solidFill>
              <a:srgbClr val="00206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347131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1F8F4-52C6-462A-AFCE-40A7E2D53E43}"/>
              </a:ext>
            </a:extLst>
          </p:cNvPr>
          <p:cNvSpPr>
            <a:spLocks noGrp="1"/>
          </p:cNvSpPr>
          <p:nvPr>
            <p:ph type="title"/>
          </p:nvPr>
        </p:nvSpPr>
        <p:spPr/>
        <p:txBody>
          <a:bodyPr/>
          <a:lstStyle/>
          <a:p>
            <a:r>
              <a:rPr lang="en-US" altLang="en-US" dirty="0"/>
              <a:t>ENZAMET: OS (Primary Endpoint)</a:t>
            </a:r>
            <a:endParaRPr lang="en-US" dirty="0"/>
          </a:p>
        </p:txBody>
      </p:sp>
      <p:sp>
        <p:nvSpPr>
          <p:cNvPr id="4" name="Text Box 11">
            <a:extLst>
              <a:ext uri="{FF2B5EF4-FFF2-40B4-BE49-F238E27FC236}">
                <a16:creationId xmlns:a16="http://schemas.microsoft.com/office/drawing/2014/main" id="{223206ED-215D-47E9-BA97-5A737BB0727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defTabSz="914400" fontAlgn="base">
              <a:lnSpc>
                <a:spcPct val="100000"/>
              </a:lnSpc>
              <a:spcBef>
                <a:spcPct val="0"/>
              </a:spcBef>
              <a:spcAft>
                <a:spcPct val="0"/>
              </a:spcAft>
              <a:buClrTx/>
              <a:buNone/>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Davis. NEJM. 2019;381:121. </a:t>
            </a:r>
          </a:p>
        </p:txBody>
      </p:sp>
      <p:grpSp>
        <p:nvGrpSpPr>
          <p:cNvPr id="5" name="Group 7">
            <a:extLst>
              <a:ext uri="{FF2B5EF4-FFF2-40B4-BE49-F238E27FC236}">
                <a16:creationId xmlns:a16="http://schemas.microsoft.com/office/drawing/2014/main" id="{8A460118-2E22-4664-8D70-2BF48DE09749}"/>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0F449C3C-F4ED-4B9B-B2B8-CDE74507AC8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8A1D3E64-85BA-4269-9D3E-00F47D07F04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pic>
        <p:nvPicPr>
          <p:cNvPr id="11" name="Picture 10">
            <a:extLst>
              <a:ext uri="{FF2B5EF4-FFF2-40B4-BE49-F238E27FC236}">
                <a16:creationId xmlns:a16="http://schemas.microsoft.com/office/drawing/2014/main" id="{707CCF80-F275-4526-9E0F-17C426DDDCB1}"/>
              </a:ext>
            </a:extLst>
          </p:cNvPr>
          <p:cNvPicPr>
            <a:picLocks noChangeAspect="1"/>
          </p:cNvPicPr>
          <p:nvPr/>
        </p:nvPicPr>
        <p:blipFill>
          <a:blip r:embed="rId5"/>
          <a:stretch>
            <a:fillRect/>
          </a:stretch>
        </p:blipFill>
        <p:spPr>
          <a:xfrm>
            <a:off x="3413886" y="2645481"/>
            <a:ext cx="4930014" cy="1874757"/>
          </a:xfrm>
          <a:prstGeom prst="rect">
            <a:avLst/>
          </a:prstGeom>
        </p:spPr>
      </p:pic>
      <p:graphicFrame>
        <p:nvGraphicFramePr>
          <p:cNvPr id="10" name="Group 32">
            <a:extLst>
              <a:ext uri="{FF2B5EF4-FFF2-40B4-BE49-F238E27FC236}">
                <a16:creationId xmlns:a16="http://schemas.microsoft.com/office/drawing/2014/main" id="{D33ABD93-B997-4F1D-BAB1-689622AB9A5A}"/>
              </a:ext>
            </a:extLst>
          </p:cNvPr>
          <p:cNvGraphicFramePr>
            <a:graphicFrameLocks noGrp="1"/>
          </p:cNvGraphicFramePr>
          <p:nvPr>
            <p:extLst>
              <p:ext uri="{D42A27DB-BD31-4B8C-83A1-F6EECF244321}">
                <p14:modId xmlns:p14="http://schemas.microsoft.com/office/powerpoint/2010/main" val="823812151"/>
              </p:ext>
            </p:extLst>
          </p:nvPr>
        </p:nvGraphicFramePr>
        <p:xfrm>
          <a:off x="3643929" y="2803984"/>
          <a:ext cx="4471371" cy="1737424"/>
        </p:xfrm>
        <a:graphic>
          <a:graphicData uri="http://schemas.openxmlformats.org/drawingml/2006/table">
            <a:tbl>
              <a:tblPr>
                <a:tableStyleId>{2D5ABB26-0587-4C30-8999-92F81FD0307C}</a:tableStyleId>
              </a:tblPr>
              <a:tblGrid>
                <a:gridCol w="2258992">
                  <a:extLst>
                    <a:ext uri="{9D8B030D-6E8A-4147-A177-3AD203B41FA5}">
                      <a16:colId xmlns:a16="http://schemas.microsoft.com/office/drawing/2014/main" val="20000"/>
                    </a:ext>
                  </a:extLst>
                </a:gridCol>
                <a:gridCol w="2212379">
                  <a:extLst>
                    <a:ext uri="{9D8B030D-6E8A-4147-A177-3AD203B41FA5}">
                      <a16:colId xmlns:a16="http://schemas.microsoft.com/office/drawing/2014/main" val="20001"/>
                    </a:ext>
                  </a:extLst>
                </a:gridCol>
              </a:tblGrid>
              <a:tr h="142911">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u="none" strike="noStrike" cap="none" normalizeH="0" baseline="0" dirty="0">
                          <a:ln>
                            <a:noFill/>
                          </a:ln>
                          <a:solidFill>
                            <a:schemeClr val="bg1"/>
                          </a:solidFill>
                          <a:effectLst/>
                          <a:latin typeface="Calibri" panose="020F0502020204030204" pitchFamily="34" charset="0"/>
                          <a:cs typeface="Calibri" panose="020F0502020204030204" pitchFamily="34" charset="0"/>
                        </a:rPr>
                        <a:t>Patients Alive at Mo 36, %</a:t>
                      </a:r>
                      <a:endParaRPr kumimoji="0" lang="en-US" sz="1800" b="1"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881" marR="121881" marT="45728" marB="45728" anchor="ctr" horzOverflow="overflow"/>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924627212"/>
                  </a:ext>
                </a:extLst>
              </a:tr>
              <a:tr h="142911">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u="none" strike="noStrike" cap="none" normalizeH="0" baseline="0" dirty="0">
                          <a:ln>
                            <a:noFill/>
                          </a:ln>
                          <a:solidFill>
                            <a:schemeClr val="accent1"/>
                          </a:solidFill>
                          <a:effectLst/>
                          <a:latin typeface="Calibri" panose="020F0502020204030204" pitchFamily="34" charset="0"/>
                          <a:cs typeface="Calibri" panose="020F0502020204030204" pitchFamily="34" charset="0"/>
                        </a:rPr>
                        <a:t>Enzalutamide</a:t>
                      </a:r>
                      <a:endParaRPr kumimoji="0" lang="en-US" sz="1800" b="1" i="0" u="none" strike="noStrike" cap="none" normalizeH="0" baseline="0" dirty="0">
                        <a:ln>
                          <a:noFill/>
                        </a:ln>
                        <a:solidFill>
                          <a:schemeClr val="accent1"/>
                        </a:solidFill>
                        <a:effectLst/>
                        <a:latin typeface="Calibri" panose="020F0502020204030204" pitchFamily="34" charset="0"/>
                        <a:cs typeface="Calibri" panose="020F0502020204030204" pitchFamily="34" charset="0"/>
                      </a:endParaRPr>
                    </a:p>
                  </a:txBody>
                  <a:tcPr marL="121881" marR="121881" marT="45728" marB="45728" anchor="ctr" horzOverflow="overflow">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u="none" strike="noStrike" cap="none" normalizeH="0" baseline="0" dirty="0">
                          <a:ln>
                            <a:noFill/>
                          </a:ln>
                          <a:solidFill>
                            <a:schemeClr val="accent3"/>
                          </a:solidFill>
                          <a:effectLst/>
                          <a:latin typeface="Calibri" panose="020F0502020204030204" pitchFamily="34" charset="0"/>
                          <a:cs typeface="Calibri" panose="020F0502020204030204" pitchFamily="34" charset="0"/>
                        </a:rPr>
                        <a:t>NSAA</a:t>
                      </a:r>
                      <a:endParaRPr kumimoji="0" lang="en-US" sz="1800" b="1" i="0" u="none" strike="noStrike" cap="none" normalizeH="0" baseline="0" dirty="0">
                        <a:ln>
                          <a:noFill/>
                        </a:ln>
                        <a:solidFill>
                          <a:schemeClr val="accent3"/>
                        </a:solidFill>
                        <a:effectLst/>
                        <a:latin typeface="Calibri" panose="020F0502020204030204" pitchFamily="34" charset="0"/>
                        <a:cs typeface="Calibri" panose="020F0502020204030204" pitchFamily="34" charset="0"/>
                      </a:endParaRPr>
                    </a:p>
                  </a:txBody>
                  <a:tcPr marL="121881" marR="121881" marT="45728" marB="45728" anchor="ctr" horzOverflow="overflow">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250089">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80 </a:t>
                      </a:r>
                      <a:br>
                        <a:rPr kumimoji="0" lang="en-US" sz="18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br>
                      <a:r>
                        <a:rPr kumimoji="0" lang="en-US" sz="18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(95% CI: 75-83)</a:t>
                      </a:r>
                      <a:endPar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881" marR="121881" marT="45728" marB="45728" anchor="ctr" horzOverflow="overflow">
                    <a:lnT w="12700" cap="flat" cmpd="sng" algn="ctr">
                      <a:solidFill>
                        <a:schemeClr val="bg1"/>
                      </a:solidFill>
                      <a:prstDash val="solid"/>
                      <a:round/>
                      <a:headEnd type="none" w="med" len="med"/>
                      <a:tailEnd type="none" w="med" len="med"/>
                    </a:lnT>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72 </a:t>
                      </a:r>
                      <a:br>
                        <a:rPr kumimoji="0" lang="en-US" sz="18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br>
                      <a:r>
                        <a:rPr kumimoji="0" lang="en-US" sz="18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(95% CI: 68-76)</a:t>
                      </a:r>
                      <a:endPar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881" marR="121881" marT="45728" marB="45728" horzOverflow="overflow">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0001"/>
                  </a:ext>
                </a:extLst>
              </a:tr>
              <a:tr h="250089">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HR: 0.67 (95% CI: 052-0.86; </a:t>
                      </a:r>
                      <a:r>
                        <a:rPr kumimoji="0" lang="en-US" sz="1800" b="0" i="1" u="none" strike="noStrike" cap="none" normalizeH="0" baseline="0" dirty="0">
                          <a:ln>
                            <a:noFill/>
                          </a:ln>
                          <a:solidFill>
                            <a:schemeClr val="bg1"/>
                          </a:solidFill>
                          <a:effectLst/>
                          <a:latin typeface="Calibri" panose="020F0502020204030204" pitchFamily="34" charset="0"/>
                          <a:cs typeface="Calibri" panose="020F0502020204030204" pitchFamily="34" charset="0"/>
                        </a:rPr>
                        <a:t>P</a:t>
                      </a:r>
                      <a:r>
                        <a:rPr kumimoji="0" lang="en-US" sz="1800" b="0" u="none" strike="noStrike" cap="none" normalizeH="0" baseline="0" dirty="0">
                          <a:ln>
                            <a:noFill/>
                          </a:ln>
                          <a:solidFill>
                            <a:schemeClr val="bg1"/>
                          </a:solidFill>
                          <a:effectLst/>
                          <a:latin typeface="Calibri" panose="020F0502020204030204" pitchFamily="34" charset="0"/>
                          <a:cs typeface="Calibri" panose="020F0502020204030204" pitchFamily="34" charset="0"/>
                        </a:rPr>
                        <a:t> = .002)</a:t>
                      </a:r>
                      <a:endPar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881" marR="121881" marT="45728" marB="45728" horzOverflow="overflow"/>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3" name="TextBox 2">
            <a:extLst>
              <a:ext uri="{FF2B5EF4-FFF2-40B4-BE49-F238E27FC236}">
                <a16:creationId xmlns:a16="http://schemas.microsoft.com/office/drawing/2014/main" id="{50C26C12-DFBF-42F2-A835-45ABB5ADB746}"/>
              </a:ext>
            </a:extLst>
          </p:cNvPr>
          <p:cNvSpPr txBox="1"/>
          <p:nvPr/>
        </p:nvSpPr>
        <p:spPr bwMode="auto">
          <a:xfrm>
            <a:off x="3194668" y="5573332"/>
            <a:ext cx="75236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563        558        541         527       480         340        189        106          45</a:t>
            </a:r>
          </a:p>
        </p:txBody>
      </p:sp>
      <p:sp>
        <p:nvSpPr>
          <p:cNvPr id="12" name="TextBox 11">
            <a:extLst>
              <a:ext uri="{FF2B5EF4-FFF2-40B4-BE49-F238E27FC236}">
                <a16:creationId xmlns:a16="http://schemas.microsoft.com/office/drawing/2014/main" id="{F6AB2763-1395-4241-8A01-BE9D8DE3C704}"/>
              </a:ext>
            </a:extLst>
          </p:cNvPr>
          <p:cNvSpPr txBox="1"/>
          <p:nvPr/>
        </p:nvSpPr>
        <p:spPr bwMode="auto">
          <a:xfrm>
            <a:off x="3194668" y="5856933"/>
            <a:ext cx="76555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562        551        531         501       452         311        174         86           32</a:t>
            </a:r>
          </a:p>
        </p:txBody>
      </p:sp>
      <p:sp>
        <p:nvSpPr>
          <p:cNvPr id="9" name="TextBox 8">
            <a:extLst>
              <a:ext uri="{FF2B5EF4-FFF2-40B4-BE49-F238E27FC236}">
                <a16:creationId xmlns:a16="http://schemas.microsoft.com/office/drawing/2014/main" id="{A47962CB-E803-457D-8ACB-8E7D44CEA912}"/>
              </a:ext>
            </a:extLst>
          </p:cNvPr>
          <p:cNvSpPr txBox="1"/>
          <p:nvPr/>
        </p:nvSpPr>
        <p:spPr bwMode="auto">
          <a:xfrm>
            <a:off x="765253" y="5302935"/>
            <a:ext cx="242941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at Risk, n</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800" b="1" i="0" u="none" strike="noStrike" kern="1200" cap="none" spc="0" normalizeH="0" baseline="0" noProof="0" dirty="0">
                <a:ln>
                  <a:noFill/>
                </a:ln>
                <a:solidFill>
                  <a:schemeClr val="accent1"/>
                </a:solidFill>
                <a:effectLst/>
                <a:uLnTx/>
                <a:uFillTx/>
                <a:latin typeface="Calibri" panose="020F0502020204030204" pitchFamily="34" charset="0"/>
                <a:ea typeface="+mn-ea"/>
                <a:cs typeface="Calibri" panose="020F0502020204030204" pitchFamily="34" charset="0"/>
              </a:rPr>
              <a:t>Enzalutamide</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800" b="1" i="0" u="none" strike="noStrike" kern="1200" cap="none" spc="0" normalizeH="0" baseline="0" noProof="0" dirty="0">
                <a:ln>
                  <a:noFill/>
                </a:ln>
                <a:solidFill>
                  <a:schemeClr val="accent3"/>
                </a:solidFill>
                <a:effectLst/>
                <a:uLnTx/>
                <a:uFillTx/>
                <a:latin typeface="Calibri" panose="020F0502020204030204" pitchFamily="34" charset="0"/>
                <a:ea typeface="+mn-ea"/>
                <a:cs typeface="Calibri" panose="020F0502020204030204" pitchFamily="34" charset="0"/>
              </a:rPr>
              <a:t>NSAA</a:t>
            </a:r>
          </a:p>
        </p:txBody>
      </p:sp>
      <p:cxnSp>
        <p:nvCxnSpPr>
          <p:cNvPr id="14" name="Straight Connector 13">
            <a:extLst>
              <a:ext uri="{FF2B5EF4-FFF2-40B4-BE49-F238E27FC236}">
                <a16:creationId xmlns:a16="http://schemas.microsoft.com/office/drawing/2014/main" id="{D6803E0C-30C2-4A9B-8E95-B3F832ED2B2C}"/>
              </a:ext>
            </a:extLst>
          </p:cNvPr>
          <p:cNvCxnSpPr/>
          <p:nvPr/>
        </p:nvCxnSpPr>
        <p:spPr bwMode="auto">
          <a:xfrm>
            <a:off x="3481680" y="4674751"/>
            <a:ext cx="7010042"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AD5B7F1D-3052-4A15-9ADF-AC7B868CB3E1}"/>
              </a:ext>
            </a:extLst>
          </p:cNvPr>
          <p:cNvCxnSpPr>
            <a:cxnSpLocks/>
          </p:cNvCxnSpPr>
          <p:nvPr/>
        </p:nvCxnSpPr>
        <p:spPr bwMode="auto">
          <a:xfrm flipV="1">
            <a:off x="3502692" y="1878057"/>
            <a:ext cx="0" cy="280893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2901D59E-4642-4323-8657-CF6CCB323DF1}"/>
              </a:ext>
            </a:extLst>
          </p:cNvPr>
          <p:cNvCxnSpPr/>
          <p:nvPr/>
        </p:nvCxnSpPr>
        <p:spPr bwMode="auto">
          <a:xfrm flipH="1">
            <a:off x="3422939" y="1887109"/>
            <a:ext cx="67794"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9F7D3374-834D-4FA9-A671-0902E71D48E0}"/>
              </a:ext>
            </a:extLst>
          </p:cNvPr>
          <p:cNvCxnSpPr/>
          <p:nvPr/>
        </p:nvCxnSpPr>
        <p:spPr bwMode="auto">
          <a:xfrm flipH="1">
            <a:off x="3422939" y="2451880"/>
            <a:ext cx="67794"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C90AB650-C865-4265-A16C-4060EBA0104A}"/>
              </a:ext>
            </a:extLst>
          </p:cNvPr>
          <p:cNvCxnSpPr/>
          <p:nvPr/>
        </p:nvCxnSpPr>
        <p:spPr bwMode="auto">
          <a:xfrm flipH="1">
            <a:off x="3422939" y="3563316"/>
            <a:ext cx="67794"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9933FB12-5D8C-4648-B559-ABF620730A22}"/>
              </a:ext>
            </a:extLst>
          </p:cNvPr>
          <p:cNvCxnSpPr/>
          <p:nvPr/>
        </p:nvCxnSpPr>
        <p:spPr bwMode="auto">
          <a:xfrm flipH="1">
            <a:off x="3422939" y="4119034"/>
            <a:ext cx="67794"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5EBB9AD7-C637-4208-ABF3-2537AF5574BA}"/>
              </a:ext>
            </a:extLst>
          </p:cNvPr>
          <p:cNvCxnSpPr/>
          <p:nvPr/>
        </p:nvCxnSpPr>
        <p:spPr bwMode="auto">
          <a:xfrm flipH="1">
            <a:off x="3422939" y="4674751"/>
            <a:ext cx="67794"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863FAF55-351D-406C-BDEB-4BBF36464E89}"/>
              </a:ext>
            </a:extLst>
          </p:cNvPr>
          <p:cNvCxnSpPr/>
          <p:nvPr/>
        </p:nvCxnSpPr>
        <p:spPr bwMode="auto">
          <a:xfrm>
            <a:off x="3500534" y="46747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9BBF1153-9A3F-45B2-9998-CBCF2725310A}"/>
              </a:ext>
            </a:extLst>
          </p:cNvPr>
          <p:cNvCxnSpPr/>
          <p:nvPr/>
        </p:nvCxnSpPr>
        <p:spPr bwMode="auto">
          <a:xfrm>
            <a:off x="4349339" y="46747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9683EF39-010B-4FF7-A65E-4151922EC08F}"/>
              </a:ext>
            </a:extLst>
          </p:cNvPr>
          <p:cNvCxnSpPr/>
          <p:nvPr/>
        </p:nvCxnSpPr>
        <p:spPr bwMode="auto">
          <a:xfrm>
            <a:off x="5198144" y="46747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1B43DD8-4546-4858-8759-50534F3BC245}"/>
              </a:ext>
            </a:extLst>
          </p:cNvPr>
          <p:cNvCxnSpPr/>
          <p:nvPr/>
        </p:nvCxnSpPr>
        <p:spPr bwMode="auto">
          <a:xfrm>
            <a:off x="6046949" y="46747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7D8A7AF6-C595-49D5-A912-F34F856D615D}"/>
              </a:ext>
            </a:extLst>
          </p:cNvPr>
          <p:cNvCxnSpPr/>
          <p:nvPr/>
        </p:nvCxnSpPr>
        <p:spPr bwMode="auto">
          <a:xfrm>
            <a:off x="6895754" y="46747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06F6A616-9122-4011-9235-6AE2FBD1AB5A}"/>
              </a:ext>
            </a:extLst>
          </p:cNvPr>
          <p:cNvCxnSpPr/>
          <p:nvPr/>
        </p:nvCxnSpPr>
        <p:spPr bwMode="auto">
          <a:xfrm>
            <a:off x="7744559" y="46747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6FD11C79-D8CE-49A8-BCE8-D64AD59FB6FD}"/>
              </a:ext>
            </a:extLst>
          </p:cNvPr>
          <p:cNvCxnSpPr/>
          <p:nvPr/>
        </p:nvCxnSpPr>
        <p:spPr bwMode="auto">
          <a:xfrm>
            <a:off x="8593364" y="46747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2F026A41-5ABE-4D48-AB83-69B21FD3C7E6}"/>
              </a:ext>
            </a:extLst>
          </p:cNvPr>
          <p:cNvCxnSpPr/>
          <p:nvPr/>
        </p:nvCxnSpPr>
        <p:spPr bwMode="auto">
          <a:xfrm>
            <a:off x="9442169" y="46747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E2EBEE1C-7DB1-4310-ABB2-83FCE1A05357}"/>
              </a:ext>
            </a:extLst>
          </p:cNvPr>
          <p:cNvCxnSpPr/>
          <p:nvPr/>
        </p:nvCxnSpPr>
        <p:spPr bwMode="auto">
          <a:xfrm>
            <a:off x="10290975" y="46747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DABE7F13-EB6A-45A6-89A2-F28D8E34FBA0}"/>
              </a:ext>
            </a:extLst>
          </p:cNvPr>
          <p:cNvCxnSpPr/>
          <p:nvPr/>
        </p:nvCxnSpPr>
        <p:spPr bwMode="auto">
          <a:xfrm flipV="1">
            <a:off x="8593364" y="2490051"/>
            <a:ext cx="0" cy="2337847"/>
          </a:xfrm>
          <a:prstGeom prst="line">
            <a:avLst/>
          </a:prstGeom>
          <a:noFill/>
          <a:ln w="28575" cap="flat" cmpd="sng" algn="ctr">
            <a:solidFill>
              <a:schemeClr val="bg1"/>
            </a:solidFill>
            <a:prstDash val="sysDash"/>
            <a:round/>
            <a:headEnd type="none" w="med" len="med"/>
            <a:tailEnd type="none" w="med" len="med"/>
          </a:ln>
          <a:effectLst/>
        </p:spPr>
      </p:cxnSp>
      <p:sp>
        <p:nvSpPr>
          <p:cNvPr id="35" name="TextBox 34">
            <a:extLst>
              <a:ext uri="{FF2B5EF4-FFF2-40B4-BE49-F238E27FC236}">
                <a16:creationId xmlns:a16="http://schemas.microsoft.com/office/drawing/2014/main" id="{FB650EFF-6433-48E7-A1F4-5A48438CA339}"/>
              </a:ext>
            </a:extLst>
          </p:cNvPr>
          <p:cNvSpPr txBox="1"/>
          <p:nvPr/>
        </p:nvSpPr>
        <p:spPr bwMode="auto">
          <a:xfrm>
            <a:off x="3500534" y="5076393"/>
            <a:ext cx="6859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Mos</a:t>
            </a:r>
          </a:p>
        </p:txBody>
      </p:sp>
      <p:sp>
        <p:nvSpPr>
          <p:cNvPr id="36" name="TextBox 35">
            <a:extLst>
              <a:ext uri="{FF2B5EF4-FFF2-40B4-BE49-F238E27FC236}">
                <a16:creationId xmlns:a16="http://schemas.microsoft.com/office/drawing/2014/main" id="{3C6CF561-13FA-45BE-8574-4C1D09CBA22B}"/>
              </a:ext>
            </a:extLst>
          </p:cNvPr>
          <p:cNvSpPr txBox="1"/>
          <p:nvPr/>
        </p:nvSpPr>
        <p:spPr bwMode="auto">
          <a:xfrm>
            <a:off x="9696090" y="1492452"/>
            <a:ext cx="15827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Enzalutamide</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NSAA</a:t>
            </a:r>
          </a:p>
        </p:txBody>
      </p:sp>
      <p:sp>
        <p:nvSpPr>
          <p:cNvPr id="37" name="TextBox 36">
            <a:extLst>
              <a:ext uri="{FF2B5EF4-FFF2-40B4-BE49-F238E27FC236}">
                <a16:creationId xmlns:a16="http://schemas.microsoft.com/office/drawing/2014/main" id="{75C31D3A-C29E-4711-BB5C-2D2F55088528}"/>
              </a:ext>
            </a:extLst>
          </p:cNvPr>
          <p:cNvSpPr txBox="1"/>
          <p:nvPr/>
        </p:nvSpPr>
        <p:spPr bwMode="auto">
          <a:xfrm>
            <a:off x="10027330" y="4705093"/>
            <a:ext cx="5272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48</a:t>
            </a:r>
          </a:p>
        </p:txBody>
      </p:sp>
      <p:sp>
        <p:nvSpPr>
          <p:cNvPr id="38" name="TextBox 37">
            <a:extLst>
              <a:ext uri="{FF2B5EF4-FFF2-40B4-BE49-F238E27FC236}">
                <a16:creationId xmlns:a16="http://schemas.microsoft.com/office/drawing/2014/main" id="{5B9F7963-99BB-47F2-8ED9-A0B9DA2C006A}"/>
              </a:ext>
            </a:extLst>
          </p:cNvPr>
          <p:cNvSpPr txBox="1"/>
          <p:nvPr/>
        </p:nvSpPr>
        <p:spPr bwMode="auto">
          <a:xfrm>
            <a:off x="3229995" y="4705093"/>
            <a:ext cx="5272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39" name="TextBox 38">
            <a:extLst>
              <a:ext uri="{FF2B5EF4-FFF2-40B4-BE49-F238E27FC236}">
                <a16:creationId xmlns:a16="http://schemas.microsoft.com/office/drawing/2014/main" id="{C96F8311-18B8-4675-97B5-28EACB8505E3}"/>
              </a:ext>
            </a:extLst>
          </p:cNvPr>
          <p:cNvSpPr txBox="1"/>
          <p:nvPr/>
        </p:nvSpPr>
        <p:spPr bwMode="auto">
          <a:xfrm>
            <a:off x="4079662" y="4705093"/>
            <a:ext cx="5272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40" name="TextBox 39">
            <a:extLst>
              <a:ext uri="{FF2B5EF4-FFF2-40B4-BE49-F238E27FC236}">
                <a16:creationId xmlns:a16="http://schemas.microsoft.com/office/drawing/2014/main" id="{A24B904E-CD3A-47E8-8FAC-75C37CF4AFE0}"/>
              </a:ext>
            </a:extLst>
          </p:cNvPr>
          <p:cNvSpPr txBox="1"/>
          <p:nvPr/>
        </p:nvSpPr>
        <p:spPr bwMode="auto">
          <a:xfrm>
            <a:off x="4929329" y="4705093"/>
            <a:ext cx="5272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a:t>
            </a:r>
          </a:p>
        </p:txBody>
      </p:sp>
      <p:sp>
        <p:nvSpPr>
          <p:cNvPr id="41" name="TextBox 40">
            <a:extLst>
              <a:ext uri="{FF2B5EF4-FFF2-40B4-BE49-F238E27FC236}">
                <a16:creationId xmlns:a16="http://schemas.microsoft.com/office/drawing/2014/main" id="{B5EE1D19-80D7-41C8-9E5D-2421DDD7719B}"/>
              </a:ext>
            </a:extLst>
          </p:cNvPr>
          <p:cNvSpPr txBox="1"/>
          <p:nvPr/>
        </p:nvSpPr>
        <p:spPr bwMode="auto">
          <a:xfrm>
            <a:off x="5778996" y="4705093"/>
            <a:ext cx="5272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a:t>
            </a:r>
          </a:p>
        </p:txBody>
      </p:sp>
      <p:sp>
        <p:nvSpPr>
          <p:cNvPr id="42" name="TextBox 41">
            <a:extLst>
              <a:ext uri="{FF2B5EF4-FFF2-40B4-BE49-F238E27FC236}">
                <a16:creationId xmlns:a16="http://schemas.microsoft.com/office/drawing/2014/main" id="{1AE78AEB-2577-4D87-91E6-963ED4F42EDE}"/>
              </a:ext>
            </a:extLst>
          </p:cNvPr>
          <p:cNvSpPr txBox="1"/>
          <p:nvPr/>
        </p:nvSpPr>
        <p:spPr bwMode="auto">
          <a:xfrm>
            <a:off x="6628663" y="4705093"/>
            <a:ext cx="5272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a:t>
            </a:r>
          </a:p>
        </p:txBody>
      </p:sp>
      <p:sp>
        <p:nvSpPr>
          <p:cNvPr id="43" name="TextBox 42">
            <a:extLst>
              <a:ext uri="{FF2B5EF4-FFF2-40B4-BE49-F238E27FC236}">
                <a16:creationId xmlns:a16="http://schemas.microsoft.com/office/drawing/2014/main" id="{B3BCB134-5C10-424D-B9EA-519FBF237344}"/>
              </a:ext>
            </a:extLst>
          </p:cNvPr>
          <p:cNvSpPr txBox="1"/>
          <p:nvPr/>
        </p:nvSpPr>
        <p:spPr bwMode="auto">
          <a:xfrm>
            <a:off x="7478330" y="4705093"/>
            <a:ext cx="5272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a:t>
            </a:r>
          </a:p>
        </p:txBody>
      </p:sp>
      <p:sp>
        <p:nvSpPr>
          <p:cNvPr id="44" name="TextBox 43">
            <a:extLst>
              <a:ext uri="{FF2B5EF4-FFF2-40B4-BE49-F238E27FC236}">
                <a16:creationId xmlns:a16="http://schemas.microsoft.com/office/drawing/2014/main" id="{71EF0478-AFEC-48C9-B012-42C603B3DCAB}"/>
              </a:ext>
            </a:extLst>
          </p:cNvPr>
          <p:cNvSpPr txBox="1"/>
          <p:nvPr/>
        </p:nvSpPr>
        <p:spPr bwMode="auto">
          <a:xfrm>
            <a:off x="8327997" y="4705093"/>
            <a:ext cx="5272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36</a:t>
            </a:r>
          </a:p>
        </p:txBody>
      </p:sp>
      <p:sp>
        <p:nvSpPr>
          <p:cNvPr id="45" name="TextBox 44">
            <a:extLst>
              <a:ext uri="{FF2B5EF4-FFF2-40B4-BE49-F238E27FC236}">
                <a16:creationId xmlns:a16="http://schemas.microsoft.com/office/drawing/2014/main" id="{7F76824D-83DF-4BFA-8E59-870C4F66FC45}"/>
              </a:ext>
            </a:extLst>
          </p:cNvPr>
          <p:cNvSpPr txBox="1"/>
          <p:nvPr/>
        </p:nvSpPr>
        <p:spPr bwMode="auto">
          <a:xfrm>
            <a:off x="9177664" y="4705093"/>
            <a:ext cx="5272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42</a:t>
            </a:r>
          </a:p>
        </p:txBody>
      </p:sp>
      <p:sp>
        <p:nvSpPr>
          <p:cNvPr id="46" name="TextBox 45">
            <a:extLst>
              <a:ext uri="{FF2B5EF4-FFF2-40B4-BE49-F238E27FC236}">
                <a16:creationId xmlns:a16="http://schemas.microsoft.com/office/drawing/2014/main" id="{4471771D-4A0A-4FCB-BA46-5B3A858AE950}"/>
              </a:ext>
            </a:extLst>
          </p:cNvPr>
          <p:cNvSpPr txBox="1"/>
          <p:nvPr/>
        </p:nvSpPr>
        <p:spPr bwMode="auto">
          <a:xfrm rot="16200000">
            <a:off x="1298639" y="3177365"/>
            <a:ext cx="29317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OS (%)</a:t>
            </a:r>
          </a:p>
        </p:txBody>
      </p:sp>
      <p:sp>
        <p:nvSpPr>
          <p:cNvPr id="47" name="TextBox 46">
            <a:extLst>
              <a:ext uri="{FF2B5EF4-FFF2-40B4-BE49-F238E27FC236}">
                <a16:creationId xmlns:a16="http://schemas.microsoft.com/office/drawing/2014/main" id="{6363A51F-B97D-45C6-BE53-F28F53615485}"/>
              </a:ext>
            </a:extLst>
          </p:cNvPr>
          <p:cNvSpPr txBox="1"/>
          <p:nvPr/>
        </p:nvSpPr>
        <p:spPr bwMode="auto">
          <a:xfrm>
            <a:off x="2870589" y="1704373"/>
            <a:ext cx="5644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p>
        </p:txBody>
      </p:sp>
      <p:sp>
        <p:nvSpPr>
          <p:cNvPr id="48" name="TextBox 47">
            <a:extLst>
              <a:ext uri="{FF2B5EF4-FFF2-40B4-BE49-F238E27FC236}">
                <a16:creationId xmlns:a16="http://schemas.microsoft.com/office/drawing/2014/main" id="{5F954E5F-3DDA-40EE-88B8-D6B9BFE41230}"/>
              </a:ext>
            </a:extLst>
          </p:cNvPr>
          <p:cNvSpPr txBox="1"/>
          <p:nvPr/>
        </p:nvSpPr>
        <p:spPr bwMode="auto">
          <a:xfrm>
            <a:off x="2870589" y="2820465"/>
            <a:ext cx="5644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49" name="TextBox 48">
            <a:extLst>
              <a:ext uri="{FF2B5EF4-FFF2-40B4-BE49-F238E27FC236}">
                <a16:creationId xmlns:a16="http://schemas.microsoft.com/office/drawing/2014/main" id="{830D8287-1B6C-4722-8DEC-93FFCD88AA5E}"/>
              </a:ext>
            </a:extLst>
          </p:cNvPr>
          <p:cNvSpPr txBox="1"/>
          <p:nvPr/>
        </p:nvSpPr>
        <p:spPr bwMode="auto">
          <a:xfrm>
            <a:off x="2870589" y="3378511"/>
            <a:ext cx="5644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p>
        </p:txBody>
      </p:sp>
      <p:sp>
        <p:nvSpPr>
          <p:cNvPr id="50" name="TextBox 49">
            <a:extLst>
              <a:ext uri="{FF2B5EF4-FFF2-40B4-BE49-F238E27FC236}">
                <a16:creationId xmlns:a16="http://schemas.microsoft.com/office/drawing/2014/main" id="{06332E3A-3500-48EF-AEF5-9BFB224EBCEB}"/>
              </a:ext>
            </a:extLst>
          </p:cNvPr>
          <p:cNvSpPr txBox="1"/>
          <p:nvPr/>
        </p:nvSpPr>
        <p:spPr bwMode="auto">
          <a:xfrm>
            <a:off x="2870589" y="3936557"/>
            <a:ext cx="5644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51" name="TextBox 50">
            <a:extLst>
              <a:ext uri="{FF2B5EF4-FFF2-40B4-BE49-F238E27FC236}">
                <a16:creationId xmlns:a16="http://schemas.microsoft.com/office/drawing/2014/main" id="{745F635F-9C90-4F5E-AEAA-2B5D24FA8AFC}"/>
              </a:ext>
            </a:extLst>
          </p:cNvPr>
          <p:cNvSpPr txBox="1"/>
          <p:nvPr/>
        </p:nvSpPr>
        <p:spPr bwMode="auto">
          <a:xfrm>
            <a:off x="2870589" y="4494602"/>
            <a:ext cx="5644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cxnSp>
        <p:nvCxnSpPr>
          <p:cNvPr id="53" name="Straight Connector 52">
            <a:extLst>
              <a:ext uri="{FF2B5EF4-FFF2-40B4-BE49-F238E27FC236}">
                <a16:creationId xmlns:a16="http://schemas.microsoft.com/office/drawing/2014/main" id="{D24F354F-6C75-4BE4-ABF0-DA50A8C29EA1}"/>
              </a:ext>
            </a:extLst>
          </p:cNvPr>
          <p:cNvCxnSpPr/>
          <p:nvPr/>
        </p:nvCxnSpPr>
        <p:spPr bwMode="auto">
          <a:xfrm flipH="1">
            <a:off x="9270569" y="1666345"/>
            <a:ext cx="434383" cy="0"/>
          </a:xfrm>
          <a:prstGeom prst="line">
            <a:avLst/>
          </a:prstGeom>
          <a:noFill/>
          <a:ln w="28575" cap="flat" cmpd="sng" algn="ctr">
            <a:solidFill>
              <a:schemeClr val="accent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34E83A58-9C19-45EE-850F-0340463EC1DA}"/>
              </a:ext>
            </a:extLst>
          </p:cNvPr>
          <p:cNvCxnSpPr/>
          <p:nvPr/>
        </p:nvCxnSpPr>
        <p:spPr bwMode="auto">
          <a:xfrm flipH="1">
            <a:off x="9270569" y="1960146"/>
            <a:ext cx="434383" cy="0"/>
          </a:xfrm>
          <a:prstGeom prst="line">
            <a:avLst/>
          </a:prstGeom>
          <a:noFill/>
          <a:ln w="28575" cap="flat" cmpd="sng" algn="ctr">
            <a:solidFill>
              <a:schemeClr val="accent3"/>
            </a:solidFill>
            <a:prstDash val="solid"/>
            <a:round/>
            <a:headEnd type="none" w="med" len="med"/>
            <a:tailEnd type="none" w="med" len="med"/>
          </a:ln>
          <a:effectLst/>
        </p:spPr>
      </p:cxnSp>
      <p:sp>
        <p:nvSpPr>
          <p:cNvPr id="55" name="TextBox 54">
            <a:extLst>
              <a:ext uri="{FF2B5EF4-FFF2-40B4-BE49-F238E27FC236}">
                <a16:creationId xmlns:a16="http://schemas.microsoft.com/office/drawing/2014/main" id="{697B5315-ADFF-46B3-A0C6-21FA27C57149}"/>
              </a:ext>
            </a:extLst>
          </p:cNvPr>
          <p:cNvSpPr txBox="1"/>
          <p:nvPr/>
        </p:nvSpPr>
        <p:spPr bwMode="auto">
          <a:xfrm>
            <a:off x="2870589" y="2262419"/>
            <a:ext cx="5644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p>
        </p:txBody>
      </p:sp>
      <p:cxnSp>
        <p:nvCxnSpPr>
          <p:cNvPr id="56" name="Straight Connector 55">
            <a:extLst>
              <a:ext uri="{FF2B5EF4-FFF2-40B4-BE49-F238E27FC236}">
                <a16:creationId xmlns:a16="http://schemas.microsoft.com/office/drawing/2014/main" id="{FD2C4198-A04E-42FB-BCBC-8C3F9366C3F6}"/>
              </a:ext>
            </a:extLst>
          </p:cNvPr>
          <p:cNvCxnSpPr/>
          <p:nvPr/>
        </p:nvCxnSpPr>
        <p:spPr bwMode="auto">
          <a:xfrm flipH="1">
            <a:off x="3422939" y="3007598"/>
            <a:ext cx="67794" cy="0"/>
          </a:xfrm>
          <a:prstGeom prst="line">
            <a:avLst/>
          </a:prstGeom>
          <a:noFill/>
          <a:ln w="28575" cap="flat" cmpd="sng" algn="ctr">
            <a:solidFill>
              <a:schemeClr val="bg1"/>
            </a:solidFill>
            <a:prstDash val="solid"/>
            <a:round/>
            <a:headEnd type="none" w="med" len="med"/>
            <a:tailEnd type="none" w="med" len="med"/>
          </a:ln>
          <a:effectLst/>
        </p:spPr>
      </p:cxnSp>
      <p:sp>
        <p:nvSpPr>
          <p:cNvPr id="57" name="Freeform: Shape 56">
            <a:extLst>
              <a:ext uri="{FF2B5EF4-FFF2-40B4-BE49-F238E27FC236}">
                <a16:creationId xmlns:a16="http://schemas.microsoft.com/office/drawing/2014/main" id="{E84A626A-1DEA-4891-B1D2-E7C101CBF8C3}"/>
              </a:ext>
            </a:extLst>
          </p:cNvPr>
          <p:cNvSpPr/>
          <p:nvPr/>
        </p:nvSpPr>
        <p:spPr bwMode="auto">
          <a:xfrm>
            <a:off x="3490913" y="1914525"/>
            <a:ext cx="6872287" cy="766763"/>
          </a:xfrm>
          <a:custGeom>
            <a:avLst/>
            <a:gdLst>
              <a:gd name="connsiteX0" fmla="*/ 6872287 w 6872287"/>
              <a:gd name="connsiteY0" fmla="*/ 766763 h 766763"/>
              <a:gd name="connsiteX1" fmla="*/ 6777037 w 6872287"/>
              <a:gd name="connsiteY1" fmla="*/ 766763 h 766763"/>
              <a:gd name="connsiteX2" fmla="*/ 6777037 w 6872287"/>
              <a:gd name="connsiteY2" fmla="*/ 723900 h 766763"/>
              <a:gd name="connsiteX3" fmla="*/ 6491287 w 6872287"/>
              <a:gd name="connsiteY3" fmla="*/ 723900 h 766763"/>
              <a:gd name="connsiteX4" fmla="*/ 6491287 w 6872287"/>
              <a:gd name="connsiteY4" fmla="*/ 690563 h 766763"/>
              <a:gd name="connsiteX5" fmla="*/ 6410325 w 6872287"/>
              <a:gd name="connsiteY5" fmla="*/ 690563 h 766763"/>
              <a:gd name="connsiteX6" fmla="*/ 6410325 w 6872287"/>
              <a:gd name="connsiteY6" fmla="*/ 647700 h 766763"/>
              <a:gd name="connsiteX7" fmla="*/ 5976937 w 6872287"/>
              <a:gd name="connsiteY7" fmla="*/ 647700 h 766763"/>
              <a:gd name="connsiteX8" fmla="*/ 5976937 w 6872287"/>
              <a:gd name="connsiteY8" fmla="*/ 628650 h 766763"/>
              <a:gd name="connsiteX9" fmla="*/ 5667375 w 6872287"/>
              <a:gd name="connsiteY9" fmla="*/ 628650 h 766763"/>
              <a:gd name="connsiteX10" fmla="*/ 5648325 w 6872287"/>
              <a:gd name="connsiteY10" fmla="*/ 609600 h 766763"/>
              <a:gd name="connsiteX11" fmla="*/ 5500687 w 6872287"/>
              <a:gd name="connsiteY11" fmla="*/ 609600 h 766763"/>
              <a:gd name="connsiteX12" fmla="*/ 5500687 w 6872287"/>
              <a:gd name="connsiteY12" fmla="*/ 561975 h 766763"/>
              <a:gd name="connsiteX13" fmla="*/ 5095875 w 6872287"/>
              <a:gd name="connsiteY13" fmla="*/ 561975 h 766763"/>
              <a:gd name="connsiteX14" fmla="*/ 5095875 w 6872287"/>
              <a:gd name="connsiteY14" fmla="*/ 514350 h 766763"/>
              <a:gd name="connsiteX15" fmla="*/ 5000625 w 6872287"/>
              <a:gd name="connsiteY15" fmla="*/ 514350 h 766763"/>
              <a:gd name="connsiteX16" fmla="*/ 4986338 w 6872287"/>
              <a:gd name="connsiteY16" fmla="*/ 500063 h 766763"/>
              <a:gd name="connsiteX17" fmla="*/ 4833937 w 6872287"/>
              <a:gd name="connsiteY17" fmla="*/ 500063 h 766763"/>
              <a:gd name="connsiteX18" fmla="*/ 4833937 w 6872287"/>
              <a:gd name="connsiteY18" fmla="*/ 485775 h 766763"/>
              <a:gd name="connsiteX19" fmla="*/ 4752975 w 6872287"/>
              <a:gd name="connsiteY19" fmla="*/ 485775 h 766763"/>
              <a:gd name="connsiteX20" fmla="*/ 4752975 w 6872287"/>
              <a:gd name="connsiteY20" fmla="*/ 457200 h 766763"/>
              <a:gd name="connsiteX21" fmla="*/ 4581525 w 6872287"/>
              <a:gd name="connsiteY21" fmla="*/ 457200 h 766763"/>
              <a:gd name="connsiteX22" fmla="*/ 4562475 w 6872287"/>
              <a:gd name="connsiteY22" fmla="*/ 438150 h 766763"/>
              <a:gd name="connsiteX23" fmla="*/ 4414837 w 6872287"/>
              <a:gd name="connsiteY23" fmla="*/ 438150 h 766763"/>
              <a:gd name="connsiteX24" fmla="*/ 4414837 w 6872287"/>
              <a:gd name="connsiteY24" fmla="*/ 438150 h 766763"/>
              <a:gd name="connsiteX25" fmla="*/ 4281487 w 6872287"/>
              <a:gd name="connsiteY25" fmla="*/ 438150 h 766763"/>
              <a:gd name="connsiteX26" fmla="*/ 4281487 w 6872287"/>
              <a:gd name="connsiteY26" fmla="*/ 385763 h 766763"/>
              <a:gd name="connsiteX27" fmla="*/ 3905250 w 6872287"/>
              <a:gd name="connsiteY27" fmla="*/ 385763 h 766763"/>
              <a:gd name="connsiteX28" fmla="*/ 3876675 w 6872287"/>
              <a:gd name="connsiteY28" fmla="*/ 357188 h 766763"/>
              <a:gd name="connsiteX29" fmla="*/ 3767137 w 6872287"/>
              <a:gd name="connsiteY29" fmla="*/ 357188 h 766763"/>
              <a:gd name="connsiteX30" fmla="*/ 3767137 w 6872287"/>
              <a:gd name="connsiteY30" fmla="*/ 319088 h 766763"/>
              <a:gd name="connsiteX31" fmla="*/ 3481387 w 6872287"/>
              <a:gd name="connsiteY31" fmla="*/ 319088 h 766763"/>
              <a:gd name="connsiteX32" fmla="*/ 3438525 w 6872287"/>
              <a:gd name="connsiteY32" fmla="*/ 319088 h 766763"/>
              <a:gd name="connsiteX33" fmla="*/ 3286125 w 6872287"/>
              <a:gd name="connsiteY33" fmla="*/ 319088 h 766763"/>
              <a:gd name="connsiteX34" fmla="*/ 3190875 w 6872287"/>
              <a:gd name="connsiteY34" fmla="*/ 257175 h 766763"/>
              <a:gd name="connsiteX35" fmla="*/ 3038475 w 6872287"/>
              <a:gd name="connsiteY35" fmla="*/ 247650 h 766763"/>
              <a:gd name="connsiteX36" fmla="*/ 2919412 w 6872287"/>
              <a:gd name="connsiteY36" fmla="*/ 219075 h 766763"/>
              <a:gd name="connsiteX37" fmla="*/ 2781300 w 6872287"/>
              <a:gd name="connsiteY37" fmla="*/ 209550 h 766763"/>
              <a:gd name="connsiteX38" fmla="*/ 2743200 w 6872287"/>
              <a:gd name="connsiteY38" fmla="*/ 176213 h 766763"/>
              <a:gd name="connsiteX39" fmla="*/ 2600325 w 6872287"/>
              <a:gd name="connsiteY39" fmla="*/ 190500 h 766763"/>
              <a:gd name="connsiteX40" fmla="*/ 2566987 w 6872287"/>
              <a:gd name="connsiteY40" fmla="*/ 161925 h 766763"/>
              <a:gd name="connsiteX41" fmla="*/ 2443162 w 6872287"/>
              <a:gd name="connsiteY41" fmla="*/ 161925 h 766763"/>
              <a:gd name="connsiteX42" fmla="*/ 2319337 w 6872287"/>
              <a:gd name="connsiteY42" fmla="*/ 166688 h 766763"/>
              <a:gd name="connsiteX43" fmla="*/ 2281237 w 6872287"/>
              <a:gd name="connsiteY43" fmla="*/ 138113 h 766763"/>
              <a:gd name="connsiteX44" fmla="*/ 1933575 w 6872287"/>
              <a:gd name="connsiteY44" fmla="*/ 128588 h 766763"/>
              <a:gd name="connsiteX45" fmla="*/ 1814512 w 6872287"/>
              <a:gd name="connsiteY45" fmla="*/ 109538 h 766763"/>
              <a:gd name="connsiteX46" fmla="*/ 1557337 w 6872287"/>
              <a:gd name="connsiteY46" fmla="*/ 95250 h 766763"/>
              <a:gd name="connsiteX47" fmla="*/ 1519237 w 6872287"/>
              <a:gd name="connsiteY47" fmla="*/ 76200 h 766763"/>
              <a:gd name="connsiteX48" fmla="*/ 1347787 w 6872287"/>
              <a:gd name="connsiteY48" fmla="*/ 76200 h 766763"/>
              <a:gd name="connsiteX49" fmla="*/ 1290637 w 6872287"/>
              <a:gd name="connsiteY49" fmla="*/ 47625 h 766763"/>
              <a:gd name="connsiteX50" fmla="*/ 1081087 w 6872287"/>
              <a:gd name="connsiteY50" fmla="*/ 52388 h 766763"/>
              <a:gd name="connsiteX51" fmla="*/ 1009650 w 6872287"/>
              <a:gd name="connsiteY51" fmla="*/ 28575 h 766763"/>
              <a:gd name="connsiteX52" fmla="*/ 857250 w 6872287"/>
              <a:gd name="connsiteY52" fmla="*/ 28575 h 766763"/>
              <a:gd name="connsiteX53" fmla="*/ 823912 w 6872287"/>
              <a:gd name="connsiteY53" fmla="*/ 9525 h 766763"/>
              <a:gd name="connsiteX54" fmla="*/ 0 w 6872287"/>
              <a:gd name="connsiteY54" fmla="*/ 0 h 766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6872287" h="766763">
                <a:moveTo>
                  <a:pt x="6872287" y="766763"/>
                </a:moveTo>
                <a:lnTo>
                  <a:pt x="6777037" y="766763"/>
                </a:lnTo>
                <a:lnTo>
                  <a:pt x="6777037" y="723900"/>
                </a:lnTo>
                <a:lnTo>
                  <a:pt x="6491287" y="723900"/>
                </a:lnTo>
                <a:lnTo>
                  <a:pt x="6491287" y="690563"/>
                </a:lnTo>
                <a:lnTo>
                  <a:pt x="6410325" y="690563"/>
                </a:lnTo>
                <a:lnTo>
                  <a:pt x="6410325" y="647700"/>
                </a:lnTo>
                <a:lnTo>
                  <a:pt x="5976937" y="647700"/>
                </a:lnTo>
                <a:lnTo>
                  <a:pt x="5976937" y="628650"/>
                </a:lnTo>
                <a:lnTo>
                  <a:pt x="5667375" y="628650"/>
                </a:lnTo>
                <a:lnTo>
                  <a:pt x="5648325" y="609600"/>
                </a:lnTo>
                <a:lnTo>
                  <a:pt x="5500687" y="609600"/>
                </a:lnTo>
                <a:lnTo>
                  <a:pt x="5500687" y="561975"/>
                </a:lnTo>
                <a:lnTo>
                  <a:pt x="5095875" y="561975"/>
                </a:lnTo>
                <a:lnTo>
                  <a:pt x="5095875" y="514350"/>
                </a:lnTo>
                <a:lnTo>
                  <a:pt x="5000625" y="514350"/>
                </a:lnTo>
                <a:lnTo>
                  <a:pt x="4986338" y="500063"/>
                </a:lnTo>
                <a:lnTo>
                  <a:pt x="4833937" y="500063"/>
                </a:lnTo>
                <a:lnTo>
                  <a:pt x="4833937" y="485775"/>
                </a:lnTo>
                <a:lnTo>
                  <a:pt x="4752975" y="485775"/>
                </a:lnTo>
                <a:lnTo>
                  <a:pt x="4752975" y="457200"/>
                </a:lnTo>
                <a:lnTo>
                  <a:pt x="4581525" y="457200"/>
                </a:lnTo>
                <a:lnTo>
                  <a:pt x="4562475" y="438150"/>
                </a:lnTo>
                <a:lnTo>
                  <a:pt x="4414837" y="438150"/>
                </a:lnTo>
                <a:lnTo>
                  <a:pt x="4414837" y="438150"/>
                </a:lnTo>
                <a:lnTo>
                  <a:pt x="4281487" y="438150"/>
                </a:lnTo>
                <a:lnTo>
                  <a:pt x="4281487" y="385763"/>
                </a:lnTo>
                <a:lnTo>
                  <a:pt x="3905250" y="385763"/>
                </a:lnTo>
                <a:lnTo>
                  <a:pt x="3876675" y="357188"/>
                </a:lnTo>
                <a:lnTo>
                  <a:pt x="3767137" y="357188"/>
                </a:lnTo>
                <a:lnTo>
                  <a:pt x="3767137" y="319088"/>
                </a:lnTo>
                <a:lnTo>
                  <a:pt x="3481387" y="319088"/>
                </a:lnTo>
                <a:lnTo>
                  <a:pt x="3438525" y="319088"/>
                </a:lnTo>
                <a:lnTo>
                  <a:pt x="3286125" y="319088"/>
                </a:lnTo>
                <a:lnTo>
                  <a:pt x="3190875" y="257175"/>
                </a:lnTo>
                <a:lnTo>
                  <a:pt x="3038475" y="247650"/>
                </a:lnTo>
                <a:lnTo>
                  <a:pt x="2919412" y="219075"/>
                </a:lnTo>
                <a:lnTo>
                  <a:pt x="2781300" y="209550"/>
                </a:lnTo>
                <a:lnTo>
                  <a:pt x="2743200" y="176213"/>
                </a:lnTo>
                <a:lnTo>
                  <a:pt x="2600325" y="190500"/>
                </a:lnTo>
                <a:lnTo>
                  <a:pt x="2566987" y="161925"/>
                </a:lnTo>
                <a:lnTo>
                  <a:pt x="2443162" y="161925"/>
                </a:lnTo>
                <a:lnTo>
                  <a:pt x="2319337" y="166688"/>
                </a:lnTo>
                <a:lnTo>
                  <a:pt x="2281237" y="138113"/>
                </a:lnTo>
                <a:lnTo>
                  <a:pt x="1933575" y="128588"/>
                </a:lnTo>
                <a:lnTo>
                  <a:pt x="1814512" y="109538"/>
                </a:lnTo>
                <a:lnTo>
                  <a:pt x="1557337" y="95250"/>
                </a:lnTo>
                <a:lnTo>
                  <a:pt x="1519237" y="76200"/>
                </a:lnTo>
                <a:lnTo>
                  <a:pt x="1347787" y="76200"/>
                </a:lnTo>
                <a:lnTo>
                  <a:pt x="1290637" y="47625"/>
                </a:lnTo>
                <a:lnTo>
                  <a:pt x="1081087" y="52388"/>
                </a:lnTo>
                <a:lnTo>
                  <a:pt x="1009650" y="28575"/>
                </a:lnTo>
                <a:lnTo>
                  <a:pt x="857250" y="28575"/>
                </a:lnTo>
                <a:lnTo>
                  <a:pt x="823912" y="9525"/>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9" name="Freeform: Shape 58">
            <a:extLst>
              <a:ext uri="{FF2B5EF4-FFF2-40B4-BE49-F238E27FC236}">
                <a16:creationId xmlns:a16="http://schemas.microsoft.com/office/drawing/2014/main" id="{CAD7850A-9CF0-4649-A4CE-67C1C69E00AF}"/>
              </a:ext>
            </a:extLst>
          </p:cNvPr>
          <p:cNvSpPr/>
          <p:nvPr/>
        </p:nvSpPr>
        <p:spPr bwMode="auto">
          <a:xfrm>
            <a:off x="3495675" y="1919288"/>
            <a:ext cx="6829425" cy="1014412"/>
          </a:xfrm>
          <a:custGeom>
            <a:avLst/>
            <a:gdLst>
              <a:gd name="connsiteX0" fmla="*/ 0 w 6829425"/>
              <a:gd name="connsiteY0" fmla="*/ 0 h 1014412"/>
              <a:gd name="connsiteX1" fmla="*/ 804863 w 6829425"/>
              <a:gd name="connsiteY1" fmla="*/ 28575 h 1014412"/>
              <a:gd name="connsiteX2" fmla="*/ 890588 w 6829425"/>
              <a:gd name="connsiteY2" fmla="*/ 52387 h 1014412"/>
              <a:gd name="connsiteX3" fmla="*/ 1471613 w 6829425"/>
              <a:gd name="connsiteY3" fmla="*/ 80962 h 1014412"/>
              <a:gd name="connsiteX4" fmla="*/ 1519238 w 6829425"/>
              <a:gd name="connsiteY4" fmla="*/ 109537 h 1014412"/>
              <a:gd name="connsiteX5" fmla="*/ 1647825 w 6829425"/>
              <a:gd name="connsiteY5" fmla="*/ 119062 h 1014412"/>
              <a:gd name="connsiteX6" fmla="*/ 1685925 w 6829425"/>
              <a:gd name="connsiteY6" fmla="*/ 142875 h 1014412"/>
              <a:gd name="connsiteX7" fmla="*/ 1795463 w 6829425"/>
              <a:gd name="connsiteY7" fmla="*/ 147637 h 1014412"/>
              <a:gd name="connsiteX8" fmla="*/ 1814513 w 6829425"/>
              <a:gd name="connsiteY8" fmla="*/ 161925 h 1014412"/>
              <a:gd name="connsiteX9" fmla="*/ 1933575 w 6829425"/>
              <a:gd name="connsiteY9" fmla="*/ 157162 h 1014412"/>
              <a:gd name="connsiteX10" fmla="*/ 1962150 w 6829425"/>
              <a:gd name="connsiteY10" fmla="*/ 185737 h 1014412"/>
              <a:gd name="connsiteX11" fmla="*/ 2224088 w 6829425"/>
              <a:gd name="connsiteY11" fmla="*/ 185737 h 1014412"/>
              <a:gd name="connsiteX12" fmla="*/ 2271713 w 6829425"/>
              <a:gd name="connsiteY12" fmla="*/ 219075 h 1014412"/>
              <a:gd name="connsiteX13" fmla="*/ 2509838 w 6829425"/>
              <a:gd name="connsiteY13" fmla="*/ 242887 h 1014412"/>
              <a:gd name="connsiteX14" fmla="*/ 2547938 w 6829425"/>
              <a:gd name="connsiteY14" fmla="*/ 266700 h 1014412"/>
              <a:gd name="connsiteX15" fmla="*/ 2643188 w 6829425"/>
              <a:gd name="connsiteY15" fmla="*/ 261937 h 1014412"/>
              <a:gd name="connsiteX16" fmla="*/ 2681288 w 6829425"/>
              <a:gd name="connsiteY16" fmla="*/ 285750 h 1014412"/>
              <a:gd name="connsiteX17" fmla="*/ 2767013 w 6829425"/>
              <a:gd name="connsiteY17" fmla="*/ 295275 h 1014412"/>
              <a:gd name="connsiteX18" fmla="*/ 2800350 w 6829425"/>
              <a:gd name="connsiteY18" fmla="*/ 309562 h 1014412"/>
              <a:gd name="connsiteX19" fmla="*/ 2900363 w 6829425"/>
              <a:gd name="connsiteY19" fmla="*/ 314325 h 1014412"/>
              <a:gd name="connsiteX20" fmla="*/ 2928938 w 6829425"/>
              <a:gd name="connsiteY20" fmla="*/ 338137 h 1014412"/>
              <a:gd name="connsiteX21" fmla="*/ 3038475 w 6829425"/>
              <a:gd name="connsiteY21" fmla="*/ 338137 h 1014412"/>
              <a:gd name="connsiteX22" fmla="*/ 3133725 w 6829425"/>
              <a:gd name="connsiteY22" fmla="*/ 404812 h 1014412"/>
              <a:gd name="connsiteX23" fmla="*/ 3295650 w 6829425"/>
              <a:gd name="connsiteY23" fmla="*/ 400050 h 1014412"/>
              <a:gd name="connsiteX24" fmla="*/ 3376613 w 6829425"/>
              <a:gd name="connsiteY24" fmla="*/ 438150 h 1014412"/>
              <a:gd name="connsiteX25" fmla="*/ 3529013 w 6829425"/>
              <a:gd name="connsiteY25" fmla="*/ 438150 h 1014412"/>
              <a:gd name="connsiteX26" fmla="*/ 3638550 w 6829425"/>
              <a:gd name="connsiteY26" fmla="*/ 471487 h 1014412"/>
              <a:gd name="connsiteX27" fmla="*/ 3810000 w 6829425"/>
              <a:gd name="connsiteY27" fmla="*/ 476250 h 1014412"/>
              <a:gd name="connsiteX28" fmla="*/ 3886200 w 6829425"/>
              <a:gd name="connsiteY28" fmla="*/ 514350 h 1014412"/>
              <a:gd name="connsiteX29" fmla="*/ 4000500 w 6829425"/>
              <a:gd name="connsiteY29" fmla="*/ 514350 h 1014412"/>
              <a:gd name="connsiteX30" fmla="*/ 4033838 w 6829425"/>
              <a:gd name="connsiteY30" fmla="*/ 542925 h 1014412"/>
              <a:gd name="connsiteX31" fmla="*/ 4081463 w 6829425"/>
              <a:gd name="connsiteY31" fmla="*/ 561975 h 1014412"/>
              <a:gd name="connsiteX32" fmla="*/ 4348163 w 6829425"/>
              <a:gd name="connsiteY32" fmla="*/ 571500 h 1014412"/>
              <a:gd name="connsiteX33" fmla="*/ 4443413 w 6829425"/>
              <a:gd name="connsiteY33" fmla="*/ 604837 h 1014412"/>
              <a:gd name="connsiteX34" fmla="*/ 4510088 w 6829425"/>
              <a:gd name="connsiteY34" fmla="*/ 604837 h 1014412"/>
              <a:gd name="connsiteX35" fmla="*/ 4529138 w 6829425"/>
              <a:gd name="connsiteY35" fmla="*/ 623887 h 1014412"/>
              <a:gd name="connsiteX36" fmla="*/ 4657725 w 6829425"/>
              <a:gd name="connsiteY36" fmla="*/ 614362 h 1014412"/>
              <a:gd name="connsiteX37" fmla="*/ 4686300 w 6829425"/>
              <a:gd name="connsiteY37" fmla="*/ 638175 h 1014412"/>
              <a:gd name="connsiteX38" fmla="*/ 4748213 w 6829425"/>
              <a:gd name="connsiteY38" fmla="*/ 638175 h 1014412"/>
              <a:gd name="connsiteX39" fmla="*/ 4791075 w 6829425"/>
              <a:gd name="connsiteY39" fmla="*/ 671512 h 1014412"/>
              <a:gd name="connsiteX40" fmla="*/ 4881563 w 6829425"/>
              <a:gd name="connsiteY40" fmla="*/ 671512 h 1014412"/>
              <a:gd name="connsiteX41" fmla="*/ 4900613 w 6829425"/>
              <a:gd name="connsiteY41" fmla="*/ 700087 h 1014412"/>
              <a:gd name="connsiteX42" fmla="*/ 5010150 w 6829425"/>
              <a:gd name="connsiteY42" fmla="*/ 704850 h 1014412"/>
              <a:gd name="connsiteX43" fmla="*/ 5076825 w 6829425"/>
              <a:gd name="connsiteY43" fmla="*/ 762000 h 1014412"/>
              <a:gd name="connsiteX44" fmla="*/ 5200650 w 6829425"/>
              <a:gd name="connsiteY44" fmla="*/ 776287 h 1014412"/>
              <a:gd name="connsiteX45" fmla="*/ 5257800 w 6829425"/>
              <a:gd name="connsiteY45" fmla="*/ 800100 h 1014412"/>
              <a:gd name="connsiteX46" fmla="*/ 5334000 w 6829425"/>
              <a:gd name="connsiteY46" fmla="*/ 800100 h 1014412"/>
              <a:gd name="connsiteX47" fmla="*/ 5357813 w 6829425"/>
              <a:gd name="connsiteY47" fmla="*/ 833437 h 1014412"/>
              <a:gd name="connsiteX48" fmla="*/ 5462588 w 6829425"/>
              <a:gd name="connsiteY48" fmla="*/ 838200 h 1014412"/>
              <a:gd name="connsiteX49" fmla="*/ 5491163 w 6829425"/>
              <a:gd name="connsiteY49" fmla="*/ 857250 h 1014412"/>
              <a:gd name="connsiteX50" fmla="*/ 5624513 w 6829425"/>
              <a:gd name="connsiteY50" fmla="*/ 862012 h 1014412"/>
              <a:gd name="connsiteX51" fmla="*/ 5643563 w 6829425"/>
              <a:gd name="connsiteY51" fmla="*/ 881062 h 1014412"/>
              <a:gd name="connsiteX52" fmla="*/ 5776913 w 6829425"/>
              <a:gd name="connsiteY52" fmla="*/ 876300 h 1014412"/>
              <a:gd name="connsiteX53" fmla="*/ 5795963 w 6829425"/>
              <a:gd name="connsiteY53" fmla="*/ 885825 h 1014412"/>
              <a:gd name="connsiteX54" fmla="*/ 5948363 w 6829425"/>
              <a:gd name="connsiteY54" fmla="*/ 876300 h 1014412"/>
              <a:gd name="connsiteX55" fmla="*/ 5957888 w 6829425"/>
              <a:gd name="connsiteY55" fmla="*/ 909637 h 1014412"/>
              <a:gd name="connsiteX56" fmla="*/ 6019800 w 6829425"/>
              <a:gd name="connsiteY56" fmla="*/ 904875 h 1014412"/>
              <a:gd name="connsiteX57" fmla="*/ 6034088 w 6829425"/>
              <a:gd name="connsiteY57" fmla="*/ 928687 h 1014412"/>
              <a:gd name="connsiteX58" fmla="*/ 6315075 w 6829425"/>
              <a:gd name="connsiteY58" fmla="*/ 928687 h 1014412"/>
              <a:gd name="connsiteX59" fmla="*/ 6334125 w 6829425"/>
              <a:gd name="connsiteY59" fmla="*/ 966787 h 1014412"/>
              <a:gd name="connsiteX60" fmla="*/ 6429375 w 6829425"/>
              <a:gd name="connsiteY60" fmla="*/ 962025 h 1014412"/>
              <a:gd name="connsiteX61" fmla="*/ 6448425 w 6829425"/>
              <a:gd name="connsiteY61" fmla="*/ 1014412 h 1014412"/>
              <a:gd name="connsiteX62" fmla="*/ 6829425 w 6829425"/>
              <a:gd name="connsiteY62" fmla="*/ 1004887 h 1014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6829425" h="1014412">
                <a:moveTo>
                  <a:pt x="0" y="0"/>
                </a:moveTo>
                <a:lnTo>
                  <a:pt x="804863" y="28575"/>
                </a:lnTo>
                <a:lnTo>
                  <a:pt x="890588" y="52387"/>
                </a:lnTo>
                <a:lnTo>
                  <a:pt x="1471613" y="80962"/>
                </a:lnTo>
                <a:lnTo>
                  <a:pt x="1519238" y="109537"/>
                </a:lnTo>
                <a:lnTo>
                  <a:pt x="1647825" y="119062"/>
                </a:lnTo>
                <a:lnTo>
                  <a:pt x="1685925" y="142875"/>
                </a:lnTo>
                <a:lnTo>
                  <a:pt x="1795463" y="147637"/>
                </a:lnTo>
                <a:lnTo>
                  <a:pt x="1814513" y="161925"/>
                </a:lnTo>
                <a:lnTo>
                  <a:pt x="1933575" y="157162"/>
                </a:lnTo>
                <a:lnTo>
                  <a:pt x="1962150" y="185737"/>
                </a:lnTo>
                <a:lnTo>
                  <a:pt x="2224088" y="185737"/>
                </a:lnTo>
                <a:lnTo>
                  <a:pt x="2271713" y="219075"/>
                </a:lnTo>
                <a:lnTo>
                  <a:pt x="2509838" y="242887"/>
                </a:lnTo>
                <a:lnTo>
                  <a:pt x="2547938" y="266700"/>
                </a:lnTo>
                <a:lnTo>
                  <a:pt x="2643188" y="261937"/>
                </a:lnTo>
                <a:lnTo>
                  <a:pt x="2681288" y="285750"/>
                </a:lnTo>
                <a:lnTo>
                  <a:pt x="2767013" y="295275"/>
                </a:lnTo>
                <a:lnTo>
                  <a:pt x="2800350" y="309562"/>
                </a:lnTo>
                <a:lnTo>
                  <a:pt x="2900363" y="314325"/>
                </a:lnTo>
                <a:lnTo>
                  <a:pt x="2928938" y="338137"/>
                </a:lnTo>
                <a:lnTo>
                  <a:pt x="3038475" y="338137"/>
                </a:lnTo>
                <a:lnTo>
                  <a:pt x="3133725" y="404812"/>
                </a:lnTo>
                <a:lnTo>
                  <a:pt x="3295650" y="400050"/>
                </a:lnTo>
                <a:lnTo>
                  <a:pt x="3376613" y="438150"/>
                </a:lnTo>
                <a:lnTo>
                  <a:pt x="3529013" y="438150"/>
                </a:lnTo>
                <a:lnTo>
                  <a:pt x="3638550" y="471487"/>
                </a:lnTo>
                <a:lnTo>
                  <a:pt x="3810000" y="476250"/>
                </a:lnTo>
                <a:lnTo>
                  <a:pt x="3886200" y="514350"/>
                </a:lnTo>
                <a:lnTo>
                  <a:pt x="4000500" y="514350"/>
                </a:lnTo>
                <a:lnTo>
                  <a:pt x="4033838" y="542925"/>
                </a:lnTo>
                <a:lnTo>
                  <a:pt x="4081463" y="561975"/>
                </a:lnTo>
                <a:lnTo>
                  <a:pt x="4348163" y="571500"/>
                </a:lnTo>
                <a:lnTo>
                  <a:pt x="4443413" y="604837"/>
                </a:lnTo>
                <a:lnTo>
                  <a:pt x="4510088" y="604837"/>
                </a:lnTo>
                <a:lnTo>
                  <a:pt x="4529138" y="623887"/>
                </a:lnTo>
                <a:lnTo>
                  <a:pt x="4657725" y="614362"/>
                </a:lnTo>
                <a:lnTo>
                  <a:pt x="4686300" y="638175"/>
                </a:lnTo>
                <a:lnTo>
                  <a:pt x="4748213" y="638175"/>
                </a:lnTo>
                <a:lnTo>
                  <a:pt x="4791075" y="671512"/>
                </a:lnTo>
                <a:lnTo>
                  <a:pt x="4881563" y="671512"/>
                </a:lnTo>
                <a:lnTo>
                  <a:pt x="4900613" y="700087"/>
                </a:lnTo>
                <a:lnTo>
                  <a:pt x="5010150" y="704850"/>
                </a:lnTo>
                <a:lnTo>
                  <a:pt x="5076825" y="762000"/>
                </a:lnTo>
                <a:lnTo>
                  <a:pt x="5200650" y="776287"/>
                </a:lnTo>
                <a:lnTo>
                  <a:pt x="5257800" y="800100"/>
                </a:lnTo>
                <a:lnTo>
                  <a:pt x="5334000" y="800100"/>
                </a:lnTo>
                <a:lnTo>
                  <a:pt x="5357813" y="833437"/>
                </a:lnTo>
                <a:lnTo>
                  <a:pt x="5462588" y="838200"/>
                </a:lnTo>
                <a:lnTo>
                  <a:pt x="5491163" y="857250"/>
                </a:lnTo>
                <a:lnTo>
                  <a:pt x="5624513" y="862012"/>
                </a:lnTo>
                <a:lnTo>
                  <a:pt x="5643563" y="881062"/>
                </a:lnTo>
                <a:lnTo>
                  <a:pt x="5776913" y="876300"/>
                </a:lnTo>
                <a:lnTo>
                  <a:pt x="5795963" y="885825"/>
                </a:lnTo>
                <a:lnTo>
                  <a:pt x="5948363" y="876300"/>
                </a:lnTo>
                <a:lnTo>
                  <a:pt x="5957888" y="909637"/>
                </a:lnTo>
                <a:lnTo>
                  <a:pt x="6019800" y="904875"/>
                </a:lnTo>
                <a:lnTo>
                  <a:pt x="6034088" y="928687"/>
                </a:lnTo>
                <a:lnTo>
                  <a:pt x="6315075" y="928687"/>
                </a:lnTo>
                <a:lnTo>
                  <a:pt x="6334125" y="966787"/>
                </a:lnTo>
                <a:lnTo>
                  <a:pt x="6429375" y="962025"/>
                </a:lnTo>
                <a:lnTo>
                  <a:pt x="6448425" y="1014412"/>
                </a:lnTo>
                <a:lnTo>
                  <a:pt x="6829425" y="1004887"/>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354605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1F8F4-52C6-462A-AFCE-40A7E2D53E43}"/>
              </a:ext>
            </a:extLst>
          </p:cNvPr>
          <p:cNvSpPr>
            <a:spLocks noGrp="1"/>
          </p:cNvSpPr>
          <p:nvPr>
            <p:ph type="title"/>
          </p:nvPr>
        </p:nvSpPr>
        <p:spPr>
          <a:xfrm>
            <a:off x="609759" y="195263"/>
            <a:ext cx="10872444" cy="1103313"/>
          </a:xfrm>
        </p:spPr>
        <p:txBody>
          <a:bodyPr/>
          <a:lstStyle/>
          <a:p>
            <a:r>
              <a:rPr lang="en-US" altLang="en-US" dirty="0"/>
              <a:t>ENZAMET: Safety (Selected AEs)</a:t>
            </a:r>
            <a:endParaRPr lang="en-US" dirty="0"/>
          </a:p>
        </p:txBody>
      </p:sp>
      <p:grpSp>
        <p:nvGrpSpPr>
          <p:cNvPr id="5" name="Group 7">
            <a:extLst>
              <a:ext uri="{FF2B5EF4-FFF2-40B4-BE49-F238E27FC236}">
                <a16:creationId xmlns:a16="http://schemas.microsoft.com/office/drawing/2014/main" id="{8A460118-2E22-4664-8D70-2BF48DE09749}"/>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0F449C3C-F4ED-4B9B-B2B8-CDE74507AC8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8A1D3E64-85BA-4269-9D3E-00F47D07F04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graphicFrame>
        <p:nvGraphicFramePr>
          <p:cNvPr id="26" name="Group 32">
            <a:extLst>
              <a:ext uri="{FF2B5EF4-FFF2-40B4-BE49-F238E27FC236}">
                <a16:creationId xmlns:a16="http://schemas.microsoft.com/office/drawing/2014/main" id="{8710C525-1039-47E3-AB12-12231B8CD1C6}"/>
              </a:ext>
            </a:extLst>
          </p:cNvPr>
          <p:cNvGraphicFramePr>
            <a:graphicFrameLocks noGrp="1"/>
          </p:cNvGraphicFramePr>
          <p:nvPr/>
        </p:nvGraphicFramePr>
        <p:xfrm>
          <a:off x="1042988" y="1007316"/>
          <a:ext cx="9590832" cy="5395120"/>
        </p:xfrm>
        <a:graphic>
          <a:graphicData uri="http://schemas.openxmlformats.org/drawingml/2006/table">
            <a:tbl>
              <a:tblPr/>
              <a:tblGrid>
                <a:gridCol w="3087104">
                  <a:extLst>
                    <a:ext uri="{9D8B030D-6E8A-4147-A177-3AD203B41FA5}">
                      <a16:colId xmlns:a16="http://schemas.microsoft.com/office/drawing/2014/main" val="20000"/>
                    </a:ext>
                  </a:extLst>
                </a:gridCol>
                <a:gridCol w="3251864">
                  <a:extLst>
                    <a:ext uri="{9D8B030D-6E8A-4147-A177-3AD203B41FA5}">
                      <a16:colId xmlns:a16="http://schemas.microsoft.com/office/drawing/2014/main" val="20002"/>
                    </a:ext>
                  </a:extLst>
                </a:gridCol>
                <a:gridCol w="3251864">
                  <a:extLst>
                    <a:ext uri="{9D8B030D-6E8A-4147-A177-3AD203B41FA5}">
                      <a16:colId xmlns:a16="http://schemas.microsoft.com/office/drawing/2014/main" val="2159497409"/>
                    </a:ext>
                  </a:extLst>
                </a:gridCol>
              </a:tblGrid>
              <a:tr h="22386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AE of Interest,*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Enzalutamide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563)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NSAA</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558)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362126">
                <a:tc>
                  <a:txBody>
                    <a:bodyPr/>
                    <a:lstStyle/>
                    <a:p>
                      <a:pPr marL="0" marR="0" lvl="0" indent="0" algn="l" defTabSz="914400" rtl="0" eaLnBrk="1" fontAlgn="base" latinLnBrk="0" hangingPunct="1">
                        <a:lnSpc>
                          <a:spcPct val="100000"/>
                        </a:lnSpc>
                        <a:spcBef>
                          <a:spcPct val="0"/>
                        </a:spcBef>
                        <a:spcAft>
                          <a:spcPct val="2500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Adverse event</a:t>
                      </a:r>
                    </a:p>
                    <a:p>
                      <a:pPr marL="285750" marR="0" lvl="0" indent="-173038"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grade 1/2</a:t>
                      </a:r>
                    </a:p>
                    <a:p>
                      <a:pPr marL="285750" marR="0" lvl="0" indent="-173038"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Any grade ≥ 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242 (43)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321 (57)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307 (55)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241 (43)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22262779"/>
                  </a:ext>
                </a:extLst>
              </a:tr>
              <a:tr h="155698">
                <a:tc>
                  <a:txBody>
                    <a:bodyPr/>
                    <a:lstStyle/>
                    <a:p>
                      <a:pPr marL="0" marR="0" lvl="0" indent="0" algn="l" defTabSz="914400" rtl="0" eaLnBrk="1" fontAlgn="base" latinLnBrk="0" hangingPunct="1">
                        <a:lnSpc>
                          <a:spcPct val="100000"/>
                        </a:lnSpc>
                        <a:spcBef>
                          <a:spcPct val="0"/>
                        </a:spcBef>
                        <a:spcAft>
                          <a:spcPct val="2500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Serious AEs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235 (42)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189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90895761"/>
                  </a:ext>
                </a:extLst>
              </a:tr>
              <a:tr h="155698">
                <a:tc>
                  <a:txBody>
                    <a:bodyPr/>
                    <a:lstStyle/>
                    <a:p>
                      <a:pPr marL="0" marR="0" lvl="0" indent="0" algn="l" defTabSz="914400" rtl="0" eaLnBrk="1" fontAlgn="base" latinLnBrk="0" hangingPunct="1">
                        <a:lnSpc>
                          <a:spcPct val="100000"/>
                        </a:lnSpc>
                        <a:spcBef>
                          <a:spcPct val="0"/>
                        </a:spcBef>
                        <a:spcAft>
                          <a:spcPct val="2500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AE leading to discontinuation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53160784"/>
                  </a:ext>
                </a:extLst>
              </a:tr>
              <a:tr h="36212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Hypertension</a:t>
                      </a:r>
                    </a:p>
                    <a:p>
                      <a:pPr marL="285750" marR="0" lvl="0" indent="-173038"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2</a:t>
                      </a:r>
                    </a:p>
                    <a:p>
                      <a:pPr marL="285750" marR="0" lvl="0" indent="-173038"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60 (11)</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30 (5)</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p>
                      <a:pPr marL="285750" marR="0" lvl="0" indent="-173038"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2</a:t>
                      </a:r>
                    </a:p>
                    <a:p>
                      <a:pPr marL="285750" marR="0" lvl="0" indent="-173038"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142 (25)</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80 (14)</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62126">
                <a:tc>
                  <a:txBody>
                    <a:bodyPr/>
                    <a:lstStyle/>
                    <a:p>
                      <a:pPr marL="0" marR="0" lvl="0" indent="0" algn="l" defTabSz="914400" rtl="0" eaLnBrk="1" fontAlgn="base" latinLnBrk="0" hangingPunct="1">
                        <a:lnSpc>
                          <a:spcPct val="100000"/>
                        </a:lnSpc>
                        <a:spcBef>
                          <a:spcPct val="0"/>
                        </a:spcBef>
                        <a:spcAft>
                          <a:spcPct val="2500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Falls</a:t>
                      </a:r>
                    </a:p>
                    <a:p>
                      <a:pPr marL="285750" marR="0" lvl="0" indent="-173038"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2</a:t>
                      </a:r>
                    </a:p>
                    <a:p>
                      <a:pPr marL="285750" marR="0" lvl="0" indent="-173038"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28 (5)</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8 (1)</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(&lt;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68975966"/>
                  </a:ext>
                </a:extLst>
              </a:tr>
              <a:tr h="131686">
                <a:tc>
                  <a:txBody>
                    <a:bodyPr/>
                    <a:lstStyle/>
                    <a:p>
                      <a:pPr marL="0" marR="0" lvl="0" indent="0" algn="l" defTabSz="914400" rtl="0" eaLnBrk="1" fontAlgn="base" latinLnBrk="0" hangingPunct="1">
                        <a:lnSpc>
                          <a:spcPct val="100000"/>
                        </a:lnSpc>
                        <a:spcBef>
                          <a:spcPct val="0"/>
                        </a:spcBef>
                        <a:spcAft>
                          <a:spcPct val="2500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Syncope, grade </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3</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50525222"/>
                  </a:ext>
                </a:extLst>
              </a:tr>
              <a:tr h="131686">
                <a:tc>
                  <a:txBody>
                    <a:bodyPr/>
                    <a:lstStyle/>
                    <a:p>
                      <a:pPr marL="0" marR="0" lvl="0" indent="0" algn="l" defTabSz="914400" rtl="0" eaLnBrk="1" fontAlgn="base" latinLnBrk="0" hangingPunct="1">
                        <a:lnSpc>
                          <a:spcPct val="100000"/>
                        </a:lnSpc>
                        <a:spcBef>
                          <a:spcPct val="0"/>
                        </a:spcBef>
                        <a:spcAft>
                          <a:spcPct val="2500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1/2 concentration impairment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30161950"/>
                  </a:ext>
                </a:extLst>
              </a:tr>
              <a:tr h="131686">
                <a:tc>
                  <a:txBody>
                    <a:bodyPr/>
                    <a:lstStyle/>
                    <a:p>
                      <a:pPr marL="0" marR="0" lvl="0" indent="0" algn="l" defTabSz="914400" rtl="0" eaLnBrk="1" fontAlgn="base" latinLnBrk="0" hangingPunct="1">
                        <a:lnSpc>
                          <a:spcPct val="100000"/>
                        </a:lnSpc>
                        <a:spcBef>
                          <a:spcPct val="0"/>
                        </a:spcBef>
                        <a:spcAft>
                          <a:spcPct val="25000"/>
                        </a:spcAft>
                        <a:buClrTx/>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seizure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6044803"/>
                  </a:ext>
                </a:extLst>
              </a:tr>
            </a:tbl>
          </a:graphicData>
        </a:graphic>
      </p:graphicFrame>
      <p:sp>
        <p:nvSpPr>
          <p:cNvPr id="3" name="TextBox 2">
            <a:extLst>
              <a:ext uri="{FF2B5EF4-FFF2-40B4-BE49-F238E27FC236}">
                <a16:creationId xmlns:a16="http://schemas.microsoft.com/office/drawing/2014/main" id="{6C97E825-9A22-4768-B7DA-16BD1D75DA9A}"/>
              </a:ext>
            </a:extLst>
          </p:cNvPr>
          <p:cNvSpPr txBox="1"/>
          <p:nvPr/>
        </p:nvSpPr>
        <p:spPr bwMode="auto">
          <a:xfrm>
            <a:off x="10698398" y="5594177"/>
            <a:ext cx="10429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*Worst-grade AE shown.</a:t>
            </a:r>
          </a:p>
        </p:txBody>
      </p:sp>
      <p:sp>
        <p:nvSpPr>
          <p:cNvPr id="8" name="Text Box 11">
            <a:extLst>
              <a:ext uri="{FF2B5EF4-FFF2-40B4-BE49-F238E27FC236}">
                <a16:creationId xmlns:a16="http://schemas.microsoft.com/office/drawing/2014/main" id="{5B24AA07-6E5D-4120-B293-085E4B58D00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defTabSz="914400" fontAlgn="base">
              <a:lnSpc>
                <a:spcPct val="100000"/>
              </a:lnSpc>
              <a:spcBef>
                <a:spcPct val="0"/>
              </a:spcBef>
              <a:spcAft>
                <a:spcPct val="0"/>
              </a:spcAft>
              <a:buClrTx/>
              <a:buNone/>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Davis. NEJM. 2019;381:121. </a:t>
            </a:r>
          </a:p>
        </p:txBody>
      </p:sp>
    </p:spTree>
    <p:extLst>
      <p:ext uri="{BB962C8B-B14F-4D97-AF65-F5344CB8AC3E}">
        <p14:creationId xmlns:p14="http://schemas.microsoft.com/office/powerpoint/2010/main" val="27675818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D9CF4-2511-4585-90B2-532F4FDFEE52}"/>
              </a:ext>
            </a:extLst>
          </p:cNvPr>
          <p:cNvSpPr>
            <a:spLocks noGrp="1"/>
          </p:cNvSpPr>
          <p:nvPr>
            <p:ph type="title"/>
          </p:nvPr>
        </p:nvSpPr>
        <p:spPr/>
        <p:txBody>
          <a:bodyPr/>
          <a:lstStyle/>
          <a:p>
            <a:r>
              <a:rPr lang="en-US" dirty="0"/>
              <a:t>ARCHES: Enzalutamide + ADT vs Placebo + ADT in mHSPC</a:t>
            </a:r>
          </a:p>
        </p:txBody>
      </p:sp>
      <p:sp>
        <p:nvSpPr>
          <p:cNvPr id="3" name="Content Placeholder 2">
            <a:extLst>
              <a:ext uri="{FF2B5EF4-FFF2-40B4-BE49-F238E27FC236}">
                <a16:creationId xmlns:a16="http://schemas.microsoft.com/office/drawing/2014/main" id="{FA129214-600A-4479-8616-3F08C2FA7506}"/>
              </a:ext>
            </a:extLst>
          </p:cNvPr>
          <p:cNvSpPr>
            <a:spLocks noGrp="1"/>
          </p:cNvSpPr>
          <p:nvPr>
            <p:ph idx="1"/>
          </p:nvPr>
        </p:nvSpPr>
        <p:spPr>
          <a:xfrm>
            <a:off x="604675" y="1513047"/>
            <a:ext cx="10877529" cy="443643"/>
          </a:xfrm>
        </p:spPr>
        <p:txBody>
          <a:bodyPr/>
          <a:lstStyle/>
          <a:p>
            <a:r>
              <a:rPr lang="en-US" sz="2200" dirty="0"/>
              <a:t>International, double-blind, randomized phase III trial</a:t>
            </a:r>
          </a:p>
        </p:txBody>
      </p:sp>
      <p:sp>
        <p:nvSpPr>
          <p:cNvPr id="5" name="Text Box 15">
            <a:extLst>
              <a:ext uri="{FF2B5EF4-FFF2-40B4-BE49-F238E27FC236}">
                <a16:creationId xmlns:a16="http://schemas.microsoft.com/office/drawing/2014/main" id="{84C82E96-FB15-4D7F-B426-047DF69F5A77}"/>
              </a:ext>
            </a:extLst>
          </p:cNvPr>
          <p:cNvSpPr txBox="1">
            <a:spLocks noChangeArrowheads="1"/>
          </p:cNvSpPr>
          <p:nvPr/>
        </p:nvSpPr>
        <p:spPr bwMode="auto">
          <a:xfrm>
            <a:off x="414230" y="6388073"/>
            <a:ext cx="7851318"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Armstrong. JCO. 2019;37:2974.</a:t>
            </a:r>
          </a:p>
        </p:txBody>
      </p:sp>
      <p:sp>
        <p:nvSpPr>
          <p:cNvPr id="6" name="Content Placeholder 2">
            <a:extLst>
              <a:ext uri="{FF2B5EF4-FFF2-40B4-BE49-F238E27FC236}">
                <a16:creationId xmlns:a16="http://schemas.microsoft.com/office/drawing/2014/main" id="{2596F566-CDCF-4FBE-AABF-D661A8F1DCE8}"/>
              </a:ext>
            </a:extLst>
          </p:cNvPr>
          <p:cNvSpPr txBox="1">
            <a:spLocks/>
          </p:cNvSpPr>
          <p:nvPr/>
        </p:nvSpPr>
        <p:spPr bwMode="auto">
          <a:xfrm>
            <a:off x="627064" y="5200564"/>
            <a:ext cx="10877529" cy="1169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kern="0" dirty="0"/>
              <a:t>Primary endpoint: centrally assessed radiographic PFS</a:t>
            </a:r>
          </a:p>
          <a:p>
            <a:r>
              <a:rPr lang="en-US" sz="2200" dirty="0"/>
              <a:t>Secondary endpoints: OS, ORR, time to first SSE, PSA progression, time to new antineoplastic therapy, time to castration resistance, PSA undetectable rate</a:t>
            </a:r>
          </a:p>
          <a:p>
            <a:pPr marL="0" indent="0">
              <a:buNone/>
            </a:pPr>
            <a:endParaRPr lang="en-US" sz="2200" kern="0" dirty="0"/>
          </a:p>
        </p:txBody>
      </p:sp>
      <p:sp>
        <p:nvSpPr>
          <p:cNvPr id="7" name="Text Box 45">
            <a:extLst>
              <a:ext uri="{FF2B5EF4-FFF2-40B4-BE49-F238E27FC236}">
                <a16:creationId xmlns:a16="http://schemas.microsoft.com/office/drawing/2014/main" id="{2A738C4B-B305-4588-A67A-51F6E060009B}"/>
              </a:ext>
            </a:extLst>
          </p:cNvPr>
          <p:cNvSpPr txBox="1">
            <a:spLocks noChangeArrowheads="1"/>
          </p:cNvSpPr>
          <p:nvPr/>
        </p:nvSpPr>
        <p:spPr bwMode="auto">
          <a:xfrm>
            <a:off x="627064" y="3133407"/>
            <a:ext cx="2568575"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dirty="0">
                <a:solidFill>
                  <a:schemeClr val="bg1"/>
                </a:solidFill>
                <a:latin typeface="Calibri" panose="020F0502020204030204" pitchFamily="34" charset="0"/>
              </a:rPr>
              <a:t>Patients with mHSPC, ECOG PS 0/1, on ADT for ≤ 3 mos or ≤ 6 mos if received prior docetaxel</a:t>
            </a:r>
          </a:p>
          <a:p>
            <a:pPr algn="ctr">
              <a:lnSpc>
                <a:spcPct val="100000"/>
              </a:lnSpc>
              <a:spcBef>
                <a:spcPct val="0"/>
              </a:spcBef>
              <a:spcAft>
                <a:spcPct val="0"/>
              </a:spcAft>
              <a:buClrTx/>
              <a:buFontTx/>
              <a:buNone/>
            </a:pPr>
            <a:r>
              <a:rPr lang="en-GB" altLang="en-US" sz="1800" dirty="0">
                <a:solidFill>
                  <a:schemeClr val="bg1"/>
                </a:solidFill>
                <a:latin typeface="Calibri" panose="020F0502020204030204" pitchFamily="34" charset="0"/>
              </a:rPr>
              <a:t>(N = 1150) </a:t>
            </a:r>
            <a:endParaRPr lang="en-US" altLang="en-US" sz="1800" dirty="0">
              <a:solidFill>
                <a:schemeClr val="bg1"/>
              </a:solidFill>
              <a:latin typeface="Calibri" panose="020F0502020204030204" pitchFamily="34" charset="0"/>
            </a:endParaRPr>
          </a:p>
        </p:txBody>
      </p:sp>
      <p:sp>
        <p:nvSpPr>
          <p:cNvPr id="8" name="Rectangle 46">
            <a:extLst>
              <a:ext uri="{FF2B5EF4-FFF2-40B4-BE49-F238E27FC236}">
                <a16:creationId xmlns:a16="http://schemas.microsoft.com/office/drawing/2014/main" id="{A9EFCFB1-3CC8-4AC4-A2EC-2FC6A5DC1D66}"/>
              </a:ext>
            </a:extLst>
          </p:cNvPr>
          <p:cNvSpPr>
            <a:spLocks noChangeArrowheads="1"/>
          </p:cNvSpPr>
          <p:nvPr/>
        </p:nvSpPr>
        <p:spPr bwMode="auto">
          <a:xfrm>
            <a:off x="8369553" y="3271906"/>
            <a:ext cx="284321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i="1" dirty="0">
                <a:solidFill>
                  <a:schemeClr val="bg1"/>
                </a:solidFill>
                <a:latin typeface="Calibri" panose="020F0502020204030204" pitchFamily="34" charset="0"/>
              </a:rPr>
              <a:t>Until radiographic PD, unacceptable toxicity, or initiation of new or investigational agent for PC</a:t>
            </a:r>
          </a:p>
        </p:txBody>
      </p:sp>
      <p:sp>
        <p:nvSpPr>
          <p:cNvPr id="10" name="Rectangle 49">
            <a:extLst>
              <a:ext uri="{FF2B5EF4-FFF2-40B4-BE49-F238E27FC236}">
                <a16:creationId xmlns:a16="http://schemas.microsoft.com/office/drawing/2014/main" id="{E7498E95-5343-468E-9094-3B7B3671FB93}"/>
              </a:ext>
            </a:extLst>
          </p:cNvPr>
          <p:cNvSpPr>
            <a:spLocks noChangeArrowheads="1"/>
          </p:cNvSpPr>
          <p:nvPr/>
        </p:nvSpPr>
        <p:spPr bwMode="auto">
          <a:xfrm>
            <a:off x="4022727" y="2958703"/>
            <a:ext cx="3790950" cy="83210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Enzalutamide</a:t>
            </a:r>
            <a:r>
              <a:rPr lang="en-US" altLang="en-US" sz="1800" dirty="0">
                <a:solidFill>
                  <a:schemeClr val="tx1"/>
                </a:solidFill>
                <a:latin typeface="Calibri" panose="020F0502020204030204" pitchFamily="34" charset="0"/>
              </a:rPr>
              <a:t> 160 mg/day + </a:t>
            </a:r>
            <a:r>
              <a:rPr lang="en-US" altLang="en-US" sz="1800" b="1" dirty="0">
                <a:solidFill>
                  <a:schemeClr val="tx1"/>
                </a:solidFill>
                <a:latin typeface="Calibri" panose="020F0502020204030204" pitchFamily="34" charset="0"/>
              </a:rPr>
              <a:t>ADT</a:t>
            </a:r>
            <a:endParaRPr lang="en-US" altLang="en-US" sz="18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(n = 574)</a:t>
            </a:r>
          </a:p>
        </p:txBody>
      </p:sp>
      <p:sp>
        <p:nvSpPr>
          <p:cNvPr id="11" name="Rectangle 50">
            <a:extLst>
              <a:ext uri="{FF2B5EF4-FFF2-40B4-BE49-F238E27FC236}">
                <a16:creationId xmlns:a16="http://schemas.microsoft.com/office/drawing/2014/main" id="{A6CAF0F8-65A4-47BD-A72E-AD7054F15E79}"/>
              </a:ext>
            </a:extLst>
          </p:cNvPr>
          <p:cNvSpPr>
            <a:spLocks noChangeArrowheads="1"/>
          </p:cNvSpPr>
          <p:nvPr/>
        </p:nvSpPr>
        <p:spPr bwMode="auto">
          <a:xfrm>
            <a:off x="4022727" y="3951392"/>
            <a:ext cx="3790950"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Placebo </a:t>
            </a:r>
            <a:r>
              <a:rPr lang="en-US" altLang="en-US" sz="1800" dirty="0">
                <a:solidFill>
                  <a:schemeClr val="tx1"/>
                </a:solidFill>
                <a:latin typeface="Calibri" panose="020F0502020204030204" pitchFamily="34" charset="0"/>
              </a:rPr>
              <a:t>+ </a:t>
            </a:r>
            <a:r>
              <a:rPr lang="en-US" altLang="en-US" sz="1800" b="1" dirty="0">
                <a:solidFill>
                  <a:schemeClr val="tx1"/>
                </a:solidFill>
                <a:latin typeface="Calibri" panose="020F0502020204030204" pitchFamily="34" charset="0"/>
              </a:rPr>
              <a:t>ADT</a:t>
            </a:r>
            <a:endParaRPr lang="en-US" altLang="en-US" sz="18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(n = 576)</a:t>
            </a:r>
          </a:p>
        </p:txBody>
      </p:sp>
      <p:sp>
        <p:nvSpPr>
          <p:cNvPr id="13" name="Line 52">
            <a:extLst>
              <a:ext uri="{FF2B5EF4-FFF2-40B4-BE49-F238E27FC236}">
                <a16:creationId xmlns:a16="http://schemas.microsoft.com/office/drawing/2014/main" id="{18381EA8-E209-4CCF-92E5-23F4B17119E0}"/>
              </a:ext>
            </a:extLst>
          </p:cNvPr>
          <p:cNvSpPr>
            <a:spLocks noChangeShapeType="1"/>
          </p:cNvSpPr>
          <p:nvPr/>
        </p:nvSpPr>
        <p:spPr bwMode="auto">
          <a:xfrm>
            <a:off x="7916071" y="3872071"/>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4" name="Line 53">
            <a:extLst>
              <a:ext uri="{FF2B5EF4-FFF2-40B4-BE49-F238E27FC236}">
                <a16:creationId xmlns:a16="http://schemas.microsoft.com/office/drawing/2014/main" id="{23DFA55A-3918-4911-B53E-4B33A66B10F5}"/>
              </a:ext>
            </a:extLst>
          </p:cNvPr>
          <p:cNvSpPr>
            <a:spLocks noChangeShapeType="1"/>
          </p:cNvSpPr>
          <p:nvPr/>
        </p:nvSpPr>
        <p:spPr bwMode="auto">
          <a:xfrm>
            <a:off x="3298033" y="3996691"/>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5" name="Line 54">
            <a:extLst>
              <a:ext uri="{FF2B5EF4-FFF2-40B4-BE49-F238E27FC236}">
                <a16:creationId xmlns:a16="http://schemas.microsoft.com/office/drawing/2014/main" id="{7B8CC5DC-A1B7-45B8-8DA4-98930D017B1C}"/>
              </a:ext>
            </a:extLst>
          </p:cNvPr>
          <p:cNvSpPr>
            <a:spLocks noChangeShapeType="1"/>
          </p:cNvSpPr>
          <p:nvPr/>
        </p:nvSpPr>
        <p:spPr bwMode="auto">
          <a:xfrm flipV="1">
            <a:off x="3298033" y="3396615"/>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6" name="Rectangle 46">
            <a:extLst>
              <a:ext uri="{FF2B5EF4-FFF2-40B4-BE49-F238E27FC236}">
                <a16:creationId xmlns:a16="http://schemas.microsoft.com/office/drawing/2014/main" id="{31636A1B-0ECA-40BF-B50E-EC2AC98B0DD0}"/>
              </a:ext>
            </a:extLst>
          </p:cNvPr>
          <p:cNvSpPr>
            <a:spLocks noChangeArrowheads="1"/>
          </p:cNvSpPr>
          <p:nvPr/>
        </p:nvSpPr>
        <p:spPr bwMode="auto">
          <a:xfrm>
            <a:off x="2130478" y="2101209"/>
            <a:ext cx="295741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i="1" dirty="0">
                <a:solidFill>
                  <a:schemeClr val="bg1"/>
                </a:solidFill>
                <a:latin typeface="Calibri" panose="020F0502020204030204" pitchFamily="34" charset="0"/>
              </a:rPr>
              <a:t>Stratified by disease volume (low vs high*), previous docetaxel for mHSPC (none vs 1-5 vs 6 cycles)</a:t>
            </a:r>
          </a:p>
        </p:txBody>
      </p:sp>
      <p:sp>
        <p:nvSpPr>
          <p:cNvPr id="17" name="Text Box 30">
            <a:extLst>
              <a:ext uri="{FF2B5EF4-FFF2-40B4-BE49-F238E27FC236}">
                <a16:creationId xmlns:a16="http://schemas.microsoft.com/office/drawing/2014/main" id="{43D9F285-F465-4CB8-A767-34C220FB5FBC}"/>
              </a:ext>
            </a:extLst>
          </p:cNvPr>
          <p:cNvSpPr txBox="1">
            <a:spLocks noChangeArrowheads="1"/>
          </p:cNvSpPr>
          <p:nvPr/>
        </p:nvSpPr>
        <p:spPr bwMode="auto">
          <a:xfrm>
            <a:off x="709797" y="4762652"/>
            <a:ext cx="11069637"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35000"/>
              </a:spcBef>
              <a:spcAft>
                <a:spcPct val="25000"/>
              </a:spcAft>
              <a:buClr>
                <a:schemeClr val="folHlink"/>
              </a:buClr>
              <a:buNone/>
            </a:pPr>
            <a:r>
              <a:rPr lang="en-US" altLang="en-US" sz="1400" dirty="0">
                <a:solidFill>
                  <a:schemeClr val="bg1"/>
                </a:solidFill>
                <a:latin typeface="Calibri" panose="020F0502020204030204" pitchFamily="34" charset="0"/>
              </a:rPr>
              <a:t>*High disease volume defined as either visceral metastases or ≥ 4 bone lesions with ≥ 1 lesion in bony structure beyond vertebral column and pelvic bone.</a:t>
            </a:r>
          </a:p>
        </p:txBody>
      </p:sp>
      <p:sp>
        <p:nvSpPr>
          <p:cNvPr id="20" name="Line 52">
            <a:extLst>
              <a:ext uri="{FF2B5EF4-FFF2-40B4-BE49-F238E27FC236}">
                <a16:creationId xmlns:a16="http://schemas.microsoft.com/office/drawing/2014/main" id="{B404A5AC-5536-46A1-9668-A82D4CA86DBF}"/>
              </a:ext>
            </a:extLst>
          </p:cNvPr>
          <p:cNvSpPr>
            <a:spLocks noChangeShapeType="1"/>
          </p:cNvSpPr>
          <p:nvPr/>
        </p:nvSpPr>
        <p:spPr bwMode="auto">
          <a:xfrm rot="5400000">
            <a:off x="3326219" y="3201288"/>
            <a:ext cx="56593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Tree>
    <p:extLst>
      <p:ext uri="{BB962C8B-B14F-4D97-AF65-F5344CB8AC3E}">
        <p14:creationId xmlns:p14="http://schemas.microsoft.com/office/powerpoint/2010/main" val="12440993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D8560-204E-46BF-BEE5-3533B1C30FF2}"/>
              </a:ext>
            </a:extLst>
          </p:cNvPr>
          <p:cNvSpPr>
            <a:spLocks noGrp="1"/>
          </p:cNvSpPr>
          <p:nvPr>
            <p:ph type="title"/>
          </p:nvPr>
        </p:nvSpPr>
        <p:spPr/>
        <p:txBody>
          <a:bodyPr/>
          <a:lstStyle/>
          <a:p>
            <a:r>
              <a:rPr lang="en-US" dirty="0"/>
              <a:t>ARCHES: rPFS, Primary Outcome</a:t>
            </a:r>
          </a:p>
        </p:txBody>
      </p:sp>
      <p:sp>
        <p:nvSpPr>
          <p:cNvPr id="5" name="Text Box 11">
            <a:extLst>
              <a:ext uri="{FF2B5EF4-FFF2-40B4-BE49-F238E27FC236}">
                <a16:creationId xmlns:a16="http://schemas.microsoft.com/office/drawing/2014/main" id="{0D26E655-C6EC-4507-ADAF-EBA4BCB98ACB}"/>
              </a:ext>
            </a:extLst>
          </p:cNvPr>
          <p:cNvSpPr txBox="1">
            <a:spLocks noChangeArrowheads="1"/>
          </p:cNvSpPr>
          <p:nvPr/>
        </p:nvSpPr>
        <p:spPr bwMode="auto">
          <a:xfrm>
            <a:off x="440217"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Armstrong. JCO. 2019;37:2974.</a:t>
            </a:r>
          </a:p>
        </p:txBody>
      </p:sp>
      <p:sp>
        <p:nvSpPr>
          <p:cNvPr id="6" name="TextBox 5">
            <a:extLst>
              <a:ext uri="{FF2B5EF4-FFF2-40B4-BE49-F238E27FC236}">
                <a16:creationId xmlns:a16="http://schemas.microsoft.com/office/drawing/2014/main" id="{F15AFECB-E83B-47F1-BCB9-21F431AFA3E8}"/>
              </a:ext>
            </a:extLst>
          </p:cNvPr>
          <p:cNvSpPr txBox="1"/>
          <p:nvPr/>
        </p:nvSpPr>
        <p:spPr bwMode="auto">
          <a:xfrm>
            <a:off x="429884" y="5968769"/>
            <a:ext cx="109928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400" dirty="0">
                <a:solidFill>
                  <a:schemeClr val="bg1"/>
                </a:solidFill>
                <a:latin typeface="Calibri" panose="020F0502020204030204" pitchFamily="34" charset="0"/>
                <a:cs typeface="Calibri" panose="020F0502020204030204" pitchFamily="34" charset="0"/>
              </a:rPr>
              <a:t>*Included only patients with no documented progression event and censoring at the date of the last radiologic assessment prior to the cutoff date.</a:t>
            </a:r>
          </a:p>
        </p:txBody>
      </p:sp>
      <p:graphicFrame>
        <p:nvGraphicFramePr>
          <p:cNvPr id="7" name="Table 7">
            <a:extLst>
              <a:ext uri="{FF2B5EF4-FFF2-40B4-BE49-F238E27FC236}">
                <a16:creationId xmlns:a16="http://schemas.microsoft.com/office/drawing/2014/main" id="{8EC0ED32-D9CF-4ED4-9E04-E67A5A594E17}"/>
              </a:ext>
            </a:extLst>
          </p:cNvPr>
          <p:cNvGraphicFramePr>
            <a:graphicFrameLocks noGrp="1"/>
          </p:cNvGraphicFramePr>
          <p:nvPr/>
        </p:nvGraphicFramePr>
        <p:xfrm>
          <a:off x="3241881" y="3590492"/>
          <a:ext cx="4211342" cy="1066800"/>
        </p:xfrm>
        <a:graphic>
          <a:graphicData uri="http://schemas.openxmlformats.org/drawingml/2006/table">
            <a:tbl>
              <a:tblPr firstRow="1" bandRow="1">
                <a:tableStyleId>{2D5ABB26-0587-4C30-8999-92F81FD0307C}</a:tableStyleId>
              </a:tblPr>
              <a:tblGrid>
                <a:gridCol w="1130883">
                  <a:extLst>
                    <a:ext uri="{9D8B030D-6E8A-4147-A177-3AD203B41FA5}">
                      <a16:colId xmlns:a16="http://schemas.microsoft.com/office/drawing/2014/main" val="2019602124"/>
                    </a:ext>
                  </a:extLst>
                </a:gridCol>
                <a:gridCol w="1626683">
                  <a:extLst>
                    <a:ext uri="{9D8B030D-6E8A-4147-A177-3AD203B41FA5}">
                      <a16:colId xmlns:a16="http://schemas.microsoft.com/office/drawing/2014/main" val="1095265523"/>
                    </a:ext>
                  </a:extLst>
                </a:gridCol>
                <a:gridCol w="1453776">
                  <a:extLst>
                    <a:ext uri="{9D8B030D-6E8A-4147-A177-3AD203B41FA5}">
                      <a16:colId xmlns:a16="http://schemas.microsoft.com/office/drawing/2014/main" val="1269544157"/>
                    </a:ext>
                  </a:extLst>
                </a:gridCol>
              </a:tblGrid>
              <a:tr h="0">
                <a:tc>
                  <a:txBody>
                    <a:bodyPr/>
                    <a:lstStyle/>
                    <a:p>
                      <a:endParaRPr lang="en-US" sz="140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dirty="0">
                          <a:solidFill>
                            <a:schemeClr val="accent1"/>
                          </a:solidFill>
                          <a:latin typeface="Calibri" panose="020F0502020204030204" pitchFamily="34" charset="0"/>
                          <a:cs typeface="Calibri" panose="020F0502020204030204" pitchFamily="34" charset="0"/>
                        </a:rPr>
                        <a:t>Enzalutamide + ADT</a:t>
                      </a:r>
                      <a:br>
                        <a:rPr lang="en-US" sz="1400" dirty="0">
                          <a:solidFill>
                            <a:schemeClr val="bg1"/>
                          </a:solidFill>
                          <a:latin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cs typeface="Calibri" panose="020F0502020204030204" pitchFamily="34" charset="0"/>
                        </a:rPr>
                        <a:t>(n = 574)</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dirty="0">
                          <a:solidFill>
                            <a:schemeClr val="accent3"/>
                          </a:solidFill>
                          <a:latin typeface="Calibri" panose="020F0502020204030204" pitchFamily="34" charset="0"/>
                          <a:cs typeface="Calibri" panose="020F0502020204030204" pitchFamily="34" charset="0"/>
                        </a:rPr>
                        <a:t>Placebo + ADT</a:t>
                      </a:r>
                      <a:br>
                        <a:rPr lang="en-US" sz="1400" dirty="0">
                          <a:solidFill>
                            <a:schemeClr val="bg1"/>
                          </a:solidFill>
                          <a:latin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cs typeface="Calibri" panose="020F0502020204030204" pitchFamily="34" charset="0"/>
                        </a:rPr>
                        <a:t>(n = 576)</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7685311"/>
                  </a:ext>
                </a:extLst>
              </a:tr>
              <a:tr h="0">
                <a:tc>
                  <a:txBody>
                    <a:bodyPr/>
                    <a:lstStyle/>
                    <a:p>
                      <a:r>
                        <a:rPr lang="en-US" sz="1400" dirty="0">
                          <a:solidFill>
                            <a:schemeClr val="bg1"/>
                          </a:solidFill>
                          <a:latin typeface="Calibri" panose="020F0502020204030204" pitchFamily="34" charset="0"/>
                          <a:cs typeface="Calibri" panose="020F0502020204030204" pitchFamily="34" charset="0"/>
                        </a:rPr>
                        <a:t>Median rPFS, mos (95% CI)</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NR (NR-NR)</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19.0 (16.6-22.2)</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40395473"/>
                  </a:ext>
                </a:extLst>
              </a:tr>
              <a:tr h="0">
                <a:tc>
                  <a:txBody>
                    <a:bodyPr/>
                    <a:lstStyle/>
                    <a:p>
                      <a:r>
                        <a:rPr lang="en-US" sz="1400" dirty="0">
                          <a:solidFill>
                            <a:schemeClr val="bg1"/>
                          </a:solidFill>
                          <a:latin typeface="Calibri" panose="020F0502020204030204" pitchFamily="34" charset="0"/>
                          <a:cs typeface="Calibri" panose="020F0502020204030204" pitchFamily="34" charset="0"/>
                        </a:rPr>
                        <a:t>HR</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0.39 (95% CI: 0.30-0.50, </a:t>
                      </a:r>
                      <a:r>
                        <a:rPr lang="en-US" sz="1400" i="1" dirty="0">
                          <a:solidFill>
                            <a:schemeClr val="bg1"/>
                          </a:solidFill>
                          <a:latin typeface="Calibri" panose="020F0502020204030204" pitchFamily="34" charset="0"/>
                          <a:cs typeface="Calibri" panose="020F0502020204030204" pitchFamily="34" charset="0"/>
                        </a:rPr>
                        <a:t>P</a:t>
                      </a:r>
                      <a:r>
                        <a:rPr lang="en-US" sz="1400" dirty="0">
                          <a:solidFill>
                            <a:schemeClr val="bg1"/>
                          </a:solidFill>
                          <a:latin typeface="Calibri" panose="020F0502020204030204" pitchFamily="34" charset="0"/>
                          <a:cs typeface="Calibri" panose="020F0502020204030204" pitchFamily="34" charset="0"/>
                        </a:rPr>
                        <a:t> &lt; .001)</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dirty="0">
                        <a:solidFill>
                          <a:schemeClr val="bg1"/>
                        </a:solidFill>
                        <a:latin typeface="Calibri" panose="020F0502020204030204" pitchFamily="34" charset="0"/>
                        <a:cs typeface="Calibri" panose="020F0502020204030204" pitchFamily="34" charset="0"/>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23186180"/>
                  </a:ext>
                </a:extLst>
              </a:tr>
            </a:tbl>
          </a:graphicData>
        </a:graphic>
      </p:graphicFrame>
      <p:sp>
        <p:nvSpPr>
          <p:cNvPr id="8" name="TextBox 7">
            <a:extLst>
              <a:ext uri="{FF2B5EF4-FFF2-40B4-BE49-F238E27FC236}">
                <a16:creationId xmlns:a16="http://schemas.microsoft.com/office/drawing/2014/main" id="{AC94D7F4-3426-43C8-BEE9-8BC886B0FADE}"/>
              </a:ext>
            </a:extLst>
          </p:cNvPr>
          <p:cNvSpPr txBox="1"/>
          <p:nvPr/>
        </p:nvSpPr>
        <p:spPr bwMode="auto">
          <a:xfrm>
            <a:off x="1112044" y="5169735"/>
            <a:ext cx="1882760" cy="830997"/>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Patients at Risk, n</a:t>
            </a:r>
            <a:br>
              <a:rPr lang="en-US" sz="1600" b="1" dirty="0">
                <a:solidFill>
                  <a:schemeClr val="bg1"/>
                </a:solidFill>
                <a:latin typeface="Calibri" panose="020F0502020204030204" pitchFamily="34" charset="0"/>
              </a:rPr>
            </a:br>
            <a:r>
              <a:rPr lang="en-US" sz="1600" b="1" dirty="0">
                <a:solidFill>
                  <a:schemeClr val="accent1"/>
                </a:solidFill>
                <a:latin typeface="Calibri" panose="020F0502020204030204" pitchFamily="34" charset="0"/>
              </a:rPr>
              <a:t>Enzalutamide + ADT</a:t>
            </a:r>
            <a:br>
              <a:rPr lang="en-US" sz="1600" b="1" dirty="0">
                <a:solidFill>
                  <a:schemeClr val="bg1"/>
                </a:solidFill>
                <a:latin typeface="Calibri" panose="020F0502020204030204" pitchFamily="34" charset="0"/>
              </a:rPr>
            </a:br>
            <a:r>
              <a:rPr lang="en-US" sz="1600" b="1" dirty="0">
                <a:solidFill>
                  <a:schemeClr val="accent3"/>
                </a:solidFill>
                <a:latin typeface="Calibri" panose="020F0502020204030204" pitchFamily="34" charset="0"/>
              </a:rPr>
              <a:t>Placebo + ADT</a:t>
            </a:r>
          </a:p>
        </p:txBody>
      </p:sp>
      <p:grpSp>
        <p:nvGrpSpPr>
          <p:cNvPr id="9" name="Group 7">
            <a:extLst>
              <a:ext uri="{FF2B5EF4-FFF2-40B4-BE49-F238E27FC236}">
                <a16:creationId xmlns:a16="http://schemas.microsoft.com/office/drawing/2014/main" id="{3AD4377B-8203-4D12-B813-80D2A56D7756}"/>
              </a:ext>
            </a:extLst>
          </p:cNvPr>
          <p:cNvGrpSpPr>
            <a:grpSpLocks/>
          </p:cNvGrpSpPr>
          <p:nvPr/>
        </p:nvGrpSpPr>
        <p:grpSpPr bwMode="auto">
          <a:xfrm>
            <a:off x="9389205" y="6215925"/>
            <a:ext cx="2486964" cy="447558"/>
            <a:chOff x="9527309" y="3551529"/>
            <a:chExt cx="2488502" cy="448324"/>
          </a:xfrm>
        </p:grpSpPr>
        <p:pic>
          <p:nvPicPr>
            <p:cNvPr id="10" name="Picture 9">
              <a:extLst>
                <a:ext uri="{FF2B5EF4-FFF2-40B4-BE49-F238E27FC236}">
                  <a16:creationId xmlns:a16="http://schemas.microsoft.com/office/drawing/2014/main" id="{2485270B-6BBB-4781-8805-975694916C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8A62CAB3-782D-42CF-80EB-7D706D0C273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mn-cs"/>
              </a:endParaRPr>
            </a:p>
          </p:txBody>
        </p:sp>
      </p:grpSp>
      <p:cxnSp>
        <p:nvCxnSpPr>
          <p:cNvPr id="12" name="Straight Connector 11">
            <a:extLst>
              <a:ext uri="{FF2B5EF4-FFF2-40B4-BE49-F238E27FC236}">
                <a16:creationId xmlns:a16="http://schemas.microsoft.com/office/drawing/2014/main" id="{3D0AB338-417E-4AA6-842A-A5F798833DE6}"/>
              </a:ext>
            </a:extLst>
          </p:cNvPr>
          <p:cNvCxnSpPr>
            <a:cxnSpLocks/>
          </p:cNvCxnSpPr>
          <p:nvPr/>
        </p:nvCxnSpPr>
        <p:spPr bwMode="auto">
          <a:xfrm>
            <a:off x="3174521" y="1660582"/>
            <a:ext cx="0" cy="3083946"/>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8F19D2B9-D6ED-4490-9EEE-DAB32D472818}"/>
              </a:ext>
            </a:extLst>
          </p:cNvPr>
          <p:cNvCxnSpPr/>
          <p:nvPr/>
        </p:nvCxnSpPr>
        <p:spPr bwMode="auto">
          <a:xfrm>
            <a:off x="3174521" y="4744528"/>
            <a:ext cx="649569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894D8A41-9871-4715-B1D2-07424F9821DF}"/>
              </a:ext>
            </a:extLst>
          </p:cNvPr>
          <p:cNvCxnSpPr>
            <a:cxnSpLocks/>
          </p:cNvCxnSpPr>
          <p:nvPr/>
        </p:nvCxnSpPr>
        <p:spPr bwMode="auto">
          <a:xfrm flipH="1">
            <a:off x="3088257" y="1664898"/>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E5363431-BF07-4F1A-B58F-31468B3B0461}"/>
              </a:ext>
            </a:extLst>
          </p:cNvPr>
          <p:cNvCxnSpPr>
            <a:cxnSpLocks/>
          </p:cNvCxnSpPr>
          <p:nvPr/>
        </p:nvCxnSpPr>
        <p:spPr bwMode="auto">
          <a:xfrm flipH="1">
            <a:off x="3088257" y="1972573"/>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09DB24E-72FB-4297-B540-6E9E4714EB1E}"/>
              </a:ext>
            </a:extLst>
          </p:cNvPr>
          <p:cNvCxnSpPr>
            <a:cxnSpLocks/>
          </p:cNvCxnSpPr>
          <p:nvPr/>
        </p:nvCxnSpPr>
        <p:spPr bwMode="auto">
          <a:xfrm flipH="1">
            <a:off x="3088257" y="2280248"/>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01F6975A-92EF-440A-A56E-23CD4528C841}"/>
              </a:ext>
            </a:extLst>
          </p:cNvPr>
          <p:cNvCxnSpPr>
            <a:cxnSpLocks/>
          </p:cNvCxnSpPr>
          <p:nvPr/>
        </p:nvCxnSpPr>
        <p:spPr bwMode="auto">
          <a:xfrm flipH="1">
            <a:off x="3088257" y="2587923"/>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5B24129F-B8CC-4DF3-BF2C-3F324F8C0F46}"/>
              </a:ext>
            </a:extLst>
          </p:cNvPr>
          <p:cNvCxnSpPr>
            <a:cxnSpLocks/>
          </p:cNvCxnSpPr>
          <p:nvPr/>
        </p:nvCxnSpPr>
        <p:spPr bwMode="auto">
          <a:xfrm flipH="1">
            <a:off x="3088257" y="2895598"/>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324FF81B-2BDF-45EA-88EF-EDEC32A4FE09}"/>
              </a:ext>
            </a:extLst>
          </p:cNvPr>
          <p:cNvCxnSpPr>
            <a:cxnSpLocks/>
          </p:cNvCxnSpPr>
          <p:nvPr/>
        </p:nvCxnSpPr>
        <p:spPr bwMode="auto">
          <a:xfrm flipH="1">
            <a:off x="3088257" y="3203273"/>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2DEC5016-7662-4E02-B9B4-8FE80C912066}"/>
              </a:ext>
            </a:extLst>
          </p:cNvPr>
          <p:cNvCxnSpPr>
            <a:cxnSpLocks/>
          </p:cNvCxnSpPr>
          <p:nvPr/>
        </p:nvCxnSpPr>
        <p:spPr bwMode="auto">
          <a:xfrm flipH="1">
            <a:off x="3088257" y="3510948"/>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5B1F3A31-23A4-4CA7-B747-C84DE8A55B7F}"/>
              </a:ext>
            </a:extLst>
          </p:cNvPr>
          <p:cNvCxnSpPr>
            <a:cxnSpLocks/>
          </p:cNvCxnSpPr>
          <p:nvPr/>
        </p:nvCxnSpPr>
        <p:spPr bwMode="auto">
          <a:xfrm flipH="1">
            <a:off x="3088257" y="3818623"/>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6B183B45-EE14-4970-8870-90EB6EF7B13F}"/>
              </a:ext>
            </a:extLst>
          </p:cNvPr>
          <p:cNvCxnSpPr>
            <a:cxnSpLocks/>
          </p:cNvCxnSpPr>
          <p:nvPr/>
        </p:nvCxnSpPr>
        <p:spPr bwMode="auto">
          <a:xfrm flipH="1">
            <a:off x="3088257" y="4126298"/>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B73F93E-D0E4-4679-841D-F353F52F41AC}"/>
              </a:ext>
            </a:extLst>
          </p:cNvPr>
          <p:cNvCxnSpPr>
            <a:cxnSpLocks/>
          </p:cNvCxnSpPr>
          <p:nvPr/>
        </p:nvCxnSpPr>
        <p:spPr bwMode="auto">
          <a:xfrm flipH="1">
            <a:off x="3088257" y="4433973"/>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4A0FE55E-0C5D-4F37-8218-843727840ED9}"/>
              </a:ext>
            </a:extLst>
          </p:cNvPr>
          <p:cNvCxnSpPr>
            <a:cxnSpLocks/>
          </p:cNvCxnSpPr>
          <p:nvPr/>
        </p:nvCxnSpPr>
        <p:spPr bwMode="auto">
          <a:xfrm flipH="1">
            <a:off x="3088257" y="474165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70EE1767-C957-4F9F-80E4-3AFE9FEAF9D1}"/>
              </a:ext>
            </a:extLst>
          </p:cNvPr>
          <p:cNvCxnSpPr>
            <a:cxnSpLocks/>
          </p:cNvCxnSpPr>
          <p:nvPr/>
        </p:nvCxnSpPr>
        <p:spPr bwMode="auto">
          <a:xfrm>
            <a:off x="3174521" y="47502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1F006F62-08EA-447A-9E4A-801490A079B5}"/>
              </a:ext>
            </a:extLst>
          </p:cNvPr>
          <p:cNvCxnSpPr>
            <a:cxnSpLocks/>
          </p:cNvCxnSpPr>
          <p:nvPr/>
        </p:nvCxnSpPr>
        <p:spPr bwMode="auto">
          <a:xfrm>
            <a:off x="3764515" y="47502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72F3A776-0185-401B-AAF2-C3766E1FBE0E}"/>
              </a:ext>
            </a:extLst>
          </p:cNvPr>
          <p:cNvCxnSpPr>
            <a:cxnSpLocks/>
          </p:cNvCxnSpPr>
          <p:nvPr/>
        </p:nvCxnSpPr>
        <p:spPr bwMode="auto">
          <a:xfrm>
            <a:off x="4354509" y="47502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490EA0B9-8662-4B9E-883D-F89253CB717E}"/>
              </a:ext>
            </a:extLst>
          </p:cNvPr>
          <p:cNvCxnSpPr>
            <a:cxnSpLocks/>
          </p:cNvCxnSpPr>
          <p:nvPr/>
        </p:nvCxnSpPr>
        <p:spPr bwMode="auto">
          <a:xfrm>
            <a:off x="4944503" y="47502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4BED299C-0FC7-4DFF-AF26-B5F3CC792D42}"/>
              </a:ext>
            </a:extLst>
          </p:cNvPr>
          <p:cNvCxnSpPr>
            <a:cxnSpLocks/>
          </p:cNvCxnSpPr>
          <p:nvPr/>
        </p:nvCxnSpPr>
        <p:spPr bwMode="auto">
          <a:xfrm>
            <a:off x="5534497" y="47502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33A69A2C-342F-4DF7-AEEC-44A0B3C151D5}"/>
              </a:ext>
            </a:extLst>
          </p:cNvPr>
          <p:cNvCxnSpPr>
            <a:cxnSpLocks/>
          </p:cNvCxnSpPr>
          <p:nvPr/>
        </p:nvCxnSpPr>
        <p:spPr bwMode="auto">
          <a:xfrm>
            <a:off x="6124491" y="47502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DFC04C27-E6EC-486F-A5CD-0FD85EBF2002}"/>
              </a:ext>
            </a:extLst>
          </p:cNvPr>
          <p:cNvCxnSpPr>
            <a:cxnSpLocks/>
          </p:cNvCxnSpPr>
          <p:nvPr/>
        </p:nvCxnSpPr>
        <p:spPr bwMode="auto">
          <a:xfrm>
            <a:off x="6714485" y="47502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4EA5C7E4-585F-4F53-96AD-3645F3726D44}"/>
              </a:ext>
            </a:extLst>
          </p:cNvPr>
          <p:cNvCxnSpPr>
            <a:cxnSpLocks/>
          </p:cNvCxnSpPr>
          <p:nvPr/>
        </p:nvCxnSpPr>
        <p:spPr bwMode="auto">
          <a:xfrm>
            <a:off x="7304479" y="47502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CE60F885-50ED-4B7E-AB21-DA091A43DEB5}"/>
              </a:ext>
            </a:extLst>
          </p:cNvPr>
          <p:cNvCxnSpPr>
            <a:cxnSpLocks/>
          </p:cNvCxnSpPr>
          <p:nvPr/>
        </p:nvCxnSpPr>
        <p:spPr bwMode="auto">
          <a:xfrm>
            <a:off x="7894473" y="47502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AEACEF33-5EA6-4A76-A9B3-E3A4AE49C2A3}"/>
              </a:ext>
            </a:extLst>
          </p:cNvPr>
          <p:cNvCxnSpPr>
            <a:cxnSpLocks/>
          </p:cNvCxnSpPr>
          <p:nvPr/>
        </p:nvCxnSpPr>
        <p:spPr bwMode="auto">
          <a:xfrm>
            <a:off x="8484467" y="47502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4E4D6571-9727-4451-8789-5BBBB83DA0AE}"/>
              </a:ext>
            </a:extLst>
          </p:cNvPr>
          <p:cNvCxnSpPr>
            <a:cxnSpLocks/>
          </p:cNvCxnSpPr>
          <p:nvPr/>
        </p:nvCxnSpPr>
        <p:spPr bwMode="auto">
          <a:xfrm>
            <a:off x="9074461" y="47502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87B0318A-2DCC-4211-9CB6-E43CE0131047}"/>
              </a:ext>
            </a:extLst>
          </p:cNvPr>
          <p:cNvCxnSpPr>
            <a:cxnSpLocks/>
          </p:cNvCxnSpPr>
          <p:nvPr/>
        </p:nvCxnSpPr>
        <p:spPr bwMode="auto">
          <a:xfrm>
            <a:off x="9664460" y="4750278"/>
            <a:ext cx="0" cy="64008"/>
          </a:xfrm>
          <a:prstGeom prst="line">
            <a:avLst/>
          </a:prstGeom>
          <a:noFill/>
          <a:ln w="28575" cap="flat" cmpd="sng" algn="ctr">
            <a:solidFill>
              <a:schemeClr val="bg1"/>
            </a:solidFill>
            <a:prstDash val="solid"/>
            <a:round/>
            <a:headEnd type="none" w="med" len="med"/>
            <a:tailEnd type="none" w="med" len="med"/>
          </a:ln>
          <a:effectLst/>
        </p:spPr>
      </p:cxnSp>
      <p:sp>
        <p:nvSpPr>
          <p:cNvPr id="41" name="TextBox 40">
            <a:extLst>
              <a:ext uri="{FF2B5EF4-FFF2-40B4-BE49-F238E27FC236}">
                <a16:creationId xmlns:a16="http://schemas.microsoft.com/office/drawing/2014/main" id="{608ED25F-B93C-4265-99E3-5AD6AF345586}"/>
              </a:ext>
            </a:extLst>
          </p:cNvPr>
          <p:cNvSpPr txBox="1"/>
          <p:nvPr/>
        </p:nvSpPr>
        <p:spPr bwMode="auto">
          <a:xfrm>
            <a:off x="3161409" y="5034565"/>
            <a:ext cx="65030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Mos</a:t>
            </a:r>
          </a:p>
        </p:txBody>
      </p:sp>
      <p:sp>
        <p:nvSpPr>
          <p:cNvPr id="43" name="TextBox 42">
            <a:extLst>
              <a:ext uri="{FF2B5EF4-FFF2-40B4-BE49-F238E27FC236}">
                <a16:creationId xmlns:a16="http://schemas.microsoft.com/office/drawing/2014/main" id="{0464A22E-8179-4B0D-A00E-BC3C22CA9C10}"/>
              </a:ext>
            </a:extLst>
          </p:cNvPr>
          <p:cNvSpPr txBox="1"/>
          <p:nvPr/>
        </p:nvSpPr>
        <p:spPr bwMode="auto">
          <a:xfrm rot="16200000">
            <a:off x="942665" y="3023164"/>
            <a:ext cx="30839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rPFS* (%)</a:t>
            </a:r>
          </a:p>
        </p:txBody>
      </p:sp>
      <p:sp>
        <p:nvSpPr>
          <p:cNvPr id="44" name="TextBox 43">
            <a:extLst>
              <a:ext uri="{FF2B5EF4-FFF2-40B4-BE49-F238E27FC236}">
                <a16:creationId xmlns:a16="http://schemas.microsoft.com/office/drawing/2014/main" id="{2E0F51A9-D2B2-41B9-B69E-62021D23733C}"/>
              </a:ext>
            </a:extLst>
          </p:cNvPr>
          <p:cNvSpPr txBox="1"/>
          <p:nvPr/>
        </p:nvSpPr>
        <p:spPr bwMode="auto">
          <a:xfrm>
            <a:off x="2471402" y="1482006"/>
            <a:ext cx="6687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100</a:t>
            </a:r>
          </a:p>
        </p:txBody>
      </p:sp>
      <p:sp>
        <p:nvSpPr>
          <p:cNvPr id="46" name="TextBox 45">
            <a:extLst>
              <a:ext uri="{FF2B5EF4-FFF2-40B4-BE49-F238E27FC236}">
                <a16:creationId xmlns:a16="http://schemas.microsoft.com/office/drawing/2014/main" id="{F8F5B58C-BE15-4228-AA7C-49A0DCA02DB2}"/>
              </a:ext>
            </a:extLst>
          </p:cNvPr>
          <p:cNvSpPr txBox="1"/>
          <p:nvPr/>
        </p:nvSpPr>
        <p:spPr bwMode="auto">
          <a:xfrm>
            <a:off x="2471402" y="1788775"/>
            <a:ext cx="6687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90</a:t>
            </a:r>
          </a:p>
        </p:txBody>
      </p:sp>
      <p:sp>
        <p:nvSpPr>
          <p:cNvPr id="48" name="TextBox 47">
            <a:extLst>
              <a:ext uri="{FF2B5EF4-FFF2-40B4-BE49-F238E27FC236}">
                <a16:creationId xmlns:a16="http://schemas.microsoft.com/office/drawing/2014/main" id="{46CEA20A-C8E4-4830-A363-2DA7700F108C}"/>
              </a:ext>
            </a:extLst>
          </p:cNvPr>
          <p:cNvSpPr txBox="1"/>
          <p:nvPr/>
        </p:nvSpPr>
        <p:spPr bwMode="auto">
          <a:xfrm>
            <a:off x="2471402" y="2095544"/>
            <a:ext cx="6687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80</a:t>
            </a:r>
          </a:p>
        </p:txBody>
      </p:sp>
      <p:sp>
        <p:nvSpPr>
          <p:cNvPr id="50" name="TextBox 49">
            <a:extLst>
              <a:ext uri="{FF2B5EF4-FFF2-40B4-BE49-F238E27FC236}">
                <a16:creationId xmlns:a16="http://schemas.microsoft.com/office/drawing/2014/main" id="{E45B0650-B53C-4ED2-98EE-AC092BF2A3FB}"/>
              </a:ext>
            </a:extLst>
          </p:cNvPr>
          <p:cNvSpPr txBox="1"/>
          <p:nvPr/>
        </p:nvSpPr>
        <p:spPr bwMode="auto">
          <a:xfrm>
            <a:off x="2471402" y="2402313"/>
            <a:ext cx="6687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70</a:t>
            </a:r>
          </a:p>
        </p:txBody>
      </p:sp>
      <p:sp>
        <p:nvSpPr>
          <p:cNvPr id="52" name="TextBox 51">
            <a:extLst>
              <a:ext uri="{FF2B5EF4-FFF2-40B4-BE49-F238E27FC236}">
                <a16:creationId xmlns:a16="http://schemas.microsoft.com/office/drawing/2014/main" id="{58D0CF6A-4195-4DDD-B770-C9EEF2172119}"/>
              </a:ext>
            </a:extLst>
          </p:cNvPr>
          <p:cNvSpPr txBox="1"/>
          <p:nvPr/>
        </p:nvSpPr>
        <p:spPr bwMode="auto">
          <a:xfrm>
            <a:off x="2471402" y="2709082"/>
            <a:ext cx="6687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60</a:t>
            </a:r>
          </a:p>
        </p:txBody>
      </p:sp>
      <p:sp>
        <p:nvSpPr>
          <p:cNvPr id="54" name="TextBox 53">
            <a:extLst>
              <a:ext uri="{FF2B5EF4-FFF2-40B4-BE49-F238E27FC236}">
                <a16:creationId xmlns:a16="http://schemas.microsoft.com/office/drawing/2014/main" id="{67ECB472-1DBA-492A-80A8-D76F8F642972}"/>
              </a:ext>
            </a:extLst>
          </p:cNvPr>
          <p:cNvSpPr txBox="1"/>
          <p:nvPr/>
        </p:nvSpPr>
        <p:spPr bwMode="auto">
          <a:xfrm>
            <a:off x="2471402" y="3015851"/>
            <a:ext cx="6687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50</a:t>
            </a:r>
          </a:p>
        </p:txBody>
      </p:sp>
      <p:sp>
        <p:nvSpPr>
          <p:cNvPr id="56" name="TextBox 55">
            <a:extLst>
              <a:ext uri="{FF2B5EF4-FFF2-40B4-BE49-F238E27FC236}">
                <a16:creationId xmlns:a16="http://schemas.microsoft.com/office/drawing/2014/main" id="{0E240BC8-F1DC-4AFD-B507-FEEC854F15D8}"/>
              </a:ext>
            </a:extLst>
          </p:cNvPr>
          <p:cNvSpPr txBox="1"/>
          <p:nvPr/>
        </p:nvSpPr>
        <p:spPr bwMode="auto">
          <a:xfrm>
            <a:off x="2471402" y="3322620"/>
            <a:ext cx="6687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40</a:t>
            </a:r>
          </a:p>
        </p:txBody>
      </p:sp>
      <p:sp>
        <p:nvSpPr>
          <p:cNvPr id="58" name="TextBox 57">
            <a:extLst>
              <a:ext uri="{FF2B5EF4-FFF2-40B4-BE49-F238E27FC236}">
                <a16:creationId xmlns:a16="http://schemas.microsoft.com/office/drawing/2014/main" id="{E30FFAE7-2E94-46DD-AE3C-5A0DF3672988}"/>
              </a:ext>
            </a:extLst>
          </p:cNvPr>
          <p:cNvSpPr txBox="1"/>
          <p:nvPr/>
        </p:nvSpPr>
        <p:spPr bwMode="auto">
          <a:xfrm>
            <a:off x="2471402" y="3629389"/>
            <a:ext cx="6687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30</a:t>
            </a:r>
          </a:p>
        </p:txBody>
      </p:sp>
      <p:sp>
        <p:nvSpPr>
          <p:cNvPr id="60" name="TextBox 59">
            <a:extLst>
              <a:ext uri="{FF2B5EF4-FFF2-40B4-BE49-F238E27FC236}">
                <a16:creationId xmlns:a16="http://schemas.microsoft.com/office/drawing/2014/main" id="{2AAC9DEA-CF97-473B-B46E-5001AC66CA2A}"/>
              </a:ext>
            </a:extLst>
          </p:cNvPr>
          <p:cNvSpPr txBox="1"/>
          <p:nvPr/>
        </p:nvSpPr>
        <p:spPr bwMode="auto">
          <a:xfrm>
            <a:off x="2471402" y="3936158"/>
            <a:ext cx="6687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20</a:t>
            </a:r>
          </a:p>
        </p:txBody>
      </p:sp>
      <p:sp>
        <p:nvSpPr>
          <p:cNvPr id="62" name="TextBox 61">
            <a:extLst>
              <a:ext uri="{FF2B5EF4-FFF2-40B4-BE49-F238E27FC236}">
                <a16:creationId xmlns:a16="http://schemas.microsoft.com/office/drawing/2014/main" id="{F0DFDEBB-1B46-4AFD-AF69-BF5E9348A4DB}"/>
              </a:ext>
            </a:extLst>
          </p:cNvPr>
          <p:cNvSpPr txBox="1"/>
          <p:nvPr/>
        </p:nvSpPr>
        <p:spPr bwMode="auto">
          <a:xfrm>
            <a:off x="2471402" y="4242927"/>
            <a:ext cx="6687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10</a:t>
            </a:r>
          </a:p>
        </p:txBody>
      </p:sp>
      <p:sp>
        <p:nvSpPr>
          <p:cNvPr id="64" name="TextBox 63">
            <a:extLst>
              <a:ext uri="{FF2B5EF4-FFF2-40B4-BE49-F238E27FC236}">
                <a16:creationId xmlns:a16="http://schemas.microsoft.com/office/drawing/2014/main" id="{B3A754BF-7E4D-48AF-852A-7686D35DC2AB}"/>
              </a:ext>
            </a:extLst>
          </p:cNvPr>
          <p:cNvSpPr txBox="1"/>
          <p:nvPr/>
        </p:nvSpPr>
        <p:spPr bwMode="auto">
          <a:xfrm>
            <a:off x="2471402" y="4549696"/>
            <a:ext cx="6687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0</a:t>
            </a:r>
          </a:p>
        </p:txBody>
      </p:sp>
      <p:sp>
        <p:nvSpPr>
          <p:cNvPr id="66" name="TextBox 65">
            <a:extLst>
              <a:ext uri="{FF2B5EF4-FFF2-40B4-BE49-F238E27FC236}">
                <a16:creationId xmlns:a16="http://schemas.microsoft.com/office/drawing/2014/main" id="{73BDDC22-1CFC-4204-89D9-242C5C5F2118}"/>
              </a:ext>
            </a:extLst>
          </p:cNvPr>
          <p:cNvSpPr txBox="1"/>
          <p:nvPr/>
        </p:nvSpPr>
        <p:spPr bwMode="auto">
          <a:xfrm>
            <a:off x="9448370" y="4756019"/>
            <a:ext cx="4590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33</a:t>
            </a:r>
          </a:p>
        </p:txBody>
      </p:sp>
      <p:sp>
        <p:nvSpPr>
          <p:cNvPr id="68" name="TextBox 67">
            <a:extLst>
              <a:ext uri="{FF2B5EF4-FFF2-40B4-BE49-F238E27FC236}">
                <a16:creationId xmlns:a16="http://schemas.microsoft.com/office/drawing/2014/main" id="{A183B995-2C24-4A6D-87E8-262439F65FD2}"/>
              </a:ext>
            </a:extLst>
          </p:cNvPr>
          <p:cNvSpPr txBox="1"/>
          <p:nvPr/>
        </p:nvSpPr>
        <p:spPr bwMode="auto">
          <a:xfrm>
            <a:off x="2940377" y="4756019"/>
            <a:ext cx="4590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0</a:t>
            </a:r>
          </a:p>
        </p:txBody>
      </p:sp>
      <p:sp>
        <p:nvSpPr>
          <p:cNvPr id="70" name="TextBox 69">
            <a:extLst>
              <a:ext uri="{FF2B5EF4-FFF2-40B4-BE49-F238E27FC236}">
                <a16:creationId xmlns:a16="http://schemas.microsoft.com/office/drawing/2014/main" id="{AA39B6E3-A3FD-4413-A491-6459665C39CF}"/>
              </a:ext>
            </a:extLst>
          </p:cNvPr>
          <p:cNvSpPr txBox="1"/>
          <p:nvPr/>
        </p:nvSpPr>
        <p:spPr bwMode="auto">
          <a:xfrm>
            <a:off x="3532013" y="4756019"/>
            <a:ext cx="4590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3</a:t>
            </a:r>
          </a:p>
        </p:txBody>
      </p:sp>
      <p:sp>
        <p:nvSpPr>
          <p:cNvPr id="72" name="TextBox 71">
            <a:extLst>
              <a:ext uri="{FF2B5EF4-FFF2-40B4-BE49-F238E27FC236}">
                <a16:creationId xmlns:a16="http://schemas.microsoft.com/office/drawing/2014/main" id="{ED27E4E7-7793-4E71-BFCE-28E89350B23E}"/>
              </a:ext>
            </a:extLst>
          </p:cNvPr>
          <p:cNvSpPr txBox="1"/>
          <p:nvPr/>
        </p:nvSpPr>
        <p:spPr bwMode="auto">
          <a:xfrm>
            <a:off x="4123649" y="4756019"/>
            <a:ext cx="4590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6</a:t>
            </a:r>
          </a:p>
        </p:txBody>
      </p:sp>
      <p:sp>
        <p:nvSpPr>
          <p:cNvPr id="74" name="TextBox 73">
            <a:extLst>
              <a:ext uri="{FF2B5EF4-FFF2-40B4-BE49-F238E27FC236}">
                <a16:creationId xmlns:a16="http://schemas.microsoft.com/office/drawing/2014/main" id="{A53C0850-5E43-4D6A-8FE3-52D7AFCC9CA6}"/>
              </a:ext>
            </a:extLst>
          </p:cNvPr>
          <p:cNvSpPr txBox="1"/>
          <p:nvPr/>
        </p:nvSpPr>
        <p:spPr bwMode="auto">
          <a:xfrm>
            <a:off x="4715285" y="4756019"/>
            <a:ext cx="4590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9</a:t>
            </a:r>
          </a:p>
        </p:txBody>
      </p:sp>
      <p:sp>
        <p:nvSpPr>
          <p:cNvPr id="76" name="TextBox 75">
            <a:extLst>
              <a:ext uri="{FF2B5EF4-FFF2-40B4-BE49-F238E27FC236}">
                <a16:creationId xmlns:a16="http://schemas.microsoft.com/office/drawing/2014/main" id="{3B8E7E73-78A8-4AEE-BB65-79E72D6D6E3F}"/>
              </a:ext>
            </a:extLst>
          </p:cNvPr>
          <p:cNvSpPr txBox="1"/>
          <p:nvPr/>
        </p:nvSpPr>
        <p:spPr bwMode="auto">
          <a:xfrm>
            <a:off x="5306921" y="4756019"/>
            <a:ext cx="4590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12</a:t>
            </a:r>
          </a:p>
        </p:txBody>
      </p:sp>
      <p:sp>
        <p:nvSpPr>
          <p:cNvPr id="78" name="TextBox 77">
            <a:extLst>
              <a:ext uri="{FF2B5EF4-FFF2-40B4-BE49-F238E27FC236}">
                <a16:creationId xmlns:a16="http://schemas.microsoft.com/office/drawing/2014/main" id="{00991CB7-1F8B-432B-B48E-896C82FAD4F3}"/>
              </a:ext>
            </a:extLst>
          </p:cNvPr>
          <p:cNvSpPr txBox="1"/>
          <p:nvPr/>
        </p:nvSpPr>
        <p:spPr bwMode="auto">
          <a:xfrm>
            <a:off x="5898557" y="4756019"/>
            <a:ext cx="4590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15</a:t>
            </a:r>
          </a:p>
        </p:txBody>
      </p:sp>
      <p:sp>
        <p:nvSpPr>
          <p:cNvPr id="80" name="TextBox 79">
            <a:extLst>
              <a:ext uri="{FF2B5EF4-FFF2-40B4-BE49-F238E27FC236}">
                <a16:creationId xmlns:a16="http://schemas.microsoft.com/office/drawing/2014/main" id="{AD7D2721-09DA-4091-8ABC-AC1954B3DE6E}"/>
              </a:ext>
            </a:extLst>
          </p:cNvPr>
          <p:cNvSpPr txBox="1"/>
          <p:nvPr/>
        </p:nvSpPr>
        <p:spPr bwMode="auto">
          <a:xfrm>
            <a:off x="6490193" y="4756019"/>
            <a:ext cx="4590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18</a:t>
            </a:r>
          </a:p>
        </p:txBody>
      </p:sp>
      <p:sp>
        <p:nvSpPr>
          <p:cNvPr id="82" name="TextBox 81">
            <a:extLst>
              <a:ext uri="{FF2B5EF4-FFF2-40B4-BE49-F238E27FC236}">
                <a16:creationId xmlns:a16="http://schemas.microsoft.com/office/drawing/2014/main" id="{A7B6B0F7-DF8C-4721-A668-6E0C378DF225}"/>
              </a:ext>
            </a:extLst>
          </p:cNvPr>
          <p:cNvSpPr txBox="1"/>
          <p:nvPr/>
        </p:nvSpPr>
        <p:spPr bwMode="auto">
          <a:xfrm>
            <a:off x="7081829" y="4756019"/>
            <a:ext cx="4590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21</a:t>
            </a:r>
          </a:p>
        </p:txBody>
      </p:sp>
      <p:sp>
        <p:nvSpPr>
          <p:cNvPr id="84" name="TextBox 83">
            <a:extLst>
              <a:ext uri="{FF2B5EF4-FFF2-40B4-BE49-F238E27FC236}">
                <a16:creationId xmlns:a16="http://schemas.microsoft.com/office/drawing/2014/main" id="{F13CE9F5-28F8-40F6-9FCD-33411707298A}"/>
              </a:ext>
            </a:extLst>
          </p:cNvPr>
          <p:cNvSpPr txBox="1"/>
          <p:nvPr/>
        </p:nvSpPr>
        <p:spPr bwMode="auto">
          <a:xfrm>
            <a:off x="7673465" y="4756019"/>
            <a:ext cx="4590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24</a:t>
            </a:r>
          </a:p>
        </p:txBody>
      </p:sp>
      <p:sp>
        <p:nvSpPr>
          <p:cNvPr id="86" name="TextBox 85">
            <a:extLst>
              <a:ext uri="{FF2B5EF4-FFF2-40B4-BE49-F238E27FC236}">
                <a16:creationId xmlns:a16="http://schemas.microsoft.com/office/drawing/2014/main" id="{21AF9D5D-F939-442A-B40D-3D857862D0B9}"/>
              </a:ext>
            </a:extLst>
          </p:cNvPr>
          <p:cNvSpPr txBox="1"/>
          <p:nvPr/>
        </p:nvSpPr>
        <p:spPr bwMode="auto">
          <a:xfrm>
            <a:off x="8265101" y="4756019"/>
            <a:ext cx="4590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27</a:t>
            </a:r>
          </a:p>
        </p:txBody>
      </p:sp>
      <p:sp>
        <p:nvSpPr>
          <p:cNvPr id="88" name="TextBox 87">
            <a:extLst>
              <a:ext uri="{FF2B5EF4-FFF2-40B4-BE49-F238E27FC236}">
                <a16:creationId xmlns:a16="http://schemas.microsoft.com/office/drawing/2014/main" id="{A3A914FB-1CA7-458B-B9E6-CEFDB517BC74}"/>
              </a:ext>
            </a:extLst>
          </p:cNvPr>
          <p:cNvSpPr txBox="1"/>
          <p:nvPr/>
        </p:nvSpPr>
        <p:spPr bwMode="auto">
          <a:xfrm>
            <a:off x="8856737" y="4756019"/>
            <a:ext cx="4590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30</a:t>
            </a:r>
          </a:p>
        </p:txBody>
      </p:sp>
      <p:sp>
        <p:nvSpPr>
          <p:cNvPr id="90" name="TextBox 89">
            <a:extLst>
              <a:ext uri="{FF2B5EF4-FFF2-40B4-BE49-F238E27FC236}">
                <a16:creationId xmlns:a16="http://schemas.microsoft.com/office/drawing/2014/main" id="{FA50B317-C1E3-48A3-8195-7EBA4541314D}"/>
              </a:ext>
            </a:extLst>
          </p:cNvPr>
          <p:cNvSpPr txBox="1"/>
          <p:nvPr/>
        </p:nvSpPr>
        <p:spPr bwMode="auto">
          <a:xfrm>
            <a:off x="7214631" y="1973441"/>
            <a:ext cx="21716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800" b="1" dirty="0">
                <a:solidFill>
                  <a:schemeClr val="accent1"/>
                </a:solidFill>
                <a:latin typeface="Calibri" panose="020F0502020204030204" pitchFamily="34" charset="0"/>
              </a:rPr>
              <a:t>Enzalutamide + ADT</a:t>
            </a:r>
          </a:p>
        </p:txBody>
      </p:sp>
      <p:sp>
        <p:nvSpPr>
          <p:cNvPr id="92" name="TextBox 91">
            <a:extLst>
              <a:ext uri="{FF2B5EF4-FFF2-40B4-BE49-F238E27FC236}">
                <a16:creationId xmlns:a16="http://schemas.microsoft.com/office/drawing/2014/main" id="{E1453555-784B-4290-816D-893F1DF47AF1}"/>
              </a:ext>
            </a:extLst>
          </p:cNvPr>
          <p:cNvSpPr txBox="1"/>
          <p:nvPr/>
        </p:nvSpPr>
        <p:spPr bwMode="auto">
          <a:xfrm>
            <a:off x="6587625" y="2728926"/>
            <a:ext cx="16774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800" b="1" dirty="0">
                <a:solidFill>
                  <a:schemeClr val="accent3"/>
                </a:solidFill>
                <a:latin typeface="Calibri" panose="020F0502020204030204" pitchFamily="34" charset="0"/>
              </a:rPr>
              <a:t>Placebo + ADT</a:t>
            </a:r>
          </a:p>
        </p:txBody>
      </p:sp>
      <p:cxnSp>
        <p:nvCxnSpPr>
          <p:cNvPr id="94" name="Straight Connector 93">
            <a:extLst>
              <a:ext uri="{FF2B5EF4-FFF2-40B4-BE49-F238E27FC236}">
                <a16:creationId xmlns:a16="http://schemas.microsoft.com/office/drawing/2014/main" id="{76F7E9A6-0354-458A-A2A8-0621F7FCC9EC}"/>
              </a:ext>
            </a:extLst>
          </p:cNvPr>
          <p:cNvCxnSpPr/>
          <p:nvPr/>
        </p:nvCxnSpPr>
        <p:spPr bwMode="auto">
          <a:xfrm>
            <a:off x="3187634" y="3203273"/>
            <a:ext cx="6476821" cy="0"/>
          </a:xfrm>
          <a:prstGeom prst="line">
            <a:avLst/>
          </a:prstGeom>
          <a:noFill/>
          <a:ln w="28575" cap="flat" cmpd="sng" algn="ctr">
            <a:solidFill>
              <a:schemeClr val="bg1"/>
            </a:solidFill>
            <a:prstDash val="sysDot"/>
            <a:round/>
            <a:headEnd type="none" w="med" len="med"/>
            <a:tailEnd type="none" w="med" len="med"/>
          </a:ln>
          <a:effectLst/>
        </p:spPr>
      </p:cxnSp>
      <p:sp>
        <p:nvSpPr>
          <p:cNvPr id="96" name="TextBox 95">
            <a:extLst>
              <a:ext uri="{FF2B5EF4-FFF2-40B4-BE49-F238E27FC236}">
                <a16:creationId xmlns:a16="http://schemas.microsoft.com/office/drawing/2014/main" id="{6E9380F6-7FD8-4022-92D0-E6B9B9F441E8}"/>
              </a:ext>
            </a:extLst>
          </p:cNvPr>
          <p:cNvSpPr txBox="1"/>
          <p:nvPr/>
        </p:nvSpPr>
        <p:spPr bwMode="auto">
          <a:xfrm>
            <a:off x="2912783" y="5415957"/>
            <a:ext cx="497251"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574</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576</a:t>
            </a:r>
          </a:p>
        </p:txBody>
      </p:sp>
      <p:sp>
        <p:nvSpPr>
          <p:cNvPr id="98" name="TextBox 97">
            <a:extLst>
              <a:ext uri="{FF2B5EF4-FFF2-40B4-BE49-F238E27FC236}">
                <a16:creationId xmlns:a16="http://schemas.microsoft.com/office/drawing/2014/main" id="{8431355B-6A17-4CDC-BB43-4C42EFCDDAA8}"/>
              </a:ext>
            </a:extLst>
          </p:cNvPr>
          <p:cNvSpPr txBox="1"/>
          <p:nvPr/>
        </p:nvSpPr>
        <p:spPr bwMode="auto">
          <a:xfrm>
            <a:off x="3506926" y="5415957"/>
            <a:ext cx="497251"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516</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511</a:t>
            </a:r>
          </a:p>
        </p:txBody>
      </p:sp>
      <p:sp>
        <p:nvSpPr>
          <p:cNvPr id="100" name="TextBox 99">
            <a:extLst>
              <a:ext uri="{FF2B5EF4-FFF2-40B4-BE49-F238E27FC236}">
                <a16:creationId xmlns:a16="http://schemas.microsoft.com/office/drawing/2014/main" id="{4AEFD4A5-C316-43DD-A8D5-AAC98F38301D}"/>
              </a:ext>
            </a:extLst>
          </p:cNvPr>
          <p:cNvSpPr txBox="1"/>
          <p:nvPr/>
        </p:nvSpPr>
        <p:spPr bwMode="auto">
          <a:xfrm>
            <a:off x="4101070" y="5415957"/>
            <a:ext cx="497251"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493</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445</a:t>
            </a:r>
          </a:p>
        </p:txBody>
      </p:sp>
      <p:sp>
        <p:nvSpPr>
          <p:cNvPr id="102" name="TextBox 101">
            <a:extLst>
              <a:ext uri="{FF2B5EF4-FFF2-40B4-BE49-F238E27FC236}">
                <a16:creationId xmlns:a16="http://schemas.microsoft.com/office/drawing/2014/main" id="{834C2613-F2AA-43A1-8E3D-C6AA9CE7F93D}"/>
              </a:ext>
            </a:extLst>
          </p:cNvPr>
          <p:cNvSpPr txBox="1"/>
          <p:nvPr/>
        </p:nvSpPr>
        <p:spPr bwMode="auto">
          <a:xfrm>
            <a:off x="4695214" y="5415957"/>
            <a:ext cx="497251"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370</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314</a:t>
            </a:r>
          </a:p>
        </p:txBody>
      </p:sp>
      <p:sp>
        <p:nvSpPr>
          <p:cNvPr id="104" name="TextBox 103">
            <a:extLst>
              <a:ext uri="{FF2B5EF4-FFF2-40B4-BE49-F238E27FC236}">
                <a16:creationId xmlns:a16="http://schemas.microsoft.com/office/drawing/2014/main" id="{12AB54A9-3A8C-474B-8A81-F0CFE4EEAAFD}"/>
              </a:ext>
            </a:extLst>
          </p:cNvPr>
          <p:cNvSpPr txBox="1"/>
          <p:nvPr/>
        </p:nvSpPr>
        <p:spPr bwMode="auto">
          <a:xfrm>
            <a:off x="5289358" y="5415957"/>
            <a:ext cx="497251"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256</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191</a:t>
            </a:r>
          </a:p>
        </p:txBody>
      </p:sp>
      <p:sp>
        <p:nvSpPr>
          <p:cNvPr id="106" name="TextBox 105">
            <a:extLst>
              <a:ext uri="{FF2B5EF4-FFF2-40B4-BE49-F238E27FC236}">
                <a16:creationId xmlns:a16="http://schemas.microsoft.com/office/drawing/2014/main" id="{D536C9FD-7949-4218-A2B3-DFC863BCAAF2}"/>
              </a:ext>
            </a:extLst>
          </p:cNvPr>
          <p:cNvSpPr txBox="1"/>
          <p:nvPr/>
        </p:nvSpPr>
        <p:spPr bwMode="auto">
          <a:xfrm>
            <a:off x="5883502" y="5415957"/>
            <a:ext cx="497251"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144</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106</a:t>
            </a:r>
          </a:p>
        </p:txBody>
      </p:sp>
      <p:sp>
        <p:nvSpPr>
          <p:cNvPr id="108" name="TextBox 107">
            <a:extLst>
              <a:ext uri="{FF2B5EF4-FFF2-40B4-BE49-F238E27FC236}">
                <a16:creationId xmlns:a16="http://schemas.microsoft.com/office/drawing/2014/main" id="{875625ED-F5D7-447F-8A31-111758DF4D81}"/>
              </a:ext>
            </a:extLst>
          </p:cNvPr>
          <p:cNvSpPr txBox="1"/>
          <p:nvPr/>
        </p:nvSpPr>
        <p:spPr bwMode="auto">
          <a:xfrm>
            <a:off x="6529744" y="5415957"/>
            <a:ext cx="393056"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62</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39</a:t>
            </a:r>
          </a:p>
        </p:txBody>
      </p:sp>
      <p:sp>
        <p:nvSpPr>
          <p:cNvPr id="110" name="TextBox 109">
            <a:extLst>
              <a:ext uri="{FF2B5EF4-FFF2-40B4-BE49-F238E27FC236}">
                <a16:creationId xmlns:a16="http://schemas.microsoft.com/office/drawing/2014/main" id="{90CA450D-A2C8-4D68-82A4-59C67EAD5604}"/>
              </a:ext>
            </a:extLst>
          </p:cNvPr>
          <p:cNvSpPr txBox="1"/>
          <p:nvPr/>
        </p:nvSpPr>
        <p:spPr bwMode="auto">
          <a:xfrm>
            <a:off x="7123888" y="5415957"/>
            <a:ext cx="393056"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23</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10</a:t>
            </a:r>
          </a:p>
        </p:txBody>
      </p:sp>
      <p:sp>
        <p:nvSpPr>
          <p:cNvPr id="112" name="TextBox 111">
            <a:extLst>
              <a:ext uri="{FF2B5EF4-FFF2-40B4-BE49-F238E27FC236}">
                <a16:creationId xmlns:a16="http://schemas.microsoft.com/office/drawing/2014/main" id="{A3121E71-7C90-4AFB-B13D-2AE42E083824}"/>
              </a:ext>
            </a:extLst>
          </p:cNvPr>
          <p:cNvSpPr txBox="1"/>
          <p:nvPr/>
        </p:nvSpPr>
        <p:spPr bwMode="auto">
          <a:xfrm>
            <a:off x="7770129" y="5415957"/>
            <a:ext cx="288862"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4</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0</a:t>
            </a:r>
          </a:p>
        </p:txBody>
      </p:sp>
      <p:sp>
        <p:nvSpPr>
          <p:cNvPr id="114" name="TextBox 113">
            <a:extLst>
              <a:ext uri="{FF2B5EF4-FFF2-40B4-BE49-F238E27FC236}">
                <a16:creationId xmlns:a16="http://schemas.microsoft.com/office/drawing/2014/main" id="{C01EA55F-7561-4AA6-B554-130609EE0ADF}"/>
              </a:ext>
            </a:extLst>
          </p:cNvPr>
          <p:cNvSpPr txBox="1"/>
          <p:nvPr/>
        </p:nvSpPr>
        <p:spPr bwMode="auto">
          <a:xfrm>
            <a:off x="8364273" y="5415957"/>
            <a:ext cx="288862"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1</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0</a:t>
            </a:r>
          </a:p>
        </p:txBody>
      </p:sp>
      <p:sp>
        <p:nvSpPr>
          <p:cNvPr id="116" name="TextBox 115">
            <a:extLst>
              <a:ext uri="{FF2B5EF4-FFF2-40B4-BE49-F238E27FC236}">
                <a16:creationId xmlns:a16="http://schemas.microsoft.com/office/drawing/2014/main" id="{77EFB8B7-C9B5-46AE-8C14-7695674ECAD7}"/>
              </a:ext>
            </a:extLst>
          </p:cNvPr>
          <p:cNvSpPr txBox="1"/>
          <p:nvPr/>
        </p:nvSpPr>
        <p:spPr bwMode="auto">
          <a:xfrm>
            <a:off x="8958417" y="5415957"/>
            <a:ext cx="288862"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0</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0</a:t>
            </a:r>
          </a:p>
        </p:txBody>
      </p:sp>
      <p:sp>
        <p:nvSpPr>
          <p:cNvPr id="118" name="TextBox 117">
            <a:extLst>
              <a:ext uri="{FF2B5EF4-FFF2-40B4-BE49-F238E27FC236}">
                <a16:creationId xmlns:a16="http://schemas.microsoft.com/office/drawing/2014/main" id="{8B5A8454-A704-4D43-BA6D-09657D504B2A}"/>
              </a:ext>
            </a:extLst>
          </p:cNvPr>
          <p:cNvSpPr txBox="1"/>
          <p:nvPr/>
        </p:nvSpPr>
        <p:spPr bwMode="auto">
          <a:xfrm>
            <a:off x="9552564" y="5415957"/>
            <a:ext cx="288862"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0</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0</a:t>
            </a:r>
          </a:p>
        </p:txBody>
      </p:sp>
      <p:sp>
        <p:nvSpPr>
          <p:cNvPr id="119" name="Freeform: Shape 118">
            <a:extLst>
              <a:ext uri="{FF2B5EF4-FFF2-40B4-BE49-F238E27FC236}">
                <a16:creationId xmlns:a16="http://schemas.microsoft.com/office/drawing/2014/main" id="{474C9516-930C-432A-9AB7-94879A6E801F}"/>
              </a:ext>
            </a:extLst>
          </p:cNvPr>
          <p:cNvSpPr/>
          <p:nvPr/>
        </p:nvSpPr>
        <p:spPr bwMode="auto">
          <a:xfrm>
            <a:off x="3195638" y="1657350"/>
            <a:ext cx="5495925" cy="833438"/>
          </a:xfrm>
          <a:custGeom>
            <a:avLst/>
            <a:gdLst>
              <a:gd name="connsiteX0" fmla="*/ 5495925 w 5495925"/>
              <a:gd name="connsiteY0" fmla="*/ 833438 h 833438"/>
              <a:gd name="connsiteX1" fmla="*/ 3767137 w 5495925"/>
              <a:gd name="connsiteY1" fmla="*/ 833438 h 833438"/>
              <a:gd name="connsiteX2" fmla="*/ 3767137 w 5495925"/>
              <a:gd name="connsiteY2" fmla="*/ 766763 h 833438"/>
              <a:gd name="connsiteX3" fmla="*/ 3633787 w 5495925"/>
              <a:gd name="connsiteY3" fmla="*/ 766763 h 833438"/>
              <a:gd name="connsiteX4" fmla="*/ 3633787 w 5495925"/>
              <a:gd name="connsiteY4" fmla="*/ 728663 h 833438"/>
              <a:gd name="connsiteX5" fmla="*/ 3228975 w 5495925"/>
              <a:gd name="connsiteY5" fmla="*/ 728663 h 833438"/>
              <a:gd name="connsiteX6" fmla="*/ 3228975 w 5495925"/>
              <a:gd name="connsiteY6" fmla="*/ 647700 h 833438"/>
              <a:gd name="connsiteX7" fmla="*/ 3186112 w 5495925"/>
              <a:gd name="connsiteY7" fmla="*/ 647700 h 833438"/>
              <a:gd name="connsiteX8" fmla="*/ 3186112 w 5495925"/>
              <a:gd name="connsiteY8" fmla="*/ 623888 h 833438"/>
              <a:gd name="connsiteX9" fmla="*/ 2747962 w 5495925"/>
              <a:gd name="connsiteY9" fmla="*/ 623888 h 833438"/>
              <a:gd name="connsiteX10" fmla="*/ 2747962 w 5495925"/>
              <a:gd name="connsiteY10" fmla="*/ 590550 h 833438"/>
              <a:gd name="connsiteX11" fmla="*/ 2662237 w 5495925"/>
              <a:gd name="connsiteY11" fmla="*/ 590550 h 833438"/>
              <a:gd name="connsiteX12" fmla="*/ 2662237 w 5495925"/>
              <a:gd name="connsiteY12" fmla="*/ 514350 h 833438"/>
              <a:gd name="connsiteX13" fmla="*/ 2447925 w 5495925"/>
              <a:gd name="connsiteY13" fmla="*/ 514350 h 833438"/>
              <a:gd name="connsiteX14" fmla="*/ 2447925 w 5495925"/>
              <a:gd name="connsiteY14" fmla="*/ 485775 h 833438"/>
              <a:gd name="connsiteX15" fmla="*/ 2166937 w 5495925"/>
              <a:gd name="connsiteY15" fmla="*/ 485775 h 833438"/>
              <a:gd name="connsiteX16" fmla="*/ 2166937 w 5495925"/>
              <a:gd name="connsiteY16" fmla="*/ 433388 h 833438"/>
              <a:gd name="connsiteX17" fmla="*/ 2124075 w 5495925"/>
              <a:gd name="connsiteY17" fmla="*/ 433388 h 833438"/>
              <a:gd name="connsiteX18" fmla="*/ 2124075 w 5495925"/>
              <a:gd name="connsiteY18" fmla="*/ 385763 h 833438"/>
              <a:gd name="connsiteX19" fmla="*/ 1700212 w 5495925"/>
              <a:gd name="connsiteY19" fmla="*/ 385763 h 833438"/>
              <a:gd name="connsiteX20" fmla="*/ 1700212 w 5495925"/>
              <a:gd name="connsiteY20" fmla="*/ 333375 h 833438"/>
              <a:gd name="connsiteX21" fmla="*/ 1647825 w 5495925"/>
              <a:gd name="connsiteY21" fmla="*/ 333375 h 833438"/>
              <a:gd name="connsiteX22" fmla="*/ 1647825 w 5495925"/>
              <a:gd name="connsiteY22" fmla="*/ 290513 h 833438"/>
              <a:gd name="connsiteX23" fmla="*/ 1600200 w 5495925"/>
              <a:gd name="connsiteY23" fmla="*/ 290513 h 833438"/>
              <a:gd name="connsiteX24" fmla="*/ 1600200 w 5495925"/>
              <a:gd name="connsiteY24" fmla="*/ 247650 h 833438"/>
              <a:gd name="connsiteX25" fmla="*/ 1543050 w 5495925"/>
              <a:gd name="connsiteY25" fmla="*/ 247650 h 833438"/>
              <a:gd name="connsiteX26" fmla="*/ 1543050 w 5495925"/>
              <a:gd name="connsiteY26" fmla="*/ 200025 h 833438"/>
              <a:gd name="connsiteX27" fmla="*/ 1309687 w 5495925"/>
              <a:gd name="connsiteY27" fmla="*/ 200025 h 833438"/>
              <a:gd name="connsiteX28" fmla="*/ 1309687 w 5495925"/>
              <a:gd name="connsiteY28" fmla="*/ 200025 h 833438"/>
              <a:gd name="connsiteX29" fmla="*/ 1138237 w 5495925"/>
              <a:gd name="connsiteY29" fmla="*/ 200025 h 833438"/>
              <a:gd name="connsiteX30" fmla="*/ 1138237 w 5495925"/>
              <a:gd name="connsiteY30" fmla="*/ 166688 h 833438"/>
              <a:gd name="connsiteX31" fmla="*/ 1042987 w 5495925"/>
              <a:gd name="connsiteY31" fmla="*/ 166688 h 833438"/>
              <a:gd name="connsiteX32" fmla="*/ 1042987 w 5495925"/>
              <a:gd name="connsiteY32" fmla="*/ 95250 h 833438"/>
              <a:gd name="connsiteX33" fmla="*/ 833437 w 5495925"/>
              <a:gd name="connsiteY33" fmla="*/ 95250 h 833438"/>
              <a:gd name="connsiteX34" fmla="*/ 833437 w 5495925"/>
              <a:gd name="connsiteY34" fmla="*/ 76200 h 833438"/>
              <a:gd name="connsiteX35" fmla="*/ 523875 w 5495925"/>
              <a:gd name="connsiteY35" fmla="*/ 76200 h 833438"/>
              <a:gd name="connsiteX36" fmla="*/ 523875 w 5495925"/>
              <a:gd name="connsiteY36" fmla="*/ 57150 h 833438"/>
              <a:gd name="connsiteX37" fmla="*/ 481012 w 5495925"/>
              <a:gd name="connsiteY37" fmla="*/ 57150 h 833438"/>
              <a:gd name="connsiteX38" fmla="*/ 481012 w 5495925"/>
              <a:gd name="connsiteY38" fmla="*/ 0 h 833438"/>
              <a:gd name="connsiteX39" fmla="*/ 0 w 5495925"/>
              <a:gd name="connsiteY39" fmla="*/ 0 h 833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495925" h="833438">
                <a:moveTo>
                  <a:pt x="5495925" y="833438"/>
                </a:moveTo>
                <a:lnTo>
                  <a:pt x="3767137" y="833438"/>
                </a:lnTo>
                <a:lnTo>
                  <a:pt x="3767137" y="766763"/>
                </a:lnTo>
                <a:lnTo>
                  <a:pt x="3633787" y="766763"/>
                </a:lnTo>
                <a:lnTo>
                  <a:pt x="3633787" y="728663"/>
                </a:lnTo>
                <a:lnTo>
                  <a:pt x="3228975" y="728663"/>
                </a:lnTo>
                <a:lnTo>
                  <a:pt x="3228975" y="647700"/>
                </a:lnTo>
                <a:lnTo>
                  <a:pt x="3186112" y="647700"/>
                </a:lnTo>
                <a:lnTo>
                  <a:pt x="3186112" y="623888"/>
                </a:lnTo>
                <a:lnTo>
                  <a:pt x="2747962" y="623888"/>
                </a:lnTo>
                <a:lnTo>
                  <a:pt x="2747962" y="590550"/>
                </a:lnTo>
                <a:lnTo>
                  <a:pt x="2662237" y="590550"/>
                </a:lnTo>
                <a:lnTo>
                  <a:pt x="2662237" y="514350"/>
                </a:lnTo>
                <a:lnTo>
                  <a:pt x="2447925" y="514350"/>
                </a:lnTo>
                <a:lnTo>
                  <a:pt x="2447925" y="485775"/>
                </a:lnTo>
                <a:lnTo>
                  <a:pt x="2166937" y="485775"/>
                </a:lnTo>
                <a:lnTo>
                  <a:pt x="2166937" y="433388"/>
                </a:lnTo>
                <a:lnTo>
                  <a:pt x="2124075" y="433388"/>
                </a:lnTo>
                <a:lnTo>
                  <a:pt x="2124075" y="385763"/>
                </a:lnTo>
                <a:lnTo>
                  <a:pt x="1700212" y="385763"/>
                </a:lnTo>
                <a:lnTo>
                  <a:pt x="1700212" y="333375"/>
                </a:lnTo>
                <a:lnTo>
                  <a:pt x="1647825" y="333375"/>
                </a:lnTo>
                <a:lnTo>
                  <a:pt x="1647825" y="290513"/>
                </a:lnTo>
                <a:lnTo>
                  <a:pt x="1600200" y="290513"/>
                </a:lnTo>
                <a:lnTo>
                  <a:pt x="1600200" y="247650"/>
                </a:lnTo>
                <a:lnTo>
                  <a:pt x="1543050" y="247650"/>
                </a:lnTo>
                <a:lnTo>
                  <a:pt x="1543050" y="200025"/>
                </a:lnTo>
                <a:lnTo>
                  <a:pt x="1309687" y="200025"/>
                </a:lnTo>
                <a:lnTo>
                  <a:pt x="1309687" y="200025"/>
                </a:lnTo>
                <a:lnTo>
                  <a:pt x="1138237" y="200025"/>
                </a:lnTo>
                <a:lnTo>
                  <a:pt x="1138237" y="166688"/>
                </a:lnTo>
                <a:lnTo>
                  <a:pt x="1042987" y="166688"/>
                </a:lnTo>
                <a:lnTo>
                  <a:pt x="1042987" y="95250"/>
                </a:lnTo>
                <a:lnTo>
                  <a:pt x="833437" y="95250"/>
                </a:lnTo>
                <a:lnTo>
                  <a:pt x="833437" y="76200"/>
                </a:lnTo>
                <a:lnTo>
                  <a:pt x="523875" y="76200"/>
                </a:lnTo>
                <a:lnTo>
                  <a:pt x="523875" y="57150"/>
                </a:lnTo>
                <a:lnTo>
                  <a:pt x="481012" y="57150"/>
                </a:lnTo>
                <a:lnTo>
                  <a:pt x="481012"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20" name="Freeform: Shape 119">
            <a:extLst>
              <a:ext uri="{FF2B5EF4-FFF2-40B4-BE49-F238E27FC236}">
                <a16:creationId xmlns:a16="http://schemas.microsoft.com/office/drawing/2014/main" id="{17F18A9E-8E27-48C1-BB2E-A919B75F2FD4}"/>
              </a:ext>
            </a:extLst>
          </p:cNvPr>
          <p:cNvSpPr/>
          <p:nvPr/>
        </p:nvSpPr>
        <p:spPr bwMode="auto">
          <a:xfrm>
            <a:off x="3195638" y="1657350"/>
            <a:ext cx="4457700" cy="2500313"/>
          </a:xfrm>
          <a:custGeom>
            <a:avLst/>
            <a:gdLst>
              <a:gd name="connsiteX0" fmla="*/ 4457700 w 4457700"/>
              <a:gd name="connsiteY0" fmla="*/ 2500313 h 2500313"/>
              <a:gd name="connsiteX1" fmla="*/ 4348162 w 4457700"/>
              <a:gd name="connsiteY1" fmla="*/ 2500313 h 2500313"/>
              <a:gd name="connsiteX2" fmla="*/ 4348162 w 4457700"/>
              <a:gd name="connsiteY2" fmla="*/ 1938338 h 2500313"/>
              <a:gd name="connsiteX3" fmla="*/ 4324350 w 4457700"/>
              <a:gd name="connsiteY3" fmla="*/ 1938338 h 2500313"/>
              <a:gd name="connsiteX4" fmla="*/ 4324350 w 4457700"/>
              <a:gd name="connsiteY4" fmla="*/ 1647825 h 2500313"/>
              <a:gd name="connsiteX5" fmla="*/ 3810000 w 4457700"/>
              <a:gd name="connsiteY5" fmla="*/ 1647825 h 2500313"/>
              <a:gd name="connsiteX6" fmla="*/ 3810000 w 4457700"/>
              <a:gd name="connsiteY6" fmla="*/ 1585913 h 2500313"/>
              <a:gd name="connsiteX7" fmla="*/ 3719512 w 4457700"/>
              <a:gd name="connsiteY7" fmla="*/ 1585913 h 2500313"/>
              <a:gd name="connsiteX8" fmla="*/ 3719512 w 4457700"/>
              <a:gd name="connsiteY8" fmla="*/ 1490663 h 2500313"/>
              <a:gd name="connsiteX9" fmla="*/ 3248025 w 4457700"/>
              <a:gd name="connsiteY9" fmla="*/ 1490663 h 2500313"/>
              <a:gd name="connsiteX10" fmla="*/ 3248025 w 4457700"/>
              <a:gd name="connsiteY10" fmla="*/ 1352550 h 2500313"/>
              <a:gd name="connsiteX11" fmla="*/ 2881312 w 4457700"/>
              <a:gd name="connsiteY11" fmla="*/ 1352550 h 2500313"/>
              <a:gd name="connsiteX12" fmla="*/ 2881312 w 4457700"/>
              <a:gd name="connsiteY12" fmla="*/ 1328738 h 2500313"/>
              <a:gd name="connsiteX13" fmla="*/ 2728912 w 4457700"/>
              <a:gd name="connsiteY13" fmla="*/ 1328738 h 2500313"/>
              <a:gd name="connsiteX14" fmla="*/ 2728912 w 4457700"/>
              <a:gd name="connsiteY14" fmla="*/ 1300163 h 2500313"/>
              <a:gd name="connsiteX15" fmla="*/ 2686050 w 4457700"/>
              <a:gd name="connsiteY15" fmla="*/ 1300163 h 2500313"/>
              <a:gd name="connsiteX16" fmla="*/ 2686050 w 4457700"/>
              <a:gd name="connsiteY16" fmla="*/ 1162050 h 2500313"/>
              <a:gd name="connsiteX17" fmla="*/ 2414587 w 4457700"/>
              <a:gd name="connsiteY17" fmla="*/ 1162050 h 2500313"/>
              <a:gd name="connsiteX18" fmla="*/ 2414587 w 4457700"/>
              <a:gd name="connsiteY18" fmla="*/ 1138238 h 2500313"/>
              <a:gd name="connsiteX19" fmla="*/ 2328862 w 4457700"/>
              <a:gd name="connsiteY19" fmla="*/ 1138238 h 2500313"/>
              <a:gd name="connsiteX20" fmla="*/ 2328862 w 4457700"/>
              <a:gd name="connsiteY20" fmla="*/ 1138238 h 2500313"/>
              <a:gd name="connsiteX21" fmla="*/ 2214562 w 4457700"/>
              <a:gd name="connsiteY21" fmla="*/ 1138238 h 2500313"/>
              <a:gd name="connsiteX22" fmla="*/ 2214562 w 4457700"/>
              <a:gd name="connsiteY22" fmla="*/ 1085850 h 2500313"/>
              <a:gd name="connsiteX23" fmla="*/ 2176462 w 4457700"/>
              <a:gd name="connsiteY23" fmla="*/ 1085850 h 2500313"/>
              <a:gd name="connsiteX24" fmla="*/ 2176462 w 4457700"/>
              <a:gd name="connsiteY24" fmla="*/ 1023938 h 2500313"/>
              <a:gd name="connsiteX25" fmla="*/ 2176462 w 4457700"/>
              <a:gd name="connsiteY25" fmla="*/ 1023938 h 2500313"/>
              <a:gd name="connsiteX26" fmla="*/ 2176462 w 4457700"/>
              <a:gd name="connsiteY26" fmla="*/ 1023938 h 2500313"/>
              <a:gd name="connsiteX27" fmla="*/ 2138362 w 4457700"/>
              <a:gd name="connsiteY27" fmla="*/ 1023938 h 2500313"/>
              <a:gd name="connsiteX28" fmla="*/ 2138362 w 4457700"/>
              <a:gd name="connsiteY28" fmla="*/ 866775 h 2500313"/>
              <a:gd name="connsiteX29" fmla="*/ 2085975 w 4457700"/>
              <a:gd name="connsiteY29" fmla="*/ 866775 h 2500313"/>
              <a:gd name="connsiteX30" fmla="*/ 2085975 w 4457700"/>
              <a:gd name="connsiteY30" fmla="*/ 823913 h 2500313"/>
              <a:gd name="connsiteX31" fmla="*/ 1685925 w 4457700"/>
              <a:gd name="connsiteY31" fmla="*/ 823913 h 2500313"/>
              <a:gd name="connsiteX32" fmla="*/ 1685925 w 4457700"/>
              <a:gd name="connsiteY32" fmla="*/ 776288 h 2500313"/>
              <a:gd name="connsiteX33" fmla="*/ 1633537 w 4457700"/>
              <a:gd name="connsiteY33" fmla="*/ 776288 h 2500313"/>
              <a:gd name="connsiteX34" fmla="*/ 1633537 w 4457700"/>
              <a:gd name="connsiteY34" fmla="*/ 704850 h 2500313"/>
              <a:gd name="connsiteX35" fmla="*/ 1595437 w 4457700"/>
              <a:gd name="connsiteY35" fmla="*/ 704850 h 2500313"/>
              <a:gd name="connsiteX36" fmla="*/ 1595437 w 4457700"/>
              <a:gd name="connsiteY36" fmla="*/ 595313 h 2500313"/>
              <a:gd name="connsiteX37" fmla="*/ 1581149 w 4457700"/>
              <a:gd name="connsiteY37" fmla="*/ 581025 h 2500313"/>
              <a:gd name="connsiteX38" fmla="*/ 1581149 w 4457700"/>
              <a:gd name="connsiteY38" fmla="*/ 490538 h 2500313"/>
              <a:gd name="connsiteX39" fmla="*/ 1443037 w 4457700"/>
              <a:gd name="connsiteY39" fmla="*/ 490538 h 2500313"/>
              <a:gd name="connsiteX40" fmla="*/ 1443037 w 4457700"/>
              <a:gd name="connsiteY40" fmla="*/ 452438 h 2500313"/>
              <a:gd name="connsiteX41" fmla="*/ 1081087 w 4457700"/>
              <a:gd name="connsiteY41" fmla="*/ 452438 h 2500313"/>
              <a:gd name="connsiteX42" fmla="*/ 1081087 w 4457700"/>
              <a:gd name="connsiteY42" fmla="*/ 395288 h 2500313"/>
              <a:gd name="connsiteX43" fmla="*/ 1057275 w 4457700"/>
              <a:gd name="connsiteY43" fmla="*/ 395288 h 2500313"/>
              <a:gd name="connsiteX44" fmla="*/ 1057275 w 4457700"/>
              <a:gd name="connsiteY44" fmla="*/ 300038 h 2500313"/>
              <a:gd name="connsiteX45" fmla="*/ 1028700 w 4457700"/>
              <a:gd name="connsiteY45" fmla="*/ 300038 h 2500313"/>
              <a:gd name="connsiteX46" fmla="*/ 1028700 w 4457700"/>
              <a:gd name="connsiteY46" fmla="*/ 252413 h 2500313"/>
              <a:gd name="connsiteX47" fmla="*/ 919162 w 4457700"/>
              <a:gd name="connsiteY47" fmla="*/ 252413 h 2500313"/>
              <a:gd name="connsiteX48" fmla="*/ 919162 w 4457700"/>
              <a:gd name="connsiteY48" fmla="*/ 252413 h 2500313"/>
              <a:gd name="connsiteX49" fmla="*/ 919162 w 4457700"/>
              <a:gd name="connsiteY49" fmla="*/ 223838 h 2500313"/>
              <a:gd name="connsiteX50" fmla="*/ 804862 w 4457700"/>
              <a:gd name="connsiteY50" fmla="*/ 223838 h 2500313"/>
              <a:gd name="connsiteX51" fmla="*/ 804862 w 4457700"/>
              <a:gd name="connsiteY51" fmla="*/ 190500 h 2500313"/>
              <a:gd name="connsiteX52" fmla="*/ 571500 w 4457700"/>
              <a:gd name="connsiteY52" fmla="*/ 190500 h 2500313"/>
              <a:gd name="connsiteX53" fmla="*/ 571500 w 4457700"/>
              <a:gd name="connsiteY53" fmla="*/ 157163 h 2500313"/>
              <a:gd name="connsiteX54" fmla="*/ 509587 w 4457700"/>
              <a:gd name="connsiteY54" fmla="*/ 157163 h 2500313"/>
              <a:gd name="connsiteX55" fmla="*/ 509587 w 4457700"/>
              <a:gd name="connsiteY55" fmla="*/ 28575 h 2500313"/>
              <a:gd name="connsiteX56" fmla="*/ 476250 w 4457700"/>
              <a:gd name="connsiteY56" fmla="*/ 28575 h 2500313"/>
              <a:gd name="connsiteX57" fmla="*/ 476250 w 4457700"/>
              <a:gd name="connsiteY57" fmla="*/ 28575 h 2500313"/>
              <a:gd name="connsiteX58" fmla="*/ 476250 w 4457700"/>
              <a:gd name="connsiteY58" fmla="*/ 28575 h 2500313"/>
              <a:gd name="connsiteX59" fmla="*/ 476250 w 4457700"/>
              <a:gd name="connsiteY59" fmla="*/ 0 h 2500313"/>
              <a:gd name="connsiteX60" fmla="*/ 0 w 4457700"/>
              <a:gd name="connsiteY60" fmla="*/ 0 h 2500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457700" h="2500313">
                <a:moveTo>
                  <a:pt x="4457700" y="2500313"/>
                </a:moveTo>
                <a:lnTo>
                  <a:pt x="4348162" y="2500313"/>
                </a:lnTo>
                <a:lnTo>
                  <a:pt x="4348162" y="1938338"/>
                </a:lnTo>
                <a:lnTo>
                  <a:pt x="4324350" y="1938338"/>
                </a:lnTo>
                <a:lnTo>
                  <a:pt x="4324350" y="1647825"/>
                </a:lnTo>
                <a:lnTo>
                  <a:pt x="3810000" y="1647825"/>
                </a:lnTo>
                <a:lnTo>
                  <a:pt x="3810000" y="1585913"/>
                </a:lnTo>
                <a:lnTo>
                  <a:pt x="3719512" y="1585913"/>
                </a:lnTo>
                <a:lnTo>
                  <a:pt x="3719512" y="1490663"/>
                </a:lnTo>
                <a:lnTo>
                  <a:pt x="3248025" y="1490663"/>
                </a:lnTo>
                <a:lnTo>
                  <a:pt x="3248025" y="1352550"/>
                </a:lnTo>
                <a:lnTo>
                  <a:pt x="2881312" y="1352550"/>
                </a:lnTo>
                <a:lnTo>
                  <a:pt x="2881312" y="1328738"/>
                </a:lnTo>
                <a:lnTo>
                  <a:pt x="2728912" y="1328738"/>
                </a:lnTo>
                <a:lnTo>
                  <a:pt x="2728912" y="1300163"/>
                </a:lnTo>
                <a:lnTo>
                  <a:pt x="2686050" y="1300163"/>
                </a:lnTo>
                <a:lnTo>
                  <a:pt x="2686050" y="1162050"/>
                </a:lnTo>
                <a:lnTo>
                  <a:pt x="2414587" y="1162050"/>
                </a:lnTo>
                <a:lnTo>
                  <a:pt x="2414587" y="1138238"/>
                </a:lnTo>
                <a:lnTo>
                  <a:pt x="2328862" y="1138238"/>
                </a:lnTo>
                <a:lnTo>
                  <a:pt x="2328862" y="1138238"/>
                </a:lnTo>
                <a:lnTo>
                  <a:pt x="2214562" y="1138238"/>
                </a:lnTo>
                <a:lnTo>
                  <a:pt x="2214562" y="1085850"/>
                </a:lnTo>
                <a:lnTo>
                  <a:pt x="2176462" y="1085850"/>
                </a:lnTo>
                <a:lnTo>
                  <a:pt x="2176462" y="1023938"/>
                </a:lnTo>
                <a:lnTo>
                  <a:pt x="2176462" y="1023938"/>
                </a:lnTo>
                <a:lnTo>
                  <a:pt x="2176462" y="1023938"/>
                </a:lnTo>
                <a:lnTo>
                  <a:pt x="2138362" y="1023938"/>
                </a:lnTo>
                <a:lnTo>
                  <a:pt x="2138362" y="866775"/>
                </a:lnTo>
                <a:lnTo>
                  <a:pt x="2085975" y="866775"/>
                </a:lnTo>
                <a:lnTo>
                  <a:pt x="2085975" y="823913"/>
                </a:lnTo>
                <a:lnTo>
                  <a:pt x="1685925" y="823913"/>
                </a:lnTo>
                <a:lnTo>
                  <a:pt x="1685925" y="776288"/>
                </a:lnTo>
                <a:lnTo>
                  <a:pt x="1633537" y="776288"/>
                </a:lnTo>
                <a:lnTo>
                  <a:pt x="1633537" y="704850"/>
                </a:lnTo>
                <a:lnTo>
                  <a:pt x="1595437" y="704850"/>
                </a:lnTo>
                <a:lnTo>
                  <a:pt x="1595437" y="595313"/>
                </a:lnTo>
                <a:lnTo>
                  <a:pt x="1581149" y="581025"/>
                </a:lnTo>
                <a:lnTo>
                  <a:pt x="1581149" y="490538"/>
                </a:lnTo>
                <a:lnTo>
                  <a:pt x="1443037" y="490538"/>
                </a:lnTo>
                <a:lnTo>
                  <a:pt x="1443037" y="452438"/>
                </a:lnTo>
                <a:lnTo>
                  <a:pt x="1081087" y="452438"/>
                </a:lnTo>
                <a:lnTo>
                  <a:pt x="1081087" y="395288"/>
                </a:lnTo>
                <a:lnTo>
                  <a:pt x="1057275" y="395288"/>
                </a:lnTo>
                <a:lnTo>
                  <a:pt x="1057275" y="300038"/>
                </a:lnTo>
                <a:lnTo>
                  <a:pt x="1028700" y="300038"/>
                </a:lnTo>
                <a:lnTo>
                  <a:pt x="1028700" y="252413"/>
                </a:lnTo>
                <a:lnTo>
                  <a:pt x="919162" y="252413"/>
                </a:lnTo>
                <a:lnTo>
                  <a:pt x="919162" y="252413"/>
                </a:lnTo>
                <a:lnTo>
                  <a:pt x="919162" y="223838"/>
                </a:lnTo>
                <a:lnTo>
                  <a:pt x="804862" y="223838"/>
                </a:lnTo>
                <a:lnTo>
                  <a:pt x="804862" y="190500"/>
                </a:lnTo>
                <a:lnTo>
                  <a:pt x="571500" y="190500"/>
                </a:lnTo>
                <a:lnTo>
                  <a:pt x="571500" y="157163"/>
                </a:lnTo>
                <a:lnTo>
                  <a:pt x="509587" y="157163"/>
                </a:lnTo>
                <a:lnTo>
                  <a:pt x="509587" y="28575"/>
                </a:lnTo>
                <a:lnTo>
                  <a:pt x="476250" y="28575"/>
                </a:lnTo>
                <a:lnTo>
                  <a:pt x="476250" y="28575"/>
                </a:lnTo>
                <a:lnTo>
                  <a:pt x="476250" y="28575"/>
                </a:lnTo>
                <a:lnTo>
                  <a:pt x="476250"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21" name="TextBox 120">
            <a:extLst>
              <a:ext uri="{FF2B5EF4-FFF2-40B4-BE49-F238E27FC236}">
                <a16:creationId xmlns:a16="http://schemas.microsoft.com/office/drawing/2014/main" id="{6ED9C3E9-8292-4822-B942-757D0B02D7A3}"/>
              </a:ext>
            </a:extLst>
          </p:cNvPr>
          <p:cNvSpPr txBox="1"/>
          <p:nvPr/>
        </p:nvSpPr>
        <p:spPr bwMode="auto">
          <a:xfrm>
            <a:off x="3872605" y="1562774"/>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23" name="TextBox 122">
            <a:extLst>
              <a:ext uri="{FF2B5EF4-FFF2-40B4-BE49-F238E27FC236}">
                <a16:creationId xmlns:a16="http://schemas.microsoft.com/office/drawing/2014/main" id="{87DE17A8-2FC5-469D-866B-EA70CDD45DED}"/>
              </a:ext>
            </a:extLst>
          </p:cNvPr>
          <p:cNvSpPr txBox="1"/>
          <p:nvPr/>
        </p:nvSpPr>
        <p:spPr bwMode="auto">
          <a:xfrm>
            <a:off x="4194111" y="1651009"/>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25" name="TextBox 124">
            <a:extLst>
              <a:ext uri="{FF2B5EF4-FFF2-40B4-BE49-F238E27FC236}">
                <a16:creationId xmlns:a16="http://schemas.microsoft.com/office/drawing/2014/main" id="{154A8C34-A6B2-48B5-AD1C-5D04DC2100FD}"/>
              </a:ext>
            </a:extLst>
          </p:cNvPr>
          <p:cNvSpPr txBox="1"/>
          <p:nvPr/>
        </p:nvSpPr>
        <p:spPr bwMode="auto">
          <a:xfrm>
            <a:off x="4311478" y="1674287"/>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27" name="TextBox 126">
            <a:extLst>
              <a:ext uri="{FF2B5EF4-FFF2-40B4-BE49-F238E27FC236}">
                <a16:creationId xmlns:a16="http://schemas.microsoft.com/office/drawing/2014/main" id="{EF446BC1-874F-4BD6-A0BB-B8D220C9696B}"/>
              </a:ext>
            </a:extLst>
          </p:cNvPr>
          <p:cNvSpPr txBox="1"/>
          <p:nvPr/>
        </p:nvSpPr>
        <p:spPr bwMode="auto">
          <a:xfrm>
            <a:off x="4350968" y="1668538"/>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29" name="TextBox 128">
            <a:extLst>
              <a:ext uri="{FF2B5EF4-FFF2-40B4-BE49-F238E27FC236}">
                <a16:creationId xmlns:a16="http://schemas.microsoft.com/office/drawing/2014/main" id="{14688BE7-0C3C-43D8-A975-EA2C49F89EC4}"/>
              </a:ext>
            </a:extLst>
          </p:cNvPr>
          <p:cNvSpPr txBox="1"/>
          <p:nvPr/>
        </p:nvSpPr>
        <p:spPr bwMode="auto">
          <a:xfrm>
            <a:off x="5079022" y="1869311"/>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31" name="TextBox 130">
            <a:extLst>
              <a:ext uri="{FF2B5EF4-FFF2-40B4-BE49-F238E27FC236}">
                <a16:creationId xmlns:a16="http://schemas.microsoft.com/office/drawing/2014/main" id="{4F92B17F-2D8B-4970-BEB5-C432B10B6DEE}"/>
              </a:ext>
            </a:extLst>
          </p:cNvPr>
          <p:cNvSpPr txBox="1"/>
          <p:nvPr/>
        </p:nvSpPr>
        <p:spPr bwMode="auto">
          <a:xfrm>
            <a:off x="5136540" y="1869311"/>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33" name="TextBox 132">
            <a:extLst>
              <a:ext uri="{FF2B5EF4-FFF2-40B4-BE49-F238E27FC236}">
                <a16:creationId xmlns:a16="http://schemas.microsoft.com/office/drawing/2014/main" id="{4FE4A807-66B9-40D4-8540-4493F0A1E9B8}"/>
              </a:ext>
            </a:extLst>
          </p:cNvPr>
          <p:cNvSpPr txBox="1"/>
          <p:nvPr/>
        </p:nvSpPr>
        <p:spPr bwMode="auto">
          <a:xfrm>
            <a:off x="4630819" y="1683431"/>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35" name="TextBox 134">
            <a:extLst>
              <a:ext uri="{FF2B5EF4-FFF2-40B4-BE49-F238E27FC236}">
                <a16:creationId xmlns:a16="http://schemas.microsoft.com/office/drawing/2014/main" id="{FB1B190E-6C2B-4151-984C-8BF67B2F55B0}"/>
              </a:ext>
            </a:extLst>
          </p:cNvPr>
          <p:cNvSpPr txBox="1"/>
          <p:nvPr/>
        </p:nvSpPr>
        <p:spPr bwMode="auto">
          <a:xfrm>
            <a:off x="4663418" y="1700034"/>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37" name="TextBox 136">
            <a:extLst>
              <a:ext uri="{FF2B5EF4-FFF2-40B4-BE49-F238E27FC236}">
                <a16:creationId xmlns:a16="http://schemas.microsoft.com/office/drawing/2014/main" id="{55FB8FF6-5DD7-4EBC-9851-898A2AA3B0A1}"/>
              </a:ext>
            </a:extLst>
          </p:cNvPr>
          <p:cNvSpPr txBox="1"/>
          <p:nvPr/>
        </p:nvSpPr>
        <p:spPr bwMode="auto">
          <a:xfrm>
            <a:off x="4692177" y="1725089"/>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39" name="TextBox 138">
            <a:extLst>
              <a:ext uri="{FF2B5EF4-FFF2-40B4-BE49-F238E27FC236}">
                <a16:creationId xmlns:a16="http://schemas.microsoft.com/office/drawing/2014/main" id="{9814E375-DDF0-4350-B15E-D842E39510DB}"/>
              </a:ext>
            </a:extLst>
          </p:cNvPr>
          <p:cNvSpPr txBox="1"/>
          <p:nvPr/>
        </p:nvSpPr>
        <p:spPr bwMode="auto">
          <a:xfrm>
            <a:off x="4731856" y="1756857"/>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41" name="TextBox 140">
            <a:extLst>
              <a:ext uri="{FF2B5EF4-FFF2-40B4-BE49-F238E27FC236}">
                <a16:creationId xmlns:a16="http://schemas.microsoft.com/office/drawing/2014/main" id="{32567D01-FF5D-4625-8BB4-B2BC261F4CBE}"/>
              </a:ext>
            </a:extLst>
          </p:cNvPr>
          <p:cNvSpPr txBox="1"/>
          <p:nvPr/>
        </p:nvSpPr>
        <p:spPr bwMode="auto">
          <a:xfrm>
            <a:off x="4759436" y="1787284"/>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43" name="TextBox 142">
            <a:extLst>
              <a:ext uri="{FF2B5EF4-FFF2-40B4-BE49-F238E27FC236}">
                <a16:creationId xmlns:a16="http://schemas.microsoft.com/office/drawing/2014/main" id="{4B898724-6703-4984-A741-18518D369897}"/>
              </a:ext>
            </a:extLst>
          </p:cNvPr>
          <p:cNvSpPr txBox="1"/>
          <p:nvPr/>
        </p:nvSpPr>
        <p:spPr bwMode="auto">
          <a:xfrm>
            <a:off x="4784827" y="1818335"/>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45" name="TextBox 144">
            <a:extLst>
              <a:ext uri="{FF2B5EF4-FFF2-40B4-BE49-F238E27FC236}">
                <a16:creationId xmlns:a16="http://schemas.microsoft.com/office/drawing/2014/main" id="{650002A5-15C5-41C9-B3B2-6F4A5927ACC6}"/>
              </a:ext>
            </a:extLst>
          </p:cNvPr>
          <p:cNvSpPr txBox="1"/>
          <p:nvPr/>
        </p:nvSpPr>
        <p:spPr bwMode="auto">
          <a:xfrm>
            <a:off x="4827473" y="1840173"/>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47" name="TextBox 146">
            <a:extLst>
              <a:ext uri="{FF2B5EF4-FFF2-40B4-BE49-F238E27FC236}">
                <a16:creationId xmlns:a16="http://schemas.microsoft.com/office/drawing/2014/main" id="{A65FD4ED-AB46-4A20-9D17-C435BD00833C}"/>
              </a:ext>
            </a:extLst>
          </p:cNvPr>
          <p:cNvSpPr txBox="1"/>
          <p:nvPr/>
        </p:nvSpPr>
        <p:spPr bwMode="auto">
          <a:xfrm>
            <a:off x="5193490" y="1869225"/>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49" name="TextBox 148">
            <a:extLst>
              <a:ext uri="{FF2B5EF4-FFF2-40B4-BE49-F238E27FC236}">
                <a16:creationId xmlns:a16="http://schemas.microsoft.com/office/drawing/2014/main" id="{013ED92C-BFCA-4D72-91CC-CEFBB6D2845C}"/>
              </a:ext>
            </a:extLst>
          </p:cNvPr>
          <p:cNvSpPr txBox="1"/>
          <p:nvPr/>
        </p:nvSpPr>
        <p:spPr bwMode="auto">
          <a:xfrm>
            <a:off x="5212440" y="1870123"/>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51" name="TextBox 150">
            <a:extLst>
              <a:ext uri="{FF2B5EF4-FFF2-40B4-BE49-F238E27FC236}">
                <a16:creationId xmlns:a16="http://schemas.microsoft.com/office/drawing/2014/main" id="{F017CEB9-B166-4C6D-A264-356E10F4831B}"/>
              </a:ext>
            </a:extLst>
          </p:cNvPr>
          <p:cNvSpPr txBox="1"/>
          <p:nvPr/>
        </p:nvSpPr>
        <p:spPr bwMode="auto">
          <a:xfrm>
            <a:off x="5238945" y="1870037"/>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53" name="TextBox 152">
            <a:extLst>
              <a:ext uri="{FF2B5EF4-FFF2-40B4-BE49-F238E27FC236}">
                <a16:creationId xmlns:a16="http://schemas.microsoft.com/office/drawing/2014/main" id="{15882FE3-E872-4327-B98F-EF1C990D419C}"/>
              </a:ext>
            </a:extLst>
          </p:cNvPr>
          <p:cNvSpPr txBox="1"/>
          <p:nvPr/>
        </p:nvSpPr>
        <p:spPr bwMode="auto">
          <a:xfrm>
            <a:off x="5250332" y="1920685"/>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55" name="TextBox 154">
            <a:extLst>
              <a:ext uri="{FF2B5EF4-FFF2-40B4-BE49-F238E27FC236}">
                <a16:creationId xmlns:a16="http://schemas.microsoft.com/office/drawing/2014/main" id="{6DBCC68E-6F51-4DA0-AE72-DDC8715B5721}"/>
              </a:ext>
            </a:extLst>
          </p:cNvPr>
          <p:cNvSpPr txBox="1"/>
          <p:nvPr/>
        </p:nvSpPr>
        <p:spPr bwMode="auto">
          <a:xfrm>
            <a:off x="5380473" y="1965445"/>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57" name="TextBox 156">
            <a:extLst>
              <a:ext uri="{FF2B5EF4-FFF2-40B4-BE49-F238E27FC236}">
                <a16:creationId xmlns:a16="http://schemas.microsoft.com/office/drawing/2014/main" id="{CA6D73AF-CD9D-4228-9455-A8BE63C6CAAD}"/>
              </a:ext>
            </a:extLst>
          </p:cNvPr>
          <p:cNvSpPr txBox="1"/>
          <p:nvPr/>
        </p:nvSpPr>
        <p:spPr bwMode="auto">
          <a:xfrm>
            <a:off x="5356526" y="1966446"/>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59" name="TextBox 158">
            <a:extLst>
              <a:ext uri="{FF2B5EF4-FFF2-40B4-BE49-F238E27FC236}">
                <a16:creationId xmlns:a16="http://schemas.microsoft.com/office/drawing/2014/main" id="{35E36564-300E-40D6-AAA0-CCD7C19B4BD9}"/>
              </a:ext>
            </a:extLst>
          </p:cNvPr>
          <p:cNvSpPr txBox="1"/>
          <p:nvPr/>
        </p:nvSpPr>
        <p:spPr bwMode="auto">
          <a:xfrm>
            <a:off x="5318634" y="1969321"/>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61" name="TextBox 160">
            <a:extLst>
              <a:ext uri="{FF2B5EF4-FFF2-40B4-BE49-F238E27FC236}">
                <a16:creationId xmlns:a16="http://schemas.microsoft.com/office/drawing/2014/main" id="{EF39178C-3983-4CEE-A438-464B7E786917}"/>
              </a:ext>
            </a:extLst>
          </p:cNvPr>
          <p:cNvSpPr txBox="1"/>
          <p:nvPr/>
        </p:nvSpPr>
        <p:spPr bwMode="auto">
          <a:xfrm>
            <a:off x="5262769" y="1920685"/>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63" name="TextBox 162">
            <a:extLst>
              <a:ext uri="{FF2B5EF4-FFF2-40B4-BE49-F238E27FC236}">
                <a16:creationId xmlns:a16="http://schemas.microsoft.com/office/drawing/2014/main" id="{E032269C-3078-4FF7-8B91-B4EE6A5193C7}"/>
              </a:ext>
            </a:extLst>
          </p:cNvPr>
          <p:cNvSpPr txBox="1"/>
          <p:nvPr/>
        </p:nvSpPr>
        <p:spPr bwMode="auto">
          <a:xfrm>
            <a:off x="5284772" y="1950830"/>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65" name="TextBox 164">
            <a:extLst>
              <a:ext uri="{FF2B5EF4-FFF2-40B4-BE49-F238E27FC236}">
                <a16:creationId xmlns:a16="http://schemas.microsoft.com/office/drawing/2014/main" id="{6CD9419F-63B0-46E0-BDB2-8D798A5250E0}"/>
              </a:ext>
            </a:extLst>
          </p:cNvPr>
          <p:cNvSpPr txBox="1"/>
          <p:nvPr/>
        </p:nvSpPr>
        <p:spPr bwMode="auto">
          <a:xfrm>
            <a:off x="5304054" y="1950830"/>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67" name="TextBox 166">
            <a:extLst>
              <a:ext uri="{FF2B5EF4-FFF2-40B4-BE49-F238E27FC236}">
                <a16:creationId xmlns:a16="http://schemas.microsoft.com/office/drawing/2014/main" id="{5CED77D3-1713-4A38-ACE0-A6324226C07A}"/>
              </a:ext>
            </a:extLst>
          </p:cNvPr>
          <p:cNvSpPr txBox="1"/>
          <p:nvPr/>
        </p:nvSpPr>
        <p:spPr bwMode="auto">
          <a:xfrm>
            <a:off x="5696950" y="1995009"/>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69" name="TextBox 168">
            <a:extLst>
              <a:ext uri="{FF2B5EF4-FFF2-40B4-BE49-F238E27FC236}">
                <a16:creationId xmlns:a16="http://schemas.microsoft.com/office/drawing/2014/main" id="{FE754DC7-F220-45A9-AD82-9FB872532DB8}"/>
              </a:ext>
            </a:extLst>
          </p:cNvPr>
          <p:cNvSpPr txBox="1"/>
          <p:nvPr/>
        </p:nvSpPr>
        <p:spPr bwMode="auto">
          <a:xfrm>
            <a:off x="5718746" y="1995009"/>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71" name="TextBox 170">
            <a:extLst>
              <a:ext uri="{FF2B5EF4-FFF2-40B4-BE49-F238E27FC236}">
                <a16:creationId xmlns:a16="http://schemas.microsoft.com/office/drawing/2014/main" id="{24AB0160-F0CE-411D-8DCE-67AA91F27164}"/>
              </a:ext>
            </a:extLst>
          </p:cNvPr>
          <p:cNvSpPr txBox="1"/>
          <p:nvPr/>
        </p:nvSpPr>
        <p:spPr bwMode="auto">
          <a:xfrm>
            <a:off x="5760781" y="1995009"/>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73" name="TextBox 172">
            <a:extLst>
              <a:ext uri="{FF2B5EF4-FFF2-40B4-BE49-F238E27FC236}">
                <a16:creationId xmlns:a16="http://schemas.microsoft.com/office/drawing/2014/main" id="{8F2308C3-9E9B-4957-B020-C0FAA7AECA40}"/>
              </a:ext>
            </a:extLst>
          </p:cNvPr>
          <p:cNvSpPr txBox="1"/>
          <p:nvPr/>
        </p:nvSpPr>
        <p:spPr bwMode="auto">
          <a:xfrm>
            <a:off x="5777794" y="1995009"/>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75" name="TextBox 174">
            <a:extLst>
              <a:ext uri="{FF2B5EF4-FFF2-40B4-BE49-F238E27FC236}">
                <a16:creationId xmlns:a16="http://schemas.microsoft.com/office/drawing/2014/main" id="{34250E0D-D16E-48C9-8BA9-E30EB111DC60}"/>
              </a:ext>
            </a:extLst>
          </p:cNvPr>
          <p:cNvSpPr txBox="1"/>
          <p:nvPr/>
        </p:nvSpPr>
        <p:spPr bwMode="auto">
          <a:xfrm>
            <a:off x="5798985" y="2016730"/>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77" name="TextBox 176">
            <a:extLst>
              <a:ext uri="{FF2B5EF4-FFF2-40B4-BE49-F238E27FC236}">
                <a16:creationId xmlns:a16="http://schemas.microsoft.com/office/drawing/2014/main" id="{5E635C93-43D6-4A42-8B67-1A309183E408}"/>
              </a:ext>
            </a:extLst>
          </p:cNvPr>
          <p:cNvSpPr txBox="1"/>
          <p:nvPr/>
        </p:nvSpPr>
        <p:spPr bwMode="auto">
          <a:xfrm>
            <a:off x="5817653" y="2020977"/>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79" name="TextBox 178">
            <a:extLst>
              <a:ext uri="{FF2B5EF4-FFF2-40B4-BE49-F238E27FC236}">
                <a16:creationId xmlns:a16="http://schemas.microsoft.com/office/drawing/2014/main" id="{43AC262F-6F88-430F-AC5E-DEA8401E933B}"/>
              </a:ext>
            </a:extLst>
          </p:cNvPr>
          <p:cNvSpPr txBox="1"/>
          <p:nvPr/>
        </p:nvSpPr>
        <p:spPr bwMode="auto">
          <a:xfrm>
            <a:off x="5824034" y="2074069"/>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81" name="TextBox 180">
            <a:extLst>
              <a:ext uri="{FF2B5EF4-FFF2-40B4-BE49-F238E27FC236}">
                <a16:creationId xmlns:a16="http://schemas.microsoft.com/office/drawing/2014/main" id="{535D9A14-A3DF-47D3-877E-470AEE4A500F}"/>
              </a:ext>
            </a:extLst>
          </p:cNvPr>
          <p:cNvSpPr txBox="1"/>
          <p:nvPr/>
        </p:nvSpPr>
        <p:spPr bwMode="auto">
          <a:xfrm>
            <a:off x="5839914" y="2074069"/>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83" name="TextBox 182">
            <a:extLst>
              <a:ext uri="{FF2B5EF4-FFF2-40B4-BE49-F238E27FC236}">
                <a16:creationId xmlns:a16="http://schemas.microsoft.com/office/drawing/2014/main" id="{823FF81A-81DC-4BCA-B1FE-3A8FD19FE30D}"/>
              </a:ext>
            </a:extLst>
          </p:cNvPr>
          <p:cNvSpPr txBox="1"/>
          <p:nvPr/>
        </p:nvSpPr>
        <p:spPr bwMode="auto">
          <a:xfrm>
            <a:off x="5887228" y="2111303"/>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85" name="TextBox 184">
            <a:extLst>
              <a:ext uri="{FF2B5EF4-FFF2-40B4-BE49-F238E27FC236}">
                <a16:creationId xmlns:a16="http://schemas.microsoft.com/office/drawing/2014/main" id="{C9444D4B-D343-4BCF-873A-CE1B9CC13D1E}"/>
              </a:ext>
            </a:extLst>
          </p:cNvPr>
          <p:cNvSpPr txBox="1"/>
          <p:nvPr/>
        </p:nvSpPr>
        <p:spPr bwMode="auto">
          <a:xfrm>
            <a:off x="6024555" y="2107404"/>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87" name="TextBox 186">
            <a:extLst>
              <a:ext uri="{FF2B5EF4-FFF2-40B4-BE49-F238E27FC236}">
                <a16:creationId xmlns:a16="http://schemas.microsoft.com/office/drawing/2014/main" id="{F68DD0CB-6EF1-4061-8D35-AB1506D3B7D4}"/>
              </a:ext>
            </a:extLst>
          </p:cNvPr>
          <p:cNvSpPr txBox="1"/>
          <p:nvPr/>
        </p:nvSpPr>
        <p:spPr bwMode="auto">
          <a:xfrm>
            <a:off x="6146822" y="2116776"/>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89" name="TextBox 188">
            <a:extLst>
              <a:ext uri="{FF2B5EF4-FFF2-40B4-BE49-F238E27FC236}">
                <a16:creationId xmlns:a16="http://schemas.microsoft.com/office/drawing/2014/main" id="{A1896DFD-7778-4D4C-8765-ACB521E7C27A}"/>
              </a:ext>
            </a:extLst>
          </p:cNvPr>
          <p:cNvSpPr txBox="1"/>
          <p:nvPr/>
        </p:nvSpPr>
        <p:spPr bwMode="auto">
          <a:xfrm>
            <a:off x="5909181" y="2111303"/>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91" name="TextBox 190">
            <a:extLst>
              <a:ext uri="{FF2B5EF4-FFF2-40B4-BE49-F238E27FC236}">
                <a16:creationId xmlns:a16="http://schemas.microsoft.com/office/drawing/2014/main" id="{7E23F322-4A1B-4402-8019-E7EB524A1B5F}"/>
              </a:ext>
            </a:extLst>
          </p:cNvPr>
          <p:cNvSpPr txBox="1"/>
          <p:nvPr/>
        </p:nvSpPr>
        <p:spPr bwMode="auto">
          <a:xfrm>
            <a:off x="5967892" y="2107546"/>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93" name="TextBox 192">
            <a:extLst>
              <a:ext uri="{FF2B5EF4-FFF2-40B4-BE49-F238E27FC236}">
                <a16:creationId xmlns:a16="http://schemas.microsoft.com/office/drawing/2014/main" id="{A6EF9321-24C5-40DB-9D55-B22F743E6F26}"/>
              </a:ext>
            </a:extLst>
          </p:cNvPr>
          <p:cNvSpPr txBox="1"/>
          <p:nvPr/>
        </p:nvSpPr>
        <p:spPr bwMode="auto">
          <a:xfrm>
            <a:off x="5928436" y="2115771"/>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95" name="TextBox 194">
            <a:extLst>
              <a:ext uri="{FF2B5EF4-FFF2-40B4-BE49-F238E27FC236}">
                <a16:creationId xmlns:a16="http://schemas.microsoft.com/office/drawing/2014/main" id="{9CCF7C89-AEDC-4C5B-9587-5BBA918F0D3D}"/>
              </a:ext>
            </a:extLst>
          </p:cNvPr>
          <p:cNvSpPr txBox="1"/>
          <p:nvPr/>
        </p:nvSpPr>
        <p:spPr bwMode="auto">
          <a:xfrm>
            <a:off x="6244503" y="2103802"/>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97" name="TextBox 196">
            <a:extLst>
              <a:ext uri="{FF2B5EF4-FFF2-40B4-BE49-F238E27FC236}">
                <a16:creationId xmlns:a16="http://schemas.microsoft.com/office/drawing/2014/main" id="{62B9A339-7FA0-4DA2-A9BF-86E2F05CE0AE}"/>
              </a:ext>
            </a:extLst>
          </p:cNvPr>
          <p:cNvSpPr txBox="1"/>
          <p:nvPr/>
        </p:nvSpPr>
        <p:spPr bwMode="auto">
          <a:xfrm>
            <a:off x="6268543" y="2108826"/>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99" name="TextBox 198">
            <a:extLst>
              <a:ext uri="{FF2B5EF4-FFF2-40B4-BE49-F238E27FC236}">
                <a16:creationId xmlns:a16="http://schemas.microsoft.com/office/drawing/2014/main" id="{5DAF784D-7958-4CBD-A54E-9AD87BE5E538}"/>
              </a:ext>
            </a:extLst>
          </p:cNvPr>
          <p:cNvSpPr txBox="1"/>
          <p:nvPr/>
        </p:nvSpPr>
        <p:spPr bwMode="auto">
          <a:xfrm>
            <a:off x="6516442" y="2215350"/>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01" name="TextBox 200">
            <a:extLst>
              <a:ext uri="{FF2B5EF4-FFF2-40B4-BE49-F238E27FC236}">
                <a16:creationId xmlns:a16="http://schemas.microsoft.com/office/drawing/2014/main" id="{9DCB7B4B-2579-4DC4-8B1E-79F7CF5B1DF0}"/>
              </a:ext>
            </a:extLst>
          </p:cNvPr>
          <p:cNvSpPr txBox="1"/>
          <p:nvPr/>
        </p:nvSpPr>
        <p:spPr bwMode="auto">
          <a:xfrm>
            <a:off x="6558766" y="2215625"/>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03" name="TextBox 202">
            <a:extLst>
              <a:ext uri="{FF2B5EF4-FFF2-40B4-BE49-F238E27FC236}">
                <a16:creationId xmlns:a16="http://schemas.microsoft.com/office/drawing/2014/main" id="{C3BD9581-9A6A-4D5E-B16F-13378E04E6E4}"/>
              </a:ext>
            </a:extLst>
          </p:cNvPr>
          <p:cNvSpPr txBox="1"/>
          <p:nvPr/>
        </p:nvSpPr>
        <p:spPr bwMode="auto">
          <a:xfrm>
            <a:off x="6290697" y="2111027"/>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05" name="TextBox 204">
            <a:extLst>
              <a:ext uri="{FF2B5EF4-FFF2-40B4-BE49-F238E27FC236}">
                <a16:creationId xmlns:a16="http://schemas.microsoft.com/office/drawing/2014/main" id="{39BF8FCC-521D-4378-8D06-5750E396DA70}"/>
              </a:ext>
            </a:extLst>
          </p:cNvPr>
          <p:cNvSpPr txBox="1"/>
          <p:nvPr/>
        </p:nvSpPr>
        <p:spPr bwMode="auto">
          <a:xfrm>
            <a:off x="6402384" y="2212023"/>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07" name="TextBox 206">
            <a:extLst>
              <a:ext uri="{FF2B5EF4-FFF2-40B4-BE49-F238E27FC236}">
                <a16:creationId xmlns:a16="http://schemas.microsoft.com/office/drawing/2014/main" id="{A7DA034B-83D2-4CF1-9575-5715C8772F74}"/>
              </a:ext>
            </a:extLst>
          </p:cNvPr>
          <p:cNvSpPr txBox="1"/>
          <p:nvPr/>
        </p:nvSpPr>
        <p:spPr bwMode="auto">
          <a:xfrm>
            <a:off x="6318218" y="2111027"/>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09" name="TextBox 208">
            <a:extLst>
              <a:ext uri="{FF2B5EF4-FFF2-40B4-BE49-F238E27FC236}">
                <a16:creationId xmlns:a16="http://schemas.microsoft.com/office/drawing/2014/main" id="{AEA16F1E-BEE5-4455-804D-5F96A3E712D3}"/>
              </a:ext>
            </a:extLst>
          </p:cNvPr>
          <p:cNvSpPr txBox="1"/>
          <p:nvPr/>
        </p:nvSpPr>
        <p:spPr bwMode="auto">
          <a:xfrm>
            <a:off x="6324926" y="2152685"/>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11" name="TextBox 210">
            <a:extLst>
              <a:ext uri="{FF2B5EF4-FFF2-40B4-BE49-F238E27FC236}">
                <a16:creationId xmlns:a16="http://schemas.microsoft.com/office/drawing/2014/main" id="{380BE679-D4D2-4497-A51F-ADA42516E4B6}"/>
              </a:ext>
            </a:extLst>
          </p:cNvPr>
          <p:cNvSpPr txBox="1"/>
          <p:nvPr/>
        </p:nvSpPr>
        <p:spPr bwMode="auto">
          <a:xfrm>
            <a:off x="6343736" y="2168679"/>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13" name="TextBox 212">
            <a:extLst>
              <a:ext uri="{FF2B5EF4-FFF2-40B4-BE49-F238E27FC236}">
                <a16:creationId xmlns:a16="http://schemas.microsoft.com/office/drawing/2014/main" id="{3D68D165-0B84-4841-81D8-36D060C3256E}"/>
              </a:ext>
            </a:extLst>
          </p:cNvPr>
          <p:cNvSpPr txBox="1"/>
          <p:nvPr/>
        </p:nvSpPr>
        <p:spPr bwMode="auto">
          <a:xfrm>
            <a:off x="6386060" y="2209601"/>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15" name="TextBox 214">
            <a:extLst>
              <a:ext uri="{FF2B5EF4-FFF2-40B4-BE49-F238E27FC236}">
                <a16:creationId xmlns:a16="http://schemas.microsoft.com/office/drawing/2014/main" id="{5A0D470A-418B-4BDC-A3B1-B6E1B83B427B}"/>
              </a:ext>
            </a:extLst>
          </p:cNvPr>
          <p:cNvSpPr txBox="1"/>
          <p:nvPr/>
        </p:nvSpPr>
        <p:spPr bwMode="auto">
          <a:xfrm>
            <a:off x="6464635" y="2210337"/>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17" name="TextBox 216">
            <a:extLst>
              <a:ext uri="{FF2B5EF4-FFF2-40B4-BE49-F238E27FC236}">
                <a16:creationId xmlns:a16="http://schemas.microsoft.com/office/drawing/2014/main" id="{5208D889-04A8-4E9B-B247-F858A121F829}"/>
              </a:ext>
            </a:extLst>
          </p:cNvPr>
          <p:cNvSpPr txBox="1"/>
          <p:nvPr/>
        </p:nvSpPr>
        <p:spPr bwMode="auto">
          <a:xfrm>
            <a:off x="6341529" y="2203395"/>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19" name="TextBox 218">
            <a:extLst>
              <a:ext uri="{FF2B5EF4-FFF2-40B4-BE49-F238E27FC236}">
                <a16:creationId xmlns:a16="http://schemas.microsoft.com/office/drawing/2014/main" id="{F86193BD-4F1C-42E7-B171-DABEA657D24B}"/>
              </a:ext>
            </a:extLst>
          </p:cNvPr>
          <p:cNvSpPr txBox="1"/>
          <p:nvPr/>
        </p:nvSpPr>
        <p:spPr bwMode="auto">
          <a:xfrm>
            <a:off x="6365898" y="2210507"/>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21" name="TextBox 220">
            <a:extLst>
              <a:ext uri="{FF2B5EF4-FFF2-40B4-BE49-F238E27FC236}">
                <a16:creationId xmlns:a16="http://schemas.microsoft.com/office/drawing/2014/main" id="{DCC1BEE8-998C-4B92-810C-D8F36D94BBD4}"/>
              </a:ext>
            </a:extLst>
          </p:cNvPr>
          <p:cNvSpPr txBox="1"/>
          <p:nvPr/>
        </p:nvSpPr>
        <p:spPr bwMode="auto">
          <a:xfrm>
            <a:off x="6421069" y="2208085"/>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23" name="TextBox 222">
            <a:extLst>
              <a:ext uri="{FF2B5EF4-FFF2-40B4-BE49-F238E27FC236}">
                <a16:creationId xmlns:a16="http://schemas.microsoft.com/office/drawing/2014/main" id="{2CDFF792-7364-42B6-9CCC-47E7ACB7BEAE}"/>
              </a:ext>
            </a:extLst>
          </p:cNvPr>
          <p:cNvSpPr txBox="1"/>
          <p:nvPr/>
        </p:nvSpPr>
        <p:spPr bwMode="auto">
          <a:xfrm>
            <a:off x="6432875" y="2207779"/>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25" name="TextBox 224">
            <a:extLst>
              <a:ext uri="{FF2B5EF4-FFF2-40B4-BE49-F238E27FC236}">
                <a16:creationId xmlns:a16="http://schemas.microsoft.com/office/drawing/2014/main" id="{2A82CDB5-A67A-40A7-A9D9-01F517B36EBB}"/>
              </a:ext>
            </a:extLst>
          </p:cNvPr>
          <p:cNvSpPr txBox="1"/>
          <p:nvPr/>
        </p:nvSpPr>
        <p:spPr bwMode="auto">
          <a:xfrm>
            <a:off x="6448344" y="2205059"/>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27" name="TextBox 226">
            <a:extLst>
              <a:ext uri="{FF2B5EF4-FFF2-40B4-BE49-F238E27FC236}">
                <a16:creationId xmlns:a16="http://schemas.microsoft.com/office/drawing/2014/main" id="{D5BE4C35-D465-4C98-A47F-F65214F854CC}"/>
              </a:ext>
            </a:extLst>
          </p:cNvPr>
          <p:cNvSpPr txBox="1"/>
          <p:nvPr/>
        </p:nvSpPr>
        <p:spPr bwMode="auto">
          <a:xfrm>
            <a:off x="6649779" y="2212039"/>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29" name="TextBox 228">
            <a:extLst>
              <a:ext uri="{FF2B5EF4-FFF2-40B4-BE49-F238E27FC236}">
                <a16:creationId xmlns:a16="http://schemas.microsoft.com/office/drawing/2014/main" id="{31564996-1F58-4614-994C-1891853552C1}"/>
              </a:ext>
            </a:extLst>
          </p:cNvPr>
          <p:cNvSpPr txBox="1"/>
          <p:nvPr/>
        </p:nvSpPr>
        <p:spPr bwMode="auto">
          <a:xfrm>
            <a:off x="6703827" y="2213056"/>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31" name="TextBox 230">
            <a:extLst>
              <a:ext uri="{FF2B5EF4-FFF2-40B4-BE49-F238E27FC236}">
                <a16:creationId xmlns:a16="http://schemas.microsoft.com/office/drawing/2014/main" id="{9007E3BE-4860-4D6F-BEEC-AC683AE7845D}"/>
              </a:ext>
            </a:extLst>
          </p:cNvPr>
          <p:cNvSpPr txBox="1"/>
          <p:nvPr/>
        </p:nvSpPr>
        <p:spPr bwMode="auto">
          <a:xfrm>
            <a:off x="6779174" y="2249668"/>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33" name="TextBox 232">
            <a:extLst>
              <a:ext uri="{FF2B5EF4-FFF2-40B4-BE49-F238E27FC236}">
                <a16:creationId xmlns:a16="http://schemas.microsoft.com/office/drawing/2014/main" id="{45574B10-0E91-42A3-83D5-5CB18AE2A302}"/>
              </a:ext>
            </a:extLst>
          </p:cNvPr>
          <p:cNvSpPr txBox="1"/>
          <p:nvPr/>
        </p:nvSpPr>
        <p:spPr bwMode="auto">
          <a:xfrm>
            <a:off x="6848149" y="2255409"/>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35" name="TextBox 234">
            <a:extLst>
              <a:ext uri="{FF2B5EF4-FFF2-40B4-BE49-F238E27FC236}">
                <a16:creationId xmlns:a16="http://schemas.microsoft.com/office/drawing/2014/main" id="{806EBE83-D049-4AB9-AAD2-68C06F7EB123}"/>
              </a:ext>
            </a:extLst>
          </p:cNvPr>
          <p:cNvSpPr txBox="1"/>
          <p:nvPr/>
        </p:nvSpPr>
        <p:spPr bwMode="auto">
          <a:xfrm>
            <a:off x="6870486" y="2258602"/>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37" name="TextBox 236">
            <a:extLst>
              <a:ext uri="{FF2B5EF4-FFF2-40B4-BE49-F238E27FC236}">
                <a16:creationId xmlns:a16="http://schemas.microsoft.com/office/drawing/2014/main" id="{0A6334A3-63F2-420B-8EA2-A5A9E26AF628}"/>
              </a:ext>
            </a:extLst>
          </p:cNvPr>
          <p:cNvSpPr txBox="1"/>
          <p:nvPr/>
        </p:nvSpPr>
        <p:spPr bwMode="auto">
          <a:xfrm>
            <a:off x="6868768" y="2306896"/>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39" name="TextBox 238">
            <a:extLst>
              <a:ext uri="{FF2B5EF4-FFF2-40B4-BE49-F238E27FC236}">
                <a16:creationId xmlns:a16="http://schemas.microsoft.com/office/drawing/2014/main" id="{CBA4E982-35DC-4799-BC1F-21E4D7989C2E}"/>
              </a:ext>
            </a:extLst>
          </p:cNvPr>
          <p:cNvSpPr txBox="1"/>
          <p:nvPr/>
        </p:nvSpPr>
        <p:spPr bwMode="auto">
          <a:xfrm>
            <a:off x="7049245" y="2309905"/>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41" name="TextBox 240">
            <a:extLst>
              <a:ext uri="{FF2B5EF4-FFF2-40B4-BE49-F238E27FC236}">
                <a16:creationId xmlns:a16="http://schemas.microsoft.com/office/drawing/2014/main" id="{D0C965E9-15D1-4A8B-A74B-5E809DB5ABC7}"/>
              </a:ext>
            </a:extLst>
          </p:cNvPr>
          <p:cNvSpPr txBox="1"/>
          <p:nvPr/>
        </p:nvSpPr>
        <p:spPr bwMode="auto">
          <a:xfrm>
            <a:off x="6891602" y="2303999"/>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43" name="TextBox 242">
            <a:extLst>
              <a:ext uri="{FF2B5EF4-FFF2-40B4-BE49-F238E27FC236}">
                <a16:creationId xmlns:a16="http://schemas.microsoft.com/office/drawing/2014/main" id="{28ADAD5B-A0CC-485B-B9F1-97B22B29E689}"/>
              </a:ext>
            </a:extLst>
          </p:cNvPr>
          <p:cNvSpPr txBox="1"/>
          <p:nvPr/>
        </p:nvSpPr>
        <p:spPr bwMode="auto">
          <a:xfrm>
            <a:off x="6909831" y="2303999"/>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45" name="TextBox 244">
            <a:extLst>
              <a:ext uri="{FF2B5EF4-FFF2-40B4-BE49-F238E27FC236}">
                <a16:creationId xmlns:a16="http://schemas.microsoft.com/office/drawing/2014/main" id="{36888C3B-17F9-4DE8-B2D8-3C3ED317AEA8}"/>
              </a:ext>
            </a:extLst>
          </p:cNvPr>
          <p:cNvSpPr txBox="1"/>
          <p:nvPr/>
        </p:nvSpPr>
        <p:spPr bwMode="auto">
          <a:xfrm>
            <a:off x="7337444" y="2306991"/>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46" name="TextBox 245">
            <a:extLst>
              <a:ext uri="{FF2B5EF4-FFF2-40B4-BE49-F238E27FC236}">
                <a16:creationId xmlns:a16="http://schemas.microsoft.com/office/drawing/2014/main" id="{1A4C1514-2D34-415B-A7A9-0A3D13589EFC}"/>
              </a:ext>
            </a:extLst>
          </p:cNvPr>
          <p:cNvSpPr txBox="1"/>
          <p:nvPr/>
        </p:nvSpPr>
        <p:spPr bwMode="auto">
          <a:xfrm>
            <a:off x="6924977" y="2309545"/>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48" name="TextBox 247">
            <a:extLst>
              <a:ext uri="{FF2B5EF4-FFF2-40B4-BE49-F238E27FC236}">
                <a16:creationId xmlns:a16="http://schemas.microsoft.com/office/drawing/2014/main" id="{5F18FD53-831F-4B50-BCCB-289C72B6B7EA}"/>
              </a:ext>
            </a:extLst>
          </p:cNvPr>
          <p:cNvSpPr txBox="1"/>
          <p:nvPr/>
        </p:nvSpPr>
        <p:spPr bwMode="auto">
          <a:xfrm>
            <a:off x="6974419" y="2302059"/>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50" name="TextBox 249">
            <a:extLst>
              <a:ext uri="{FF2B5EF4-FFF2-40B4-BE49-F238E27FC236}">
                <a16:creationId xmlns:a16="http://schemas.microsoft.com/office/drawing/2014/main" id="{347B7517-EA52-4BC3-B96C-24C1F4A65CD5}"/>
              </a:ext>
            </a:extLst>
          </p:cNvPr>
          <p:cNvSpPr txBox="1"/>
          <p:nvPr/>
        </p:nvSpPr>
        <p:spPr bwMode="auto">
          <a:xfrm>
            <a:off x="6939065" y="2309343"/>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52" name="TextBox 251">
            <a:extLst>
              <a:ext uri="{FF2B5EF4-FFF2-40B4-BE49-F238E27FC236}">
                <a16:creationId xmlns:a16="http://schemas.microsoft.com/office/drawing/2014/main" id="{BC0163EA-1DFB-4621-8028-42897F38BD72}"/>
              </a:ext>
            </a:extLst>
          </p:cNvPr>
          <p:cNvSpPr txBox="1"/>
          <p:nvPr/>
        </p:nvSpPr>
        <p:spPr bwMode="auto">
          <a:xfrm>
            <a:off x="6960755" y="2301250"/>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54" name="TextBox 253">
            <a:extLst>
              <a:ext uri="{FF2B5EF4-FFF2-40B4-BE49-F238E27FC236}">
                <a16:creationId xmlns:a16="http://schemas.microsoft.com/office/drawing/2014/main" id="{C6512A58-8200-4C6E-A817-842FD2874A40}"/>
              </a:ext>
            </a:extLst>
          </p:cNvPr>
          <p:cNvSpPr txBox="1"/>
          <p:nvPr/>
        </p:nvSpPr>
        <p:spPr bwMode="auto">
          <a:xfrm>
            <a:off x="7920065" y="2306991"/>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56" name="TextBox 255">
            <a:extLst>
              <a:ext uri="{FF2B5EF4-FFF2-40B4-BE49-F238E27FC236}">
                <a16:creationId xmlns:a16="http://schemas.microsoft.com/office/drawing/2014/main" id="{4363C261-3CA2-4306-B68B-F410EF003CB9}"/>
              </a:ext>
            </a:extLst>
          </p:cNvPr>
          <p:cNvSpPr txBox="1"/>
          <p:nvPr/>
        </p:nvSpPr>
        <p:spPr bwMode="auto">
          <a:xfrm>
            <a:off x="7957986" y="2306991"/>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58" name="TextBox 257">
            <a:extLst>
              <a:ext uri="{FF2B5EF4-FFF2-40B4-BE49-F238E27FC236}">
                <a16:creationId xmlns:a16="http://schemas.microsoft.com/office/drawing/2014/main" id="{4F2AA8C1-43DA-486C-9E85-B9706451C494}"/>
              </a:ext>
            </a:extLst>
          </p:cNvPr>
          <p:cNvSpPr txBox="1"/>
          <p:nvPr/>
        </p:nvSpPr>
        <p:spPr bwMode="auto">
          <a:xfrm>
            <a:off x="8054035" y="2306991"/>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60" name="TextBox 259">
            <a:extLst>
              <a:ext uri="{FF2B5EF4-FFF2-40B4-BE49-F238E27FC236}">
                <a16:creationId xmlns:a16="http://schemas.microsoft.com/office/drawing/2014/main" id="{122CE03F-86EA-417F-B8CC-20E1F9BD8DE6}"/>
              </a:ext>
            </a:extLst>
          </p:cNvPr>
          <p:cNvSpPr txBox="1"/>
          <p:nvPr/>
        </p:nvSpPr>
        <p:spPr bwMode="auto">
          <a:xfrm>
            <a:off x="7501673" y="2306991"/>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61" name="TextBox 260">
            <a:extLst>
              <a:ext uri="{FF2B5EF4-FFF2-40B4-BE49-F238E27FC236}">
                <a16:creationId xmlns:a16="http://schemas.microsoft.com/office/drawing/2014/main" id="{3FA9DF0D-F4F0-415E-AA0C-F6985F5ECB20}"/>
              </a:ext>
            </a:extLst>
          </p:cNvPr>
          <p:cNvSpPr txBox="1"/>
          <p:nvPr/>
        </p:nvSpPr>
        <p:spPr bwMode="auto">
          <a:xfrm>
            <a:off x="8589482" y="2306991"/>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63" name="TextBox 262">
            <a:extLst>
              <a:ext uri="{FF2B5EF4-FFF2-40B4-BE49-F238E27FC236}">
                <a16:creationId xmlns:a16="http://schemas.microsoft.com/office/drawing/2014/main" id="{51DEBA8D-11F1-4F64-8FF5-32C35207A9C9}"/>
              </a:ext>
            </a:extLst>
          </p:cNvPr>
          <p:cNvSpPr txBox="1"/>
          <p:nvPr/>
        </p:nvSpPr>
        <p:spPr bwMode="auto">
          <a:xfrm>
            <a:off x="7408947" y="2306991"/>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65" name="TextBox 264">
            <a:extLst>
              <a:ext uri="{FF2B5EF4-FFF2-40B4-BE49-F238E27FC236}">
                <a16:creationId xmlns:a16="http://schemas.microsoft.com/office/drawing/2014/main" id="{24FD6321-1F1B-4070-9916-B088B8671580}"/>
              </a:ext>
            </a:extLst>
          </p:cNvPr>
          <p:cNvSpPr txBox="1"/>
          <p:nvPr/>
        </p:nvSpPr>
        <p:spPr bwMode="auto">
          <a:xfrm>
            <a:off x="7580143" y="2306991"/>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67" name="TextBox 266">
            <a:extLst>
              <a:ext uri="{FF2B5EF4-FFF2-40B4-BE49-F238E27FC236}">
                <a16:creationId xmlns:a16="http://schemas.microsoft.com/office/drawing/2014/main" id="{161F23DD-6844-4AE4-BCD2-D3CF4AAA8C4E}"/>
              </a:ext>
            </a:extLst>
          </p:cNvPr>
          <p:cNvSpPr txBox="1"/>
          <p:nvPr/>
        </p:nvSpPr>
        <p:spPr bwMode="auto">
          <a:xfrm>
            <a:off x="7427790" y="2306991"/>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69" name="TextBox 268">
            <a:extLst>
              <a:ext uri="{FF2B5EF4-FFF2-40B4-BE49-F238E27FC236}">
                <a16:creationId xmlns:a16="http://schemas.microsoft.com/office/drawing/2014/main" id="{04FCEC14-39BD-475E-924A-D26E83A69836}"/>
              </a:ext>
            </a:extLst>
          </p:cNvPr>
          <p:cNvSpPr txBox="1"/>
          <p:nvPr/>
        </p:nvSpPr>
        <p:spPr bwMode="auto">
          <a:xfrm>
            <a:off x="7545950" y="2306991"/>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71" name="TextBox 270">
            <a:extLst>
              <a:ext uri="{FF2B5EF4-FFF2-40B4-BE49-F238E27FC236}">
                <a16:creationId xmlns:a16="http://schemas.microsoft.com/office/drawing/2014/main" id="{D683927E-53F3-43C8-806D-FC034DE1C63B}"/>
              </a:ext>
            </a:extLst>
          </p:cNvPr>
          <p:cNvSpPr txBox="1"/>
          <p:nvPr/>
        </p:nvSpPr>
        <p:spPr bwMode="auto">
          <a:xfrm>
            <a:off x="7531051" y="2306991"/>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73" name="TextBox 272">
            <a:extLst>
              <a:ext uri="{FF2B5EF4-FFF2-40B4-BE49-F238E27FC236}">
                <a16:creationId xmlns:a16="http://schemas.microsoft.com/office/drawing/2014/main" id="{2760FB5D-4167-4B17-991D-73918605480C}"/>
              </a:ext>
            </a:extLst>
          </p:cNvPr>
          <p:cNvSpPr txBox="1"/>
          <p:nvPr/>
        </p:nvSpPr>
        <p:spPr bwMode="auto">
          <a:xfrm>
            <a:off x="7452996" y="2306991"/>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75" name="TextBox 274">
            <a:extLst>
              <a:ext uri="{FF2B5EF4-FFF2-40B4-BE49-F238E27FC236}">
                <a16:creationId xmlns:a16="http://schemas.microsoft.com/office/drawing/2014/main" id="{E4A9416A-8439-406F-9563-3E82454A4E38}"/>
              </a:ext>
            </a:extLst>
          </p:cNvPr>
          <p:cNvSpPr txBox="1"/>
          <p:nvPr/>
        </p:nvSpPr>
        <p:spPr bwMode="auto">
          <a:xfrm>
            <a:off x="7466771" y="2306991"/>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77" name="TextBox 276">
            <a:extLst>
              <a:ext uri="{FF2B5EF4-FFF2-40B4-BE49-F238E27FC236}">
                <a16:creationId xmlns:a16="http://schemas.microsoft.com/office/drawing/2014/main" id="{A7516C39-AA99-44D2-88F5-B84EABC58772}"/>
              </a:ext>
            </a:extLst>
          </p:cNvPr>
          <p:cNvSpPr txBox="1"/>
          <p:nvPr/>
        </p:nvSpPr>
        <p:spPr bwMode="auto">
          <a:xfrm>
            <a:off x="7483739" y="2306991"/>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79" name="TextBox 278">
            <a:extLst>
              <a:ext uri="{FF2B5EF4-FFF2-40B4-BE49-F238E27FC236}">
                <a16:creationId xmlns:a16="http://schemas.microsoft.com/office/drawing/2014/main" id="{6DBED442-2536-4049-943E-0F97BEC36970}"/>
              </a:ext>
            </a:extLst>
          </p:cNvPr>
          <p:cNvSpPr txBox="1"/>
          <p:nvPr/>
        </p:nvSpPr>
        <p:spPr bwMode="auto">
          <a:xfrm>
            <a:off x="7441574" y="2306991"/>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81" name="TextBox 280">
            <a:extLst>
              <a:ext uri="{FF2B5EF4-FFF2-40B4-BE49-F238E27FC236}">
                <a16:creationId xmlns:a16="http://schemas.microsoft.com/office/drawing/2014/main" id="{19E5A8F1-6E52-418E-A647-912983BCF78C}"/>
              </a:ext>
            </a:extLst>
          </p:cNvPr>
          <p:cNvSpPr txBox="1"/>
          <p:nvPr/>
        </p:nvSpPr>
        <p:spPr bwMode="auto">
          <a:xfrm>
            <a:off x="3112994" y="1485556"/>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83" name="TextBox 282">
            <a:extLst>
              <a:ext uri="{FF2B5EF4-FFF2-40B4-BE49-F238E27FC236}">
                <a16:creationId xmlns:a16="http://schemas.microsoft.com/office/drawing/2014/main" id="{4A7888BB-ECEE-4D61-9849-DB28179FD266}"/>
              </a:ext>
            </a:extLst>
          </p:cNvPr>
          <p:cNvSpPr txBox="1"/>
          <p:nvPr/>
        </p:nvSpPr>
        <p:spPr bwMode="auto">
          <a:xfrm>
            <a:off x="3570776" y="1492742"/>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85" name="TextBox 284">
            <a:extLst>
              <a:ext uri="{FF2B5EF4-FFF2-40B4-BE49-F238E27FC236}">
                <a16:creationId xmlns:a16="http://schemas.microsoft.com/office/drawing/2014/main" id="{3E99E425-498C-4060-9A09-8F05D8DABE15}"/>
              </a:ext>
            </a:extLst>
          </p:cNvPr>
          <p:cNvSpPr txBox="1"/>
          <p:nvPr/>
        </p:nvSpPr>
        <p:spPr bwMode="auto">
          <a:xfrm>
            <a:off x="3749259" y="1674287"/>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87" name="TextBox 286">
            <a:extLst>
              <a:ext uri="{FF2B5EF4-FFF2-40B4-BE49-F238E27FC236}">
                <a16:creationId xmlns:a16="http://schemas.microsoft.com/office/drawing/2014/main" id="{1F716E36-6E70-4E9F-990F-82316B7A489F}"/>
              </a:ext>
            </a:extLst>
          </p:cNvPr>
          <p:cNvSpPr txBox="1"/>
          <p:nvPr/>
        </p:nvSpPr>
        <p:spPr bwMode="auto">
          <a:xfrm>
            <a:off x="3635234" y="1590576"/>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89" name="TextBox 288">
            <a:extLst>
              <a:ext uri="{FF2B5EF4-FFF2-40B4-BE49-F238E27FC236}">
                <a16:creationId xmlns:a16="http://schemas.microsoft.com/office/drawing/2014/main" id="{32074E67-708F-4A6C-95DE-669FA13D6B4C}"/>
              </a:ext>
            </a:extLst>
          </p:cNvPr>
          <p:cNvSpPr txBox="1"/>
          <p:nvPr/>
        </p:nvSpPr>
        <p:spPr bwMode="auto">
          <a:xfrm>
            <a:off x="3639259" y="1616989"/>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91" name="TextBox 290">
            <a:extLst>
              <a:ext uri="{FF2B5EF4-FFF2-40B4-BE49-F238E27FC236}">
                <a16:creationId xmlns:a16="http://schemas.microsoft.com/office/drawing/2014/main" id="{62D89554-20B4-4602-B680-C3D96BF6FBE8}"/>
              </a:ext>
            </a:extLst>
          </p:cNvPr>
          <p:cNvSpPr txBox="1"/>
          <p:nvPr/>
        </p:nvSpPr>
        <p:spPr bwMode="auto">
          <a:xfrm>
            <a:off x="3984955" y="1702748"/>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93" name="TextBox 292">
            <a:extLst>
              <a:ext uri="{FF2B5EF4-FFF2-40B4-BE49-F238E27FC236}">
                <a16:creationId xmlns:a16="http://schemas.microsoft.com/office/drawing/2014/main" id="{FDFAE537-2513-4C01-88B9-BB40933FA0CF}"/>
              </a:ext>
            </a:extLst>
          </p:cNvPr>
          <p:cNvSpPr txBox="1"/>
          <p:nvPr/>
        </p:nvSpPr>
        <p:spPr bwMode="auto">
          <a:xfrm>
            <a:off x="4052508" y="1722006"/>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95" name="TextBox 294">
            <a:extLst>
              <a:ext uri="{FF2B5EF4-FFF2-40B4-BE49-F238E27FC236}">
                <a16:creationId xmlns:a16="http://schemas.microsoft.com/office/drawing/2014/main" id="{0BFA12BD-5CC4-4692-B422-BF1C92D5087D}"/>
              </a:ext>
            </a:extLst>
          </p:cNvPr>
          <p:cNvSpPr txBox="1"/>
          <p:nvPr/>
        </p:nvSpPr>
        <p:spPr bwMode="auto">
          <a:xfrm>
            <a:off x="3858023" y="1688137"/>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97" name="TextBox 296">
            <a:extLst>
              <a:ext uri="{FF2B5EF4-FFF2-40B4-BE49-F238E27FC236}">
                <a16:creationId xmlns:a16="http://schemas.microsoft.com/office/drawing/2014/main" id="{5E59C27C-9FC3-43BB-A302-ACD6CC839FAA}"/>
              </a:ext>
            </a:extLst>
          </p:cNvPr>
          <p:cNvSpPr txBox="1"/>
          <p:nvPr/>
        </p:nvSpPr>
        <p:spPr bwMode="auto">
          <a:xfrm>
            <a:off x="3878207" y="1687686"/>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99" name="TextBox 298">
            <a:extLst>
              <a:ext uri="{FF2B5EF4-FFF2-40B4-BE49-F238E27FC236}">
                <a16:creationId xmlns:a16="http://schemas.microsoft.com/office/drawing/2014/main" id="{7B4933DE-0330-4FC0-BDAC-5338F9A3438B}"/>
              </a:ext>
            </a:extLst>
          </p:cNvPr>
          <p:cNvSpPr txBox="1"/>
          <p:nvPr/>
        </p:nvSpPr>
        <p:spPr bwMode="auto">
          <a:xfrm>
            <a:off x="4128984" y="1744406"/>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01" name="TextBox 300">
            <a:extLst>
              <a:ext uri="{FF2B5EF4-FFF2-40B4-BE49-F238E27FC236}">
                <a16:creationId xmlns:a16="http://schemas.microsoft.com/office/drawing/2014/main" id="{AAB46BC0-1E5F-4121-B27C-FD87796C63F4}"/>
              </a:ext>
            </a:extLst>
          </p:cNvPr>
          <p:cNvSpPr txBox="1"/>
          <p:nvPr/>
        </p:nvSpPr>
        <p:spPr bwMode="auto">
          <a:xfrm>
            <a:off x="4175109" y="1798053"/>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03" name="TextBox 302">
            <a:extLst>
              <a:ext uri="{FF2B5EF4-FFF2-40B4-BE49-F238E27FC236}">
                <a16:creationId xmlns:a16="http://schemas.microsoft.com/office/drawing/2014/main" id="{5DBA8482-5C90-4364-9B56-B0D504F8E574}"/>
              </a:ext>
            </a:extLst>
          </p:cNvPr>
          <p:cNvSpPr txBox="1"/>
          <p:nvPr/>
        </p:nvSpPr>
        <p:spPr bwMode="auto">
          <a:xfrm>
            <a:off x="4175268" y="1814843"/>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05" name="TextBox 304">
            <a:extLst>
              <a:ext uri="{FF2B5EF4-FFF2-40B4-BE49-F238E27FC236}">
                <a16:creationId xmlns:a16="http://schemas.microsoft.com/office/drawing/2014/main" id="{0756BFDF-BC9B-4929-AC27-37CD62491B31}"/>
              </a:ext>
            </a:extLst>
          </p:cNvPr>
          <p:cNvSpPr txBox="1"/>
          <p:nvPr/>
        </p:nvSpPr>
        <p:spPr bwMode="auto">
          <a:xfrm>
            <a:off x="4174875" y="1858518"/>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07" name="TextBox 306">
            <a:extLst>
              <a:ext uri="{FF2B5EF4-FFF2-40B4-BE49-F238E27FC236}">
                <a16:creationId xmlns:a16="http://schemas.microsoft.com/office/drawing/2014/main" id="{4D38D78D-0568-47DC-BA0F-0C7135D2801E}"/>
              </a:ext>
            </a:extLst>
          </p:cNvPr>
          <p:cNvSpPr txBox="1"/>
          <p:nvPr/>
        </p:nvSpPr>
        <p:spPr bwMode="auto">
          <a:xfrm>
            <a:off x="4620327" y="1961977"/>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09" name="TextBox 308">
            <a:extLst>
              <a:ext uri="{FF2B5EF4-FFF2-40B4-BE49-F238E27FC236}">
                <a16:creationId xmlns:a16="http://schemas.microsoft.com/office/drawing/2014/main" id="{83E8BACD-A2CD-4D21-B826-D16ACE33F84E}"/>
              </a:ext>
            </a:extLst>
          </p:cNvPr>
          <p:cNvSpPr txBox="1"/>
          <p:nvPr/>
        </p:nvSpPr>
        <p:spPr bwMode="auto">
          <a:xfrm>
            <a:off x="4647763" y="1961977"/>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11" name="TextBox 310">
            <a:extLst>
              <a:ext uri="{FF2B5EF4-FFF2-40B4-BE49-F238E27FC236}">
                <a16:creationId xmlns:a16="http://schemas.microsoft.com/office/drawing/2014/main" id="{7716459D-0792-4742-9EAC-E3E28E5CB5D8}"/>
              </a:ext>
            </a:extLst>
          </p:cNvPr>
          <p:cNvSpPr txBox="1"/>
          <p:nvPr/>
        </p:nvSpPr>
        <p:spPr bwMode="auto">
          <a:xfrm>
            <a:off x="4670174" y="1974326"/>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13" name="TextBox 312">
            <a:extLst>
              <a:ext uri="{FF2B5EF4-FFF2-40B4-BE49-F238E27FC236}">
                <a16:creationId xmlns:a16="http://schemas.microsoft.com/office/drawing/2014/main" id="{3F4E6BB8-9A42-4866-A76C-2AB0C811A275}"/>
              </a:ext>
            </a:extLst>
          </p:cNvPr>
          <p:cNvSpPr txBox="1"/>
          <p:nvPr/>
        </p:nvSpPr>
        <p:spPr bwMode="auto">
          <a:xfrm>
            <a:off x="4696078" y="2007170"/>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15" name="TextBox 314">
            <a:extLst>
              <a:ext uri="{FF2B5EF4-FFF2-40B4-BE49-F238E27FC236}">
                <a16:creationId xmlns:a16="http://schemas.microsoft.com/office/drawing/2014/main" id="{2F4905EC-3324-4F4B-8110-33BDA5BB2793}"/>
              </a:ext>
            </a:extLst>
          </p:cNvPr>
          <p:cNvSpPr txBox="1"/>
          <p:nvPr/>
        </p:nvSpPr>
        <p:spPr bwMode="auto">
          <a:xfrm>
            <a:off x="4703583" y="2046073"/>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17" name="TextBox 316">
            <a:extLst>
              <a:ext uri="{FF2B5EF4-FFF2-40B4-BE49-F238E27FC236}">
                <a16:creationId xmlns:a16="http://schemas.microsoft.com/office/drawing/2014/main" id="{85436806-5F66-4F73-A927-6D8AD3BDF093}"/>
              </a:ext>
            </a:extLst>
          </p:cNvPr>
          <p:cNvSpPr txBox="1"/>
          <p:nvPr/>
        </p:nvSpPr>
        <p:spPr bwMode="auto">
          <a:xfrm>
            <a:off x="4698396" y="2060251"/>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19" name="TextBox 318">
            <a:extLst>
              <a:ext uri="{FF2B5EF4-FFF2-40B4-BE49-F238E27FC236}">
                <a16:creationId xmlns:a16="http://schemas.microsoft.com/office/drawing/2014/main" id="{C72C2336-CC77-4F62-B823-2F3FBF7FD748}"/>
              </a:ext>
            </a:extLst>
          </p:cNvPr>
          <p:cNvSpPr txBox="1"/>
          <p:nvPr/>
        </p:nvSpPr>
        <p:spPr bwMode="auto">
          <a:xfrm>
            <a:off x="4963093" y="2298106"/>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21" name="TextBox 320">
            <a:extLst>
              <a:ext uri="{FF2B5EF4-FFF2-40B4-BE49-F238E27FC236}">
                <a16:creationId xmlns:a16="http://schemas.microsoft.com/office/drawing/2014/main" id="{B4AC0FF7-B109-44AD-99D4-314F02A69F74}"/>
              </a:ext>
            </a:extLst>
          </p:cNvPr>
          <p:cNvSpPr txBox="1"/>
          <p:nvPr/>
        </p:nvSpPr>
        <p:spPr bwMode="auto">
          <a:xfrm>
            <a:off x="4714744" y="2107546"/>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23" name="TextBox 322">
            <a:extLst>
              <a:ext uri="{FF2B5EF4-FFF2-40B4-BE49-F238E27FC236}">
                <a16:creationId xmlns:a16="http://schemas.microsoft.com/office/drawing/2014/main" id="{A6DDC00F-22CA-4D0E-BBBC-F4782B2022FE}"/>
              </a:ext>
            </a:extLst>
          </p:cNvPr>
          <p:cNvSpPr txBox="1"/>
          <p:nvPr/>
        </p:nvSpPr>
        <p:spPr bwMode="auto">
          <a:xfrm>
            <a:off x="4717663" y="2129890"/>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25" name="TextBox 324">
            <a:extLst>
              <a:ext uri="{FF2B5EF4-FFF2-40B4-BE49-F238E27FC236}">
                <a16:creationId xmlns:a16="http://schemas.microsoft.com/office/drawing/2014/main" id="{E283253D-38F5-43EF-8964-E71E8152A442}"/>
              </a:ext>
            </a:extLst>
          </p:cNvPr>
          <p:cNvSpPr txBox="1"/>
          <p:nvPr/>
        </p:nvSpPr>
        <p:spPr bwMode="auto">
          <a:xfrm>
            <a:off x="4847465" y="2305963"/>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27" name="TextBox 326">
            <a:extLst>
              <a:ext uri="{FF2B5EF4-FFF2-40B4-BE49-F238E27FC236}">
                <a16:creationId xmlns:a16="http://schemas.microsoft.com/office/drawing/2014/main" id="{FE90F7F5-E954-4D93-8A1B-875D827BC177}"/>
              </a:ext>
            </a:extLst>
          </p:cNvPr>
          <p:cNvSpPr txBox="1"/>
          <p:nvPr/>
        </p:nvSpPr>
        <p:spPr bwMode="auto">
          <a:xfrm>
            <a:off x="4827226" y="2297206"/>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29" name="TextBox 328">
            <a:extLst>
              <a:ext uri="{FF2B5EF4-FFF2-40B4-BE49-F238E27FC236}">
                <a16:creationId xmlns:a16="http://schemas.microsoft.com/office/drawing/2014/main" id="{5FC19392-3B3B-46BE-AFF5-2AE1092B30EE}"/>
              </a:ext>
            </a:extLst>
          </p:cNvPr>
          <p:cNvSpPr txBox="1"/>
          <p:nvPr/>
        </p:nvSpPr>
        <p:spPr bwMode="auto">
          <a:xfrm>
            <a:off x="4717566" y="2148689"/>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31" name="TextBox 330">
            <a:extLst>
              <a:ext uri="{FF2B5EF4-FFF2-40B4-BE49-F238E27FC236}">
                <a16:creationId xmlns:a16="http://schemas.microsoft.com/office/drawing/2014/main" id="{3A375B60-A190-4139-BA34-4A8EC20E8996}"/>
              </a:ext>
            </a:extLst>
          </p:cNvPr>
          <p:cNvSpPr txBox="1"/>
          <p:nvPr/>
        </p:nvSpPr>
        <p:spPr bwMode="auto">
          <a:xfrm>
            <a:off x="4869966" y="2301089"/>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33" name="TextBox 332">
            <a:extLst>
              <a:ext uri="{FF2B5EF4-FFF2-40B4-BE49-F238E27FC236}">
                <a16:creationId xmlns:a16="http://schemas.microsoft.com/office/drawing/2014/main" id="{12E7BB53-378A-4590-B4B5-76C448F235F9}"/>
              </a:ext>
            </a:extLst>
          </p:cNvPr>
          <p:cNvSpPr txBox="1"/>
          <p:nvPr/>
        </p:nvSpPr>
        <p:spPr bwMode="auto">
          <a:xfrm>
            <a:off x="4736895" y="2182122"/>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35" name="TextBox 334">
            <a:extLst>
              <a:ext uri="{FF2B5EF4-FFF2-40B4-BE49-F238E27FC236}">
                <a16:creationId xmlns:a16="http://schemas.microsoft.com/office/drawing/2014/main" id="{2267C6B4-BC75-4DCD-8D83-47771A821C0A}"/>
              </a:ext>
            </a:extLst>
          </p:cNvPr>
          <p:cNvSpPr txBox="1"/>
          <p:nvPr/>
        </p:nvSpPr>
        <p:spPr bwMode="auto">
          <a:xfrm>
            <a:off x="4752346" y="2211924"/>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37" name="TextBox 336">
            <a:extLst>
              <a:ext uri="{FF2B5EF4-FFF2-40B4-BE49-F238E27FC236}">
                <a16:creationId xmlns:a16="http://schemas.microsoft.com/office/drawing/2014/main" id="{1F0264EE-6B89-42E5-A291-F9E0A3E6AB26}"/>
              </a:ext>
            </a:extLst>
          </p:cNvPr>
          <p:cNvSpPr txBox="1"/>
          <p:nvPr/>
        </p:nvSpPr>
        <p:spPr bwMode="auto">
          <a:xfrm>
            <a:off x="4756268" y="2231070"/>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39" name="TextBox 338">
            <a:extLst>
              <a:ext uri="{FF2B5EF4-FFF2-40B4-BE49-F238E27FC236}">
                <a16:creationId xmlns:a16="http://schemas.microsoft.com/office/drawing/2014/main" id="{CB445DF0-D350-4C76-80EA-CE9E217AAD94}"/>
              </a:ext>
            </a:extLst>
          </p:cNvPr>
          <p:cNvSpPr txBox="1"/>
          <p:nvPr/>
        </p:nvSpPr>
        <p:spPr bwMode="auto">
          <a:xfrm>
            <a:off x="4782835" y="2255409"/>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41" name="TextBox 340">
            <a:extLst>
              <a:ext uri="{FF2B5EF4-FFF2-40B4-BE49-F238E27FC236}">
                <a16:creationId xmlns:a16="http://schemas.microsoft.com/office/drawing/2014/main" id="{3A25B4FC-F73B-4859-A5D4-D12EEE02C020}"/>
              </a:ext>
            </a:extLst>
          </p:cNvPr>
          <p:cNvSpPr txBox="1"/>
          <p:nvPr/>
        </p:nvSpPr>
        <p:spPr bwMode="auto">
          <a:xfrm>
            <a:off x="5152253" y="2310058"/>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43" name="TextBox 342">
            <a:extLst>
              <a:ext uri="{FF2B5EF4-FFF2-40B4-BE49-F238E27FC236}">
                <a16:creationId xmlns:a16="http://schemas.microsoft.com/office/drawing/2014/main" id="{3D80940F-7CEE-447D-829A-49196D0D7BCD}"/>
              </a:ext>
            </a:extLst>
          </p:cNvPr>
          <p:cNvSpPr txBox="1"/>
          <p:nvPr/>
        </p:nvSpPr>
        <p:spPr bwMode="auto">
          <a:xfrm>
            <a:off x="5186146" y="2311405"/>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45" name="TextBox 344">
            <a:extLst>
              <a:ext uri="{FF2B5EF4-FFF2-40B4-BE49-F238E27FC236}">
                <a16:creationId xmlns:a16="http://schemas.microsoft.com/office/drawing/2014/main" id="{AD00BED2-38C0-4401-BCF1-72800211C6CB}"/>
              </a:ext>
            </a:extLst>
          </p:cNvPr>
          <p:cNvSpPr txBox="1"/>
          <p:nvPr/>
        </p:nvSpPr>
        <p:spPr bwMode="auto">
          <a:xfrm>
            <a:off x="5221231" y="2316490"/>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47" name="TextBox 346">
            <a:extLst>
              <a:ext uri="{FF2B5EF4-FFF2-40B4-BE49-F238E27FC236}">
                <a16:creationId xmlns:a16="http://schemas.microsoft.com/office/drawing/2014/main" id="{8E30AF58-955D-4ED8-AE4F-C25401041D34}"/>
              </a:ext>
            </a:extLst>
          </p:cNvPr>
          <p:cNvSpPr txBox="1"/>
          <p:nvPr/>
        </p:nvSpPr>
        <p:spPr bwMode="auto">
          <a:xfrm>
            <a:off x="5244574" y="2362714"/>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49" name="TextBox 348">
            <a:extLst>
              <a:ext uri="{FF2B5EF4-FFF2-40B4-BE49-F238E27FC236}">
                <a16:creationId xmlns:a16="http://schemas.microsoft.com/office/drawing/2014/main" id="{704AFFB7-E84F-4332-A835-1E09DA2DCC78}"/>
              </a:ext>
            </a:extLst>
          </p:cNvPr>
          <p:cNvSpPr txBox="1"/>
          <p:nvPr/>
        </p:nvSpPr>
        <p:spPr bwMode="auto">
          <a:xfrm>
            <a:off x="5256380" y="2384941"/>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51" name="TextBox 350">
            <a:extLst>
              <a:ext uri="{FF2B5EF4-FFF2-40B4-BE49-F238E27FC236}">
                <a16:creationId xmlns:a16="http://schemas.microsoft.com/office/drawing/2014/main" id="{3C20401A-DF3E-4049-8D2A-A99CB5ABA6DE}"/>
              </a:ext>
            </a:extLst>
          </p:cNvPr>
          <p:cNvSpPr txBox="1"/>
          <p:nvPr/>
        </p:nvSpPr>
        <p:spPr bwMode="auto">
          <a:xfrm>
            <a:off x="5252062" y="2399644"/>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53" name="TextBox 352">
            <a:extLst>
              <a:ext uri="{FF2B5EF4-FFF2-40B4-BE49-F238E27FC236}">
                <a16:creationId xmlns:a16="http://schemas.microsoft.com/office/drawing/2014/main" id="{841C3080-BF02-4A5F-8A9F-26D4E3223821}"/>
              </a:ext>
            </a:extLst>
          </p:cNvPr>
          <p:cNvSpPr txBox="1"/>
          <p:nvPr/>
        </p:nvSpPr>
        <p:spPr bwMode="auto">
          <a:xfrm>
            <a:off x="5259649" y="2435838"/>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55" name="TextBox 354">
            <a:extLst>
              <a:ext uri="{FF2B5EF4-FFF2-40B4-BE49-F238E27FC236}">
                <a16:creationId xmlns:a16="http://schemas.microsoft.com/office/drawing/2014/main" id="{6DD5306B-BE25-4C18-9494-0945E3E784A5}"/>
              </a:ext>
            </a:extLst>
          </p:cNvPr>
          <p:cNvSpPr txBox="1"/>
          <p:nvPr/>
        </p:nvSpPr>
        <p:spPr bwMode="auto">
          <a:xfrm>
            <a:off x="5271850" y="2489337"/>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57" name="TextBox 356">
            <a:extLst>
              <a:ext uri="{FF2B5EF4-FFF2-40B4-BE49-F238E27FC236}">
                <a16:creationId xmlns:a16="http://schemas.microsoft.com/office/drawing/2014/main" id="{0E9F4376-0B2A-451A-8D1F-CAB0B007371E}"/>
              </a:ext>
            </a:extLst>
          </p:cNvPr>
          <p:cNvSpPr txBox="1"/>
          <p:nvPr/>
        </p:nvSpPr>
        <p:spPr bwMode="auto">
          <a:xfrm>
            <a:off x="5291076" y="2542595"/>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59" name="TextBox 358">
            <a:extLst>
              <a:ext uri="{FF2B5EF4-FFF2-40B4-BE49-F238E27FC236}">
                <a16:creationId xmlns:a16="http://schemas.microsoft.com/office/drawing/2014/main" id="{D9E9AC6E-5486-4D02-8138-94B5EAB6EFE6}"/>
              </a:ext>
            </a:extLst>
          </p:cNvPr>
          <p:cNvSpPr txBox="1"/>
          <p:nvPr/>
        </p:nvSpPr>
        <p:spPr bwMode="auto">
          <a:xfrm>
            <a:off x="5304277" y="2557072"/>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61" name="TextBox 360">
            <a:extLst>
              <a:ext uri="{FF2B5EF4-FFF2-40B4-BE49-F238E27FC236}">
                <a16:creationId xmlns:a16="http://schemas.microsoft.com/office/drawing/2014/main" id="{01EC8FFE-C94B-462C-B653-424900EFE0C5}"/>
              </a:ext>
            </a:extLst>
          </p:cNvPr>
          <p:cNvSpPr txBox="1"/>
          <p:nvPr/>
        </p:nvSpPr>
        <p:spPr bwMode="auto">
          <a:xfrm>
            <a:off x="5343464" y="2596268"/>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63" name="TextBox 362">
            <a:extLst>
              <a:ext uri="{FF2B5EF4-FFF2-40B4-BE49-F238E27FC236}">
                <a16:creationId xmlns:a16="http://schemas.microsoft.com/office/drawing/2014/main" id="{10ACAD73-DCA4-4421-93D2-7D16B206865C}"/>
              </a:ext>
            </a:extLst>
          </p:cNvPr>
          <p:cNvSpPr txBox="1"/>
          <p:nvPr/>
        </p:nvSpPr>
        <p:spPr bwMode="auto">
          <a:xfrm>
            <a:off x="5363034" y="2608687"/>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65" name="TextBox 364">
            <a:extLst>
              <a:ext uri="{FF2B5EF4-FFF2-40B4-BE49-F238E27FC236}">
                <a16:creationId xmlns:a16="http://schemas.microsoft.com/office/drawing/2014/main" id="{19A8EE02-3C41-4822-BDAD-630BC63A1B93}"/>
              </a:ext>
            </a:extLst>
          </p:cNvPr>
          <p:cNvSpPr txBox="1"/>
          <p:nvPr/>
        </p:nvSpPr>
        <p:spPr bwMode="auto">
          <a:xfrm>
            <a:off x="5752556" y="2642992"/>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67" name="TextBox 366">
            <a:extLst>
              <a:ext uri="{FF2B5EF4-FFF2-40B4-BE49-F238E27FC236}">
                <a16:creationId xmlns:a16="http://schemas.microsoft.com/office/drawing/2014/main" id="{71A1A47E-0DC5-463F-A207-9CFA7A4B5121}"/>
              </a:ext>
            </a:extLst>
          </p:cNvPr>
          <p:cNvSpPr txBox="1"/>
          <p:nvPr/>
        </p:nvSpPr>
        <p:spPr bwMode="auto">
          <a:xfrm>
            <a:off x="5784216" y="2644761"/>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69" name="TextBox 368">
            <a:extLst>
              <a:ext uri="{FF2B5EF4-FFF2-40B4-BE49-F238E27FC236}">
                <a16:creationId xmlns:a16="http://schemas.microsoft.com/office/drawing/2014/main" id="{90008F3E-10B8-4111-A0AC-C78238234C0C}"/>
              </a:ext>
            </a:extLst>
          </p:cNvPr>
          <p:cNvSpPr txBox="1"/>
          <p:nvPr/>
        </p:nvSpPr>
        <p:spPr bwMode="auto">
          <a:xfrm>
            <a:off x="5786711" y="2696474"/>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71" name="TextBox 370">
            <a:extLst>
              <a:ext uri="{FF2B5EF4-FFF2-40B4-BE49-F238E27FC236}">
                <a16:creationId xmlns:a16="http://schemas.microsoft.com/office/drawing/2014/main" id="{A59F84D9-0ACB-4E36-BE83-57AD2D4B7A8B}"/>
              </a:ext>
            </a:extLst>
          </p:cNvPr>
          <p:cNvSpPr txBox="1"/>
          <p:nvPr/>
        </p:nvSpPr>
        <p:spPr bwMode="auto">
          <a:xfrm>
            <a:off x="5805755" y="2726137"/>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73" name="TextBox 372">
            <a:extLst>
              <a:ext uri="{FF2B5EF4-FFF2-40B4-BE49-F238E27FC236}">
                <a16:creationId xmlns:a16="http://schemas.microsoft.com/office/drawing/2014/main" id="{9F39DFDF-DE4A-4DE9-B22F-D9F61C1C9406}"/>
              </a:ext>
            </a:extLst>
          </p:cNvPr>
          <p:cNvSpPr txBox="1"/>
          <p:nvPr/>
        </p:nvSpPr>
        <p:spPr bwMode="auto">
          <a:xfrm>
            <a:off x="5901105" y="2810408"/>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75" name="TextBox 374">
            <a:extLst>
              <a:ext uri="{FF2B5EF4-FFF2-40B4-BE49-F238E27FC236}">
                <a16:creationId xmlns:a16="http://schemas.microsoft.com/office/drawing/2014/main" id="{3A82B01A-3352-4A77-ADFD-591C1752D770}"/>
              </a:ext>
            </a:extLst>
          </p:cNvPr>
          <p:cNvSpPr txBox="1"/>
          <p:nvPr/>
        </p:nvSpPr>
        <p:spPr bwMode="auto">
          <a:xfrm>
            <a:off x="5813369" y="2749036"/>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77" name="TextBox 376">
            <a:extLst>
              <a:ext uri="{FF2B5EF4-FFF2-40B4-BE49-F238E27FC236}">
                <a16:creationId xmlns:a16="http://schemas.microsoft.com/office/drawing/2014/main" id="{BA6118C2-270F-4913-9882-3CBDCFE18902}"/>
              </a:ext>
            </a:extLst>
          </p:cNvPr>
          <p:cNvSpPr txBox="1"/>
          <p:nvPr/>
        </p:nvSpPr>
        <p:spPr bwMode="auto">
          <a:xfrm>
            <a:off x="5847940" y="2786586"/>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79" name="TextBox 378">
            <a:extLst>
              <a:ext uri="{FF2B5EF4-FFF2-40B4-BE49-F238E27FC236}">
                <a16:creationId xmlns:a16="http://schemas.microsoft.com/office/drawing/2014/main" id="{D9662CDC-F59C-478F-AEAE-A6C3CF842D02}"/>
              </a:ext>
            </a:extLst>
          </p:cNvPr>
          <p:cNvSpPr txBox="1"/>
          <p:nvPr/>
        </p:nvSpPr>
        <p:spPr bwMode="auto">
          <a:xfrm>
            <a:off x="5863902" y="2806878"/>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81" name="TextBox 380">
            <a:extLst>
              <a:ext uri="{FF2B5EF4-FFF2-40B4-BE49-F238E27FC236}">
                <a16:creationId xmlns:a16="http://schemas.microsoft.com/office/drawing/2014/main" id="{4EFA96A9-0707-4B06-AEB5-11F9EAC69D22}"/>
              </a:ext>
            </a:extLst>
          </p:cNvPr>
          <p:cNvSpPr txBox="1"/>
          <p:nvPr/>
        </p:nvSpPr>
        <p:spPr bwMode="auto">
          <a:xfrm>
            <a:off x="5885919" y="2806039"/>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83" name="TextBox 382">
            <a:extLst>
              <a:ext uri="{FF2B5EF4-FFF2-40B4-BE49-F238E27FC236}">
                <a16:creationId xmlns:a16="http://schemas.microsoft.com/office/drawing/2014/main" id="{25E3C3B4-C576-4B53-AD24-7402C6EECC5A}"/>
              </a:ext>
            </a:extLst>
          </p:cNvPr>
          <p:cNvSpPr txBox="1"/>
          <p:nvPr/>
        </p:nvSpPr>
        <p:spPr bwMode="auto">
          <a:xfrm>
            <a:off x="5977633" y="2820147"/>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85" name="TextBox 384">
            <a:extLst>
              <a:ext uri="{FF2B5EF4-FFF2-40B4-BE49-F238E27FC236}">
                <a16:creationId xmlns:a16="http://schemas.microsoft.com/office/drawing/2014/main" id="{3F80F2C5-EA79-4233-B592-92A67EC8D498}"/>
              </a:ext>
            </a:extLst>
          </p:cNvPr>
          <p:cNvSpPr txBox="1"/>
          <p:nvPr/>
        </p:nvSpPr>
        <p:spPr bwMode="auto">
          <a:xfrm>
            <a:off x="6015567" y="2827891"/>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87" name="TextBox 386">
            <a:extLst>
              <a:ext uri="{FF2B5EF4-FFF2-40B4-BE49-F238E27FC236}">
                <a16:creationId xmlns:a16="http://schemas.microsoft.com/office/drawing/2014/main" id="{175A3ED6-0DD9-4E8C-B4FC-4FB0B4570589}"/>
              </a:ext>
            </a:extLst>
          </p:cNvPr>
          <p:cNvSpPr txBox="1"/>
          <p:nvPr/>
        </p:nvSpPr>
        <p:spPr bwMode="auto">
          <a:xfrm>
            <a:off x="6122151" y="2832205"/>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89" name="TextBox 388">
            <a:extLst>
              <a:ext uri="{FF2B5EF4-FFF2-40B4-BE49-F238E27FC236}">
                <a16:creationId xmlns:a16="http://schemas.microsoft.com/office/drawing/2014/main" id="{B8AEE588-2022-4B9E-96CD-0C3511D83CD7}"/>
              </a:ext>
            </a:extLst>
          </p:cNvPr>
          <p:cNvSpPr txBox="1"/>
          <p:nvPr/>
        </p:nvSpPr>
        <p:spPr bwMode="auto">
          <a:xfrm>
            <a:off x="6166860" y="2835555"/>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91" name="TextBox 390">
            <a:extLst>
              <a:ext uri="{FF2B5EF4-FFF2-40B4-BE49-F238E27FC236}">
                <a16:creationId xmlns:a16="http://schemas.microsoft.com/office/drawing/2014/main" id="{AB415DB2-96EA-4FB1-A145-B1DE12E1DBCE}"/>
              </a:ext>
            </a:extLst>
          </p:cNvPr>
          <p:cNvSpPr txBox="1"/>
          <p:nvPr/>
        </p:nvSpPr>
        <p:spPr bwMode="auto">
          <a:xfrm>
            <a:off x="6266195" y="2827891"/>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93" name="TextBox 392">
            <a:extLst>
              <a:ext uri="{FF2B5EF4-FFF2-40B4-BE49-F238E27FC236}">
                <a16:creationId xmlns:a16="http://schemas.microsoft.com/office/drawing/2014/main" id="{3348F11A-95BE-41F3-A196-DB3A353B557A}"/>
              </a:ext>
            </a:extLst>
          </p:cNvPr>
          <p:cNvSpPr txBox="1"/>
          <p:nvPr/>
        </p:nvSpPr>
        <p:spPr bwMode="auto">
          <a:xfrm>
            <a:off x="6314242" y="2838927"/>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95" name="TextBox 394">
            <a:extLst>
              <a:ext uri="{FF2B5EF4-FFF2-40B4-BE49-F238E27FC236}">
                <a16:creationId xmlns:a16="http://schemas.microsoft.com/office/drawing/2014/main" id="{79132DEF-130C-46D1-B53A-BC73C02CB624}"/>
              </a:ext>
            </a:extLst>
          </p:cNvPr>
          <p:cNvSpPr txBox="1"/>
          <p:nvPr/>
        </p:nvSpPr>
        <p:spPr bwMode="auto">
          <a:xfrm>
            <a:off x="6364458" y="2874562"/>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97" name="TextBox 396">
            <a:extLst>
              <a:ext uri="{FF2B5EF4-FFF2-40B4-BE49-F238E27FC236}">
                <a16:creationId xmlns:a16="http://schemas.microsoft.com/office/drawing/2014/main" id="{61ACC769-64E4-48ED-BDE7-E54DBAE3BC2D}"/>
              </a:ext>
            </a:extLst>
          </p:cNvPr>
          <p:cNvSpPr txBox="1"/>
          <p:nvPr/>
        </p:nvSpPr>
        <p:spPr bwMode="auto">
          <a:xfrm>
            <a:off x="6339252" y="2839097"/>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99" name="TextBox 398">
            <a:extLst>
              <a:ext uri="{FF2B5EF4-FFF2-40B4-BE49-F238E27FC236}">
                <a16:creationId xmlns:a16="http://schemas.microsoft.com/office/drawing/2014/main" id="{BF8C608A-DB38-46B5-8044-C8FFC34EA1FA}"/>
              </a:ext>
            </a:extLst>
          </p:cNvPr>
          <p:cNvSpPr txBox="1"/>
          <p:nvPr/>
        </p:nvSpPr>
        <p:spPr bwMode="auto">
          <a:xfrm>
            <a:off x="6367084" y="2910116"/>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401" name="TextBox 400">
            <a:extLst>
              <a:ext uri="{FF2B5EF4-FFF2-40B4-BE49-F238E27FC236}">
                <a16:creationId xmlns:a16="http://schemas.microsoft.com/office/drawing/2014/main" id="{EBEDC653-F1A9-4002-AC1B-8DE4A842B94E}"/>
              </a:ext>
            </a:extLst>
          </p:cNvPr>
          <p:cNvSpPr txBox="1"/>
          <p:nvPr/>
        </p:nvSpPr>
        <p:spPr bwMode="auto">
          <a:xfrm>
            <a:off x="6367084" y="2945670"/>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403" name="TextBox 402">
            <a:extLst>
              <a:ext uri="{FF2B5EF4-FFF2-40B4-BE49-F238E27FC236}">
                <a16:creationId xmlns:a16="http://schemas.microsoft.com/office/drawing/2014/main" id="{D01C8B1F-303A-49A5-A0D8-59578380BDA7}"/>
              </a:ext>
            </a:extLst>
          </p:cNvPr>
          <p:cNvSpPr txBox="1"/>
          <p:nvPr/>
        </p:nvSpPr>
        <p:spPr bwMode="auto">
          <a:xfrm>
            <a:off x="6394781" y="2976890"/>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405" name="TextBox 404">
            <a:extLst>
              <a:ext uri="{FF2B5EF4-FFF2-40B4-BE49-F238E27FC236}">
                <a16:creationId xmlns:a16="http://schemas.microsoft.com/office/drawing/2014/main" id="{1D56D50D-751D-497B-86CD-7B28BA6F2471}"/>
              </a:ext>
            </a:extLst>
          </p:cNvPr>
          <p:cNvSpPr txBox="1"/>
          <p:nvPr/>
        </p:nvSpPr>
        <p:spPr bwMode="auto">
          <a:xfrm>
            <a:off x="6417602" y="2969625"/>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407" name="TextBox 406">
            <a:extLst>
              <a:ext uri="{FF2B5EF4-FFF2-40B4-BE49-F238E27FC236}">
                <a16:creationId xmlns:a16="http://schemas.microsoft.com/office/drawing/2014/main" id="{5E060920-3D74-49BB-B118-DFF2969000E0}"/>
              </a:ext>
            </a:extLst>
          </p:cNvPr>
          <p:cNvSpPr txBox="1"/>
          <p:nvPr/>
        </p:nvSpPr>
        <p:spPr bwMode="auto">
          <a:xfrm>
            <a:off x="6570037" y="2976890"/>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409" name="TextBox 408">
            <a:extLst>
              <a:ext uri="{FF2B5EF4-FFF2-40B4-BE49-F238E27FC236}">
                <a16:creationId xmlns:a16="http://schemas.microsoft.com/office/drawing/2014/main" id="{B643361B-0665-4B2B-9261-2A604098A62D}"/>
              </a:ext>
            </a:extLst>
          </p:cNvPr>
          <p:cNvSpPr txBox="1"/>
          <p:nvPr/>
        </p:nvSpPr>
        <p:spPr bwMode="auto">
          <a:xfrm>
            <a:off x="6452157" y="2973258"/>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411" name="TextBox 410">
            <a:extLst>
              <a:ext uri="{FF2B5EF4-FFF2-40B4-BE49-F238E27FC236}">
                <a16:creationId xmlns:a16="http://schemas.microsoft.com/office/drawing/2014/main" id="{13FCFE42-EF1E-43DF-8BC6-138DDA67806C}"/>
              </a:ext>
            </a:extLst>
          </p:cNvPr>
          <p:cNvSpPr txBox="1"/>
          <p:nvPr/>
        </p:nvSpPr>
        <p:spPr bwMode="auto">
          <a:xfrm>
            <a:off x="6471242" y="2973258"/>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413" name="TextBox 412">
            <a:extLst>
              <a:ext uri="{FF2B5EF4-FFF2-40B4-BE49-F238E27FC236}">
                <a16:creationId xmlns:a16="http://schemas.microsoft.com/office/drawing/2014/main" id="{BDFD4946-1A0E-4C10-9EF2-DDC44A03D8D3}"/>
              </a:ext>
            </a:extLst>
          </p:cNvPr>
          <p:cNvSpPr txBox="1"/>
          <p:nvPr/>
        </p:nvSpPr>
        <p:spPr bwMode="auto">
          <a:xfrm>
            <a:off x="6494095" y="2973258"/>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415" name="TextBox 414">
            <a:extLst>
              <a:ext uri="{FF2B5EF4-FFF2-40B4-BE49-F238E27FC236}">
                <a16:creationId xmlns:a16="http://schemas.microsoft.com/office/drawing/2014/main" id="{0D9DB9D0-BA34-4AEB-B040-D4D61943FECB}"/>
              </a:ext>
            </a:extLst>
          </p:cNvPr>
          <p:cNvSpPr txBox="1"/>
          <p:nvPr/>
        </p:nvSpPr>
        <p:spPr bwMode="auto">
          <a:xfrm>
            <a:off x="6829549" y="3054509"/>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417" name="TextBox 416">
            <a:extLst>
              <a:ext uri="{FF2B5EF4-FFF2-40B4-BE49-F238E27FC236}">
                <a16:creationId xmlns:a16="http://schemas.microsoft.com/office/drawing/2014/main" id="{00F7ED81-076C-4152-BEED-27171C7790EB}"/>
              </a:ext>
            </a:extLst>
          </p:cNvPr>
          <p:cNvSpPr txBox="1"/>
          <p:nvPr/>
        </p:nvSpPr>
        <p:spPr bwMode="auto">
          <a:xfrm>
            <a:off x="6861905" y="3057290"/>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419" name="TextBox 418">
            <a:extLst>
              <a:ext uri="{FF2B5EF4-FFF2-40B4-BE49-F238E27FC236}">
                <a16:creationId xmlns:a16="http://schemas.microsoft.com/office/drawing/2014/main" id="{290C9E7F-9EB4-4591-B0C3-613592D3DFEC}"/>
              </a:ext>
            </a:extLst>
          </p:cNvPr>
          <p:cNvSpPr txBox="1"/>
          <p:nvPr/>
        </p:nvSpPr>
        <p:spPr bwMode="auto">
          <a:xfrm>
            <a:off x="6891477" y="3057290"/>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421" name="TextBox 420">
            <a:extLst>
              <a:ext uri="{FF2B5EF4-FFF2-40B4-BE49-F238E27FC236}">
                <a16:creationId xmlns:a16="http://schemas.microsoft.com/office/drawing/2014/main" id="{5E2FC1CE-CDC7-4BD1-90BD-5F4EDFF98D39}"/>
              </a:ext>
            </a:extLst>
          </p:cNvPr>
          <p:cNvSpPr txBox="1"/>
          <p:nvPr/>
        </p:nvSpPr>
        <p:spPr bwMode="auto">
          <a:xfrm>
            <a:off x="7323259" y="3125911"/>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423" name="TextBox 422">
            <a:extLst>
              <a:ext uri="{FF2B5EF4-FFF2-40B4-BE49-F238E27FC236}">
                <a16:creationId xmlns:a16="http://schemas.microsoft.com/office/drawing/2014/main" id="{7DE68A43-2EE0-42B8-B5F7-5D7BE8928ADD}"/>
              </a:ext>
            </a:extLst>
          </p:cNvPr>
          <p:cNvSpPr txBox="1"/>
          <p:nvPr/>
        </p:nvSpPr>
        <p:spPr bwMode="auto">
          <a:xfrm>
            <a:off x="7447140" y="3400203"/>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425" name="TextBox 424">
            <a:extLst>
              <a:ext uri="{FF2B5EF4-FFF2-40B4-BE49-F238E27FC236}">
                <a16:creationId xmlns:a16="http://schemas.microsoft.com/office/drawing/2014/main" id="{575C0A31-39A1-444C-A6F5-061BC31FD0E1}"/>
              </a:ext>
            </a:extLst>
          </p:cNvPr>
          <p:cNvSpPr txBox="1"/>
          <p:nvPr/>
        </p:nvSpPr>
        <p:spPr bwMode="auto">
          <a:xfrm>
            <a:off x="7521848" y="3984265"/>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427" name="TextBox 426">
            <a:extLst>
              <a:ext uri="{FF2B5EF4-FFF2-40B4-BE49-F238E27FC236}">
                <a16:creationId xmlns:a16="http://schemas.microsoft.com/office/drawing/2014/main" id="{5A1ABC1D-A5DD-4150-A74B-93929CC25AC4}"/>
              </a:ext>
            </a:extLst>
          </p:cNvPr>
          <p:cNvSpPr txBox="1"/>
          <p:nvPr/>
        </p:nvSpPr>
        <p:spPr bwMode="auto">
          <a:xfrm>
            <a:off x="7542140" y="3984951"/>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429" name="TextBox 428">
            <a:extLst>
              <a:ext uri="{FF2B5EF4-FFF2-40B4-BE49-F238E27FC236}">
                <a16:creationId xmlns:a16="http://schemas.microsoft.com/office/drawing/2014/main" id="{FC96D73F-D224-4397-86B5-6503A2ADE878}"/>
              </a:ext>
            </a:extLst>
          </p:cNvPr>
          <p:cNvSpPr txBox="1"/>
          <p:nvPr/>
        </p:nvSpPr>
        <p:spPr bwMode="auto">
          <a:xfrm>
            <a:off x="6917318" y="3114427"/>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431" name="TextBox 430">
            <a:extLst>
              <a:ext uri="{FF2B5EF4-FFF2-40B4-BE49-F238E27FC236}">
                <a16:creationId xmlns:a16="http://schemas.microsoft.com/office/drawing/2014/main" id="{23F1915E-B97D-4821-A1BD-CAAD922BF352}"/>
              </a:ext>
            </a:extLst>
          </p:cNvPr>
          <p:cNvSpPr txBox="1"/>
          <p:nvPr/>
        </p:nvSpPr>
        <p:spPr bwMode="auto">
          <a:xfrm>
            <a:off x="7035799" y="3125831"/>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433" name="TextBox 432">
            <a:extLst>
              <a:ext uri="{FF2B5EF4-FFF2-40B4-BE49-F238E27FC236}">
                <a16:creationId xmlns:a16="http://schemas.microsoft.com/office/drawing/2014/main" id="{B6F3D7CA-B6E4-4FC5-BA77-17F4D69B4012}"/>
              </a:ext>
            </a:extLst>
          </p:cNvPr>
          <p:cNvSpPr txBox="1"/>
          <p:nvPr/>
        </p:nvSpPr>
        <p:spPr bwMode="auto">
          <a:xfrm>
            <a:off x="6935880" y="3117957"/>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435" name="TextBox 434">
            <a:extLst>
              <a:ext uri="{FF2B5EF4-FFF2-40B4-BE49-F238E27FC236}">
                <a16:creationId xmlns:a16="http://schemas.microsoft.com/office/drawing/2014/main" id="{10D73C1E-E458-4050-B154-E32592805524}"/>
              </a:ext>
            </a:extLst>
          </p:cNvPr>
          <p:cNvSpPr txBox="1"/>
          <p:nvPr/>
        </p:nvSpPr>
        <p:spPr bwMode="auto">
          <a:xfrm>
            <a:off x="6951761" y="3122183"/>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437" name="TextBox 436">
            <a:extLst>
              <a:ext uri="{FF2B5EF4-FFF2-40B4-BE49-F238E27FC236}">
                <a16:creationId xmlns:a16="http://schemas.microsoft.com/office/drawing/2014/main" id="{F033E017-D4E7-4C11-95F1-699267938F91}"/>
              </a:ext>
            </a:extLst>
          </p:cNvPr>
          <p:cNvSpPr txBox="1"/>
          <p:nvPr/>
        </p:nvSpPr>
        <p:spPr bwMode="auto">
          <a:xfrm>
            <a:off x="6990253" y="3121624"/>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439" name="TextBox 438">
            <a:extLst>
              <a:ext uri="{FF2B5EF4-FFF2-40B4-BE49-F238E27FC236}">
                <a16:creationId xmlns:a16="http://schemas.microsoft.com/office/drawing/2014/main" id="{245B0EDD-6223-4ABB-935C-FBC5CF460DCD}"/>
              </a:ext>
            </a:extLst>
          </p:cNvPr>
          <p:cNvSpPr txBox="1"/>
          <p:nvPr/>
        </p:nvSpPr>
        <p:spPr bwMode="auto">
          <a:xfrm>
            <a:off x="7394451" y="3117957"/>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441" name="TextBox 440">
            <a:extLst>
              <a:ext uri="{FF2B5EF4-FFF2-40B4-BE49-F238E27FC236}">
                <a16:creationId xmlns:a16="http://schemas.microsoft.com/office/drawing/2014/main" id="{8D51F2B5-70DF-440D-8B9A-4DADD19D77DB}"/>
              </a:ext>
            </a:extLst>
          </p:cNvPr>
          <p:cNvSpPr txBox="1"/>
          <p:nvPr/>
        </p:nvSpPr>
        <p:spPr bwMode="auto">
          <a:xfrm>
            <a:off x="7413280" y="3121136"/>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443" name="TextBox 442">
            <a:extLst>
              <a:ext uri="{FF2B5EF4-FFF2-40B4-BE49-F238E27FC236}">
                <a16:creationId xmlns:a16="http://schemas.microsoft.com/office/drawing/2014/main" id="{6F5AA58C-EE52-4D19-9AEF-C3BE8634A47D}"/>
              </a:ext>
            </a:extLst>
          </p:cNvPr>
          <p:cNvSpPr txBox="1"/>
          <p:nvPr/>
        </p:nvSpPr>
        <p:spPr bwMode="auto">
          <a:xfrm>
            <a:off x="7432376" y="3124802"/>
            <a:ext cx="160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Tree>
    <p:extLst>
      <p:ext uri="{BB962C8B-B14F-4D97-AF65-F5344CB8AC3E}">
        <p14:creationId xmlns:p14="http://schemas.microsoft.com/office/powerpoint/2010/main" val="20593015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20" name="Text Box 11">
            <a:extLst>
              <a:ext uri="{FF2B5EF4-FFF2-40B4-BE49-F238E27FC236}">
                <a16:creationId xmlns:a16="http://schemas.microsoft.com/office/drawing/2014/main" id="{DBDDA247-7765-48E4-AB04-229BE464542E}"/>
              </a:ext>
            </a:extLst>
          </p:cNvPr>
          <p:cNvSpPr txBox="1">
            <a:spLocks noChangeArrowheads="1"/>
          </p:cNvSpPr>
          <p:nvPr/>
        </p:nvSpPr>
        <p:spPr bwMode="auto">
          <a:xfrm>
            <a:off x="412751" y="6379390"/>
            <a:ext cx="8564562"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fr-FR" altLang="en-US" sz="1200" b="0" i="0" u="none" strike="noStrike" kern="0" cap="none" spc="0" normalizeH="0" baseline="0" noProof="0" dirty="0">
                <a:ln>
                  <a:noFill/>
                </a:ln>
                <a:solidFill>
                  <a:srgbClr val="455560"/>
                </a:solidFill>
                <a:effectLst/>
                <a:uLnTx/>
                <a:uFillTx/>
                <a:latin typeface="Calibri" panose="020F0502020204030204" pitchFamily="34" charset="0"/>
                <a:ea typeface="ＭＳ Ｐゴシック" panose="020B0600070205080204" pitchFamily="34" charset="-128"/>
                <a:cs typeface="Calibri" panose="020F0502020204030204" pitchFamily="34" charset="0"/>
              </a:rPr>
              <a:t>Chi. NEJM. 2019;381:13. </a:t>
            </a:r>
            <a:endParaRPr kumimoji="0" lang="en-US" altLang="en-US" sz="1200" b="0" i="0" u="none" strike="noStrike" kern="0" cap="none" spc="0" normalizeH="0" baseline="0" noProof="0" dirty="0">
              <a:ln>
                <a:noFill/>
              </a:ln>
              <a:solidFill>
                <a:srgbClr val="455560"/>
              </a:solidFill>
              <a:effectLst/>
              <a:uLnTx/>
              <a:uFillTx/>
              <a:latin typeface="Calibri" panose="020F0502020204030204" pitchFamily="34" charset="0"/>
              <a:ea typeface="ＭＳ Ｐゴシック" panose="020B0600070205080204" pitchFamily="34" charset="-128"/>
              <a:cs typeface="Calibri" panose="020F0502020204030204" pitchFamily="34" charset="0"/>
            </a:endParaRPr>
          </a:p>
        </p:txBody>
      </p:sp>
      <p:sp>
        <p:nvSpPr>
          <p:cNvPr id="23555" name="Title 10">
            <a:extLst>
              <a:ext uri="{FF2B5EF4-FFF2-40B4-BE49-F238E27FC236}">
                <a16:creationId xmlns:a16="http://schemas.microsoft.com/office/drawing/2014/main" id="{D8D1E7D9-6F6E-4AE1-B0A1-C3C5EDF72F09}"/>
              </a:ext>
            </a:extLst>
          </p:cNvPr>
          <p:cNvSpPr>
            <a:spLocks noGrp="1"/>
          </p:cNvSpPr>
          <p:nvPr>
            <p:ph type="title"/>
          </p:nvPr>
        </p:nvSpPr>
        <p:spPr>
          <a:xfrm>
            <a:off x="611189" y="238126"/>
            <a:ext cx="10869613" cy="1103313"/>
          </a:xfrm>
        </p:spPr>
        <p:txBody>
          <a:bodyPr/>
          <a:lstStyle/>
          <a:p>
            <a:r>
              <a:rPr lang="en-US" altLang="en-US" dirty="0"/>
              <a:t>TITAN: Apalutamide + ADT vs Placebo + ADT in mHSPC</a:t>
            </a:r>
          </a:p>
        </p:txBody>
      </p:sp>
      <p:sp>
        <p:nvSpPr>
          <p:cNvPr id="23556" name="Rectangle 3">
            <a:extLst>
              <a:ext uri="{FF2B5EF4-FFF2-40B4-BE49-F238E27FC236}">
                <a16:creationId xmlns:a16="http://schemas.microsoft.com/office/drawing/2014/main" id="{94E243A6-78F8-4E2F-87D2-C9887EC2D00A}"/>
              </a:ext>
            </a:extLst>
          </p:cNvPr>
          <p:cNvSpPr>
            <a:spLocks noGrp="1"/>
          </p:cNvSpPr>
          <p:nvPr>
            <p:ph idx="1"/>
          </p:nvPr>
        </p:nvSpPr>
        <p:spPr>
          <a:xfrm>
            <a:off x="658812" y="1516364"/>
            <a:ext cx="10874375" cy="4651375"/>
          </a:xfrm>
        </p:spPr>
        <p:txBody>
          <a:bodyPr/>
          <a:lstStyle/>
          <a:p>
            <a:pPr>
              <a:spcBef>
                <a:spcPts val="400"/>
              </a:spcBef>
              <a:spcAft>
                <a:spcPts val="200"/>
              </a:spcAft>
            </a:pPr>
            <a:r>
              <a:rPr lang="en-US" altLang="en-US" sz="2200" dirty="0"/>
              <a:t>International, randomized, double-blind, placebo-controlled phase III trial</a:t>
            </a:r>
          </a:p>
          <a:p>
            <a:pPr marL="0" indent="0">
              <a:spcBef>
                <a:spcPts val="400"/>
              </a:spcBef>
              <a:spcAft>
                <a:spcPts val="200"/>
              </a:spcAft>
              <a:buNone/>
            </a:pPr>
            <a:br>
              <a:rPr lang="en-US" altLang="en-US" sz="2200" dirty="0"/>
            </a:br>
            <a:endParaRPr lang="en-US" altLang="en-US" sz="2200" dirty="0"/>
          </a:p>
          <a:p>
            <a:pPr>
              <a:spcBef>
                <a:spcPts val="400"/>
              </a:spcBef>
              <a:spcAft>
                <a:spcPts val="200"/>
              </a:spcAft>
            </a:pPr>
            <a:endParaRPr lang="en-US" altLang="en-US" sz="2200" dirty="0"/>
          </a:p>
          <a:p>
            <a:pPr>
              <a:spcBef>
                <a:spcPts val="400"/>
              </a:spcBef>
              <a:spcAft>
                <a:spcPts val="200"/>
              </a:spcAft>
            </a:pPr>
            <a:endParaRPr lang="en-US" altLang="en-US" sz="2200" dirty="0"/>
          </a:p>
          <a:p>
            <a:pPr>
              <a:spcBef>
                <a:spcPts val="400"/>
              </a:spcBef>
              <a:spcAft>
                <a:spcPts val="200"/>
              </a:spcAft>
            </a:pPr>
            <a:endParaRPr lang="en-US" altLang="en-US" sz="2200" dirty="0"/>
          </a:p>
          <a:p>
            <a:pPr>
              <a:spcBef>
                <a:spcPts val="400"/>
              </a:spcBef>
              <a:spcAft>
                <a:spcPts val="200"/>
              </a:spcAft>
            </a:pPr>
            <a:endParaRPr lang="en-US" altLang="en-US" sz="2200" dirty="0"/>
          </a:p>
          <a:p>
            <a:pPr>
              <a:spcBef>
                <a:spcPts val="400"/>
              </a:spcBef>
              <a:spcAft>
                <a:spcPts val="200"/>
              </a:spcAft>
            </a:pPr>
            <a:endParaRPr lang="en-US" altLang="en-US" sz="2200" dirty="0"/>
          </a:p>
          <a:p>
            <a:pPr>
              <a:spcBef>
                <a:spcPts val="400"/>
              </a:spcBef>
              <a:spcAft>
                <a:spcPts val="200"/>
              </a:spcAft>
            </a:pPr>
            <a:endParaRPr lang="en-US" altLang="en-US" sz="2200" dirty="0"/>
          </a:p>
          <a:p>
            <a:pPr>
              <a:spcBef>
                <a:spcPts val="400"/>
              </a:spcBef>
              <a:spcAft>
                <a:spcPts val="200"/>
              </a:spcAft>
            </a:pPr>
            <a:r>
              <a:rPr lang="en-US" altLang="en-US" sz="2200" dirty="0"/>
              <a:t>Primary endpoints: OS, radiographic PFS</a:t>
            </a:r>
          </a:p>
          <a:p>
            <a:pPr>
              <a:spcBef>
                <a:spcPts val="400"/>
              </a:spcBef>
              <a:spcAft>
                <a:spcPts val="200"/>
              </a:spcAft>
            </a:pPr>
            <a:r>
              <a:rPr lang="en-US" altLang="en-US" sz="2200" dirty="0"/>
              <a:t>Secondary endpoints: time to pain progression, time to SRE, time to chronic opioid use, time to cytotoxic chemotherapy</a:t>
            </a:r>
          </a:p>
          <a:p>
            <a:pPr>
              <a:spcBef>
                <a:spcPts val="400"/>
              </a:spcBef>
              <a:spcAft>
                <a:spcPts val="200"/>
              </a:spcAft>
            </a:pPr>
            <a:r>
              <a:rPr lang="en-US" altLang="en-US" sz="2200" dirty="0"/>
              <a:t>Exploratory endpoints including: time to PSA progression, PFS2</a:t>
            </a:r>
          </a:p>
        </p:txBody>
      </p:sp>
      <p:sp>
        <p:nvSpPr>
          <p:cNvPr id="64514" name="Text Box 45">
            <a:extLst>
              <a:ext uri="{FF2B5EF4-FFF2-40B4-BE49-F238E27FC236}">
                <a16:creationId xmlns:a16="http://schemas.microsoft.com/office/drawing/2014/main" id="{0B410525-86C2-4B5F-A575-D1F2049E24B6}"/>
              </a:ext>
            </a:extLst>
          </p:cNvPr>
          <p:cNvSpPr txBox="1">
            <a:spLocks noChangeArrowheads="1"/>
          </p:cNvSpPr>
          <p:nvPr/>
        </p:nvSpPr>
        <p:spPr bwMode="auto">
          <a:xfrm>
            <a:off x="685266" y="2746580"/>
            <a:ext cx="3464801" cy="13234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Patients with metastatic castration-sensitive prostate cancer; ECOG PS 0/1; prior ADT ≤ 6 mos for mCSPC or ≤ 3 yrs for local disease</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(N = 1052)</a:t>
            </a:r>
            <a:endPar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endParaRPr>
          </a:p>
        </p:txBody>
      </p:sp>
      <p:sp>
        <p:nvSpPr>
          <p:cNvPr id="33796" name="Rectangle 49">
            <a:extLst>
              <a:ext uri="{FF2B5EF4-FFF2-40B4-BE49-F238E27FC236}">
                <a16:creationId xmlns:a16="http://schemas.microsoft.com/office/drawing/2014/main" id="{675462E9-8597-4953-8AB9-A6DA325AC763}"/>
              </a:ext>
            </a:extLst>
          </p:cNvPr>
          <p:cNvSpPr>
            <a:spLocks noChangeArrowheads="1"/>
          </p:cNvSpPr>
          <p:nvPr/>
        </p:nvSpPr>
        <p:spPr bwMode="auto">
          <a:xfrm>
            <a:off x="4862512" y="2508983"/>
            <a:ext cx="3587805" cy="930456"/>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t>Apalutamide 240 mg QD + ADT</a:t>
            </a:r>
            <a:b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br>
            <a:r>
              <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t>(n = 525)</a:t>
            </a:r>
          </a:p>
        </p:txBody>
      </p:sp>
      <p:sp>
        <p:nvSpPr>
          <p:cNvPr id="7173" name="Rectangle 50">
            <a:extLst>
              <a:ext uri="{FF2B5EF4-FFF2-40B4-BE49-F238E27FC236}">
                <a16:creationId xmlns:a16="http://schemas.microsoft.com/office/drawing/2014/main" id="{8A641FEB-5769-4DA4-AFF7-36309C445810}"/>
              </a:ext>
            </a:extLst>
          </p:cNvPr>
          <p:cNvSpPr>
            <a:spLocks noChangeArrowheads="1"/>
          </p:cNvSpPr>
          <p:nvPr/>
        </p:nvSpPr>
        <p:spPr bwMode="auto">
          <a:xfrm>
            <a:off x="4852986" y="3505527"/>
            <a:ext cx="3587805" cy="932688"/>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t>Placebo + ADT</a:t>
            </a: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t>(n = 527)</a:t>
            </a:r>
          </a:p>
        </p:txBody>
      </p:sp>
      <p:sp>
        <p:nvSpPr>
          <p:cNvPr id="64518" name="Line 53">
            <a:extLst>
              <a:ext uri="{FF2B5EF4-FFF2-40B4-BE49-F238E27FC236}">
                <a16:creationId xmlns:a16="http://schemas.microsoft.com/office/drawing/2014/main" id="{9296FDCD-6B7E-4A8F-AF6C-F31C2CAA257A}"/>
              </a:ext>
            </a:extLst>
          </p:cNvPr>
          <p:cNvSpPr>
            <a:spLocks noChangeShapeType="1"/>
          </p:cNvSpPr>
          <p:nvPr/>
        </p:nvSpPr>
        <p:spPr bwMode="auto">
          <a:xfrm>
            <a:off x="4172172" y="3537230"/>
            <a:ext cx="466725" cy="34925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endParaRPr>
          </a:p>
        </p:txBody>
      </p:sp>
      <p:sp>
        <p:nvSpPr>
          <p:cNvPr id="64519" name="Line 54">
            <a:extLst>
              <a:ext uri="{FF2B5EF4-FFF2-40B4-BE49-F238E27FC236}">
                <a16:creationId xmlns:a16="http://schemas.microsoft.com/office/drawing/2014/main" id="{1241FF0F-8E92-4110-813F-0D0E3F567BE7}"/>
              </a:ext>
            </a:extLst>
          </p:cNvPr>
          <p:cNvSpPr>
            <a:spLocks noChangeShapeType="1"/>
          </p:cNvSpPr>
          <p:nvPr/>
        </p:nvSpPr>
        <p:spPr bwMode="auto">
          <a:xfrm flipV="1">
            <a:off x="4172172" y="2937156"/>
            <a:ext cx="466725" cy="346075"/>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endParaRPr>
          </a:p>
        </p:txBody>
      </p:sp>
      <p:grpSp>
        <p:nvGrpSpPr>
          <p:cNvPr id="13" name="Group 7">
            <a:extLst>
              <a:ext uri="{FF2B5EF4-FFF2-40B4-BE49-F238E27FC236}">
                <a16:creationId xmlns:a16="http://schemas.microsoft.com/office/drawing/2014/main" id="{2C3F8AAC-0A8D-4C79-9EA8-0544F356DBB2}"/>
              </a:ext>
            </a:extLst>
          </p:cNvPr>
          <p:cNvGrpSpPr>
            <a:grpSpLocks/>
          </p:cNvGrpSpPr>
          <p:nvPr/>
        </p:nvGrpSpPr>
        <p:grpSpPr bwMode="auto">
          <a:xfrm>
            <a:off x="9389569" y="6216660"/>
            <a:ext cx="2488502" cy="447823"/>
            <a:chOff x="9527309" y="3551529"/>
            <a:chExt cx="2488502" cy="448324"/>
          </a:xfrm>
        </p:grpSpPr>
        <p:pic>
          <p:nvPicPr>
            <p:cNvPr id="14" name="Picture 9">
              <a:extLst>
                <a:ext uri="{FF2B5EF4-FFF2-40B4-BE49-F238E27FC236}">
                  <a16:creationId xmlns:a16="http://schemas.microsoft.com/office/drawing/2014/main" id="{33C01BFD-409F-42D0-A238-389C094D066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CE439BA1-69C5-4E54-8249-D2AA50ADD0C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
        <p:nvSpPr>
          <p:cNvPr id="16" name="Text Box 45">
            <a:extLst>
              <a:ext uri="{FF2B5EF4-FFF2-40B4-BE49-F238E27FC236}">
                <a16:creationId xmlns:a16="http://schemas.microsoft.com/office/drawing/2014/main" id="{A11F5A35-9D9A-47B1-B119-BCE2788FC4EF}"/>
              </a:ext>
            </a:extLst>
          </p:cNvPr>
          <p:cNvSpPr txBox="1">
            <a:spLocks noChangeArrowheads="1"/>
          </p:cNvSpPr>
          <p:nvPr/>
        </p:nvSpPr>
        <p:spPr bwMode="auto">
          <a:xfrm>
            <a:off x="2263289" y="1896566"/>
            <a:ext cx="397764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Gleason score (≤ 7 vs &gt; 7), region (NA/EU vs other), prior docetaxel (yes vs no)</a:t>
            </a:r>
          </a:p>
        </p:txBody>
      </p:sp>
      <p:sp>
        <p:nvSpPr>
          <p:cNvPr id="17" name="Line 52">
            <a:extLst>
              <a:ext uri="{FF2B5EF4-FFF2-40B4-BE49-F238E27FC236}">
                <a16:creationId xmlns:a16="http://schemas.microsoft.com/office/drawing/2014/main" id="{7F6AA4A4-4C04-49D8-9422-3D64DA48340A}"/>
              </a:ext>
            </a:extLst>
          </p:cNvPr>
          <p:cNvSpPr>
            <a:spLocks noChangeShapeType="1"/>
          </p:cNvSpPr>
          <p:nvPr/>
        </p:nvSpPr>
        <p:spPr bwMode="auto">
          <a:xfrm>
            <a:off x="4252113" y="2419786"/>
            <a:ext cx="0" cy="61241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 name="Text Box 45">
            <a:extLst>
              <a:ext uri="{FF2B5EF4-FFF2-40B4-BE49-F238E27FC236}">
                <a16:creationId xmlns:a16="http://schemas.microsoft.com/office/drawing/2014/main" id="{A4101E43-C739-4132-9469-BF23F57A641E}"/>
              </a:ext>
            </a:extLst>
          </p:cNvPr>
          <p:cNvSpPr txBox="1">
            <a:spLocks noChangeArrowheads="1"/>
          </p:cNvSpPr>
          <p:nvPr/>
        </p:nvSpPr>
        <p:spPr bwMode="auto">
          <a:xfrm>
            <a:off x="9512527" y="3336250"/>
            <a:ext cx="4611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PD</a:t>
            </a:r>
          </a:p>
        </p:txBody>
      </p:sp>
      <p:sp>
        <p:nvSpPr>
          <p:cNvPr id="19" name="Line 52">
            <a:extLst>
              <a:ext uri="{FF2B5EF4-FFF2-40B4-BE49-F238E27FC236}">
                <a16:creationId xmlns:a16="http://schemas.microsoft.com/office/drawing/2014/main" id="{242BBC88-192A-4A1E-A1EE-FF8CD2B7B74A}"/>
              </a:ext>
            </a:extLst>
          </p:cNvPr>
          <p:cNvSpPr>
            <a:spLocks noChangeShapeType="1"/>
          </p:cNvSpPr>
          <p:nvPr/>
        </p:nvSpPr>
        <p:spPr bwMode="auto">
          <a:xfrm>
            <a:off x="8611553" y="3505527"/>
            <a:ext cx="778016"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6237139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a:extLst>
              <a:ext uri="{FF2B5EF4-FFF2-40B4-BE49-F238E27FC236}">
                <a16:creationId xmlns:a16="http://schemas.microsoft.com/office/drawing/2014/main" id="{BB74DBEB-B304-4A3A-B0A4-738837924311}"/>
              </a:ext>
            </a:extLst>
          </p:cNvPr>
          <p:cNvSpPr txBox="1"/>
          <p:nvPr/>
        </p:nvSpPr>
        <p:spPr bwMode="auto">
          <a:xfrm rot="16200000">
            <a:off x="872625" y="2937212"/>
            <a:ext cx="28651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PFS (%)</a:t>
            </a:r>
          </a:p>
        </p:txBody>
      </p:sp>
      <p:sp>
        <p:nvSpPr>
          <p:cNvPr id="2" name="Title 1">
            <a:extLst>
              <a:ext uri="{FF2B5EF4-FFF2-40B4-BE49-F238E27FC236}">
                <a16:creationId xmlns:a16="http://schemas.microsoft.com/office/drawing/2014/main" id="{DB044CCD-E486-4FD7-B869-B970F773FAC8}"/>
              </a:ext>
            </a:extLst>
          </p:cNvPr>
          <p:cNvSpPr>
            <a:spLocks noGrp="1"/>
          </p:cNvSpPr>
          <p:nvPr>
            <p:ph type="title"/>
          </p:nvPr>
        </p:nvSpPr>
        <p:spPr/>
        <p:txBody>
          <a:bodyPr/>
          <a:lstStyle/>
          <a:p>
            <a:r>
              <a:rPr lang="en-US" dirty="0"/>
              <a:t>TITAN: Radiographic PFS</a:t>
            </a:r>
          </a:p>
        </p:txBody>
      </p:sp>
      <p:sp>
        <p:nvSpPr>
          <p:cNvPr id="18" name="Content Placeholder 17">
            <a:extLst>
              <a:ext uri="{FF2B5EF4-FFF2-40B4-BE49-F238E27FC236}">
                <a16:creationId xmlns:a16="http://schemas.microsoft.com/office/drawing/2014/main" id="{875FA847-68F8-4A30-928B-E006A30ED995}"/>
              </a:ext>
            </a:extLst>
          </p:cNvPr>
          <p:cNvSpPr>
            <a:spLocks noGrp="1"/>
          </p:cNvSpPr>
          <p:nvPr>
            <p:ph idx="1"/>
          </p:nvPr>
        </p:nvSpPr>
        <p:spPr>
          <a:xfrm>
            <a:off x="604675" y="5905781"/>
            <a:ext cx="10877529" cy="470270"/>
          </a:xfrm>
        </p:spPr>
        <p:txBody>
          <a:bodyPr/>
          <a:lstStyle/>
          <a:p>
            <a:r>
              <a:rPr lang="en-US" sz="2400" dirty="0"/>
              <a:t>52% reduction in risk of radiographic progression or death with apalutamide</a:t>
            </a:r>
          </a:p>
        </p:txBody>
      </p:sp>
      <p:grpSp>
        <p:nvGrpSpPr>
          <p:cNvPr id="3" name="Group 7">
            <a:extLst>
              <a:ext uri="{FF2B5EF4-FFF2-40B4-BE49-F238E27FC236}">
                <a16:creationId xmlns:a16="http://schemas.microsoft.com/office/drawing/2014/main" id="{01A0CAE9-1552-4215-BEAA-3A84F423879B}"/>
              </a:ext>
            </a:extLst>
          </p:cNvPr>
          <p:cNvGrpSpPr>
            <a:grpSpLocks/>
          </p:cNvGrpSpPr>
          <p:nvPr/>
        </p:nvGrpSpPr>
        <p:grpSpPr bwMode="auto">
          <a:xfrm>
            <a:off x="9389569" y="6216652"/>
            <a:ext cx="2488502" cy="447822"/>
            <a:chOff x="9527309" y="3551529"/>
            <a:chExt cx="2488502" cy="448324"/>
          </a:xfrm>
        </p:grpSpPr>
        <p:pic>
          <p:nvPicPr>
            <p:cNvPr id="4" name="Picture 9">
              <a:extLst>
                <a:ext uri="{FF2B5EF4-FFF2-40B4-BE49-F238E27FC236}">
                  <a16:creationId xmlns:a16="http://schemas.microsoft.com/office/drawing/2014/main" id="{CF39B6CE-7F74-4F5B-AD3D-4CBBC3BB7EC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 name="Rectangle 8">
              <a:extLst>
                <a:ext uri="{FF2B5EF4-FFF2-40B4-BE49-F238E27FC236}">
                  <a16:creationId xmlns:a16="http://schemas.microsoft.com/office/drawing/2014/main" id="{CB6617CB-ADF7-4B15-8205-2CD400E3446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
        <p:nvSpPr>
          <p:cNvPr id="28" name="Text Box 11">
            <a:extLst>
              <a:ext uri="{FF2B5EF4-FFF2-40B4-BE49-F238E27FC236}">
                <a16:creationId xmlns:a16="http://schemas.microsoft.com/office/drawing/2014/main" id="{C79B0DB2-3196-4D2B-A231-12455A9BE344}"/>
              </a:ext>
            </a:extLst>
          </p:cNvPr>
          <p:cNvSpPr txBox="1">
            <a:spLocks noChangeArrowheads="1"/>
          </p:cNvSpPr>
          <p:nvPr/>
        </p:nvSpPr>
        <p:spPr bwMode="auto">
          <a:xfrm>
            <a:off x="412751" y="6379390"/>
            <a:ext cx="856456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fr-FR" altLang="en-US" sz="1200" b="0" i="0" u="none" strike="noStrike" kern="0" cap="none" spc="0" normalizeH="0" baseline="0" noProof="0" dirty="0">
                <a:ln>
                  <a:noFill/>
                </a:ln>
                <a:solidFill>
                  <a:srgbClr val="455560"/>
                </a:solidFill>
                <a:effectLst/>
                <a:uLnTx/>
                <a:uFillTx/>
                <a:latin typeface="Calibri" panose="020F0502020204030204" pitchFamily="34" charset="0"/>
                <a:ea typeface="ＭＳ Ｐゴシック" panose="020B0600070205080204" pitchFamily="34" charset="-128"/>
                <a:cs typeface="Calibri" panose="020F0502020204030204" pitchFamily="34" charset="0"/>
              </a:rPr>
              <a:t>Chi. NEJM. 2019;381:13. </a:t>
            </a:r>
            <a:endParaRPr kumimoji="0" lang="en-US" altLang="en-US" sz="1200" b="0" i="0" u="none" strike="noStrike" kern="0" cap="none" spc="0" normalizeH="0" baseline="0" noProof="0" dirty="0">
              <a:ln>
                <a:noFill/>
              </a:ln>
              <a:solidFill>
                <a:srgbClr val="455560"/>
              </a:solidFill>
              <a:effectLst/>
              <a:uLnTx/>
              <a:uFillTx/>
              <a:latin typeface="Calibri" panose="020F0502020204030204" pitchFamily="34" charset="0"/>
              <a:ea typeface="ＭＳ Ｐゴシック" panose="020B0600070205080204" pitchFamily="34" charset="-128"/>
              <a:cs typeface="Calibri" panose="020F0502020204030204" pitchFamily="34" charset="0"/>
            </a:endParaRPr>
          </a:p>
        </p:txBody>
      </p:sp>
      <p:sp>
        <p:nvSpPr>
          <p:cNvPr id="27" name="Rectangle 26">
            <a:extLst>
              <a:ext uri="{FF2B5EF4-FFF2-40B4-BE49-F238E27FC236}">
                <a16:creationId xmlns:a16="http://schemas.microsoft.com/office/drawing/2014/main" id="{1B3EDB60-E8DB-43C8-AF04-50F4C546F785}"/>
              </a:ext>
            </a:extLst>
          </p:cNvPr>
          <p:cNvSpPr/>
          <p:nvPr/>
        </p:nvSpPr>
        <p:spPr bwMode="auto">
          <a:xfrm flipV="1">
            <a:off x="5057437" y="4904141"/>
            <a:ext cx="3250713" cy="291452"/>
          </a:xfrm>
          <a:prstGeom prst="rect">
            <a:avLst/>
          </a:prstGeom>
          <a:solidFill>
            <a:schemeClr val="tx1"/>
          </a:solidFill>
          <a:ln w="0">
            <a:noFill/>
            <a:miter lim="800000"/>
            <a:headEnd/>
            <a:tailEnd/>
          </a:ln>
          <a:effectLst/>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 name="TextBox 23">
            <a:extLst>
              <a:ext uri="{FF2B5EF4-FFF2-40B4-BE49-F238E27FC236}">
                <a16:creationId xmlns:a16="http://schemas.microsoft.com/office/drawing/2014/main" id="{A0F9673B-38B4-4794-80ED-07E3BE32907D}"/>
              </a:ext>
            </a:extLst>
          </p:cNvPr>
          <p:cNvSpPr txBox="1"/>
          <p:nvPr/>
        </p:nvSpPr>
        <p:spPr bwMode="auto">
          <a:xfrm>
            <a:off x="3027872" y="4832543"/>
            <a:ext cx="6625086" cy="369332"/>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Mos</a:t>
            </a:r>
          </a:p>
        </p:txBody>
      </p:sp>
      <p:sp>
        <p:nvSpPr>
          <p:cNvPr id="6" name="TextBox 5">
            <a:extLst>
              <a:ext uri="{FF2B5EF4-FFF2-40B4-BE49-F238E27FC236}">
                <a16:creationId xmlns:a16="http://schemas.microsoft.com/office/drawing/2014/main" id="{80D07518-422C-429A-95CE-43E597ED8483}"/>
              </a:ext>
            </a:extLst>
          </p:cNvPr>
          <p:cNvSpPr txBox="1"/>
          <p:nvPr/>
        </p:nvSpPr>
        <p:spPr bwMode="auto">
          <a:xfrm>
            <a:off x="1328344" y="4982580"/>
            <a:ext cx="877274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at Risk, n</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Apalutamide        525                 469                  389                 315                   89                    2                      0</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Placebo                 527                 437                  325                 229                   57                    3                      0</a:t>
            </a:r>
          </a:p>
        </p:txBody>
      </p:sp>
      <p:sp>
        <p:nvSpPr>
          <p:cNvPr id="8" name="TextBox 7">
            <a:extLst>
              <a:ext uri="{FF2B5EF4-FFF2-40B4-BE49-F238E27FC236}">
                <a16:creationId xmlns:a16="http://schemas.microsoft.com/office/drawing/2014/main" id="{CC31609F-FA0A-4E25-8222-2AD8E8C34336}"/>
              </a:ext>
            </a:extLst>
          </p:cNvPr>
          <p:cNvSpPr txBox="1"/>
          <p:nvPr/>
        </p:nvSpPr>
        <p:spPr bwMode="auto">
          <a:xfrm>
            <a:off x="3002739" y="3727803"/>
            <a:ext cx="19772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PFS, mos (95% CI)</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Events</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9" name="TextBox 28">
            <a:extLst>
              <a:ext uri="{FF2B5EF4-FFF2-40B4-BE49-F238E27FC236}">
                <a16:creationId xmlns:a16="http://schemas.microsoft.com/office/drawing/2014/main" id="{2396CCAA-2CD0-4F81-BBE2-7F181144C842}"/>
              </a:ext>
            </a:extLst>
          </p:cNvPr>
          <p:cNvSpPr txBox="1"/>
          <p:nvPr/>
        </p:nvSpPr>
        <p:spPr bwMode="auto">
          <a:xfrm>
            <a:off x="4282229" y="3263644"/>
            <a:ext cx="172162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dirty="0">
                <a:ln>
                  <a:noFill/>
                </a:ln>
                <a:solidFill>
                  <a:srgbClr val="015873"/>
                </a:solidFill>
                <a:effectLst/>
                <a:uLnTx/>
                <a:uFillTx/>
                <a:latin typeface="Calibri" panose="020F0502020204030204" pitchFamily="34" charset="0"/>
                <a:ea typeface="+mn-ea"/>
                <a:cs typeface="Calibri" panose="020F0502020204030204" pitchFamily="34" charset="0"/>
              </a:rPr>
              <a:t>Apalutamide</a:t>
            </a: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 + ADT</a:t>
            </a:r>
            <a:b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 = 525)</a:t>
            </a: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NE (NE-NE)</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134</a:t>
            </a:r>
          </a:p>
        </p:txBody>
      </p:sp>
      <p:sp>
        <p:nvSpPr>
          <p:cNvPr id="30" name="TextBox 29">
            <a:extLst>
              <a:ext uri="{FF2B5EF4-FFF2-40B4-BE49-F238E27FC236}">
                <a16:creationId xmlns:a16="http://schemas.microsoft.com/office/drawing/2014/main" id="{ECE67D61-EA50-4D0D-9BCF-6F48A97FBBC7}"/>
              </a:ext>
            </a:extLst>
          </p:cNvPr>
          <p:cNvSpPr txBox="1"/>
          <p:nvPr/>
        </p:nvSpPr>
        <p:spPr bwMode="auto">
          <a:xfrm>
            <a:off x="5429358" y="3263644"/>
            <a:ext cx="172162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Placebo + ADT</a:t>
            </a:r>
            <a:b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(n = 527)</a:t>
            </a: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22.1 (18.5-32.9)</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231</a:t>
            </a:r>
          </a:p>
        </p:txBody>
      </p:sp>
      <p:sp>
        <p:nvSpPr>
          <p:cNvPr id="31" name="TextBox 30">
            <a:extLst>
              <a:ext uri="{FF2B5EF4-FFF2-40B4-BE49-F238E27FC236}">
                <a16:creationId xmlns:a16="http://schemas.microsoft.com/office/drawing/2014/main" id="{235228C5-9F47-42C2-878A-C73CF211CC3C}"/>
              </a:ext>
            </a:extLst>
          </p:cNvPr>
          <p:cNvSpPr txBox="1"/>
          <p:nvPr/>
        </p:nvSpPr>
        <p:spPr bwMode="auto">
          <a:xfrm>
            <a:off x="4500086" y="4102168"/>
            <a:ext cx="24122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0.48 (95% CI: 0.39-0.60</a:t>
            </a:r>
            <a:r>
              <a:rPr lang="en-US" sz="1200" dirty="0">
                <a:solidFill>
                  <a:srgbClr val="000000"/>
                </a:solidFill>
                <a:latin typeface="Calibri" panose="020F0502020204030204" pitchFamily="34" charset="0"/>
                <a:cs typeface="Calibri" panose="020F0502020204030204" pitchFamily="34" charset="0"/>
              </a:rPr>
              <a:t>,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&lt; .001)</a:t>
            </a:r>
          </a:p>
        </p:txBody>
      </p:sp>
      <p:cxnSp>
        <p:nvCxnSpPr>
          <p:cNvPr id="13" name="Straight Connector 12">
            <a:extLst>
              <a:ext uri="{FF2B5EF4-FFF2-40B4-BE49-F238E27FC236}">
                <a16:creationId xmlns:a16="http://schemas.microsoft.com/office/drawing/2014/main" id="{01FDB696-4C99-4F0A-A1E8-26D0EB6EF9C2}"/>
              </a:ext>
            </a:extLst>
          </p:cNvPr>
          <p:cNvCxnSpPr>
            <a:cxnSpLocks/>
          </p:cNvCxnSpPr>
          <p:nvPr/>
        </p:nvCxnSpPr>
        <p:spPr bwMode="auto">
          <a:xfrm>
            <a:off x="2993368" y="4554432"/>
            <a:ext cx="6823492"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F5463A16-6DE0-440A-9FAF-AE1281B9C03B}"/>
              </a:ext>
            </a:extLst>
          </p:cNvPr>
          <p:cNvCxnSpPr>
            <a:cxnSpLocks/>
          </p:cNvCxnSpPr>
          <p:nvPr/>
        </p:nvCxnSpPr>
        <p:spPr bwMode="auto">
          <a:xfrm flipV="1">
            <a:off x="2989715" y="1689327"/>
            <a:ext cx="0" cy="285722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504501D5-CA39-4B33-97A0-B492643ABE23}"/>
              </a:ext>
            </a:extLst>
          </p:cNvPr>
          <p:cNvCxnSpPr/>
          <p:nvPr/>
        </p:nvCxnSpPr>
        <p:spPr bwMode="auto">
          <a:xfrm flipH="1">
            <a:off x="2932978" y="169795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A4329978-8A25-48F2-86A7-433CBDF4B7CE}"/>
              </a:ext>
            </a:extLst>
          </p:cNvPr>
          <p:cNvCxnSpPr/>
          <p:nvPr/>
        </p:nvCxnSpPr>
        <p:spPr bwMode="auto">
          <a:xfrm flipH="1">
            <a:off x="2932978" y="241207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E580802D-0FB8-43DF-91FA-78CDE146F660}"/>
              </a:ext>
            </a:extLst>
          </p:cNvPr>
          <p:cNvCxnSpPr/>
          <p:nvPr/>
        </p:nvCxnSpPr>
        <p:spPr bwMode="auto">
          <a:xfrm flipH="1">
            <a:off x="2932978" y="31261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590BD280-37E1-49BE-9972-450394569AB0}"/>
              </a:ext>
            </a:extLst>
          </p:cNvPr>
          <p:cNvCxnSpPr/>
          <p:nvPr/>
        </p:nvCxnSpPr>
        <p:spPr bwMode="auto">
          <a:xfrm flipH="1">
            <a:off x="2932978" y="384031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B770AF5E-C988-4B2F-BF9E-1202B3079A87}"/>
              </a:ext>
            </a:extLst>
          </p:cNvPr>
          <p:cNvCxnSpPr/>
          <p:nvPr/>
        </p:nvCxnSpPr>
        <p:spPr bwMode="auto">
          <a:xfrm flipH="1">
            <a:off x="2932978" y="455443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2C51B3E8-01B1-4C82-AD64-CE49CBD7306D}"/>
              </a:ext>
            </a:extLst>
          </p:cNvPr>
          <p:cNvCxnSpPr/>
          <p:nvPr/>
        </p:nvCxnSpPr>
        <p:spPr bwMode="auto">
          <a:xfrm>
            <a:off x="2996986" y="45544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BDA67388-CB20-4417-AC71-349E9415E270}"/>
              </a:ext>
            </a:extLst>
          </p:cNvPr>
          <p:cNvCxnSpPr/>
          <p:nvPr/>
        </p:nvCxnSpPr>
        <p:spPr bwMode="auto">
          <a:xfrm>
            <a:off x="4121402" y="45544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85577AF8-4BF5-491D-8287-3790E9D47989}"/>
              </a:ext>
            </a:extLst>
          </p:cNvPr>
          <p:cNvCxnSpPr/>
          <p:nvPr/>
        </p:nvCxnSpPr>
        <p:spPr bwMode="auto">
          <a:xfrm>
            <a:off x="5194058" y="45544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12C015AF-3650-40CA-8D06-1EDF37C15916}"/>
              </a:ext>
            </a:extLst>
          </p:cNvPr>
          <p:cNvCxnSpPr/>
          <p:nvPr/>
        </p:nvCxnSpPr>
        <p:spPr bwMode="auto">
          <a:xfrm>
            <a:off x="6353646" y="45544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C9243C3B-B2D1-43C8-934C-81758631BF6B}"/>
              </a:ext>
            </a:extLst>
          </p:cNvPr>
          <p:cNvCxnSpPr/>
          <p:nvPr/>
        </p:nvCxnSpPr>
        <p:spPr bwMode="auto">
          <a:xfrm>
            <a:off x="7442888" y="45544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249ECD4E-0D63-4177-B1B8-2033B37498ED}"/>
              </a:ext>
            </a:extLst>
          </p:cNvPr>
          <p:cNvCxnSpPr/>
          <p:nvPr/>
        </p:nvCxnSpPr>
        <p:spPr bwMode="auto">
          <a:xfrm>
            <a:off x="9660198" y="45544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83D0C006-BF81-4DAD-B1C0-62983002392D}"/>
              </a:ext>
            </a:extLst>
          </p:cNvPr>
          <p:cNvCxnSpPr/>
          <p:nvPr/>
        </p:nvCxnSpPr>
        <p:spPr bwMode="auto">
          <a:xfrm>
            <a:off x="8535779" y="4554432"/>
            <a:ext cx="0" cy="64008"/>
          </a:xfrm>
          <a:prstGeom prst="line">
            <a:avLst/>
          </a:prstGeom>
          <a:noFill/>
          <a:ln w="28575" cap="flat" cmpd="sng" algn="ctr">
            <a:solidFill>
              <a:schemeClr val="bg1"/>
            </a:solidFill>
            <a:prstDash val="solid"/>
            <a:round/>
            <a:headEnd type="none" w="med" len="med"/>
            <a:tailEnd type="none" w="med" len="med"/>
          </a:ln>
          <a:effectLst/>
        </p:spPr>
      </p:cxnSp>
      <p:sp>
        <p:nvSpPr>
          <p:cNvPr id="50" name="TextBox 49">
            <a:extLst>
              <a:ext uri="{FF2B5EF4-FFF2-40B4-BE49-F238E27FC236}">
                <a16:creationId xmlns:a16="http://schemas.microsoft.com/office/drawing/2014/main" id="{7E19480F-A0E1-4B20-BBCB-F21870B15219}"/>
              </a:ext>
            </a:extLst>
          </p:cNvPr>
          <p:cNvSpPr txBox="1"/>
          <p:nvPr/>
        </p:nvSpPr>
        <p:spPr bwMode="auto">
          <a:xfrm>
            <a:off x="2275155" y="1510924"/>
            <a:ext cx="6979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p>
        </p:txBody>
      </p:sp>
      <p:sp>
        <p:nvSpPr>
          <p:cNvPr id="51" name="TextBox 50">
            <a:extLst>
              <a:ext uri="{FF2B5EF4-FFF2-40B4-BE49-F238E27FC236}">
                <a16:creationId xmlns:a16="http://schemas.microsoft.com/office/drawing/2014/main" id="{5A35FA49-3412-4E3D-9BD8-ED13EB011132}"/>
              </a:ext>
            </a:extLst>
          </p:cNvPr>
          <p:cNvSpPr txBox="1"/>
          <p:nvPr/>
        </p:nvSpPr>
        <p:spPr bwMode="auto">
          <a:xfrm>
            <a:off x="2275155" y="2224406"/>
            <a:ext cx="6979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75</a:t>
            </a:r>
          </a:p>
        </p:txBody>
      </p:sp>
      <p:sp>
        <p:nvSpPr>
          <p:cNvPr id="52" name="TextBox 51">
            <a:extLst>
              <a:ext uri="{FF2B5EF4-FFF2-40B4-BE49-F238E27FC236}">
                <a16:creationId xmlns:a16="http://schemas.microsoft.com/office/drawing/2014/main" id="{B2C5CCDE-31D0-4C22-8812-73CFCDAF8505}"/>
              </a:ext>
            </a:extLst>
          </p:cNvPr>
          <p:cNvSpPr txBox="1"/>
          <p:nvPr/>
        </p:nvSpPr>
        <p:spPr bwMode="auto">
          <a:xfrm>
            <a:off x="2275155" y="2937888"/>
            <a:ext cx="6979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50</a:t>
            </a:r>
          </a:p>
        </p:txBody>
      </p:sp>
      <p:sp>
        <p:nvSpPr>
          <p:cNvPr id="53" name="TextBox 52">
            <a:extLst>
              <a:ext uri="{FF2B5EF4-FFF2-40B4-BE49-F238E27FC236}">
                <a16:creationId xmlns:a16="http://schemas.microsoft.com/office/drawing/2014/main" id="{AB929A50-9395-4E51-BA21-A18C4DDEF4C1}"/>
              </a:ext>
            </a:extLst>
          </p:cNvPr>
          <p:cNvSpPr txBox="1"/>
          <p:nvPr/>
        </p:nvSpPr>
        <p:spPr bwMode="auto">
          <a:xfrm>
            <a:off x="2275155" y="3651370"/>
            <a:ext cx="6979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54" name="TextBox 53">
            <a:extLst>
              <a:ext uri="{FF2B5EF4-FFF2-40B4-BE49-F238E27FC236}">
                <a16:creationId xmlns:a16="http://schemas.microsoft.com/office/drawing/2014/main" id="{8EE70B94-783C-4522-8E3E-0B1B152ADD70}"/>
              </a:ext>
            </a:extLst>
          </p:cNvPr>
          <p:cNvSpPr txBox="1"/>
          <p:nvPr/>
        </p:nvSpPr>
        <p:spPr bwMode="auto">
          <a:xfrm>
            <a:off x="2275155" y="4364850"/>
            <a:ext cx="6979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56" name="TextBox 55">
            <a:extLst>
              <a:ext uri="{FF2B5EF4-FFF2-40B4-BE49-F238E27FC236}">
                <a16:creationId xmlns:a16="http://schemas.microsoft.com/office/drawing/2014/main" id="{6EA3392D-1CE7-4B21-B844-32D3D466F9A2}"/>
              </a:ext>
            </a:extLst>
          </p:cNvPr>
          <p:cNvSpPr txBox="1"/>
          <p:nvPr/>
        </p:nvSpPr>
        <p:spPr bwMode="auto">
          <a:xfrm>
            <a:off x="9327852" y="4577850"/>
            <a:ext cx="6979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36</a:t>
            </a:r>
          </a:p>
        </p:txBody>
      </p:sp>
      <p:sp>
        <p:nvSpPr>
          <p:cNvPr id="57" name="TextBox 56">
            <a:extLst>
              <a:ext uri="{FF2B5EF4-FFF2-40B4-BE49-F238E27FC236}">
                <a16:creationId xmlns:a16="http://schemas.microsoft.com/office/drawing/2014/main" id="{5BE9902D-F0B7-48EA-8510-B3B773A04704}"/>
              </a:ext>
            </a:extLst>
          </p:cNvPr>
          <p:cNvSpPr txBox="1"/>
          <p:nvPr/>
        </p:nvSpPr>
        <p:spPr bwMode="auto">
          <a:xfrm>
            <a:off x="2647991" y="4577850"/>
            <a:ext cx="6979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58" name="TextBox 57">
            <a:extLst>
              <a:ext uri="{FF2B5EF4-FFF2-40B4-BE49-F238E27FC236}">
                <a16:creationId xmlns:a16="http://schemas.microsoft.com/office/drawing/2014/main" id="{06414113-8A59-45C0-A308-4B94E380ABF0}"/>
              </a:ext>
            </a:extLst>
          </p:cNvPr>
          <p:cNvSpPr txBox="1"/>
          <p:nvPr/>
        </p:nvSpPr>
        <p:spPr bwMode="auto">
          <a:xfrm>
            <a:off x="3761301" y="4577850"/>
            <a:ext cx="6979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59" name="TextBox 58">
            <a:extLst>
              <a:ext uri="{FF2B5EF4-FFF2-40B4-BE49-F238E27FC236}">
                <a16:creationId xmlns:a16="http://schemas.microsoft.com/office/drawing/2014/main" id="{3F0A151F-2294-48E7-AFC6-31F8CF328A09}"/>
              </a:ext>
            </a:extLst>
          </p:cNvPr>
          <p:cNvSpPr txBox="1"/>
          <p:nvPr/>
        </p:nvSpPr>
        <p:spPr bwMode="auto">
          <a:xfrm>
            <a:off x="4874611" y="4577850"/>
            <a:ext cx="6979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a:t>
            </a:r>
          </a:p>
        </p:txBody>
      </p:sp>
      <p:sp>
        <p:nvSpPr>
          <p:cNvPr id="60" name="TextBox 59">
            <a:extLst>
              <a:ext uri="{FF2B5EF4-FFF2-40B4-BE49-F238E27FC236}">
                <a16:creationId xmlns:a16="http://schemas.microsoft.com/office/drawing/2014/main" id="{217D5299-F42C-4924-A86F-1C3493ADCD79}"/>
              </a:ext>
            </a:extLst>
          </p:cNvPr>
          <p:cNvSpPr txBox="1"/>
          <p:nvPr/>
        </p:nvSpPr>
        <p:spPr bwMode="auto">
          <a:xfrm>
            <a:off x="5987921" y="4577850"/>
            <a:ext cx="6979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a:t>
            </a:r>
          </a:p>
        </p:txBody>
      </p:sp>
      <p:sp>
        <p:nvSpPr>
          <p:cNvPr id="61" name="TextBox 60">
            <a:extLst>
              <a:ext uri="{FF2B5EF4-FFF2-40B4-BE49-F238E27FC236}">
                <a16:creationId xmlns:a16="http://schemas.microsoft.com/office/drawing/2014/main" id="{3A21583A-04FD-4C69-81F0-93A1379EE2B7}"/>
              </a:ext>
            </a:extLst>
          </p:cNvPr>
          <p:cNvSpPr txBox="1"/>
          <p:nvPr/>
        </p:nvSpPr>
        <p:spPr bwMode="auto">
          <a:xfrm>
            <a:off x="7101231" y="4577850"/>
            <a:ext cx="6979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a:t>
            </a:r>
          </a:p>
        </p:txBody>
      </p:sp>
      <p:sp>
        <p:nvSpPr>
          <p:cNvPr id="62" name="TextBox 61">
            <a:extLst>
              <a:ext uri="{FF2B5EF4-FFF2-40B4-BE49-F238E27FC236}">
                <a16:creationId xmlns:a16="http://schemas.microsoft.com/office/drawing/2014/main" id="{05DB1983-1539-4BCC-B0BB-53EA6244653E}"/>
              </a:ext>
            </a:extLst>
          </p:cNvPr>
          <p:cNvSpPr txBox="1"/>
          <p:nvPr/>
        </p:nvSpPr>
        <p:spPr bwMode="auto">
          <a:xfrm>
            <a:off x="8214541" y="4577850"/>
            <a:ext cx="6979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a:t>
            </a:r>
          </a:p>
        </p:txBody>
      </p:sp>
      <p:sp>
        <p:nvSpPr>
          <p:cNvPr id="63" name="TextBox 62">
            <a:extLst>
              <a:ext uri="{FF2B5EF4-FFF2-40B4-BE49-F238E27FC236}">
                <a16:creationId xmlns:a16="http://schemas.microsoft.com/office/drawing/2014/main" id="{A8FC4036-B57C-4FF3-96DE-82523649369F}"/>
              </a:ext>
            </a:extLst>
          </p:cNvPr>
          <p:cNvSpPr txBox="1"/>
          <p:nvPr/>
        </p:nvSpPr>
        <p:spPr bwMode="auto">
          <a:xfrm>
            <a:off x="7930078" y="2348336"/>
            <a:ext cx="27779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dirty="0">
                <a:ln>
                  <a:noFill/>
                </a:ln>
                <a:solidFill>
                  <a:srgbClr val="015873"/>
                </a:solidFill>
                <a:effectLst/>
                <a:uLnTx/>
                <a:uFillTx/>
                <a:latin typeface="Calibri" panose="020F0502020204030204" pitchFamily="34" charset="0"/>
                <a:ea typeface="+mn-ea"/>
                <a:cs typeface="Calibri" panose="020F0502020204030204" pitchFamily="34" charset="0"/>
              </a:rPr>
              <a:t>Apalutamide</a:t>
            </a: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 + ADT</a:t>
            </a:r>
          </a:p>
        </p:txBody>
      </p:sp>
      <p:sp>
        <p:nvSpPr>
          <p:cNvPr id="64" name="TextBox 63">
            <a:extLst>
              <a:ext uri="{FF2B5EF4-FFF2-40B4-BE49-F238E27FC236}">
                <a16:creationId xmlns:a16="http://schemas.microsoft.com/office/drawing/2014/main" id="{C8B43362-C606-41FB-BFB9-1314F1E47BD2}"/>
              </a:ext>
            </a:extLst>
          </p:cNvPr>
          <p:cNvSpPr txBox="1"/>
          <p:nvPr/>
        </p:nvSpPr>
        <p:spPr bwMode="auto">
          <a:xfrm>
            <a:off x="8884868" y="3706496"/>
            <a:ext cx="2042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Placebo + ADT</a:t>
            </a:r>
          </a:p>
        </p:txBody>
      </p:sp>
      <p:sp>
        <p:nvSpPr>
          <p:cNvPr id="65" name="TextBox 64">
            <a:extLst>
              <a:ext uri="{FF2B5EF4-FFF2-40B4-BE49-F238E27FC236}">
                <a16:creationId xmlns:a16="http://schemas.microsoft.com/office/drawing/2014/main" id="{AE2DABED-3692-410F-9028-170324E695B7}"/>
              </a:ext>
            </a:extLst>
          </p:cNvPr>
          <p:cNvSpPr txBox="1"/>
          <p:nvPr/>
        </p:nvSpPr>
        <p:spPr bwMode="auto">
          <a:xfrm>
            <a:off x="6810057" y="3338535"/>
            <a:ext cx="681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48%</a:t>
            </a:r>
          </a:p>
        </p:txBody>
      </p:sp>
      <p:sp>
        <p:nvSpPr>
          <p:cNvPr id="66" name="TextBox 65">
            <a:extLst>
              <a:ext uri="{FF2B5EF4-FFF2-40B4-BE49-F238E27FC236}">
                <a16:creationId xmlns:a16="http://schemas.microsoft.com/office/drawing/2014/main" id="{27353A8D-CEF6-4748-91B2-20B4A87725F6}"/>
              </a:ext>
            </a:extLst>
          </p:cNvPr>
          <p:cNvSpPr txBox="1"/>
          <p:nvPr/>
        </p:nvSpPr>
        <p:spPr bwMode="auto">
          <a:xfrm>
            <a:off x="7567201" y="2100978"/>
            <a:ext cx="681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68%</a:t>
            </a:r>
          </a:p>
        </p:txBody>
      </p:sp>
      <p:cxnSp>
        <p:nvCxnSpPr>
          <p:cNvPr id="68" name="Straight Arrow Connector 67">
            <a:extLst>
              <a:ext uri="{FF2B5EF4-FFF2-40B4-BE49-F238E27FC236}">
                <a16:creationId xmlns:a16="http://schemas.microsoft.com/office/drawing/2014/main" id="{6CE7BAD2-3A8C-4317-8063-126A438ACEF0}"/>
              </a:ext>
            </a:extLst>
          </p:cNvPr>
          <p:cNvCxnSpPr/>
          <p:nvPr/>
        </p:nvCxnSpPr>
        <p:spPr bwMode="auto">
          <a:xfrm flipH="1">
            <a:off x="7467108" y="2405665"/>
            <a:ext cx="264279" cy="171096"/>
          </a:xfrm>
          <a:prstGeom prst="straightConnector1">
            <a:avLst/>
          </a:prstGeom>
          <a:noFill/>
          <a:ln w="28575" cap="flat" cmpd="sng" algn="ctr">
            <a:solidFill>
              <a:schemeClr val="accent1"/>
            </a:solidFill>
            <a:prstDash val="solid"/>
            <a:round/>
            <a:headEnd type="none" w="med" len="med"/>
            <a:tailEnd type="triangle"/>
          </a:ln>
          <a:effectLst/>
        </p:spPr>
      </p:cxnSp>
      <p:cxnSp>
        <p:nvCxnSpPr>
          <p:cNvPr id="70" name="Straight Arrow Connector 69">
            <a:extLst>
              <a:ext uri="{FF2B5EF4-FFF2-40B4-BE49-F238E27FC236}">
                <a16:creationId xmlns:a16="http://schemas.microsoft.com/office/drawing/2014/main" id="{7FDF287A-5ACA-48A0-8B00-8C0122D6DCF1}"/>
              </a:ext>
            </a:extLst>
          </p:cNvPr>
          <p:cNvCxnSpPr/>
          <p:nvPr/>
        </p:nvCxnSpPr>
        <p:spPr bwMode="auto">
          <a:xfrm flipV="1">
            <a:off x="7202649" y="3230441"/>
            <a:ext cx="198691" cy="165620"/>
          </a:xfrm>
          <a:prstGeom prst="straightConnector1">
            <a:avLst/>
          </a:prstGeom>
          <a:noFill/>
          <a:ln w="28575" cap="flat" cmpd="sng" algn="ctr">
            <a:solidFill>
              <a:schemeClr val="accent3"/>
            </a:solidFill>
            <a:prstDash val="solid"/>
            <a:round/>
            <a:headEnd type="none" w="med" len="med"/>
            <a:tailEnd type="triangle"/>
          </a:ln>
          <a:effectLst/>
        </p:spPr>
      </p:cxnSp>
      <p:cxnSp>
        <p:nvCxnSpPr>
          <p:cNvPr id="72" name="Straight Connector 71">
            <a:extLst>
              <a:ext uri="{FF2B5EF4-FFF2-40B4-BE49-F238E27FC236}">
                <a16:creationId xmlns:a16="http://schemas.microsoft.com/office/drawing/2014/main" id="{00887508-B177-4CD0-B003-2FCB8A99A452}"/>
              </a:ext>
            </a:extLst>
          </p:cNvPr>
          <p:cNvCxnSpPr/>
          <p:nvPr/>
        </p:nvCxnSpPr>
        <p:spPr bwMode="auto">
          <a:xfrm>
            <a:off x="4442433" y="3713727"/>
            <a:ext cx="2486203"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96F5DB8F-5951-414D-9764-5EC662B5E11A}"/>
              </a:ext>
            </a:extLst>
          </p:cNvPr>
          <p:cNvCxnSpPr/>
          <p:nvPr/>
        </p:nvCxnSpPr>
        <p:spPr bwMode="auto">
          <a:xfrm>
            <a:off x="2996983" y="3126193"/>
            <a:ext cx="6750866" cy="0"/>
          </a:xfrm>
          <a:prstGeom prst="line">
            <a:avLst/>
          </a:prstGeom>
          <a:noFill/>
          <a:ln w="28575" cap="flat" cmpd="sng" algn="ctr">
            <a:solidFill>
              <a:schemeClr val="bg1"/>
            </a:solidFill>
            <a:prstDash val="sysDot"/>
            <a:round/>
            <a:headEnd type="none" w="med" len="med"/>
            <a:tailEnd type="none" w="med" len="med"/>
          </a:ln>
          <a:effectLst/>
        </p:spPr>
      </p:cxnSp>
      <p:cxnSp>
        <p:nvCxnSpPr>
          <p:cNvPr id="76" name="Straight Connector 75">
            <a:extLst>
              <a:ext uri="{FF2B5EF4-FFF2-40B4-BE49-F238E27FC236}">
                <a16:creationId xmlns:a16="http://schemas.microsoft.com/office/drawing/2014/main" id="{949FBCA1-D94D-4AC8-A87E-DDC2C1218D52}"/>
              </a:ext>
            </a:extLst>
          </p:cNvPr>
          <p:cNvCxnSpPr>
            <a:cxnSpLocks/>
            <a:stCxn id="61" idx="0"/>
          </p:cNvCxnSpPr>
          <p:nvPr/>
        </p:nvCxnSpPr>
        <p:spPr bwMode="auto">
          <a:xfrm flipV="1">
            <a:off x="7450224" y="2694976"/>
            <a:ext cx="0" cy="1882874"/>
          </a:xfrm>
          <a:prstGeom prst="line">
            <a:avLst/>
          </a:prstGeom>
          <a:noFill/>
          <a:ln w="28575" cap="flat" cmpd="sng" algn="ctr">
            <a:solidFill>
              <a:schemeClr val="bg1"/>
            </a:solidFill>
            <a:prstDash val="sysDot"/>
            <a:round/>
            <a:headEnd type="none" w="med" len="med"/>
            <a:tailEnd type="none" w="med" len="med"/>
          </a:ln>
          <a:effectLst/>
        </p:spPr>
      </p:cxnSp>
      <p:grpSp>
        <p:nvGrpSpPr>
          <p:cNvPr id="80" name="Group 79">
            <a:extLst>
              <a:ext uri="{FF2B5EF4-FFF2-40B4-BE49-F238E27FC236}">
                <a16:creationId xmlns:a16="http://schemas.microsoft.com/office/drawing/2014/main" id="{6AFCCC01-7180-464E-BF39-E9ACDA42DF0A}"/>
              </a:ext>
            </a:extLst>
          </p:cNvPr>
          <p:cNvGrpSpPr/>
          <p:nvPr/>
        </p:nvGrpSpPr>
        <p:grpSpPr>
          <a:xfrm>
            <a:off x="2995613" y="1733550"/>
            <a:ext cx="6167437" cy="1090613"/>
            <a:chOff x="2995613" y="1733550"/>
            <a:chExt cx="6167437" cy="1090613"/>
          </a:xfrm>
        </p:grpSpPr>
        <p:sp>
          <p:nvSpPr>
            <p:cNvPr id="78" name="Freeform: Shape 77">
              <a:extLst>
                <a:ext uri="{FF2B5EF4-FFF2-40B4-BE49-F238E27FC236}">
                  <a16:creationId xmlns:a16="http://schemas.microsoft.com/office/drawing/2014/main" id="{BDE43C0D-89B6-4C33-873A-0ECB497C0F9E}"/>
                </a:ext>
              </a:extLst>
            </p:cNvPr>
            <p:cNvSpPr/>
            <p:nvPr/>
          </p:nvSpPr>
          <p:spPr bwMode="auto">
            <a:xfrm>
              <a:off x="5972175" y="2314575"/>
              <a:ext cx="3190875" cy="509588"/>
            </a:xfrm>
            <a:custGeom>
              <a:avLst/>
              <a:gdLst>
                <a:gd name="connsiteX0" fmla="*/ 3190875 w 3190875"/>
                <a:gd name="connsiteY0" fmla="*/ 509588 h 509588"/>
                <a:gd name="connsiteX1" fmla="*/ 2324100 w 3190875"/>
                <a:gd name="connsiteY1" fmla="*/ 509588 h 509588"/>
                <a:gd name="connsiteX2" fmla="*/ 2324100 w 3190875"/>
                <a:gd name="connsiteY2" fmla="*/ 414338 h 509588"/>
                <a:gd name="connsiteX3" fmla="*/ 1766888 w 3190875"/>
                <a:gd name="connsiteY3" fmla="*/ 414338 h 509588"/>
                <a:gd name="connsiteX4" fmla="*/ 1766888 w 3190875"/>
                <a:gd name="connsiteY4" fmla="*/ 381000 h 509588"/>
                <a:gd name="connsiteX5" fmla="*/ 1700213 w 3190875"/>
                <a:gd name="connsiteY5" fmla="*/ 381000 h 509588"/>
                <a:gd name="connsiteX6" fmla="*/ 1700213 w 3190875"/>
                <a:gd name="connsiteY6" fmla="*/ 352425 h 509588"/>
                <a:gd name="connsiteX7" fmla="*/ 1552575 w 3190875"/>
                <a:gd name="connsiteY7" fmla="*/ 352425 h 509588"/>
                <a:gd name="connsiteX8" fmla="*/ 1552575 w 3190875"/>
                <a:gd name="connsiteY8" fmla="*/ 333375 h 509588"/>
                <a:gd name="connsiteX9" fmla="*/ 1428750 w 3190875"/>
                <a:gd name="connsiteY9" fmla="*/ 333375 h 509588"/>
                <a:gd name="connsiteX10" fmla="*/ 1428750 w 3190875"/>
                <a:gd name="connsiteY10" fmla="*/ 304800 h 509588"/>
                <a:gd name="connsiteX11" fmla="*/ 1176338 w 3190875"/>
                <a:gd name="connsiteY11" fmla="*/ 304800 h 509588"/>
                <a:gd name="connsiteX12" fmla="*/ 1176338 w 3190875"/>
                <a:gd name="connsiteY12" fmla="*/ 276225 h 509588"/>
                <a:gd name="connsiteX13" fmla="*/ 1109663 w 3190875"/>
                <a:gd name="connsiteY13" fmla="*/ 276225 h 509588"/>
                <a:gd name="connsiteX14" fmla="*/ 1109663 w 3190875"/>
                <a:gd name="connsiteY14" fmla="*/ 252413 h 509588"/>
                <a:gd name="connsiteX15" fmla="*/ 1085850 w 3190875"/>
                <a:gd name="connsiteY15" fmla="*/ 252413 h 509588"/>
                <a:gd name="connsiteX16" fmla="*/ 1085850 w 3190875"/>
                <a:gd name="connsiteY16" fmla="*/ 204788 h 509588"/>
                <a:gd name="connsiteX17" fmla="*/ 695325 w 3190875"/>
                <a:gd name="connsiteY17" fmla="*/ 204788 h 509588"/>
                <a:gd name="connsiteX18" fmla="*/ 695325 w 3190875"/>
                <a:gd name="connsiteY18" fmla="*/ 180975 h 509588"/>
                <a:gd name="connsiteX19" fmla="*/ 509588 w 3190875"/>
                <a:gd name="connsiteY19" fmla="*/ 180975 h 509588"/>
                <a:gd name="connsiteX20" fmla="*/ 509588 w 3190875"/>
                <a:gd name="connsiteY20" fmla="*/ 166688 h 509588"/>
                <a:gd name="connsiteX21" fmla="*/ 481013 w 3190875"/>
                <a:gd name="connsiteY21" fmla="*/ 166688 h 509588"/>
                <a:gd name="connsiteX22" fmla="*/ 481013 w 3190875"/>
                <a:gd name="connsiteY22" fmla="*/ 133350 h 509588"/>
                <a:gd name="connsiteX23" fmla="*/ 442913 w 3190875"/>
                <a:gd name="connsiteY23" fmla="*/ 133350 h 509588"/>
                <a:gd name="connsiteX24" fmla="*/ 442913 w 3190875"/>
                <a:gd name="connsiteY24" fmla="*/ 95250 h 509588"/>
                <a:gd name="connsiteX25" fmla="*/ 409575 w 3190875"/>
                <a:gd name="connsiteY25" fmla="*/ 95250 h 509588"/>
                <a:gd name="connsiteX26" fmla="*/ 409575 w 3190875"/>
                <a:gd name="connsiteY26" fmla="*/ 38100 h 509588"/>
                <a:gd name="connsiteX27" fmla="*/ 247650 w 3190875"/>
                <a:gd name="connsiteY27" fmla="*/ 38100 h 509588"/>
                <a:gd name="connsiteX28" fmla="*/ 247650 w 3190875"/>
                <a:gd name="connsiteY28" fmla="*/ 14288 h 509588"/>
                <a:gd name="connsiteX29" fmla="*/ 123825 w 3190875"/>
                <a:gd name="connsiteY29" fmla="*/ 14288 h 509588"/>
                <a:gd name="connsiteX30" fmla="*/ 123825 w 3190875"/>
                <a:gd name="connsiteY30" fmla="*/ 0 h 509588"/>
                <a:gd name="connsiteX31" fmla="*/ 0 w 3190875"/>
                <a:gd name="connsiteY31" fmla="*/ 0 h 50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190875" h="509588">
                  <a:moveTo>
                    <a:pt x="3190875" y="509588"/>
                  </a:moveTo>
                  <a:lnTo>
                    <a:pt x="2324100" y="509588"/>
                  </a:lnTo>
                  <a:lnTo>
                    <a:pt x="2324100" y="414338"/>
                  </a:lnTo>
                  <a:lnTo>
                    <a:pt x="1766888" y="414338"/>
                  </a:lnTo>
                  <a:lnTo>
                    <a:pt x="1766888" y="381000"/>
                  </a:lnTo>
                  <a:lnTo>
                    <a:pt x="1700213" y="381000"/>
                  </a:lnTo>
                  <a:lnTo>
                    <a:pt x="1700213" y="352425"/>
                  </a:lnTo>
                  <a:lnTo>
                    <a:pt x="1552575" y="352425"/>
                  </a:lnTo>
                  <a:lnTo>
                    <a:pt x="1552575" y="333375"/>
                  </a:lnTo>
                  <a:lnTo>
                    <a:pt x="1428750" y="333375"/>
                  </a:lnTo>
                  <a:lnTo>
                    <a:pt x="1428750" y="304800"/>
                  </a:lnTo>
                  <a:lnTo>
                    <a:pt x="1176338" y="304800"/>
                  </a:lnTo>
                  <a:lnTo>
                    <a:pt x="1176338" y="276225"/>
                  </a:lnTo>
                  <a:lnTo>
                    <a:pt x="1109663" y="276225"/>
                  </a:lnTo>
                  <a:lnTo>
                    <a:pt x="1109663" y="252413"/>
                  </a:lnTo>
                  <a:lnTo>
                    <a:pt x="1085850" y="252413"/>
                  </a:lnTo>
                  <a:lnTo>
                    <a:pt x="1085850" y="204788"/>
                  </a:lnTo>
                  <a:lnTo>
                    <a:pt x="695325" y="204788"/>
                  </a:lnTo>
                  <a:lnTo>
                    <a:pt x="695325" y="180975"/>
                  </a:lnTo>
                  <a:lnTo>
                    <a:pt x="509588" y="180975"/>
                  </a:lnTo>
                  <a:lnTo>
                    <a:pt x="509588" y="166688"/>
                  </a:lnTo>
                  <a:lnTo>
                    <a:pt x="481013" y="166688"/>
                  </a:lnTo>
                  <a:lnTo>
                    <a:pt x="481013" y="133350"/>
                  </a:lnTo>
                  <a:lnTo>
                    <a:pt x="442913" y="133350"/>
                  </a:lnTo>
                  <a:lnTo>
                    <a:pt x="442913" y="95250"/>
                  </a:lnTo>
                  <a:lnTo>
                    <a:pt x="409575" y="95250"/>
                  </a:lnTo>
                  <a:lnTo>
                    <a:pt x="409575" y="38100"/>
                  </a:lnTo>
                  <a:lnTo>
                    <a:pt x="247650" y="38100"/>
                  </a:lnTo>
                  <a:lnTo>
                    <a:pt x="247650" y="14288"/>
                  </a:lnTo>
                  <a:lnTo>
                    <a:pt x="123825" y="14288"/>
                  </a:lnTo>
                  <a:lnTo>
                    <a:pt x="123825"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9" name="Freeform: Shape 78">
              <a:extLst>
                <a:ext uri="{FF2B5EF4-FFF2-40B4-BE49-F238E27FC236}">
                  <a16:creationId xmlns:a16="http://schemas.microsoft.com/office/drawing/2014/main" id="{D8B6E42F-0AD9-4568-85B4-C6635743E070}"/>
                </a:ext>
              </a:extLst>
            </p:cNvPr>
            <p:cNvSpPr/>
            <p:nvPr/>
          </p:nvSpPr>
          <p:spPr bwMode="auto">
            <a:xfrm>
              <a:off x="2995613" y="1733550"/>
              <a:ext cx="2995612" cy="566738"/>
            </a:xfrm>
            <a:custGeom>
              <a:avLst/>
              <a:gdLst>
                <a:gd name="connsiteX0" fmla="*/ 0 w 2995612"/>
                <a:gd name="connsiteY0" fmla="*/ 0 h 566738"/>
                <a:gd name="connsiteX1" fmla="*/ 228600 w 2995612"/>
                <a:gd name="connsiteY1" fmla="*/ 0 h 566738"/>
                <a:gd name="connsiteX2" fmla="*/ 228600 w 2995612"/>
                <a:gd name="connsiteY2" fmla="*/ 19050 h 566738"/>
                <a:gd name="connsiteX3" fmla="*/ 357187 w 2995612"/>
                <a:gd name="connsiteY3" fmla="*/ 19050 h 566738"/>
                <a:gd name="connsiteX4" fmla="*/ 357187 w 2995612"/>
                <a:gd name="connsiteY4" fmla="*/ 61913 h 566738"/>
                <a:gd name="connsiteX5" fmla="*/ 576262 w 2995612"/>
                <a:gd name="connsiteY5" fmla="*/ 61913 h 566738"/>
                <a:gd name="connsiteX6" fmla="*/ 576262 w 2995612"/>
                <a:gd name="connsiteY6" fmla="*/ 80963 h 566738"/>
                <a:gd name="connsiteX7" fmla="*/ 704850 w 2995612"/>
                <a:gd name="connsiteY7" fmla="*/ 80963 h 566738"/>
                <a:gd name="connsiteX8" fmla="*/ 704850 w 2995612"/>
                <a:gd name="connsiteY8" fmla="*/ 109538 h 566738"/>
                <a:gd name="connsiteX9" fmla="*/ 871537 w 2995612"/>
                <a:gd name="connsiteY9" fmla="*/ 109538 h 566738"/>
                <a:gd name="connsiteX10" fmla="*/ 885824 w 2995612"/>
                <a:gd name="connsiteY10" fmla="*/ 123825 h 566738"/>
                <a:gd name="connsiteX11" fmla="*/ 1128712 w 2995612"/>
                <a:gd name="connsiteY11" fmla="*/ 123825 h 566738"/>
                <a:gd name="connsiteX12" fmla="*/ 1128712 w 2995612"/>
                <a:gd name="connsiteY12" fmla="*/ 157163 h 566738"/>
                <a:gd name="connsiteX13" fmla="*/ 1309687 w 2995612"/>
                <a:gd name="connsiteY13" fmla="*/ 157163 h 566738"/>
                <a:gd name="connsiteX14" fmla="*/ 1309687 w 2995612"/>
                <a:gd name="connsiteY14" fmla="*/ 176213 h 566738"/>
                <a:gd name="connsiteX15" fmla="*/ 1362075 w 2995612"/>
                <a:gd name="connsiteY15" fmla="*/ 176213 h 566738"/>
                <a:gd name="connsiteX16" fmla="*/ 1362075 w 2995612"/>
                <a:gd name="connsiteY16" fmla="*/ 219075 h 566738"/>
                <a:gd name="connsiteX17" fmla="*/ 1452562 w 2995612"/>
                <a:gd name="connsiteY17" fmla="*/ 219075 h 566738"/>
                <a:gd name="connsiteX18" fmla="*/ 1452562 w 2995612"/>
                <a:gd name="connsiteY18" fmla="*/ 252413 h 566738"/>
                <a:gd name="connsiteX19" fmla="*/ 1557337 w 2995612"/>
                <a:gd name="connsiteY19" fmla="*/ 252413 h 566738"/>
                <a:gd name="connsiteX20" fmla="*/ 1557337 w 2995612"/>
                <a:gd name="connsiteY20" fmla="*/ 271463 h 566738"/>
                <a:gd name="connsiteX21" fmla="*/ 2005012 w 2995612"/>
                <a:gd name="connsiteY21" fmla="*/ 271463 h 566738"/>
                <a:gd name="connsiteX22" fmla="*/ 2005012 w 2995612"/>
                <a:gd name="connsiteY22" fmla="*/ 333375 h 566738"/>
                <a:gd name="connsiteX23" fmla="*/ 2043112 w 2995612"/>
                <a:gd name="connsiteY23" fmla="*/ 333375 h 566738"/>
                <a:gd name="connsiteX24" fmla="*/ 2043112 w 2995612"/>
                <a:gd name="connsiteY24" fmla="*/ 376238 h 566738"/>
                <a:gd name="connsiteX25" fmla="*/ 2066925 w 2995612"/>
                <a:gd name="connsiteY25" fmla="*/ 376238 h 566738"/>
                <a:gd name="connsiteX26" fmla="*/ 2066925 w 2995612"/>
                <a:gd name="connsiteY26" fmla="*/ 442913 h 566738"/>
                <a:gd name="connsiteX27" fmla="*/ 2505075 w 2995612"/>
                <a:gd name="connsiteY27" fmla="*/ 442913 h 566738"/>
                <a:gd name="connsiteX28" fmla="*/ 2505075 w 2995612"/>
                <a:gd name="connsiteY28" fmla="*/ 461963 h 566738"/>
                <a:gd name="connsiteX29" fmla="*/ 2652712 w 2995612"/>
                <a:gd name="connsiteY29" fmla="*/ 461963 h 566738"/>
                <a:gd name="connsiteX30" fmla="*/ 2671762 w 2995612"/>
                <a:gd name="connsiteY30" fmla="*/ 481013 h 566738"/>
                <a:gd name="connsiteX31" fmla="*/ 2714625 w 2995612"/>
                <a:gd name="connsiteY31" fmla="*/ 481013 h 566738"/>
                <a:gd name="connsiteX32" fmla="*/ 2714625 w 2995612"/>
                <a:gd name="connsiteY32" fmla="*/ 566738 h 566738"/>
                <a:gd name="connsiteX33" fmla="*/ 2995612 w 2995612"/>
                <a:gd name="connsiteY33" fmla="*/ 566738 h 566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95612" h="566738">
                  <a:moveTo>
                    <a:pt x="0" y="0"/>
                  </a:moveTo>
                  <a:lnTo>
                    <a:pt x="228600" y="0"/>
                  </a:lnTo>
                  <a:lnTo>
                    <a:pt x="228600" y="19050"/>
                  </a:lnTo>
                  <a:lnTo>
                    <a:pt x="357187" y="19050"/>
                  </a:lnTo>
                  <a:lnTo>
                    <a:pt x="357187" y="61913"/>
                  </a:lnTo>
                  <a:lnTo>
                    <a:pt x="576262" y="61913"/>
                  </a:lnTo>
                  <a:lnTo>
                    <a:pt x="576262" y="80963"/>
                  </a:lnTo>
                  <a:lnTo>
                    <a:pt x="704850" y="80963"/>
                  </a:lnTo>
                  <a:lnTo>
                    <a:pt x="704850" y="109538"/>
                  </a:lnTo>
                  <a:lnTo>
                    <a:pt x="871537" y="109538"/>
                  </a:lnTo>
                  <a:lnTo>
                    <a:pt x="885824" y="123825"/>
                  </a:lnTo>
                  <a:lnTo>
                    <a:pt x="1128712" y="123825"/>
                  </a:lnTo>
                  <a:lnTo>
                    <a:pt x="1128712" y="157163"/>
                  </a:lnTo>
                  <a:lnTo>
                    <a:pt x="1309687" y="157163"/>
                  </a:lnTo>
                  <a:lnTo>
                    <a:pt x="1309687" y="176213"/>
                  </a:lnTo>
                  <a:lnTo>
                    <a:pt x="1362075" y="176213"/>
                  </a:lnTo>
                  <a:lnTo>
                    <a:pt x="1362075" y="219075"/>
                  </a:lnTo>
                  <a:lnTo>
                    <a:pt x="1452562" y="219075"/>
                  </a:lnTo>
                  <a:lnTo>
                    <a:pt x="1452562" y="252413"/>
                  </a:lnTo>
                  <a:lnTo>
                    <a:pt x="1557337" y="252413"/>
                  </a:lnTo>
                  <a:lnTo>
                    <a:pt x="1557337" y="271463"/>
                  </a:lnTo>
                  <a:lnTo>
                    <a:pt x="2005012" y="271463"/>
                  </a:lnTo>
                  <a:lnTo>
                    <a:pt x="2005012" y="333375"/>
                  </a:lnTo>
                  <a:lnTo>
                    <a:pt x="2043112" y="333375"/>
                  </a:lnTo>
                  <a:lnTo>
                    <a:pt x="2043112" y="376238"/>
                  </a:lnTo>
                  <a:lnTo>
                    <a:pt x="2066925" y="376238"/>
                  </a:lnTo>
                  <a:lnTo>
                    <a:pt x="2066925" y="442913"/>
                  </a:lnTo>
                  <a:lnTo>
                    <a:pt x="2505075" y="442913"/>
                  </a:lnTo>
                  <a:lnTo>
                    <a:pt x="2505075" y="461963"/>
                  </a:lnTo>
                  <a:lnTo>
                    <a:pt x="2652712" y="461963"/>
                  </a:lnTo>
                  <a:lnTo>
                    <a:pt x="2671762" y="481013"/>
                  </a:lnTo>
                  <a:lnTo>
                    <a:pt x="2714625" y="481013"/>
                  </a:lnTo>
                  <a:lnTo>
                    <a:pt x="2714625" y="566738"/>
                  </a:lnTo>
                  <a:lnTo>
                    <a:pt x="2995612" y="566738"/>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85" name="Group 84">
            <a:extLst>
              <a:ext uri="{FF2B5EF4-FFF2-40B4-BE49-F238E27FC236}">
                <a16:creationId xmlns:a16="http://schemas.microsoft.com/office/drawing/2014/main" id="{BF660557-0B08-4D8F-A136-04164150F51E}"/>
              </a:ext>
            </a:extLst>
          </p:cNvPr>
          <p:cNvGrpSpPr/>
          <p:nvPr/>
        </p:nvGrpSpPr>
        <p:grpSpPr>
          <a:xfrm>
            <a:off x="3009900" y="1738313"/>
            <a:ext cx="6067425" cy="2324100"/>
            <a:chOff x="3009900" y="1738313"/>
            <a:chExt cx="6067425" cy="2324100"/>
          </a:xfrm>
        </p:grpSpPr>
        <p:sp>
          <p:nvSpPr>
            <p:cNvPr id="81" name="Freeform: Shape 80">
              <a:extLst>
                <a:ext uri="{FF2B5EF4-FFF2-40B4-BE49-F238E27FC236}">
                  <a16:creationId xmlns:a16="http://schemas.microsoft.com/office/drawing/2014/main" id="{B7924DF1-3E57-4C2C-A7D7-8A2678474F4D}"/>
                </a:ext>
              </a:extLst>
            </p:cNvPr>
            <p:cNvSpPr/>
            <p:nvPr/>
          </p:nvSpPr>
          <p:spPr bwMode="auto">
            <a:xfrm>
              <a:off x="3009900" y="1738313"/>
              <a:ext cx="4243388" cy="1433512"/>
            </a:xfrm>
            <a:custGeom>
              <a:avLst/>
              <a:gdLst>
                <a:gd name="connsiteX0" fmla="*/ 0 w 4243388"/>
                <a:gd name="connsiteY0" fmla="*/ 0 h 1433512"/>
                <a:gd name="connsiteX1" fmla="*/ 304800 w 4243388"/>
                <a:gd name="connsiteY1" fmla="*/ 0 h 1433512"/>
                <a:gd name="connsiteX2" fmla="*/ 304800 w 4243388"/>
                <a:gd name="connsiteY2" fmla="*/ 152400 h 1433512"/>
                <a:gd name="connsiteX3" fmla="*/ 561975 w 4243388"/>
                <a:gd name="connsiteY3" fmla="*/ 152400 h 1433512"/>
                <a:gd name="connsiteX4" fmla="*/ 561975 w 4243388"/>
                <a:gd name="connsiteY4" fmla="*/ 195262 h 1433512"/>
                <a:gd name="connsiteX5" fmla="*/ 642938 w 4243388"/>
                <a:gd name="connsiteY5" fmla="*/ 195262 h 1433512"/>
                <a:gd name="connsiteX6" fmla="*/ 642938 w 4243388"/>
                <a:gd name="connsiteY6" fmla="*/ 314325 h 1433512"/>
                <a:gd name="connsiteX7" fmla="*/ 742950 w 4243388"/>
                <a:gd name="connsiteY7" fmla="*/ 314325 h 1433512"/>
                <a:gd name="connsiteX8" fmla="*/ 742950 w 4243388"/>
                <a:gd name="connsiteY8" fmla="*/ 347662 h 1433512"/>
                <a:gd name="connsiteX9" fmla="*/ 985838 w 4243388"/>
                <a:gd name="connsiteY9" fmla="*/ 347662 h 1433512"/>
                <a:gd name="connsiteX10" fmla="*/ 985838 w 4243388"/>
                <a:gd name="connsiteY10" fmla="*/ 371475 h 1433512"/>
                <a:gd name="connsiteX11" fmla="*/ 1295400 w 4243388"/>
                <a:gd name="connsiteY11" fmla="*/ 371475 h 1433512"/>
                <a:gd name="connsiteX12" fmla="*/ 1295400 w 4243388"/>
                <a:gd name="connsiteY12" fmla="*/ 409575 h 1433512"/>
                <a:gd name="connsiteX13" fmla="*/ 1376363 w 4243388"/>
                <a:gd name="connsiteY13" fmla="*/ 409575 h 1433512"/>
                <a:gd name="connsiteX14" fmla="*/ 1376363 w 4243388"/>
                <a:gd name="connsiteY14" fmla="*/ 581025 h 1433512"/>
                <a:gd name="connsiteX15" fmla="*/ 1404938 w 4243388"/>
                <a:gd name="connsiteY15" fmla="*/ 581025 h 1433512"/>
                <a:gd name="connsiteX16" fmla="*/ 1404938 w 4243388"/>
                <a:gd name="connsiteY16" fmla="*/ 614362 h 1433512"/>
                <a:gd name="connsiteX17" fmla="*/ 2014538 w 4243388"/>
                <a:gd name="connsiteY17" fmla="*/ 614362 h 1433512"/>
                <a:gd name="connsiteX18" fmla="*/ 2014538 w 4243388"/>
                <a:gd name="connsiteY18" fmla="*/ 757237 h 1433512"/>
                <a:gd name="connsiteX19" fmla="*/ 2047875 w 4243388"/>
                <a:gd name="connsiteY19" fmla="*/ 757237 h 1433512"/>
                <a:gd name="connsiteX20" fmla="*/ 2047875 w 4243388"/>
                <a:gd name="connsiteY20" fmla="*/ 842962 h 1433512"/>
                <a:gd name="connsiteX21" fmla="*/ 2457450 w 4243388"/>
                <a:gd name="connsiteY21" fmla="*/ 842962 h 1433512"/>
                <a:gd name="connsiteX22" fmla="*/ 2457450 w 4243388"/>
                <a:gd name="connsiteY22" fmla="*/ 881062 h 1433512"/>
                <a:gd name="connsiteX23" fmla="*/ 2662238 w 4243388"/>
                <a:gd name="connsiteY23" fmla="*/ 881062 h 1433512"/>
                <a:gd name="connsiteX24" fmla="*/ 2662238 w 4243388"/>
                <a:gd name="connsiteY24" fmla="*/ 914400 h 1433512"/>
                <a:gd name="connsiteX25" fmla="*/ 2700338 w 4243388"/>
                <a:gd name="connsiteY25" fmla="*/ 914400 h 1433512"/>
                <a:gd name="connsiteX26" fmla="*/ 2700338 w 4243388"/>
                <a:gd name="connsiteY26" fmla="*/ 995362 h 1433512"/>
                <a:gd name="connsiteX27" fmla="*/ 2714625 w 4243388"/>
                <a:gd name="connsiteY27" fmla="*/ 995362 h 1433512"/>
                <a:gd name="connsiteX28" fmla="*/ 2714625 w 4243388"/>
                <a:gd name="connsiteY28" fmla="*/ 1128712 h 1433512"/>
                <a:gd name="connsiteX29" fmla="*/ 3181350 w 4243388"/>
                <a:gd name="connsiteY29" fmla="*/ 1128712 h 1433512"/>
                <a:gd name="connsiteX30" fmla="*/ 3200400 w 4243388"/>
                <a:gd name="connsiteY30" fmla="*/ 1147762 h 1433512"/>
                <a:gd name="connsiteX31" fmla="*/ 3367088 w 4243388"/>
                <a:gd name="connsiteY31" fmla="*/ 1147762 h 1433512"/>
                <a:gd name="connsiteX32" fmla="*/ 3367088 w 4243388"/>
                <a:gd name="connsiteY32" fmla="*/ 1228725 h 1433512"/>
                <a:gd name="connsiteX33" fmla="*/ 3457575 w 4243388"/>
                <a:gd name="connsiteY33" fmla="*/ 1228725 h 1433512"/>
                <a:gd name="connsiteX34" fmla="*/ 3457575 w 4243388"/>
                <a:gd name="connsiteY34" fmla="*/ 1290637 h 1433512"/>
                <a:gd name="connsiteX35" fmla="*/ 4052888 w 4243388"/>
                <a:gd name="connsiteY35" fmla="*/ 1290637 h 1433512"/>
                <a:gd name="connsiteX36" fmla="*/ 4052888 w 4243388"/>
                <a:gd name="connsiteY36" fmla="*/ 1390650 h 1433512"/>
                <a:gd name="connsiteX37" fmla="*/ 4081463 w 4243388"/>
                <a:gd name="connsiteY37" fmla="*/ 1390650 h 1433512"/>
                <a:gd name="connsiteX38" fmla="*/ 4081463 w 4243388"/>
                <a:gd name="connsiteY38" fmla="*/ 1433512 h 1433512"/>
                <a:gd name="connsiteX39" fmla="*/ 4243388 w 4243388"/>
                <a:gd name="connsiteY39" fmla="*/ 1433512 h 1433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243388" h="1433512">
                  <a:moveTo>
                    <a:pt x="0" y="0"/>
                  </a:moveTo>
                  <a:lnTo>
                    <a:pt x="304800" y="0"/>
                  </a:lnTo>
                  <a:lnTo>
                    <a:pt x="304800" y="152400"/>
                  </a:lnTo>
                  <a:lnTo>
                    <a:pt x="561975" y="152400"/>
                  </a:lnTo>
                  <a:lnTo>
                    <a:pt x="561975" y="195262"/>
                  </a:lnTo>
                  <a:lnTo>
                    <a:pt x="642938" y="195262"/>
                  </a:lnTo>
                  <a:lnTo>
                    <a:pt x="642938" y="314325"/>
                  </a:lnTo>
                  <a:lnTo>
                    <a:pt x="742950" y="314325"/>
                  </a:lnTo>
                  <a:lnTo>
                    <a:pt x="742950" y="347662"/>
                  </a:lnTo>
                  <a:lnTo>
                    <a:pt x="985838" y="347662"/>
                  </a:lnTo>
                  <a:lnTo>
                    <a:pt x="985838" y="371475"/>
                  </a:lnTo>
                  <a:lnTo>
                    <a:pt x="1295400" y="371475"/>
                  </a:lnTo>
                  <a:lnTo>
                    <a:pt x="1295400" y="409575"/>
                  </a:lnTo>
                  <a:lnTo>
                    <a:pt x="1376363" y="409575"/>
                  </a:lnTo>
                  <a:lnTo>
                    <a:pt x="1376363" y="581025"/>
                  </a:lnTo>
                  <a:lnTo>
                    <a:pt x="1404938" y="581025"/>
                  </a:lnTo>
                  <a:lnTo>
                    <a:pt x="1404938" y="614362"/>
                  </a:lnTo>
                  <a:lnTo>
                    <a:pt x="2014538" y="614362"/>
                  </a:lnTo>
                  <a:lnTo>
                    <a:pt x="2014538" y="757237"/>
                  </a:lnTo>
                  <a:lnTo>
                    <a:pt x="2047875" y="757237"/>
                  </a:lnTo>
                  <a:lnTo>
                    <a:pt x="2047875" y="842962"/>
                  </a:lnTo>
                  <a:lnTo>
                    <a:pt x="2457450" y="842962"/>
                  </a:lnTo>
                  <a:lnTo>
                    <a:pt x="2457450" y="881062"/>
                  </a:lnTo>
                  <a:lnTo>
                    <a:pt x="2662238" y="881062"/>
                  </a:lnTo>
                  <a:lnTo>
                    <a:pt x="2662238" y="914400"/>
                  </a:lnTo>
                  <a:lnTo>
                    <a:pt x="2700338" y="914400"/>
                  </a:lnTo>
                  <a:lnTo>
                    <a:pt x="2700338" y="995362"/>
                  </a:lnTo>
                  <a:lnTo>
                    <a:pt x="2714625" y="995362"/>
                  </a:lnTo>
                  <a:lnTo>
                    <a:pt x="2714625" y="1128712"/>
                  </a:lnTo>
                  <a:lnTo>
                    <a:pt x="3181350" y="1128712"/>
                  </a:lnTo>
                  <a:lnTo>
                    <a:pt x="3200400" y="1147762"/>
                  </a:lnTo>
                  <a:lnTo>
                    <a:pt x="3367088" y="1147762"/>
                  </a:lnTo>
                  <a:lnTo>
                    <a:pt x="3367088" y="1228725"/>
                  </a:lnTo>
                  <a:lnTo>
                    <a:pt x="3457575" y="1228725"/>
                  </a:lnTo>
                  <a:lnTo>
                    <a:pt x="3457575" y="1290637"/>
                  </a:lnTo>
                  <a:lnTo>
                    <a:pt x="4052888" y="1290637"/>
                  </a:lnTo>
                  <a:lnTo>
                    <a:pt x="4052888" y="1390650"/>
                  </a:lnTo>
                  <a:lnTo>
                    <a:pt x="4081463" y="1390650"/>
                  </a:lnTo>
                  <a:lnTo>
                    <a:pt x="4081463" y="1433512"/>
                  </a:lnTo>
                  <a:lnTo>
                    <a:pt x="4243388" y="1433512"/>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84" name="Freeform: Shape 83">
              <a:extLst>
                <a:ext uri="{FF2B5EF4-FFF2-40B4-BE49-F238E27FC236}">
                  <a16:creationId xmlns:a16="http://schemas.microsoft.com/office/drawing/2014/main" id="{D3A16DA1-8506-42FB-BAE4-F2DA40DE74B0}"/>
                </a:ext>
              </a:extLst>
            </p:cNvPr>
            <p:cNvSpPr/>
            <p:nvPr/>
          </p:nvSpPr>
          <p:spPr bwMode="auto">
            <a:xfrm>
              <a:off x="7224713" y="3186113"/>
              <a:ext cx="1852612" cy="876300"/>
            </a:xfrm>
            <a:custGeom>
              <a:avLst/>
              <a:gdLst>
                <a:gd name="connsiteX0" fmla="*/ 0 w 1852612"/>
                <a:gd name="connsiteY0" fmla="*/ 0 h 876300"/>
                <a:gd name="connsiteX1" fmla="*/ 214312 w 1852612"/>
                <a:gd name="connsiteY1" fmla="*/ 0 h 876300"/>
                <a:gd name="connsiteX2" fmla="*/ 214312 w 1852612"/>
                <a:gd name="connsiteY2" fmla="*/ 0 h 876300"/>
                <a:gd name="connsiteX3" fmla="*/ 209550 w 1852612"/>
                <a:gd name="connsiteY3" fmla="*/ 0 h 876300"/>
                <a:gd name="connsiteX4" fmla="*/ 209550 w 1852612"/>
                <a:gd name="connsiteY4" fmla="*/ 28575 h 876300"/>
                <a:gd name="connsiteX5" fmla="*/ 538162 w 1852612"/>
                <a:gd name="connsiteY5" fmla="*/ 28575 h 876300"/>
                <a:gd name="connsiteX6" fmla="*/ 538162 w 1852612"/>
                <a:gd name="connsiteY6" fmla="*/ 114300 h 876300"/>
                <a:gd name="connsiteX7" fmla="*/ 1409700 w 1852612"/>
                <a:gd name="connsiteY7" fmla="*/ 114300 h 876300"/>
                <a:gd name="connsiteX8" fmla="*/ 1409700 w 1852612"/>
                <a:gd name="connsiteY8" fmla="*/ 523875 h 876300"/>
                <a:gd name="connsiteX9" fmla="*/ 1852612 w 1852612"/>
                <a:gd name="connsiteY9" fmla="*/ 523875 h 876300"/>
                <a:gd name="connsiteX10" fmla="*/ 1852612 w 1852612"/>
                <a:gd name="connsiteY10" fmla="*/ 876300 h 87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52612" h="876300">
                  <a:moveTo>
                    <a:pt x="0" y="0"/>
                  </a:moveTo>
                  <a:lnTo>
                    <a:pt x="214312" y="0"/>
                  </a:lnTo>
                  <a:lnTo>
                    <a:pt x="214312" y="0"/>
                  </a:lnTo>
                  <a:lnTo>
                    <a:pt x="209550" y="0"/>
                  </a:lnTo>
                  <a:lnTo>
                    <a:pt x="209550" y="28575"/>
                  </a:lnTo>
                  <a:lnTo>
                    <a:pt x="538162" y="28575"/>
                  </a:lnTo>
                  <a:lnTo>
                    <a:pt x="538162" y="114300"/>
                  </a:lnTo>
                  <a:lnTo>
                    <a:pt x="1409700" y="114300"/>
                  </a:lnTo>
                  <a:lnTo>
                    <a:pt x="1409700" y="523875"/>
                  </a:lnTo>
                  <a:lnTo>
                    <a:pt x="1852612" y="523875"/>
                  </a:lnTo>
                  <a:lnTo>
                    <a:pt x="1852612" y="87630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12789504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44CCD-E486-4FD7-B869-B970F773FAC8}"/>
              </a:ext>
            </a:extLst>
          </p:cNvPr>
          <p:cNvSpPr>
            <a:spLocks noGrp="1"/>
          </p:cNvSpPr>
          <p:nvPr>
            <p:ph type="title"/>
          </p:nvPr>
        </p:nvSpPr>
        <p:spPr/>
        <p:txBody>
          <a:bodyPr/>
          <a:lstStyle/>
          <a:p>
            <a:r>
              <a:rPr lang="en-US" dirty="0"/>
              <a:t>TITAN: OS Interim Analysis</a:t>
            </a:r>
          </a:p>
        </p:txBody>
      </p:sp>
      <p:sp>
        <p:nvSpPr>
          <p:cNvPr id="30" name="Content Placeholder 17">
            <a:extLst>
              <a:ext uri="{FF2B5EF4-FFF2-40B4-BE49-F238E27FC236}">
                <a16:creationId xmlns:a16="http://schemas.microsoft.com/office/drawing/2014/main" id="{744FB974-AF4C-438F-8BAF-DACD9460210D}"/>
              </a:ext>
            </a:extLst>
          </p:cNvPr>
          <p:cNvSpPr>
            <a:spLocks noGrp="1"/>
          </p:cNvSpPr>
          <p:nvPr>
            <p:ph idx="1"/>
          </p:nvPr>
        </p:nvSpPr>
        <p:spPr>
          <a:xfrm>
            <a:off x="604675" y="5934834"/>
            <a:ext cx="10877529" cy="451859"/>
          </a:xfrm>
        </p:spPr>
        <p:txBody>
          <a:bodyPr/>
          <a:lstStyle/>
          <a:p>
            <a:r>
              <a:rPr lang="en-US" sz="2400" dirty="0"/>
              <a:t>33% reduction in risk of death with apalutamide</a:t>
            </a:r>
          </a:p>
        </p:txBody>
      </p:sp>
      <p:grpSp>
        <p:nvGrpSpPr>
          <p:cNvPr id="3" name="Group 7">
            <a:extLst>
              <a:ext uri="{FF2B5EF4-FFF2-40B4-BE49-F238E27FC236}">
                <a16:creationId xmlns:a16="http://schemas.microsoft.com/office/drawing/2014/main" id="{01A0CAE9-1552-4215-BEAA-3A84F423879B}"/>
              </a:ext>
            </a:extLst>
          </p:cNvPr>
          <p:cNvGrpSpPr>
            <a:grpSpLocks/>
          </p:cNvGrpSpPr>
          <p:nvPr/>
        </p:nvGrpSpPr>
        <p:grpSpPr bwMode="auto">
          <a:xfrm>
            <a:off x="9389569" y="6216652"/>
            <a:ext cx="2488502" cy="447822"/>
            <a:chOff x="9527309" y="3551529"/>
            <a:chExt cx="2488502" cy="448324"/>
          </a:xfrm>
        </p:grpSpPr>
        <p:pic>
          <p:nvPicPr>
            <p:cNvPr id="4" name="Picture 9">
              <a:extLst>
                <a:ext uri="{FF2B5EF4-FFF2-40B4-BE49-F238E27FC236}">
                  <a16:creationId xmlns:a16="http://schemas.microsoft.com/office/drawing/2014/main" id="{CF39B6CE-7F74-4F5B-AD3D-4CBBC3BB7EC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 name="Rectangle 8">
              <a:extLst>
                <a:ext uri="{FF2B5EF4-FFF2-40B4-BE49-F238E27FC236}">
                  <a16:creationId xmlns:a16="http://schemas.microsoft.com/office/drawing/2014/main" id="{CB6617CB-ADF7-4B15-8205-2CD400E3446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
        <p:nvSpPr>
          <p:cNvPr id="31" name="Text Box 11">
            <a:extLst>
              <a:ext uri="{FF2B5EF4-FFF2-40B4-BE49-F238E27FC236}">
                <a16:creationId xmlns:a16="http://schemas.microsoft.com/office/drawing/2014/main" id="{BFDDF7B7-3885-4B9B-A464-D825AADB1615}"/>
              </a:ext>
            </a:extLst>
          </p:cNvPr>
          <p:cNvSpPr txBox="1">
            <a:spLocks noChangeArrowheads="1"/>
          </p:cNvSpPr>
          <p:nvPr/>
        </p:nvSpPr>
        <p:spPr bwMode="auto">
          <a:xfrm>
            <a:off x="412751" y="6379390"/>
            <a:ext cx="856456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fr-FR" altLang="en-US" sz="1200" b="0" i="0" u="none" strike="noStrike" kern="0" cap="none" spc="0" normalizeH="0" baseline="0" noProof="0" dirty="0">
                <a:ln>
                  <a:noFill/>
                </a:ln>
                <a:solidFill>
                  <a:srgbClr val="455560"/>
                </a:solidFill>
                <a:effectLst/>
                <a:uLnTx/>
                <a:uFillTx/>
                <a:latin typeface="Calibri" panose="020F0502020204030204" pitchFamily="34" charset="0"/>
                <a:ea typeface="ＭＳ Ｐゴシック" panose="020B0600070205080204" pitchFamily="34" charset="-128"/>
                <a:cs typeface="Calibri" panose="020F0502020204030204" pitchFamily="34" charset="0"/>
              </a:rPr>
              <a:t>Chi. NEJM. 2019;381:13. </a:t>
            </a:r>
            <a:endParaRPr kumimoji="0" lang="en-US" altLang="en-US" sz="1200" b="0" i="0" u="none" strike="noStrike" kern="0" cap="none" spc="0" normalizeH="0" baseline="0" noProof="0" dirty="0">
              <a:ln>
                <a:noFill/>
              </a:ln>
              <a:solidFill>
                <a:srgbClr val="455560"/>
              </a:solidFill>
              <a:effectLst/>
              <a:uLnTx/>
              <a:uFillTx/>
              <a:latin typeface="Calibri" panose="020F0502020204030204" pitchFamily="34" charset="0"/>
              <a:ea typeface="ＭＳ Ｐゴシック" panose="020B0600070205080204" pitchFamily="34" charset="-128"/>
              <a:cs typeface="Calibri" panose="020F0502020204030204" pitchFamily="34" charset="0"/>
            </a:endParaRPr>
          </a:p>
        </p:txBody>
      </p:sp>
      <p:sp>
        <p:nvSpPr>
          <p:cNvPr id="26" name="Rectangle 25">
            <a:extLst>
              <a:ext uri="{FF2B5EF4-FFF2-40B4-BE49-F238E27FC236}">
                <a16:creationId xmlns:a16="http://schemas.microsoft.com/office/drawing/2014/main" id="{A5A4146C-ABC5-42C1-9CEE-7A4B8BE4D460}"/>
              </a:ext>
            </a:extLst>
          </p:cNvPr>
          <p:cNvSpPr/>
          <p:nvPr/>
        </p:nvSpPr>
        <p:spPr bwMode="auto">
          <a:xfrm>
            <a:off x="1771169" y="1741573"/>
            <a:ext cx="594682" cy="2690236"/>
          </a:xfrm>
          <a:prstGeom prst="rect">
            <a:avLst/>
          </a:prstGeom>
          <a:solidFill>
            <a:schemeClr val="tx1"/>
          </a:solidFill>
          <a:ln w="0">
            <a:noFill/>
            <a:miter lim="800000"/>
            <a:headEnd/>
            <a:tailEnd/>
          </a:ln>
          <a:effectLst/>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 name="Rectangle 26">
            <a:extLst>
              <a:ext uri="{FF2B5EF4-FFF2-40B4-BE49-F238E27FC236}">
                <a16:creationId xmlns:a16="http://schemas.microsoft.com/office/drawing/2014/main" id="{1B3EDB60-E8DB-43C8-AF04-50F4C546F785}"/>
              </a:ext>
            </a:extLst>
          </p:cNvPr>
          <p:cNvSpPr/>
          <p:nvPr/>
        </p:nvSpPr>
        <p:spPr bwMode="auto">
          <a:xfrm flipV="1">
            <a:off x="4733777" y="4994899"/>
            <a:ext cx="3439304" cy="309687"/>
          </a:xfrm>
          <a:prstGeom prst="rect">
            <a:avLst/>
          </a:prstGeom>
          <a:solidFill>
            <a:schemeClr val="tx1"/>
          </a:solidFill>
          <a:ln w="0">
            <a:noFill/>
            <a:miter lim="800000"/>
            <a:headEnd/>
            <a:tailEnd/>
          </a:ln>
          <a:effectLst/>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 name="TextBox 23">
            <a:extLst>
              <a:ext uri="{FF2B5EF4-FFF2-40B4-BE49-F238E27FC236}">
                <a16:creationId xmlns:a16="http://schemas.microsoft.com/office/drawing/2014/main" id="{A0F9673B-38B4-4794-80ED-07E3BE32907D}"/>
              </a:ext>
            </a:extLst>
          </p:cNvPr>
          <p:cNvSpPr txBox="1"/>
          <p:nvPr/>
        </p:nvSpPr>
        <p:spPr bwMode="auto">
          <a:xfrm>
            <a:off x="2988183" y="4922791"/>
            <a:ext cx="7079742" cy="369332"/>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Mos</a:t>
            </a:r>
          </a:p>
        </p:txBody>
      </p:sp>
      <p:sp>
        <p:nvSpPr>
          <p:cNvPr id="25" name="TextBox 24">
            <a:extLst>
              <a:ext uri="{FF2B5EF4-FFF2-40B4-BE49-F238E27FC236}">
                <a16:creationId xmlns:a16="http://schemas.microsoft.com/office/drawing/2014/main" id="{A2A295AF-5309-45C5-B4F8-FACA367A0631}"/>
              </a:ext>
            </a:extLst>
          </p:cNvPr>
          <p:cNvSpPr txBox="1"/>
          <p:nvPr/>
        </p:nvSpPr>
        <p:spPr bwMode="auto">
          <a:xfrm rot="16200000">
            <a:off x="778069" y="3052186"/>
            <a:ext cx="31209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OS (%)</a:t>
            </a:r>
          </a:p>
        </p:txBody>
      </p:sp>
      <p:sp>
        <p:nvSpPr>
          <p:cNvPr id="14" name="TextBox 13">
            <a:extLst>
              <a:ext uri="{FF2B5EF4-FFF2-40B4-BE49-F238E27FC236}">
                <a16:creationId xmlns:a16="http://schemas.microsoft.com/office/drawing/2014/main" id="{6D13FE40-BBC1-466C-A45A-43812E26A203}"/>
              </a:ext>
            </a:extLst>
          </p:cNvPr>
          <p:cNvSpPr txBox="1"/>
          <p:nvPr/>
        </p:nvSpPr>
        <p:spPr bwMode="auto">
          <a:xfrm>
            <a:off x="1328673" y="5020577"/>
            <a:ext cx="906310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at Risk, n</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Apalutamide        525                  513                    490                  410                   165                    14                      0</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Placebo                 527                  509                    473                  387                   142                    16                      0</a:t>
            </a:r>
          </a:p>
        </p:txBody>
      </p:sp>
      <p:sp>
        <p:nvSpPr>
          <p:cNvPr id="15" name="TextBox 14">
            <a:extLst>
              <a:ext uri="{FF2B5EF4-FFF2-40B4-BE49-F238E27FC236}">
                <a16:creationId xmlns:a16="http://schemas.microsoft.com/office/drawing/2014/main" id="{E43C2CC7-9846-4ECC-A580-9AE33EE067E7}"/>
              </a:ext>
            </a:extLst>
          </p:cNvPr>
          <p:cNvSpPr txBox="1"/>
          <p:nvPr/>
        </p:nvSpPr>
        <p:spPr bwMode="auto">
          <a:xfrm>
            <a:off x="3027565" y="3681401"/>
            <a:ext cx="254455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OS, mos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Events</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 name="TextBox 15">
            <a:extLst>
              <a:ext uri="{FF2B5EF4-FFF2-40B4-BE49-F238E27FC236}">
                <a16:creationId xmlns:a16="http://schemas.microsoft.com/office/drawing/2014/main" id="{CDF749D8-261A-4B6E-B861-A218BFA32BAC}"/>
              </a:ext>
            </a:extLst>
          </p:cNvPr>
          <p:cNvSpPr txBox="1"/>
          <p:nvPr/>
        </p:nvSpPr>
        <p:spPr bwMode="auto">
          <a:xfrm>
            <a:off x="4657434" y="3152195"/>
            <a:ext cx="1890343"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dirty="0">
                <a:ln>
                  <a:noFill/>
                </a:ln>
                <a:solidFill>
                  <a:srgbClr val="015873"/>
                </a:solidFill>
                <a:effectLst/>
                <a:uLnTx/>
                <a:uFillTx/>
                <a:latin typeface="Calibri" panose="020F0502020204030204" pitchFamily="34" charset="0"/>
                <a:ea typeface="+mn-ea"/>
                <a:cs typeface="Calibri" panose="020F0502020204030204" pitchFamily="34" charset="0"/>
              </a:rPr>
              <a:t>Apalutamide</a:t>
            </a: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 + ADT</a:t>
            </a:r>
            <a:b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b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 = 525)</a:t>
            </a: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NE</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83</a:t>
            </a:r>
          </a:p>
        </p:txBody>
      </p:sp>
      <p:sp>
        <p:nvSpPr>
          <p:cNvPr id="17" name="TextBox 16">
            <a:extLst>
              <a:ext uri="{FF2B5EF4-FFF2-40B4-BE49-F238E27FC236}">
                <a16:creationId xmlns:a16="http://schemas.microsoft.com/office/drawing/2014/main" id="{A6D34D1D-8269-4A1F-A54F-5B09CAF7F728}"/>
              </a:ext>
            </a:extLst>
          </p:cNvPr>
          <p:cNvSpPr txBox="1"/>
          <p:nvPr/>
        </p:nvSpPr>
        <p:spPr bwMode="auto">
          <a:xfrm>
            <a:off x="6078370" y="3152195"/>
            <a:ext cx="1890343"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Placebo + ADT</a:t>
            </a:r>
            <a:b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b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(n = 527)</a:t>
            </a: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NE</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117</a:t>
            </a:r>
          </a:p>
        </p:txBody>
      </p:sp>
      <p:sp>
        <p:nvSpPr>
          <p:cNvPr id="18" name="TextBox 17">
            <a:extLst>
              <a:ext uri="{FF2B5EF4-FFF2-40B4-BE49-F238E27FC236}">
                <a16:creationId xmlns:a16="http://schemas.microsoft.com/office/drawing/2014/main" id="{CDAA9E97-4052-4C54-865E-C521276A834D}"/>
              </a:ext>
            </a:extLst>
          </p:cNvPr>
          <p:cNvSpPr txBox="1"/>
          <p:nvPr/>
        </p:nvSpPr>
        <p:spPr bwMode="auto">
          <a:xfrm>
            <a:off x="4858470" y="4112288"/>
            <a:ext cx="27782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0.67 (95% CI: 0.51-0.89</a:t>
            </a:r>
            <a:r>
              <a:rPr lang="en-US" sz="1400" dirty="0">
                <a:solidFill>
                  <a:srgbClr val="000000"/>
                </a:solidFill>
                <a:latin typeface="Calibri" panose="020F0502020204030204" pitchFamily="34" charset="0"/>
                <a:cs typeface="Calibri" panose="020F0502020204030204" pitchFamily="34" charset="0"/>
              </a:rPr>
              <a:t>,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 .005)</a:t>
            </a:r>
          </a:p>
        </p:txBody>
      </p:sp>
      <p:cxnSp>
        <p:nvCxnSpPr>
          <p:cNvPr id="12" name="Straight Connector 11">
            <a:extLst>
              <a:ext uri="{FF2B5EF4-FFF2-40B4-BE49-F238E27FC236}">
                <a16:creationId xmlns:a16="http://schemas.microsoft.com/office/drawing/2014/main" id="{18CEAF91-73C9-43F3-AFC4-CB9C873E7519}"/>
              </a:ext>
            </a:extLst>
          </p:cNvPr>
          <p:cNvCxnSpPr>
            <a:cxnSpLocks/>
          </p:cNvCxnSpPr>
          <p:nvPr/>
        </p:nvCxnSpPr>
        <p:spPr bwMode="auto">
          <a:xfrm>
            <a:off x="2989464" y="4631459"/>
            <a:ext cx="7078461"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D0F7F423-66D1-40F8-9AC6-1B3B0EC6DAAA}"/>
              </a:ext>
            </a:extLst>
          </p:cNvPr>
          <p:cNvCxnSpPr>
            <a:cxnSpLocks/>
          </p:cNvCxnSpPr>
          <p:nvPr/>
        </p:nvCxnSpPr>
        <p:spPr bwMode="auto">
          <a:xfrm flipV="1">
            <a:off x="2989465" y="1657351"/>
            <a:ext cx="0" cy="29741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E1D92AF6-8819-464D-90D6-78B7D61D783B}"/>
              </a:ext>
            </a:extLst>
          </p:cNvPr>
          <p:cNvCxnSpPr/>
          <p:nvPr/>
        </p:nvCxnSpPr>
        <p:spPr bwMode="auto">
          <a:xfrm flipH="1">
            <a:off x="2924175" y="16573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25777136-9892-416A-99F2-F1567954C16A}"/>
              </a:ext>
            </a:extLst>
          </p:cNvPr>
          <p:cNvCxnSpPr/>
          <p:nvPr/>
        </p:nvCxnSpPr>
        <p:spPr bwMode="auto">
          <a:xfrm flipH="1">
            <a:off x="2924175" y="240087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87E5A569-37EB-48FE-A7E0-5A6BD57960E5}"/>
              </a:ext>
            </a:extLst>
          </p:cNvPr>
          <p:cNvCxnSpPr/>
          <p:nvPr/>
        </p:nvCxnSpPr>
        <p:spPr bwMode="auto">
          <a:xfrm flipH="1">
            <a:off x="2924175" y="31444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F4BB5B4D-F2BF-41B2-8CE0-71D62F71788E}"/>
              </a:ext>
            </a:extLst>
          </p:cNvPr>
          <p:cNvCxnSpPr/>
          <p:nvPr/>
        </p:nvCxnSpPr>
        <p:spPr bwMode="auto">
          <a:xfrm flipH="1">
            <a:off x="2924175" y="388793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8445A6D8-2FF6-4512-8A15-BF9C2A280BCF}"/>
              </a:ext>
            </a:extLst>
          </p:cNvPr>
          <p:cNvCxnSpPr/>
          <p:nvPr/>
        </p:nvCxnSpPr>
        <p:spPr bwMode="auto">
          <a:xfrm flipH="1">
            <a:off x="2924175" y="46314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A5988876-5C66-4409-B03B-3C64166DC9C1}"/>
              </a:ext>
            </a:extLst>
          </p:cNvPr>
          <p:cNvCxnSpPr/>
          <p:nvPr/>
        </p:nvCxnSpPr>
        <p:spPr bwMode="auto">
          <a:xfrm>
            <a:off x="5048250" y="3671876"/>
            <a:ext cx="2486025"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685D5F0C-8677-42EC-9ADA-A60CFA8FFA84}"/>
              </a:ext>
            </a:extLst>
          </p:cNvPr>
          <p:cNvCxnSpPr/>
          <p:nvPr/>
        </p:nvCxnSpPr>
        <p:spPr bwMode="auto">
          <a:xfrm>
            <a:off x="2988183" y="46314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0CCDB4CD-CEE2-41C2-901F-D0E64743FD61}"/>
              </a:ext>
            </a:extLst>
          </p:cNvPr>
          <p:cNvCxnSpPr/>
          <p:nvPr/>
        </p:nvCxnSpPr>
        <p:spPr bwMode="auto">
          <a:xfrm>
            <a:off x="4166108" y="46314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7AB61E57-DE5E-4E84-AD36-39FC68F0EC52}"/>
              </a:ext>
            </a:extLst>
          </p:cNvPr>
          <p:cNvCxnSpPr/>
          <p:nvPr/>
        </p:nvCxnSpPr>
        <p:spPr bwMode="auto">
          <a:xfrm>
            <a:off x="5344033" y="46314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1785E820-BE92-4A3C-A11D-3A946223FAF0}"/>
              </a:ext>
            </a:extLst>
          </p:cNvPr>
          <p:cNvCxnSpPr/>
          <p:nvPr/>
        </p:nvCxnSpPr>
        <p:spPr bwMode="auto">
          <a:xfrm>
            <a:off x="6521958" y="46314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601C4741-8BE8-4708-92DF-21EE0245FC06}"/>
              </a:ext>
            </a:extLst>
          </p:cNvPr>
          <p:cNvCxnSpPr/>
          <p:nvPr/>
        </p:nvCxnSpPr>
        <p:spPr bwMode="auto">
          <a:xfrm>
            <a:off x="7699883" y="46314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0726CF3B-2C49-43F1-B50F-A58D1F0DD10D}"/>
              </a:ext>
            </a:extLst>
          </p:cNvPr>
          <p:cNvCxnSpPr/>
          <p:nvPr/>
        </p:nvCxnSpPr>
        <p:spPr bwMode="auto">
          <a:xfrm>
            <a:off x="8877808" y="46314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E040B386-2DC2-4C55-866B-EF31901BE883}"/>
              </a:ext>
            </a:extLst>
          </p:cNvPr>
          <p:cNvCxnSpPr/>
          <p:nvPr/>
        </p:nvCxnSpPr>
        <p:spPr bwMode="auto">
          <a:xfrm>
            <a:off x="10055733" y="4631459"/>
            <a:ext cx="0" cy="64008"/>
          </a:xfrm>
          <a:prstGeom prst="line">
            <a:avLst/>
          </a:prstGeom>
          <a:noFill/>
          <a:ln w="28575" cap="flat" cmpd="sng" algn="ctr">
            <a:solidFill>
              <a:schemeClr val="bg1"/>
            </a:solidFill>
            <a:prstDash val="solid"/>
            <a:round/>
            <a:headEnd type="none" w="med" len="med"/>
            <a:tailEnd type="none" w="med" len="med"/>
          </a:ln>
          <a:effectLst/>
        </p:spPr>
      </p:cxnSp>
      <p:sp>
        <p:nvSpPr>
          <p:cNvPr id="47" name="TextBox 46">
            <a:extLst>
              <a:ext uri="{FF2B5EF4-FFF2-40B4-BE49-F238E27FC236}">
                <a16:creationId xmlns:a16="http://schemas.microsoft.com/office/drawing/2014/main" id="{92A7984E-D348-4446-BBD9-5BB85358FC36}"/>
              </a:ext>
            </a:extLst>
          </p:cNvPr>
          <p:cNvSpPr txBox="1"/>
          <p:nvPr/>
        </p:nvSpPr>
        <p:spPr bwMode="auto">
          <a:xfrm>
            <a:off x="8108361" y="1834111"/>
            <a:ext cx="25057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dirty="0">
                <a:ln>
                  <a:noFill/>
                </a:ln>
                <a:solidFill>
                  <a:srgbClr val="015873"/>
                </a:solidFill>
                <a:effectLst/>
                <a:uLnTx/>
                <a:uFillTx/>
                <a:latin typeface="Calibri" panose="020F0502020204030204" pitchFamily="34" charset="0"/>
                <a:ea typeface="+mn-ea"/>
                <a:cs typeface="Calibri" panose="020F0502020204030204" pitchFamily="34" charset="0"/>
              </a:rPr>
              <a:t>Apalutamide</a:t>
            </a: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 + ADT</a:t>
            </a:r>
          </a:p>
        </p:txBody>
      </p:sp>
      <p:sp>
        <p:nvSpPr>
          <p:cNvPr id="48" name="TextBox 47">
            <a:extLst>
              <a:ext uri="{FF2B5EF4-FFF2-40B4-BE49-F238E27FC236}">
                <a16:creationId xmlns:a16="http://schemas.microsoft.com/office/drawing/2014/main" id="{529AF2B9-007D-4EE9-BC98-BC995DAE9BF6}"/>
              </a:ext>
            </a:extLst>
          </p:cNvPr>
          <p:cNvSpPr txBox="1"/>
          <p:nvPr/>
        </p:nvSpPr>
        <p:spPr bwMode="auto">
          <a:xfrm>
            <a:off x="8237089" y="2737261"/>
            <a:ext cx="25057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Placebo + ADT</a:t>
            </a:r>
          </a:p>
        </p:txBody>
      </p:sp>
      <p:sp>
        <p:nvSpPr>
          <p:cNvPr id="49" name="TextBox 48">
            <a:extLst>
              <a:ext uri="{FF2B5EF4-FFF2-40B4-BE49-F238E27FC236}">
                <a16:creationId xmlns:a16="http://schemas.microsoft.com/office/drawing/2014/main" id="{25872528-186C-4B02-9D66-C29C8BA25465}"/>
              </a:ext>
            </a:extLst>
          </p:cNvPr>
          <p:cNvSpPr txBox="1"/>
          <p:nvPr/>
        </p:nvSpPr>
        <p:spPr bwMode="auto">
          <a:xfrm>
            <a:off x="6917848" y="2574723"/>
            <a:ext cx="710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74%</a:t>
            </a:r>
          </a:p>
        </p:txBody>
      </p:sp>
      <p:sp>
        <p:nvSpPr>
          <p:cNvPr id="50" name="TextBox 49">
            <a:extLst>
              <a:ext uri="{FF2B5EF4-FFF2-40B4-BE49-F238E27FC236}">
                <a16:creationId xmlns:a16="http://schemas.microsoft.com/office/drawing/2014/main" id="{5444ED46-62BC-4FFE-9890-4893D5CD5CD5}"/>
              </a:ext>
            </a:extLst>
          </p:cNvPr>
          <p:cNvSpPr txBox="1"/>
          <p:nvPr/>
        </p:nvSpPr>
        <p:spPr bwMode="auto">
          <a:xfrm>
            <a:off x="7670469" y="1643654"/>
            <a:ext cx="710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82%</a:t>
            </a:r>
          </a:p>
        </p:txBody>
      </p:sp>
      <p:cxnSp>
        <p:nvCxnSpPr>
          <p:cNvPr id="52" name="Straight Arrow Connector 51">
            <a:extLst>
              <a:ext uri="{FF2B5EF4-FFF2-40B4-BE49-F238E27FC236}">
                <a16:creationId xmlns:a16="http://schemas.microsoft.com/office/drawing/2014/main" id="{18E31B46-B0C3-4E4C-9655-78FAA54F6AF6}"/>
              </a:ext>
            </a:extLst>
          </p:cNvPr>
          <p:cNvCxnSpPr/>
          <p:nvPr/>
        </p:nvCxnSpPr>
        <p:spPr bwMode="auto">
          <a:xfrm flipV="1">
            <a:off x="7442314" y="2477685"/>
            <a:ext cx="185878" cy="177149"/>
          </a:xfrm>
          <a:prstGeom prst="straightConnector1">
            <a:avLst/>
          </a:prstGeom>
          <a:noFill/>
          <a:ln w="28575" cap="flat" cmpd="sng" algn="ctr">
            <a:solidFill>
              <a:schemeClr val="accent3"/>
            </a:solidFill>
            <a:prstDash val="solid"/>
            <a:round/>
            <a:headEnd type="none" w="med" len="med"/>
            <a:tailEnd type="triangle"/>
          </a:ln>
          <a:effectLst/>
        </p:spPr>
      </p:cxnSp>
      <p:cxnSp>
        <p:nvCxnSpPr>
          <p:cNvPr id="54" name="Straight Arrow Connector 53">
            <a:extLst>
              <a:ext uri="{FF2B5EF4-FFF2-40B4-BE49-F238E27FC236}">
                <a16:creationId xmlns:a16="http://schemas.microsoft.com/office/drawing/2014/main" id="{EAE8C011-41C8-4D76-A358-249037DB42FF}"/>
              </a:ext>
            </a:extLst>
          </p:cNvPr>
          <p:cNvCxnSpPr/>
          <p:nvPr/>
        </p:nvCxnSpPr>
        <p:spPr bwMode="auto">
          <a:xfrm flipH="1">
            <a:off x="7679709" y="1939626"/>
            <a:ext cx="209706" cy="194559"/>
          </a:xfrm>
          <a:prstGeom prst="straightConnector1">
            <a:avLst/>
          </a:prstGeom>
          <a:noFill/>
          <a:ln w="28575" cap="flat" cmpd="sng" algn="ctr">
            <a:solidFill>
              <a:schemeClr val="accent1"/>
            </a:solidFill>
            <a:prstDash val="solid"/>
            <a:round/>
            <a:headEnd type="none" w="med" len="med"/>
            <a:tailEnd type="triangle"/>
          </a:ln>
          <a:effectLst/>
        </p:spPr>
      </p:cxnSp>
      <p:cxnSp>
        <p:nvCxnSpPr>
          <p:cNvPr id="56" name="Straight Connector 55">
            <a:extLst>
              <a:ext uri="{FF2B5EF4-FFF2-40B4-BE49-F238E27FC236}">
                <a16:creationId xmlns:a16="http://schemas.microsoft.com/office/drawing/2014/main" id="{F939A53E-DA07-4A3F-8A95-C109817E7277}"/>
              </a:ext>
            </a:extLst>
          </p:cNvPr>
          <p:cNvCxnSpPr/>
          <p:nvPr/>
        </p:nvCxnSpPr>
        <p:spPr bwMode="auto">
          <a:xfrm flipV="1">
            <a:off x="7680833" y="2152999"/>
            <a:ext cx="0" cy="2498663"/>
          </a:xfrm>
          <a:prstGeom prst="line">
            <a:avLst/>
          </a:prstGeom>
          <a:noFill/>
          <a:ln w="28575" cap="flat" cmpd="sng" algn="ctr">
            <a:solidFill>
              <a:schemeClr val="bg1"/>
            </a:solidFill>
            <a:prstDash val="sysDot"/>
            <a:round/>
            <a:headEnd type="none" w="med" len="med"/>
            <a:tailEnd type="none" w="med" len="med"/>
          </a:ln>
          <a:effectLst/>
        </p:spPr>
      </p:cxnSp>
      <p:sp>
        <p:nvSpPr>
          <p:cNvPr id="57" name="TextBox 56">
            <a:extLst>
              <a:ext uri="{FF2B5EF4-FFF2-40B4-BE49-F238E27FC236}">
                <a16:creationId xmlns:a16="http://schemas.microsoft.com/office/drawing/2014/main" id="{5ED422DD-94EC-4C47-8137-2AFFC4696CA6}"/>
              </a:ext>
            </a:extLst>
          </p:cNvPr>
          <p:cNvSpPr txBox="1"/>
          <p:nvPr/>
        </p:nvSpPr>
        <p:spPr bwMode="auto">
          <a:xfrm>
            <a:off x="9793923" y="4666807"/>
            <a:ext cx="5359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36</a:t>
            </a:r>
          </a:p>
        </p:txBody>
      </p:sp>
      <p:sp>
        <p:nvSpPr>
          <p:cNvPr id="58" name="TextBox 57">
            <a:extLst>
              <a:ext uri="{FF2B5EF4-FFF2-40B4-BE49-F238E27FC236}">
                <a16:creationId xmlns:a16="http://schemas.microsoft.com/office/drawing/2014/main" id="{83ADC87D-39EE-4A4A-A98A-CCB7F77D1558}"/>
              </a:ext>
            </a:extLst>
          </p:cNvPr>
          <p:cNvSpPr txBox="1"/>
          <p:nvPr/>
        </p:nvSpPr>
        <p:spPr bwMode="auto">
          <a:xfrm>
            <a:off x="2720200" y="4666807"/>
            <a:ext cx="5359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59" name="TextBox 58">
            <a:extLst>
              <a:ext uri="{FF2B5EF4-FFF2-40B4-BE49-F238E27FC236}">
                <a16:creationId xmlns:a16="http://schemas.microsoft.com/office/drawing/2014/main" id="{29687293-E6CF-4A27-8E96-AEBFC8A83F39}"/>
              </a:ext>
            </a:extLst>
          </p:cNvPr>
          <p:cNvSpPr txBox="1"/>
          <p:nvPr/>
        </p:nvSpPr>
        <p:spPr bwMode="auto">
          <a:xfrm>
            <a:off x="3899154" y="4666807"/>
            <a:ext cx="5359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60" name="TextBox 59">
            <a:extLst>
              <a:ext uri="{FF2B5EF4-FFF2-40B4-BE49-F238E27FC236}">
                <a16:creationId xmlns:a16="http://schemas.microsoft.com/office/drawing/2014/main" id="{E21A860D-1C36-4363-AC89-6AA42F441F88}"/>
              </a:ext>
            </a:extLst>
          </p:cNvPr>
          <p:cNvSpPr txBox="1"/>
          <p:nvPr/>
        </p:nvSpPr>
        <p:spPr bwMode="auto">
          <a:xfrm>
            <a:off x="5078108" y="4666807"/>
            <a:ext cx="5359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a:t>
            </a:r>
          </a:p>
        </p:txBody>
      </p:sp>
      <p:sp>
        <p:nvSpPr>
          <p:cNvPr id="61" name="TextBox 60">
            <a:extLst>
              <a:ext uri="{FF2B5EF4-FFF2-40B4-BE49-F238E27FC236}">
                <a16:creationId xmlns:a16="http://schemas.microsoft.com/office/drawing/2014/main" id="{666387DD-020D-4A9B-B3DB-962EC8C3C0A3}"/>
              </a:ext>
            </a:extLst>
          </p:cNvPr>
          <p:cNvSpPr txBox="1"/>
          <p:nvPr/>
        </p:nvSpPr>
        <p:spPr bwMode="auto">
          <a:xfrm>
            <a:off x="6257062" y="4666807"/>
            <a:ext cx="5359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a:t>
            </a:r>
          </a:p>
        </p:txBody>
      </p:sp>
      <p:sp>
        <p:nvSpPr>
          <p:cNvPr id="62" name="TextBox 61">
            <a:extLst>
              <a:ext uri="{FF2B5EF4-FFF2-40B4-BE49-F238E27FC236}">
                <a16:creationId xmlns:a16="http://schemas.microsoft.com/office/drawing/2014/main" id="{6F726EC9-F99E-4A60-9871-4D47CA2FCCBA}"/>
              </a:ext>
            </a:extLst>
          </p:cNvPr>
          <p:cNvSpPr txBox="1"/>
          <p:nvPr/>
        </p:nvSpPr>
        <p:spPr bwMode="auto">
          <a:xfrm>
            <a:off x="7436016" y="4666807"/>
            <a:ext cx="5359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a:t>
            </a:r>
          </a:p>
        </p:txBody>
      </p:sp>
      <p:sp>
        <p:nvSpPr>
          <p:cNvPr id="63" name="TextBox 62">
            <a:extLst>
              <a:ext uri="{FF2B5EF4-FFF2-40B4-BE49-F238E27FC236}">
                <a16:creationId xmlns:a16="http://schemas.microsoft.com/office/drawing/2014/main" id="{7C8D46D1-EFA3-4103-B192-F3AA17B4CC11}"/>
              </a:ext>
            </a:extLst>
          </p:cNvPr>
          <p:cNvSpPr txBox="1"/>
          <p:nvPr/>
        </p:nvSpPr>
        <p:spPr bwMode="auto">
          <a:xfrm>
            <a:off x="8614970" y="4666807"/>
            <a:ext cx="5359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a:t>
            </a:r>
          </a:p>
        </p:txBody>
      </p:sp>
      <p:cxnSp>
        <p:nvCxnSpPr>
          <p:cNvPr id="64" name="Straight Connector 63">
            <a:extLst>
              <a:ext uri="{FF2B5EF4-FFF2-40B4-BE49-F238E27FC236}">
                <a16:creationId xmlns:a16="http://schemas.microsoft.com/office/drawing/2014/main" id="{06175D9D-C56E-404B-8083-8A341F910306}"/>
              </a:ext>
            </a:extLst>
          </p:cNvPr>
          <p:cNvCxnSpPr>
            <a:cxnSpLocks/>
          </p:cNvCxnSpPr>
          <p:nvPr/>
        </p:nvCxnSpPr>
        <p:spPr bwMode="auto">
          <a:xfrm flipH="1">
            <a:off x="2988183" y="3135485"/>
            <a:ext cx="7079742" cy="16710"/>
          </a:xfrm>
          <a:prstGeom prst="line">
            <a:avLst/>
          </a:prstGeom>
          <a:noFill/>
          <a:ln w="28575" cap="flat" cmpd="sng" algn="ctr">
            <a:solidFill>
              <a:schemeClr val="bg1"/>
            </a:solidFill>
            <a:prstDash val="sysDot"/>
            <a:round/>
            <a:headEnd type="none" w="med" len="med"/>
            <a:tailEnd type="none" w="med" len="med"/>
          </a:ln>
          <a:effectLst/>
        </p:spPr>
      </p:cxnSp>
      <p:sp>
        <p:nvSpPr>
          <p:cNvPr id="67" name="TextBox 66">
            <a:extLst>
              <a:ext uri="{FF2B5EF4-FFF2-40B4-BE49-F238E27FC236}">
                <a16:creationId xmlns:a16="http://schemas.microsoft.com/office/drawing/2014/main" id="{ECFC9CE3-AEF9-4775-83E8-B8D3F0C20325}"/>
              </a:ext>
            </a:extLst>
          </p:cNvPr>
          <p:cNvSpPr txBox="1"/>
          <p:nvPr/>
        </p:nvSpPr>
        <p:spPr bwMode="auto">
          <a:xfrm>
            <a:off x="2293005" y="1474684"/>
            <a:ext cx="6979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p>
        </p:txBody>
      </p:sp>
      <p:sp>
        <p:nvSpPr>
          <p:cNvPr id="68" name="TextBox 67">
            <a:extLst>
              <a:ext uri="{FF2B5EF4-FFF2-40B4-BE49-F238E27FC236}">
                <a16:creationId xmlns:a16="http://schemas.microsoft.com/office/drawing/2014/main" id="{617C4F86-5A61-450F-8573-B29D01894955}"/>
              </a:ext>
            </a:extLst>
          </p:cNvPr>
          <p:cNvSpPr txBox="1"/>
          <p:nvPr/>
        </p:nvSpPr>
        <p:spPr bwMode="auto">
          <a:xfrm>
            <a:off x="2293005" y="2241307"/>
            <a:ext cx="6979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75</a:t>
            </a:r>
          </a:p>
        </p:txBody>
      </p:sp>
      <p:sp>
        <p:nvSpPr>
          <p:cNvPr id="69" name="TextBox 68">
            <a:extLst>
              <a:ext uri="{FF2B5EF4-FFF2-40B4-BE49-F238E27FC236}">
                <a16:creationId xmlns:a16="http://schemas.microsoft.com/office/drawing/2014/main" id="{E2A2D24E-CBD6-4B97-A317-AFCC541D5F4E}"/>
              </a:ext>
            </a:extLst>
          </p:cNvPr>
          <p:cNvSpPr txBox="1"/>
          <p:nvPr/>
        </p:nvSpPr>
        <p:spPr bwMode="auto">
          <a:xfrm>
            <a:off x="2293005" y="2981035"/>
            <a:ext cx="6979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50</a:t>
            </a:r>
          </a:p>
        </p:txBody>
      </p:sp>
      <p:sp>
        <p:nvSpPr>
          <p:cNvPr id="70" name="TextBox 69">
            <a:extLst>
              <a:ext uri="{FF2B5EF4-FFF2-40B4-BE49-F238E27FC236}">
                <a16:creationId xmlns:a16="http://schemas.microsoft.com/office/drawing/2014/main" id="{BDA0C436-E354-4079-A2B6-26FC9EC0CFE8}"/>
              </a:ext>
            </a:extLst>
          </p:cNvPr>
          <p:cNvSpPr txBox="1"/>
          <p:nvPr/>
        </p:nvSpPr>
        <p:spPr bwMode="auto">
          <a:xfrm>
            <a:off x="2293005" y="3720763"/>
            <a:ext cx="6979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71" name="TextBox 70">
            <a:extLst>
              <a:ext uri="{FF2B5EF4-FFF2-40B4-BE49-F238E27FC236}">
                <a16:creationId xmlns:a16="http://schemas.microsoft.com/office/drawing/2014/main" id="{1E82ACA8-1C8C-4051-9E86-FE066C7A814F}"/>
              </a:ext>
            </a:extLst>
          </p:cNvPr>
          <p:cNvSpPr txBox="1"/>
          <p:nvPr/>
        </p:nvSpPr>
        <p:spPr bwMode="auto">
          <a:xfrm>
            <a:off x="2293005" y="4460492"/>
            <a:ext cx="6979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grpSp>
        <p:nvGrpSpPr>
          <p:cNvPr id="83" name="Group 82">
            <a:extLst>
              <a:ext uri="{FF2B5EF4-FFF2-40B4-BE49-F238E27FC236}">
                <a16:creationId xmlns:a16="http://schemas.microsoft.com/office/drawing/2014/main" id="{C52BE056-6203-47C2-9E2E-7C055E513787}"/>
              </a:ext>
            </a:extLst>
          </p:cNvPr>
          <p:cNvGrpSpPr/>
          <p:nvPr/>
        </p:nvGrpSpPr>
        <p:grpSpPr>
          <a:xfrm>
            <a:off x="3009900" y="1676400"/>
            <a:ext cx="6330950" cy="996950"/>
            <a:chOff x="3009900" y="1676400"/>
            <a:chExt cx="6330950" cy="996950"/>
          </a:xfrm>
        </p:grpSpPr>
        <p:sp>
          <p:nvSpPr>
            <p:cNvPr id="81" name="Freeform: Shape 80">
              <a:extLst>
                <a:ext uri="{FF2B5EF4-FFF2-40B4-BE49-F238E27FC236}">
                  <a16:creationId xmlns:a16="http://schemas.microsoft.com/office/drawing/2014/main" id="{1F2AA1FE-A00B-4C9C-9B9B-3E9B05103141}"/>
                </a:ext>
              </a:extLst>
            </p:cNvPr>
            <p:cNvSpPr/>
            <p:nvPr/>
          </p:nvSpPr>
          <p:spPr bwMode="auto">
            <a:xfrm>
              <a:off x="3009900" y="1676400"/>
              <a:ext cx="3968750" cy="482600"/>
            </a:xfrm>
            <a:custGeom>
              <a:avLst/>
              <a:gdLst>
                <a:gd name="connsiteX0" fmla="*/ 0 w 3968750"/>
                <a:gd name="connsiteY0" fmla="*/ 0 h 482600"/>
                <a:gd name="connsiteX1" fmla="*/ 876300 w 3968750"/>
                <a:gd name="connsiteY1" fmla="*/ 0 h 482600"/>
                <a:gd name="connsiteX2" fmla="*/ 876300 w 3968750"/>
                <a:gd name="connsiteY2" fmla="*/ 50800 h 482600"/>
                <a:gd name="connsiteX3" fmla="*/ 1657350 w 3968750"/>
                <a:gd name="connsiteY3" fmla="*/ 50800 h 482600"/>
                <a:gd name="connsiteX4" fmla="*/ 1657350 w 3968750"/>
                <a:gd name="connsiteY4" fmla="*/ 107950 h 482600"/>
                <a:gd name="connsiteX5" fmla="*/ 2063750 w 3968750"/>
                <a:gd name="connsiteY5" fmla="*/ 107950 h 482600"/>
                <a:gd name="connsiteX6" fmla="*/ 2063750 w 3968750"/>
                <a:gd name="connsiteY6" fmla="*/ 184150 h 482600"/>
                <a:gd name="connsiteX7" fmla="*/ 2298700 w 3968750"/>
                <a:gd name="connsiteY7" fmla="*/ 184150 h 482600"/>
                <a:gd name="connsiteX8" fmla="*/ 2298700 w 3968750"/>
                <a:gd name="connsiteY8" fmla="*/ 241300 h 482600"/>
                <a:gd name="connsiteX9" fmla="*/ 2819400 w 3968750"/>
                <a:gd name="connsiteY9" fmla="*/ 241300 h 482600"/>
                <a:gd name="connsiteX10" fmla="*/ 2819400 w 3968750"/>
                <a:gd name="connsiteY10" fmla="*/ 323850 h 482600"/>
                <a:gd name="connsiteX11" fmla="*/ 3092450 w 3968750"/>
                <a:gd name="connsiteY11" fmla="*/ 323850 h 482600"/>
                <a:gd name="connsiteX12" fmla="*/ 3092450 w 3968750"/>
                <a:gd name="connsiteY12" fmla="*/ 368300 h 482600"/>
                <a:gd name="connsiteX13" fmla="*/ 3282950 w 3968750"/>
                <a:gd name="connsiteY13" fmla="*/ 368300 h 482600"/>
                <a:gd name="connsiteX14" fmla="*/ 3282950 w 3968750"/>
                <a:gd name="connsiteY14" fmla="*/ 425450 h 482600"/>
                <a:gd name="connsiteX15" fmla="*/ 3632200 w 3968750"/>
                <a:gd name="connsiteY15" fmla="*/ 425450 h 482600"/>
                <a:gd name="connsiteX16" fmla="*/ 3632200 w 3968750"/>
                <a:gd name="connsiteY16" fmla="*/ 482600 h 482600"/>
                <a:gd name="connsiteX17" fmla="*/ 3968750 w 3968750"/>
                <a:gd name="connsiteY17" fmla="*/ 482600 h 482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68750" h="482600">
                  <a:moveTo>
                    <a:pt x="0" y="0"/>
                  </a:moveTo>
                  <a:lnTo>
                    <a:pt x="876300" y="0"/>
                  </a:lnTo>
                  <a:lnTo>
                    <a:pt x="876300" y="50800"/>
                  </a:lnTo>
                  <a:lnTo>
                    <a:pt x="1657350" y="50800"/>
                  </a:lnTo>
                  <a:lnTo>
                    <a:pt x="1657350" y="107950"/>
                  </a:lnTo>
                  <a:lnTo>
                    <a:pt x="2063750" y="107950"/>
                  </a:lnTo>
                  <a:lnTo>
                    <a:pt x="2063750" y="184150"/>
                  </a:lnTo>
                  <a:lnTo>
                    <a:pt x="2298700" y="184150"/>
                  </a:lnTo>
                  <a:lnTo>
                    <a:pt x="2298700" y="241300"/>
                  </a:lnTo>
                  <a:lnTo>
                    <a:pt x="2819400" y="241300"/>
                  </a:lnTo>
                  <a:lnTo>
                    <a:pt x="2819400" y="323850"/>
                  </a:lnTo>
                  <a:lnTo>
                    <a:pt x="3092450" y="323850"/>
                  </a:lnTo>
                  <a:lnTo>
                    <a:pt x="3092450" y="368300"/>
                  </a:lnTo>
                  <a:lnTo>
                    <a:pt x="3282950" y="368300"/>
                  </a:lnTo>
                  <a:lnTo>
                    <a:pt x="3282950" y="425450"/>
                  </a:lnTo>
                  <a:lnTo>
                    <a:pt x="3632200" y="425450"/>
                  </a:lnTo>
                  <a:lnTo>
                    <a:pt x="3632200" y="482600"/>
                  </a:lnTo>
                  <a:lnTo>
                    <a:pt x="3968750" y="48260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82" name="Freeform: Shape 81">
              <a:extLst>
                <a:ext uri="{FF2B5EF4-FFF2-40B4-BE49-F238E27FC236}">
                  <a16:creationId xmlns:a16="http://schemas.microsoft.com/office/drawing/2014/main" id="{8D2C1D3A-7BA6-4830-A083-123E0EE59EA6}"/>
                </a:ext>
              </a:extLst>
            </p:cNvPr>
            <p:cNvSpPr/>
            <p:nvPr/>
          </p:nvSpPr>
          <p:spPr bwMode="auto">
            <a:xfrm>
              <a:off x="6972300" y="2159000"/>
              <a:ext cx="2368550" cy="514350"/>
            </a:xfrm>
            <a:custGeom>
              <a:avLst/>
              <a:gdLst>
                <a:gd name="connsiteX0" fmla="*/ 2368550 w 2368550"/>
                <a:gd name="connsiteY0" fmla="*/ 514350 h 514350"/>
                <a:gd name="connsiteX1" fmla="*/ 1873250 w 2368550"/>
                <a:gd name="connsiteY1" fmla="*/ 514350 h 514350"/>
                <a:gd name="connsiteX2" fmla="*/ 1873250 w 2368550"/>
                <a:gd name="connsiteY2" fmla="*/ 387350 h 514350"/>
                <a:gd name="connsiteX3" fmla="*/ 1301750 w 2368550"/>
                <a:gd name="connsiteY3" fmla="*/ 387350 h 514350"/>
                <a:gd name="connsiteX4" fmla="*/ 1301750 w 2368550"/>
                <a:gd name="connsiteY4" fmla="*/ 317500 h 514350"/>
                <a:gd name="connsiteX5" fmla="*/ 812800 w 2368550"/>
                <a:gd name="connsiteY5" fmla="*/ 317500 h 514350"/>
                <a:gd name="connsiteX6" fmla="*/ 812800 w 2368550"/>
                <a:gd name="connsiteY6" fmla="*/ 260350 h 514350"/>
                <a:gd name="connsiteX7" fmla="*/ 584200 w 2368550"/>
                <a:gd name="connsiteY7" fmla="*/ 260350 h 514350"/>
                <a:gd name="connsiteX8" fmla="*/ 584200 w 2368550"/>
                <a:gd name="connsiteY8" fmla="*/ 196850 h 514350"/>
                <a:gd name="connsiteX9" fmla="*/ 463550 w 2368550"/>
                <a:gd name="connsiteY9" fmla="*/ 196850 h 514350"/>
                <a:gd name="connsiteX10" fmla="*/ 463550 w 2368550"/>
                <a:gd name="connsiteY10" fmla="*/ 165100 h 514350"/>
                <a:gd name="connsiteX11" fmla="*/ 279400 w 2368550"/>
                <a:gd name="connsiteY11" fmla="*/ 165100 h 514350"/>
                <a:gd name="connsiteX12" fmla="*/ 279400 w 2368550"/>
                <a:gd name="connsiteY12" fmla="*/ 95250 h 514350"/>
                <a:gd name="connsiteX13" fmla="*/ 127000 w 2368550"/>
                <a:gd name="connsiteY13" fmla="*/ 95250 h 514350"/>
                <a:gd name="connsiteX14" fmla="*/ 127000 w 2368550"/>
                <a:gd name="connsiteY14" fmla="*/ 57150 h 514350"/>
                <a:gd name="connsiteX15" fmla="*/ 0 w 2368550"/>
                <a:gd name="connsiteY15" fmla="*/ 57150 h 514350"/>
                <a:gd name="connsiteX16" fmla="*/ 0 w 2368550"/>
                <a:gd name="connsiteY16"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68550" h="514350">
                  <a:moveTo>
                    <a:pt x="2368550" y="514350"/>
                  </a:moveTo>
                  <a:lnTo>
                    <a:pt x="1873250" y="514350"/>
                  </a:lnTo>
                  <a:lnTo>
                    <a:pt x="1873250" y="387350"/>
                  </a:lnTo>
                  <a:lnTo>
                    <a:pt x="1301750" y="387350"/>
                  </a:lnTo>
                  <a:lnTo>
                    <a:pt x="1301750" y="317500"/>
                  </a:lnTo>
                  <a:lnTo>
                    <a:pt x="812800" y="317500"/>
                  </a:lnTo>
                  <a:lnTo>
                    <a:pt x="812800" y="260350"/>
                  </a:lnTo>
                  <a:lnTo>
                    <a:pt x="584200" y="260350"/>
                  </a:lnTo>
                  <a:lnTo>
                    <a:pt x="584200" y="196850"/>
                  </a:lnTo>
                  <a:lnTo>
                    <a:pt x="463550" y="196850"/>
                  </a:lnTo>
                  <a:lnTo>
                    <a:pt x="463550" y="165100"/>
                  </a:lnTo>
                  <a:lnTo>
                    <a:pt x="279400" y="165100"/>
                  </a:lnTo>
                  <a:lnTo>
                    <a:pt x="279400" y="95250"/>
                  </a:lnTo>
                  <a:lnTo>
                    <a:pt x="127000" y="95250"/>
                  </a:lnTo>
                  <a:lnTo>
                    <a:pt x="127000" y="57150"/>
                  </a:lnTo>
                  <a:lnTo>
                    <a:pt x="0" y="5715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80" name="Group 79">
            <a:extLst>
              <a:ext uri="{FF2B5EF4-FFF2-40B4-BE49-F238E27FC236}">
                <a16:creationId xmlns:a16="http://schemas.microsoft.com/office/drawing/2014/main" id="{8070E8D0-DDC9-4CAC-906E-482B7A5845DF}"/>
              </a:ext>
            </a:extLst>
          </p:cNvPr>
          <p:cNvGrpSpPr/>
          <p:nvPr/>
        </p:nvGrpSpPr>
        <p:grpSpPr>
          <a:xfrm>
            <a:off x="3003550" y="1651000"/>
            <a:ext cx="6667500" cy="704850"/>
            <a:chOff x="3003550" y="1651000"/>
            <a:chExt cx="6667500" cy="704850"/>
          </a:xfrm>
        </p:grpSpPr>
        <p:sp>
          <p:nvSpPr>
            <p:cNvPr id="74" name="Freeform: Shape 73">
              <a:extLst>
                <a:ext uri="{FF2B5EF4-FFF2-40B4-BE49-F238E27FC236}">
                  <a16:creationId xmlns:a16="http://schemas.microsoft.com/office/drawing/2014/main" id="{6357A1B0-2AAD-4D68-8635-9F7431E8D51B}"/>
                </a:ext>
              </a:extLst>
            </p:cNvPr>
            <p:cNvSpPr/>
            <p:nvPr/>
          </p:nvSpPr>
          <p:spPr bwMode="auto">
            <a:xfrm>
              <a:off x="3003550" y="1651000"/>
              <a:ext cx="3536950" cy="336550"/>
            </a:xfrm>
            <a:custGeom>
              <a:avLst/>
              <a:gdLst>
                <a:gd name="connsiteX0" fmla="*/ 0 w 3536950"/>
                <a:gd name="connsiteY0" fmla="*/ 0 h 336550"/>
                <a:gd name="connsiteX1" fmla="*/ 895350 w 3536950"/>
                <a:gd name="connsiteY1" fmla="*/ 0 h 336550"/>
                <a:gd name="connsiteX2" fmla="*/ 927100 w 3536950"/>
                <a:gd name="connsiteY2" fmla="*/ 31750 h 336550"/>
                <a:gd name="connsiteX3" fmla="*/ 1130300 w 3536950"/>
                <a:gd name="connsiteY3" fmla="*/ 31750 h 336550"/>
                <a:gd name="connsiteX4" fmla="*/ 1162050 w 3536950"/>
                <a:gd name="connsiteY4" fmla="*/ 63500 h 336550"/>
                <a:gd name="connsiteX5" fmla="*/ 1314450 w 3536950"/>
                <a:gd name="connsiteY5" fmla="*/ 63500 h 336550"/>
                <a:gd name="connsiteX6" fmla="*/ 1320800 w 3536950"/>
                <a:gd name="connsiteY6" fmla="*/ 69850 h 336550"/>
                <a:gd name="connsiteX7" fmla="*/ 1663700 w 3536950"/>
                <a:gd name="connsiteY7" fmla="*/ 69850 h 336550"/>
                <a:gd name="connsiteX8" fmla="*/ 1689100 w 3536950"/>
                <a:gd name="connsiteY8" fmla="*/ 95250 h 336550"/>
                <a:gd name="connsiteX9" fmla="*/ 1790700 w 3536950"/>
                <a:gd name="connsiteY9" fmla="*/ 95250 h 336550"/>
                <a:gd name="connsiteX10" fmla="*/ 1809750 w 3536950"/>
                <a:gd name="connsiteY10" fmla="*/ 114300 h 336550"/>
                <a:gd name="connsiteX11" fmla="*/ 2012950 w 3536950"/>
                <a:gd name="connsiteY11" fmla="*/ 114300 h 336550"/>
                <a:gd name="connsiteX12" fmla="*/ 2044700 w 3536950"/>
                <a:gd name="connsiteY12" fmla="*/ 114300 h 336550"/>
                <a:gd name="connsiteX13" fmla="*/ 2203450 w 3536950"/>
                <a:gd name="connsiteY13" fmla="*/ 114300 h 336550"/>
                <a:gd name="connsiteX14" fmla="*/ 2222500 w 3536950"/>
                <a:gd name="connsiteY14" fmla="*/ 133350 h 336550"/>
                <a:gd name="connsiteX15" fmla="*/ 2362200 w 3536950"/>
                <a:gd name="connsiteY15" fmla="*/ 133350 h 336550"/>
                <a:gd name="connsiteX16" fmla="*/ 2362200 w 3536950"/>
                <a:gd name="connsiteY16" fmla="*/ 171450 h 336550"/>
                <a:gd name="connsiteX17" fmla="*/ 2616200 w 3536950"/>
                <a:gd name="connsiteY17" fmla="*/ 171450 h 336550"/>
                <a:gd name="connsiteX18" fmla="*/ 2616200 w 3536950"/>
                <a:gd name="connsiteY18" fmla="*/ 215900 h 336550"/>
                <a:gd name="connsiteX19" fmla="*/ 2762250 w 3536950"/>
                <a:gd name="connsiteY19" fmla="*/ 215900 h 336550"/>
                <a:gd name="connsiteX20" fmla="*/ 2762250 w 3536950"/>
                <a:gd name="connsiteY20" fmla="*/ 241300 h 336550"/>
                <a:gd name="connsiteX21" fmla="*/ 2870200 w 3536950"/>
                <a:gd name="connsiteY21" fmla="*/ 241300 h 336550"/>
                <a:gd name="connsiteX22" fmla="*/ 2870200 w 3536950"/>
                <a:gd name="connsiteY22" fmla="*/ 260350 h 336550"/>
                <a:gd name="connsiteX23" fmla="*/ 3117850 w 3536950"/>
                <a:gd name="connsiteY23" fmla="*/ 260350 h 336550"/>
                <a:gd name="connsiteX24" fmla="*/ 3117850 w 3536950"/>
                <a:gd name="connsiteY24" fmla="*/ 298450 h 336550"/>
                <a:gd name="connsiteX25" fmla="*/ 3365500 w 3536950"/>
                <a:gd name="connsiteY25" fmla="*/ 298450 h 336550"/>
                <a:gd name="connsiteX26" fmla="*/ 3365500 w 3536950"/>
                <a:gd name="connsiteY26" fmla="*/ 336550 h 336550"/>
                <a:gd name="connsiteX27" fmla="*/ 3536950 w 3536950"/>
                <a:gd name="connsiteY27" fmla="*/ 33655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536950" h="336550">
                  <a:moveTo>
                    <a:pt x="0" y="0"/>
                  </a:moveTo>
                  <a:lnTo>
                    <a:pt x="895350" y="0"/>
                  </a:lnTo>
                  <a:lnTo>
                    <a:pt x="927100" y="31750"/>
                  </a:lnTo>
                  <a:lnTo>
                    <a:pt x="1130300" y="31750"/>
                  </a:lnTo>
                  <a:lnTo>
                    <a:pt x="1162050" y="63500"/>
                  </a:lnTo>
                  <a:lnTo>
                    <a:pt x="1314450" y="63500"/>
                  </a:lnTo>
                  <a:lnTo>
                    <a:pt x="1320800" y="69850"/>
                  </a:lnTo>
                  <a:lnTo>
                    <a:pt x="1663700" y="69850"/>
                  </a:lnTo>
                  <a:lnTo>
                    <a:pt x="1689100" y="95250"/>
                  </a:lnTo>
                  <a:lnTo>
                    <a:pt x="1790700" y="95250"/>
                  </a:lnTo>
                  <a:lnTo>
                    <a:pt x="1809750" y="114300"/>
                  </a:lnTo>
                  <a:lnTo>
                    <a:pt x="2012950" y="114300"/>
                  </a:lnTo>
                  <a:lnTo>
                    <a:pt x="2044700" y="114300"/>
                  </a:lnTo>
                  <a:lnTo>
                    <a:pt x="2203450" y="114300"/>
                  </a:lnTo>
                  <a:lnTo>
                    <a:pt x="2222500" y="133350"/>
                  </a:lnTo>
                  <a:lnTo>
                    <a:pt x="2362200" y="133350"/>
                  </a:lnTo>
                  <a:lnTo>
                    <a:pt x="2362200" y="171450"/>
                  </a:lnTo>
                  <a:lnTo>
                    <a:pt x="2616200" y="171450"/>
                  </a:lnTo>
                  <a:lnTo>
                    <a:pt x="2616200" y="215900"/>
                  </a:lnTo>
                  <a:lnTo>
                    <a:pt x="2762250" y="215900"/>
                  </a:lnTo>
                  <a:lnTo>
                    <a:pt x="2762250" y="241300"/>
                  </a:lnTo>
                  <a:lnTo>
                    <a:pt x="2870200" y="241300"/>
                  </a:lnTo>
                  <a:lnTo>
                    <a:pt x="2870200" y="260350"/>
                  </a:lnTo>
                  <a:lnTo>
                    <a:pt x="3117850" y="260350"/>
                  </a:lnTo>
                  <a:lnTo>
                    <a:pt x="3117850" y="298450"/>
                  </a:lnTo>
                  <a:lnTo>
                    <a:pt x="3365500" y="298450"/>
                  </a:lnTo>
                  <a:lnTo>
                    <a:pt x="3365500" y="336550"/>
                  </a:lnTo>
                  <a:lnTo>
                    <a:pt x="3536950" y="33655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7" name="Freeform: Shape 76">
              <a:extLst>
                <a:ext uri="{FF2B5EF4-FFF2-40B4-BE49-F238E27FC236}">
                  <a16:creationId xmlns:a16="http://schemas.microsoft.com/office/drawing/2014/main" id="{55AA8099-210F-4AE4-A352-8B40F41646CE}"/>
                </a:ext>
              </a:extLst>
            </p:cNvPr>
            <p:cNvSpPr/>
            <p:nvPr/>
          </p:nvSpPr>
          <p:spPr bwMode="auto">
            <a:xfrm>
              <a:off x="6502400" y="2000250"/>
              <a:ext cx="1073150" cy="152400"/>
            </a:xfrm>
            <a:custGeom>
              <a:avLst/>
              <a:gdLst>
                <a:gd name="connsiteX0" fmla="*/ 0 w 1073150"/>
                <a:gd name="connsiteY0" fmla="*/ 0 h 152400"/>
                <a:gd name="connsiteX1" fmla="*/ 260350 w 1073150"/>
                <a:gd name="connsiteY1" fmla="*/ 0 h 152400"/>
                <a:gd name="connsiteX2" fmla="*/ 260350 w 1073150"/>
                <a:gd name="connsiteY2" fmla="*/ 57150 h 152400"/>
                <a:gd name="connsiteX3" fmla="*/ 495300 w 1073150"/>
                <a:gd name="connsiteY3" fmla="*/ 57150 h 152400"/>
                <a:gd name="connsiteX4" fmla="*/ 495300 w 1073150"/>
                <a:gd name="connsiteY4" fmla="*/ 88900 h 152400"/>
                <a:gd name="connsiteX5" fmla="*/ 679450 w 1073150"/>
                <a:gd name="connsiteY5" fmla="*/ 88900 h 152400"/>
                <a:gd name="connsiteX6" fmla="*/ 704850 w 1073150"/>
                <a:gd name="connsiteY6" fmla="*/ 114300 h 152400"/>
                <a:gd name="connsiteX7" fmla="*/ 971550 w 1073150"/>
                <a:gd name="connsiteY7" fmla="*/ 114300 h 152400"/>
                <a:gd name="connsiteX8" fmla="*/ 971550 w 1073150"/>
                <a:gd name="connsiteY8" fmla="*/ 152400 h 152400"/>
                <a:gd name="connsiteX9" fmla="*/ 1073150 w 1073150"/>
                <a:gd name="connsiteY9" fmla="*/ 15240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3150" h="152400">
                  <a:moveTo>
                    <a:pt x="0" y="0"/>
                  </a:moveTo>
                  <a:lnTo>
                    <a:pt x="260350" y="0"/>
                  </a:lnTo>
                  <a:lnTo>
                    <a:pt x="260350" y="57150"/>
                  </a:lnTo>
                  <a:lnTo>
                    <a:pt x="495300" y="57150"/>
                  </a:lnTo>
                  <a:lnTo>
                    <a:pt x="495300" y="88900"/>
                  </a:lnTo>
                  <a:lnTo>
                    <a:pt x="679450" y="88900"/>
                  </a:lnTo>
                  <a:lnTo>
                    <a:pt x="704850" y="114300"/>
                  </a:lnTo>
                  <a:lnTo>
                    <a:pt x="971550" y="114300"/>
                  </a:lnTo>
                  <a:lnTo>
                    <a:pt x="971550" y="152400"/>
                  </a:lnTo>
                  <a:lnTo>
                    <a:pt x="1073150" y="15240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8" name="Freeform: Shape 77">
              <a:extLst>
                <a:ext uri="{FF2B5EF4-FFF2-40B4-BE49-F238E27FC236}">
                  <a16:creationId xmlns:a16="http://schemas.microsoft.com/office/drawing/2014/main" id="{500F0B30-9E8D-496B-AA1F-5E3883DE256B}"/>
                </a:ext>
              </a:extLst>
            </p:cNvPr>
            <p:cNvSpPr/>
            <p:nvPr/>
          </p:nvSpPr>
          <p:spPr bwMode="auto">
            <a:xfrm>
              <a:off x="8096250" y="2216150"/>
              <a:ext cx="1574800" cy="139700"/>
            </a:xfrm>
            <a:custGeom>
              <a:avLst/>
              <a:gdLst>
                <a:gd name="connsiteX0" fmla="*/ 1574800 w 1574800"/>
                <a:gd name="connsiteY0" fmla="*/ 139700 h 139700"/>
                <a:gd name="connsiteX1" fmla="*/ 495300 w 1574800"/>
                <a:gd name="connsiteY1" fmla="*/ 139700 h 139700"/>
                <a:gd name="connsiteX2" fmla="*/ 495300 w 1574800"/>
                <a:gd name="connsiteY2" fmla="*/ 44450 h 139700"/>
                <a:gd name="connsiteX3" fmla="*/ 38100 w 1574800"/>
                <a:gd name="connsiteY3" fmla="*/ 44450 h 139700"/>
                <a:gd name="connsiteX4" fmla="*/ 38100 w 1574800"/>
                <a:gd name="connsiteY4" fmla="*/ 0 h 139700"/>
                <a:gd name="connsiteX5" fmla="*/ 0 w 1574800"/>
                <a:gd name="connsiteY5" fmla="*/ 0 h 13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74800" h="139700">
                  <a:moveTo>
                    <a:pt x="1574800" y="139700"/>
                  </a:moveTo>
                  <a:lnTo>
                    <a:pt x="495300" y="139700"/>
                  </a:lnTo>
                  <a:lnTo>
                    <a:pt x="495300" y="44450"/>
                  </a:lnTo>
                  <a:lnTo>
                    <a:pt x="38100" y="44450"/>
                  </a:lnTo>
                  <a:lnTo>
                    <a:pt x="38100"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9" name="Freeform: Shape 78">
              <a:extLst>
                <a:ext uri="{FF2B5EF4-FFF2-40B4-BE49-F238E27FC236}">
                  <a16:creationId xmlns:a16="http://schemas.microsoft.com/office/drawing/2014/main" id="{82A44853-68CC-457F-817A-F41CA55FF240}"/>
                </a:ext>
              </a:extLst>
            </p:cNvPr>
            <p:cNvSpPr/>
            <p:nvPr/>
          </p:nvSpPr>
          <p:spPr bwMode="auto">
            <a:xfrm>
              <a:off x="7531100" y="2159000"/>
              <a:ext cx="603250" cy="63500"/>
            </a:xfrm>
            <a:custGeom>
              <a:avLst/>
              <a:gdLst>
                <a:gd name="connsiteX0" fmla="*/ 0 w 603250"/>
                <a:gd name="connsiteY0" fmla="*/ 0 h 63500"/>
                <a:gd name="connsiteX1" fmla="*/ 374650 w 603250"/>
                <a:gd name="connsiteY1" fmla="*/ 0 h 63500"/>
                <a:gd name="connsiteX2" fmla="*/ 374650 w 603250"/>
                <a:gd name="connsiteY2" fmla="*/ 31750 h 63500"/>
                <a:gd name="connsiteX3" fmla="*/ 603250 w 603250"/>
                <a:gd name="connsiteY3" fmla="*/ 31750 h 63500"/>
                <a:gd name="connsiteX4" fmla="*/ 603250 w 603250"/>
                <a:gd name="connsiteY4" fmla="*/ 63500 h 6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3250" h="63500">
                  <a:moveTo>
                    <a:pt x="0" y="0"/>
                  </a:moveTo>
                  <a:lnTo>
                    <a:pt x="374650" y="0"/>
                  </a:lnTo>
                  <a:lnTo>
                    <a:pt x="374650" y="31750"/>
                  </a:lnTo>
                  <a:lnTo>
                    <a:pt x="603250" y="31750"/>
                  </a:lnTo>
                  <a:lnTo>
                    <a:pt x="603250" y="6350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3188343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B5A33-9FFB-499B-A53F-11422BA2E697}"/>
              </a:ext>
            </a:extLst>
          </p:cNvPr>
          <p:cNvSpPr>
            <a:spLocks noGrp="1"/>
          </p:cNvSpPr>
          <p:nvPr>
            <p:ph type="title"/>
          </p:nvPr>
        </p:nvSpPr>
        <p:spPr/>
        <p:txBody>
          <a:bodyPr/>
          <a:lstStyle/>
          <a:p>
            <a:r>
              <a:rPr lang="en-US" dirty="0"/>
              <a:t>TITAN: Safety</a:t>
            </a:r>
          </a:p>
        </p:txBody>
      </p:sp>
      <p:sp>
        <p:nvSpPr>
          <p:cNvPr id="8" name="Content Placeholder 7">
            <a:extLst>
              <a:ext uri="{FF2B5EF4-FFF2-40B4-BE49-F238E27FC236}">
                <a16:creationId xmlns:a16="http://schemas.microsoft.com/office/drawing/2014/main" id="{7490F9F7-368C-4625-BB58-EFA05528DDAE}"/>
              </a:ext>
            </a:extLst>
          </p:cNvPr>
          <p:cNvSpPr>
            <a:spLocks noGrp="1"/>
          </p:cNvSpPr>
          <p:nvPr>
            <p:ph idx="1"/>
          </p:nvPr>
        </p:nvSpPr>
        <p:spPr>
          <a:xfrm>
            <a:off x="604675" y="5997825"/>
            <a:ext cx="10877529" cy="479029"/>
          </a:xfrm>
        </p:spPr>
        <p:txBody>
          <a:bodyPr/>
          <a:lstStyle/>
          <a:p>
            <a:r>
              <a:rPr lang="en-US" sz="2000" dirty="0"/>
              <a:t>HRQoL with apalutamide + ADT maintained from BL to Wk 25; similar to placebo + ADT </a:t>
            </a:r>
          </a:p>
        </p:txBody>
      </p:sp>
      <p:graphicFrame>
        <p:nvGraphicFramePr>
          <p:cNvPr id="3" name="Group 3">
            <a:extLst>
              <a:ext uri="{FF2B5EF4-FFF2-40B4-BE49-F238E27FC236}">
                <a16:creationId xmlns:a16="http://schemas.microsoft.com/office/drawing/2014/main" id="{1C5FF080-6C95-42E4-9DA9-15085BCB8E05}"/>
              </a:ext>
            </a:extLst>
          </p:cNvPr>
          <p:cNvGraphicFramePr>
            <a:graphicFrameLocks/>
          </p:cNvGraphicFramePr>
          <p:nvPr>
            <p:extLst>
              <p:ext uri="{D42A27DB-BD31-4B8C-83A1-F6EECF244321}">
                <p14:modId xmlns:p14="http://schemas.microsoft.com/office/powerpoint/2010/main" val="1779756922"/>
              </p:ext>
            </p:extLst>
          </p:nvPr>
        </p:nvGraphicFramePr>
        <p:xfrm>
          <a:off x="723902" y="1269412"/>
          <a:ext cx="10740231" cy="2011776"/>
        </p:xfrm>
        <a:graphic>
          <a:graphicData uri="http://schemas.openxmlformats.org/drawingml/2006/table">
            <a:tbl>
              <a:tblPr/>
              <a:tblGrid>
                <a:gridCol w="4535713">
                  <a:extLst>
                    <a:ext uri="{9D8B030D-6E8A-4147-A177-3AD203B41FA5}">
                      <a16:colId xmlns:a16="http://schemas.microsoft.com/office/drawing/2014/main" val="20000"/>
                    </a:ext>
                  </a:extLst>
                </a:gridCol>
                <a:gridCol w="3102259">
                  <a:extLst>
                    <a:ext uri="{9D8B030D-6E8A-4147-A177-3AD203B41FA5}">
                      <a16:colId xmlns:a16="http://schemas.microsoft.com/office/drawing/2014/main" val="20001"/>
                    </a:ext>
                  </a:extLst>
                </a:gridCol>
                <a:gridCol w="3102259">
                  <a:extLst>
                    <a:ext uri="{9D8B030D-6E8A-4147-A177-3AD203B41FA5}">
                      <a16:colId xmlns:a16="http://schemas.microsoft.com/office/drawing/2014/main" val="20002"/>
                    </a:ext>
                  </a:extLst>
                </a:gridCol>
              </a:tblGrid>
              <a:tr h="2817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Apalutamide + ADT (n = 524)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ADT (n = 527)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2817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All cause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507 (96.8)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509 (96.6)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817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221 (42.2)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215 (40.8)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42677109"/>
                  </a:ext>
                </a:extLst>
              </a:tr>
              <a:tr h="2817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104 (19.8)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107 (20.3)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79515182"/>
                  </a:ext>
                </a:extLst>
              </a:tr>
              <a:tr h="2817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Led to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9661699"/>
                  </a:ext>
                </a:extLst>
              </a:tr>
              <a:tr h="2817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Led to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72431985"/>
                  </a:ext>
                </a:extLst>
              </a:tr>
            </a:tbl>
          </a:graphicData>
        </a:graphic>
      </p:graphicFrame>
      <p:graphicFrame>
        <p:nvGraphicFramePr>
          <p:cNvPr id="4" name="Group 3">
            <a:extLst>
              <a:ext uri="{FF2B5EF4-FFF2-40B4-BE49-F238E27FC236}">
                <a16:creationId xmlns:a16="http://schemas.microsoft.com/office/drawing/2014/main" id="{0BD767E8-957C-4837-8E05-F5A38682FD6F}"/>
              </a:ext>
            </a:extLst>
          </p:cNvPr>
          <p:cNvGraphicFramePr>
            <a:graphicFrameLocks/>
          </p:cNvGraphicFramePr>
          <p:nvPr>
            <p:extLst>
              <p:ext uri="{D42A27DB-BD31-4B8C-83A1-F6EECF244321}">
                <p14:modId xmlns:p14="http://schemas.microsoft.com/office/powerpoint/2010/main" val="514508094"/>
              </p:ext>
            </p:extLst>
          </p:nvPr>
        </p:nvGraphicFramePr>
        <p:xfrm>
          <a:off x="723900" y="3281188"/>
          <a:ext cx="10740233" cy="2682368"/>
        </p:xfrm>
        <a:graphic>
          <a:graphicData uri="http://schemas.openxmlformats.org/drawingml/2006/table">
            <a:tbl>
              <a:tblPr/>
              <a:tblGrid>
                <a:gridCol w="4707719">
                  <a:extLst>
                    <a:ext uri="{9D8B030D-6E8A-4147-A177-3AD203B41FA5}">
                      <a16:colId xmlns:a16="http://schemas.microsoft.com/office/drawing/2014/main" val="20000"/>
                    </a:ext>
                  </a:extLst>
                </a:gridCol>
                <a:gridCol w="1379124">
                  <a:extLst>
                    <a:ext uri="{9D8B030D-6E8A-4147-A177-3AD203B41FA5}">
                      <a16:colId xmlns:a16="http://schemas.microsoft.com/office/drawing/2014/main" val="20001"/>
                    </a:ext>
                  </a:extLst>
                </a:gridCol>
                <a:gridCol w="1551130">
                  <a:extLst>
                    <a:ext uri="{9D8B030D-6E8A-4147-A177-3AD203B41FA5}">
                      <a16:colId xmlns:a16="http://schemas.microsoft.com/office/drawing/2014/main" val="3681100121"/>
                    </a:ext>
                  </a:extLst>
                </a:gridCol>
                <a:gridCol w="1551130">
                  <a:extLst>
                    <a:ext uri="{9D8B030D-6E8A-4147-A177-3AD203B41FA5}">
                      <a16:colId xmlns:a16="http://schemas.microsoft.com/office/drawing/2014/main" val="20002"/>
                    </a:ext>
                  </a:extLst>
                </a:gridCol>
                <a:gridCol w="1551130">
                  <a:extLst>
                    <a:ext uri="{9D8B030D-6E8A-4147-A177-3AD203B41FA5}">
                      <a16:colId xmlns:a16="http://schemas.microsoft.com/office/drawing/2014/main" val="2389534134"/>
                    </a:ext>
                  </a:extLst>
                </a:gridCol>
              </a:tblGrid>
              <a:tr h="27041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AEs of Interest,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Apalutamide + ADT (n = 524)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ADT (n = 527)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extLst>
                  <a:ext uri="{0D108BD9-81ED-4DB2-BD59-A6C34878D82A}">
                    <a16:rowId xmlns:a16="http://schemas.microsoft.com/office/drawing/2014/main" val="10001"/>
                  </a:ext>
                </a:extLst>
              </a:tr>
              <a:tr h="270418">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Grades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Grades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910686061"/>
                  </a:ext>
                </a:extLst>
              </a:tr>
              <a:tr h="2704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Rash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142 (27.1)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 (8.5)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704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103 (19.7)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 (16.7)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42677109"/>
                  </a:ext>
                </a:extLst>
              </a:tr>
              <a:tr h="2704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 (7.0)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79515182"/>
                  </a:ext>
                </a:extLst>
              </a:tr>
              <a:tr h="2704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Hypothyroidism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9661699"/>
                  </a:ext>
                </a:extLst>
              </a:tr>
              <a:tr h="2704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Fracture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72431985"/>
                  </a:ext>
                </a:extLst>
              </a:tr>
              <a:tr h="2704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Seizure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22891947"/>
                  </a:ext>
                </a:extLst>
              </a:tr>
            </a:tbl>
          </a:graphicData>
        </a:graphic>
      </p:graphicFrame>
      <p:grpSp>
        <p:nvGrpSpPr>
          <p:cNvPr id="5" name="Group 7">
            <a:extLst>
              <a:ext uri="{FF2B5EF4-FFF2-40B4-BE49-F238E27FC236}">
                <a16:creationId xmlns:a16="http://schemas.microsoft.com/office/drawing/2014/main" id="{EC39AC9A-DDD4-4152-9CA4-6D8D86D68570}"/>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5FD2F5D2-7465-42F3-813C-ECA0E74F6C2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2EAA92A4-E0B0-4043-B8C7-6257A4537617}"/>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
        <p:nvSpPr>
          <p:cNvPr id="10" name="Text Box 11">
            <a:extLst>
              <a:ext uri="{FF2B5EF4-FFF2-40B4-BE49-F238E27FC236}">
                <a16:creationId xmlns:a16="http://schemas.microsoft.com/office/drawing/2014/main" id="{8875CA81-0925-44E3-915A-86EDDB5AA312}"/>
              </a:ext>
            </a:extLst>
          </p:cNvPr>
          <p:cNvSpPr txBox="1">
            <a:spLocks noChangeArrowheads="1"/>
          </p:cNvSpPr>
          <p:nvPr/>
        </p:nvSpPr>
        <p:spPr bwMode="auto">
          <a:xfrm>
            <a:off x="412751" y="6379390"/>
            <a:ext cx="8564562"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fr-FR" altLang="en-US" sz="1200" b="0" i="0" u="none" strike="noStrike" kern="0" cap="none" spc="0" normalizeH="0" baseline="0" noProof="0" dirty="0">
                <a:ln>
                  <a:noFill/>
                </a:ln>
                <a:solidFill>
                  <a:srgbClr val="455560"/>
                </a:solidFill>
                <a:effectLst/>
                <a:uLnTx/>
                <a:uFillTx/>
                <a:latin typeface="Calibri" panose="020F0502020204030204" pitchFamily="34" charset="0"/>
                <a:ea typeface="ＭＳ Ｐゴシック" panose="020B0600070205080204" pitchFamily="34" charset="-128"/>
                <a:cs typeface="Calibri" panose="020F0502020204030204" pitchFamily="34" charset="0"/>
              </a:rPr>
              <a:t>Chi. NEJM. 2019;381:13. </a:t>
            </a:r>
            <a:endParaRPr kumimoji="0" lang="en-US" altLang="en-US" sz="1200" b="0" i="0" u="none" strike="noStrike" kern="0" cap="none" spc="0" normalizeH="0" baseline="0" noProof="0" dirty="0">
              <a:ln>
                <a:noFill/>
              </a:ln>
              <a:solidFill>
                <a:srgbClr val="455560"/>
              </a:solidFill>
              <a:effectLst/>
              <a:uLnTx/>
              <a:uFillTx/>
              <a:latin typeface="Calibri" panose="020F0502020204030204" pitchFamily="34" charset="0"/>
              <a:ea typeface="ＭＳ Ｐゴシック" panose="020B0600070205080204" pitchFamily="34" charset="-128"/>
              <a:cs typeface="Calibri" panose="020F0502020204030204" pitchFamily="34" charset="0"/>
            </a:endParaRPr>
          </a:p>
        </p:txBody>
      </p:sp>
    </p:spTree>
    <p:extLst>
      <p:ext uri="{BB962C8B-B14F-4D97-AF65-F5344CB8AC3E}">
        <p14:creationId xmlns:p14="http://schemas.microsoft.com/office/powerpoint/2010/main" val="22246157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effectLst/>
        </p:spPr>
        <p:txBody>
          <a:bodyPr>
            <a:normAutofit/>
          </a:bodyPr>
          <a:lstStyle/>
          <a:p>
            <a:r>
              <a:rPr lang="en-US" dirty="0"/>
              <a:t>ARASENS Phase 3 Trial: Darolutamide in mHSPC</a:t>
            </a:r>
            <a:endParaRPr lang="en-US" baseline="30000" noProof="0" dirty="0"/>
          </a:p>
        </p:txBody>
      </p:sp>
      <p:sp>
        <p:nvSpPr>
          <p:cNvPr id="6" name="Content Placeholder 5">
            <a:extLst>
              <a:ext uri="{FF2B5EF4-FFF2-40B4-BE49-F238E27FC236}">
                <a16:creationId xmlns:a16="http://schemas.microsoft.com/office/drawing/2014/main" id="{D79CA427-FF14-46EB-BC09-002512FFAA11}"/>
              </a:ext>
            </a:extLst>
          </p:cNvPr>
          <p:cNvSpPr>
            <a:spLocks noGrp="1"/>
          </p:cNvSpPr>
          <p:nvPr>
            <p:ph idx="1"/>
          </p:nvPr>
        </p:nvSpPr>
        <p:spPr/>
        <p:txBody>
          <a:bodyPr/>
          <a:lstStyle/>
          <a:p>
            <a:r>
              <a:rPr lang="en-US" sz="1800" dirty="0"/>
              <a:t>Randomized, double-blind, placebo controlled, international trial &gt; 300 sites in 23 countries</a:t>
            </a:r>
          </a:p>
          <a:p>
            <a:endParaRPr lang="en-US" sz="1800" dirty="0"/>
          </a:p>
          <a:p>
            <a:endParaRPr lang="en-US" sz="1800" dirty="0"/>
          </a:p>
          <a:p>
            <a:endParaRPr lang="en-US" sz="1800" dirty="0"/>
          </a:p>
          <a:p>
            <a:endParaRPr lang="en-US" sz="1800" dirty="0"/>
          </a:p>
          <a:p>
            <a:endParaRPr lang="en-US" sz="1800" dirty="0"/>
          </a:p>
          <a:p>
            <a:endParaRPr lang="en-US" sz="1800" dirty="0"/>
          </a:p>
          <a:p>
            <a:r>
              <a:rPr lang="en-US" sz="1800" dirty="0"/>
              <a:t>Primary endpoint: OS</a:t>
            </a:r>
          </a:p>
          <a:p>
            <a:r>
              <a:rPr lang="en-US" sz="1800" dirty="0"/>
              <a:t>Secondary endpoints: Time to CRPC, time to initiation of subsequent anticancer therapy, SSE-free survival, time to first SSE, time to first opioid use, time to pain progression, and time to worsening of physical symptoms</a:t>
            </a:r>
          </a:p>
          <a:p>
            <a:r>
              <a:rPr lang="en-US" sz="1800" dirty="0"/>
              <a:t>Anticipated primary completion date: June 2021</a:t>
            </a:r>
          </a:p>
          <a:p>
            <a:endParaRPr lang="en-US" sz="1800" dirty="0"/>
          </a:p>
        </p:txBody>
      </p:sp>
      <p:sp>
        <p:nvSpPr>
          <p:cNvPr id="11" name="TextBox 330"/>
          <p:cNvSpPr txBox="1">
            <a:spLocks noChangeArrowheads="1"/>
          </p:cNvSpPr>
          <p:nvPr/>
        </p:nvSpPr>
        <p:spPr bwMode="auto">
          <a:xfrm>
            <a:off x="4169460" y="2373170"/>
            <a:ext cx="3291840" cy="949968"/>
          </a:xfrm>
          <a:prstGeom prst="rect">
            <a:avLst/>
          </a:prstGeom>
          <a:solidFill>
            <a:schemeClr val="accent1"/>
          </a:solidFill>
          <a:ln w="6350">
            <a:noFill/>
            <a:miter lim="800000"/>
            <a:headEnd/>
            <a:tailEnd/>
          </a:ln>
          <a:effectLst/>
        </p:spPr>
        <p:txBody>
          <a:bodyPr lIns="91432" tIns="45716" rIns="91432" bIns="45716" anchor="ctr" anchorCtr="0">
            <a:noAutofit/>
          </a:bodyPr>
          <a:lstStyle/>
          <a:p>
            <a:pPr marL="0" marR="0" lvl="0" indent="0" algn="ctr" defTabSz="457154"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ADT + docetaxel </a:t>
            </a: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(x 6 cycles) </a:t>
            </a:r>
          </a:p>
          <a:p>
            <a:pPr marL="0" marR="0" lvl="0" indent="0" algn="ctr" defTabSz="457154" rtl="0" eaLnBrk="0" fontAlgn="base" latinLnBrk="0" hangingPunct="0">
              <a:lnSpc>
                <a:spcPct val="100000"/>
              </a:lnSpc>
              <a:spcBef>
                <a:spcPct val="0"/>
              </a:spcBef>
              <a:spcAft>
                <a:spcPct val="0"/>
              </a:spcAft>
              <a:buClrTx/>
              <a:buSzTx/>
              <a:buFontTx/>
              <a:buNone/>
              <a:tabLst/>
              <a:defRPr/>
            </a:pPr>
            <a:r>
              <a:rPr kumimoji="0" lang="en-US" sz="1800"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a:t>
            </a:r>
            <a:r>
              <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 darolutamide </a:t>
            </a: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(600 mg PO BID) </a:t>
            </a: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 </a:t>
            </a:r>
          </a:p>
        </p:txBody>
      </p:sp>
      <p:sp>
        <p:nvSpPr>
          <p:cNvPr id="13" name="TextBox 330"/>
          <p:cNvSpPr txBox="1">
            <a:spLocks noChangeArrowheads="1"/>
          </p:cNvSpPr>
          <p:nvPr/>
        </p:nvSpPr>
        <p:spPr bwMode="auto">
          <a:xfrm>
            <a:off x="4169460" y="3433983"/>
            <a:ext cx="3291840" cy="950976"/>
          </a:xfrm>
          <a:prstGeom prst="rect">
            <a:avLst/>
          </a:prstGeom>
          <a:solidFill>
            <a:schemeClr val="accent3"/>
          </a:solidFill>
          <a:ln w="6350">
            <a:noFill/>
            <a:miter lim="800000"/>
            <a:headEnd/>
            <a:tailEnd/>
          </a:ln>
          <a:effectLst/>
        </p:spPr>
        <p:txBody>
          <a:bodyPr lIns="91432" tIns="45716" rIns="91432" bIns="45716" anchor="ctr" anchorCtr="0">
            <a:noAutofit/>
          </a:bodyPr>
          <a:lstStyle/>
          <a:p>
            <a:pPr marL="0" marR="0" lvl="0" indent="0" algn="ctr" defTabSz="457154"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ADT </a:t>
            </a:r>
            <a:r>
              <a:rPr kumimoji="0" lang="en-US" sz="1800"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a:t>
            </a:r>
            <a:r>
              <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 docetaxel </a:t>
            </a:r>
            <a:r>
              <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(x 6 cycles) </a:t>
            </a:r>
          </a:p>
          <a:p>
            <a:pPr marL="0" marR="0" lvl="0" indent="0" algn="ctr" defTabSz="457154" rtl="0" eaLnBrk="0" fontAlgn="base" latinLnBrk="0" hangingPunct="0">
              <a:lnSpc>
                <a:spcPct val="100000"/>
              </a:lnSpc>
              <a:spcBef>
                <a:spcPct val="0"/>
              </a:spcBef>
              <a:spcAft>
                <a:spcPct val="0"/>
              </a:spcAft>
              <a:buClrTx/>
              <a:buSzTx/>
              <a:buFontTx/>
              <a:buNone/>
              <a:tabLst/>
              <a:defRPr/>
            </a:pPr>
            <a:r>
              <a:rPr kumimoji="0" lang="en-US" sz="1800"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 </a:t>
            </a:r>
            <a:r>
              <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placebo</a:t>
            </a:r>
          </a:p>
        </p:txBody>
      </p:sp>
      <p:sp>
        <p:nvSpPr>
          <p:cNvPr id="8" name="TextBox 7">
            <a:extLst>
              <a:ext uri="{FF2B5EF4-FFF2-40B4-BE49-F238E27FC236}">
                <a16:creationId xmlns:a16="http://schemas.microsoft.com/office/drawing/2014/main" id="{602B2D2F-B48A-446F-9D9F-E33A106A7744}"/>
              </a:ext>
            </a:extLst>
          </p:cNvPr>
          <p:cNvSpPr txBox="1"/>
          <p:nvPr/>
        </p:nvSpPr>
        <p:spPr bwMode="auto">
          <a:xfrm>
            <a:off x="1403094" y="2415197"/>
            <a:ext cx="1967948"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with newly diagnosed, metastatic HSPC, ECOG PS 0 or 1</a:t>
            </a:r>
          </a:p>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(Planned N = 1,300)</a:t>
            </a:r>
          </a:p>
        </p:txBody>
      </p:sp>
      <p:cxnSp>
        <p:nvCxnSpPr>
          <p:cNvPr id="14" name="Straight Arrow Connector 13">
            <a:extLst>
              <a:ext uri="{FF2B5EF4-FFF2-40B4-BE49-F238E27FC236}">
                <a16:creationId xmlns:a16="http://schemas.microsoft.com/office/drawing/2014/main" id="{4BF22C0A-9786-4B96-BCA5-AC4B8825E8EC}"/>
              </a:ext>
            </a:extLst>
          </p:cNvPr>
          <p:cNvCxnSpPr/>
          <p:nvPr/>
        </p:nvCxnSpPr>
        <p:spPr bwMode="auto">
          <a:xfrm flipV="1">
            <a:off x="3495931" y="2874107"/>
            <a:ext cx="548640" cy="194406"/>
          </a:xfrm>
          <a:prstGeom prst="straightConnector1">
            <a:avLst/>
          </a:prstGeom>
          <a:noFill/>
          <a:ln w="28575" cap="flat" cmpd="sng" algn="ctr">
            <a:solidFill>
              <a:schemeClr val="bg1"/>
            </a:solidFill>
            <a:prstDash val="solid"/>
            <a:round/>
            <a:headEnd type="none" w="med" len="med"/>
            <a:tailEnd type="triangle"/>
          </a:ln>
          <a:effectLst/>
        </p:spPr>
      </p:cxnSp>
      <p:cxnSp>
        <p:nvCxnSpPr>
          <p:cNvPr id="16" name="Straight Arrow Connector 15">
            <a:extLst>
              <a:ext uri="{FF2B5EF4-FFF2-40B4-BE49-F238E27FC236}">
                <a16:creationId xmlns:a16="http://schemas.microsoft.com/office/drawing/2014/main" id="{0C1D41AE-1779-47B5-A682-0736482A933B}"/>
              </a:ext>
            </a:extLst>
          </p:cNvPr>
          <p:cNvCxnSpPr>
            <a:cxnSpLocks/>
          </p:cNvCxnSpPr>
          <p:nvPr/>
        </p:nvCxnSpPr>
        <p:spPr bwMode="auto">
          <a:xfrm>
            <a:off x="3459464" y="3647389"/>
            <a:ext cx="571713" cy="191001"/>
          </a:xfrm>
          <a:prstGeom prst="straightConnector1">
            <a:avLst/>
          </a:prstGeom>
          <a:noFill/>
          <a:ln w="28575" cap="flat" cmpd="sng" algn="ctr">
            <a:solidFill>
              <a:schemeClr val="bg1"/>
            </a:solidFill>
            <a:prstDash val="solid"/>
            <a:round/>
            <a:headEnd type="none" w="med" len="med"/>
            <a:tailEnd type="triangle"/>
          </a:ln>
          <a:effectLst/>
        </p:spPr>
      </p:cxnSp>
      <p:sp>
        <p:nvSpPr>
          <p:cNvPr id="18" name="TextBox 17">
            <a:extLst>
              <a:ext uri="{FF2B5EF4-FFF2-40B4-BE49-F238E27FC236}">
                <a16:creationId xmlns:a16="http://schemas.microsoft.com/office/drawing/2014/main" id="{7B359C13-48DE-4A30-9B83-6C29AEB41170}"/>
              </a:ext>
            </a:extLst>
          </p:cNvPr>
          <p:cNvSpPr txBox="1"/>
          <p:nvPr/>
        </p:nvSpPr>
        <p:spPr bwMode="auto">
          <a:xfrm>
            <a:off x="2176438" y="1847553"/>
            <a:ext cx="37094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Stratified by extent of disease and alk phos levels</a:t>
            </a:r>
          </a:p>
        </p:txBody>
      </p:sp>
      <p:cxnSp>
        <p:nvCxnSpPr>
          <p:cNvPr id="20" name="Straight Arrow Connector 19">
            <a:extLst>
              <a:ext uri="{FF2B5EF4-FFF2-40B4-BE49-F238E27FC236}">
                <a16:creationId xmlns:a16="http://schemas.microsoft.com/office/drawing/2014/main" id="{0018F5DB-5AF2-4D46-8E80-192C2DF50B95}"/>
              </a:ext>
            </a:extLst>
          </p:cNvPr>
          <p:cNvCxnSpPr/>
          <p:nvPr/>
        </p:nvCxnSpPr>
        <p:spPr bwMode="auto">
          <a:xfrm>
            <a:off x="7533861" y="3316271"/>
            <a:ext cx="586409" cy="6867"/>
          </a:xfrm>
          <a:prstGeom prst="straightConnector1">
            <a:avLst/>
          </a:prstGeom>
          <a:noFill/>
          <a:ln w="28575" cap="flat" cmpd="sng" algn="ctr">
            <a:solidFill>
              <a:schemeClr val="bg1"/>
            </a:solidFill>
            <a:prstDash val="solid"/>
            <a:round/>
            <a:headEnd type="none" w="med" len="med"/>
            <a:tailEnd type="triangle"/>
          </a:ln>
          <a:effectLst/>
        </p:spPr>
      </p:cxnSp>
      <p:sp>
        <p:nvSpPr>
          <p:cNvPr id="27" name="Text Box 15">
            <a:extLst>
              <a:ext uri="{FF2B5EF4-FFF2-40B4-BE49-F238E27FC236}">
                <a16:creationId xmlns:a16="http://schemas.microsoft.com/office/drawing/2014/main" id="{039BBF27-D517-414C-82FC-2E20BAA8BFC2}"/>
              </a:ext>
            </a:extLst>
          </p:cNvPr>
          <p:cNvSpPr txBox="1">
            <a:spLocks noChangeArrowheads="1"/>
          </p:cNvSpPr>
          <p:nvPr/>
        </p:nvSpPr>
        <p:spPr bwMode="auto">
          <a:xfrm>
            <a:off x="412751"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NCT02799602.</a:t>
            </a:r>
          </a:p>
        </p:txBody>
      </p:sp>
      <p:sp>
        <p:nvSpPr>
          <p:cNvPr id="28" name="TextBox 27">
            <a:extLst>
              <a:ext uri="{FF2B5EF4-FFF2-40B4-BE49-F238E27FC236}">
                <a16:creationId xmlns:a16="http://schemas.microsoft.com/office/drawing/2014/main" id="{B5169A3E-3E74-473E-89B0-C22BC8C91A64}"/>
              </a:ext>
            </a:extLst>
          </p:cNvPr>
          <p:cNvSpPr txBox="1"/>
          <p:nvPr/>
        </p:nvSpPr>
        <p:spPr bwMode="auto">
          <a:xfrm>
            <a:off x="8269338" y="2971310"/>
            <a:ext cx="119271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Until PD or unacceptable toxicity</a:t>
            </a:r>
          </a:p>
        </p:txBody>
      </p:sp>
      <p:cxnSp>
        <p:nvCxnSpPr>
          <p:cNvPr id="32" name="Straight Arrow Connector 31">
            <a:extLst>
              <a:ext uri="{FF2B5EF4-FFF2-40B4-BE49-F238E27FC236}">
                <a16:creationId xmlns:a16="http://schemas.microsoft.com/office/drawing/2014/main" id="{2153BBFF-ED96-4B59-9D2A-AB37E57BD5CD}"/>
              </a:ext>
            </a:extLst>
          </p:cNvPr>
          <p:cNvCxnSpPr/>
          <p:nvPr/>
        </p:nvCxnSpPr>
        <p:spPr bwMode="auto">
          <a:xfrm>
            <a:off x="3770251" y="2122410"/>
            <a:ext cx="0" cy="379969"/>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3691131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70BE3-D57C-4B2B-82C5-B19B3A2BE726}"/>
              </a:ext>
            </a:extLst>
          </p:cNvPr>
          <p:cNvSpPr>
            <a:spLocks noGrp="1"/>
          </p:cNvSpPr>
          <p:nvPr>
            <p:ph type="title"/>
          </p:nvPr>
        </p:nvSpPr>
        <p:spPr/>
        <p:txBody>
          <a:bodyPr/>
          <a:lstStyle/>
          <a:p>
            <a:r>
              <a:rPr lang="en-US" dirty="0"/>
              <a:t>Nonmetastatic Castration-Resistant </a:t>
            </a:r>
            <a:br>
              <a:rPr lang="en-US" dirty="0"/>
            </a:br>
            <a:r>
              <a:rPr lang="en-US" dirty="0"/>
              <a:t>Prostate Cancer</a:t>
            </a:r>
          </a:p>
        </p:txBody>
      </p:sp>
    </p:spTree>
    <p:extLst>
      <p:ext uri="{BB962C8B-B14F-4D97-AF65-F5344CB8AC3E}">
        <p14:creationId xmlns:p14="http://schemas.microsoft.com/office/powerpoint/2010/main" val="16760528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Nonmetastatic CRPC Is a Deadly Disease</a:t>
            </a:r>
            <a:endParaRPr lang="en-US" baseline="30000" dirty="0">
              <a:latin typeface="Calibri" panose="020F0502020204030204" pitchFamily="34" charset="0"/>
              <a:cs typeface="Calibri" panose="020F0502020204030204" pitchFamily="34" charset="0"/>
            </a:endParaRPr>
          </a:p>
        </p:txBody>
      </p:sp>
      <p:sp>
        <p:nvSpPr>
          <p:cNvPr id="3342" name="Content Placeholder 3341">
            <a:extLst>
              <a:ext uri="{FF2B5EF4-FFF2-40B4-BE49-F238E27FC236}">
                <a16:creationId xmlns:a16="http://schemas.microsoft.com/office/drawing/2014/main" id="{5FA438DC-F256-4E9B-83CC-32803678BB97}"/>
              </a:ext>
            </a:extLst>
          </p:cNvPr>
          <p:cNvSpPr>
            <a:spLocks noGrp="1"/>
          </p:cNvSpPr>
          <p:nvPr>
            <p:ph sz="half" idx="2"/>
          </p:nvPr>
        </p:nvSpPr>
        <p:spPr>
          <a:xfrm>
            <a:off x="7349997" y="1510730"/>
            <a:ext cx="4132207" cy="4679463"/>
          </a:xfrm>
        </p:spPr>
        <p:txBody>
          <a:bodyPr/>
          <a:lstStyle/>
          <a:p>
            <a:r>
              <a:rPr lang="en-US" dirty="0"/>
              <a:t>Median time to metastasis: 29.5 mos</a:t>
            </a:r>
          </a:p>
          <a:p>
            <a:endParaRPr lang="en-US" dirty="0"/>
          </a:p>
          <a:p>
            <a:r>
              <a:rPr lang="en-US" dirty="0"/>
              <a:t>Median OS: 44.8 mos</a:t>
            </a:r>
          </a:p>
          <a:p>
            <a:endParaRPr lang="en-US" dirty="0"/>
          </a:p>
        </p:txBody>
      </p:sp>
      <p:sp>
        <p:nvSpPr>
          <p:cNvPr id="4" name="Rectangle 6318"/>
          <p:cNvSpPr>
            <a:spLocks noChangeArrowheads="1"/>
          </p:cNvSpPr>
          <p:nvPr/>
        </p:nvSpPr>
        <p:spPr bwMode="auto">
          <a:xfrm rot="16200000">
            <a:off x="-981153" y="3253130"/>
            <a:ext cx="3949064" cy="338546"/>
          </a:xfrm>
          <a:prstGeom prst="rect">
            <a:avLst/>
          </a:prstGeom>
          <a:noFill/>
          <a:ln w="9525">
            <a:noFill/>
            <a:miter lim="800000"/>
            <a:headEnd/>
            <a:tailEnd/>
          </a:ln>
        </p:spPr>
        <p:txBody>
          <a:bodyPr wrap="square" lIns="91433" tIns="45716" rIns="91433" bIns="45716">
            <a:spAutoFit/>
          </a:bodyPr>
          <a:lstStyle/>
          <a:p>
            <a:pPr algn="ctr" defTabSz="914377" fontAlgn="base">
              <a:spcBef>
                <a:spcPct val="0"/>
              </a:spcBef>
              <a:spcAft>
                <a:spcPct val="0"/>
              </a:spcAft>
            </a:pPr>
            <a:r>
              <a:rPr lang="en-US" sz="1600" b="1" dirty="0">
                <a:solidFill>
                  <a:srgbClr val="000000"/>
                </a:solidFill>
                <a:latin typeface="Calibri" panose="020F0502020204030204" pitchFamily="34" charset="0"/>
                <a:ea typeface="MS PGothic" pitchFamily="34" charset="-128"/>
                <a:cs typeface="Calibri" panose="020F0502020204030204" pitchFamily="34" charset="0"/>
              </a:rPr>
              <a:t>Patients Alive Without Bone Metastases (%)</a:t>
            </a:r>
            <a:endParaRPr lang="en-US" sz="2000" dirty="0">
              <a:solidFill>
                <a:srgbClr val="000000"/>
              </a:solidFill>
              <a:latin typeface="Calibri" panose="020F0502020204030204" pitchFamily="34" charset="0"/>
              <a:ea typeface="MS PGothic" pitchFamily="34" charset="-128"/>
              <a:cs typeface="Calibri" panose="020F0502020204030204" pitchFamily="34" charset="0"/>
            </a:endParaRPr>
          </a:p>
        </p:txBody>
      </p:sp>
      <p:sp>
        <p:nvSpPr>
          <p:cNvPr id="7" name="Rectangle 49"/>
          <p:cNvSpPr>
            <a:spLocks noChangeArrowheads="1"/>
          </p:cNvSpPr>
          <p:nvPr/>
        </p:nvSpPr>
        <p:spPr bwMode="auto">
          <a:xfrm>
            <a:off x="1705151" y="5996115"/>
            <a:ext cx="235642" cy="184666"/>
          </a:xfrm>
          <a:prstGeom prst="rect">
            <a:avLst/>
          </a:prstGeom>
          <a:noFill/>
          <a:ln w="9525">
            <a:noFill/>
            <a:miter lim="800000"/>
            <a:headEnd/>
            <a:tailEnd/>
          </a:ln>
        </p:spPr>
        <p:txBody>
          <a:bodyPr wrap="none" lIns="0" tIns="0" rIns="0" bIns="0">
            <a:spAutoFit/>
          </a:bodyPr>
          <a:lstStyle/>
          <a:p>
            <a:pPr algn="ctr" defTabSz="914377" fontAlgn="base">
              <a:spcBef>
                <a:spcPct val="0"/>
              </a:spcBef>
              <a:spcAft>
                <a:spcPct val="0"/>
              </a:spcAft>
            </a:pPr>
            <a:r>
              <a:rPr lang="en-US" sz="1200" dirty="0">
                <a:solidFill>
                  <a:srgbClr val="000000"/>
                </a:solidFill>
                <a:latin typeface="Calibri" panose="020F0502020204030204" pitchFamily="34" charset="0"/>
                <a:ea typeface="MS PGothic" pitchFamily="34" charset="-128"/>
                <a:cs typeface="Calibri" panose="020F0502020204030204" pitchFamily="34" charset="0"/>
              </a:rPr>
              <a:t>716</a:t>
            </a:r>
          </a:p>
        </p:txBody>
      </p:sp>
      <p:sp>
        <p:nvSpPr>
          <p:cNvPr id="8" name="Rectangle 65"/>
          <p:cNvSpPr>
            <a:spLocks noChangeArrowheads="1"/>
          </p:cNvSpPr>
          <p:nvPr/>
        </p:nvSpPr>
        <p:spPr bwMode="auto">
          <a:xfrm>
            <a:off x="1705151" y="6194216"/>
            <a:ext cx="235642" cy="184666"/>
          </a:xfrm>
          <a:prstGeom prst="rect">
            <a:avLst/>
          </a:prstGeom>
          <a:noFill/>
          <a:ln w="9525">
            <a:noFill/>
            <a:miter lim="800000"/>
            <a:headEnd/>
            <a:tailEnd/>
          </a:ln>
        </p:spPr>
        <p:txBody>
          <a:bodyPr wrap="none" lIns="0" tIns="0" rIns="0" bIns="0">
            <a:spAutoFit/>
          </a:bodyPr>
          <a:lstStyle/>
          <a:p>
            <a:pPr algn="ctr" defTabSz="914377" fontAlgn="base">
              <a:spcBef>
                <a:spcPct val="0"/>
              </a:spcBef>
              <a:spcAft>
                <a:spcPct val="0"/>
              </a:spcAft>
            </a:pPr>
            <a:r>
              <a:rPr lang="en-US" sz="1200" dirty="0">
                <a:solidFill>
                  <a:srgbClr val="000000"/>
                </a:solidFill>
                <a:latin typeface="Calibri" panose="020F0502020204030204" pitchFamily="34" charset="0"/>
                <a:ea typeface="MS PGothic" pitchFamily="34" charset="-128"/>
                <a:cs typeface="Calibri" panose="020F0502020204030204" pitchFamily="34" charset="0"/>
              </a:rPr>
              <a:t>716</a:t>
            </a:r>
          </a:p>
        </p:txBody>
      </p:sp>
      <p:sp>
        <p:nvSpPr>
          <p:cNvPr id="9" name="Line 5"/>
          <p:cNvSpPr>
            <a:spLocks noChangeShapeType="1"/>
          </p:cNvSpPr>
          <p:nvPr/>
        </p:nvSpPr>
        <p:spPr bwMode="auto">
          <a:xfrm>
            <a:off x="1812450" y="5367707"/>
            <a:ext cx="0" cy="92556"/>
          </a:xfrm>
          <a:prstGeom prst="line">
            <a:avLst/>
          </a:prstGeom>
          <a:noFill/>
          <a:ln w="19050">
            <a:solidFill>
              <a:schemeClr val="bg1"/>
            </a:solidFill>
            <a:round/>
            <a:headEnd/>
            <a:tailEnd/>
          </a:ln>
        </p:spPr>
        <p:txBody>
          <a:bodyPr lIns="91433" tIns="45716" rIns="91433" bIns="45716"/>
          <a:lstStyle/>
          <a:p>
            <a:pPr defTabSz="914377" eaLnBrk="0" fontAlgn="base" hangingPunct="0">
              <a:spcBef>
                <a:spcPct val="0"/>
              </a:spcBef>
              <a:spcAft>
                <a:spcPct val="0"/>
              </a:spcAft>
            </a:pPr>
            <a:endParaRPr lang="en-US" sz="3600" b="1" dirty="0">
              <a:solidFill>
                <a:srgbClr val="000000"/>
              </a:solidFill>
              <a:latin typeface="Calibri" panose="020F0502020204030204" pitchFamily="34" charset="0"/>
              <a:ea typeface="MS PGothic" pitchFamily="34" charset="-128"/>
            </a:endParaRPr>
          </a:p>
        </p:txBody>
      </p:sp>
      <p:sp>
        <p:nvSpPr>
          <p:cNvPr id="10" name="Line 6"/>
          <p:cNvSpPr>
            <a:spLocks noChangeShapeType="1"/>
          </p:cNvSpPr>
          <p:nvPr/>
        </p:nvSpPr>
        <p:spPr bwMode="auto">
          <a:xfrm>
            <a:off x="2157286" y="5367707"/>
            <a:ext cx="0" cy="92556"/>
          </a:xfrm>
          <a:prstGeom prst="line">
            <a:avLst/>
          </a:prstGeom>
          <a:noFill/>
          <a:ln w="19050">
            <a:solidFill>
              <a:schemeClr val="bg1"/>
            </a:solidFill>
            <a:round/>
            <a:headEnd/>
            <a:tailEnd/>
          </a:ln>
        </p:spPr>
        <p:txBody>
          <a:bodyPr lIns="91433" tIns="45716" rIns="91433" bIns="45716"/>
          <a:lstStyle/>
          <a:p>
            <a:pPr defTabSz="914377" eaLnBrk="0" fontAlgn="base" hangingPunct="0">
              <a:spcBef>
                <a:spcPct val="0"/>
              </a:spcBef>
              <a:spcAft>
                <a:spcPct val="0"/>
              </a:spcAft>
            </a:pPr>
            <a:endParaRPr lang="en-US" sz="3600" b="1" dirty="0">
              <a:solidFill>
                <a:srgbClr val="000000"/>
              </a:solidFill>
              <a:latin typeface="Calibri" panose="020F0502020204030204" pitchFamily="34" charset="0"/>
              <a:ea typeface="MS PGothic" pitchFamily="34" charset="-128"/>
            </a:endParaRPr>
          </a:p>
        </p:txBody>
      </p:sp>
      <p:sp>
        <p:nvSpPr>
          <p:cNvPr id="11" name="Line 7"/>
          <p:cNvSpPr>
            <a:spLocks noChangeShapeType="1"/>
          </p:cNvSpPr>
          <p:nvPr/>
        </p:nvSpPr>
        <p:spPr bwMode="auto">
          <a:xfrm>
            <a:off x="2500500" y="5367707"/>
            <a:ext cx="0" cy="92556"/>
          </a:xfrm>
          <a:prstGeom prst="line">
            <a:avLst/>
          </a:prstGeom>
          <a:noFill/>
          <a:ln w="19050">
            <a:solidFill>
              <a:schemeClr val="bg1"/>
            </a:solidFill>
            <a:round/>
            <a:headEnd/>
            <a:tailEnd/>
          </a:ln>
        </p:spPr>
        <p:txBody>
          <a:bodyPr lIns="91433" tIns="45716" rIns="91433" bIns="45716"/>
          <a:lstStyle/>
          <a:p>
            <a:pPr defTabSz="914377" eaLnBrk="0" fontAlgn="base" hangingPunct="0">
              <a:spcBef>
                <a:spcPct val="0"/>
              </a:spcBef>
              <a:spcAft>
                <a:spcPct val="0"/>
              </a:spcAft>
            </a:pPr>
            <a:endParaRPr lang="en-US" sz="3600" b="1" dirty="0">
              <a:solidFill>
                <a:srgbClr val="000000"/>
              </a:solidFill>
              <a:latin typeface="Calibri" panose="020F0502020204030204" pitchFamily="34" charset="0"/>
              <a:ea typeface="MS PGothic" pitchFamily="34" charset="-128"/>
            </a:endParaRPr>
          </a:p>
        </p:txBody>
      </p:sp>
      <p:sp>
        <p:nvSpPr>
          <p:cNvPr id="12" name="Line 8"/>
          <p:cNvSpPr>
            <a:spLocks noChangeShapeType="1"/>
          </p:cNvSpPr>
          <p:nvPr/>
        </p:nvSpPr>
        <p:spPr bwMode="auto">
          <a:xfrm>
            <a:off x="2843716" y="5367707"/>
            <a:ext cx="0" cy="92556"/>
          </a:xfrm>
          <a:prstGeom prst="line">
            <a:avLst/>
          </a:prstGeom>
          <a:noFill/>
          <a:ln w="19050">
            <a:solidFill>
              <a:schemeClr val="bg1"/>
            </a:solidFill>
            <a:round/>
            <a:headEnd/>
            <a:tailEnd/>
          </a:ln>
        </p:spPr>
        <p:txBody>
          <a:bodyPr lIns="91433" tIns="45716" rIns="91433" bIns="45716"/>
          <a:lstStyle/>
          <a:p>
            <a:pPr defTabSz="914377" eaLnBrk="0" fontAlgn="base" hangingPunct="0">
              <a:spcBef>
                <a:spcPct val="0"/>
              </a:spcBef>
              <a:spcAft>
                <a:spcPct val="0"/>
              </a:spcAft>
            </a:pPr>
            <a:endParaRPr lang="en-US" sz="3600" b="1" dirty="0">
              <a:solidFill>
                <a:srgbClr val="000000"/>
              </a:solidFill>
              <a:latin typeface="Calibri" panose="020F0502020204030204" pitchFamily="34" charset="0"/>
              <a:ea typeface="MS PGothic" pitchFamily="34" charset="-128"/>
            </a:endParaRPr>
          </a:p>
        </p:txBody>
      </p:sp>
      <p:sp>
        <p:nvSpPr>
          <p:cNvPr id="13" name="Line 9"/>
          <p:cNvSpPr>
            <a:spLocks noChangeShapeType="1"/>
          </p:cNvSpPr>
          <p:nvPr/>
        </p:nvSpPr>
        <p:spPr bwMode="auto">
          <a:xfrm>
            <a:off x="3186931" y="5367707"/>
            <a:ext cx="0" cy="92556"/>
          </a:xfrm>
          <a:prstGeom prst="line">
            <a:avLst/>
          </a:prstGeom>
          <a:noFill/>
          <a:ln w="19050">
            <a:solidFill>
              <a:schemeClr val="bg1"/>
            </a:solidFill>
            <a:round/>
            <a:headEnd/>
            <a:tailEnd/>
          </a:ln>
        </p:spPr>
        <p:txBody>
          <a:bodyPr lIns="91433" tIns="45716" rIns="91433" bIns="45716"/>
          <a:lstStyle/>
          <a:p>
            <a:pPr defTabSz="914377" eaLnBrk="0" fontAlgn="base" hangingPunct="0">
              <a:spcBef>
                <a:spcPct val="0"/>
              </a:spcBef>
              <a:spcAft>
                <a:spcPct val="0"/>
              </a:spcAft>
            </a:pPr>
            <a:endParaRPr lang="en-US" sz="3600" b="1" dirty="0">
              <a:solidFill>
                <a:srgbClr val="000000"/>
              </a:solidFill>
              <a:latin typeface="Calibri" panose="020F0502020204030204" pitchFamily="34" charset="0"/>
              <a:ea typeface="MS PGothic" pitchFamily="34" charset="-128"/>
            </a:endParaRPr>
          </a:p>
        </p:txBody>
      </p:sp>
      <p:sp>
        <p:nvSpPr>
          <p:cNvPr id="14" name="Line 10"/>
          <p:cNvSpPr>
            <a:spLocks noChangeShapeType="1"/>
          </p:cNvSpPr>
          <p:nvPr/>
        </p:nvSpPr>
        <p:spPr bwMode="auto">
          <a:xfrm>
            <a:off x="3531767" y="5367707"/>
            <a:ext cx="0" cy="92556"/>
          </a:xfrm>
          <a:prstGeom prst="line">
            <a:avLst/>
          </a:prstGeom>
          <a:noFill/>
          <a:ln w="19050">
            <a:solidFill>
              <a:schemeClr val="bg1"/>
            </a:solidFill>
            <a:round/>
            <a:headEnd/>
            <a:tailEnd/>
          </a:ln>
        </p:spPr>
        <p:txBody>
          <a:bodyPr lIns="91433" tIns="45716" rIns="91433" bIns="45716"/>
          <a:lstStyle/>
          <a:p>
            <a:pPr defTabSz="914377" eaLnBrk="0" fontAlgn="base" hangingPunct="0">
              <a:spcBef>
                <a:spcPct val="0"/>
              </a:spcBef>
              <a:spcAft>
                <a:spcPct val="0"/>
              </a:spcAft>
            </a:pPr>
            <a:endParaRPr lang="en-US" sz="3600" b="1" dirty="0">
              <a:solidFill>
                <a:srgbClr val="000000"/>
              </a:solidFill>
              <a:latin typeface="Calibri" panose="020F0502020204030204" pitchFamily="34" charset="0"/>
              <a:ea typeface="MS PGothic" pitchFamily="34" charset="-128"/>
            </a:endParaRPr>
          </a:p>
        </p:txBody>
      </p:sp>
      <p:sp>
        <p:nvSpPr>
          <p:cNvPr id="15" name="Line 11"/>
          <p:cNvSpPr>
            <a:spLocks noChangeShapeType="1"/>
          </p:cNvSpPr>
          <p:nvPr/>
        </p:nvSpPr>
        <p:spPr bwMode="auto">
          <a:xfrm>
            <a:off x="3874981" y="5367707"/>
            <a:ext cx="0" cy="92556"/>
          </a:xfrm>
          <a:prstGeom prst="line">
            <a:avLst/>
          </a:prstGeom>
          <a:noFill/>
          <a:ln w="19050">
            <a:solidFill>
              <a:schemeClr val="bg1"/>
            </a:solidFill>
            <a:round/>
            <a:headEnd/>
            <a:tailEnd/>
          </a:ln>
        </p:spPr>
        <p:txBody>
          <a:bodyPr lIns="91433" tIns="45716" rIns="91433" bIns="45716"/>
          <a:lstStyle/>
          <a:p>
            <a:pPr defTabSz="914377" eaLnBrk="0" fontAlgn="base" hangingPunct="0">
              <a:spcBef>
                <a:spcPct val="0"/>
              </a:spcBef>
              <a:spcAft>
                <a:spcPct val="0"/>
              </a:spcAft>
            </a:pPr>
            <a:endParaRPr lang="en-US" sz="3600" b="1" dirty="0">
              <a:solidFill>
                <a:srgbClr val="000000"/>
              </a:solidFill>
              <a:latin typeface="Calibri" panose="020F0502020204030204" pitchFamily="34" charset="0"/>
              <a:ea typeface="MS PGothic" pitchFamily="34" charset="-128"/>
            </a:endParaRPr>
          </a:p>
        </p:txBody>
      </p:sp>
      <p:sp>
        <p:nvSpPr>
          <p:cNvPr id="16" name="Line 12"/>
          <p:cNvSpPr>
            <a:spLocks noChangeShapeType="1"/>
          </p:cNvSpPr>
          <p:nvPr/>
        </p:nvSpPr>
        <p:spPr bwMode="auto">
          <a:xfrm>
            <a:off x="4218197" y="5367707"/>
            <a:ext cx="0" cy="92556"/>
          </a:xfrm>
          <a:prstGeom prst="line">
            <a:avLst/>
          </a:prstGeom>
          <a:noFill/>
          <a:ln w="19050">
            <a:solidFill>
              <a:schemeClr val="bg1"/>
            </a:solidFill>
            <a:round/>
            <a:headEnd/>
            <a:tailEnd/>
          </a:ln>
        </p:spPr>
        <p:txBody>
          <a:bodyPr lIns="91433" tIns="45716" rIns="91433" bIns="45716"/>
          <a:lstStyle/>
          <a:p>
            <a:pPr defTabSz="914377" eaLnBrk="0" fontAlgn="base" hangingPunct="0">
              <a:spcBef>
                <a:spcPct val="0"/>
              </a:spcBef>
              <a:spcAft>
                <a:spcPct val="0"/>
              </a:spcAft>
            </a:pPr>
            <a:endParaRPr lang="en-US" sz="3600" b="1" dirty="0">
              <a:solidFill>
                <a:srgbClr val="000000"/>
              </a:solidFill>
              <a:latin typeface="Calibri" panose="020F0502020204030204" pitchFamily="34" charset="0"/>
              <a:ea typeface="MS PGothic" pitchFamily="34" charset="-128"/>
            </a:endParaRPr>
          </a:p>
        </p:txBody>
      </p:sp>
      <p:sp>
        <p:nvSpPr>
          <p:cNvPr id="17" name="Line 13"/>
          <p:cNvSpPr>
            <a:spLocks noChangeShapeType="1"/>
          </p:cNvSpPr>
          <p:nvPr/>
        </p:nvSpPr>
        <p:spPr bwMode="auto">
          <a:xfrm>
            <a:off x="4563032" y="5367707"/>
            <a:ext cx="0" cy="92556"/>
          </a:xfrm>
          <a:prstGeom prst="line">
            <a:avLst/>
          </a:prstGeom>
          <a:noFill/>
          <a:ln w="19050">
            <a:solidFill>
              <a:schemeClr val="bg1"/>
            </a:solidFill>
            <a:round/>
            <a:headEnd/>
            <a:tailEnd/>
          </a:ln>
        </p:spPr>
        <p:txBody>
          <a:bodyPr lIns="91433" tIns="45716" rIns="91433" bIns="45716"/>
          <a:lstStyle/>
          <a:p>
            <a:pPr defTabSz="914377" eaLnBrk="0" fontAlgn="base" hangingPunct="0">
              <a:spcBef>
                <a:spcPct val="0"/>
              </a:spcBef>
              <a:spcAft>
                <a:spcPct val="0"/>
              </a:spcAft>
            </a:pPr>
            <a:endParaRPr lang="en-US" sz="3600" b="1" dirty="0">
              <a:solidFill>
                <a:srgbClr val="000000"/>
              </a:solidFill>
              <a:latin typeface="Calibri" panose="020F0502020204030204" pitchFamily="34" charset="0"/>
              <a:ea typeface="MS PGothic" pitchFamily="34" charset="-128"/>
            </a:endParaRPr>
          </a:p>
        </p:txBody>
      </p:sp>
      <p:sp>
        <p:nvSpPr>
          <p:cNvPr id="18" name="Line 14"/>
          <p:cNvSpPr>
            <a:spLocks noChangeShapeType="1"/>
          </p:cNvSpPr>
          <p:nvPr/>
        </p:nvSpPr>
        <p:spPr bwMode="auto">
          <a:xfrm>
            <a:off x="4906247" y="5367707"/>
            <a:ext cx="0" cy="92556"/>
          </a:xfrm>
          <a:prstGeom prst="line">
            <a:avLst/>
          </a:prstGeom>
          <a:noFill/>
          <a:ln w="19050">
            <a:solidFill>
              <a:schemeClr val="bg1"/>
            </a:solidFill>
            <a:round/>
            <a:headEnd/>
            <a:tailEnd/>
          </a:ln>
        </p:spPr>
        <p:txBody>
          <a:bodyPr lIns="91433" tIns="45716" rIns="91433" bIns="45716"/>
          <a:lstStyle/>
          <a:p>
            <a:pPr defTabSz="914377" eaLnBrk="0" fontAlgn="base" hangingPunct="0">
              <a:spcBef>
                <a:spcPct val="0"/>
              </a:spcBef>
              <a:spcAft>
                <a:spcPct val="0"/>
              </a:spcAft>
            </a:pPr>
            <a:endParaRPr lang="en-US" sz="3600" b="1" dirty="0">
              <a:solidFill>
                <a:srgbClr val="000000"/>
              </a:solidFill>
              <a:latin typeface="Calibri" panose="020F0502020204030204" pitchFamily="34" charset="0"/>
              <a:ea typeface="MS PGothic" pitchFamily="34" charset="-128"/>
            </a:endParaRPr>
          </a:p>
        </p:txBody>
      </p:sp>
      <p:sp>
        <p:nvSpPr>
          <p:cNvPr id="19" name="Line 15"/>
          <p:cNvSpPr>
            <a:spLocks noChangeShapeType="1"/>
          </p:cNvSpPr>
          <p:nvPr/>
        </p:nvSpPr>
        <p:spPr bwMode="auto">
          <a:xfrm>
            <a:off x="5249463" y="5367707"/>
            <a:ext cx="0" cy="92556"/>
          </a:xfrm>
          <a:prstGeom prst="line">
            <a:avLst/>
          </a:prstGeom>
          <a:noFill/>
          <a:ln w="19050">
            <a:solidFill>
              <a:schemeClr val="bg1"/>
            </a:solidFill>
            <a:round/>
            <a:headEnd/>
            <a:tailEnd/>
          </a:ln>
        </p:spPr>
        <p:txBody>
          <a:bodyPr lIns="91433" tIns="45716" rIns="91433" bIns="45716"/>
          <a:lstStyle/>
          <a:p>
            <a:pPr defTabSz="914377" eaLnBrk="0" fontAlgn="base" hangingPunct="0">
              <a:spcBef>
                <a:spcPct val="0"/>
              </a:spcBef>
              <a:spcAft>
                <a:spcPct val="0"/>
              </a:spcAft>
            </a:pPr>
            <a:endParaRPr lang="en-US" sz="3600" b="1" dirty="0">
              <a:solidFill>
                <a:srgbClr val="000000"/>
              </a:solidFill>
              <a:latin typeface="Calibri" panose="020F0502020204030204" pitchFamily="34" charset="0"/>
              <a:ea typeface="MS PGothic" pitchFamily="34" charset="-128"/>
            </a:endParaRPr>
          </a:p>
        </p:txBody>
      </p:sp>
      <p:sp>
        <p:nvSpPr>
          <p:cNvPr id="20" name="Line 16"/>
          <p:cNvSpPr>
            <a:spLocks noChangeShapeType="1"/>
          </p:cNvSpPr>
          <p:nvPr/>
        </p:nvSpPr>
        <p:spPr bwMode="auto">
          <a:xfrm>
            <a:off x="5592678" y="5367707"/>
            <a:ext cx="0" cy="92556"/>
          </a:xfrm>
          <a:prstGeom prst="line">
            <a:avLst/>
          </a:prstGeom>
          <a:noFill/>
          <a:ln w="19050">
            <a:solidFill>
              <a:schemeClr val="bg1"/>
            </a:solidFill>
            <a:round/>
            <a:headEnd/>
            <a:tailEnd/>
          </a:ln>
        </p:spPr>
        <p:txBody>
          <a:bodyPr lIns="91433" tIns="45716" rIns="91433" bIns="45716"/>
          <a:lstStyle/>
          <a:p>
            <a:pPr defTabSz="914377" eaLnBrk="0" fontAlgn="base" hangingPunct="0">
              <a:spcBef>
                <a:spcPct val="0"/>
              </a:spcBef>
              <a:spcAft>
                <a:spcPct val="0"/>
              </a:spcAft>
            </a:pPr>
            <a:endParaRPr lang="en-US" sz="3600" b="1" dirty="0">
              <a:solidFill>
                <a:srgbClr val="000000"/>
              </a:solidFill>
              <a:latin typeface="Calibri" panose="020F0502020204030204" pitchFamily="34" charset="0"/>
              <a:ea typeface="MS PGothic" pitchFamily="34" charset="-128"/>
            </a:endParaRPr>
          </a:p>
        </p:txBody>
      </p:sp>
      <p:sp>
        <p:nvSpPr>
          <p:cNvPr id="21" name="Line 17"/>
          <p:cNvSpPr>
            <a:spLocks noChangeShapeType="1"/>
          </p:cNvSpPr>
          <p:nvPr/>
        </p:nvSpPr>
        <p:spPr bwMode="auto">
          <a:xfrm>
            <a:off x="5937514" y="5367707"/>
            <a:ext cx="0" cy="92556"/>
          </a:xfrm>
          <a:prstGeom prst="line">
            <a:avLst/>
          </a:prstGeom>
          <a:noFill/>
          <a:ln w="19050">
            <a:solidFill>
              <a:schemeClr val="bg1"/>
            </a:solidFill>
            <a:round/>
            <a:headEnd/>
            <a:tailEnd/>
          </a:ln>
        </p:spPr>
        <p:txBody>
          <a:bodyPr lIns="91433" tIns="45716" rIns="91433" bIns="45716"/>
          <a:lstStyle/>
          <a:p>
            <a:pPr defTabSz="914377" eaLnBrk="0" fontAlgn="base" hangingPunct="0">
              <a:spcBef>
                <a:spcPct val="0"/>
              </a:spcBef>
              <a:spcAft>
                <a:spcPct val="0"/>
              </a:spcAft>
            </a:pPr>
            <a:endParaRPr lang="en-US" sz="3600" b="1" dirty="0">
              <a:solidFill>
                <a:srgbClr val="000000"/>
              </a:solidFill>
              <a:latin typeface="Calibri" panose="020F0502020204030204" pitchFamily="34" charset="0"/>
              <a:ea typeface="MS PGothic" pitchFamily="34" charset="-128"/>
            </a:endParaRPr>
          </a:p>
        </p:txBody>
      </p:sp>
      <p:sp>
        <p:nvSpPr>
          <p:cNvPr id="22" name="Line 18"/>
          <p:cNvSpPr>
            <a:spLocks noChangeShapeType="1"/>
          </p:cNvSpPr>
          <p:nvPr/>
        </p:nvSpPr>
        <p:spPr bwMode="auto">
          <a:xfrm>
            <a:off x="6280728" y="5367707"/>
            <a:ext cx="0" cy="92556"/>
          </a:xfrm>
          <a:prstGeom prst="line">
            <a:avLst/>
          </a:prstGeom>
          <a:noFill/>
          <a:ln w="19050">
            <a:solidFill>
              <a:schemeClr val="bg1"/>
            </a:solidFill>
            <a:round/>
            <a:headEnd/>
            <a:tailEnd/>
          </a:ln>
        </p:spPr>
        <p:txBody>
          <a:bodyPr lIns="91433" tIns="45716" rIns="91433" bIns="45716"/>
          <a:lstStyle/>
          <a:p>
            <a:pPr defTabSz="914377" eaLnBrk="0" fontAlgn="base" hangingPunct="0">
              <a:spcBef>
                <a:spcPct val="0"/>
              </a:spcBef>
              <a:spcAft>
                <a:spcPct val="0"/>
              </a:spcAft>
            </a:pPr>
            <a:endParaRPr lang="en-US" sz="3600" b="1" dirty="0">
              <a:solidFill>
                <a:srgbClr val="000000"/>
              </a:solidFill>
              <a:latin typeface="Calibri" panose="020F0502020204030204" pitchFamily="34" charset="0"/>
              <a:ea typeface="MS PGothic" pitchFamily="34" charset="-128"/>
            </a:endParaRPr>
          </a:p>
        </p:txBody>
      </p:sp>
      <p:sp>
        <p:nvSpPr>
          <p:cNvPr id="23" name="Line 34"/>
          <p:cNvSpPr>
            <a:spLocks noChangeShapeType="1"/>
          </p:cNvSpPr>
          <p:nvPr/>
        </p:nvSpPr>
        <p:spPr bwMode="auto">
          <a:xfrm>
            <a:off x="6968778" y="5367707"/>
            <a:ext cx="0" cy="92556"/>
          </a:xfrm>
          <a:prstGeom prst="line">
            <a:avLst/>
          </a:prstGeom>
          <a:noFill/>
          <a:ln w="19050">
            <a:solidFill>
              <a:schemeClr val="bg1"/>
            </a:solidFill>
            <a:round/>
            <a:headEnd/>
            <a:tailEnd/>
          </a:ln>
        </p:spPr>
        <p:txBody>
          <a:bodyPr lIns="91433" tIns="45716" rIns="91433" bIns="45716"/>
          <a:lstStyle/>
          <a:p>
            <a:pPr defTabSz="914377" eaLnBrk="0" fontAlgn="base" hangingPunct="0">
              <a:spcBef>
                <a:spcPct val="0"/>
              </a:spcBef>
              <a:spcAft>
                <a:spcPct val="0"/>
              </a:spcAft>
            </a:pPr>
            <a:endParaRPr lang="en-US" sz="3600" b="1" dirty="0">
              <a:solidFill>
                <a:srgbClr val="000000"/>
              </a:solidFill>
              <a:latin typeface="Calibri" panose="020F0502020204030204" pitchFamily="34" charset="0"/>
              <a:ea typeface="MS PGothic" pitchFamily="34" charset="-128"/>
            </a:endParaRPr>
          </a:p>
        </p:txBody>
      </p:sp>
      <p:sp>
        <p:nvSpPr>
          <p:cNvPr id="24" name="Line 35"/>
          <p:cNvSpPr>
            <a:spLocks noChangeShapeType="1"/>
          </p:cNvSpPr>
          <p:nvPr/>
        </p:nvSpPr>
        <p:spPr bwMode="auto">
          <a:xfrm flipH="1">
            <a:off x="1720174" y="5364459"/>
            <a:ext cx="87423" cy="0"/>
          </a:xfrm>
          <a:prstGeom prst="line">
            <a:avLst/>
          </a:prstGeom>
          <a:noFill/>
          <a:ln w="19050">
            <a:solidFill>
              <a:schemeClr val="bg1"/>
            </a:solidFill>
            <a:round/>
            <a:headEnd/>
            <a:tailEnd/>
          </a:ln>
        </p:spPr>
        <p:txBody>
          <a:bodyPr lIns="91433" tIns="45716" rIns="91433" bIns="45716"/>
          <a:lstStyle/>
          <a:p>
            <a:pPr defTabSz="914377" eaLnBrk="0" fontAlgn="base" hangingPunct="0">
              <a:spcBef>
                <a:spcPct val="0"/>
              </a:spcBef>
              <a:spcAft>
                <a:spcPct val="0"/>
              </a:spcAft>
            </a:pPr>
            <a:endParaRPr lang="en-US" sz="3600" b="1" dirty="0">
              <a:solidFill>
                <a:srgbClr val="000000"/>
              </a:solidFill>
              <a:latin typeface="Calibri" panose="020F0502020204030204" pitchFamily="34" charset="0"/>
              <a:ea typeface="MS PGothic" pitchFamily="34" charset="-128"/>
            </a:endParaRPr>
          </a:p>
        </p:txBody>
      </p:sp>
      <p:sp>
        <p:nvSpPr>
          <p:cNvPr id="25" name="Line 36"/>
          <p:cNvSpPr>
            <a:spLocks noChangeShapeType="1"/>
          </p:cNvSpPr>
          <p:nvPr/>
        </p:nvSpPr>
        <p:spPr bwMode="auto">
          <a:xfrm flipH="1">
            <a:off x="1720174" y="4598029"/>
            <a:ext cx="87423" cy="0"/>
          </a:xfrm>
          <a:prstGeom prst="line">
            <a:avLst/>
          </a:prstGeom>
          <a:noFill/>
          <a:ln w="19050">
            <a:solidFill>
              <a:schemeClr val="bg1"/>
            </a:solidFill>
            <a:round/>
            <a:headEnd/>
            <a:tailEnd/>
          </a:ln>
        </p:spPr>
        <p:txBody>
          <a:bodyPr lIns="91433" tIns="45716" rIns="91433" bIns="45716"/>
          <a:lstStyle/>
          <a:p>
            <a:pPr defTabSz="914377" eaLnBrk="0" fontAlgn="base" hangingPunct="0">
              <a:spcBef>
                <a:spcPct val="0"/>
              </a:spcBef>
              <a:spcAft>
                <a:spcPct val="0"/>
              </a:spcAft>
            </a:pPr>
            <a:endParaRPr lang="en-US" sz="3600" b="1" dirty="0">
              <a:solidFill>
                <a:srgbClr val="000000"/>
              </a:solidFill>
              <a:latin typeface="Calibri" panose="020F0502020204030204" pitchFamily="34" charset="0"/>
              <a:ea typeface="MS PGothic" pitchFamily="34" charset="-128"/>
            </a:endParaRPr>
          </a:p>
        </p:txBody>
      </p:sp>
      <p:sp>
        <p:nvSpPr>
          <p:cNvPr id="26" name="Line 37"/>
          <p:cNvSpPr>
            <a:spLocks noChangeShapeType="1"/>
          </p:cNvSpPr>
          <p:nvPr/>
        </p:nvSpPr>
        <p:spPr bwMode="auto">
          <a:xfrm flipH="1">
            <a:off x="1720174" y="3833224"/>
            <a:ext cx="87423" cy="0"/>
          </a:xfrm>
          <a:prstGeom prst="line">
            <a:avLst/>
          </a:prstGeom>
          <a:noFill/>
          <a:ln w="19050">
            <a:solidFill>
              <a:schemeClr val="bg1"/>
            </a:solidFill>
            <a:round/>
            <a:headEnd/>
            <a:tailEnd/>
          </a:ln>
        </p:spPr>
        <p:txBody>
          <a:bodyPr lIns="91433" tIns="45716" rIns="91433" bIns="45716"/>
          <a:lstStyle/>
          <a:p>
            <a:pPr defTabSz="914377" eaLnBrk="0" fontAlgn="base" hangingPunct="0">
              <a:spcBef>
                <a:spcPct val="0"/>
              </a:spcBef>
              <a:spcAft>
                <a:spcPct val="0"/>
              </a:spcAft>
            </a:pPr>
            <a:endParaRPr lang="en-US" sz="3600" b="1" dirty="0">
              <a:solidFill>
                <a:srgbClr val="000000"/>
              </a:solidFill>
              <a:latin typeface="Calibri" panose="020F0502020204030204" pitchFamily="34" charset="0"/>
              <a:ea typeface="MS PGothic" pitchFamily="34" charset="-128"/>
            </a:endParaRPr>
          </a:p>
        </p:txBody>
      </p:sp>
      <p:sp>
        <p:nvSpPr>
          <p:cNvPr id="27" name="Line 38"/>
          <p:cNvSpPr>
            <a:spLocks noChangeShapeType="1"/>
          </p:cNvSpPr>
          <p:nvPr/>
        </p:nvSpPr>
        <p:spPr bwMode="auto">
          <a:xfrm flipH="1">
            <a:off x="1720174" y="3068417"/>
            <a:ext cx="87423" cy="0"/>
          </a:xfrm>
          <a:prstGeom prst="line">
            <a:avLst/>
          </a:prstGeom>
          <a:noFill/>
          <a:ln w="19050">
            <a:solidFill>
              <a:schemeClr val="bg1"/>
            </a:solidFill>
            <a:round/>
            <a:headEnd/>
            <a:tailEnd/>
          </a:ln>
        </p:spPr>
        <p:txBody>
          <a:bodyPr lIns="91433" tIns="45716" rIns="91433" bIns="45716"/>
          <a:lstStyle/>
          <a:p>
            <a:pPr defTabSz="914377" eaLnBrk="0" fontAlgn="base" hangingPunct="0">
              <a:spcBef>
                <a:spcPct val="0"/>
              </a:spcBef>
              <a:spcAft>
                <a:spcPct val="0"/>
              </a:spcAft>
            </a:pPr>
            <a:endParaRPr lang="en-US" sz="3600" b="1" dirty="0">
              <a:solidFill>
                <a:srgbClr val="000000"/>
              </a:solidFill>
              <a:latin typeface="Calibri" panose="020F0502020204030204" pitchFamily="34" charset="0"/>
              <a:ea typeface="MS PGothic" pitchFamily="34" charset="-128"/>
            </a:endParaRPr>
          </a:p>
        </p:txBody>
      </p:sp>
      <p:sp>
        <p:nvSpPr>
          <p:cNvPr id="28" name="Line 39"/>
          <p:cNvSpPr>
            <a:spLocks noChangeShapeType="1"/>
          </p:cNvSpPr>
          <p:nvPr/>
        </p:nvSpPr>
        <p:spPr bwMode="auto">
          <a:xfrm flipH="1">
            <a:off x="1720174" y="2306858"/>
            <a:ext cx="87423" cy="0"/>
          </a:xfrm>
          <a:prstGeom prst="line">
            <a:avLst/>
          </a:prstGeom>
          <a:noFill/>
          <a:ln w="19050">
            <a:solidFill>
              <a:schemeClr val="bg1"/>
            </a:solidFill>
            <a:round/>
            <a:headEnd/>
            <a:tailEnd/>
          </a:ln>
        </p:spPr>
        <p:txBody>
          <a:bodyPr lIns="91433" tIns="45716" rIns="91433" bIns="45716"/>
          <a:lstStyle/>
          <a:p>
            <a:pPr defTabSz="914377" eaLnBrk="0" fontAlgn="base" hangingPunct="0">
              <a:spcBef>
                <a:spcPct val="0"/>
              </a:spcBef>
              <a:spcAft>
                <a:spcPct val="0"/>
              </a:spcAft>
            </a:pPr>
            <a:endParaRPr lang="en-US" sz="3600" b="1" dirty="0">
              <a:solidFill>
                <a:srgbClr val="000000"/>
              </a:solidFill>
              <a:latin typeface="Calibri" panose="020F0502020204030204" pitchFamily="34" charset="0"/>
              <a:ea typeface="MS PGothic" pitchFamily="34" charset="-128"/>
            </a:endParaRPr>
          </a:p>
        </p:txBody>
      </p:sp>
      <p:sp>
        <p:nvSpPr>
          <p:cNvPr id="29" name="Line 40"/>
          <p:cNvSpPr>
            <a:spLocks noChangeShapeType="1"/>
          </p:cNvSpPr>
          <p:nvPr/>
        </p:nvSpPr>
        <p:spPr bwMode="auto">
          <a:xfrm flipH="1">
            <a:off x="1720174" y="1542053"/>
            <a:ext cx="87423" cy="0"/>
          </a:xfrm>
          <a:prstGeom prst="line">
            <a:avLst/>
          </a:prstGeom>
          <a:noFill/>
          <a:ln w="19050">
            <a:solidFill>
              <a:schemeClr val="bg1"/>
            </a:solidFill>
            <a:round/>
            <a:headEnd/>
            <a:tailEnd/>
          </a:ln>
        </p:spPr>
        <p:txBody>
          <a:bodyPr lIns="91433" tIns="45716" rIns="91433" bIns="45716"/>
          <a:lstStyle/>
          <a:p>
            <a:pPr defTabSz="914377" eaLnBrk="0" fontAlgn="base" hangingPunct="0">
              <a:spcBef>
                <a:spcPct val="0"/>
              </a:spcBef>
              <a:spcAft>
                <a:spcPct val="0"/>
              </a:spcAft>
            </a:pPr>
            <a:endParaRPr lang="en-US" sz="3600" b="1" dirty="0">
              <a:solidFill>
                <a:srgbClr val="000000"/>
              </a:solidFill>
              <a:latin typeface="Calibri" panose="020F0502020204030204" pitchFamily="34" charset="0"/>
              <a:ea typeface="MS PGothic" pitchFamily="34" charset="-128"/>
            </a:endParaRPr>
          </a:p>
        </p:txBody>
      </p:sp>
      <p:sp>
        <p:nvSpPr>
          <p:cNvPr id="30" name="Rectangle 41"/>
          <p:cNvSpPr>
            <a:spLocks noChangeArrowheads="1"/>
          </p:cNvSpPr>
          <p:nvPr/>
        </p:nvSpPr>
        <p:spPr bwMode="auto">
          <a:xfrm>
            <a:off x="1591564" y="5242676"/>
            <a:ext cx="91371" cy="215444"/>
          </a:xfrm>
          <a:prstGeom prst="rect">
            <a:avLst/>
          </a:prstGeom>
          <a:noFill/>
          <a:ln w="9525">
            <a:noFill/>
            <a:miter lim="800000"/>
            <a:headEnd/>
            <a:tailEnd/>
          </a:ln>
        </p:spPr>
        <p:txBody>
          <a:bodyPr wrap="none" lIns="0" tIns="0" rIns="0" bIns="0">
            <a:spAutoFit/>
          </a:bodyPr>
          <a:lstStyle/>
          <a:p>
            <a:pPr algn="r" defTabSz="914377" fontAlgn="base">
              <a:spcBef>
                <a:spcPct val="0"/>
              </a:spcBef>
              <a:spcAft>
                <a:spcPct val="0"/>
              </a:spcAft>
            </a:pPr>
            <a:r>
              <a:rPr lang="en-US" sz="1400" dirty="0">
                <a:solidFill>
                  <a:srgbClr val="000000"/>
                </a:solidFill>
                <a:latin typeface="Calibri" panose="020F0502020204030204" pitchFamily="34" charset="0"/>
                <a:ea typeface="MS PGothic" pitchFamily="34" charset="-128"/>
                <a:cs typeface="Calibri" panose="020F0502020204030204" pitchFamily="34" charset="0"/>
              </a:rPr>
              <a:t>0</a:t>
            </a:r>
          </a:p>
        </p:txBody>
      </p:sp>
      <p:sp>
        <p:nvSpPr>
          <p:cNvPr id="31" name="Rectangle 42"/>
          <p:cNvSpPr>
            <a:spLocks noChangeArrowheads="1"/>
          </p:cNvSpPr>
          <p:nvPr/>
        </p:nvSpPr>
        <p:spPr bwMode="auto">
          <a:xfrm>
            <a:off x="1455309" y="4476245"/>
            <a:ext cx="227626" cy="215444"/>
          </a:xfrm>
          <a:prstGeom prst="rect">
            <a:avLst/>
          </a:prstGeom>
          <a:noFill/>
          <a:ln w="9525">
            <a:noFill/>
            <a:miter lim="800000"/>
            <a:headEnd/>
            <a:tailEnd/>
          </a:ln>
        </p:spPr>
        <p:txBody>
          <a:bodyPr wrap="none" lIns="0" tIns="0" rIns="0" bIns="0">
            <a:spAutoFit/>
          </a:bodyPr>
          <a:lstStyle/>
          <a:p>
            <a:pPr algn="r" defTabSz="914377" fontAlgn="base">
              <a:spcBef>
                <a:spcPct val="0"/>
              </a:spcBef>
              <a:spcAft>
                <a:spcPct val="0"/>
              </a:spcAft>
            </a:pPr>
            <a:r>
              <a:rPr lang="en-US" sz="1400" dirty="0">
                <a:solidFill>
                  <a:srgbClr val="000000"/>
                </a:solidFill>
                <a:latin typeface="Calibri" panose="020F0502020204030204" pitchFamily="34" charset="0"/>
                <a:ea typeface="MS PGothic" pitchFamily="34" charset="-128"/>
                <a:cs typeface="Calibri" panose="020F0502020204030204" pitchFamily="34" charset="0"/>
              </a:rPr>
              <a:t>0.2</a:t>
            </a:r>
          </a:p>
        </p:txBody>
      </p:sp>
      <p:sp>
        <p:nvSpPr>
          <p:cNvPr id="32" name="Rectangle 43"/>
          <p:cNvSpPr>
            <a:spLocks noChangeArrowheads="1"/>
          </p:cNvSpPr>
          <p:nvPr/>
        </p:nvSpPr>
        <p:spPr bwMode="auto">
          <a:xfrm>
            <a:off x="1455309" y="3714689"/>
            <a:ext cx="227626" cy="215444"/>
          </a:xfrm>
          <a:prstGeom prst="rect">
            <a:avLst/>
          </a:prstGeom>
          <a:noFill/>
          <a:ln w="9525">
            <a:noFill/>
            <a:miter lim="800000"/>
            <a:headEnd/>
            <a:tailEnd/>
          </a:ln>
        </p:spPr>
        <p:txBody>
          <a:bodyPr wrap="none" lIns="0" tIns="0" rIns="0" bIns="0">
            <a:spAutoFit/>
          </a:bodyPr>
          <a:lstStyle/>
          <a:p>
            <a:pPr algn="r" defTabSz="914377" fontAlgn="base">
              <a:spcBef>
                <a:spcPct val="0"/>
              </a:spcBef>
              <a:spcAft>
                <a:spcPct val="0"/>
              </a:spcAft>
            </a:pPr>
            <a:r>
              <a:rPr lang="en-US" sz="1400" dirty="0">
                <a:solidFill>
                  <a:srgbClr val="000000"/>
                </a:solidFill>
                <a:latin typeface="Calibri" panose="020F0502020204030204" pitchFamily="34" charset="0"/>
                <a:ea typeface="MS PGothic" pitchFamily="34" charset="-128"/>
                <a:cs typeface="Calibri" panose="020F0502020204030204" pitchFamily="34" charset="0"/>
              </a:rPr>
              <a:t>0.4</a:t>
            </a:r>
          </a:p>
        </p:txBody>
      </p:sp>
      <p:sp>
        <p:nvSpPr>
          <p:cNvPr id="33" name="Rectangle 44"/>
          <p:cNvSpPr>
            <a:spLocks noChangeArrowheads="1"/>
          </p:cNvSpPr>
          <p:nvPr/>
        </p:nvSpPr>
        <p:spPr bwMode="auto">
          <a:xfrm>
            <a:off x="1455309" y="2948258"/>
            <a:ext cx="227626" cy="215444"/>
          </a:xfrm>
          <a:prstGeom prst="rect">
            <a:avLst/>
          </a:prstGeom>
          <a:noFill/>
          <a:ln w="9525">
            <a:noFill/>
            <a:miter lim="800000"/>
            <a:headEnd/>
            <a:tailEnd/>
          </a:ln>
        </p:spPr>
        <p:txBody>
          <a:bodyPr wrap="none" lIns="0" tIns="0" rIns="0" bIns="0">
            <a:spAutoFit/>
          </a:bodyPr>
          <a:lstStyle/>
          <a:p>
            <a:pPr algn="r" defTabSz="914377" fontAlgn="base">
              <a:spcBef>
                <a:spcPct val="0"/>
              </a:spcBef>
              <a:spcAft>
                <a:spcPct val="0"/>
              </a:spcAft>
            </a:pPr>
            <a:r>
              <a:rPr lang="en-US" sz="1400" dirty="0">
                <a:solidFill>
                  <a:srgbClr val="000000"/>
                </a:solidFill>
                <a:latin typeface="Calibri" panose="020F0502020204030204" pitchFamily="34" charset="0"/>
                <a:ea typeface="MS PGothic" pitchFamily="34" charset="-128"/>
                <a:cs typeface="Calibri" panose="020F0502020204030204" pitchFamily="34" charset="0"/>
              </a:rPr>
              <a:t>0.6</a:t>
            </a:r>
          </a:p>
        </p:txBody>
      </p:sp>
      <p:sp>
        <p:nvSpPr>
          <p:cNvPr id="34" name="Rectangle 45"/>
          <p:cNvSpPr>
            <a:spLocks noChangeArrowheads="1"/>
          </p:cNvSpPr>
          <p:nvPr/>
        </p:nvSpPr>
        <p:spPr bwMode="auto">
          <a:xfrm>
            <a:off x="1455309" y="2185074"/>
            <a:ext cx="227626" cy="215444"/>
          </a:xfrm>
          <a:prstGeom prst="rect">
            <a:avLst/>
          </a:prstGeom>
          <a:noFill/>
          <a:ln w="9525">
            <a:noFill/>
            <a:miter lim="800000"/>
            <a:headEnd/>
            <a:tailEnd/>
          </a:ln>
        </p:spPr>
        <p:txBody>
          <a:bodyPr wrap="none" lIns="0" tIns="0" rIns="0" bIns="0">
            <a:spAutoFit/>
          </a:bodyPr>
          <a:lstStyle/>
          <a:p>
            <a:pPr algn="r" defTabSz="914377" fontAlgn="base">
              <a:spcBef>
                <a:spcPct val="0"/>
              </a:spcBef>
              <a:spcAft>
                <a:spcPct val="0"/>
              </a:spcAft>
            </a:pPr>
            <a:r>
              <a:rPr lang="en-US" sz="1400" dirty="0">
                <a:solidFill>
                  <a:srgbClr val="000000"/>
                </a:solidFill>
                <a:latin typeface="Calibri" panose="020F0502020204030204" pitchFamily="34" charset="0"/>
                <a:ea typeface="MS PGothic" pitchFamily="34" charset="-128"/>
                <a:cs typeface="Calibri" panose="020F0502020204030204" pitchFamily="34" charset="0"/>
              </a:rPr>
              <a:t>0.8</a:t>
            </a:r>
          </a:p>
        </p:txBody>
      </p:sp>
      <p:sp>
        <p:nvSpPr>
          <p:cNvPr id="35" name="Rectangle 46"/>
          <p:cNvSpPr>
            <a:spLocks noChangeArrowheads="1"/>
          </p:cNvSpPr>
          <p:nvPr/>
        </p:nvSpPr>
        <p:spPr bwMode="auto">
          <a:xfrm>
            <a:off x="1455309" y="1418645"/>
            <a:ext cx="227626" cy="215444"/>
          </a:xfrm>
          <a:prstGeom prst="rect">
            <a:avLst/>
          </a:prstGeom>
          <a:noFill/>
          <a:ln w="9525">
            <a:noFill/>
            <a:miter lim="800000"/>
            <a:headEnd/>
            <a:tailEnd/>
          </a:ln>
        </p:spPr>
        <p:txBody>
          <a:bodyPr wrap="none" lIns="0" tIns="0" rIns="0" bIns="0">
            <a:spAutoFit/>
          </a:bodyPr>
          <a:lstStyle/>
          <a:p>
            <a:pPr algn="r" defTabSz="914377" fontAlgn="base">
              <a:spcBef>
                <a:spcPct val="0"/>
              </a:spcBef>
              <a:spcAft>
                <a:spcPct val="0"/>
              </a:spcAft>
            </a:pPr>
            <a:r>
              <a:rPr lang="en-US" sz="1400" dirty="0">
                <a:solidFill>
                  <a:srgbClr val="000000"/>
                </a:solidFill>
                <a:latin typeface="Calibri" panose="020F0502020204030204" pitchFamily="34" charset="0"/>
                <a:ea typeface="MS PGothic" pitchFamily="34" charset="-128"/>
                <a:cs typeface="Calibri" panose="020F0502020204030204" pitchFamily="34" charset="0"/>
              </a:rPr>
              <a:t>1.0</a:t>
            </a:r>
          </a:p>
        </p:txBody>
      </p:sp>
      <p:sp>
        <p:nvSpPr>
          <p:cNvPr id="36" name="Rectangle 90"/>
          <p:cNvSpPr>
            <a:spLocks noChangeArrowheads="1"/>
          </p:cNvSpPr>
          <p:nvPr/>
        </p:nvSpPr>
        <p:spPr bwMode="auto">
          <a:xfrm>
            <a:off x="4214186" y="5689221"/>
            <a:ext cx="1113766" cy="246221"/>
          </a:xfrm>
          <a:prstGeom prst="rect">
            <a:avLst/>
          </a:prstGeom>
          <a:noFill/>
          <a:ln w="9525">
            <a:noFill/>
            <a:miter lim="800000"/>
            <a:headEnd/>
            <a:tailEnd/>
          </a:ln>
        </p:spPr>
        <p:txBody>
          <a:bodyPr wrap="none" lIns="0" tIns="0" rIns="0" bIns="0">
            <a:spAutoFit/>
          </a:bodyPr>
          <a:lstStyle/>
          <a:p>
            <a:pPr algn="ctr" defTabSz="914377" fontAlgn="base">
              <a:spcBef>
                <a:spcPct val="0"/>
              </a:spcBef>
              <a:spcAft>
                <a:spcPct val="0"/>
              </a:spcAft>
            </a:pPr>
            <a:r>
              <a:rPr lang="en-US" sz="1600" b="1" dirty="0">
                <a:solidFill>
                  <a:srgbClr val="000000"/>
                </a:solidFill>
                <a:latin typeface="Calibri" panose="020F0502020204030204" pitchFamily="34" charset="0"/>
                <a:ea typeface="MS PGothic" pitchFamily="34" charset="-128"/>
                <a:cs typeface="Calibri" panose="020F0502020204030204" pitchFamily="34" charset="0"/>
              </a:rPr>
              <a:t>Study Month</a:t>
            </a:r>
            <a:endParaRPr lang="en-US" sz="1600" dirty="0">
              <a:solidFill>
                <a:srgbClr val="000000"/>
              </a:solidFill>
              <a:latin typeface="Calibri" panose="020F0502020204030204" pitchFamily="34" charset="0"/>
              <a:ea typeface="MS PGothic" pitchFamily="34" charset="-128"/>
              <a:cs typeface="Calibri" panose="020F0502020204030204" pitchFamily="34" charset="0"/>
            </a:endParaRPr>
          </a:p>
        </p:txBody>
      </p:sp>
      <p:sp>
        <p:nvSpPr>
          <p:cNvPr id="37" name="Rectangle 3187"/>
          <p:cNvSpPr>
            <a:spLocks noChangeArrowheads="1"/>
          </p:cNvSpPr>
          <p:nvPr/>
        </p:nvSpPr>
        <p:spPr bwMode="auto">
          <a:xfrm>
            <a:off x="1765148" y="5463512"/>
            <a:ext cx="91372" cy="215444"/>
          </a:xfrm>
          <a:prstGeom prst="rect">
            <a:avLst/>
          </a:prstGeom>
          <a:noFill/>
          <a:ln w="9525">
            <a:noFill/>
            <a:miter lim="800000"/>
            <a:headEnd/>
            <a:tailEnd/>
          </a:ln>
        </p:spPr>
        <p:txBody>
          <a:bodyPr wrap="none" lIns="0" tIns="0" rIns="0" bIns="0">
            <a:spAutoFit/>
          </a:bodyPr>
          <a:lstStyle/>
          <a:p>
            <a:pPr algn="ctr" defTabSz="914377" fontAlgn="base">
              <a:spcBef>
                <a:spcPct val="0"/>
              </a:spcBef>
              <a:spcAft>
                <a:spcPct val="0"/>
              </a:spcAft>
            </a:pPr>
            <a:r>
              <a:rPr lang="en-US" sz="1400" dirty="0">
                <a:solidFill>
                  <a:srgbClr val="000000"/>
                </a:solidFill>
                <a:latin typeface="Calibri" panose="020F0502020204030204" pitchFamily="34" charset="0"/>
                <a:ea typeface="MS PGothic" pitchFamily="34" charset="-128"/>
                <a:cs typeface="Calibri" panose="020F0502020204030204" pitchFamily="34" charset="0"/>
              </a:rPr>
              <a:t>0</a:t>
            </a:r>
          </a:p>
        </p:txBody>
      </p:sp>
      <p:sp>
        <p:nvSpPr>
          <p:cNvPr id="38" name="Rectangle 3188"/>
          <p:cNvSpPr>
            <a:spLocks noChangeArrowheads="1"/>
          </p:cNvSpPr>
          <p:nvPr/>
        </p:nvSpPr>
        <p:spPr bwMode="auto">
          <a:xfrm>
            <a:off x="2109984" y="5463512"/>
            <a:ext cx="91372" cy="215444"/>
          </a:xfrm>
          <a:prstGeom prst="rect">
            <a:avLst/>
          </a:prstGeom>
          <a:noFill/>
          <a:ln w="9525">
            <a:noFill/>
            <a:miter lim="800000"/>
            <a:headEnd/>
            <a:tailEnd/>
          </a:ln>
        </p:spPr>
        <p:txBody>
          <a:bodyPr wrap="none" lIns="0" tIns="0" rIns="0" bIns="0">
            <a:spAutoFit/>
          </a:bodyPr>
          <a:lstStyle/>
          <a:p>
            <a:pPr algn="ctr" defTabSz="914377" fontAlgn="base">
              <a:spcBef>
                <a:spcPct val="0"/>
              </a:spcBef>
              <a:spcAft>
                <a:spcPct val="0"/>
              </a:spcAft>
            </a:pPr>
            <a:r>
              <a:rPr lang="en-US" sz="1400" dirty="0">
                <a:solidFill>
                  <a:srgbClr val="000000"/>
                </a:solidFill>
                <a:latin typeface="Calibri" panose="020F0502020204030204" pitchFamily="34" charset="0"/>
                <a:ea typeface="MS PGothic" pitchFamily="34" charset="-128"/>
                <a:cs typeface="Calibri" panose="020F0502020204030204" pitchFamily="34" charset="0"/>
              </a:rPr>
              <a:t>3</a:t>
            </a:r>
          </a:p>
        </p:txBody>
      </p:sp>
      <p:sp>
        <p:nvSpPr>
          <p:cNvPr id="39" name="Rectangle 3189"/>
          <p:cNvSpPr>
            <a:spLocks noChangeArrowheads="1"/>
          </p:cNvSpPr>
          <p:nvPr/>
        </p:nvSpPr>
        <p:spPr bwMode="auto">
          <a:xfrm>
            <a:off x="2453198" y="5463512"/>
            <a:ext cx="91372" cy="215444"/>
          </a:xfrm>
          <a:prstGeom prst="rect">
            <a:avLst/>
          </a:prstGeom>
          <a:noFill/>
          <a:ln w="9525">
            <a:noFill/>
            <a:miter lim="800000"/>
            <a:headEnd/>
            <a:tailEnd/>
          </a:ln>
        </p:spPr>
        <p:txBody>
          <a:bodyPr wrap="none" lIns="0" tIns="0" rIns="0" bIns="0">
            <a:spAutoFit/>
          </a:bodyPr>
          <a:lstStyle/>
          <a:p>
            <a:pPr algn="ctr" defTabSz="914377" fontAlgn="base">
              <a:spcBef>
                <a:spcPct val="0"/>
              </a:spcBef>
              <a:spcAft>
                <a:spcPct val="0"/>
              </a:spcAft>
            </a:pPr>
            <a:r>
              <a:rPr lang="en-US" sz="1400" dirty="0">
                <a:solidFill>
                  <a:srgbClr val="000000"/>
                </a:solidFill>
                <a:latin typeface="Calibri" panose="020F0502020204030204" pitchFamily="34" charset="0"/>
                <a:ea typeface="MS PGothic" pitchFamily="34" charset="-128"/>
                <a:cs typeface="Calibri" panose="020F0502020204030204" pitchFamily="34" charset="0"/>
              </a:rPr>
              <a:t>6</a:t>
            </a:r>
          </a:p>
        </p:txBody>
      </p:sp>
      <p:sp>
        <p:nvSpPr>
          <p:cNvPr id="40" name="Rectangle 3190"/>
          <p:cNvSpPr>
            <a:spLocks noChangeArrowheads="1"/>
          </p:cNvSpPr>
          <p:nvPr/>
        </p:nvSpPr>
        <p:spPr bwMode="auto">
          <a:xfrm>
            <a:off x="2796411" y="5463512"/>
            <a:ext cx="91372" cy="215444"/>
          </a:xfrm>
          <a:prstGeom prst="rect">
            <a:avLst/>
          </a:prstGeom>
          <a:noFill/>
          <a:ln w="9525">
            <a:noFill/>
            <a:miter lim="800000"/>
            <a:headEnd/>
            <a:tailEnd/>
          </a:ln>
        </p:spPr>
        <p:txBody>
          <a:bodyPr wrap="none" lIns="0" tIns="0" rIns="0" bIns="0">
            <a:spAutoFit/>
          </a:bodyPr>
          <a:lstStyle/>
          <a:p>
            <a:pPr algn="ctr" defTabSz="914377" fontAlgn="base">
              <a:spcBef>
                <a:spcPct val="0"/>
              </a:spcBef>
              <a:spcAft>
                <a:spcPct val="0"/>
              </a:spcAft>
            </a:pPr>
            <a:r>
              <a:rPr lang="en-US" sz="1400" dirty="0">
                <a:solidFill>
                  <a:srgbClr val="000000"/>
                </a:solidFill>
                <a:latin typeface="Calibri" panose="020F0502020204030204" pitchFamily="34" charset="0"/>
                <a:ea typeface="MS PGothic" pitchFamily="34" charset="-128"/>
                <a:cs typeface="Calibri" panose="020F0502020204030204" pitchFamily="34" charset="0"/>
              </a:rPr>
              <a:t>9</a:t>
            </a:r>
          </a:p>
        </p:txBody>
      </p:sp>
      <p:sp>
        <p:nvSpPr>
          <p:cNvPr id="41" name="Rectangle 3191"/>
          <p:cNvSpPr>
            <a:spLocks noChangeArrowheads="1"/>
          </p:cNvSpPr>
          <p:nvPr/>
        </p:nvSpPr>
        <p:spPr bwMode="auto">
          <a:xfrm>
            <a:off x="3095560" y="5463512"/>
            <a:ext cx="182742" cy="215444"/>
          </a:xfrm>
          <a:prstGeom prst="rect">
            <a:avLst/>
          </a:prstGeom>
          <a:noFill/>
          <a:ln w="9525">
            <a:noFill/>
            <a:miter lim="800000"/>
            <a:headEnd/>
            <a:tailEnd/>
          </a:ln>
        </p:spPr>
        <p:txBody>
          <a:bodyPr wrap="none" lIns="0" tIns="0" rIns="0" bIns="0">
            <a:spAutoFit/>
          </a:bodyPr>
          <a:lstStyle/>
          <a:p>
            <a:pPr algn="ctr" defTabSz="914377" fontAlgn="base">
              <a:spcBef>
                <a:spcPct val="0"/>
              </a:spcBef>
              <a:spcAft>
                <a:spcPct val="0"/>
              </a:spcAft>
            </a:pPr>
            <a:r>
              <a:rPr lang="en-US" sz="1400" dirty="0">
                <a:solidFill>
                  <a:srgbClr val="000000"/>
                </a:solidFill>
                <a:latin typeface="Calibri" panose="020F0502020204030204" pitchFamily="34" charset="0"/>
                <a:ea typeface="MS PGothic" pitchFamily="34" charset="-128"/>
                <a:cs typeface="Calibri" panose="020F0502020204030204" pitchFamily="34" charset="0"/>
              </a:rPr>
              <a:t>12</a:t>
            </a:r>
          </a:p>
        </p:txBody>
      </p:sp>
      <p:sp>
        <p:nvSpPr>
          <p:cNvPr id="42" name="Rectangle 3192"/>
          <p:cNvSpPr>
            <a:spLocks noChangeArrowheads="1"/>
          </p:cNvSpPr>
          <p:nvPr/>
        </p:nvSpPr>
        <p:spPr bwMode="auto">
          <a:xfrm>
            <a:off x="3438776" y="5463512"/>
            <a:ext cx="182742" cy="215444"/>
          </a:xfrm>
          <a:prstGeom prst="rect">
            <a:avLst/>
          </a:prstGeom>
          <a:noFill/>
          <a:ln w="9525">
            <a:noFill/>
            <a:miter lim="800000"/>
            <a:headEnd/>
            <a:tailEnd/>
          </a:ln>
        </p:spPr>
        <p:txBody>
          <a:bodyPr wrap="none" lIns="0" tIns="0" rIns="0" bIns="0">
            <a:spAutoFit/>
          </a:bodyPr>
          <a:lstStyle/>
          <a:p>
            <a:pPr algn="ctr" defTabSz="914377" fontAlgn="base">
              <a:spcBef>
                <a:spcPct val="0"/>
              </a:spcBef>
              <a:spcAft>
                <a:spcPct val="0"/>
              </a:spcAft>
            </a:pPr>
            <a:r>
              <a:rPr lang="en-US" sz="1400" dirty="0">
                <a:solidFill>
                  <a:srgbClr val="000000"/>
                </a:solidFill>
                <a:latin typeface="Calibri" panose="020F0502020204030204" pitchFamily="34" charset="0"/>
                <a:ea typeface="MS PGothic" pitchFamily="34" charset="-128"/>
                <a:cs typeface="Calibri" panose="020F0502020204030204" pitchFamily="34" charset="0"/>
              </a:rPr>
              <a:t>15</a:t>
            </a:r>
          </a:p>
        </p:txBody>
      </p:sp>
      <p:sp>
        <p:nvSpPr>
          <p:cNvPr id="43" name="Rectangle 3193"/>
          <p:cNvSpPr>
            <a:spLocks noChangeArrowheads="1"/>
          </p:cNvSpPr>
          <p:nvPr/>
        </p:nvSpPr>
        <p:spPr bwMode="auto">
          <a:xfrm>
            <a:off x="3781991" y="5463512"/>
            <a:ext cx="182742" cy="215444"/>
          </a:xfrm>
          <a:prstGeom prst="rect">
            <a:avLst/>
          </a:prstGeom>
          <a:noFill/>
          <a:ln w="9525">
            <a:noFill/>
            <a:miter lim="800000"/>
            <a:headEnd/>
            <a:tailEnd/>
          </a:ln>
        </p:spPr>
        <p:txBody>
          <a:bodyPr wrap="none" lIns="0" tIns="0" rIns="0" bIns="0">
            <a:spAutoFit/>
          </a:bodyPr>
          <a:lstStyle/>
          <a:p>
            <a:pPr algn="ctr" defTabSz="914377" fontAlgn="base">
              <a:spcBef>
                <a:spcPct val="0"/>
              </a:spcBef>
              <a:spcAft>
                <a:spcPct val="0"/>
              </a:spcAft>
            </a:pPr>
            <a:r>
              <a:rPr lang="en-US" sz="1400" dirty="0">
                <a:solidFill>
                  <a:srgbClr val="000000"/>
                </a:solidFill>
                <a:latin typeface="Calibri" panose="020F0502020204030204" pitchFamily="34" charset="0"/>
                <a:ea typeface="MS PGothic" pitchFamily="34" charset="-128"/>
                <a:cs typeface="Calibri" panose="020F0502020204030204" pitchFamily="34" charset="0"/>
              </a:rPr>
              <a:t>18</a:t>
            </a:r>
          </a:p>
        </p:txBody>
      </p:sp>
      <p:sp>
        <p:nvSpPr>
          <p:cNvPr id="44" name="Rectangle 3194"/>
          <p:cNvSpPr>
            <a:spLocks noChangeArrowheads="1"/>
          </p:cNvSpPr>
          <p:nvPr/>
        </p:nvSpPr>
        <p:spPr bwMode="auto">
          <a:xfrm>
            <a:off x="4126824" y="5463512"/>
            <a:ext cx="182742" cy="215444"/>
          </a:xfrm>
          <a:prstGeom prst="rect">
            <a:avLst/>
          </a:prstGeom>
          <a:noFill/>
          <a:ln w="9525">
            <a:noFill/>
            <a:miter lim="800000"/>
            <a:headEnd/>
            <a:tailEnd/>
          </a:ln>
        </p:spPr>
        <p:txBody>
          <a:bodyPr wrap="none" lIns="0" tIns="0" rIns="0" bIns="0">
            <a:spAutoFit/>
          </a:bodyPr>
          <a:lstStyle/>
          <a:p>
            <a:pPr algn="ctr" defTabSz="914377" fontAlgn="base">
              <a:spcBef>
                <a:spcPct val="0"/>
              </a:spcBef>
              <a:spcAft>
                <a:spcPct val="0"/>
              </a:spcAft>
            </a:pPr>
            <a:r>
              <a:rPr lang="en-US" sz="1400" dirty="0">
                <a:solidFill>
                  <a:srgbClr val="000000"/>
                </a:solidFill>
                <a:latin typeface="Calibri" panose="020F0502020204030204" pitchFamily="34" charset="0"/>
                <a:ea typeface="MS PGothic" pitchFamily="34" charset="-128"/>
                <a:cs typeface="Calibri" panose="020F0502020204030204" pitchFamily="34" charset="0"/>
              </a:rPr>
              <a:t>21</a:t>
            </a:r>
          </a:p>
        </p:txBody>
      </p:sp>
      <p:sp>
        <p:nvSpPr>
          <p:cNvPr id="45" name="Rectangle 3195"/>
          <p:cNvSpPr>
            <a:spLocks noChangeArrowheads="1"/>
          </p:cNvSpPr>
          <p:nvPr/>
        </p:nvSpPr>
        <p:spPr bwMode="auto">
          <a:xfrm>
            <a:off x="4470043" y="5463512"/>
            <a:ext cx="182742" cy="215444"/>
          </a:xfrm>
          <a:prstGeom prst="rect">
            <a:avLst/>
          </a:prstGeom>
          <a:noFill/>
          <a:ln w="9525">
            <a:noFill/>
            <a:miter lim="800000"/>
            <a:headEnd/>
            <a:tailEnd/>
          </a:ln>
        </p:spPr>
        <p:txBody>
          <a:bodyPr wrap="none" lIns="0" tIns="0" rIns="0" bIns="0">
            <a:spAutoFit/>
          </a:bodyPr>
          <a:lstStyle/>
          <a:p>
            <a:pPr algn="ctr" defTabSz="914377" fontAlgn="base">
              <a:spcBef>
                <a:spcPct val="0"/>
              </a:spcBef>
              <a:spcAft>
                <a:spcPct val="0"/>
              </a:spcAft>
            </a:pPr>
            <a:r>
              <a:rPr lang="en-US" sz="1400" dirty="0">
                <a:solidFill>
                  <a:srgbClr val="000000"/>
                </a:solidFill>
                <a:latin typeface="Calibri" panose="020F0502020204030204" pitchFamily="34" charset="0"/>
                <a:ea typeface="MS PGothic" pitchFamily="34" charset="-128"/>
                <a:cs typeface="Calibri" panose="020F0502020204030204" pitchFamily="34" charset="0"/>
              </a:rPr>
              <a:t>24</a:t>
            </a:r>
          </a:p>
        </p:txBody>
      </p:sp>
      <p:sp>
        <p:nvSpPr>
          <p:cNvPr id="46" name="Rectangle 3196"/>
          <p:cNvSpPr>
            <a:spLocks noChangeArrowheads="1"/>
          </p:cNvSpPr>
          <p:nvPr/>
        </p:nvSpPr>
        <p:spPr bwMode="auto">
          <a:xfrm>
            <a:off x="4814875" y="5463512"/>
            <a:ext cx="182742" cy="215444"/>
          </a:xfrm>
          <a:prstGeom prst="rect">
            <a:avLst/>
          </a:prstGeom>
          <a:noFill/>
          <a:ln w="9525">
            <a:noFill/>
            <a:miter lim="800000"/>
            <a:headEnd/>
            <a:tailEnd/>
          </a:ln>
        </p:spPr>
        <p:txBody>
          <a:bodyPr wrap="none" lIns="0" tIns="0" rIns="0" bIns="0">
            <a:spAutoFit/>
          </a:bodyPr>
          <a:lstStyle/>
          <a:p>
            <a:pPr algn="ctr" defTabSz="914377" fontAlgn="base">
              <a:spcBef>
                <a:spcPct val="0"/>
              </a:spcBef>
              <a:spcAft>
                <a:spcPct val="0"/>
              </a:spcAft>
            </a:pPr>
            <a:r>
              <a:rPr lang="en-US" sz="1400" dirty="0">
                <a:solidFill>
                  <a:srgbClr val="000000"/>
                </a:solidFill>
                <a:latin typeface="Calibri" panose="020F0502020204030204" pitchFamily="34" charset="0"/>
                <a:ea typeface="MS PGothic" pitchFamily="34" charset="-128"/>
                <a:cs typeface="Calibri" panose="020F0502020204030204" pitchFamily="34" charset="0"/>
              </a:rPr>
              <a:t>27</a:t>
            </a:r>
          </a:p>
        </p:txBody>
      </p:sp>
      <p:sp>
        <p:nvSpPr>
          <p:cNvPr id="47" name="Rectangle 3197"/>
          <p:cNvSpPr>
            <a:spLocks noChangeArrowheads="1"/>
          </p:cNvSpPr>
          <p:nvPr/>
        </p:nvSpPr>
        <p:spPr bwMode="auto">
          <a:xfrm>
            <a:off x="5158092" y="5463512"/>
            <a:ext cx="182742" cy="215444"/>
          </a:xfrm>
          <a:prstGeom prst="rect">
            <a:avLst/>
          </a:prstGeom>
          <a:noFill/>
          <a:ln w="9525">
            <a:noFill/>
            <a:miter lim="800000"/>
            <a:headEnd/>
            <a:tailEnd/>
          </a:ln>
        </p:spPr>
        <p:txBody>
          <a:bodyPr wrap="none" lIns="0" tIns="0" rIns="0" bIns="0">
            <a:spAutoFit/>
          </a:bodyPr>
          <a:lstStyle/>
          <a:p>
            <a:pPr algn="ctr" defTabSz="914377" fontAlgn="base">
              <a:spcBef>
                <a:spcPct val="0"/>
              </a:spcBef>
              <a:spcAft>
                <a:spcPct val="0"/>
              </a:spcAft>
            </a:pPr>
            <a:r>
              <a:rPr lang="en-US" sz="1400" dirty="0">
                <a:solidFill>
                  <a:srgbClr val="000000"/>
                </a:solidFill>
                <a:latin typeface="Calibri" panose="020F0502020204030204" pitchFamily="34" charset="0"/>
                <a:ea typeface="MS PGothic" pitchFamily="34" charset="-128"/>
                <a:cs typeface="Calibri" panose="020F0502020204030204" pitchFamily="34" charset="0"/>
              </a:rPr>
              <a:t>30</a:t>
            </a:r>
          </a:p>
        </p:txBody>
      </p:sp>
      <p:sp>
        <p:nvSpPr>
          <p:cNvPr id="48" name="Rectangle 3198"/>
          <p:cNvSpPr>
            <a:spLocks noChangeArrowheads="1"/>
          </p:cNvSpPr>
          <p:nvPr/>
        </p:nvSpPr>
        <p:spPr bwMode="auto">
          <a:xfrm>
            <a:off x="5501304" y="5463512"/>
            <a:ext cx="182742" cy="215444"/>
          </a:xfrm>
          <a:prstGeom prst="rect">
            <a:avLst/>
          </a:prstGeom>
          <a:noFill/>
          <a:ln w="9525">
            <a:noFill/>
            <a:miter lim="800000"/>
            <a:headEnd/>
            <a:tailEnd/>
          </a:ln>
        </p:spPr>
        <p:txBody>
          <a:bodyPr wrap="none" lIns="0" tIns="0" rIns="0" bIns="0">
            <a:spAutoFit/>
          </a:bodyPr>
          <a:lstStyle/>
          <a:p>
            <a:pPr algn="ctr" defTabSz="914377" fontAlgn="base">
              <a:spcBef>
                <a:spcPct val="0"/>
              </a:spcBef>
              <a:spcAft>
                <a:spcPct val="0"/>
              </a:spcAft>
            </a:pPr>
            <a:r>
              <a:rPr lang="en-US" sz="1400" dirty="0">
                <a:solidFill>
                  <a:srgbClr val="000000"/>
                </a:solidFill>
                <a:latin typeface="Calibri" panose="020F0502020204030204" pitchFamily="34" charset="0"/>
                <a:ea typeface="MS PGothic" pitchFamily="34" charset="-128"/>
                <a:cs typeface="Calibri" panose="020F0502020204030204" pitchFamily="34" charset="0"/>
              </a:rPr>
              <a:t>33</a:t>
            </a:r>
          </a:p>
        </p:txBody>
      </p:sp>
      <p:sp>
        <p:nvSpPr>
          <p:cNvPr id="49" name="Rectangle 3199"/>
          <p:cNvSpPr>
            <a:spLocks noChangeArrowheads="1"/>
          </p:cNvSpPr>
          <p:nvPr/>
        </p:nvSpPr>
        <p:spPr bwMode="auto">
          <a:xfrm>
            <a:off x="5846142" y="5463512"/>
            <a:ext cx="182742" cy="215444"/>
          </a:xfrm>
          <a:prstGeom prst="rect">
            <a:avLst/>
          </a:prstGeom>
          <a:noFill/>
          <a:ln w="9525">
            <a:noFill/>
            <a:miter lim="800000"/>
            <a:headEnd/>
            <a:tailEnd/>
          </a:ln>
        </p:spPr>
        <p:txBody>
          <a:bodyPr wrap="none" lIns="0" tIns="0" rIns="0" bIns="0">
            <a:spAutoFit/>
          </a:bodyPr>
          <a:lstStyle/>
          <a:p>
            <a:pPr algn="ctr" defTabSz="914377" fontAlgn="base">
              <a:spcBef>
                <a:spcPct val="0"/>
              </a:spcBef>
              <a:spcAft>
                <a:spcPct val="0"/>
              </a:spcAft>
            </a:pPr>
            <a:r>
              <a:rPr lang="en-US" sz="1400" dirty="0">
                <a:solidFill>
                  <a:srgbClr val="000000"/>
                </a:solidFill>
                <a:latin typeface="Calibri" panose="020F0502020204030204" pitchFamily="34" charset="0"/>
                <a:ea typeface="MS PGothic" pitchFamily="34" charset="-128"/>
                <a:cs typeface="Calibri" panose="020F0502020204030204" pitchFamily="34" charset="0"/>
              </a:rPr>
              <a:t>36</a:t>
            </a:r>
          </a:p>
        </p:txBody>
      </p:sp>
      <p:sp>
        <p:nvSpPr>
          <p:cNvPr id="50" name="Rectangle 3200"/>
          <p:cNvSpPr>
            <a:spLocks noChangeArrowheads="1"/>
          </p:cNvSpPr>
          <p:nvPr/>
        </p:nvSpPr>
        <p:spPr bwMode="auto">
          <a:xfrm>
            <a:off x="6189359" y="5463512"/>
            <a:ext cx="182742" cy="215444"/>
          </a:xfrm>
          <a:prstGeom prst="rect">
            <a:avLst/>
          </a:prstGeom>
          <a:noFill/>
          <a:ln w="9525">
            <a:noFill/>
            <a:miter lim="800000"/>
            <a:headEnd/>
            <a:tailEnd/>
          </a:ln>
        </p:spPr>
        <p:txBody>
          <a:bodyPr wrap="none" lIns="0" tIns="0" rIns="0" bIns="0">
            <a:spAutoFit/>
          </a:bodyPr>
          <a:lstStyle/>
          <a:p>
            <a:pPr algn="ctr" defTabSz="914377" fontAlgn="base">
              <a:spcBef>
                <a:spcPct val="0"/>
              </a:spcBef>
              <a:spcAft>
                <a:spcPct val="0"/>
              </a:spcAft>
            </a:pPr>
            <a:r>
              <a:rPr lang="en-US" sz="1400" dirty="0">
                <a:solidFill>
                  <a:srgbClr val="000000"/>
                </a:solidFill>
                <a:latin typeface="Calibri" panose="020F0502020204030204" pitchFamily="34" charset="0"/>
                <a:ea typeface="MS PGothic" pitchFamily="34" charset="-128"/>
                <a:cs typeface="Calibri" panose="020F0502020204030204" pitchFamily="34" charset="0"/>
              </a:rPr>
              <a:t>39</a:t>
            </a:r>
          </a:p>
        </p:txBody>
      </p:sp>
      <p:sp>
        <p:nvSpPr>
          <p:cNvPr id="51" name="Rectangle 3201"/>
          <p:cNvSpPr>
            <a:spLocks noChangeArrowheads="1"/>
          </p:cNvSpPr>
          <p:nvPr/>
        </p:nvSpPr>
        <p:spPr bwMode="auto">
          <a:xfrm>
            <a:off x="6877409" y="5463512"/>
            <a:ext cx="182742" cy="215444"/>
          </a:xfrm>
          <a:prstGeom prst="rect">
            <a:avLst/>
          </a:prstGeom>
          <a:noFill/>
          <a:ln w="9525">
            <a:noFill/>
            <a:miter lim="800000"/>
            <a:headEnd/>
            <a:tailEnd/>
          </a:ln>
        </p:spPr>
        <p:txBody>
          <a:bodyPr wrap="none" lIns="0" tIns="0" rIns="0" bIns="0">
            <a:spAutoFit/>
          </a:bodyPr>
          <a:lstStyle/>
          <a:p>
            <a:pPr algn="ctr" defTabSz="914377" fontAlgn="base">
              <a:spcBef>
                <a:spcPct val="0"/>
              </a:spcBef>
              <a:spcAft>
                <a:spcPct val="0"/>
              </a:spcAft>
            </a:pPr>
            <a:r>
              <a:rPr lang="en-US" sz="1400" dirty="0">
                <a:solidFill>
                  <a:srgbClr val="000000"/>
                </a:solidFill>
                <a:latin typeface="Calibri" panose="020F0502020204030204" pitchFamily="34" charset="0"/>
                <a:ea typeface="MS PGothic" pitchFamily="34" charset="-128"/>
                <a:cs typeface="Calibri" panose="020F0502020204030204" pitchFamily="34" charset="0"/>
              </a:rPr>
              <a:t>45</a:t>
            </a:r>
          </a:p>
        </p:txBody>
      </p:sp>
      <p:sp>
        <p:nvSpPr>
          <p:cNvPr id="52" name="Line 35"/>
          <p:cNvSpPr>
            <a:spLocks noChangeShapeType="1"/>
          </p:cNvSpPr>
          <p:nvPr/>
        </p:nvSpPr>
        <p:spPr bwMode="auto">
          <a:xfrm flipH="1">
            <a:off x="1814073" y="5364459"/>
            <a:ext cx="5353838" cy="0"/>
          </a:xfrm>
          <a:prstGeom prst="line">
            <a:avLst/>
          </a:prstGeom>
          <a:noFill/>
          <a:ln w="19050">
            <a:solidFill>
              <a:schemeClr val="bg1"/>
            </a:solidFill>
            <a:round/>
            <a:headEnd/>
            <a:tailEnd/>
          </a:ln>
        </p:spPr>
        <p:txBody>
          <a:bodyPr lIns="91433" tIns="45716" rIns="91433" bIns="45716"/>
          <a:lstStyle/>
          <a:p>
            <a:pPr defTabSz="914377" eaLnBrk="0" fontAlgn="base" hangingPunct="0">
              <a:spcBef>
                <a:spcPct val="0"/>
              </a:spcBef>
              <a:spcAft>
                <a:spcPct val="0"/>
              </a:spcAft>
            </a:pPr>
            <a:endParaRPr lang="en-US" sz="3600" b="1" dirty="0">
              <a:solidFill>
                <a:srgbClr val="000000"/>
              </a:solidFill>
              <a:latin typeface="Calibri" panose="020F0502020204030204" pitchFamily="34" charset="0"/>
              <a:ea typeface="MS PGothic" pitchFamily="34" charset="-128"/>
            </a:endParaRPr>
          </a:p>
        </p:txBody>
      </p:sp>
      <p:sp>
        <p:nvSpPr>
          <p:cNvPr id="53" name="Line 20"/>
          <p:cNvSpPr>
            <a:spLocks noChangeShapeType="1"/>
          </p:cNvSpPr>
          <p:nvPr/>
        </p:nvSpPr>
        <p:spPr bwMode="auto">
          <a:xfrm>
            <a:off x="1812450" y="1447872"/>
            <a:ext cx="0" cy="3949063"/>
          </a:xfrm>
          <a:prstGeom prst="line">
            <a:avLst/>
          </a:prstGeom>
          <a:noFill/>
          <a:ln w="19050">
            <a:solidFill>
              <a:schemeClr val="bg1"/>
            </a:solidFill>
            <a:round/>
            <a:headEnd/>
            <a:tailEnd/>
          </a:ln>
        </p:spPr>
        <p:txBody>
          <a:bodyPr lIns="91433" tIns="45716" rIns="91433" bIns="45716"/>
          <a:lstStyle/>
          <a:p>
            <a:pPr defTabSz="914377" eaLnBrk="0" fontAlgn="base" hangingPunct="0">
              <a:spcBef>
                <a:spcPct val="0"/>
              </a:spcBef>
              <a:spcAft>
                <a:spcPct val="0"/>
              </a:spcAft>
            </a:pPr>
            <a:endParaRPr lang="en-US" sz="3600" b="1" dirty="0">
              <a:solidFill>
                <a:srgbClr val="000000"/>
              </a:solidFill>
              <a:latin typeface="Calibri" panose="020F0502020204030204" pitchFamily="34" charset="0"/>
              <a:ea typeface="MS PGothic" pitchFamily="34" charset="-128"/>
            </a:endParaRPr>
          </a:p>
        </p:txBody>
      </p:sp>
      <p:sp>
        <p:nvSpPr>
          <p:cNvPr id="54" name="Line 19"/>
          <p:cNvSpPr>
            <a:spLocks noChangeShapeType="1"/>
          </p:cNvSpPr>
          <p:nvPr/>
        </p:nvSpPr>
        <p:spPr bwMode="auto">
          <a:xfrm>
            <a:off x="6623944" y="5367707"/>
            <a:ext cx="0" cy="92556"/>
          </a:xfrm>
          <a:prstGeom prst="line">
            <a:avLst/>
          </a:prstGeom>
          <a:noFill/>
          <a:ln w="19050">
            <a:solidFill>
              <a:schemeClr val="bg1"/>
            </a:solidFill>
            <a:round/>
            <a:headEnd/>
            <a:tailEnd/>
          </a:ln>
        </p:spPr>
        <p:txBody>
          <a:bodyPr lIns="91433" tIns="45716" rIns="91433" bIns="45716"/>
          <a:lstStyle/>
          <a:p>
            <a:pPr defTabSz="914377" eaLnBrk="0" fontAlgn="base" hangingPunct="0">
              <a:spcBef>
                <a:spcPct val="0"/>
              </a:spcBef>
              <a:spcAft>
                <a:spcPct val="0"/>
              </a:spcAft>
            </a:pPr>
            <a:endParaRPr lang="en-US" sz="3600" b="1" dirty="0">
              <a:solidFill>
                <a:srgbClr val="000000"/>
              </a:solidFill>
              <a:latin typeface="Calibri" panose="020F0502020204030204" pitchFamily="34" charset="0"/>
              <a:ea typeface="MS PGothic" pitchFamily="34" charset="-128"/>
            </a:endParaRPr>
          </a:p>
        </p:txBody>
      </p:sp>
      <p:sp>
        <p:nvSpPr>
          <p:cNvPr id="55" name="Rectangle 3201"/>
          <p:cNvSpPr>
            <a:spLocks noChangeArrowheads="1"/>
          </p:cNvSpPr>
          <p:nvPr/>
        </p:nvSpPr>
        <p:spPr bwMode="auto">
          <a:xfrm>
            <a:off x="6532574" y="5463512"/>
            <a:ext cx="182742" cy="215444"/>
          </a:xfrm>
          <a:prstGeom prst="rect">
            <a:avLst/>
          </a:prstGeom>
          <a:noFill/>
          <a:ln w="9525">
            <a:noFill/>
            <a:miter lim="800000"/>
            <a:headEnd/>
            <a:tailEnd/>
          </a:ln>
        </p:spPr>
        <p:txBody>
          <a:bodyPr wrap="none" lIns="0" tIns="0" rIns="0" bIns="0">
            <a:spAutoFit/>
          </a:bodyPr>
          <a:lstStyle/>
          <a:p>
            <a:pPr algn="ctr" defTabSz="914377" fontAlgn="base">
              <a:spcBef>
                <a:spcPct val="0"/>
              </a:spcBef>
              <a:spcAft>
                <a:spcPct val="0"/>
              </a:spcAft>
            </a:pPr>
            <a:r>
              <a:rPr lang="en-US" sz="1400" dirty="0">
                <a:solidFill>
                  <a:srgbClr val="000000"/>
                </a:solidFill>
                <a:latin typeface="Calibri" panose="020F0502020204030204" pitchFamily="34" charset="0"/>
                <a:ea typeface="MS PGothic" pitchFamily="34" charset="-128"/>
                <a:cs typeface="Calibri" panose="020F0502020204030204" pitchFamily="34" charset="0"/>
              </a:rPr>
              <a:t>42</a:t>
            </a:r>
          </a:p>
        </p:txBody>
      </p:sp>
      <p:sp>
        <p:nvSpPr>
          <p:cNvPr id="56" name="Rectangle 3485"/>
          <p:cNvSpPr>
            <a:spLocks noChangeArrowheads="1"/>
          </p:cNvSpPr>
          <p:nvPr/>
        </p:nvSpPr>
        <p:spPr bwMode="auto">
          <a:xfrm>
            <a:off x="2040718" y="5989620"/>
            <a:ext cx="235642" cy="184666"/>
          </a:xfrm>
          <a:prstGeom prst="rect">
            <a:avLst/>
          </a:prstGeom>
          <a:noFill/>
          <a:ln w="9525">
            <a:noFill/>
            <a:miter lim="800000"/>
            <a:headEnd/>
            <a:tailEnd/>
          </a:ln>
        </p:spPr>
        <p:txBody>
          <a:bodyPr wrap="none" lIns="0" tIns="0" rIns="0" bIns="0">
            <a:spAutoFit/>
          </a:bodyPr>
          <a:lstStyle/>
          <a:p>
            <a:pPr defTabSz="914377" fontAlgn="base">
              <a:spcBef>
                <a:spcPct val="0"/>
              </a:spcBef>
              <a:spcAft>
                <a:spcPct val="0"/>
              </a:spcAft>
            </a:pPr>
            <a:r>
              <a:rPr lang="en-US" sz="1200" dirty="0">
                <a:solidFill>
                  <a:srgbClr val="000000"/>
                </a:solidFill>
                <a:latin typeface="Calibri" panose="020F0502020204030204" pitchFamily="34" charset="0"/>
                <a:ea typeface="MS PGothic" pitchFamily="34" charset="-128"/>
                <a:cs typeface="Calibri" panose="020F0502020204030204" pitchFamily="34" charset="0"/>
              </a:rPr>
              <a:t>667</a:t>
            </a:r>
            <a:endParaRPr lang="en-US" sz="1800" dirty="0">
              <a:solidFill>
                <a:srgbClr val="000000"/>
              </a:solidFill>
              <a:latin typeface="Calibri" panose="020F0502020204030204" pitchFamily="34" charset="0"/>
              <a:ea typeface="MS PGothic" pitchFamily="34" charset="-128"/>
              <a:cs typeface="Calibri" panose="020F0502020204030204" pitchFamily="34" charset="0"/>
            </a:endParaRPr>
          </a:p>
        </p:txBody>
      </p:sp>
      <p:sp>
        <p:nvSpPr>
          <p:cNvPr id="57" name="Rectangle 3486"/>
          <p:cNvSpPr>
            <a:spLocks noChangeArrowheads="1"/>
          </p:cNvSpPr>
          <p:nvPr/>
        </p:nvSpPr>
        <p:spPr bwMode="auto">
          <a:xfrm>
            <a:off x="2382319" y="5989620"/>
            <a:ext cx="235642" cy="184666"/>
          </a:xfrm>
          <a:prstGeom prst="rect">
            <a:avLst/>
          </a:prstGeom>
          <a:noFill/>
          <a:ln w="9525">
            <a:noFill/>
            <a:miter lim="800000"/>
            <a:headEnd/>
            <a:tailEnd/>
          </a:ln>
        </p:spPr>
        <p:txBody>
          <a:bodyPr wrap="none" lIns="0" tIns="0" rIns="0" bIns="0">
            <a:spAutoFit/>
          </a:bodyPr>
          <a:lstStyle/>
          <a:p>
            <a:pPr defTabSz="914377" fontAlgn="base">
              <a:spcBef>
                <a:spcPct val="0"/>
              </a:spcBef>
              <a:spcAft>
                <a:spcPct val="0"/>
              </a:spcAft>
            </a:pPr>
            <a:r>
              <a:rPr lang="en-US" sz="1200" dirty="0">
                <a:solidFill>
                  <a:srgbClr val="000000"/>
                </a:solidFill>
                <a:latin typeface="Calibri" panose="020F0502020204030204" pitchFamily="34" charset="0"/>
                <a:ea typeface="MS PGothic" pitchFamily="34" charset="-128"/>
                <a:cs typeface="Calibri" panose="020F0502020204030204" pitchFamily="34" charset="0"/>
              </a:rPr>
              <a:t>549</a:t>
            </a:r>
            <a:endParaRPr lang="en-US" sz="1800" dirty="0">
              <a:solidFill>
                <a:srgbClr val="000000"/>
              </a:solidFill>
              <a:latin typeface="Calibri" panose="020F0502020204030204" pitchFamily="34" charset="0"/>
              <a:ea typeface="MS PGothic" pitchFamily="34" charset="-128"/>
              <a:cs typeface="Calibri" panose="020F0502020204030204" pitchFamily="34" charset="0"/>
            </a:endParaRPr>
          </a:p>
        </p:txBody>
      </p:sp>
      <p:sp>
        <p:nvSpPr>
          <p:cNvPr id="58" name="Rectangle 3487"/>
          <p:cNvSpPr>
            <a:spLocks noChangeArrowheads="1"/>
          </p:cNvSpPr>
          <p:nvPr/>
        </p:nvSpPr>
        <p:spPr bwMode="auto">
          <a:xfrm>
            <a:off x="2723915" y="5989620"/>
            <a:ext cx="235642" cy="184666"/>
          </a:xfrm>
          <a:prstGeom prst="rect">
            <a:avLst/>
          </a:prstGeom>
          <a:noFill/>
          <a:ln w="9525">
            <a:noFill/>
            <a:miter lim="800000"/>
            <a:headEnd/>
            <a:tailEnd/>
          </a:ln>
        </p:spPr>
        <p:txBody>
          <a:bodyPr wrap="none" lIns="0" tIns="0" rIns="0" bIns="0">
            <a:spAutoFit/>
          </a:bodyPr>
          <a:lstStyle/>
          <a:p>
            <a:pPr defTabSz="914377" fontAlgn="base">
              <a:spcBef>
                <a:spcPct val="0"/>
              </a:spcBef>
              <a:spcAft>
                <a:spcPct val="0"/>
              </a:spcAft>
            </a:pPr>
            <a:r>
              <a:rPr lang="en-US" sz="1200" dirty="0">
                <a:solidFill>
                  <a:srgbClr val="000000"/>
                </a:solidFill>
                <a:latin typeface="Calibri" panose="020F0502020204030204" pitchFamily="34" charset="0"/>
                <a:ea typeface="MS PGothic" pitchFamily="34" charset="-128"/>
                <a:cs typeface="Calibri" panose="020F0502020204030204" pitchFamily="34" charset="0"/>
              </a:rPr>
              <a:t>466</a:t>
            </a:r>
            <a:endParaRPr lang="en-US" sz="1800" dirty="0">
              <a:solidFill>
                <a:srgbClr val="000000"/>
              </a:solidFill>
              <a:latin typeface="Calibri" panose="020F0502020204030204" pitchFamily="34" charset="0"/>
              <a:ea typeface="MS PGothic" pitchFamily="34" charset="-128"/>
              <a:cs typeface="Calibri" panose="020F0502020204030204" pitchFamily="34" charset="0"/>
            </a:endParaRPr>
          </a:p>
        </p:txBody>
      </p:sp>
      <p:sp>
        <p:nvSpPr>
          <p:cNvPr id="59" name="Rectangle 3488"/>
          <p:cNvSpPr>
            <a:spLocks noChangeArrowheads="1"/>
          </p:cNvSpPr>
          <p:nvPr/>
        </p:nvSpPr>
        <p:spPr bwMode="auto">
          <a:xfrm>
            <a:off x="3065512" y="5989620"/>
            <a:ext cx="235642" cy="184666"/>
          </a:xfrm>
          <a:prstGeom prst="rect">
            <a:avLst/>
          </a:prstGeom>
          <a:noFill/>
          <a:ln w="9525">
            <a:noFill/>
            <a:miter lim="800000"/>
            <a:headEnd/>
            <a:tailEnd/>
          </a:ln>
        </p:spPr>
        <p:txBody>
          <a:bodyPr wrap="none" lIns="0" tIns="0" rIns="0" bIns="0">
            <a:spAutoFit/>
          </a:bodyPr>
          <a:lstStyle/>
          <a:p>
            <a:pPr defTabSz="914377" fontAlgn="base">
              <a:spcBef>
                <a:spcPct val="0"/>
              </a:spcBef>
              <a:spcAft>
                <a:spcPct val="0"/>
              </a:spcAft>
            </a:pPr>
            <a:r>
              <a:rPr lang="en-US" sz="1200" dirty="0">
                <a:solidFill>
                  <a:srgbClr val="000000"/>
                </a:solidFill>
                <a:latin typeface="Calibri" panose="020F0502020204030204" pitchFamily="34" charset="0"/>
                <a:ea typeface="MS PGothic" pitchFamily="34" charset="-128"/>
                <a:cs typeface="Calibri" panose="020F0502020204030204" pitchFamily="34" charset="0"/>
              </a:rPr>
              <a:t>402</a:t>
            </a:r>
            <a:endParaRPr lang="en-US" sz="1800" dirty="0">
              <a:solidFill>
                <a:srgbClr val="000000"/>
              </a:solidFill>
              <a:latin typeface="Calibri" panose="020F0502020204030204" pitchFamily="34" charset="0"/>
              <a:ea typeface="MS PGothic" pitchFamily="34" charset="-128"/>
              <a:cs typeface="Calibri" panose="020F0502020204030204" pitchFamily="34" charset="0"/>
            </a:endParaRPr>
          </a:p>
        </p:txBody>
      </p:sp>
      <p:sp>
        <p:nvSpPr>
          <p:cNvPr id="60" name="Rectangle 3489"/>
          <p:cNvSpPr>
            <a:spLocks noChangeArrowheads="1"/>
          </p:cNvSpPr>
          <p:nvPr/>
        </p:nvSpPr>
        <p:spPr bwMode="auto">
          <a:xfrm>
            <a:off x="3410345" y="5989620"/>
            <a:ext cx="235642" cy="184666"/>
          </a:xfrm>
          <a:prstGeom prst="rect">
            <a:avLst/>
          </a:prstGeom>
          <a:noFill/>
          <a:ln w="9525">
            <a:noFill/>
            <a:miter lim="800000"/>
            <a:headEnd/>
            <a:tailEnd/>
          </a:ln>
        </p:spPr>
        <p:txBody>
          <a:bodyPr wrap="none" lIns="0" tIns="0" rIns="0" bIns="0">
            <a:spAutoFit/>
          </a:bodyPr>
          <a:lstStyle/>
          <a:p>
            <a:pPr defTabSz="914377" fontAlgn="base">
              <a:spcBef>
                <a:spcPct val="0"/>
              </a:spcBef>
              <a:spcAft>
                <a:spcPct val="0"/>
              </a:spcAft>
            </a:pPr>
            <a:r>
              <a:rPr lang="en-US" sz="1200" dirty="0">
                <a:solidFill>
                  <a:srgbClr val="000000"/>
                </a:solidFill>
                <a:latin typeface="Calibri" panose="020F0502020204030204" pitchFamily="34" charset="0"/>
                <a:ea typeface="MS PGothic" pitchFamily="34" charset="-128"/>
                <a:cs typeface="Calibri" panose="020F0502020204030204" pitchFamily="34" charset="0"/>
              </a:rPr>
              <a:t>359</a:t>
            </a:r>
            <a:endParaRPr lang="en-US" sz="1800" dirty="0">
              <a:solidFill>
                <a:srgbClr val="000000"/>
              </a:solidFill>
              <a:latin typeface="Calibri" panose="020F0502020204030204" pitchFamily="34" charset="0"/>
              <a:ea typeface="MS PGothic" pitchFamily="34" charset="-128"/>
              <a:cs typeface="Calibri" panose="020F0502020204030204" pitchFamily="34" charset="0"/>
            </a:endParaRPr>
          </a:p>
        </p:txBody>
      </p:sp>
      <p:sp>
        <p:nvSpPr>
          <p:cNvPr id="61" name="Rectangle 3490"/>
          <p:cNvSpPr>
            <a:spLocks noChangeArrowheads="1"/>
          </p:cNvSpPr>
          <p:nvPr/>
        </p:nvSpPr>
        <p:spPr bwMode="auto">
          <a:xfrm>
            <a:off x="3751943" y="5989620"/>
            <a:ext cx="235642" cy="184666"/>
          </a:xfrm>
          <a:prstGeom prst="rect">
            <a:avLst/>
          </a:prstGeom>
          <a:noFill/>
          <a:ln w="9525">
            <a:noFill/>
            <a:miter lim="800000"/>
            <a:headEnd/>
            <a:tailEnd/>
          </a:ln>
        </p:spPr>
        <p:txBody>
          <a:bodyPr wrap="none" lIns="0" tIns="0" rIns="0" bIns="0">
            <a:spAutoFit/>
          </a:bodyPr>
          <a:lstStyle/>
          <a:p>
            <a:pPr defTabSz="914377" fontAlgn="base">
              <a:spcBef>
                <a:spcPct val="0"/>
              </a:spcBef>
              <a:spcAft>
                <a:spcPct val="0"/>
              </a:spcAft>
            </a:pPr>
            <a:r>
              <a:rPr lang="en-US" sz="1200" dirty="0">
                <a:solidFill>
                  <a:srgbClr val="000000"/>
                </a:solidFill>
                <a:latin typeface="Calibri" panose="020F0502020204030204" pitchFamily="34" charset="0"/>
                <a:ea typeface="MS PGothic" pitchFamily="34" charset="-128"/>
                <a:cs typeface="Calibri" panose="020F0502020204030204" pitchFamily="34" charset="0"/>
              </a:rPr>
              <a:t>336</a:t>
            </a:r>
            <a:endParaRPr lang="en-US" sz="1800" dirty="0">
              <a:solidFill>
                <a:srgbClr val="000000"/>
              </a:solidFill>
              <a:latin typeface="Calibri" panose="020F0502020204030204" pitchFamily="34" charset="0"/>
              <a:ea typeface="MS PGothic" pitchFamily="34" charset="-128"/>
              <a:cs typeface="Calibri" panose="020F0502020204030204" pitchFamily="34" charset="0"/>
            </a:endParaRPr>
          </a:p>
        </p:txBody>
      </p:sp>
      <p:sp>
        <p:nvSpPr>
          <p:cNvPr id="62" name="Rectangle 3491"/>
          <p:cNvSpPr>
            <a:spLocks noChangeArrowheads="1"/>
          </p:cNvSpPr>
          <p:nvPr/>
        </p:nvSpPr>
        <p:spPr bwMode="auto">
          <a:xfrm>
            <a:off x="4093537" y="5989620"/>
            <a:ext cx="235642" cy="184666"/>
          </a:xfrm>
          <a:prstGeom prst="rect">
            <a:avLst/>
          </a:prstGeom>
          <a:noFill/>
          <a:ln w="9525">
            <a:noFill/>
            <a:miter lim="800000"/>
            <a:headEnd/>
            <a:tailEnd/>
          </a:ln>
        </p:spPr>
        <p:txBody>
          <a:bodyPr wrap="none" lIns="0" tIns="0" rIns="0" bIns="0">
            <a:spAutoFit/>
          </a:bodyPr>
          <a:lstStyle/>
          <a:p>
            <a:pPr defTabSz="914377" fontAlgn="base">
              <a:spcBef>
                <a:spcPct val="0"/>
              </a:spcBef>
              <a:spcAft>
                <a:spcPct val="0"/>
              </a:spcAft>
            </a:pPr>
            <a:r>
              <a:rPr lang="en-US" sz="1200" dirty="0">
                <a:solidFill>
                  <a:srgbClr val="000000"/>
                </a:solidFill>
                <a:latin typeface="Calibri" panose="020F0502020204030204" pitchFamily="34" charset="0"/>
                <a:ea typeface="MS PGothic" pitchFamily="34" charset="-128"/>
                <a:cs typeface="Calibri" panose="020F0502020204030204" pitchFamily="34" charset="0"/>
              </a:rPr>
              <a:t>286</a:t>
            </a:r>
            <a:endParaRPr lang="en-US" sz="1800" dirty="0">
              <a:solidFill>
                <a:srgbClr val="000000"/>
              </a:solidFill>
              <a:latin typeface="Calibri" panose="020F0502020204030204" pitchFamily="34" charset="0"/>
              <a:ea typeface="MS PGothic" pitchFamily="34" charset="-128"/>
              <a:cs typeface="Calibri" panose="020F0502020204030204" pitchFamily="34" charset="0"/>
            </a:endParaRPr>
          </a:p>
        </p:txBody>
      </p:sp>
      <p:sp>
        <p:nvSpPr>
          <p:cNvPr id="63" name="Rectangle 3492"/>
          <p:cNvSpPr>
            <a:spLocks noChangeArrowheads="1"/>
          </p:cNvSpPr>
          <p:nvPr/>
        </p:nvSpPr>
        <p:spPr bwMode="auto">
          <a:xfrm>
            <a:off x="4433516" y="5989620"/>
            <a:ext cx="235642" cy="184666"/>
          </a:xfrm>
          <a:prstGeom prst="rect">
            <a:avLst/>
          </a:prstGeom>
          <a:noFill/>
          <a:ln w="9525">
            <a:noFill/>
            <a:miter lim="800000"/>
            <a:headEnd/>
            <a:tailEnd/>
          </a:ln>
        </p:spPr>
        <p:txBody>
          <a:bodyPr wrap="none" lIns="0" tIns="0" rIns="0" bIns="0">
            <a:spAutoFit/>
          </a:bodyPr>
          <a:lstStyle/>
          <a:p>
            <a:pPr defTabSz="914377" fontAlgn="base">
              <a:spcBef>
                <a:spcPct val="0"/>
              </a:spcBef>
              <a:spcAft>
                <a:spcPct val="0"/>
              </a:spcAft>
            </a:pPr>
            <a:r>
              <a:rPr lang="en-US" sz="1200" dirty="0">
                <a:solidFill>
                  <a:srgbClr val="000000"/>
                </a:solidFill>
                <a:latin typeface="Calibri" panose="020F0502020204030204" pitchFamily="34" charset="0"/>
                <a:ea typeface="MS PGothic" pitchFamily="34" charset="-128"/>
                <a:cs typeface="Calibri" panose="020F0502020204030204" pitchFamily="34" charset="0"/>
              </a:rPr>
              <a:t>234</a:t>
            </a:r>
            <a:endParaRPr lang="en-US" sz="1800" dirty="0">
              <a:solidFill>
                <a:srgbClr val="000000"/>
              </a:solidFill>
              <a:latin typeface="Calibri" panose="020F0502020204030204" pitchFamily="34" charset="0"/>
              <a:ea typeface="MS PGothic" pitchFamily="34" charset="-128"/>
              <a:cs typeface="Calibri" panose="020F0502020204030204" pitchFamily="34" charset="0"/>
            </a:endParaRPr>
          </a:p>
        </p:txBody>
      </p:sp>
      <p:sp>
        <p:nvSpPr>
          <p:cNvPr id="64" name="Rectangle 3493"/>
          <p:cNvSpPr>
            <a:spLocks noChangeArrowheads="1"/>
          </p:cNvSpPr>
          <p:nvPr/>
        </p:nvSpPr>
        <p:spPr bwMode="auto">
          <a:xfrm>
            <a:off x="4778351" y="5989620"/>
            <a:ext cx="235642" cy="184666"/>
          </a:xfrm>
          <a:prstGeom prst="rect">
            <a:avLst/>
          </a:prstGeom>
          <a:noFill/>
          <a:ln w="9525">
            <a:noFill/>
            <a:miter lim="800000"/>
            <a:headEnd/>
            <a:tailEnd/>
          </a:ln>
        </p:spPr>
        <p:txBody>
          <a:bodyPr wrap="none" lIns="0" tIns="0" rIns="0" bIns="0">
            <a:spAutoFit/>
          </a:bodyPr>
          <a:lstStyle/>
          <a:p>
            <a:pPr defTabSz="914377" fontAlgn="base">
              <a:spcBef>
                <a:spcPct val="0"/>
              </a:spcBef>
              <a:spcAft>
                <a:spcPct val="0"/>
              </a:spcAft>
            </a:pPr>
            <a:r>
              <a:rPr lang="en-US" sz="1200" dirty="0">
                <a:solidFill>
                  <a:srgbClr val="000000"/>
                </a:solidFill>
                <a:latin typeface="Calibri" panose="020F0502020204030204" pitchFamily="34" charset="0"/>
                <a:ea typeface="MS PGothic" pitchFamily="34" charset="-128"/>
                <a:cs typeface="Calibri" panose="020F0502020204030204" pitchFamily="34" charset="0"/>
              </a:rPr>
              <a:t>184</a:t>
            </a:r>
            <a:endParaRPr lang="en-US" sz="1800" dirty="0">
              <a:solidFill>
                <a:srgbClr val="000000"/>
              </a:solidFill>
              <a:latin typeface="Calibri" panose="020F0502020204030204" pitchFamily="34" charset="0"/>
              <a:ea typeface="MS PGothic" pitchFamily="34" charset="-128"/>
              <a:cs typeface="Calibri" panose="020F0502020204030204" pitchFamily="34" charset="0"/>
            </a:endParaRPr>
          </a:p>
        </p:txBody>
      </p:sp>
      <p:sp>
        <p:nvSpPr>
          <p:cNvPr id="65" name="Rectangle 3494"/>
          <p:cNvSpPr>
            <a:spLocks noChangeArrowheads="1"/>
          </p:cNvSpPr>
          <p:nvPr/>
        </p:nvSpPr>
        <p:spPr bwMode="auto">
          <a:xfrm>
            <a:off x="5119948" y="5989620"/>
            <a:ext cx="235642" cy="184666"/>
          </a:xfrm>
          <a:prstGeom prst="rect">
            <a:avLst/>
          </a:prstGeom>
          <a:noFill/>
          <a:ln w="9525">
            <a:noFill/>
            <a:miter lim="800000"/>
            <a:headEnd/>
            <a:tailEnd/>
          </a:ln>
        </p:spPr>
        <p:txBody>
          <a:bodyPr wrap="none" lIns="0" tIns="0" rIns="0" bIns="0">
            <a:spAutoFit/>
          </a:bodyPr>
          <a:lstStyle/>
          <a:p>
            <a:pPr defTabSz="914377" fontAlgn="base">
              <a:spcBef>
                <a:spcPct val="0"/>
              </a:spcBef>
              <a:spcAft>
                <a:spcPct val="0"/>
              </a:spcAft>
            </a:pPr>
            <a:r>
              <a:rPr lang="en-US" sz="1200" dirty="0">
                <a:solidFill>
                  <a:srgbClr val="000000"/>
                </a:solidFill>
                <a:latin typeface="Calibri" panose="020F0502020204030204" pitchFamily="34" charset="0"/>
                <a:ea typeface="MS PGothic" pitchFamily="34" charset="-128"/>
                <a:cs typeface="Calibri" panose="020F0502020204030204" pitchFamily="34" charset="0"/>
              </a:rPr>
              <a:t>139</a:t>
            </a:r>
            <a:endParaRPr lang="en-US" sz="1800" dirty="0">
              <a:solidFill>
                <a:srgbClr val="000000"/>
              </a:solidFill>
              <a:latin typeface="Calibri" panose="020F0502020204030204" pitchFamily="34" charset="0"/>
              <a:ea typeface="MS PGothic" pitchFamily="34" charset="-128"/>
              <a:cs typeface="Calibri" panose="020F0502020204030204" pitchFamily="34" charset="0"/>
            </a:endParaRPr>
          </a:p>
        </p:txBody>
      </p:sp>
      <p:sp>
        <p:nvSpPr>
          <p:cNvPr id="66" name="Rectangle 3495"/>
          <p:cNvSpPr>
            <a:spLocks noChangeArrowheads="1"/>
          </p:cNvSpPr>
          <p:nvPr/>
        </p:nvSpPr>
        <p:spPr bwMode="auto">
          <a:xfrm>
            <a:off x="5461544" y="5989620"/>
            <a:ext cx="235642" cy="184666"/>
          </a:xfrm>
          <a:prstGeom prst="rect">
            <a:avLst/>
          </a:prstGeom>
          <a:noFill/>
          <a:ln w="9525">
            <a:noFill/>
            <a:miter lim="800000"/>
            <a:headEnd/>
            <a:tailEnd/>
          </a:ln>
        </p:spPr>
        <p:txBody>
          <a:bodyPr wrap="none" lIns="0" tIns="0" rIns="0" bIns="0">
            <a:spAutoFit/>
          </a:bodyPr>
          <a:lstStyle/>
          <a:p>
            <a:pPr defTabSz="914377" fontAlgn="base">
              <a:spcBef>
                <a:spcPct val="0"/>
              </a:spcBef>
              <a:spcAft>
                <a:spcPct val="0"/>
              </a:spcAft>
            </a:pPr>
            <a:r>
              <a:rPr lang="en-US" sz="1200" dirty="0">
                <a:solidFill>
                  <a:srgbClr val="000000"/>
                </a:solidFill>
                <a:latin typeface="Calibri" panose="020F0502020204030204" pitchFamily="34" charset="0"/>
                <a:ea typeface="MS PGothic" pitchFamily="34" charset="-128"/>
                <a:cs typeface="Calibri" panose="020F0502020204030204" pitchFamily="34" charset="0"/>
              </a:rPr>
              <a:t>127</a:t>
            </a:r>
            <a:endParaRPr lang="en-US" sz="1800" dirty="0">
              <a:solidFill>
                <a:srgbClr val="000000"/>
              </a:solidFill>
              <a:latin typeface="Calibri" panose="020F0502020204030204" pitchFamily="34" charset="0"/>
              <a:ea typeface="MS PGothic" pitchFamily="34" charset="-128"/>
              <a:cs typeface="Calibri" panose="020F0502020204030204" pitchFamily="34" charset="0"/>
            </a:endParaRPr>
          </a:p>
        </p:txBody>
      </p:sp>
      <p:sp>
        <p:nvSpPr>
          <p:cNvPr id="67" name="Rectangle 3496"/>
          <p:cNvSpPr>
            <a:spLocks noChangeArrowheads="1"/>
          </p:cNvSpPr>
          <p:nvPr/>
        </p:nvSpPr>
        <p:spPr bwMode="auto">
          <a:xfrm>
            <a:off x="5846852" y="5989620"/>
            <a:ext cx="157094" cy="184666"/>
          </a:xfrm>
          <a:prstGeom prst="rect">
            <a:avLst/>
          </a:prstGeom>
          <a:noFill/>
          <a:ln w="9525">
            <a:noFill/>
            <a:miter lim="800000"/>
            <a:headEnd/>
            <a:tailEnd/>
          </a:ln>
        </p:spPr>
        <p:txBody>
          <a:bodyPr wrap="none" lIns="0" tIns="0" rIns="0" bIns="0">
            <a:spAutoFit/>
          </a:bodyPr>
          <a:lstStyle/>
          <a:p>
            <a:pPr defTabSz="914377" fontAlgn="base">
              <a:spcBef>
                <a:spcPct val="0"/>
              </a:spcBef>
              <a:spcAft>
                <a:spcPct val="0"/>
              </a:spcAft>
            </a:pPr>
            <a:r>
              <a:rPr lang="en-US" sz="1200" dirty="0">
                <a:solidFill>
                  <a:srgbClr val="000000"/>
                </a:solidFill>
                <a:latin typeface="Calibri" panose="020F0502020204030204" pitchFamily="34" charset="0"/>
                <a:ea typeface="MS PGothic" pitchFamily="34" charset="-128"/>
                <a:cs typeface="Calibri" panose="020F0502020204030204" pitchFamily="34" charset="0"/>
              </a:rPr>
              <a:t>91</a:t>
            </a:r>
            <a:endParaRPr lang="en-US" sz="1800" dirty="0">
              <a:solidFill>
                <a:srgbClr val="000000"/>
              </a:solidFill>
              <a:latin typeface="Calibri" panose="020F0502020204030204" pitchFamily="34" charset="0"/>
              <a:ea typeface="MS PGothic" pitchFamily="34" charset="-128"/>
              <a:cs typeface="Calibri" panose="020F0502020204030204" pitchFamily="34" charset="0"/>
            </a:endParaRPr>
          </a:p>
        </p:txBody>
      </p:sp>
      <p:sp>
        <p:nvSpPr>
          <p:cNvPr id="68" name="Rectangle 3497"/>
          <p:cNvSpPr>
            <a:spLocks noChangeArrowheads="1"/>
          </p:cNvSpPr>
          <p:nvPr/>
        </p:nvSpPr>
        <p:spPr bwMode="auto">
          <a:xfrm>
            <a:off x="6188450" y="5989620"/>
            <a:ext cx="157094" cy="184666"/>
          </a:xfrm>
          <a:prstGeom prst="rect">
            <a:avLst/>
          </a:prstGeom>
          <a:noFill/>
          <a:ln w="9525">
            <a:noFill/>
            <a:miter lim="800000"/>
            <a:headEnd/>
            <a:tailEnd/>
          </a:ln>
        </p:spPr>
        <p:txBody>
          <a:bodyPr wrap="none" lIns="0" tIns="0" rIns="0" bIns="0">
            <a:spAutoFit/>
          </a:bodyPr>
          <a:lstStyle/>
          <a:p>
            <a:pPr defTabSz="914377" fontAlgn="base">
              <a:spcBef>
                <a:spcPct val="0"/>
              </a:spcBef>
              <a:spcAft>
                <a:spcPct val="0"/>
              </a:spcAft>
            </a:pPr>
            <a:r>
              <a:rPr lang="en-US" sz="1200" dirty="0">
                <a:solidFill>
                  <a:srgbClr val="000000"/>
                </a:solidFill>
                <a:latin typeface="Calibri" panose="020F0502020204030204" pitchFamily="34" charset="0"/>
                <a:ea typeface="MS PGothic" pitchFamily="34" charset="-128"/>
                <a:cs typeface="Calibri" panose="020F0502020204030204" pitchFamily="34" charset="0"/>
              </a:rPr>
              <a:t>50</a:t>
            </a:r>
            <a:endParaRPr lang="en-US" sz="1800" dirty="0">
              <a:solidFill>
                <a:srgbClr val="000000"/>
              </a:solidFill>
              <a:latin typeface="Calibri" panose="020F0502020204030204" pitchFamily="34" charset="0"/>
              <a:ea typeface="MS PGothic" pitchFamily="34" charset="-128"/>
              <a:cs typeface="Calibri" panose="020F0502020204030204" pitchFamily="34" charset="0"/>
            </a:endParaRPr>
          </a:p>
        </p:txBody>
      </p:sp>
      <p:sp>
        <p:nvSpPr>
          <p:cNvPr id="69" name="Rectangle 3498"/>
          <p:cNvSpPr>
            <a:spLocks noChangeArrowheads="1"/>
          </p:cNvSpPr>
          <p:nvPr/>
        </p:nvSpPr>
        <p:spPr bwMode="auto">
          <a:xfrm>
            <a:off x="6530044" y="5989620"/>
            <a:ext cx="157094" cy="184666"/>
          </a:xfrm>
          <a:prstGeom prst="rect">
            <a:avLst/>
          </a:prstGeom>
          <a:noFill/>
          <a:ln w="9525">
            <a:noFill/>
            <a:miter lim="800000"/>
            <a:headEnd/>
            <a:tailEnd/>
          </a:ln>
        </p:spPr>
        <p:txBody>
          <a:bodyPr wrap="none" lIns="0" tIns="0" rIns="0" bIns="0">
            <a:spAutoFit/>
          </a:bodyPr>
          <a:lstStyle/>
          <a:p>
            <a:pPr defTabSz="914377" fontAlgn="base">
              <a:spcBef>
                <a:spcPct val="0"/>
              </a:spcBef>
              <a:spcAft>
                <a:spcPct val="0"/>
              </a:spcAft>
            </a:pPr>
            <a:r>
              <a:rPr lang="en-US" sz="1200" dirty="0">
                <a:solidFill>
                  <a:srgbClr val="000000"/>
                </a:solidFill>
                <a:latin typeface="Calibri" panose="020F0502020204030204" pitchFamily="34" charset="0"/>
                <a:ea typeface="MS PGothic" pitchFamily="34" charset="-128"/>
                <a:cs typeface="Calibri" panose="020F0502020204030204" pitchFamily="34" charset="0"/>
              </a:rPr>
              <a:t>20</a:t>
            </a:r>
            <a:endParaRPr lang="en-US" sz="1800" dirty="0">
              <a:solidFill>
                <a:srgbClr val="000000"/>
              </a:solidFill>
              <a:latin typeface="Calibri" panose="020F0502020204030204" pitchFamily="34" charset="0"/>
              <a:ea typeface="MS PGothic" pitchFamily="34" charset="-128"/>
              <a:cs typeface="Calibri" panose="020F0502020204030204" pitchFamily="34" charset="0"/>
            </a:endParaRPr>
          </a:p>
        </p:txBody>
      </p:sp>
      <p:sp>
        <p:nvSpPr>
          <p:cNvPr id="70" name="Rectangle 3499"/>
          <p:cNvSpPr>
            <a:spLocks noChangeArrowheads="1"/>
          </p:cNvSpPr>
          <p:nvPr/>
        </p:nvSpPr>
        <p:spPr bwMode="auto">
          <a:xfrm>
            <a:off x="6913734" y="5989620"/>
            <a:ext cx="78548" cy="184666"/>
          </a:xfrm>
          <a:prstGeom prst="rect">
            <a:avLst/>
          </a:prstGeom>
          <a:noFill/>
          <a:ln w="9525">
            <a:noFill/>
            <a:miter lim="800000"/>
            <a:headEnd/>
            <a:tailEnd/>
          </a:ln>
        </p:spPr>
        <p:txBody>
          <a:bodyPr wrap="none" lIns="0" tIns="0" rIns="0" bIns="0">
            <a:spAutoFit/>
          </a:bodyPr>
          <a:lstStyle/>
          <a:p>
            <a:pPr defTabSz="914377" fontAlgn="base">
              <a:spcBef>
                <a:spcPct val="0"/>
              </a:spcBef>
              <a:spcAft>
                <a:spcPct val="0"/>
              </a:spcAft>
            </a:pPr>
            <a:r>
              <a:rPr lang="en-US" sz="1200" dirty="0">
                <a:solidFill>
                  <a:srgbClr val="000000"/>
                </a:solidFill>
                <a:latin typeface="Calibri" panose="020F0502020204030204" pitchFamily="34" charset="0"/>
                <a:ea typeface="MS PGothic" pitchFamily="34" charset="-128"/>
                <a:cs typeface="Calibri" panose="020F0502020204030204" pitchFamily="34" charset="0"/>
              </a:rPr>
              <a:t>4</a:t>
            </a:r>
            <a:endParaRPr lang="en-US" sz="1800" dirty="0">
              <a:solidFill>
                <a:srgbClr val="000000"/>
              </a:solidFill>
              <a:latin typeface="Calibri" panose="020F0502020204030204" pitchFamily="34" charset="0"/>
              <a:ea typeface="MS PGothic" pitchFamily="34" charset="-128"/>
              <a:cs typeface="Calibri" panose="020F0502020204030204" pitchFamily="34" charset="0"/>
            </a:endParaRPr>
          </a:p>
        </p:txBody>
      </p:sp>
      <p:sp>
        <p:nvSpPr>
          <p:cNvPr id="71" name="Rectangle 3502"/>
          <p:cNvSpPr>
            <a:spLocks noChangeArrowheads="1"/>
          </p:cNvSpPr>
          <p:nvPr/>
        </p:nvSpPr>
        <p:spPr bwMode="auto">
          <a:xfrm>
            <a:off x="2040718" y="6189347"/>
            <a:ext cx="235642" cy="184666"/>
          </a:xfrm>
          <a:prstGeom prst="rect">
            <a:avLst/>
          </a:prstGeom>
          <a:noFill/>
          <a:ln w="9525">
            <a:noFill/>
            <a:miter lim="800000"/>
            <a:headEnd/>
            <a:tailEnd/>
          </a:ln>
        </p:spPr>
        <p:txBody>
          <a:bodyPr wrap="none" lIns="0" tIns="0" rIns="0" bIns="0">
            <a:spAutoFit/>
          </a:bodyPr>
          <a:lstStyle/>
          <a:p>
            <a:pPr defTabSz="914377" fontAlgn="base">
              <a:spcBef>
                <a:spcPct val="0"/>
              </a:spcBef>
              <a:spcAft>
                <a:spcPct val="0"/>
              </a:spcAft>
            </a:pPr>
            <a:r>
              <a:rPr lang="en-US" sz="1200" dirty="0">
                <a:solidFill>
                  <a:srgbClr val="000000"/>
                </a:solidFill>
                <a:latin typeface="Calibri" panose="020F0502020204030204" pitchFamily="34" charset="0"/>
                <a:ea typeface="MS PGothic" pitchFamily="34" charset="-128"/>
                <a:cs typeface="Calibri" panose="020F0502020204030204" pitchFamily="34" charset="0"/>
              </a:rPr>
              <a:t>696</a:t>
            </a:r>
            <a:endParaRPr lang="en-US" sz="1800" dirty="0">
              <a:solidFill>
                <a:srgbClr val="000000"/>
              </a:solidFill>
              <a:latin typeface="Calibri" panose="020F0502020204030204" pitchFamily="34" charset="0"/>
              <a:ea typeface="MS PGothic" pitchFamily="34" charset="-128"/>
              <a:cs typeface="Calibri" panose="020F0502020204030204" pitchFamily="34" charset="0"/>
            </a:endParaRPr>
          </a:p>
        </p:txBody>
      </p:sp>
      <p:sp>
        <p:nvSpPr>
          <p:cNvPr id="72" name="Rectangle 3503"/>
          <p:cNvSpPr>
            <a:spLocks noChangeArrowheads="1"/>
          </p:cNvSpPr>
          <p:nvPr/>
        </p:nvSpPr>
        <p:spPr bwMode="auto">
          <a:xfrm>
            <a:off x="2382319" y="6189347"/>
            <a:ext cx="235642" cy="184666"/>
          </a:xfrm>
          <a:prstGeom prst="rect">
            <a:avLst/>
          </a:prstGeom>
          <a:noFill/>
          <a:ln w="9525">
            <a:noFill/>
            <a:miter lim="800000"/>
            <a:headEnd/>
            <a:tailEnd/>
          </a:ln>
        </p:spPr>
        <p:txBody>
          <a:bodyPr wrap="none" lIns="0" tIns="0" rIns="0" bIns="0">
            <a:spAutoFit/>
          </a:bodyPr>
          <a:lstStyle/>
          <a:p>
            <a:pPr defTabSz="914377" fontAlgn="base">
              <a:spcBef>
                <a:spcPct val="0"/>
              </a:spcBef>
              <a:spcAft>
                <a:spcPct val="0"/>
              </a:spcAft>
            </a:pPr>
            <a:r>
              <a:rPr lang="en-US" sz="1200" dirty="0">
                <a:solidFill>
                  <a:srgbClr val="000000"/>
                </a:solidFill>
                <a:latin typeface="Calibri" panose="020F0502020204030204" pitchFamily="34" charset="0"/>
                <a:ea typeface="MS PGothic" pitchFamily="34" charset="-128"/>
                <a:cs typeface="Calibri" panose="020F0502020204030204" pitchFamily="34" charset="0"/>
              </a:rPr>
              <a:t>666</a:t>
            </a:r>
            <a:endParaRPr lang="en-US" sz="1800" dirty="0">
              <a:solidFill>
                <a:srgbClr val="000000"/>
              </a:solidFill>
              <a:latin typeface="Calibri" panose="020F0502020204030204" pitchFamily="34" charset="0"/>
              <a:ea typeface="MS PGothic" pitchFamily="34" charset="-128"/>
              <a:cs typeface="Calibri" panose="020F0502020204030204" pitchFamily="34" charset="0"/>
            </a:endParaRPr>
          </a:p>
        </p:txBody>
      </p:sp>
      <p:sp>
        <p:nvSpPr>
          <p:cNvPr id="73" name="Rectangle 3504"/>
          <p:cNvSpPr>
            <a:spLocks noChangeArrowheads="1"/>
          </p:cNvSpPr>
          <p:nvPr/>
        </p:nvSpPr>
        <p:spPr bwMode="auto">
          <a:xfrm>
            <a:off x="2723915" y="6189347"/>
            <a:ext cx="235642" cy="184666"/>
          </a:xfrm>
          <a:prstGeom prst="rect">
            <a:avLst/>
          </a:prstGeom>
          <a:noFill/>
          <a:ln w="9525">
            <a:noFill/>
            <a:miter lim="800000"/>
            <a:headEnd/>
            <a:tailEnd/>
          </a:ln>
        </p:spPr>
        <p:txBody>
          <a:bodyPr wrap="none" lIns="0" tIns="0" rIns="0" bIns="0">
            <a:spAutoFit/>
          </a:bodyPr>
          <a:lstStyle/>
          <a:p>
            <a:pPr defTabSz="914377" fontAlgn="base">
              <a:spcBef>
                <a:spcPct val="0"/>
              </a:spcBef>
              <a:spcAft>
                <a:spcPct val="0"/>
              </a:spcAft>
            </a:pPr>
            <a:r>
              <a:rPr lang="en-US" sz="1200" dirty="0">
                <a:solidFill>
                  <a:srgbClr val="000000"/>
                </a:solidFill>
                <a:latin typeface="Calibri" panose="020F0502020204030204" pitchFamily="34" charset="0"/>
                <a:ea typeface="MS PGothic" pitchFamily="34" charset="-128"/>
                <a:cs typeface="Calibri" panose="020F0502020204030204" pitchFamily="34" charset="0"/>
              </a:rPr>
              <a:t>638</a:t>
            </a:r>
            <a:endParaRPr lang="en-US" sz="1800" dirty="0">
              <a:solidFill>
                <a:srgbClr val="000000"/>
              </a:solidFill>
              <a:latin typeface="Calibri" panose="020F0502020204030204" pitchFamily="34" charset="0"/>
              <a:ea typeface="MS PGothic" pitchFamily="34" charset="-128"/>
              <a:cs typeface="Calibri" panose="020F0502020204030204" pitchFamily="34" charset="0"/>
            </a:endParaRPr>
          </a:p>
        </p:txBody>
      </p:sp>
      <p:sp>
        <p:nvSpPr>
          <p:cNvPr id="74" name="Rectangle 3505"/>
          <p:cNvSpPr>
            <a:spLocks noChangeArrowheads="1"/>
          </p:cNvSpPr>
          <p:nvPr/>
        </p:nvSpPr>
        <p:spPr bwMode="auto">
          <a:xfrm>
            <a:off x="3065512" y="6189347"/>
            <a:ext cx="235642" cy="184666"/>
          </a:xfrm>
          <a:prstGeom prst="rect">
            <a:avLst/>
          </a:prstGeom>
          <a:noFill/>
          <a:ln w="9525">
            <a:noFill/>
            <a:miter lim="800000"/>
            <a:headEnd/>
            <a:tailEnd/>
          </a:ln>
        </p:spPr>
        <p:txBody>
          <a:bodyPr wrap="none" lIns="0" tIns="0" rIns="0" bIns="0">
            <a:spAutoFit/>
          </a:bodyPr>
          <a:lstStyle/>
          <a:p>
            <a:pPr defTabSz="914377" fontAlgn="base">
              <a:spcBef>
                <a:spcPct val="0"/>
              </a:spcBef>
              <a:spcAft>
                <a:spcPct val="0"/>
              </a:spcAft>
            </a:pPr>
            <a:r>
              <a:rPr lang="en-US" sz="1200" dirty="0">
                <a:solidFill>
                  <a:srgbClr val="000000"/>
                </a:solidFill>
                <a:latin typeface="Calibri" panose="020F0502020204030204" pitchFamily="34" charset="0"/>
                <a:ea typeface="MS PGothic" pitchFamily="34" charset="-128"/>
                <a:cs typeface="Calibri" panose="020F0502020204030204" pitchFamily="34" charset="0"/>
              </a:rPr>
              <a:t>600</a:t>
            </a:r>
            <a:endParaRPr lang="en-US" sz="1800" dirty="0">
              <a:solidFill>
                <a:srgbClr val="000000"/>
              </a:solidFill>
              <a:latin typeface="Calibri" panose="020F0502020204030204" pitchFamily="34" charset="0"/>
              <a:ea typeface="MS PGothic" pitchFamily="34" charset="-128"/>
              <a:cs typeface="Calibri" panose="020F0502020204030204" pitchFamily="34" charset="0"/>
            </a:endParaRPr>
          </a:p>
        </p:txBody>
      </p:sp>
      <p:sp>
        <p:nvSpPr>
          <p:cNvPr id="75" name="Rectangle 3506"/>
          <p:cNvSpPr>
            <a:spLocks noChangeArrowheads="1"/>
          </p:cNvSpPr>
          <p:nvPr/>
        </p:nvSpPr>
        <p:spPr bwMode="auto">
          <a:xfrm>
            <a:off x="3410345" y="6189347"/>
            <a:ext cx="235642" cy="184666"/>
          </a:xfrm>
          <a:prstGeom prst="rect">
            <a:avLst/>
          </a:prstGeom>
          <a:noFill/>
          <a:ln w="9525">
            <a:noFill/>
            <a:miter lim="800000"/>
            <a:headEnd/>
            <a:tailEnd/>
          </a:ln>
        </p:spPr>
        <p:txBody>
          <a:bodyPr wrap="none" lIns="0" tIns="0" rIns="0" bIns="0">
            <a:spAutoFit/>
          </a:bodyPr>
          <a:lstStyle/>
          <a:p>
            <a:pPr defTabSz="914377" fontAlgn="base">
              <a:spcBef>
                <a:spcPct val="0"/>
              </a:spcBef>
              <a:spcAft>
                <a:spcPct val="0"/>
              </a:spcAft>
            </a:pPr>
            <a:r>
              <a:rPr lang="en-US" sz="1200" dirty="0">
                <a:solidFill>
                  <a:srgbClr val="000000"/>
                </a:solidFill>
                <a:latin typeface="Calibri" panose="020F0502020204030204" pitchFamily="34" charset="0"/>
                <a:ea typeface="MS PGothic" pitchFamily="34" charset="-128"/>
                <a:cs typeface="Calibri" panose="020F0502020204030204" pitchFamily="34" charset="0"/>
              </a:rPr>
              <a:t>562</a:t>
            </a:r>
            <a:endParaRPr lang="en-US" sz="1800" dirty="0">
              <a:solidFill>
                <a:srgbClr val="000000"/>
              </a:solidFill>
              <a:latin typeface="Calibri" panose="020F0502020204030204" pitchFamily="34" charset="0"/>
              <a:ea typeface="MS PGothic" pitchFamily="34" charset="-128"/>
              <a:cs typeface="Calibri" panose="020F0502020204030204" pitchFamily="34" charset="0"/>
            </a:endParaRPr>
          </a:p>
        </p:txBody>
      </p:sp>
      <p:sp>
        <p:nvSpPr>
          <p:cNvPr id="76" name="Rectangle 3507"/>
          <p:cNvSpPr>
            <a:spLocks noChangeArrowheads="1"/>
          </p:cNvSpPr>
          <p:nvPr/>
        </p:nvSpPr>
        <p:spPr bwMode="auto">
          <a:xfrm>
            <a:off x="3751943" y="6189347"/>
            <a:ext cx="235642" cy="184666"/>
          </a:xfrm>
          <a:prstGeom prst="rect">
            <a:avLst/>
          </a:prstGeom>
          <a:noFill/>
          <a:ln w="9525">
            <a:noFill/>
            <a:miter lim="800000"/>
            <a:headEnd/>
            <a:tailEnd/>
          </a:ln>
        </p:spPr>
        <p:txBody>
          <a:bodyPr wrap="none" lIns="0" tIns="0" rIns="0" bIns="0">
            <a:spAutoFit/>
          </a:bodyPr>
          <a:lstStyle/>
          <a:p>
            <a:pPr defTabSz="914377" fontAlgn="base">
              <a:spcBef>
                <a:spcPct val="0"/>
              </a:spcBef>
              <a:spcAft>
                <a:spcPct val="0"/>
              </a:spcAft>
            </a:pPr>
            <a:r>
              <a:rPr lang="en-US" sz="1200" dirty="0">
                <a:solidFill>
                  <a:srgbClr val="000000"/>
                </a:solidFill>
                <a:latin typeface="Calibri" panose="020F0502020204030204" pitchFamily="34" charset="0"/>
                <a:ea typeface="MS PGothic" pitchFamily="34" charset="-128"/>
                <a:cs typeface="Calibri" panose="020F0502020204030204" pitchFamily="34" charset="0"/>
              </a:rPr>
              <a:t>528</a:t>
            </a:r>
            <a:endParaRPr lang="en-US" sz="1800" dirty="0">
              <a:solidFill>
                <a:srgbClr val="000000"/>
              </a:solidFill>
              <a:latin typeface="Calibri" panose="020F0502020204030204" pitchFamily="34" charset="0"/>
              <a:ea typeface="MS PGothic" pitchFamily="34" charset="-128"/>
              <a:cs typeface="Calibri" panose="020F0502020204030204" pitchFamily="34" charset="0"/>
            </a:endParaRPr>
          </a:p>
        </p:txBody>
      </p:sp>
      <p:sp>
        <p:nvSpPr>
          <p:cNvPr id="77" name="Rectangle 3508"/>
          <p:cNvSpPr>
            <a:spLocks noChangeArrowheads="1"/>
          </p:cNvSpPr>
          <p:nvPr/>
        </p:nvSpPr>
        <p:spPr bwMode="auto">
          <a:xfrm>
            <a:off x="4093537" y="6189347"/>
            <a:ext cx="235642" cy="184666"/>
          </a:xfrm>
          <a:prstGeom prst="rect">
            <a:avLst/>
          </a:prstGeom>
          <a:noFill/>
          <a:ln w="9525">
            <a:noFill/>
            <a:miter lim="800000"/>
            <a:headEnd/>
            <a:tailEnd/>
          </a:ln>
        </p:spPr>
        <p:txBody>
          <a:bodyPr wrap="none" lIns="0" tIns="0" rIns="0" bIns="0">
            <a:spAutoFit/>
          </a:bodyPr>
          <a:lstStyle/>
          <a:p>
            <a:pPr defTabSz="914377" fontAlgn="base">
              <a:spcBef>
                <a:spcPct val="0"/>
              </a:spcBef>
              <a:spcAft>
                <a:spcPct val="0"/>
              </a:spcAft>
            </a:pPr>
            <a:r>
              <a:rPr lang="en-US" sz="1200" dirty="0">
                <a:solidFill>
                  <a:srgbClr val="000000"/>
                </a:solidFill>
                <a:latin typeface="Calibri" panose="020F0502020204030204" pitchFamily="34" charset="0"/>
                <a:ea typeface="MS PGothic" pitchFamily="34" charset="-128"/>
                <a:cs typeface="Calibri" panose="020F0502020204030204" pitchFamily="34" charset="0"/>
              </a:rPr>
              <a:t>497</a:t>
            </a:r>
            <a:endParaRPr lang="en-US" sz="1800" dirty="0">
              <a:solidFill>
                <a:srgbClr val="000000"/>
              </a:solidFill>
              <a:latin typeface="Calibri" panose="020F0502020204030204" pitchFamily="34" charset="0"/>
              <a:ea typeface="MS PGothic" pitchFamily="34" charset="-128"/>
              <a:cs typeface="Calibri" panose="020F0502020204030204" pitchFamily="34" charset="0"/>
            </a:endParaRPr>
          </a:p>
        </p:txBody>
      </p:sp>
      <p:sp>
        <p:nvSpPr>
          <p:cNvPr id="78" name="Rectangle 3509"/>
          <p:cNvSpPr>
            <a:spLocks noChangeArrowheads="1"/>
          </p:cNvSpPr>
          <p:nvPr/>
        </p:nvSpPr>
        <p:spPr bwMode="auto">
          <a:xfrm>
            <a:off x="4433516" y="6189347"/>
            <a:ext cx="235642" cy="184666"/>
          </a:xfrm>
          <a:prstGeom prst="rect">
            <a:avLst/>
          </a:prstGeom>
          <a:noFill/>
          <a:ln w="9525">
            <a:noFill/>
            <a:miter lim="800000"/>
            <a:headEnd/>
            <a:tailEnd/>
          </a:ln>
        </p:spPr>
        <p:txBody>
          <a:bodyPr wrap="none" lIns="0" tIns="0" rIns="0" bIns="0">
            <a:spAutoFit/>
          </a:bodyPr>
          <a:lstStyle/>
          <a:p>
            <a:pPr defTabSz="914377" fontAlgn="base">
              <a:spcBef>
                <a:spcPct val="0"/>
              </a:spcBef>
              <a:spcAft>
                <a:spcPct val="0"/>
              </a:spcAft>
            </a:pPr>
            <a:r>
              <a:rPr lang="en-US" sz="1200" dirty="0">
                <a:solidFill>
                  <a:srgbClr val="000000"/>
                </a:solidFill>
                <a:latin typeface="Calibri" panose="020F0502020204030204" pitchFamily="34" charset="0"/>
                <a:ea typeface="MS PGothic" pitchFamily="34" charset="-128"/>
                <a:cs typeface="Calibri" panose="020F0502020204030204" pitchFamily="34" charset="0"/>
              </a:rPr>
              <a:t>450</a:t>
            </a:r>
            <a:endParaRPr lang="en-US" sz="1800" dirty="0">
              <a:solidFill>
                <a:srgbClr val="000000"/>
              </a:solidFill>
              <a:latin typeface="Calibri" panose="020F0502020204030204" pitchFamily="34" charset="0"/>
              <a:ea typeface="MS PGothic" pitchFamily="34" charset="-128"/>
              <a:cs typeface="Calibri" panose="020F0502020204030204" pitchFamily="34" charset="0"/>
            </a:endParaRPr>
          </a:p>
        </p:txBody>
      </p:sp>
      <p:sp>
        <p:nvSpPr>
          <p:cNvPr id="79" name="Rectangle 3510"/>
          <p:cNvSpPr>
            <a:spLocks noChangeArrowheads="1"/>
          </p:cNvSpPr>
          <p:nvPr/>
        </p:nvSpPr>
        <p:spPr bwMode="auto">
          <a:xfrm>
            <a:off x="4778351" y="6189347"/>
            <a:ext cx="235642" cy="184666"/>
          </a:xfrm>
          <a:prstGeom prst="rect">
            <a:avLst/>
          </a:prstGeom>
          <a:noFill/>
          <a:ln w="9525">
            <a:noFill/>
            <a:miter lim="800000"/>
            <a:headEnd/>
            <a:tailEnd/>
          </a:ln>
        </p:spPr>
        <p:txBody>
          <a:bodyPr wrap="none" lIns="0" tIns="0" rIns="0" bIns="0">
            <a:spAutoFit/>
          </a:bodyPr>
          <a:lstStyle/>
          <a:p>
            <a:pPr defTabSz="914377" fontAlgn="base">
              <a:spcBef>
                <a:spcPct val="0"/>
              </a:spcBef>
              <a:spcAft>
                <a:spcPct val="0"/>
              </a:spcAft>
            </a:pPr>
            <a:r>
              <a:rPr lang="en-US" sz="1200" dirty="0">
                <a:solidFill>
                  <a:srgbClr val="000000"/>
                </a:solidFill>
                <a:latin typeface="Calibri" panose="020F0502020204030204" pitchFamily="34" charset="0"/>
                <a:ea typeface="MS PGothic" pitchFamily="34" charset="-128"/>
                <a:cs typeface="Calibri" panose="020F0502020204030204" pitchFamily="34" charset="0"/>
              </a:rPr>
              <a:t>379</a:t>
            </a:r>
            <a:endParaRPr lang="en-US" sz="1800" dirty="0">
              <a:solidFill>
                <a:srgbClr val="000000"/>
              </a:solidFill>
              <a:latin typeface="Calibri" panose="020F0502020204030204" pitchFamily="34" charset="0"/>
              <a:ea typeface="MS PGothic" pitchFamily="34" charset="-128"/>
              <a:cs typeface="Calibri" panose="020F0502020204030204" pitchFamily="34" charset="0"/>
            </a:endParaRPr>
          </a:p>
        </p:txBody>
      </p:sp>
      <p:sp>
        <p:nvSpPr>
          <p:cNvPr id="80" name="Rectangle 3511"/>
          <p:cNvSpPr>
            <a:spLocks noChangeArrowheads="1"/>
          </p:cNvSpPr>
          <p:nvPr/>
        </p:nvSpPr>
        <p:spPr bwMode="auto">
          <a:xfrm>
            <a:off x="5119948" y="6189347"/>
            <a:ext cx="235642" cy="184666"/>
          </a:xfrm>
          <a:prstGeom prst="rect">
            <a:avLst/>
          </a:prstGeom>
          <a:noFill/>
          <a:ln w="9525">
            <a:noFill/>
            <a:miter lim="800000"/>
            <a:headEnd/>
            <a:tailEnd/>
          </a:ln>
        </p:spPr>
        <p:txBody>
          <a:bodyPr wrap="none" lIns="0" tIns="0" rIns="0" bIns="0">
            <a:spAutoFit/>
          </a:bodyPr>
          <a:lstStyle/>
          <a:p>
            <a:pPr defTabSz="914377" fontAlgn="base">
              <a:spcBef>
                <a:spcPct val="0"/>
              </a:spcBef>
              <a:spcAft>
                <a:spcPct val="0"/>
              </a:spcAft>
            </a:pPr>
            <a:r>
              <a:rPr lang="en-US" sz="1200" dirty="0">
                <a:solidFill>
                  <a:srgbClr val="000000"/>
                </a:solidFill>
                <a:latin typeface="Calibri" panose="020F0502020204030204" pitchFamily="34" charset="0"/>
                <a:ea typeface="MS PGothic" pitchFamily="34" charset="-128"/>
                <a:cs typeface="Calibri" panose="020F0502020204030204" pitchFamily="34" charset="0"/>
              </a:rPr>
              <a:t>310</a:t>
            </a:r>
            <a:endParaRPr lang="en-US" sz="1800" dirty="0">
              <a:solidFill>
                <a:srgbClr val="000000"/>
              </a:solidFill>
              <a:latin typeface="Calibri" panose="020F0502020204030204" pitchFamily="34" charset="0"/>
              <a:ea typeface="MS PGothic" pitchFamily="34" charset="-128"/>
              <a:cs typeface="Calibri" panose="020F0502020204030204" pitchFamily="34" charset="0"/>
            </a:endParaRPr>
          </a:p>
        </p:txBody>
      </p:sp>
      <p:sp>
        <p:nvSpPr>
          <p:cNvPr id="81" name="Rectangle 3512"/>
          <p:cNvSpPr>
            <a:spLocks noChangeArrowheads="1"/>
          </p:cNvSpPr>
          <p:nvPr/>
        </p:nvSpPr>
        <p:spPr bwMode="auto">
          <a:xfrm>
            <a:off x="5461544" y="6189347"/>
            <a:ext cx="235642" cy="184666"/>
          </a:xfrm>
          <a:prstGeom prst="rect">
            <a:avLst/>
          </a:prstGeom>
          <a:noFill/>
          <a:ln w="9525">
            <a:noFill/>
            <a:miter lim="800000"/>
            <a:headEnd/>
            <a:tailEnd/>
          </a:ln>
        </p:spPr>
        <p:txBody>
          <a:bodyPr wrap="none" lIns="0" tIns="0" rIns="0" bIns="0">
            <a:spAutoFit/>
          </a:bodyPr>
          <a:lstStyle/>
          <a:p>
            <a:pPr defTabSz="914377" fontAlgn="base">
              <a:spcBef>
                <a:spcPct val="0"/>
              </a:spcBef>
              <a:spcAft>
                <a:spcPct val="0"/>
              </a:spcAft>
            </a:pPr>
            <a:r>
              <a:rPr lang="en-US" sz="1200" dirty="0">
                <a:solidFill>
                  <a:srgbClr val="000000"/>
                </a:solidFill>
                <a:latin typeface="Calibri" panose="020F0502020204030204" pitchFamily="34" charset="0"/>
                <a:ea typeface="MS PGothic" pitchFamily="34" charset="-128"/>
                <a:cs typeface="Calibri" panose="020F0502020204030204" pitchFamily="34" charset="0"/>
              </a:rPr>
              <a:t>254</a:t>
            </a:r>
            <a:endParaRPr lang="en-US" sz="1800" dirty="0">
              <a:solidFill>
                <a:srgbClr val="000000"/>
              </a:solidFill>
              <a:latin typeface="Calibri" panose="020F0502020204030204" pitchFamily="34" charset="0"/>
              <a:ea typeface="MS PGothic" pitchFamily="34" charset="-128"/>
              <a:cs typeface="Calibri" panose="020F0502020204030204" pitchFamily="34" charset="0"/>
            </a:endParaRPr>
          </a:p>
        </p:txBody>
      </p:sp>
      <p:sp>
        <p:nvSpPr>
          <p:cNvPr id="82" name="Rectangle 3513"/>
          <p:cNvSpPr>
            <a:spLocks noChangeArrowheads="1"/>
          </p:cNvSpPr>
          <p:nvPr/>
        </p:nvSpPr>
        <p:spPr bwMode="auto">
          <a:xfrm>
            <a:off x="5806379" y="6189347"/>
            <a:ext cx="235642" cy="184666"/>
          </a:xfrm>
          <a:prstGeom prst="rect">
            <a:avLst/>
          </a:prstGeom>
          <a:noFill/>
          <a:ln w="9525">
            <a:noFill/>
            <a:miter lim="800000"/>
            <a:headEnd/>
            <a:tailEnd/>
          </a:ln>
        </p:spPr>
        <p:txBody>
          <a:bodyPr wrap="none" lIns="0" tIns="0" rIns="0" bIns="0">
            <a:spAutoFit/>
          </a:bodyPr>
          <a:lstStyle/>
          <a:p>
            <a:pPr defTabSz="914377" fontAlgn="base">
              <a:spcBef>
                <a:spcPct val="0"/>
              </a:spcBef>
              <a:spcAft>
                <a:spcPct val="0"/>
              </a:spcAft>
            </a:pPr>
            <a:r>
              <a:rPr lang="en-US" sz="1200" dirty="0">
                <a:solidFill>
                  <a:srgbClr val="000000"/>
                </a:solidFill>
                <a:latin typeface="Calibri" panose="020F0502020204030204" pitchFamily="34" charset="0"/>
                <a:ea typeface="MS PGothic" pitchFamily="34" charset="-128"/>
                <a:cs typeface="Calibri" panose="020F0502020204030204" pitchFamily="34" charset="0"/>
              </a:rPr>
              <a:t>202</a:t>
            </a:r>
            <a:endParaRPr lang="en-US" sz="1800" dirty="0">
              <a:solidFill>
                <a:srgbClr val="000000"/>
              </a:solidFill>
              <a:latin typeface="Calibri" panose="020F0502020204030204" pitchFamily="34" charset="0"/>
              <a:ea typeface="MS PGothic" pitchFamily="34" charset="-128"/>
              <a:cs typeface="Calibri" panose="020F0502020204030204" pitchFamily="34" charset="0"/>
            </a:endParaRPr>
          </a:p>
        </p:txBody>
      </p:sp>
      <p:sp>
        <p:nvSpPr>
          <p:cNvPr id="83" name="Rectangle 3514"/>
          <p:cNvSpPr>
            <a:spLocks noChangeArrowheads="1"/>
          </p:cNvSpPr>
          <p:nvPr/>
        </p:nvSpPr>
        <p:spPr bwMode="auto">
          <a:xfrm>
            <a:off x="6147975" y="6189347"/>
            <a:ext cx="235642" cy="184666"/>
          </a:xfrm>
          <a:prstGeom prst="rect">
            <a:avLst/>
          </a:prstGeom>
          <a:noFill/>
          <a:ln w="9525">
            <a:noFill/>
            <a:miter lim="800000"/>
            <a:headEnd/>
            <a:tailEnd/>
          </a:ln>
        </p:spPr>
        <p:txBody>
          <a:bodyPr wrap="none" lIns="0" tIns="0" rIns="0" bIns="0">
            <a:spAutoFit/>
          </a:bodyPr>
          <a:lstStyle/>
          <a:p>
            <a:pPr defTabSz="914377" fontAlgn="base">
              <a:spcBef>
                <a:spcPct val="0"/>
              </a:spcBef>
              <a:spcAft>
                <a:spcPct val="0"/>
              </a:spcAft>
            </a:pPr>
            <a:r>
              <a:rPr lang="en-US" sz="1200" dirty="0">
                <a:solidFill>
                  <a:srgbClr val="000000"/>
                </a:solidFill>
                <a:latin typeface="Calibri" panose="020F0502020204030204" pitchFamily="34" charset="0"/>
                <a:ea typeface="MS PGothic" pitchFamily="34" charset="-128"/>
                <a:cs typeface="Calibri" panose="020F0502020204030204" pitchFamily="34" charset="0"/>
              </a:rPr>
              <a:t>140</a:t>
            </a:r>
            <a:endParaRPr lang="en-US" sz="1800" dirty="0">
              <a:solidFill>
                <a:srgbClr val="000000"/>
              </a:solidFill>
              <a:latin typeface="Calibri" panose="020F0502020204030204" pitchFamily="34" charset="0"/>
              <a:ea typeface="MS PGothic" pitchFamily="34" charset="-128"/>
              <a:cs typeface="Calibri" panose="020F0502020204030204" pitchFamily="34" charset="0"/>
            </a:endParaRPr>
          </a:p>
        </p:txBody>
      </p:sp>
      <p:sp>
        <p:nvSpPr>
          <p:cNvPr id="84" name="Rectangle 3515"/>
          <p:cNvSpPr>
            <a:spLocks noChangeArrowheads="1"/>
          </p:cNvSpPr>
          <p:nvPr/>
        </p:nvSpPr>
        <p:spPr bwMode="auto">
          <a:xfrm>
            <a:off x="6530044" y="6189347"/>
            <a:ext cx="157094" cy="184666"/>
          </a:xfrm>
          <a:prstGeom prst="rect">
            <a:avLst/>
          </a:prstGeom>
          <a:noFill/>
          <a:ln w="9525">
            <a:noFill/>
            <a:miter lim="800000"/>
            <a:headEnd/>
            <a:tailEnd/>
          </a:ln>
        </p:spPr>
        <p:txBody>
          <a:bodyPr wrap="none" lIns="0" tIns="0" rIns="0" bIns="0">
            <a:spAutoFit/>
          </a:bodyPr>
          <a:lstStyle/>
          <a:p>
            <a:pPr defTabSz="914377" fontAlgn="base">
              <a:spcBef>
                <a:spcPct val="0"/>
              </a:spcBef>
              <a:spcAft>
                <a:spcPct val="0"/>
              </a:spcAft>
            </a:pPr>
            <a:r>
              <a:rPr lang="en-US" sz="1200" dirty="0">
                <a:solidFill>
                  <a:srgbClr val="000000"/>
                </a:solidFill>
                <a:latin typeface="Calibri" panose="020F0502020204030204" pitchFamily="34" charset="0"/>
                <a:ea typeface="MS PGothic" pitchFamily="34" charset="-128"/>
                <a:cs typeface="Calibri" panose="020F0502020204030204" pitchFamily="34" charset="0"/>
              </a:rPr>
              <a:t>87</a:t>
            </a:r>
            <a:endParaRPr lang="en-US" sz="1800" dirty="0">
              <a:solidFill>
                <a:srgbClr val="000000"/>
              </a:solidFill>
              <a:latin typeface="Calibri" panose="020F0502020204030204" pitchFamily="34" charset="0"/>
              <a:ea typeface="MS PGothic" pitchFamily="34" charset="-128"/>
              <a:cs typeface="Calibri" panose="020F0502020204030204" pitchFamily="34" charset="0"/>
            </a:endParaRPr>
          </a:p>
        </p:txBody>
      </p:sp>
      <p:sp>
        <p:nvSpPr>
          <p:cNvPr id="85" name="Rectangle 3516"/>
          <p:cNvSpPr>
            <a:spLocks noChangeArrowheads="1"/>
          </p:cNvSpPr>
          <p:nvPr/>
        </p:nvSpPr>
        <p:spPr bwMode="auto">
          <a:xfrm>
            <a:off x="6871642" y="6189347"/>
            <a:ext cx="157094" cy="184666"/>
          </a:xfrm>
          <a:prstGeom prst="rect">
            <a:avLst/>
          </a:prstGeom>
          <a:noFill/>
          <a:ln w="9525">
            <a:noFill/>
            <a:miter lim="800000"/>
            <a:headEnd/>
            <a:tailEnd/>
          </a:ln>
        </p:spPr>
        <p:txBody>
          <a:bodyPr wrap="none" lIns="0" tIns="0" rIns="0" bIns="0">
            <a:spAutoFit/>
          </a:bodyPr>
          <a:lstStyle/>
          <a:p>
            <a:pPr defTabSz="914377" fontAlgn="base">
              <a:spcBef>
                <a:spcPct val="0"/>
              </a:spcBef>
              <a:spcAft>
                <a:spcPct val="0"/>
              </a:spcAft>
            </a:pPr>
            <a:r>
              <a:rPr lang="en-US" sz="1200" dirty="0">
                <a:solidFill>
                  <a:srgbClr val="000000"/>
                </a:solidFill>
                <a:latin typeface="Calibri" panose="020F0502020204030204" pitchFamily="34" charset="0"/>
                <a:ea typeface="MS PGothic" pitchFamily="34" charset="-128"/>
                <a:cs typeface="Calibri" panose="020F0502020204030204" pitchFamily="34" charset="0"/>
              </a:rPr>
              <a:t>36</a:t>
            </a:r>
            <a:endParaRPr lang="en-US" sz="1800" dirty="0">
              <a:solidFill>
                <a:srgbClr val="000000"/>
              </a:solidFill>
              <a:latin typeface="Calibri" panose="020F0502020204030204" pitchFamily="34" charset="0"/>
              <a:ea typeface="MS PGothic" pitchFamily="34" charset="-128"/>
              <a:cs typeface="Calibri" panose="020F0502020204030204" pitchFamily="34" charset="0"/>
            </a:endParaRPr>
          </a:p>
        </p:txBody>
      </p:sp>
      <p:grpSp>
        <p:nvGrpSpPr>
          <p:cNvPr id="86" name="Group 3272"/>
          <p:cNvGrpSpPr>
            <a:grpSpLocks/>
          </p:cNvGrpSpPr>
          <p:nvPr/>
        </p:nvGrpSpPr>
        <p:grpSpPr bwMode="auto">
          <a:xfrm>
            <a:off x="1932252" y="1543678"/>
            <a:ext cx="4997673" cy="2682506"/>
            <a:chOff x="1793875" y="1412875"/>
            <a:chExt cx="4883150" cy="2622551"/>
          </a:xfrm>
        </p:grpSpPr>
        <p:sp>
          <p:nvSpPr>
            <p:cNvPr id="87" name="Line 3662"/>
            <p:cNvSpPr>
              <a:spLocks noChangeShapeType="1"/>
            </p:cNvSpPr>
            <p:nvPr/>
          </p:nvSpPr>
          <p:spPr bwMode="auto">
            <a:xfrm>
              <a:off x="2140298" y="1809750"/>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8" name="Rectangle 3663"/>
            <p:cNvSpPr>
              <a:spLocks noChangeArrowheads="1"/>
            </p:cNvSpPr>
            <p:nvPr/>
          </p:nvSpPr>
          <p:spPr bwMode="auto">
            <a:xfrm>
              <a:off x="2132389" y="1809750"/>
              <a:ext cx="7909" cy="11112"/>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9" name="Rectangle 3664"/>
            <p:cNvSpPr>
              <a:spLocks noChangeArrowheads="1"/>
            </p:cNvSpPr>
            <p:nvPr/>
          </p:nvSpPr>
          <p:spPr bwMode="auto">
            <a:xfrm>
              <a:off x="2132389" y="1809750"/>
              <a:ext cx="7909" cy="11112"/>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0" name="Line 3665"/>
            <p:cNvSpPr>
              <a:spLocks noChangeShapeType="1"/>
            </p:cNvSpPr>
            <p:nvPr/>
          </p:nvSpPr>
          <p:spPr bwMode="auto">
            <a:xfrm>
              <a:off x="2135553" y="1817687"/>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1" name="Rectangle 3666"/>
            <p:cNvSpPr>
              <a:spLocks noChangeArrowheads="1"/>
            </p:cNvSpPr>
            <p:nvPr/>
          </p:nvSpPr>
          <p:spPr bwMode="auto">
            <a:xfrm>
              <a:off x="2135553" y="1817687"/>
              <a:ext cx="4745" cy="6350"/>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2" name="Rectangle 3667"/>
            <p:cNvSpPr>
              <a:spLocks noChangeArrowheads="1"/>
            </p:cNvSpPr>
            <p:nvPr/>
          </p:nvSpPr>
          <p:spPr bwMode="auto">
            <a:xfrm>
              <a:off x="2135553" y="1817687"/>
              <a:ext cx="4745" cy="6350"/>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3" name="Rectangle 3668"/>
            <p:cNvSpPr>
              <a:spLocks noChangeArrowheads="1"/>
            </p:cNvSpPr>
            <p:nvPr/>
          </p:nvSpPr>
          <p:spPr bwMode="auto">
            <a:xfrm>
              <a:off x="2135553" y="1820862"/>
              <a:ext cx="7909" cy="158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4" name="Rectangle 3843"/>
            <p:cNvSpPr>
              <a:spLocks noChangeArrowheads="1"/>
            </p:cNvSpPr>
            <p:nvPr/>
          </p:nvSpPr>
          <p:spPr bwMode="auto">
            <a:xfrm>
              <a:off x="2807836" y="2166937"/>
              <a:ext cx="12655"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5" name="Rectangle 3844"/>
            <p:cNvSpPr>
              <a:spLocks noChangeArrowheads="1"/>
            </p:cNvSpPr>
            <p:nvPr/>
          </p:nvSpPr>
          <p:spPr bwMode="auto">
            <a:xfrm>
              <a:off x="2807836" y="2166937"/>
              <a:ext cx="12655"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6" name="Line 3845"/>
            <p:cNvSpPr>
              <a:spLocks noChangeShapeType="1"/>
            </p:cNvSpPr>
            <p:nvPr/>
          </p:nvSpPr>
          <p:spPr bwMode="auto">
            <a:xfrm>
              <a:off x="2820491" y="2166937"/>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7" name="Rectangle 3846"/>
            <p:cNvSpPr>
              <a:spLocks noChangeArrowheads="1"/>
            </p:cNvSpPr>
            <p:nvPr/>
          </p:nvSpPr>
          <p:spPr bwMode="auto">
            <a:xfrm>
              <a:off x="2820491" y="2166937"/>
              <a:ext cx="28473"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8" name="Rectangle 3847"/>
            <p:cNvSpPr>
              <a:spLocks noChangeArrowheads="1"/>
            </p:cNvSpPr>
            <p:nvPr/>
          </p:nvSpPr>
          <p:spPr bwMode="auto">
            <a:xfrm>
              <a:off x="2820491" y="2166937"/>
              <a:ext cx="28473"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9" name="Line 3848"/>
            <p:cNvSpPr>
              <a:spLocks noChangeShapeType="1"/>
            </p:cNvSpPr>
            <p:nvPr/>
          </p:nvSpPr>
          <p:spPr bwMode="auto">
            <a:xfrm>
              <a:off x="2848964" y="2166937"/>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0" name="Rectangle 3849"/>
            <p:cNvSpPr>
              <a:spLocks noChangeArrowheads="1"/>
            </p:cNvSpPr>
            <p:nvPr/>
          </p:nvSpPr>
          <p:spPr bwMode="auto">
            <a:xfrm>
              <a:off x="2848964" y="2166937"/>
              <a:ext cx="18982"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1" name="Rectangle 3850"/>
            <p:cNvSpPr>
              <a:spLocks noChangeArrowheads="1"/>
            </p:cNvSpPr>
            <p:nvPr/>
          </p:nvSpPr>
          <p:spPr bwMode="auto">
            <a:xfrm>
              <a:off x="2848964" y="2166937"/>
              <a:ext cx="18982"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2" name="Rectangle 3851"/>
            <p:cNvSpPr>
              <a:spLocks noChangeArrowheads="1"/>
            </p:cNvSpPr>
            <p:nvPr/>
          </p:nvSpPr>
          <p:spPr bwMode="auto">
            <a:xfrm>
              <a:off x="2894838" y="2185987"/>
              <a:ext cx="11072" cy="158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3" name="Line 3852"/>
            <p:cNvSpPr>
              <a:spLocks noChangeShapeType="1"/>
            </p:cNvSpPr>
            <p:nvPr/>
          </p:nvSpPr>
          <p:spPr bwMode="auto">
            <a:xfrm>
              <a:off x="2899583" y="2185987"/>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4" name="Rectangle 3853"/>
            <p:cNvSpPr>
              <a:spLocks noChangeArrowheads="1"/>
            </p:cNvSpPr>
            <p:nvPr/>
          </p:nvSpPr>
          <p:spPr bwMode="auto">
            <a:xfrm>
              <a:off x="2899583" y="2185987"/>
              <a:ext cx="6327" cy="4763"/>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5" name="Rectangle 3854"/>
            <p:cNvSpPr>
              <a:spLocks noChangeArrowheads="1"/>
            </p:cNvSpPr>
            <p:nvPr/>
          </p:nvSpPr>
          <p:spPr bwMode="auto">
            <a:xfrm>
              <a:off x="2899583" y="2185987"/>
              <a:ext cx="6327" cy="4763"/>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6" name="Line 3855"/>
            <p:cNvSpPr>
              <a:spLocks noChangeShapeType="1"/>
            </p:cNvSpPr>
            <p:nvPr/>
          </p:nvSpPr>
          <p:spPr bwMode="auto">
            <a:xfrm>
              <a:off x="2909074" y="2185987"/>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7" name="Rectangle 3856"/>
            <p:cNvSpPr>
              <a:spLocks noChangeArrowheads="1"/>
            </p:cNvSpPr>
            <p:nvPr/>
          </p:nvSpPr>
          <p:spPr bwMode="auto">
            <a:xfrm>
              <a:off x="2899583" y="2185987"/>
              <a:ext cx="9491" cy="23813"/>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8" name="Rectangle 3857"/>
            <p:cNvSpPr>
              <a:spLocks noChangeArrowheads="1"/>
            </p:cNvSpPr>
            <p:nvPr/>
          </p:nvSpPr>
          <p:spPr bwMode="auto">
            <a:xfrm>
              <a:off x="2899583" y="2185987"/>
              <a:ext cx="9491" cy="23813"/>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9" name="Line 3858"/>
            <p:cNvSpPr>
              <a:spLocks noChangeShapeType="1"/>
            </p:cNvSpPr>
            <p:nvPr/>
          </p:nvSpPr>
          <p:spPr bwMode="auto">
            <a:xfrm>
              <a:off x="2905910" y="2205037"/>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0" name="Rectangle 3859"/>
            <p:cNvSpPr>
              <a:spLocks noChangeArrowheads="1"/>
            </p:cNvSpPr>
            <p:nvPr/>
          </p:nvSpPr>
          <p:spPr bwMode="auto">
            <a:xfrm>
              <a:off x="2905910" y="2205037"/>
              <a:ext cx="3164" cy="4763"/>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1" name="Rectangle 3860"/>
            <p:cNvSpPr>
              <a:spLocks noChangeArrowheads="1"/>
            </p:cNvSpPr>
            <p:nvPr/>
          </p:nvSpPr>
          <p:spPr bwMode="auto">
            <a:xfrm>
              <a:off x="2905910" y="2205037"/>
              <a:ext cx="3164" cy="4763"/>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2" name="Line 3861"/>
            <p:cNvSpPr>
              <a:spLocks noChangeShapeType="1"/>
            </p:cNvSpPr>
            <p:nvPr/>
          </p:nvSpPr>
          <p:spPr bwMode="auto">
            <a:xfrm>
              <a:off x="2913820" y="2209800"/>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3" name="Rectangle 3862"/>
            <p:cNvSpPr>
              <a:spLocks noChangeArrowheads="1"/>
            </p:cNvSpPr>
            <p:nvPr/>
          </p:nvSpPr>
          <p:spPr bwMode="auto">
            <a:xfrm>
              <a:off x="2905910" y="2209800"/>
              <a:ext cx="7910" cy="11112"/>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4" name="Rectangle 3863"/>
            <p:cNvSpPr>
              <a:spLocks noChangeArrowheads="1"/>
            </p:cNvSpPr>
            <p:nvPr/>
          </p:nvSpPr>
          <p:spPr bwMode="auto">
            <a:xfrm>
              <a:off x="2905910" y="2209800"/>
              <a:ext cx="7910" cy="11112"/>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5" name="Line 3864"/>
            <p:cNvSpPr>
              <a:spLocks noChangeShapeType="1"/>
            </p:cNvSpPr>
            <p:nvPr/>
          </p:nvSpPr>
          <p:spPr bwMode="auto">
            <a:xfrm>
              <a:off x="2909074" y="2217737"/>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6" name="Rectangle 3865"/>
            <p:cNvSpPr>
              <a:spLocks noChangeArrowheads="1"/>
            </p:cNvSpPr>
            <p:nvPr/>
          </p:nvSpPr>
          <p:spPr bwMode="auto">
            <a:xfrm>
              <a:off x="2909074" y="2217737"/>
              <a:ext cx="4746" cy="6350"/>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7" name="Rectangle 3866"/>
            <p:cNvSpPr>
              <a:spLocks noChangeArrowheads="1"/>
            </p:cNvSpPr>
            <p:nvPr/>
          </p:nvSpPr>
          <p:spPr bwMode="auto">
            <a:xfrm>
              <a:off x="2909074" y="2217737"/>
              <a:ext cx="4746" cy="6350"/>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8" name="Line 3867"/>
            <p:cNvSpPr>
              <a:spLocks noChangeShapeType="1"/>
            </p:cNvSpPr>
            <p:nvPr/>
          </p:nvSpPr>
          <p:spPr bwMode="auto">
            <a:xfrm>
              <a:off x="2916984" y="2220912"/>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9" name="Rectangle 3868"/>
            <p:cNvSpPr>
              <a:spLocks noChangeArrowheads="1"/>
            </p:cNvSpPr>
            <p:nvPr/>
          </p:nvSpPr>
          <p:spPr bwMode="auto">
            <a:xfrm>
              <a:off x="2909074" y="2220912"/>
              <a:ext cx="7910"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0" name="Rectangle 3869"/>
            <p:cNvSpPr>
              <a:spLocks noChangeArrowheads="1"/>
            </p:cNvSpPr>
            <p:nvPr/>
          </p:nvSpPr>
          <p:spPr bwMode="auto">
            <a:xfrm>
              <a:off x="2909074" y="2220912"/>
              <a:ext cx="7910"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1" name="Line 3870"/>
            <p:cNvSpPr>
              <a:spLocks noChangeShapeType="1"/>
            </p:cNvSpPr>
            <p:nvPr/>
          </p:nvSpPr>
          <p:spPr bwMode="auto">
            <a:xfrm>
              <a:off x="2924893" y="2263775"/>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2" name="Rectangle 3871"/>
            <p:cNvSpPr>
              <a:spLocks noChangeArrowheads="1"/>
            </p:cNvSpPr>
            <p:nvPr/>
          </p:nvSpPr>
          <p:spPr bwMode="auto">
            <a:xfrm>
              <a:off x="2916984" y="2263775"/>
              <a:ext cx="7909"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3" name="Rectangle 3872"/>
            <p:cNvSpPr>
              <a:spLocks noChangeArrowheads="1"/>
            </p:cNvSpPr>
            <p:nvPr/>
          </p:nvSpPr>
          <p:spPr bwMode="auto">
            <a:xfrm>
              <a:off x="2916984" y="2263775"/>
              <a:ext cx="7909"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4" name="Line 3873"/>
            <p:cNvSpPr>
              <a:spLocks noChangeShapeType="1"/>
            </p:cNvSpPr>
            <p:nvPr/>
          </p:nvSpPr>
          <p:spPr bwMode="auto">
            <a:xfrm>
              <a:off x="2920147" y="2263775"/>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5" name="Rectangle 3874"/>
            <p:cNvSpPr>
              <a:spLocks noChangeArrowheads="1"/>
            </p:cNvSpPr>
            <p:nvPr/>
          </p:nvSpPr>
          <p:spPr bwMode="auto">
            <a:xfrm>
              <a:off x="2920147" y="2263775"/>
              <a:ext cx="4745" cy="6350"/>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6" name="Rectangle 3875"/>
            <p:cNvSpPr>
              <a:spLocks noChangeArrowheads="1"/>
            </p:cNvSpPr>
            <p:nvPr/>
          </p:nvSpPr>
          <p:spPr bwMode="auto">
            <a:xfrm>
              <a:off x="2920147" y="2263775"/>
              <a:ext cx="4745" cy="6350"/>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7" name="Line 3876"/>
            <p:cNvSpPr>
              <a:spLocks noChangeShapeType="1"/>
            </p:cNvSpPr>
            <p:nvPr/>
          </p:nvSpPr>
          <p:spPr bwMode="auto">
            <a:xfrm>
              <a:off x="2929639" y="2266950"/>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8" name="Rectangle 3877"/>
            <p:cNvSpPr>
              <a:spLocks noChangeArrowheads="1"/>
            </p:cNvSpPr>
            <p:nvPr/>
          </p:nvSpPr>
          <p:spPr bwMode="auto">
            <a:xfrm>
              <a:off x="2920147" y="2266950"/>
              <a:ext cx="9491" cy="19050"/>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9" name="Rectangle 3878"/>
            <p:cNvSpPr>
              <a:spLocks noChangeArrowheads="1"/>
            </p:cNvSpPr>
            <p:nvPr/>
          </p:nvSpPr>
          <p:spPr bwMode="auto">
            <a:xfrm>
              <a:off x="2920147" y="2266950"/>
              <a:ext cx="9491" cy="19050"/>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0" name="Line 3879"/>
            <p:cNvSpPr>
              <a:spLocks noChangeShapeType="1"/>
            </p:cNvSpPr>
            <p:nvPr/>
          </p:nvSpPr>
          <p:spPr bwMode="auto">
            <a:xfrm>
              <a:off x="2924893" y="2282825"/>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1" name="Rectangle 3880"/>
            <p:cNvSpPr>
              <a:spLocks noChangeArrowheads="1"/>
            </p:cNvSpPr>
            <p:nvPr/>
          </p:nvSpPr>
          <p:spPr bwMode="auto">
            <a:xfrm>
              <a:off x="2924893" y="2282825"/>
              <a:ext cx="4746" cy="6350"/>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2" name="Rectangle 3881"/>
            <p:cNvSpPr>
              <a:spLocks noChangeArrowheads="1"/>
            </p:cNvSpPr>
            <p:nvPr/>
          </p:nvSpPr>
          <p:spPr bwMode="auto">
            <a:xfrm>
              <a:off x="2924893" y="2282825"/>
              <a:ext cx="4746" cy="6350"/>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3" name="Line 3882"/>
            <p:cNvSpPr>
              <a:spLocks noChangeShapeType="1"/>
            </p:cNvSpPr>
            <p:nvPr/>
          </p:nvSpPr>
          <p:spPr bwMode="auto">
            <a:xfrm>
              <a:off x="2932802" y="2286000"/>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4" name="Rectangle 3883"/>
            <p:cNvSpPr>
              <a:spLocks noChangeArrowheads="1"/>
            </p:cNvSpPr>
            <p:nvPr/>
          </p:nvSpPr>
          <p:spPr bwMode="auto">
            <a:xfrm>
              <a:off x="2924893" y="2286000"/>
              <a:ext cx="7910" cy="158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5" name="Rectangle 3884"/>
            <p:cNvSpPr>
              <a:spLocks noChangeArrowheads="1"/>
            </p:cNvSpPr>
            <p:nvPr/>
          </p:nvSpPr>
          <p:spPr bwMode="auto">
            <a:xfrm>
              <a:off x="2924893" y="2286000"/>
              <a:ext cx="7910" cy="158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6" name="Line 3885"/>
            <p:cNvSpPr>
              <a:spLocks noChangeShapeType="1"/>
            </p:cNvSpPr>
            <p:nvPr/>
          </p:nvSpPr>
          <p:spPr bwMode="auto">
            <a:xfrm>
              <a:off x="2937547" y="2339975"/>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7" name="Rectangle 3886"/>
            <p:cNvSpPr>
              <a:spLocks noChangeArrowheads="1"/>
            </p:cNvSpPr>
            <p:nvPr/>
          </p:nvSpPr>
          <p:spPr bwMode="auto">
            <a:xfrm>
              <a:off x="2932802" y="2339975"/>
              <a:ext cx="4745"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8" name="Rectangle 3887"/>
            <p:cNvSpPr>
              <a:spLocks noChangeArrowheads="1"/>
            </p:cNvSpPr>
            <p:nvPr/>
          </p:nvSpPr>
          <p:spPr bwMode="auto">
            <a:xfrm>
              <a:off x="2932802" y="2339975"/>
              <a:ext cx="4745"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9" name="Rectangle 3888"/>
            <p:cNvSpPr>
              <a:spLocks noChangeArrowheads="1"/>
            </p:cNvSpPr>
            <p:nvPr/>
          </p:nvSpPr>
          <p:spPr bwMode="auto">
            <a:xfrm>
              <a:off x="2937547" y="2343150"/>
              <a:ext cx="1582"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0" name="Line 3889"/>
            <p:cNvSpPr>
              <a:spLocks noChangeShapeType="1"/>
            </p:cNvSpPr>
            <p:nvPr/>
          </p:nvSpPr>
          <p:spPr bwMode="auto">
            <a:xfrm>
              <a:off x="2940711" y="2347912"/>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1" name="Rectangle 3890"/>
            <p:cNvSpPr>
              <a:spLocks noChangeArrowheads="1"/>
            </p:cNvSpPr>
            <p:nvPr/>
          </p:nvSpPr>
          <p:spPr bwMode="auto">
            <a:xfrm>
              <a:off x="2932802" y="2347912"/>
              <a:ext cx="7909" cy="6350"/>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2" name="Rectangle 3891"/>
            <p:cNvSpPr>
              <a:spLocks noChangeArrowheads="1"/>
            </p:cNvSpPr>
            <p:nvPr/>
          </p:nvSpPr>
          <p:spPr bwMode="auto">
            <a:xfrm>
              <a:off x="2932802" y="2347912"/>
              <a:ext cx="7909" cy="6350"/>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3" name="Line 3892"/>
            <p:cNvSpPr>
              <a:spLocks noChangeShapeType="1"/>
            </p:cNvSpPr>
            <p:nvPr/>
          </p:nvSpPr>
          <p:spPr bwMode="auto">
            <a:xfrm>
              <a:off x="2937547" y="2351087"/>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4" name="Rectangle 3893"/>
            <p:cNvSpPr>
              <a:spLocks noChangeArrowheads="1"/>
            </p:cNvSpPr>
            <p:nvPr/>
          </p:nvSpPr>
          <p:spPr bwMode="auto">
            <a:xfrm>
              <a:off x="2937547" y="2351087"/>
              <a:ext cx="3164"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5" name="Rectangle 3894"/>
            <p:cNvSpPr>
              <a:spLocks noChangeArrowheads="1"/>
            </p:cNvSpPr>
            <p:nvPr/>
          </p:nvSpPr>
          <p:spPr bwMode="auto">
            <a:xfrm>
              <a:off x="2937547" y="2351087"/>
              <a:ext cx="3164"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6" name="Line 3895"/>
            <p:cNvSpPr>
              <a:spLocks noChangeShapeType="1"/>
            </p:cNvSpPr>
            <p:nvPr/>
          </p:nvSpPr>
          <p:spPr bwMode="auto">
            <a:xfrm>
              <a:off x="2945457" y="2354262"/>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7" name="Rectangle 3896"/>
            <p:cNvSpPr>
              <a:spLocks noChangeArrowheads="1"/>
            </p:cNvSpPr>
            <p:nvPr/>
          </p:nvSpPr>
          <p:spPr bwMode="auto">
            <a:xfrm>
              <a:off x="2937547" y="2354262"/>
              <a:ext cx="7910" cy="23813"/>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8" name="Rectangle 3897"/>
            <p:cNvSpPr>
              <a:spLocks noChangeArrowheads="1"/>
            </p:cNvSpPr>
            <p:nvPr/>
          </p:nvSpPr>
          <p:spPr bwMode="auto">
            <a:xfrm>
              <a:off x="2937547" y="2354262"/>
              <a:ext cx="7910" cy="23813"/>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9" name="Line 4075"/>
            <p:cNvSpPr>
              <a:spLocks noChangeShapeType="1"/>
            </p:cNvSpPr>
            <p:nvPr/>
          </p:nvSpPr>
          <p:spPr bwMode="auto">
            <a:xfrm>
              <a:off x="3760106" y="2878138"/>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0" name="Rectangle 4076"/>
            <p:cNvSpPr>
              <a:spLocks noChangeArrowheads="1"/>
            </p:cNvSpPr>
            <p:nvPr/>
          </p:nvSpPr>
          <p:spPr bwMode="auto">
            <a:xfrm>
              <a:off x="3752197" y="2878138"/>
              <a:ext cx="7909" cy="11113"/>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1" name="Rectangle 4077"/>
            <p:cNvSpPr>
              <a:spLocks noChangeArrowheads="1"/>
            </p:cNvSpPr>
            <p:nvPr/>
          </p:nvSpPr>
          <p:spPr bwMode="auto">
            <a:xfrm>
              <a:off x="3752197" y="2878138"/>
              <a:ext cx="7909" cy="11113"/>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2" name="Line 4078"/>
            <p:cNvSpPr>
              <a:spLocks noChangeShapeType="1"/>
            </p:cNvSpPr>
            <p:nvPr/>
          </p:nvSpPr>
          <p:spPr bwMode="auto">
            <a:xfrm>
              <a:off x="3756942" y="2889251"/>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3" name="Rectangle 4079"/>
            <p:cNvSpPr>
              <a:spLocks noChangeArrowheads="1"/>
            </p:cNvSpPr>
            <p:nvPr/>
          </p:nvSpPr>
          <p:spPr bwMode="auto">
            <a:xfrm>
              <a:off x="3756942" y="2889251"/>
              <a:ext cx="7910" cy="4762"/>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4" name="Rectangle 4080"/>
            <p:cNvSpPr>
              <a:spLocks noChangeArrowheads="1"/>
            </p:cNvSpPr>
            <p:nvPr/>
          </p:nvSpPr>
          <p:spPr bwMode="auto">
            <a:xfrm>
              <a:off x="3756942" y="2889251"/>
              <a:ext cx="7910" cy="4762"/>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5" name="Line 4081"/>
            <p:cNvSpPr>
              <a:spLocks noChangeShapeType="1"/>
            </p:cNvSpPr>
            <p:nvPr/>
          </p:nvSpPr>
          <p:spPr bwMode="auto">
            <a:xfrm>
              <a:off x="3768016" y="2889251"/>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6" name="Rectangle 4082"/>
            <p:cNvSpPr>
              <a:spLocks noChangeArrowheads="1"/>
            </p:cNvSpPr>
            <p:nvPr/>
          </p:nvSpPr>
          <p:spPr bwMode="auto">
            <a:xfrm>
              <a:off x="3760106" y="2889251"/>
              <a:ext cx="7910" cy="2698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7" name="Rectangle 4083"/>
            <p:cNvSpPr>
              <a:spLocks noChangeArrowheads="1"/>
            </p:cNvSpPr>
            <p:nvPr/>
          </p:nvSpPr>
          <p:spPr bwMode="auto">
            <a:xfrm>
              <a:off x="3760106" y="2889251"/>
              <a:ext cx="7910" cy="2698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8" name="Line 4322"/>
            <p:cNvSpPr>
              <a:spLocks noChangeShapeType="1"/>
            </p:cNvSpPr>
            <p:nvPr/>
          </p:nvSpPr>
          <p:spPr bwMode="auto">
            <a:xfrm>
              <a:off x="5191675" y="3400426"/>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9" name="Rectangle 4323"/>
            <p:cNvSpPr>
              <a:spLocks noChangeArrowheads="1"/>
            </p:cNvSpPr>
            <p:nvPr/>
          </p:nvSpPr>
          <p:spPr bwMode="auto">
            <a:xfrm>
              <a:off x="5191675" y="3400426"/>
              <a:ext cx="15818"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0" name="Rectangle 4324"/>
            <p:cNvSpPr>
              <a:spLocks noChangeArrowheads="1"/>
            </p:cNvSpPr>
            <p:nvPr/>
          </p:nvSpPr>
          <p:spPr bwMode="auto">
            <a:xfrm>
              <a:off x="5191675" y="3400426"/>
              <a:ext cx="15818"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1" name="Line 4325"/>
            <p:cNvSpPr>
              <a:spLocks noChangeShapeType="1"/>
            </p:cNvSpPr>
            <p:nvPr/>
          </p:nvSpPr>
          <p:spPr bwMode="auto">
            <a:xfrm>
              <a:off x="5207493" y="3400426"/>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2" name="Rectangle 4326"/>
            <p:cNvSpPr>
              <a:spLocks noChangeArrowheads="1"/>
            </p:cNvSpPr>
            <p:nvPr/>
          </p:nvSpPr>
          <p:spPr bwMode="auto">
            <a:xfrm>
              <a:off x="5207493" y="3400426"/>
              <a:ext cx="44292"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3" name="Rectangle 4327"/>
            <p:cNvSpPr>
              <a:spLocks noChangeArrowheads="1"/>
            </p:cNvSpPr>
            <p:nvPr/>
          </p:nvSpPr>
          <p:spPr bwMode="auto">
            <a:xfrm>
              <a:off x="5207493" y="3400426"/>
              <a:ext cx="44292"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4" name="Line 4328"/>
            <p:cNvSpPr>
              <a:spLocks noChangeShapeType="1"/>
            </p:cNvSpPr>
            <p:nvPr/>
          </p:nvSpPr>
          <p:spPr bwMode="auto">
            <a:xfrm>
              <a:off x="5310312" y="3400426"/>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5" name="Rectangle 4329"/>
            <p:cNvSpPr>
              <a:spLocks noChangeArrowheads="1"/>
            </p:cNvSpPr>
            <p:nvPr/>
          </p:nvSpPr>
          <p:spPr bwMode="auto">
            <a:xfrm>
              <a:off x="5310312" y="3400426"/>
              <a:ext cx="52201"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6" name="Rectangle 4330"/>
            <p:cNvSpPr>
              <a:spLocks noChangeArrowheads="1"/>
            </p:cNvSpPr>
            <p:nvPr/>
          </p:nvSpPr>
          <p:spPr bwMode="auto">
            <a:xfrm>
              <a:off x="5310312" y="3400426"/>
              <a:ext cx="52201"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7" name="Rectangle 4331"/>
            <p:cNvSpPr>
              <a:spLocks noChangeArrowheads="1"/>
            </p:cNvSpPr>
            <p:nvPr/>
          </p:nvSpPr>
          <p:spPr bwMode="auto">
            <a:xfrm>
              <a:off x="5362514" y="3400426"/>
              <a:ext cx="1581"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8" name="Line 4332"/>
            <p:cNvSpPr>
              <a:spLocks noChangeShapeType="1"/>
            </p:cNvSpPr>
            <p:nvPr/>
          </p:nvSpPr>
          <p:spPr bwMode="auto">
            <a:xfrm>
              <a:off x="5365677" y="3405188"/>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9" name="Rectangle 4333"/>
            <p:cNvSpPr>
              <a:spLocks noChangeArrowheads="1"/>
            </p:cNvSpPr>
            <p:nvPr/>
          </p:nvSpPr>
          <p:spPr bwMode="auto">
            <a:xfrm>
              <a:off x="5362514" y="3405188"/>
              <a:ext cx="3164"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0" name="Rectangle 4334"/>
            <p:cNvSpPr>
              <a:spLocks noChangeArrowheads="1"/>
            </p:cNvSpPr>
            <p:nvPr/>
          </p:nvSpPr>
          <p:spPr bwMode="auto">
            <a:xfrm>
              <a:off x="5362514" y="3405188"/>
              <a:ext cx="3164"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1" name="Line 3548"/>
            <p:cNvSpPr>
              <a:spLocks noChangeShapeType="1"/>
            </p:cNvSpPr>
            <p:nvPr/>
          </p:nvSpPr>
          <p:spPr bwMode="auto">
            <a:xfrm>
              <a:off x="1797039" y="1412875"/>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2" name="Rectangle 3549"/>
            <p:cNvSpPr>
              <a:spLocks noChangeArrowheads="1"/>
            </p:cNvSpPr>
            <p:nvPr/>
          </p:nvSpPr>
          <p:spPr bwMode="auto">
            <a:xfrm>
              <a:off x="1797039" y="1412875"/>
              <a:ext cx="7909" cy="4762"/>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3" name="Rectangle 3550"/>
            <p:cNvSpPr>
              <a:spLocks noChangeArrowheads="1"/>
            </p:cNvSpPr>
            <p:nvPr/>
          </p:nvSpPr>
          <p:spPr bwMode="auto">
            <a:xfrm>
              <a:off x="1797039" y="1412875"/>
              <a:ext cx="7909" cy="4762"/>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4" name="Line 3551"/>
            <p:cNvSpPr>
              <a:spLocks noChangeShapeType="1"/>
            </p:cNvSpPr>
            <p:nvPr/>
          </p:nvSpPr>
          <p:spPr bwMode="auto">
            <a:xfrm>
              <a:off x="1809693" y="1417637"/>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5" name="Rectangle 3552"/>
            <p:cNvSpPr>
              <a:spLocks noChangeArrowheads="1"/>
            </p:cNvSpPr>
            <p:nvPr/>
          </p:nvSpPr>
          <p:spPr bwMode="auto">
            <a:xfrm>
              <a:off x="1800202" y="1417637"/>
              <a:ext cx="9491"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6" name="Rectangle 3553"/>
            <p:cNvSpPr>
              <a:spLocks noChangeArrowheads="1"/>
            </p:cNvSpPr>
            <p:nvPr/>
          </p:nvSpPr>
          <p:spPr bwMode="auto">
            <a:xfrm>
              <a:off x="1800202" y="1417637"/>
              <a:ext cx="9491"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7" name="Line 3554"/>
            <p:cNvSpPr>
              <a:spLocks noChangeShapeType="1"/>
            </p:cNvSpPr>
            <p:nvPr/>
          </p:nvSpPr>
          <p:spPr bwMode="auto">
            <a:xfrm>
              <a:off x="1804947" y="1417637"/>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8" name="Rectangle 3555"/>
            <p:cNvSpPr>
              <a:spLocks noChangeArrowheads="1"/>
            </p:cNvSpPr>
            <p:nvPr/>
          </p:nvSpPr>
          <p:spPr bwMode="auto">
            <a:xfrm>
              <a:off x="1804947" y="1417637"/>
              <a:ext cx="44292" cy="6350"/>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9" name="Rectangle 3556"/>
            <p:cNvSpPr>
              <a:spLocks noChangeArrowheads="1"/>
            </p:cNvSpPr>
            <p:nvPr/>
          </p:nvSpPr>
          <p:spPr bwMode="auto">
            <a:xfrm>
              <a:off x="1804947" y="1417637"/>
              <a:ext cx="44292" cy="6350"/>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0" name="Rectangle 3558"/>
            <p:cNvSpPr>
              <a:spLocks noChangeArrowheads="1"/>
            </p:cNvSpPr>
            <p:nvPr/>
          </p:nvSpPr>
          <p:spPr bwMode="auto">
            <a:xfrm>
              <a:off x="1907768" y="1417637"/>
              <a:ext cx="15818" cy="6350"/>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1" name="Rectangle 3559"/>
            <p:cNvSpPr>
              <a:spLocks noChangeArrowheads="1"/>
            </p:cNvSpPr>
            <p:nvPr/>
          </p:nvSpPr>
          <p:spPr bwMode="auto">
            <a:xfrm>
              <a:off x="1907768" y="1417637"/>
              <a:ext cx="15818" cy="6350"/>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2" name="Line 3560"/>
            <p:cNvSpPr>
              <a:spLocks noChangeShapeType="1"/>
            </p:cNvSpPr>
            <p:nvPr/>
          </p:nvSpPr>
          <p:spPr bwMode="auto">
            <a:xfrm>
              <a:off x="1928331" y="1420812"/>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3" name="Rectangle 3561"/>
            <p:cNvSpPr>
              <a:spLocks noChangeArrowheads="1"/>
            </p:cNvSpPr>
            <p:nvPr/>
          </p:nvSpPr>
          <p:spPr bwMode="auto">
            <a:xfrm>
              <a:off x="1920422" y="1420812"/>
              <a:ext cx="7909"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4" name="Rectangle 3562"/>
            <p:cNvSpPr>
              <a:spLocks noChangeArrowheads="1"/>
            </p:cNvSpPr>
            <p:nvPr/>
          </p:nvSpPr>
          <p:spPr bwMode="auto">
            <a:xfrm>
              <a:off x="1920422" y="1420812"/>
              <a:ext cx="7909"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5" name="Line 3563"/>
            <p:cNvSpPr>
              <a:spLocks noChangeShapeType="1"/>
            </p:cNvSpPr>
            <p:nvPr/>
          </p:nvSpPr>
          <p:spPr bwMode="auto">
            <a:xfrm>
              <a:off x="1923586" y="1423987"/>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6" name="Rectangle 3564"/>
            <p:cNvSpPr>
              <a:spLocks noChangeArrowheads="1"/>
            </p:cNvSpPr>
            <p:nvPr/>
          </p:nvSpPr>
          <p:spPr bwMode="auto">
            <a:xfrm>
              <a:off x="1923586" y="1423987"/>
              <a:ext cx="36382" cy="4763"/>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7" name="Rectangle 3565"/>
            <p:cNvSpPr>
              <a:spLocks noChangeArrowheads="1"/>
            </p:cNvSpPr>
            <p:nvPr/>
          </p:nvSpPr>
          <p:spPr bwMode="auto">
            <a:xfrm>
              <a:off x="1923586" y="1423987"/>
              <a:ext cx="36382" cy="4763"/>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8" name="Line 3569"/>
            <p:cNvSpPr>
              <a:spLocks noChangeShapeType="1"/>
            </p:cNvSpPr>
            <p:nvPr/>
          </p:nvSpPr>
          <p:spPr bwMode="auto">
            <a:xfrm>
              <a:off x="2024824" y="1431925"/>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9" name="Rectangle 3570"/>
            <p:cNvSpPr>
              <a:spLocks noChangeArrowheads="1"/>
            </p:cNvSpPr>
            <p:nvPr/>
          </p:nvSpPr>
          <p:spPr bwMode="auto">
            <a:xfrm>
              <a:off x="2016914" y="1431925"/>
              <a:ext cx="7910" cy="4762"/>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0" name="Rectangle 3571"/>
            <p:cNvSpPr>
              <a:spLocks noChangeArrowheads="1"/>
            </p:cNvSpPr>
            <p:nvPr/>
          </p:nvSpPr>
          <p:spPr bwMode="auto">
            <a:xfrm>
              <a:off x="2016914" y="1431925"/>
              <a:ext cx="7910" cy="4762"/>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1" name="Line 3572"/>
            <p:cNvSpPr>
              <a:spLocks noChangeShapeType="1"/>
            </p:cNvSpPr>
            <p:nvPr/>
          </p:nvSpPr>
          <p:spPr bwMode="auto">
            <a:xfrm>
              <a:off x="2021660" y="1436687"/>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2" name="Rectangle 3573"/>
            <p:cNvSpPr>
              <a:spLocks noChangeArrowheads="1"/>
            </p:cNvSpPr>
            <p:nvPr/>
          </p:nvSpPr>
          <p:spPr bwMode="auto">
            <a:xfrm>
              <a:off x="2021660" y="1436687"/>
              <a:ext cx="18982"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3" name="Rectangle 3574"/>
            <p:cNvSpPr>
              <a:spLocks noChangeArrowheads="1"/>
            </p:cNvSpPr>
            <p:nvPr/>
          </p:nvSpPr>
          <p:spPr bwMode="auto">
            <a:xfrm>
              <a:off x="2021660" y="1436687"/>
              <a:ext cx="18982"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4" name="Line 3575"/>
            <p:cNvSpPr>
              <a:spLocks noChangeShapeType="1"/>
            </p:cNvSpPr>
            <p:nvPr/>
          </p:nvSpPr>
          <p:spPr bwMode="auto">
            <a:xfrm>
              <a:off x="2040643" y="1436687"/>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5" name="Rectangle 3576"/>
            <p:cNvSpPr>
              <a:spLocks noChangeArrowheads="1"/>
            </p:cNvSpPr>
            <p:nvPr/>
          </p:nvSpPr>
          <p:spPr bwMode="auto">
            <a:xfrm>
              <a:off x="2040643" y="1436687"/>
              <a:ext cx="4745"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6" name="Rectangle 3577"/>
            <p:cNvSpPr>
              <a:spLocks noChangeArrowheads="1"/>
            </p:cNvSpPr>
            <p:nvPr/>
          </p:nvSpPr>
          <p:spPr bwMode="auto">
            <a:xfrm>
              <a:off x="2040643" y="1436687"/>
              <a:ext cx="4745"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7" name="Line 3578"/>
            <p:cNvSpPr>
              <a:spLocks noChangeShapeType="1"/>
            </p:cNvSpPr>
            <p:nvPr/>
          </p:nvSpPr>
          <p:spPr bwMode="auto">
            <a:xfrm>
              <a:off x="2045388" y="1436687"/>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8" name="Rectangle 3579"/>
            <p:cNvSpPr>
              <a:spLocks noChangeArrowheads="1"/>
            </p:cNvSpPr>
            <p:nvPr/>
          </p:nvSpPr>
          <p:spPr bwMode="auto">
            <a:xfrm>
              <a:off x="2045388" y="1436687"/>
              <a:ext cx="3164"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9" name="Rectangle 3580"/>
            <p:cNvSpPr>
              <a:spLocks noChangeArrowheads="1"/>
            </p:cNvSpPr>
            <p:nvPr/>
          </p:nvSpPr>
          <p:spPr bwMode="auto">
            <a:xfrm>
              <a:off x="2045388" y="1436687"/>
              <a:ext cx="3164"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0" name="Line 3581"/>
            <p:cNvSpPr>
              <a:spLocks noChangeShapeType="1"/>
            </p:cNvSpPr>
            <p:nvPr/>
          </p:nvSpPr>
          <p:spPr bwMode="auto">
            <a:xfrm>
              <a:off x="2051715" y="1436687"/>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1" name="Rectangle 3582"/>
            <p:cNvSpPr>
              <a:spLocks noChangeArrowheads="1"/>
            </p:cNvSpPr>
            <p:nvPr/>
          </p:nvSpPr>
          <p:spPr bwMode="auto">
            <a:xfrm>
              <a:off x="2045388" y="1436687"/>
              <a:ext cx="6327"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2" name="Rectangle 3583"/>
            <p:cNvSpPr>
              <a:spLocks noChangeArrowheads="1"/>
            </p:cNvSpPr>
            <p:nvPr/>
          </p:nvSpPr>
          <p:spPr bwMode="auto">
            <a:xfrm>
              <a:off x="2045388" y="1436687"/>
              <a:ext cx="6327"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3" name="Line 3584"/>
            <p:cNvSpPr>
              <a:spLocks noChangeShapeType="1"/>
            </p:cNvSpPr>
            <p:nvPr/>
          </p:nvSpPr>
          <p:spPr bwMode="auto">
            <a:xfrm>
              <a:off x="2048551" y="1439862"/>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4" name="Rectangle 3585"/>
            <p:cNvSpPr>
              <a:spLocks noChangeArrowheads="1"/>
            </p:cNvSpPr>
            <p:nvPr/>
          </p:nvSpPr>
          <p:spPr bwMode="auto">
            <a:xfrm>
              <a:off x="2048551" y="1439862"/>
              <a:ext cx="7910"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5" name="Rectangle 3586"/>
            <p:cNvSpPr>
              <a:spLocks noChangeArrowheads="1"/>
            </p:cNvSpPr>
            <p:nvPr/>
          </p:nvSpPr>
          <p:spPr bwMode="auto">
            <a:xfrm>
              <a:off x="2048551" y="1439862"/>
              <a:ext cx="7910"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6" name="Rectangle 3587"/>
            <p:cNvSpPr>
              <a:spLocks noChangeArrowheads="1"/>
            </p:cNvSpPr>
            <p:nvPr/>
          </p:nvSpPr>
          <p:spPr bwMode="auto">
            <a:xfrm>
              <a:off x="2051715" y="1444625"/>
              <a:ext cx="9491" cy="158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7" name="Line 3588"/>
            <p:cNvSpPr>
              <a:spLocks noChangeShapeType="1"/>
            </p:cNvSpPr>
            <p:nvPr/>
          </p:nvSpPr>
          <p:spPr bwMode="auto">
            <a:xfrm>
              <a:off x="2072279" y="1477962"/>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8" name="Rectangle 3589"/>
            <p:cNvSpPr>
              <a:spLocks noChangeArrowheads="1"/>
            </p:cNvSpPr>
            <p:nvPr/>
          </p:nvSpPr>
          <p:spPr bwMode="auto">
            <a:xfrm>
              <a:off x="2064370" y="1477962"/>
              <a:ext cx="7910" cy="12700"/>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9" name="Rectangle 3590"/>
            <p:cNvSpPr>
              <a:spLocks noChangeArrowheads="1"/>
            </p:cNvSpPr>
            <p:nvPr/>
          </p:nvSpPr>
          <p:spPr bwMode="auto">
            <a:xfrm>
              <a:off x="2064370" y="1477962"/>
              <a:ext cx="7910" cy="12700"/>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0" name="Line 3591"/>
            <p:cNvSpPr>
              <a:spLocks noChangeShapeType="1"/>
            </p:cNvSpPr>
            <p:nvPr/>
          </p:nvSpPr>
          <p:spPr bwMode="auto">
            <a:xfrm>
              <a:off x="2069116" y="1485900"/>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1" name="Rectangle 3592"/>
            <p:cNvSpPr>
              <a:spLocks noChangeArrowheads="1"/>
            </p:cNvSpPr>
            <p:nvPr/>
          </p:nvSpPr>
          <p:spPr bwMode="auto">
            <a:xfrm>
              <a:off x="2069116" y="1485900"/>
              <a:ext cx="3164" cy="4762"/>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2" name="Rectangle 3593"/>
            <p:cNvSpPr>
              <a:spLocks noChangeArrowheads="1"/>
            </p:cNvSpPr>
            <p:nvPr/>
          </p:nvSpPr>
          <p:spPr bwMode="auto">
            <a:xfrm>
              <a:off x="2069116" y="1485900"/>
              <a:ext cx="3164" cy="4762"/>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3" name="Line 3594"/>
            <p:cNvSpPr>
              <a:spLocks noChangeShapeType="1"/>
            </p:cNvSpPr>
            <p:nvPr/>
          </p:nvSpPr>
          <p:spPr bwMode="auto">
            <a:xfrm>
              <a:off x="2077024" y="1490662"/>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4" name="Rectangle 3595"/>
            <p:cNvSpPr>
              <a:spLocks noChangeArrowheads="1"/>
            </p:cNvSpPr>
            <p:nvPr/>
          </p:nvSpPr>
          <p:spPr bwMode="auto">
            <a:xfrm>
              <a:off x="2069116" y="1490662"/>
              <a:ext cx="7909" cy="158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5" name="Rectangle 3596"/>
            <p:cNvSpPr>
              <a:spLocks noChangeArrowheads="1"/>
            </p:cNvSpPr>
            <p:nvPr/>
          </p:nvSpPr>
          <p:spPr bwMode="auto">
            <a:xfrm>
              <a:off x="2069116" y="1490662"/>
              <a:ext cx="7909" cy="158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6" name="Line 3597"/>
            <p:cNvSpPr>
              <a:spLocks noChangeShapeType="1"/>
            </p:cNvSpPr>
            <p:nvPr/>
          </p:nvSpPr>
          <p:spPr bwMode="auto">
            <a:xfrm>
              <a:off x="2072279" y="1501775"/>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7" name="Rectangle 3598"/>
            <p:cNvSpPr>
              <a:spLocks noChangeArrowheads="1"/>
            </p:cNvSpPr>
            <p:nvPr/>
          </p:nvSpPr>
          <p:spPr bwMode="auto">
            <a:xfrm>
              <a:off x="2072279" y="1501775"/>
              <a:ext cx="4745"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8" name="Rectangle 3599"/>
            <p:cNvSpPr>
              <a:spLocks noChangeArrowheads="1"/>
            </p:cNvSpPr>
            <p:nvPr/>
          </p:nvSpPr>
          <p:spPr bwMode="auto">
            <a:xfrm>
              <a:off x="2072279" y="1501775"/>
              <a:ext cx="4745"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9" name="Line 3600"/>
            <p:cNvSpPr>
              <a:spLocks noChangeShapeType="1"/>
            </p:cNvSpPr>
            <p:nvPr/>
          </p:nvSpPr>
          <p:spPr bwMode="auto">
            <a:xfrm>
              <a:off x="2080188" y="1506537"/>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0" name="Rectangle 3601"/>
            <p:cNvSpPr>
              <a:spLocks noChangeArrowheads="1"/>
            </p:cNvSpPr>
            <p:nvPr/>
          </p:nvSpPr>
          <p:spPr bwMode="auto">
            <a:xfrm>
              <a:off x="2072279" y="1506537"/>
              <a:ext cx="7909" cy="1428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1" name="Rectangle 3602"/>
            <p:cNvSpPr>
              <a:spLocks noChangeArrowheads="1"/>
            </p:cNvSpPr>
            <p:nvPr/>
          </p:nvSpPr>
          <p:spPr bwMode="auto">
            <a:xfrm>
              <a:off x="2072279" y="1506537"/>
              <a:ext cx="7909" cy="1428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2" name="Line 3603"/>
            <p:cNvSpPr>
              <a:spLocks noChangeShapeType="1"/>
            </p:cNvSpPr>
            <p:nvPr/>
          </p:nvSpPr>
          <p:spPr bwMode="auto">
            <a:xfrm>
              <a:off x="2084934" y="1558925"/>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3" name="Rectangle 3604"/>
            <p:cNvSpPr>
              <a:spLocks noChangeArrowheads="1"/>
            </p:cNvSpPr>
            <p:nvPr/>
          </p:nvSpPr>
          <p:spPr bwMode="auto">
            <a:xfrm>
              <a:off x="2077024" y="1558925"/>
              <a:ext cx="7910" cy="4762"/>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4" name="Rectangle 3605"/>
            <p:cNvSpPr>
              <a:spLocks noChangeArrowheads="1"/>
            </p:cNvSpPr>
            <p:nvPr/>
          </p:nvSpPr>
          <p:spPr bwMode="auto">
            <a:xfrm>
              <a:off x="2077024" y="1558925"/>
              <a:ext cx="7910" cy="4762"/>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5" name="Line 3606"/>
            <p:cNvSpPr>
              <a:spLocks noChangeShapeType="1"/>
            </p:cNvSpPr>
            <p:nvPr/>
          </p:nvSpPr>
          <p:spPr bwMode="auto">
            <a:xfrm>
              <a:off x="2080188" y="1558925"/>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6" name="Rectangle 3607"/>
            <p:cNvSpPr>
              <a:spLocks noChangeArrowheads="1"/>
            </p:cNvSpPr>
            <p:nvPr/>
          </p:nvSpPr>
          <p:spPr bwMode="auto">
            <a:xfrm>
              <a:off x="2080188" y="1558925"/>
              <a:ext cx="4746" cy="4762"/>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7" name="Rectangle 3608"/>
            <p:cNvSpPr>
              <a:spLocks noChangeArrowheads="1"/>
            </p:cNvSpPr>
            <p:nvPr/>
          </p:nvSpPr>
          <p:spPr bwMode="auto">
            <a:xfrm>
              <a:off x="2080188" y="1558925"/>
              <a:ext cx="4746" cy="4762"/>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8" name="Line 3609"/>
            <p:cNvSpPr>
              <a:spLocks noChangeShapeType="1"/>
            </p:cNvSpPr>
            <p:nvPr/>
          </p:nvSpPr>
          <p:spPr bwMode="auto">
            <a:xfrm>
              <a:off x="2088098" y="1563687"/>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9" name="Rectangle 3610"/>
            <p:cNvSpPr>
              <a:spLocks noChangeArrowheads="1"/>
            </p:cNvSpPr>
            <p:nvPr/>
          </p:nvSpPr>
          <p:spPr bwMode="auto">
            <a:xfrm>
              <a:off x="2080188" y="1563687"/>
              <a:ext cx="7910" cy="2222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0" name="Rectangle 3611"/>
            <p:cNvSpPr>
              <a:spLocks noChangeArrowheads="1"/>
            </p:cNvSpPr>
            <p:nvPr/>
          </p:nvSpPr>
          <p:spPr bwMode="auto">
            <a:xfrm>
              <a:off x="2080188" y="1563687"/>
              <a:ext cx="7910" cy="2222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1" name="Line 3612"/>
            <p:cNvSpPr>
              <a:spLocks noChangeShapeType="1"/>
            </p:cNvSpPr>
            <p:nvPr/>
          </p:nvSpPr>
          <p:spPr bwMode="auto">
            <a:xfrm>
              <a:off x="2084934" y="1582737"/>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2" name="Rectangle 3613"/>
            <p:cNvSpPr>
              <a:spLocks noChangeArrowheads="1"/>
            </p:cNvSpPr>
            <p:nvPr/>
          </p:nvSpPr>
          <p:spPr bwMode="auto">
            <a:xfrm>
              <a:off x="2084934" y="1582737"/>
              <a:ext cx="3164"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3" name="Rectangle 3614"/>
            <p:cNvSpPr>
              <a:spLocks noChangeArrowheads="1"/>
            </p:cNvSpPr>
            <p:nvPr/>
          </p:nvSpPr>
          <p:spPr bwMode="auto">
            <a:xfrm>
              <a:off x="2084934" y="1582737"/>
              <a:ext cx="3164"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4" name="Line 3615"/>
            <p:cNvSpPr>
              <a:spLocks noChangeShapeType="1"/>
            </p:cNvSpPr>
            <p:nvPr/>
          </p:nvSpPr>
          <p:spPr bwMode="auto">
            <a:xfrm>
              <a:off x="2092843" y="1585912"/>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5" name="Rectangle 3616"/>
            <p:cNvSpPr>
              <a:spLocks noChangeArrowheads="1"/>
            </p:cNvSpPr>
            <p:nvPr/>
          </p:nvSpPr>
          <p:spPr bwMode="auto">
            <a:xfrm>
              <a:off x="2084934" y="1585912"/>
              <a:ext cx="7909" cy="12700"/>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6" name="Rectangle 3617"/>
            <p:cNvSpPr>
              <a:spLocks noChangeArrowheads="1"/>
            </p:cNvSpPr>
            <p:nvPr/>
          </p:nvSpPr>
          <p:spPr bwMode="auto">
            <a:xfrm>
              <a:off x="2084934" y="1585912"/>
              <a:ext cx="7909" cy="12700"/>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7" name="Line 3618"/>
            <p:cNvSpPr>
              <a:spLocks noChangeShapeType="1"/>
            </p:cNvSpPr>
            <p:nvPr/>
          </p:nvSpPr>
          <p:spPr bwMode="auto">
            <a:xfrm>
              <a:off x="2096007" y="1636712"/>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8" name="Rectangle 3619"/>
            <p:cNvSpPr>
              <a:spLocks noChangeArrowheads="1"/>
            </p:cNvSpPr>
            <p:nvPr/>
          </p:nvSpPr>
          <p:spPr bwMode="auto">
            <a:xfrm>
              <a:off x="2088098" y="1636712"/>
              <a:ext cx="7909" cy="333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9" name="Rectangle 3620"/>
            <p:cNvSpPr>
              <a:spLocks noChangeArrowheads="1"/>
            </p:cNvSpPr>
            <p:nvPr/>
          </p:nvSpPr>
          <p:spPr bwMode="auto">
            <a:xfrm>
              <a:off x="2088098" y="1636712"/>
              <a:ext cx="7909" cy="333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0" name="Line 3621"/>
            <p:cNvSpPr>
              <a:spLocks noChangeShapeType="1"/>
            </p:cNvSpPr>
            <p:nvPr/>
          </p:nvSpPr>
          <p:spPr bwMode="auto">
            <a:xfrm>
              <a:off x="2092843" y="1666875"/>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1" name="Rectangle 3622"/>
            <p:cNvSpPr>
              <a:spLocks noChangeArrowheads="1"/>
            </p:cNvSpPr>
            <p:nvPr/>
          </p:nvSpPr>
          <p:spPr bwMode="auto">
            <a:xfrm>
              <a:off x="2092843" y="1666875"/>
              <a:ext cx="3164"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2" name="Rectangle 3623"/>
            <p:cNvSpPr>
              <a:spLocks noChangeArrowheads="1"/>
            </p:cNvSpPr>
            <p:nvPr/>
          </p:nvSpPr>
          <p:spPr bwMode="auto">
            <a:xfrm>
              <a:off x="2092843" y="1666875"/>
              <a:ext cx="3164"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3" name="Line 3624"/>
            <p:cNvSpPr>
              <a:spLocks noChangeShapeType="1"/>
            </p:cNvSpPr>
            <p:nvPr/>
          </p:nvSpPr>
          <p:spPr bwMode="auto">
            <a:xfrm>
              <a:off x="2100753" y="1670050"/>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4" name="Rectangle 3625"/>
            <p:cNvSpPr>
              <a:spLocks noChangeArrowheads="1"/>
            </p:cNvSpPr>
            <p:nvPr/>
          </p:nvSpPr>
          <p:spPr bwMode="auto">
            <a:xfrm>
              <a:off x="2092843" y="1670050"/>
              <a:ext cx="7910"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5" name="Rectangle 3626"/>
            <p:cNvSpPr>
              <a:spLocks noChangeArrowheads="1"/>
            </p:cNvSpPr>
            <p:nvPr/>
          </p:nvSpPr>
          <p:spPr bwMode="auto">
            <a:xfrm>
              <a:off x="2092843" y="1670050"/>
              <a:ext cx="7910"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6" name="Line 3627"/>
            <p:cNvSpPr>
              <a:spLocks noChangeShapeType="1"/>
            </p:cNvSpPr>
            <p:nvPr/>
          </p:nvSpPr>
          <p:spPr bwMode="auto">
            <a:xfrm>
              <a:off x="2108661" y="1717675"/>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7" name="Rectangle 3628"/>
            <p:cNvSpPr>
              <a:spLocks noChangeArrowheads="1"/>
            </p:cNvSpPr>
            <p:nvPr/>
          </p:nvSpPr>
          <p:spPr bwMode="auto">
            <a:xfrm>
              <a:off x="2100753" y="1717675"/>
              <a:ext cx="7909" cy="11112"/>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8" name="Rectangle 3629"/>
            <p:cNvSpPr>
              <a:spLocks noChangeArrowheads="1"/>
            </p:cNvSpPr>
            <p:nvPr/>
          </p:nvSpPr>
          <p:spPr bwMode="auto">
            <a:xfrm>
              <a:off x="2100753" y="1717675"/>
              <a:ext cx="7909" cy="11112"/>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9" name="Line 3630"/>
            <p:cNvSpPr>
              <a:spLocks noChangeShapeType="1"/>
            </p:cNvSpPr>
            <p:nvPr/>
          </p:nvSpPr>
          <p:spPr bwMode="auto">
            <a:xfrm>
              <a:off x="2103916" y="1725612"/>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0" name="Rectangle 3631"/>
            <p:cNvSpPr>
              <a:spLocks noChangeArrowheads="1"/>
            </p:cNvSpPr>
            <p:nvPr/>
          </p:nvSpPr>
          <p:spPr bwMode="auto">
            <a:xfrm>
              <a:off x="2103916" y="1725612"/>
              <a:ext cx="4745"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1" name="Rectangle 3632"/>
            <p:cNvSpPr>
              <a:spLocks noChangeArrowheads="1"/>
            </p:cNvSpPr>
            <p:nvPr/>
          </p:nvSpPr>
          <p:spPr bwMode="auto">
            <a:xfrm>
              <a:off x="2103916" y="1725612"/>
              <a:ext cx="4745"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2" name="Line 3633"/>
            <p:cNvSpPr>
              <a:spLocks noChangeShapeType="1"/>
            </p:cNvSpPr>
            <p:nvPr/>
          </p:nvSpPr>
          <p:spPr bwMode="auto">
            <a:xfrm>
              <a:off x="2111825" y="1728787"/>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3" name="Rectangle 3634"/>
            <p:cNvSpPr>
              <a:spLocks noChangeArrowheads="1"/>
            </p:cNvSpPr>
            <p:nvPr/>
          </p:nvSpPr>
          <p:spPr bwMode="auto">
            <a:xfrm>
              <a:off x="2103916" y="1728787"/>
              <a:ext cx="7909"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4" name="Rectangle 3635"/>
            <p:cNvSpPr>
              <a:spLocks noChangeArrowheads="1"/>
            </p:cNvSpPr>
            <p:nvPr/>
          </p:nvSpPr>
          <p:spPr bwMode="auto">
            <a:xfrm>
              <a:off x="2103916" y="1728787"/>
              <a:ext cx="7909"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5" name="Line 3636"/>
            <p:cNvSpPr>
              <a:spLocks noChangeShapeType="1"/>
            </p:cNvSpPr>
            <p:nvPr/>
          </p:nvSpPr>
          <p:spPr bwMode="auto">
            <a:xfrm>
              <a:off x="2108661" y="1728787"/>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6" name="Rectangle 3637"/>
            <p:cNvSpPr>
              <a:spLocks noChangeArrowheads="1"/>
            </p:cNvSpPr>
            <p:nvPr/>
          </p:nvSpPr>
          <p:spPr bwMode="auto">
            <a:xfrm>
              <a:off x="2108661" y="1728787"/>
              <a:ext cx="3164"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7" name="Rectangle 3639"/>
            <p:cNvSpPr>
              <a:spLocks noChangeArrowheads="1"/>
            </p:cNvSpPr>
            <p:nvPr/>
          </p:nvSpPr>
          <p:spPr bwMode="auto">
            <a:xfrm>
              <a:off x="2108661" y="1728787"/>
              <a:ext cx="3164"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8" name="Line 3640"/>
            <p:cNvSpPr>
              <a:spLocks noChangeShapeType="1"/>
            </p:cNvSpPr>
            <p:nvPr/>
          </p:nvSpPr>
          <p:spPr bwMode="auto">
            <a:xfrm>
              <a:off x="2116571" y="1731962"/>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9" name="Rectangle 3641"/>
            <p:cNvSpPr>
              <a:spLocks noChangeArrowheads="1"/>
            </p:cNvSpPr>
            <p:nvPr/>
          </p:nvSpPr>
          <p:spPr bwMode="auto">
            <a:xfrm>
              <a:off x="2108661" y="1731962"/>
              <a:ext cx="7910" cy="12700"/>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0" name="Rectangle 3642"/>
            <p:cNvSpPr>
              <a:spLocks noChangeArrowheads="1"/>
            </p:cNvSpPr>
            <p:nvPr/>
          </p:nvSpPr>
          <p:spPr bwMode="auto">
            <a:xfrm>
              <a:off x="2108661" y="1731962"/>
              <a:ext cx="7910" cy="12700"/>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1" name="Line 3643"/>
            <p:cNvSpPr>
              <a:spLocks noChangeShapeType="1"/>
            </p:cNvSpPr>
            <p:nvPr/>
          </p:nvSpPr>
          <p:spPr bwMode="auto">
            <a:xfrm>
              <a:off x="2111825" y="1739900"/>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2" name="Rectangle 3644"/>
            <p:cNvSpPr>
              <a:spLocks noChangeArrowheads="1"/>
            </p:cNvSpPr>
            <p:nvPr/>
          </p:nvSpPr>
          <p:spPr bwMode="auto">
            <a:xfrm>
              <a:off x="2111825" y="1739900"/>
              <a:ext cx="4746"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3" name="Rectangle 3645"/>
            <p:cNvSpPr>
              <a:spLocks noChangeArrowheads="1"/>
            </p:cNvSpPr>
            <p:nvPr/>
          </p:nvSpPr>
          <p:spPr bwMode="auto">
            <a:xfrm>
              <a:off x="2111825" y="1739900"/>
              <a:ext cx="4746"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4" name="Line 3646"/>
            <p:cNvSpPr>
              <a:spLocks noChangeShapeType="1"/>
            </p:cNvSpPr>
            <p:nvPr/>
          </p:nvSpPr>
          <p:spPr bwMode="auto">
            <a:xfrm>
              <a:off x="2119735" y="1744662"/>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5" name="Rectangle 3647"/>
            <p:cNvSpPr>
              <a:spLocks noChangeArrowheads="1"/>
            </p:cNvSpPr>
            <p:nvPr/>
          </p:nvSpPr>
          <p:spPr bwMode="auto">
            <a:xfrm>
              <a:off x="2111825" y="1744662"/>
              <a:ext cx="7910"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6" name="Rectangle 3648"/>
            <p:cNvSpPr>
              <a:spLocks noChangeArrowheads="1"/>
            </p:cNvSpPr>
            <p:nvPr/>
          </p:nvSpPr>
          <p:spPr bwMode="auto">
            <a:xfrm>
              <a:off x="2111825" y="1744662"/>
              <a:ext cx="7910"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7" name="Line 3649"/>
            <p:cNvSpPr>
              <a:spLocks noChangeShapeType="1"/>
            </p:cNvSpPr>
            <p:nvPr/>
          </p:nvSpPr>
          <p:spPr bwMode="auto">
            <a:xfrm>
              <a:off x="2127643" y="1790700"/>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8" name="Rectangle 3650"/>
            <p:cNvSpPr>
              <a:spLocks noChangeArrowheads="1"/>
            </p:cNvSpPr>
            <p:nvPr/>
          </p:nvSpPr>
          <p:spPr bwMode="auto">
            <a:xfrm>
              <a:off x="2119735" y="1790700"/>
              <a:ext cx="7909"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9" name="Rectangle 3651"/>
            <p:cNvSpPr>
              <a:spLocks noChangeArrowheads="1"/>
            </p:cNvSpPr>
            <p:nvPr/>
          </p:nvSpPr>
          <p:spPr bwMode="auto">
            <a:xfrm>
              <a:off x="2119735" y="1790700"/>
              <a:ext cx="7909"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0" name="Rectangle 3652"/>
            <p:cNvSpPr>
              <a:spLocks noChangeArrowheads="1"/>
            </p:cNvSpPr>
            <p:nvPr/>
          </p:nvSpPr>
          <p:spPr bwMode="auto">
            <a:xfrm>
              <a:off x="2124480" y="1793875"/>
              <a:ext cx="1582"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1" name="Line 3653"/>
            <p:cNvSpPr>
              <a:spLocks noChangeShapeType="1"/>
            </p:cNvSpPr>
            <p:nvPr/>
          </p:nvSpPr>
          <p:spPr bwMode="auto">
            <a:xfrm>
              <a:off x="2127643" y="1798637"/>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2" name="Rectangle 3654"/>
            <p:cNvSpPr>
              <a:spLocks noChangeArrowheads="1"/>
            </p:cNvSpPr>
            <p:nvPr/>
          </p:nvSpPr>
          <p:spPr bwMode="auto">
            <a:xfrm>
              <a:off x="2124480" y="1798637"/>
              <a:ext cx="3164" cy="11113"/>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3" name="Rectangle 3655"/>
            <p:cNvSpPr>
              <a:spLocks noChangeArrowheads="1"/>
            </p:cNvSpPr>
            <p:nvPr/>
          </p:nvSpPr>
          <p:spPr bwMode="auto">
            <a:xfrm>
              <a:off x="2124480" y="1798637"/>
              <a:ext cx="3164" cy="11113"/>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4" name="Line 3656"/>
            <p:cNvSpPr>
              <a:spLocks noChangeShapeType="1"/>
            </p:cNvSpPr>
            <p:nvPr/>
          </p:nvSpPr>
          <p:spPr bwMode="auto">
            <a:xfrm>
              <a:off x="2124480" y="1804987"/>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5" name="Rectangle 3657"/>
            <p:cNvSpPr>
              <a:spLocks noChangeArrowheads="1"/>
            </p:cNvSpPr>
            <p:nvPr/>
          </p:nvSpPr>
          <p:spPr bwMode="auto">
            <a:xfrm>
              <a:off x="2124480" y="1804987"/>
              <a:ext cx="3164"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6" name="Rectangle 3658"/>
            <p:cNvSpPr>
              <a:spLocks noChangeArrowheads="1"/>
            </p:cNvSpPr>
            <p:nvPr/>
          </p:nvSpPr>
          <p:spPr bwMode="auto">
            <a:xfrm>
              <a:off x="2124480" y="1804987"/>
              <a:ext cx="3164"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7" name="Line 3659"/>
            <p:cNvSpPr>
              <a:spLocks noChangeShapeType="1"/>
            </p:cNvSpPr>
            <p:nvPr/>
          </p:nvSpPr>
          <p:spPr bwMode="auto">
            <a:xfrm>
              <a:off x="2127643" y="1804987"/>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8" name="Rectangle 3660"/>
            <p:cNvSpPr>
              <a:spLocks noChangeArrowheads="1"/>
            </p:cNvSpPr>
            <p:nvPr/>
          </p:nvSpPr>
          <p:spPr bwMode="auto">
            <a:xfrm>
              <a:off x="2127643" y="1804987"/>
              <a:ext cx="7910"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9" name="Rectangle 3661"/>
            <p:cNvSpPr>
              <a:spLocks noChangeArrowheads="1"/>
            </p:cNvSpPr>
            <p:nvPr/>
          </p:nvSpPr>
          <p:spPr bwMode="auto">
            <a:xfrm>
              <a:off x="2127643" y="1804987"/>
              <a:ext cx="7910"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0" name="Line 3669"/>
            <p:cNvSpPr>
              <a:spLocks noChangeShapeType="1"/>
            </p:cNvSpPr>
            <p:nvPr/>
          </p:nvSpPr>
          <p:spPr bwMode="auto">
            <a:xfrm>
              <a:off x="2167190" y="1851025"/>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1" name="Rectangle 3670"/>
            <p:cNvSpPr>
              <a:spLocks noChangeArrowheads="1"/>
            </p:cNvSpPr>
            <p:nvPr/>
          </p:nvSpPr>
          <p:spPr bwMode="auto">
            <a:xfrm>
              <a:off x="2159280" y="1851025"/>
              <a:ext cx="7910" cy="4762"/>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2" name="Rectangle 3671"/>
            <p:cNvSpPr>
              <a:spLocks noChangeArrowheads="1"/>
            </p:cNvSpPr>
            <p:nvPr/>
          </p:nvSpPr>
          <p:spPr bwMode="auto">
            <a:xfrm>
              <a:off x="2159280" y="1851025"/>
              <a:ext cx="7910" cy="4762"/>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3" name="Line 3672"/>
            <p:cNvSpPr>
              <a:spLocks noChangeShapeType="1"/>
            </p:cNvSpPr>
            <p:nvPr/>
          </p:nvSpPr>
          <p:spPr bwMode="auto">
            <a:xfrm>
              <a:off x="2164026" y="1851025"/>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4" name="Rectangle 3673"/>
            <p:cNvSpPr>
              <a:spLocks noChangeArrowheads="1"/>
            </p:cNvSpPr>
            <p:nvPr/>
          </p:nvSpPr>
          <p:spPr bwMode="auto">
            <a:xfrm>
              <a:off x="2164026" y="1851025"/>
              <a:ext cx="7909"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5" name="Rectangle 3674"/>
            <p:cNvSpPr>
              <a:spLocks noChangeArrowheads="1"/>
            </p:cNvSpPr>
            <p:nvPr/>
          </p:nvSpPr>
          <p:spPr bwMode="auto">
            <a:xfrm>
              <a:off x="2164026" y="1851025"/>
              <a:ext cx="7909"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6" name="Line 3675"/>
            <p:cNvSpPr>
              <a:spLocks noChangeShapeType="1"/>
            </p:cNvSpPr>
            <p:nvPr/>
          </p:nvSpPr>
          <p:spPr bwMode="auto">
            <a:xfrm>
              <a:off x="2171935" y="1851025"/>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7" name="Rectangle 3676"/>
            <p:cNvSpPr>
              <a:spLocks noChangeArrowheads="1"/>
            </p:cNvSpPr>
            <p:nvPr/>
          </p:nvSpPr>
          <p:spPr bwMode="auto">
            <a:xfrm>
              <a:off x="2171935" y="1851025"/>
              <a:ext cx="12655"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8" name="Rectangle 3677"/>
            <p:cNvSpPr>
              <a:spLocks noChangeArrowheads="1"/>
            </p:cNvSpPr>
            <p:nvPr/>
          </p:nvSpPr>
          <p:spPr bwMode="auto">
            <a:xfrm>
              <a:off x="2171935" y="1851025"/>
              <a:ext cx="12655"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9" name="Line 3678"/>
            <p:cNvSpPr>
              <a:spLocks noChangeShapeType="1"/>
            </p:cNvSpPr>
            <p:nvPr/>
          </p:nvSpPr>
          <p:spPr bwMode="auto">
            <a:xfrm>
              <a:off x="2187754" y="1855787"/>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0" name="Rectangle 3679"/>
            <p:cNvSpPr>
              <a:spLocks noChangeArrowheads="1"/>
            </p:cNvSpPr>
            <p:nvPr/>
          </p:nvSpPr>
          <p:spPr bwMode="auto">
            <a:xfrm>
              <a:off x="2179845" y="1855787"/>
              <a:ext cx="7909"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1" name="Rectangle 3680"/>
            <p:cNvSpPr>
              <a:spLocks noChangeArrowheads="1"/>
            </p:cNvSpPr>
            <p:nvPr/>
          </p:nvSpPr>
          <p:spPr bwMode="auto">
            <a:xfrm>
              <a:off x="2179845" y="1855787"/>
              <a:ext cx="7909"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2" name="Line 3681"/>
            <p:cNvSpPr>
              <a:spLocks noChangeShapeType="1"/>
            </p:cNvSpPr>
            <p:nvPr/>
          </p:nvSpPr>
          <p:spPr bwMode="auto">
            <a:xfrm>
              <a:off x="2184590" y="1858962"/>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3" name="Rectangle 3682"/>
            <p:cNvSpPr>
              <a:spLocks noChangeArrowheads="1"/>
            </p:cNvSpPr>
            <p:nvPr/>
          </p:nvSpPr>
          <p:spPr bwMode="auto">
            <a:xfrm>
              <a:off x="2184590" y="1858962"/>
              <a:ext cx="6327" cy="4763"/>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4" name="Rectangle 3683"/>
            <p:cNvSpPr>
              <a:spLocks noChangeArrowheads="1"/>
            </p:cNvSpPr>
            <p:nvPr/>
          </p:nvSpPr>
          <p:spPr bwMode="auto">
            <a:xfrm>
              <a:off x="2184590" y="1858962"/>
              <a:ext cx="6327" cy="4763"/>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5" name="Line 3684"/>
            <p:cNvSpPr>
              <a:spLocks noChangeShapeType="1"/>
            </p:cNvSpPr>
            <p:nvPr/>
          </p:nvSpPr>
          <p:spPr bwMode="auto">
            <a:xfrm>
              <a:off x="2195663" y="1863725"/>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6" name="Rectangle 3685"/>
            <p:cNvSpPr>
              <a:spLocks noChangeArrowheads="1"/>
            </p:cNvSpPr>
            <p:nvPr/>
          </p:nvSpPr>
          <p:spPr bwMode="auto">
            <a:xfrm>
              <a:off x="2187754" y="1863725"/>
              <a:ext cx="7910"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7" name="Rectangle 3686"/>
            <p:cNvSpPr>
              <a:spLocks noChangeArrowheads="1"/>
            </p:cNvSpPr>
            <p:nvPr/>
          </p:nvSpPr>
          <p:spPr bwMode="auto">
            <a:xfrm>
              <a:off x="2187754" y="1863725"/>
              <a:ext cx="7910"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8" name="Line 3687"/>
            <p:cNvSpPr>
              <a:spLocks noChangeShapeType="1"/>
            </p:cNvSpPr>
            <p:nvPr/>
          </p:nvSpPr>
          <p:spPr bwMode="auto">
            <a:xfrm>
              <a:off x="2190917" y="1863725"/>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9" name="Rectangle 3688"/>
            <p:cNvSpPr>
              <a:spLocks noChangeArrowheads="1"/>
            </p:cNvSpPr>
            <p:nvPr/>
          </p:nvSpPr>
          <p:spPr bwMode="auto">
            <a:xfrm>
              <a:off x="2190917" y="1863725"/>
              <a:ext cx="7910" cy="6350"/>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0" name="Rectangle 3689"/>
            <p:cNvSpPr>
              <a:spLocks noChangeArrowheads="1"/>
            </p:cNvSpPr>
            <p:nvPr/>
          </p:nvSpPr>
          <p:spPr bwMode="auto">
            <a:xfrm>
              <a:off x="2190917" y="1863725"/>
              <a:ext cx="7910" cy="6350"/>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1" name="Line 3690"/>
            <p:cNvSpPr>
              <a:spLocks noChangeShapeType="1"/>
            </p:cNvSpPr>
            <p:nvPr/>
          </p:nvSpPr>
          <p:spPr bwMode="auto">
            <a:xfrm>
              <a:off x="2235209" y="1882775"/>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2" name="Rectangle 3691"/>
            <p:cNvSpPr>
              <a:spLocks noChangeArrowheads="1"/>
            </p:cNvSpPr>
            <p:nvPr/>
          </p:nvSpPr>
          <p:spPr bwMode="auto">
            <a:xfrm>
              <a:off x="2235209" y="1882775"/>
              <a:ext cx="52201" cy="6350"/>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3" name="Rectangle 3692"/>
            <p:cNvSpPr>
              <a:spLocks noChangeArrowheads="1"/>
            </p:cNvSpPr>
            <p:nvPr/>
          </p:nvSpPr>
          <p:spPr bwMode="auto">
            <a:xfrm>
              <a:off x="2235209" y="1882775"/>
              <a:ext cx="52201" cy="6350"/>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4" name="Line 3693"/>
            <p:cNvSpPr>
              <a:spLocks noChangeShapeType="1"/>
            </p:cNvSpPr>
            <p:nvPr/>
          </p:nvSpPr>
          <p:spPr bwMode="auto">
            <a:xfrm>
              <a:off x="2290574" y="1885950"/>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5" name="Rectangle 3694"/>
            <p:cNvSpPr>
              <a:spLocks noChangeArrowheads="1"/>
            </p:cNvSpPr>
            <p:nvPr/>
          </p:nvSpPr>
          <p:spPr bwMode="auto">
            <a:xfrm>
              <a:off x="2282664" y="1885950"/>
              <a:ext cx="7910"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6" name="Rectangle 3695"/>
            <p:cNvSpPr>
              <a:spLocks noChangeArrowheads="1"/>
            </p:cNvSpPr>
            <p:nvPr/>
          </p:nvSpPr>
          <p:spPr bwMode="auto">
            <a:xfrm>
              <a:off x="2282664" y="1885950"/>
              <a:ext cx="7910"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7" name="Line 3696"/>
            <p:cNvSpPr>
              <a:spLocks noChangeShapeType="1"/>
            </p:cNvSpPr>
            <p:nvPr/>
          </p:nvSpPr>
          <p:spPr bwMode="auto">
            <a:xfrm>
              <a:off x="2338029" y="1893887"/>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8" name="Rectangle 3697"/>
            <p:cNvSpPr>
              <a:spLocks noChangeArrowheads="1"/>
            </p:cNvSpPr>
            <p:nvPr/>
          </p:nvSpPr>
          <p:spPr bwMode="auto">
            <a:xfrm>
              <a:off x="2338029" y="1893887"/>
              <a:ext cx="7909"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9" name="Rectangle 3698"/>
            <p:cNvSpPr>
              <a:spLocks noChangeArrowheads="1"/>
            </p:cNvSpPr>
            <p:nvPr/>
          </p:nvSpPr>
          <p:spPr bwMode="auto">
            <a:xfrm>
              <a:off x="2338029" y="1893887"/>
              <a:ext cx="7909"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0" name="Line 3699"/>
            <p:cNvSpPr>
              <a:spLocks noChangeShapeType="1"/>
            </p:cNvSpPr>
            <p:nvPr/>
          </p:nvSpPr>
          <p:spPr bwMode="auto">
            <a:xfrm>
              <a:off x="2345938" y="1893887"/>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1" name="Rectangle 3700"/>
            <p:cNvSpPr>
              <a:spLocks noChangeArrowheads="1"/>
            </p:cNvSpPr>
            <p:nvPr/>
          </p:nvSpPr>
          <p:spPr bwMode="auto">
            <a:xfrm>
              <a:off x="2345938" y="1893887"/>
              <a:ext cx="23728"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2" name="Rectangle 3701"/>
            <p:cNvSpPr>
              <a:spLocks noChangeArrowheads="1"/>
            </p:cNvSpPr>
            <p:nvPr/>
          </p:nvSpPr>
          <p:spPr bwMode="auto">
            <a:xfrm>
              <a:off x="2345938" y="1893887"/>
              <a:ext cx="23728"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3" name="Line 3702"/>
            <p:cNvSpPr>
              <a:spLocks noChangeShapeType="1"/>
            </p:cNvSpPr>
            <p:nvPr/>
          </p:nvSpPr>
          <p:spPr bwMode="auto">
            <a:xfrm>
              <a:off x="2369666" y="1893887"/>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4" name="Rectangle 3703"/>
            <p:cNvSpPr>
              <a:spLocks noChangeArrowheads="1"/>
            </p:cNvSpPr>
            <p:nvPr/>
          </p:nvSpPr>
          <p:spPr bwMode="auto">
            <a:xfrm>
              <a:off x="2369666" y="1893887"/>
              <a:ext cx="4745"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5" name="Rectangle 3704"/>
            <p:cNvSpPr>
              <a:spLocks noChangeArrowheads="1"/>
            </p:cNvSpPr>
            <p:nvPr/>
          </p:nvSpPr>
          <p:spPr bwMode="auto">
            <a:xfrm>
              <a:off x="2369666" y="1893887"/>
              <a:ext cx="4745"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6" name="Line 3705"/>
            <p:cNvSpPr>
              <a:spLocks noChangeShapeType="1"/>
            </p:cNvSpPr>
            <p:nvPr/>
          </p:nvSpPr>
          <p:spPr bwMode="auto">
            <a:xfrm>
              <a:off x="2377575" y="1897062"/>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7" name="Rectangle 3706"/>
            <p:cNvSpPr>
              <a:spLocks noChangeArrowheads="1"/>
            </p:cNvSpPr>
            <p:nvPr/>
          </p:nvSpPr>
          <p:spPr bwMode="auto">
            <a:xfrm>
              <a:off x="2369666" y="1897062"/>
              <a:ext cx="7909" cy="4763"/>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8" name="Rectangle 3707"/>
            <p:cNvSpPr>
              <a:spLocks noChangeArrowheads="1"/>
            </p:cNvSpPr>
            <p:nvPr/>
          </p:nvSpPr>
          <p:spPr bwMode="auto">
            <a:xfrm>
              <a:off x="2369666" y="1897062"/>
              <a:ext cx="7909" cy="4763"/>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9" name="Line 3708"/>
            <p:cNvSpPr>
              <a:spLocks noChangeShapeType="1"/>
            </p:cNvSpPr>
            <p:nvPr/>
          </p:nvSpPr>
          <p:spPr bwMode="auto">
            <a:xfrm>
              <a:off x="2374411" y="1901825"/>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0" name="Rectangle 3709"/>
            <p:cNvSpPr>
              <a:spLocks noChangeArrowheads="1"/>
            </p:cNvSpPr>
            <p:nvPr/>
          </p:nvSpPr>
          <p:spPr bwMode="auto">
            <a:xfrm>
              <a:off x="2374411" y="1901825"/>
              <a:ext cx="15818"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1" name="Rectangle 3710"/>
            <p:cNvSpPr>
              <a:spLocks noChangeArrowheads="1"/>
            </p:cNvSpPr>
            <p:nvPr/>
          </p:nvSpPr>
          <p:spPr bwMode="auto">
            <a:xfrm>
              <a:off x="2374411" y="1901825"/>
              <a:ext cx="15818"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2" name="Rectangle 3711"/>
            <p:cNvSpPr>
              <a:spLocks noChangeArrowheads="1"/>
            </p:cNvSpPr>
            <p:nvPr/>
          </p:nvSpPr>
          <p:spPr bwMode="auto">
            <a:xfrm>
              <a:off x="2440848" y="1905000"/>
              <a:ext cx="1582"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3" name="Line 3712"/>
            <p:cNvSpPr>
              <a:spLocks noChangeShapeType="1"/>
            </p:cNvSpPr>
            <p:nvPr/>
          </p:nvSpPr>
          <p:spPr bwMode="auto">
            <a:xfrm>
              <a:off x="2445594" y="1909762"/>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4" name="Rectangle 3713"/>
            <p:cNvSpPr>
              <a:spLocks noChangeArrowheads="1"/>
            </p:cNvSpPr>
            <p:nvPr/>
          </p:nvSpPr>
          <p:spPr bwMode="auto">
            <a:xfrm>
              <a:off x="2437685" y="1909762"/>
              <a:ext cx="7910" cy="6350"/>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5" name="Rectangle 3714"/>
            <p:cNvSpPr>
              <a:spLocks noChangeArrowheads="1"/>
            </p:cNvSpPr>
            <p:nvPr/>
          </p:nvSpPr>
          <p:spPr bwMode="auto">
            <a:xfrm>
              <a:off x="2437685" y="1909762"/>
              <a:ext cx="7910" cy="6350"/>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6" name="Line 3715"/>
            <p:cNvSpPr>
              <a:spLocks noChangeShapeType="1"/>
            </p:cNvSpPr>
            <p:nvPr/>
          </p:nvSpPr>
          <p:spPr bwMode="auto">
            <a:xfrm>
              <a:off x="2440848" y="1912937"/>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7" name="Rectangle 3716"/>
            <p:cNvSpPr>
              <a:spLocks noChangeArrowheads="1"/>
            </p:cNvSpPr>
            <p:nvPr/>
          </p:nvSpPr>
          <p:spPr bwMode="auto">
            <a:xfrm>
              <a:off x="2440848" y="1912937"/>
              <a:ext cx="12655"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8" name="Rectangle 3717"/>
            <p:cNvSpPr>
              <a:spLocks noChangeArrowheads="1"/>
            </p:cNvSpPr>
            <p:nvPr/>
          </p:nvSpPr>
          <p:spPr bwMode="auto">
            <a:xfrm>
              <a:off x="2440848" y="1912937"/>
              <a:ext cx="12655"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9" name="Line 3718"/>
            <p:cNvSpPr>
              <a:spLocks noChangeShapeType="1"/>
            </p:cNvSpPr>
            <p:nvPr/>
          </p:nvSpPr>
          <p:spPr bwMode="auto">
            <a:xfrm>
              <a:off x="2453503" y="1912937"/>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0" name="Rectangle 3719"/>
            <p:cNvSpPr>
              <a:spLocks noChangeArrowheads="1"/>
            </p:cNvSpPr>
            <p:nvPr/>
          </p:nvSpPr>
          <p:spPr bwMode="auto">
            <a:xfrm>
              <a:off x="2453503" y="1912937"/>
              <a:ext cx="4746"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1" name="Rectangle 3720"/>
            <p:cNvSpPr>
              <a:spLocks noChangeArrowheads="1"/>
            </p:cNvSpPr>
            <p:nvPr/>
          </p:nvSpPr>
          <p:spPr bwMode="auto">
            <a:xfrm>
              <a:off x="2453503" y="1912937"/>
              <a:ext cx="4746"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2" name="Line 3721"/>
            <p:cNvSpPr>
              <a:spLocks noChangeShapeType="1"/>
            </p:cNvSpPr>
            <p:nvPr/>
          </p:nvSpPr>
          <p:spPr bwMode="auto">
            <a:xfrm>
              <a:off x="2458249" y="1912937"/>
              <a:ext cx="3164"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3" name="Rectangle 3722"/>
            <p:cNvSpPr>
              <a:spLocks noChangeArrowheads="1"/>
            </p:cNvSpPr>
            <p:nvPr/>
          </p:nvSpPr>
          <p:spPr bwMode="auto">
            <a:xfrm>
              <a:off x="2458249" y="1912937"/>
              <a:ext cx="12655"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4" name="Rectangle 3723"/>
            <p:cNvSpPr>
              <a:spLocks noChangeArrowheads="1"/>
            </p:cNvSpPr>
            <p:nvPr/>
          </p:nvSpPr>
          <p:spPr bwMode="auto">
            <a:xfrm>
              <a:off x="2458249" y="1912937"/>
              <a:ext cx="12655"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5" name="Line 3724"/>
            <p:cNvSpPr>
              <a:spLocks noChangeShapeType="1"/>
            </p:cNvSpPr>
            <p:nvPr/>
          </p:nvSpPr>
          <p:spPr bwMode="auto">
            <a:xfrm>
              <a:off x="2475649" y="1916112"/>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6" name="Rectangle 3725"/>
            <p:cNvSpPr>
              <a:spLocks noChangeArrowheads="1"/>
            </p:cNvSpPr>
            <p:nvPr/>
          </p:nvSpPr>
          <p:spPr bwMode="auto">
            <a:xfrm>
              <a:off x="2466158" y="1916112"/>
              <a:ext cx="9491" cy="4763"/>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7" name="Rectangle 3726"/>
            <p:cNvSpPr>
              <a:spLocks noChangeArrowheads="1"/>
            </p:cNvSpPr>
            <p:nvPr/>
          </p:nvSpPr>
          <p:spPr bwMode="auto">
            <a:xfrm>
              <a:off x="2466158" y="1916112"/>
              <a:ext cx="9491" cy="4763"/>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8" name="Line 3727"/>
            <p:cNvSpPr>
              <a:spLocks noChangeShapeType="1"/>
            </p:cNvSpPr>
            <p:nvPr/>
          </p:nvSpPr>
          <p:spPr bwMode="auto">
            <a:xfrm>
              <a:off x="2470904" y="1916112"/>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9" name="Rectangle 3728"/>
            <p:cNvSpPr>
              <a:spLocks noChangeArrowheads="1"/>
            </p:cNvSpPr>
            <p:nvPr/>
          </p:nvSpPr>
          <p:spPr bwMode="auto">
            <a:xfrm>
              <a:off x="2470904" y="1916112"/>
              <a:ext cx="4745"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40" name="Rectangle 3729"/>
            <p:cNvSpPr>
              <a:spLocks noChangeArrowheads="1"/>
            </p:cNvSpPr>
            <p:nvPr/>
          </p:nvSpPr>
          <p:spPr bwMode="auto">
            <a:xfrm>
              <a:off x="2470904" y="1916112"/>
              <a:ext cx="4745"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41" name="Line 3730"/>
            <p:cNvSpPr>
              <a:spLocks noChangeShapeType="1"/>
            </p:cNvSpPr>
            <p:nvPr/>
          </p:nvSpPr>
          <p:spPr bwMode="auto">
            <a:xfrm>
              <a:off x="2478813" y="1920875"/>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42" name="Rectangle 3731"/>
            <p:cNvSpPr>
              <a:spLocks noChangeArrowheads="1"/>
            </p:cNvSpPr>
            <p:nvPr/>
          </p:nvSpPr>
          <p:spPr bwMode="auto">
            <a:xfrm>
              <a:off x="2470904" y="1920875"/>
              <a:ext cx="7909"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43" name="Rectangle 3732"/>
            <p:cNvSpPr>
              <a:spLocks noChangeArrowheads="1"/>
            </p:cNvSpPr>
            <p:nvPr/>
          </p:nvSpPr>
          <p:spPr bwMode="auto">
            <a:xfrm>
              <a:off x="2470904" y="1920875"/>
              <a:ext cx="7909"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44" name="Rectangle 3733"/>
            <p:cNvSpPr>
              <a:spLocks noChangeArrowheads="1"/>
            </p:cNvSpPr>
            <p:nvPr/>
          </p:nvSpPr>
          <p:spPr bwMode="auto">
            <a:xfrm>
              <a:off x="2475649" y="1924050"/>
              <a:ext cx="1582" cy="4762"/>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45" name="Line 3734"/>
            <p:cNvSpPr>
              <a:spLocks noChangeShapeType="1"/>
            </p:cNvSpPr>
            <p:nvPr/>
          </p:nvSpPr>
          <p:spPr bwMode="auto">
            <a:xfrm>
              <a:off x="2499377" y="1958975"/>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46" name="Rectangle 3735"/>
            <p:cNvSpPr>
              <a:spLocks noChangeArrowheads="1"/>
            </p:cNvSpPr>
            <p:nvPr/>
          </p:nvSpPr>
          <p:spPr bwMode="auto">
            <a:xfrm>
              <a:off x="2491467" y="1958975"/>
              <a:ext cx="7910" cy="158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47" name="Rectangle 3736"/>
            <p:cNvSpPr>
              <a:spLocks noChangeArrowheads="1"/>
            </p:cNvSpPr>
            <p:nvPr/>
          </p:nvSpPr>
          <p:spPr bwMode="auto">
            <a:xfrm>
              <a:off x="2491467" y="1958975"/>
              <a:ext cx="7910" cy="158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48" name="Line 3737"/>
            <p:cNvSpPr>
              <a:spLocks noChangeShapeType="1"/>
            </p:cNvSpPr>
            <p:nvPr/>
          </p:nvSpPr>
          <p:spPr bwMode="auto">
            <a:xfrm>
              <a:off x="2494631" y="1974850"/>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49" name="Rectangle 3738"/>
            <p:cNvSpPr>
              <a:spLocks noChangeArrowheads="1"/>
            </p:cNvSpPr>
            <p:nvPr/>
          </p:nvSpPr>
          <p:spPr bwMode="auto">
            <a:xfrm>
              <a:off x="2494631" y="1974850"/>
              <a:ext cx="4746"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50" name="Rectangle 3739"/>
            <p:cNvSpPr>
              <a:spLocks noChangeArrowheads="1"/>
            </p:cNvSpPr>
            <p:nvPr/>
          </p:nvSpPr>
          <p:spPr bwMode="auto">
            <a:xfrm>
              <a:off x="2494631" y="1974850"/>
              <a:ext cx="4746"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51" name="Line 3740"/>
            <p:cNvSpPr>
              <a:spLocks noChangeShapeType="1"/>
            </p:cNvSpPr>
            <p:nvPr/>
          </p:nvSpPr>
          <p:spPr bwMode="auto">
            <a:xfrm>
              <a:off x="2502541" y="1974850"/>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52" name="Rectangle 3741"/>
            <p:cNvSpPr>
              <a:spLocks noChangeArrowheads="1"/>
            </p:cNvSpPr>
            <p:nvPr/>
          </p:nvSpPr>
          <p:spPr bwMode="auto">
            <a:xfrm>
              <a:off x="2494631" y="1974850"/>
              <a:ext cx="7910" cy="19050"/>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53" name="Rectangle 3742"/>
            <p:cNvSpPr>
              <a:spLocks noChangeArrowheads="1"/>
            </p:cNvSpPr>
            <p:nvPr/>
          </p:nvSpPr>
          <p:spPr bwMode="auto">
            <a:xfrm>
              <a:off x="2494631" y="1974850"/>
              <a:ext cx="7910" cy="19050"/>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54" name="Line 3743"/>
            <p:cNvSpPr>
              <a:spLocks noChangeShapeType="1"/>
            </p:cNvSpPr>
            <p:nvPr/>
          </p:nvSpPr>
          <p:spPr bwMode="auto">
            <a:xfrm>
              <a:off x="2499377" y="1990725"/>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55" name="Rectangle 3744"/>
            <p:cNvSpPr>
              <a:spLocks noChangeArrowheads="1"/>
            </p:cNvSpPr>
            <p:nvPr/>
          </p:nvSpPr>
          <p:spPr bwMode="auto">
            <a:xfrm>
              <a:off x="2499377" y="1990725"/>
              <a:ext cx="3164"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56" name="Rectangle 3745"/>
            <p:cNvSpPr>
              <a:spLocks noChangeArrowheads="1"/>
            </p:cNvSpPr>
            <p:nvPr/>
          </p:nvSpPr>
          <p:spPr bwMode="auto">
            <a:xfrm>
              <a:off x="2499377" y="1990725"/>
              <a:ext cx="3164"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57" name="Line 3746"/>
            <p:cNvSpPr>
              <a:spLocks noChangeShapeType="1"/>
            </p:cNvSpPr>
            <p:nvPr/>
          </p:nvSpPr>
          <p:spPr bwMode="auto">
            <a:xfrm>
              <a:off x="2502541" y="1990725"/>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58" name="Rectangle 3747"/>
            <p:cNvSpPr>
              <a:spLocks noChangeArrowheads="1"/>
            </p:cNvSpPr>
            <p:nvPr/>
          </p:nvSpPr>
          <p:spPr bwMode="auto">
            <a:xfrm>
              <a:off x="2502541" y="1990725"/>
              <a:ext cx="3164"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59" name="Rectangle 3748"/>
            <p:cNvSpPr>
              <a:spLocks noChangeArrowheads="1"/>
            </p:cNvSpPr>
            <p:nvPr/>
          </p:nvSpPr>
          <p:spPr bwMode="auto">
            <a:xfrm>
              <a:off x="2502541" y="1990725"/>
              <a:ext cx="3164"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60" name="Rectangle 3749"/>
            <p:cNvSpPr>
              <a:spLocks noChangeArrowheads="1"/>
            </p:cNvSpPr>
            <p:nvPr/>
          </p:nvSpPr>
          <p:spPr bwMode="auto">
            <a:xfrm>
              <a:off x="2502541" y="1993900"/>
              <a:ext cx="3164" cy="158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61" name="Line 3750"/>
            <p:cNvSpPr>
              <a:spLocks noChangeShapeType="1"/>
            </p:cNvSpPr>
            <p:nvPr/>
          </p:nvSpPr>
          <p:spPr bwMode="auto">
            <a:xfrm>
              <a:off x="2510450" y="2036762"/>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62" name="Rectangle 3751"/>
            <p:cNvSpPr>
              <a:spLocks noChangeArrowheads="1"/>
            </p:cNvSpPr>
            <p:nvPr/>
          </p:nvSpPr>
          <p:spPr bwMode="auto">
            <a:xfrm>
              <a:off x="2505705" y="2036762"/>
              <a:ext cx="4745" cy="11113"/>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63" name="Rectangle 3752"/>
            <p:cNvSpPr>
              <a:spLocks noChangeArrowheads="1"/>
            </p:cNvSpPr>
            <p:nvPr/>
          </p:nvSpPr>
          <p:spPr bwMode="auto">
            <a:xfrm>
              <a:off x="2505705" y="2036762"/>
              <a:ext cx="4745" cy="11113"/>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64" name="Line 3753"/>
            <p:cNvSpPr>
              <a:spLocks noChangeShapeType="1"/>
            </p:cNvSpPr>
            <p:nvPr/>
          </p:nvSpPr>
          <p:spPr bwMode="auto">
            <a:xfrm>
              <a:off x="2505705" y="2044700"/>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65" name="Rectangle 3754"/>
            <p:cNvSpPr>
              <a:spLocks noChangeArrowheads="1"/>
            </p:cNvSpPr>
            <p:nvPr/>
          </p:nvSpPr>
          <p:spPr bwMode="auto">
            <a:xfrm>
              <a:off x="2505705" y="2044700"/>
              <a:ext cx="4745" cy="6350"/>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66" name="Rectangle 3755"/>
            <p:cNvSpPr>
              <a:spLocks noChangeArrowheads="1"/>
            </p:cNvSpPr>
            <p:nvPr/>
          </p:nvSpPr>
          <p:spPr bwMode="auto">
            <a:xfrm>
              <a:off x="2505705" y="2044700"/>
              <a:ext cx="4745" cy="6350"/>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67" name="Line 3756"/>
            <p:cNvSpPr>
              <a:spLocks noChangeShapeType="1"/>
            </p:cNvSpPr>
            <p:nvPr/>
          </p:nvSpPr>
          <p:spPr bwMode="auto">
            <a:xfrm>
              <a:off x="2515196" y="2047875"/>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68" name="Rectangle 3757"/>
            <p:cNvSpPr>
              <a:spLocks noChangeArrowheads="1"/>
            </p:cNvSpPr>
            <p:nvPr/>
          </p:nvSpPr>
          <p:spPr bwMode="auto">
            <a:xfrm>
              <a:off x="2505705" y="2047875"/>
              <a:ext cx="9491" cy="11112"/>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69" name="Rectangle 3758"/>
            <p:cNvSpPr>
              <a:spLocks noChangeArrowheads="1"/>
            </p:cNvSpPr>
            <p:nvPr/>
          </p:nvSpPr>
          <p:spPr bwMode="auto">
            <a:xfrm>
              <a:off x="2505705" y="2047875"/>
              <a:ext cx="9491" cy="11112"/>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70" name="Line 3759"/>
            <p:cNvSpPr>
              <a:spLocks noChangeShapeType="1"/>
            </p:cNvSpPr>
            <p:nvPr/>
          </p:nvSpPr>
          <p:spPr bwMode="auto">
            <a:xfrm>
              <a:off x="2510450" y="2058987"/>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71" name="Rectangle 3760"/>
            <p:cNvSpPr>
              <a:spLocks noChangeArrowheads="1"/>
            </p:cNvSpPr>
            <p:nvPr/>
          </p:nvSpPr>
          <p:spPr bwMode="auto">
            <a:xfrm>
              <a:off x="2510450" y="2058987"/>
              <a:ext cx="4746" cy="4763"/>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72" name="Rectangle 3761"/>
            <p:cNvSpPr>
              <a:spLocks noChangeArrowheads="1"/>
            </p:cNvSpPr>
            <p:nvPr/>
          </p:nvSpPr>
          <p:spPr bwMode="auto">
            <a:xfrm>
              <a:off x="2510450" y="2058987"/>
              <a:ext cx="4746" cy="4763"/>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73" name="Line 3762"/>
            <p:cNvSpPr>
              <a:spLocks noChangeShapeType="1"/>
            </p:cNvSpPr>
            <p:nvPr/>
          </p:nvSpPr>
          <p:spPr bwMode="auto">
            <a:xfrm>
              <a:off x="2518359" y="2058987"/>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74" name="Rectangle 3763"/>
            <p:cNvSpPr>
              <a:spLocks noChangeArrowheads="1"/>
            </p:cNvSpPr>
            <p:nvPr/>
          </p:nvSpPr>
          <p:spPr bwMode="auto">
            <a:xfrm>
              <a:off x="2510450" y="2058987"/>
              <a:ext cx="7910"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75" name="Rectangle 3764"/>
            <p:cNvSpPr>
              <a:spLocks noChangeArrowheads="1"/>
            </p:cNvSpPr>
            <p:nvPr/>
          </p:nvSpPr>
          <p:spPr bwMode="auto">
            <a:xfrm>
              <a:off x="2510450" y="2058987"/>
              <a:ext cx="7910"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76" name="Line 3765"/>
            <p:cNvSpPr>
              <a:spLocks noChangeShapeType="1"/>
            </p:cNvSpPr>
            <p:nvPr/>
          </p:nvSpPr>
          <p:spPr bwMode="auto">
            <a:xfrm>
              <a:off x="2515196" y="2063750"/>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77" name="Rectangle 3766"/>
            <p:cNvSpPr>
              <a:spLocks noChangeArrowheads="1"/>
            </p:cNvSpPr>
            <p:nvPr/>
          </p:nvSpPr>
          <p:spPr bwMode="auto">
            <a:xfrm>
              <a:off x="2515196" y="2063750"/>
              <a:ext cx="3164" cy="6350"/>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78" name="Rectangle 3767"/>
            <p:cNvSpPr>
              <a:spLocks noChangeArrowheads="1"/>
            </p:cNvSpPr>
            <p:nvPr/>
          </p:nvSpPr>
          <p:spPr bwMode="auto">
            <a:xfrm>
              <a:off x="2515196" y="2063750"/>
              <a:ext cx="3164" cy="6350"/>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79" name="Line 3768"/>
            <p:cNvSpPr>
              <a:spLocks noChangeShapeType="1"/>
            </p:cNvSpPr>
            <p:nvPr/>
          </p:nvSpPr>
          <p:spPr bwMode="auto">
            <a:xfrm>
              <a:off x="2523104" y="2066925"/>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80" name="Rectangle 3769"/>
            <p:cNvSpPr>
              <a:spLocks noChangeArrowheads="1"/>
            </p:cNvSpPr>
            <p:nvPr/>
          </p:nvSpPr>
          <p:spPr bwMode="auto">
            <a:xfrm>
              <a:off x="2515196" y="2066925"/>
              <a:ext cx="7909"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81" name="Rectangle 3770"/>
            <p:cNvSpPr>
              <a:spLocks noChangeArrowheads="1"/>
            </p:cNvSpPr>
            <p:nvPr/>
          </p:nvSpPr>
          <p:spPr bwMode="auto">
            <a:xfrm>
              <a:off x="2515196" y="2066925"/>
              <a:ext cx="7909"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82" name="Line 3771"/>
            <p:cNvSpPr>
              <a:spLocks noChangeShapeType="1"/>
            </p:cNvSpPr>
            <p:nvPr/>
          </p:nvSpPr>
          <p:spPr bwMode="auto">
            <a:xfrm>
              <a:off x="2534178" y="2101850"/>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83" name="Rectangle 3772"/>
            <p:cNvSpPr>
              <a:spLocks noChangeArrowheads="1"/>
            </p:cNvSpPr>
            <p:nvPr/>
          </p:nvSpPr>
          <p:spPr bwMode="auto">
            <a:xfrm>
              <a:off x="2534178" y="2101850"/>
              <a:ext cx="4745"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84" name="Rectangle 3773"/>
            <p:cNvSpPr>
              <a:spLocks noChangeArrowheads="1"/>
            </p:cNvSpPr>
            <p:nvPr/>
          </p:nvSpPr>
          <p:spPr bwMode="auto">
            <a:xfrm>
              <a:off x="2534178" y="2101850"/>
              <a:ext cx="4745"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85" name="Line 3774"/>
            <p:cNvSpPr>
              <a:spLocks noChangeShapeType="1"/>
            </p:cNvSpPr>
            <p:nvPr/>
          </p:nvSpPr>
          <p:spPr bwMode="auto">
            <a:xfrm>
              <a:off x="2542086" y="2105025"/>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86" name="Rectangle 3775"/>
            <p:cNvSpPr>
              <a:spLocks noChangeArrowheads="1"/>
            </p:cNvSpPr>
            <p:nvPr/>
          </p:nvSpPr>
          <p:spPr bwMode="auto">
            <a:xfrm>
              <a:off x="2534178" y="2105025"/>
              <a:ext cx="7909" cy="4762"/>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87" name="Rectangle 3776"/>
            <p:cNvSpPr>
              <a:spLocks noChangeArrowheads="1"/>
            </p:cNvSpPr>
            <p:nvPr/>
          </p:nvSpPr>
          <p:spPr bwMode="auto">
            <a:xfrm>
              <a:off x="2534178" y="2105025"/>
              <a:ext cx="7909" cy="4762"/>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88" name="Line 3777"/>
            <p:cNvSpPr>
              <a:spLocks noChangeShapeType="1"/>
            </p:cNvSpPr>
            <p:nvPr/>
          </p:nvSpPr>
          <p:spPr bwMode="auto">
            <a:xfrm>
              <a:off x="2538923" y="2109787"/>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89" name="Rectangle 3778"/>
            <p:cNvSpPr>
              <a:spLocks noChangeArrowheads="1"/>
            </p:cNvSpPr>
            <p:nvPr/>
          </p:nvSpPr>
          <p:spPr bwMode="auto">
            <a:xfrm>
              <a:off x="2538923" y="2109787"/>
              <a:ext cx="3164"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90" name="Rectangle 3779"/>
            <p:cNvSpPr>
              <a:spLocks noChangeArrowheads="1"/>
            </p:cNvSpPr>
            <p:nvPr/>
          </p:nvSpPr>
          <p:spPr bwMode="auto">
            <a:xfrm>
              <a:off x="2538923" y="2109787"/>
              <a:ext cx="3164"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91" name="Line 3780"/>
            <p:cNvSpPr>
              <a:spLocks noChangeShapeType="1"/>
            </p:cNvSpPr>
            <p:nvPr/>
          </p:nvSpPr>
          <p:spPr bwMode="auto">
            <a:xfrm>
              <a:off x="2542086" y="2109787"/>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92" name="Rectangle 3781"/>
            <p:cNvSpPr>
              <a:spLocks noChangeArrowheads="1"/>
            </p:cNvSpPr>
            <p:nvPr/>
          </p:nvSpPr>
          <p:spPr bwMode="auto">
            <a:xfrm>
              <a:off x="2542086" y="2109787"/>
              <a:ext cx="4746"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93" name="Rectangle 3782"/>
            <p:cNvSpPr>
              <a:spLocks noChangeArrowheads="1"/>
            </p:cNvSpPr>
            <p:nvPr/>
          </p:nvSpPr>
          <p:spPr bwMode="auto">
            <a:xfrm>
              <a:off x="2542086" y="2109787"/>
              <a:ext cx="4746"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94" name="Line 3783"/>
            <p:cNvSpPr>
              <a:spLocks noChangeShapeType="1"/>
            </p:cNvSpPr>
            <p:nvPr/>
          </p:nvSpPr>
          <p:spPr bwMode="auto">
            <a:xfrm>
              <a:off x="2549996" y="2109787"/>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95" name="Rectangle 3784"/>
            <p:cNvSpPr>
              <a:spLocks noChangeArrowheads="1"/>
            </p:cNvSpPr>
            <p:nvPr/>
          </p:nvSpPr>
          <p:spPr bwMode="auto">
            <a:xfrm>
              <a:off x="2542086" y="2109787"/>
              <a:ext cx="7910" cy="1428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96" name="Rectangle 3785"/>
            <p:cNvSpPr>
              <a:spLocks noChangeArrowheads="1"/>
            </p:cNvSpPr>
            <p:nvPr/>
          </p:nvSpPr>
          <p:spPr bwMode="auto">
            <a:xfrm>
              <a:off x="2542086" y="2109787"/>
              <a:ext cx="7910" cy="1428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97" name="Line 3786"/>
            <p:cNvSpPr>
              <a:spLocks noChangeShapeType="1"/>
            </p:cNvSpPr>
            <p:nvPr/>
          </p:nvSpPr>
          <p:spPr bwMode="auto">
            <a:xfrm>
              <a:off x="2546832" y="2120900"/>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98" name="Rectangle 3787"/>
            <p:cNvSpPr>
              <a:spLocks noChangeArrowheads="1"/>
            </p:cNvSpPr>
            <p:nvPr/>
          </p:nvSpPr>
          <p:spPr bwMode="auto">
            <a:xfrm>
              <a:off x="2546832" y="2120900"/>
              <a:ext cx="3164"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99" name="Rectangle 3788"/>
            <p:cNvSpPr>
              <a:spLocks noChangeArrowheads="1"/>
            </p:cNvSpPr>
            <p:nvPr/>
          </p:nvSpPr>
          <p:spPr bwMode="auto">
            <a:xfrm>
              <a:off x="2546832" y="2120900"/>
              <a:ext cx="3164"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00" name="Line 3789"/>
            <p:cNvSpPr>
              <a:spLocks noChangeShapeType="1"/>
            </p:cNvSpPr>
            <p:nvPr/>
          </p:nvSpPr>
          <p:spPr bwMode="auto">
            <a:xfrm>
              <a:off x="2549996" y="2120900"/>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01" name="Rectangle 3790"/>
            <p:cNvSpPr>
              <a:spLocks noChangeArrowheads="1"/>
            </p:cNvSpPr>
            <p:nvPr/>
          </p:nvSpPr>
          <p:spPr bwMode="auto">
            <a:xfrm>
              <a:off x="2549996" y="2120900"/>
              <a:ext cx="4745"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02" name="Rectangle 3791"/>
            <p:cNvSpPr>
              <a:spLocks noChangeArrowheads="1"/>
            </p:cNvSpPr>
            <p:nvPr/>
          </p:nvSpPr>
          <p:spPr bwMode="auto">
            <a:xfrm>
              <a:off x="2549996" y="2120900"/>
              <a:ext cx="4745"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03" name="Rectangle 3792"/>
            <p:cNvSpPr>
              <a:spLocks noChangeArrowheads="1"/>
            </p:cNvSpPr>
            <p:nvPr/>
          </p:nvSpPr>
          <p:spPr bwMode="auto">
            <a:xfrm>
              <a:off x="2554741" y="2120900"/>
              <a:ext cx="1582"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04" name="Line 3793"/>
            <p:cNvSpPr>
              <a:spLocks noChangeShapeType="1"/>
            </p:cNvSpPr>
            <p:nvPr/>
          </p:nvSpPr>
          <p:spPr bwMode="auto">
            <a:xfrm>
              <a:off x="2554741" y="2120900"/>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05" name="Rectangle 3794"/>
            <p:cNvSpPr>
              <a:spLocks noChangeArrowheads="1"/>
            </p:cNvSpPr>
            <p:nvPr/>
          </p:nvSpPr>
          <p:spPr bwMode="auto">
            <a:xfrm>
              <a:off x="2554741" y="2120900"/>
              <a:ext cx="11073"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06" name="Rectangle 3795"/>
            <p:cNvSpPr>
              <a:spLocks noChangeArrowheads="1"/>
            </p:cNvSpPr>
            <p:nvPr/>
          </p:nvSpPr>
          <p:spPr bwMode="auto">
            <a:xfrm>
              <a:off x="2554741" y="2120900"/>
              <a:ext cx="11073"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07" name="Line 3796"/>
            <p:cNvSpPr>
              <a:spLocks noChangeShapeType="1"/>
            </p:cNvSpPr>
            <p:nvPr/>
          </p:nvSpPr>
          <p:spPr bwMode="auto">
            <a:xfrm>
              <a:off x="2565815" y="2120900"/>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08" name="Rectangle 3797"/>
            <p:cNvSpPr>
              <a:spLocks noChangeArrowheads="1"/>
            </p:cNvSpPr>
            <p:nvPr/>
          </p:nvSpPr>
          <p:spPr bwMode="auto">
            <a:xfrm>
              <a:off x="2565815" y="2120900"/>
              <a:ext cx="4745"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09" name="Rectangle 3798"/>
            <p:cNvSpPr>
              <a:spLocks noChangeArrowheads="1"/>
            </p:cNvSpPr>
            <p:nvPr/>
          </p:nvSpPr>
          <p:spPr bwMode="auto">
            <a:xfrm>
              <a:off x="2565815" y="2120900"/>
              <a:ext cx="4745"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10" name="Line 3799"/>
            <p:cNvSpPr>
              <a:spLocks noChangeShapeType="1"/>
            </p:cNvSpPr>
            <p:nvPr/>
          </p:nvSpPr>
          <p:spPr bwMode="auto">
            <a:xfrm>
              <a:off x="2610106" y="2139950"/>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11" name="Rectangle 3800"/>
            <p:cNvSpPr>
              <a:spLocks noChangeArrowheads="1"/>
            </p:cNvSpPr>
            <p:nvPr/>
          </p:nvSpPr>
          <p:spPr bwMode="auto">
            <a:xfrm>
              <a:off x="2602196" y="2139950"/>
              <a:ext cx="7910"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12" name="Rectangle 3801"/>
            <p:cNvSpPr>
              <a:spLocks noChangeArrowheads="1"/>
            </p:cNvSpPr>
            <p:nvPr/>
          </p:nvSpPr>
          <p:spPr bwMode="auto">
            <a:xfrm>
              <a:off x="2602196" y="2139950"/>
              <a:ext cx="7910"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13" name="Line 3802"/>
            <p:cNvSpPr>
              <a:spLocks noChangeShapeType="1"/>
            </p:cNvSpPr>
            <p:nvPr/>
          </p:nvSpPr>
          <p:spPr bwMode="auto">
            <a:xfrm>
              <a:off x="2605360" y="2139950"/>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14" name="Rectangle 3803"/>
            <p:cNvSpPr>
              <a:spLocks noChangeArrowheads="1"/>
            </p:cNvSpPr>
            <p:nvPr/>
          </p:nvSpPr>
          <p:spPr bwMode="auto">
            <a:xfrm>
              <a:off x="2605360" y="2139950"/>
              <a:ext cx="7910"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15" name="Rectangle 3804"/>
            <p:cNvSpPr>
              <a:spLocks noChangeArrowheads="1"/>
            </p:cNvSpPr>
            <p:nvPr/>
          </p:nvSpPr>
          <p:spPr bwMode="auto">
            <a:xfrm>
              <a:off x="2605360" y="2139950"/>
              <a:ext cx="7910"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16" name="Line 3805"/>
            <p:cNvSpPr>
              <a:spLocks noChangeShapeType="1"/>
            </p:cNvSpPr>
            <p:nvPr/>
          </p:nvSpPr>
          <p:spPr bwMode="auto">
            <a:xfrm>
              <a:off x="2618015" y="2143125"/>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17" name="Rectangle 3806"/>
            <p:cNvSpPr>
              <a:spLocks noChangeArrowheads="1"/>
            </p:cNvSpPr>
            <p:nvPr/>
          </p:nvSpPr>
          <p:spPr bwMode="auto">
            <a:xfrm>
              <a:off x="2610106" y="2143125"/>
              <a:ext cx="7909" cy="4762"/>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18" name="Rectangle 3807"/>
            <p:cNvSpPr>
              <a:spLocks noChangeArrowheads="1"/>
            </p:cNvSpPr>
            <p:nvPr/>
          </p:nvSpPr>
          <p:spPr bwMode="auto">
            <a:xfrm>
              <a:off x="2610106" y="2143125"/>
              <a:ext cx="7909" cy="4762"/>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19" name="Line 3808"/>
            <p:cNvSpPr>
              <a:spLocks noChangeShapeType="1"/>
            </p:cNvSpPr>
            <p:nvPr/>
          </p:nvSpPr>
          <p:spPr bwMode="auto">
            <a:xfrm>
              <a:off x="2613270" y="2147887"/>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20" name="Rectangle 3809"/>
            <p:cNvSpPr>
              <a:spLocks noChangeArrowheads="1"/>
            </p:cNvSpPr>
            <p:nvPr/>
          </p:nvSpPr>
          <p:spPr bwMode="auto">
            <a:xfrm>
              <a:off x="2613270" y="2147887"/>
              <a:ext cx="12655"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21" name="Rectangle 3810"/>
            <p:cNvSpPr>
              <a:spLocks noChangeArrowheads="1"/>
            </p:cNvSpPr>
            <p:nvPr/>
          </p:nvSpPr>
          <p:spPr bwMode="auto">
            <a:xfrm>
              <a:off x="2613270" y="2147887"/>
              <a:ext cx="12655"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22" name="Line 3811"/>
            <p:cNvSpPr>
              <a:spLocks noChangeShapeType="1"/>
            </p:cNvSpPr>
            <p:nvPr/>
          </p:nvSpPr>
          <p:spPr bwMode="auto">
            <a:xfrm>
              <a:off x="2625925" y="2147887"/>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23" name="Rectangle 3812"/>
            <p:cNvSpPr>
              <a:spLocks noChangeArrowheads="1"/>
            </p:cNvSpPr>
            <p:nvPr/>
          </p:nvSpPr>
          <p:spPr bwMode="auto">
            <a:xfrm>
              <a:off x="2625925" y="2147887"/>
              <a:ext cx="3164"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24" name="Rectangle 3813"/>
            <p:cNvSpPr>
              <a:spLocks noChangeArrowheads="1"/>
            </p:cNvSpPr>
            <p:nvPr/>
          </p:nvSpPr>
          <p:spPr bwMode="auto">
            <a:xfrm>
              <a:off x="2625925" y="2147887"/>
              <a:ext cx="3164"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25" name="Line 3814"/>
            <p:cNvSpPr>
              <a:spLocks noChangeShapeType="1"/>
            </p:cNvSpPr>
            <p:nvPr/>
          </p:nvSpPr>
          <p:spPr bwMode="auto">
            <a:xfrm>
              <a:off x="2633833" y="2147887"/>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26" name="Rectangle 3815"/>
            <p:cNvSpPr>
              <a:spLocks noChangeArrowheads="1"/>
            </p:cNvSpPr>
            <p:nvPr/>
          </p:nvSpPr>
          <p:spPr bwMode="auto">
            <a:xfrm>
              <a:off x="2625925" y="2147887"/>
              <a:ext cx="7909"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27" name="Rectangle 3816"/>
            <p:cNvSpPr>
              <a:spLocks noChangeArrowheads="1"/>
            </p:cNvSpPr>
            <p:nvPr/>
          </p:nvSpPr>
          <p:spPr bwMode="auto">
            <a:xfrm>
              <a:off x="2625925" y="2147887"/>
              <a:ext cx="7909"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28" name="Line 3817"/>
            <p:cNvSpPr>
              <a:spLocks noChangeShapeType="1"/>
            </p:cNvSpPr>
            <p:nvPr/>
          </p:nvSpPr>
          <p:spPr bwMode="auto">
            <a:xfrm>
              <a:off x="2629088" y="2151062"/>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29" name="Rectangle 3818"/>
            <p:cNvSpPr>
              <a:spLocks noChangeArrowheads="1"/>
            </p:cNvSpPr>
            <p:nvPr/>
          </p:nvSpPr>
          <p:spPr bwMode="auto">
            <a:xfrm>
              <a:off x="2629088" y="2151062"/>
              <a:ext cx="4745"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30" name="Rectangle 3819"/>
            <p:cNvSpPr>
              <a:spLocks noChangeArrowheads="1"/>
            </p:cNvSpPr>
            <p:nvPr/>
          </p:nvSpPr>
          <p:spPr bwMode="auto">
            <a:xfrm>
              <a:off x="2629088" y="2151062"/>
              <a:ext cx="4745"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31" name="Line 3820"/>
            <p:cNvSpPr>
              <a:spLocks noChangeShapeType="1"/>
            </p:cNvSpPr>
            <p:nvPr/>
          </p:nvSpPr>
          <p:spPr bwMode="auto">
            <a:xfrm>
              <a:off x="2633833" y="2151062"/>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32" name="Rectangle 3821"/>
            <p:cNvSpPr>
              <a:spLocks noChangeArrowheads="1"/>
            </p:cNvSpPr>
            <p:nvPr/>
          </p:nvSpPr>
          <p:spPr bwMode="auto">
            <a:xfrm>
              <a:off x="2633833" y="2151062"/>
              <a:ext cx="4746"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33" name="Rectangle 3822"/>
            <p:cNvSpPr>
              <a:spLocks noChangeArrowheads="1"/>
            </p:cNvSpPr>
            <p:nvPr/>
          </p:nvSpPr>
          <p:spPr bwMode="auto">
            <a:xfrm>
              <a:off x="2633833" y="2151062"/>
              <a:ext cx="4746"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34" name="Line 3823"/>
            <p:cNvSpPr>
              <a:spLocks noChangeShapeType="1"/>
            </p:cNvSpPr>
            <p:nvPr/>
          </p:nvSpPr>
          <p:spPr bwMode="auto">
            <a:xfrm>
              <a:off x="2638579" y="2151062"/>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35" name="Rectangle 3824"/>
            <p:cNvSpPr>
              <a:spLocks noChangeArrowheads="1"/>
            </p:cNvSpPr>
            <p:nvPr/>
          </p:nvSpPr>
          <p:spPr bwMode="auto">
            <a:xfrm>
              <a:off x="2638579" y="2151062"/>
              <a:ext cx="6327"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36" name="Rectangle 3825"/>
            <p:cNvSpPr>
              <a:spLocks noChangeArrowheads="1"/>
            </p:cNvSpPr>
            <p:nvPr/>
          </p:nvSpPr>
          <p:spPr bwMode="auto">
            <a:xfrm>
              <a:off x="2638579" y="2151062"/>
              <a:ext cx="6327"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37" name="Line 3826"/>
            <p:cNvSpPr>
              <a:spLocks noChangeShapeType="1"/>
            </p:cNvSpPr>
            <p:nvPr/>
          </p:nvSpPr>
          <p:spPr bwMode="auto">
            <a:xfrm>
              <a:off x="2705017" y="2155825"/>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38" name="Rectangle 3827"/>
            <p:cNvSpPr>
              <a:spLocks noChangeArrowheads="1"/>
            </p:cNvSpPr>
            <p:nvPr/>
          </p:nvSpPr>
          <p:spPr bwMode="auto">
            <a:xfrm>
              <a:off x="2697107" y="2155825"/>
              <a:ext cx="7910" cy="6350"/>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39" name="Rectangle 3828"/>
            <p:cNvSpPr>
              <a:spLocks noChangeArrowheads="1"/>
            </p:cNvSpPr>
            <p:nvPr/>
          </p:nvSpPr>
          <p:spPr bwMode="auto">
            <a:xfrm>
              <a:off x="2697107" y="2155825"/>
              <a:ext cx="7910" cy="6350"/>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40" name="Line 3829"/>
            <p:cNvSpPr>
              <a:spLocks noChangeShapeType="1"/>
            </p:cNvSpPr>
            <p:nvPr/>
          </p:nvSpPr>
          <p:spPr bwMode="auto">
            <a:xfrm>
              <a:off x="2701853" y="2159000"/>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41" name="Rectangle 3830"/>
            <p:cNvSpPr>
              <a:spLocks noChangeArrowheads="1"/>
            </p:cNvSpPr>
            <p:nvPr/>
          </p:nvSpPr>
          <p:spPr bwMode="auto">
            <a:xfrm>
              <a:off x="2701853" y="2159000"/>
              <a:ext cx="11072"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42" name="Rectangle 3831"/>
            <p:cNvSpPr>
              <a:spLocks noChangeArrowheads="1"/>
            </p:cNvSpPr>
            <p:nvPr/>
          </p:nvSpPr>
          <p:spPr bwMode="auto">
            <a:xfrm>
              <a:off x="2701853" y="2159000"/>
              <a:ext cx="11072"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43" name="Line 3832"/>
            <p:cNvSpPr>
              <a:spLocks noChangeShapeType="1"/>
            </p:cNvSpPr>
            <p:nvPr/>
          </p:nvSpPr>
          <p:spPr bwMode="auto">
            <a:xfrm>
              <a:off x="2712926" y="2159000"/>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44" name="Rectangle 3833"/>
            <p:cNvSpPr>
              <a:spLocks noChangeArrowheads="1"/>
            </p:cNvSpPr>
            <p:nvPr/>
          </p:nvSpPr>
          <p:spPr bwMode="auto">
            <a:xfrm>
              <a:off x="2712926" y="2159000"/>
              <a:ext cx="23728"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45" name="Rectangle 3834"/>
            <p:cNvSpPr>
              <a:spLocks noChangeArrowheads="1"/>
            </p:cNvSpPr>
            <p:nvPr/>
          </p:nvSpPr>
          <p:spPr bwMode="auto">
            <a:xfrm>
              <a:off x="2712926" y="2159000"/>
              <a:ext cx="23728"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46" name="Line 3835"/>
            <p:cNvSpPr>
              <a:spLocks noChangeShapeType="1"/>
            </p:cNvSpPr>
            <p:nvPr/>
          </p:nvSpPr>
          <p:spPr bwMode="auto">
            <a:xfrm>
              <a:off x="2736654" y="2159000"/>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47" name="Rectangle 3836"/>
            <p:cNvSpPr>
              <a:spLocks noChangeArrowheads="1"/>
            </p:cNvSpPr>
            <p:nvPr/>
          </p:nvSpPr>
          <p:spPr bwMode="auto">
            <a:xfrm>
              <a:off x="2736654" y="2159000"/>
              <a:ext cx="12655"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48" name="Rectangle 3837"/>
            <p:cNvSpPr>
              <a:spLocks noChangeArrowheads="1"/>
            </p:cNvSpPr>
            <p:nvPr/>
          </p:nvSpPr>
          <p:spPr bwMode="auto">
            <a:xfrm>
              <a:off x="2736654" y="2159000"/>
              <a:ext cx="12655"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49" name="Line 3838"/>
            <p:cNvSpPr>
              <a:spLocks noChangeShapeType="1"/>
            </p:cNvSpPr>
            <p:nvPr/>
          </p:nvSpPr>
          <p:spPr bwMode="auto">
            <a:xfrm>
              <a:off x="2752472" y="2162175"/>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50" name="Rectangle 3840"/>
            <p:cNvSpPr>
              <a:spLocks noChangeArrowheads="1"/>
            </p:cNvSpPr>
            <p:nvPr/>
          </p:nvSpPr>
          <p:spPr bwMode="auto">
            <a:xfrm>
              <a:off x="2744562" y="2162175"/>
              <a:ext cx="7910" cy="4762"/>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51" name="Rectangle 3841"/>
            <p:cNvSpPr>
              <a:spLocks noChangeArrowheads="1"/>
            </p:cNvSpPr>
            <p:nvPr/>
          </p:nvSpPr>
          <p:spPr bwMode="auto">
            <a:xfrm>
              <a:off x="2744562" y="2162175"/>
              <a:ext cx="7910" cy="4762"/>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52" name="Line 3842"/>
            <p:cNvSpPr>
              <a:spLocks noChangeShapeType="1"/>
            </p:cNvSpPr>
            <p:nvPr/>
          </p:nvSpPr>
          <p:spPr bwMode="auto">
            <a:xfrm>
              <a:off x="2807836" y="2166937"/>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53" name="Rectangle 3898"/>
            <p:cNvSpPr>
              <a:spLocks noChangeArrowheads="1"/>
            </p:cNvSpPr>
            <p:nvPr/>
          </p:nvSpPr>
          <p:spPr bwMode="auto">
            <a:xfrm>
              <a:off x="2961275" y="2405062"/>
              <a:ext cx="1581" cy="4763"/>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54" name="Line 3899"/>
            <p:cNvSpPr>
              <a:spLocks noChangeShapeType="1"/>
            </p:cNvSpPr>
            <p:nvPr/>
          </p:nvSpPr>
          <p:spPr bwMode="auto">
            <a:xfrm>
              <a:off x="2964439" y="2409825"/>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55" name="Rectangle 3900"/>
            <p:cNvSpPr>
              <a:spLocks noChangeArrowheads="1"/>
            </p:cNvSpPr>
            <p:nvPr/>
          </p:nvSpPr>
          <p:spPr bwMode="auto">
            <a:xfrm>
              <a:off x="2956529" y="2409825"/>
              <a:ext cx="7910" cy="11112"/>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56" name="Rectangle 3901"/>
            <p:cNvSpPr>
              <a:spLocks noChangeArrowheads="1"/>
            </p:cNvSpPr>
            <p:nvPr/>
          </p:nvSpPr>
          <p:spPr bwMode="auto">
            <a:xfrm>
              <a:off x="2956529" y="2409825"/>
              <a:ext cx="7910" cy="11112"/>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57" name="Line 3902"/>
            <p:cNvSpPr>
              <a:spLocks noChangeShapeType="1"/>
            </p:cNvSpPr>
            <p:nvPr/>
          </p:nvSpPr>
          <p:spPr bwMode="auto">
            <a:xfrm>
              <a:off x="2961275" y="2416175"/>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58" name="Rectangle 3903"/>
            <p:cNvSpPr>
              <a:spLocks noChangeArrowheads="1"/>
            </p:cNvSpPr>
            <p:nvPr/>
          </p:nvSpPr>
          <p:spPr bwMode="auto">
            <a:xfrm>
              <a:off x="2961275" y="2416175"/>
              <a:ext cx="23727"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59" name="Rectangle 3904"/>
            <p:cNvSpPr>
              <a:spLocks noChangeArrowheads="1"/>
            </p:cNvSpPr>
            <p:nvPr/>
          </p:nvSpPr>
          <p:spPr bwMode="auto">
            <a:xfrm>
              <a:off x="2961275" y="2416175"/>
              <a:ext cx="23727"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60" name="Line 3905"/>
            <p:cNvSpPr>
              <a:spLocks noChangeShapeType="1"/>
            </p:cNvSpPr>
            <p:nvPr/>
          </p:nvSpPr>
          <p:spPr bwMode="auto">
            <a:xfrm>
              <a:off x="2985003" y="2416175"/>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61" name="Rectangle 3906"/>
            <p:cNvSpPr>
              <a:spLocks noChangeArrowheads="1"/>
            </p:cNvSpPr>
            <p:nvPr/>
          </p:nvSpPr>
          <p:spPr bwMode="auto">
            <a:xfrm>
              <a:off x="2985003" y="2416175"/>
              <a:ext cx="11073"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62" name="Rectangle 3907"/>
            <p:cNvSpPr>
              <a:spLocks noChangeArrowheads="1"/>
            </p:cNvSpPr>
            <p:nvPr/>
          </p:nvSpPr>
          <p:spPr bwMode="auto">
            <a:xfrm>
              <a:off x="2985003" y="2416175"/>
              <a:ext cx="11073"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63" name="Line 3908"/>
            <p:cNvSpPr>
              <a:spLocks noChangeShapeType="1"/>
            </p:cNvSpPr>
            <p:nvPr/>
          </p:nvSpPr>
          <p:spPr bwMode="auto">
            <a:xfrm>
              <a:off x="3000821" y="2420937"/>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64" name="Rectangle 3909"/>
            <p:cNvSpPr>
              <a:spLocks noChangeArrowheads="1"/>
            </p:cNvSpPr>
            <p:nvPr/>
          </p:nvSpPr>
          <p:spPr bwMode="auto">
            <a:xfrm>
              <a:off x="2992912" y="2420937"/>
              <a:ext cx="7909"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65" name="Rectangle 3910"/>
            <p:cNvSpPr>
              <a:spLocks noChangeArrowheads="1"/>
            </p:cNvSpPr>
            <p:nvPr/>
          </p:nvSpPr>
          <p:spPr bwMode="auto">
            <a:xfrm>
              <a:off x="2992912" y="2420937"/>
              <a:ext cx="7909"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66" name="Line 3911"/>
            <p:cNvSpPr>
              <a:spLocks noChangeShapeType="1"/>
            </p:cNvSpPr>
            <p:nvPr/>
          </p:nvSpPr>
          <p:spPr bwMode="auto">
            <a:xfrm>
              <a:off x="3053022" y="2424112"/>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67" name="Rectangle 3912"/>
            <p:cNvSpPr>
              <a:spLocks noChangeArrowheads="1"/>
            </p:cNvSpPr>
            <p:nvPr/>
          </p:nvSpPr>
          <p:spPr bwMode="auto">
            <a:xfrm>
              <a:off x="3053022" y="2424112"/>
              <a:ext cx="58528"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68" name="Rectangle 3913"/>
            <p:cNvSpPr>
              <a:spLocks noChangeArrowheads="1"/>
            </p:cNvSpPr>
            <p:nvPr/>
          </p:nvSpPr>
          <p:spPr bwMode="auto">
            <a:xfrm>
              <a:off x="3053022" y="2424112"/>
              <a:ext cx="58528"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69" name="Rectangle 3914"/>
            <p:cNvSpPr>
              <a:spLocks noChangeArrowheads="1"/>
            </p:cNvSpPr>
            <p:nvPr/>
          </p:nvSpPr>
          <p:spPr bwMode="auto">
            <a:xfrm>
              <a:off x="3106805" y="2428875"/>
              <a:ext cx="9491" cy="158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70" name="Line 3915"/>
            <p:cNvSpPr>
              <a:spLocks noChangeShapeType="1"/>
            </p:cNvSpPr>
            <p:nvPr/>
          </p:nvSpPr>
          <p:spPr bwMode="auto">
            <a:xfrm>
              <a:off x="3163751" y="2432050"/>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71" name="Rectangle 3916"/>
            <p:cNvSpPr>
              <a:spLocks noChangeArrowheads="1"/>
            </p:cNvSpPr>
            <p:nvPr/>
          </p:nvSpPr>
          <p:spPr bwMode="auto">
            <a:xfrm>
              <a:off x="3163751" y="2432050"/>
              <a:ext cx="18982"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72" name="Rectangle 3917"/>
            <p:cNvSpPr>
              <a:spLocks noChangeArrowheads="1"/>
            </p:cNvSpPr>
            <p:nvPr/>
          </p:nvSpPr>
          <p:spPr bwMode="auto">
            <a:xfrm>
              <a:off x="3163751" y="2432050"/>
              <a:ext cx="18982"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73" name="Line 3918"/>
            <p:cNvSpPr>
              <a:spLocks noChangeShapeType="1"/>
            </p:cNvSpPr>
            <p:nvPr/>
          </p:nvSpPr>
          <p:spPr bwMode="auto">
            <a:xfrm>
              <a:off x="3187479" y="2436812"/>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74" name="Rectangle 3919"/>
            <p:cNvSpPr>
              <a:spLocks noChangeArrowheads="1"/>
            </p:cNvSpPr>
            <p:nvPr/>
          </p:nvSpPr>
          <p:spPr bwMode="auto">
            <a:xfrm>
              <a:off x="3179570" y="2436812"/>
              <a:ext cx="7909" cy="6350"/>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75" name="Rectangle 3920"/>
            <p:cNvSpPr>
              <a:spLocks noChangeArrowheads="1"/>
            </p:cNvSpPr>
            <p:nvPr/>
          </p:nvSpPr>
          <p:spPr bwMode="auto">
            <a:xfrm>
              <a:off x="3179570" y="2436812"/>
              <a:ext cx="7909" cy="6350"/>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76" name="Line 3921"/>
            <p:cNvSpPr>
              <a:spLocks noChangeShapeType="1"/>
            </p:cNvSpPr>
            <p:nvPr/>
          </p:nvSpPr>
          <p:spPr bwMode="auto">
            <a:xfrm>
              <a:off x="3182733" y="2439987"/>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77" name="Rectangle 3922"/>
            <p:cNvSpPr>
              <a:spLocks noChangeArrowheads="1"/>
            </p:cNvSpPr>
            <p:nvPr/>
          </p:nvSpPr>
          <p:spPr bwMode="auto">
            <a:xfrm>
              <a:off x="3182733" y="2439987"/>
              <a:ext cx="31637"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78" name="Rectangle 3923"/>
            <p:cNvSpPr>
              <a:spLocks noChangeArrowheads="1"/>
            </p:cNvSpPr>
            <p:nvPr/>
          </p:nvSpPr>
          <p:spPr bwMode="auto">
            <a:xfrm>
              <a:off x="3182733" y="2439987"/>
              <a:ext cx="31637"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79" name="Line 3924"/>
            <p:cNvSpPr>
              <a:spLocks noChangeShapeType="1"/>
            </p:cNvSpPr>
            <p:nvPr/>
          </p:nvSpPr>
          <p:spPr bwMode="auto">
            <a:xfrm>
              <a:off x="3246007" y="2459037"/>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80" name="Rectangle 3925"/>
            <p:cNvSpPr>
              <a:spLocks noChangeArrowheads="1"/>
            </p:cNvSpPr>
            <p:nvPr/>
          </p:nvSpPr>
          <p:spPr bwMode="auto">
            <a:xfrm>
              <a:off x="3246007" y="2459037"/>
              <a:ext cx="4745"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81" name="Rectangle 3926"/>
            <p:cNvSpPr>
              <a:spLocks noChangeArrowheads="1"/>
            </p:cNvSpPr>
            <p:nvPr/>
          </p:nvSpPr>
          <p:spPr bwMode="auto">
            <a:xfrm>
              <a:off x="3246007" y="2459037"/>
              <a:ext cx="4745"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82" name="Line 3927"/>
            <p:cNvSpPr>
              <a:spLocks noChangeShapeType="1"/>
            </p:cNvSpPr>
            <p:nvPr/>
          </p:nvSpPr>
          <p:spPr bwMode="auto">
            <a:xfrm>
              <a:off x="3253916" y="2463800"/>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83" name="Rectangle 3928"/>
            <p:cNvSpPr>
              <a:spLocks noChangeArrowheads="1"/>
            </p:cNvSpPr>
            <p:nvPr/>
          </p:nvSpPr>
          <p:spPr bwMode="auto">
            <a:xfrm>
              <a:off x="3246007" y="2463800"/>
              <a:ext cx="7909" cy="6350"/>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84" name="Rectangle 3929"/>
            <p:cNvSpPr>
              <a:spLocks noChangeArrowheads="1"/>
            </p:cNvSpPr>
            <p:nvPr/>
          </p:nvSpPr>
          <p:spPr bwMode="auto">
            <a:xfrm>
              <a:off x="3246007" y="2463800"/>
              <a:ext cx="7909" cy="6350"/>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85" name="Line 3930"/>
            <p:cNvSpPr>
              <a:spLocks noChangeShapeType="1"/>
            </p:cNvSpPr>
            <p:nvPr/>
          </p:nvSpPr>
          <p:spPr bwMode="auto">
            <a:xfrm>
              <a:off x="3250752" y="2466975"/>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86" name="Rectangle 3931"/>
            <p:cNvSpPr>
              <a:spLocks noChangeArrowheads="1"/>
            </p:cNvSpPr>
            <p:nvPr/>
          </p:nvSpPr>
          <p:spPr bwMode="auto">
            <a:xfrm>
              <a:off x="3250752" y="2466975"/>
              <a:ext cx="39547"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87" name="Rectangle 3932"/>
            <p:cNvSpPr>
              <a:spLocks noChangeArrowheads="1"/>
            </p:cNvSpPr>
            <p:nvPr/>
          </p:nvSpPr>
          <p:spPr bwMode="auto">
            <a:xfrm>
              <a:off x="3250752" y="2466975"/>
              <a:ext cx="39547"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88" name="Line 3933"/>
            <p:cNvSpPr>
              <a:spLocks noChangeShapeType="1"/>
            </p:cNvSpPr>
            <p:nvPr/>
          </p:nvSpPr>
          <p:spPr bwMode="auto">
            <a:xfrm>
              <a:off x="3290299" y="2466975"/>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89" name="Rectangle 3934"/>
            <p:cNvSpPr>
              <a:spLocks noChangeArrowheads="1"/>
            </p:cNvSpPr>
            <p:nvPr/>
          </p:nvSpPr>
          <p:spPr bwMode="auto">
            <a:xfrm>
              <a:off x="3290299" y="2466975"/>
              <a:ext cx="3164"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90" name="Rectangle 3935"/>
            <p:cNvSpPr>
              <a:spLocks noChangeArrowheads="1"/>
            </p:cNvSpPr>
            <p:nvPr/>
          </p:nvSpPr>
          <p:spPr bwMode="auto">
            <a:xfrm>
              <a:off x="3290299" y="2466975"/>
              <a:ext cx="3164"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91" name="Line 3936"/>
            <p:cNvSpPr>
              <a:spLocks noChangeShapeType="1"/>
            </p:cNvSpPr>
            <p:nvPr/>
          </p:nvSpPr>
          <p:spPr bwMode="auto">
            <a:xfrm>
              <a:off x="3318772" y="2497137"/>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92" name="Rectangle 3937"/>
            <p:cNvSpPr>
              <a:spLocks noChangeArrowheads="1"/>
            </p:cNvSpPr>
            <p:nvPr/>
          </p:nvSpPr>
          <p:spPr bwMode="auto">
            <a:xfrm>
              <a:off x="3314026" y="2497137"/>
              <a:ext cx="4746"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93" name="Rectangle 3938"/>
            <p:cNvSpPr>
              <a:spLocks noChangeArrowheads="1"/>
            </p:cNvSpPr>
            <p:nvPr/>
          </p:nvSpPr>
          <p:spPr bwMode="auto">
            <a:xfrm>
              <a:off x="3314026" y="2497137"/>
              <a:ext cx="4746"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94" name="Line 3939"/>
            <p:cNvSpPr>
              <a:spLocks noChangeShapeType="1"/>
            </p:cNvSpPr>
            <p:nvPr/>
          </p:nvSpPr>
          <p:spPr bwMode="auto">
            <a:xfrm>
              <a:off x="3314026" y="2501900"/>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95" name="Rectangle 3940"/>
            <p:cNvSpPr>
              <a:spLocks noChangeArrowheads="1"/>
            </p:cNvSpPr>
            <p:nvPr/>
          </p:nvSpPr>
          <p:spPr bwMode="auto">
            <a:xfrm>
              <a:off x="3314026" y="2501900"/>
              <a:ext cx="4746"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96" name="Rectangle 3941"/>
            <p:cNvSpPr>
              <a:spLocks noChangeArrowheads="1"/>
            </p:cNvSpPr>
            <p:nvPr/>
          </p:nvSpPr>
          <p:spPr bwMode="auto">
            <a:xfrm>
              <a:off x="3314026" y="2501900"/>
              <a:ext cx="4746"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97" name="Line 3942"/>
            <p:cNvSpPr>
              <a:spLocks noChangeShapeType="1"/>
            </p:cNvSpPr>
            <p:nvPr/>
          </p:nvSpPr>
          <p:spPr bwMode="auto">
            <a:xfrm>
              <a:off x="3321936" y="2505075"/>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98" name="Rectangle 3943"/>
            <p:cNvSpPr>
              <a:spLocks noChangeArrowheads="1"/>
            </p:cNvSpPr>
            <p:nvPr/>
          </p:nvSpPr>
          <p:spPr bwMode="auto">
            <a:xfrm>
              <a:off x="3314026" y="2505075"/>
              <a:ext cx="7910" cy="11112"/>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499" name="Rectangle 3944"/>
            <p:cNvSpPr>
              <a:spLocks noChangeArrowheads="1"/>
            </p:cNvSpPr>
            <p:nvPr/>
          </p:nvSpPr>
          <p:spPr bwMode="auto">
            <a:xfrm>
              <a:off x="3314026" y="2505075"/>
              <a:ext cx="7910" cy="11112"/>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00" name="Line 3945"/>
            <p:cNvSpPr>
              <a:spLocks noChangeShapeType="1"/>
            </p:cNvSpPr>
            <p:nvPr/>
          </p:nvSpPr>
          <p:spPr bwMode="auto">
            <a:xfrm>
              <a:off x="3318772" y="2513012"/>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01" name="Rectangle 3946"/>
            <p:cNvSpPr>
              <a:spLocks noChangeArrowheads="1"/>
            </p:cNvSpPr>
            <p:nvPr/>
          </p:nvSpPr>
          <p:spPr bwMode="auto">
            <a:xfrm>
              <a:off x="3318772" y="2513012"/>
              <a:ext cx="3164"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02" name="Rectangle 3947"/>
            <p:cNvSpPr>
              <a:spLocks noChangeArrowheads="1"/>
            </p:cNvSpPr>
            <p:nvPr/>
          </p:nvSpPr>
          <p:spPr bwMode="auto">
            <a:xfrm>
              <a:off x="3318772" y="2513012"/>
              <a:ext cx="3164"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03" name="Line 3948"/>
            <p:cNvSpPr>
              <a:spLocks noChangeShapeType="1"/>
            </p:cNvSpPr>
            <p:nvPr/>
          </p:nvSpPr>
          <p:spPr bwMode="auto">
            <a:xfrm>
              <a:off x="3326681" y="2516187"/>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04" name="Rectangle 3949"/>
            <p:cNvSpPr>
              <a:spLocks noChangeArrowheads="1"/>
            </p:cNvSpPr>
            <p:nvPr/>
          </p:nvSpPr>
          <p:spPr bwMode="auto">
            <a:xfrm>
              <a:off x="3318772" y="2516187"/>
              <a:ext cx="7909" cy="158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05" name="Rectangle 3950"/>
            <p:cNvSpPr>
              <a:spLocks noChangeArrowheads="1"/>
            </p:cNvSpPr>
            <p:nvPr/>
          </p:nvSpPr>
          <p:spPr bwMode="auto">
            <a:xfrm>
              <a:off x="3318772" y="2516187"/>
              <a:ext cx="7909" cy="158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06" name="Line 3951"/>
            <p:cNvSpPr>
              <a:spLocks noChangeShapeType="1"/>
            </p:cNvSpPr>
            <p:nvPr/>
          </p:nvSpPr>
          <p:spPr bwMode="auto">
            <a:xfrm>
              <a:off x="3321936" y="2528887"/>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07" name="Rectangle 3952"/>
            <p:cNvSpPr>
              <a:spLocks noChangeArrowheads="1"/>
            </p:cNvSpPr>
            <p:nvPr/>
          </p:nvSpPr>
          <p:spPr bwMode="auto">
            <a:xfrm>
              <a:off x="3321936" y="2528887"/>
              <a:ext cx="4745"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08" name="Rectangle 3953"/>
            <p:cNvSpPr>
              <a:spLocks noChangeArrowheads="1"/>
            </p:cNvSpPr>
            <p:nvPr/>
          </p:nvSpPr>
          <p:spPr bwMode="auto">
            <a:xfrm>
              <a:off x="3321936" y="2528887"/>
              <a:ext cx="4745"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09" name="Rectangle 3954"/>
            <p:cNvSpPr>
              <a:spLocks noChangeArrowheads="1"/>
            </p:cNvSpPr>
            <p:nvPr/>
          </p:nvSpPr>
          <p:spPr bwMode="auto">
            <a:xfrm>
              <a:off x="3321936" y="2532062"/>
              <a:ext cx="7909" cy="158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10" name="Line 3955"/>
            <p:cNvSpPr>
              <a:spLocks noChangeShapeType="1"/>
            </p:cNvSpPr>
            <p:nvPr/>
          </p:nvSpPr>
          <p:spPr bwMode="auto">
            <a:xfrm>
              <a:off x="3333008" y="2574925"/>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11" name="Rectangle 3956"/>
            <p:cNvSpPr>
              <a:spLocks noChangeArrowheads="1"/>
            </p:cNvSpPr>
            <p:nvPr/>
          </p:nvSpPr>
          <p:spPr bwMode="auto">
            <a:xfrm>
              <a:off x="3326681" y="2574925"/>
              <a:ext cx="6327"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12" name="Rectangle 3957"/>
            <p:cNvSpPr>
              <a:spLocks noChangeArrowheads="1"/>
            </p:cNvSpPr>
            <p:nvPr/>
          </p:nvSpPr>
          <p:spPr bwMode="auto">
            <a:xfrm>
              <a:off x="3326681" y="2574925"/>
              <a:ext cx="6327"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13" name="Line 3958"/>
            <p:cNvSpPr>
              <a:spLocks noChangeShapeType="1"/>
            </p:cNvSpPr>
            <p:nvPr/>
          </p:nvSpPr>
          <p:spPr bwMode="auto">
            <a:xfrm>
              <a:off x="3329844" y="2578100"/>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14" name="Rectangle 3959"/>
            <p:cNvSpPr>
              <a:spLocks noChangeArrowheads="1"/>
            </p:cNvSpPr>
            <p:nvPr/>
          </p:nvSpPr>
          <p:spPr bwMode="auto">
            <a:xfrm>
              <a:off x="3329844" y="2578100"/>
              <a:ext cx="3164"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15" name="Rectangle 3960"/>
            <p:cNvSpPr>
              <a:spLocks noChangeArrowheads="1"/>
            </p:cNvSpPr>
            <p:nvPr/>
          </p:nvSpPr>
          <p:spPr bwMode="auto">
            <a:xfrm>
              <a:off x="3329844" y="2578100"/>
              <a:ext cx="3164"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16" name="Line 3961"/>
            <p:cNvSpPr>
              <a:spLocks noChangeShapeType="1"/>
            </p:cNvSpPr>
            <p:nvPr/>
          </p:nvSpPr>
          <p:spPr bwMode="auto">
            <a:xfrm>
              <a:off x="3337754" y="2578100"/>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17" name="Rectangle 3962"/>
            <p:cNvSpPr>
              <a:spLocks noChangeArrowheads="1"/>
            </p:cNvSpPr>
            <p:nvPr/>
          </p:nvSpPr>
          <p:spPr bwMode="auto">
            <a:xfrm>
              <a:off x="3329844" y="2578100"/>
              <a:ext cx="7910"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18" name="Rectangle 3963"/>
            <p:cNvSpPr>
              <a:spLocks noChangeArrowheads="1"/>
            </p:cNvSpPr>
            <p:nvPr/>
          </p:nvSpPr>
          <p:spPr bwMode="auto">
            <a:xfrm>
              <a:off x="3329844" y="2578100"/>
              <a:ext cx="7910"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19" name="Line 3964"/>
            <p:cNvSpPr>
              <a:spLocks noChangeShapeType="1"/>
            </p:cNvSpPr>
            <p:nvPr/>
          </p:nvSpPr>
          <p:spPr bwMode="auto">
            <a:xfrm>
              <a:off x="3333008" y="2581275"/>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20" name="Rectangle 3965"/>
            <p:cNvSpPr>
              <a:spLocks noChangeArrowheads="1"/>
            </p:cNvSpPr>
            <p:nvPr/>
          </p:nvSpPr>
          <p:spPr bwMode="auto">
            <a:xfrm>
              <a:off x="3333008" y="2581275"/>
              <a:ext cx="4746"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21" name="Rectangle 3966"/>
            <p:cNvSpPr>
              <a:spLocks noChangeArrowheads="1"/>
            </p:cNvSpPr>
            <p:nvPr/>
          </p:nvSpPr>
          <p:spPr bwMode="auto">
            <a:xfrm>
              <a:off x="3333008" y="2581275"/>
              <a:ext cx="4746"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22" name="Line 3967"/>
            <p:cNvSpPr>
              <a:spLocks noChangeShapeType="1"/>
            </p:cNvSpPr>
            <p:nvPr/>
          </p:nvSpPr>
          <p:spPr bwMode="auto">
            <a:xfrm>
              <a:off x="3342499" y="2586037"/>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23" name="Rectangle 3968"/>
            <p:cNvSpPr>
              <a:spLocks noChangeArrowheads="1"/>
            </p:cNvSpPr>
            <p:nvPr/>
          </p:nvSpPr>
          <p:spPr bwMode="auto">
            <a:xfrm>
              <a:off x="3333008" y="2586037"/>
              <a:ext cx="9491" cy="2222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24" name="Rectangle 3969"/>
            <p:cNvSpPr>
              <a:spLocks noChangeArrowheads="1"/>
            </p:cNvSpPr>
            <p:nvPr/>
          </p:nvSpPr>
          <p:spPr bwMode="auto">
            <a:xfrm>
              <a:off x="3333008" y="2586037"/>
              <a:ext cx="9491" cy="2222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25" name="Line 3970"/>
            <p:cNvSpPr>
              <a:spLocks noChangeShapeType="1"/>
            </p:cNvSpPr>
            <p:nvPr/>
          </p:nvSpPr>
          <p:spPr bwMode="auto">
            <a:xfrm>
              <a:off x="3337754" y="2605087"/>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26" name="Rectangle 3971"/>
            <p:cNvSpPr>
              <a:spLocks noChangeArrowheads="1"/>
            </p:cNvSpPr>
            <p:nvPr/>
          </p:nvSpPr>
          <p:spPr bwMode="auto">
            <a:xfrm>
              <a:off x="3337754" y="2605087"/>
              <a:ext cx="4745"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27" name="Rectangle 3972"/>
            <p:cNvSpPr>
              <a:spLocks noChangeArrowheads="1"/>
            </p:cNvSpPr>
            <p:nvPr/>
          </p:nvSpPr>
          <p:spPr bwMode="auto">
            <a:xfrm>
              <a:off x="3337754" y="2605087"/>
              <a:ext cx="4745"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28" name="Rectangle 3973"/>
            <p:cNvSpPr>
              <a:spLocks noChangeArrowheads="1"/>
            </p:cNvSpPr>
            <p:nvPr/>
          </p:nvSpPr>
          <p:spPr bwMode="auto">
            <a:xfrm>
              <a:off x="3337754" y="2608262"/>
              <a:ext cx="7909" cy="158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29" name="Line 3974"/>
            <p:cNvSpPr>
              <a:spLocks noChangeShapeType="1"/>
            </p:cNvSpPr>
            <p:nvPr/>
          </p:nvSpPr>
          <p:spPr bwMode="auto">
            <a:xfrm>
              <a:off x="3363064" y="2640012"/>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30" name="Rectangle 3975"/>
            <p:cNvSpPr>
              <a:spLocks noChangeArrowheads="1"/>
            </p:cNvSpPr>
            <p:nvPr/>
          </p:nvSpPr>
          <p:spPr bwMode="auto">
            <a:xfrm>
              <a:off x="3358318" y="2640012"/>
              <a:ext cx="4746"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31" name="Rectangle 3976"/>
            <p:cNvSpPr>
              <a:spLocks noChangeArrowheads="1"/>
            </p:cNvSpPr>
            <p:nvPr/>
          </p:nvSpPr>
          <p:spPr bwMode="auto">
            <a:xfrm>
              <a:off x="3358318" y="2640012"/>
              <a:ext cx="4746"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32" name="Rectangle 3977"/>
            <p:cNvSpPr>
              <a:spLocks noChangeArrowheads="1"/>
            </p:cNvSpPr>
            <p:nvPr/>
          </p:nvSpPr>
          <p:spPr bwMode="auto">
            <a:xfrm>
              <a:off x="3363064" y="2640012"/>
              <a:ext cx="1581"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33" name="Line 3978"/>
            <p:cNvSpPr>
              <a:spLocks noChangeShapeType="1"/>
            </p:cNvSpPr>
            <p:nvPr/>
          </p:nvSpPr>
          <p:spPr bwMode="auto">
            <a:xfrm>
              <a:off x="3363064" y="2640012"/>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34" name="Rectangle 3979"/>
            <p:cNvSpPr>
              <a:spLocks noChangeArrowheads="1"/>
            </p:cNvSpPr>
            <p:nvPr/>
          </p:nvSpPr>
          <p:spPr bwMode="auto">
            <a:xfrm>
              <a:off x="3363064" y="2640012"/>
              <a:ext cx="4745"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35" name="Rectangle 3980"/>
            <p:cNvSpPr>
              <a:spLocks noChangeArrowheads="1"/>
            </p:cNvSpPr>
            <p:nvPr/>
          </p:nvSpPr>
          <p:spPr bwMode="auto">
            <a:xfrm>
              <a:off x="3363064" y="2640012"/>
              <a:ext cx="4745"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36" name="Line 3981"/>
            <p:cNvSpPr>
              <a:spLocks noChangeShapeType="1"/>
            </p:cNvSpPr>
            <p:nvPr/>
          </p:nvSpPr>
          <p:spPr bwMode="auto">
            <a:xfrm>
              <a:off x="3370972" y="2643187"/>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37" name="Rectangle 3982"/>
            <p:cNvSpPr>
              <a:spLocks noChangeArrowheads="1"/>
            </p:cNvSpPr>
            <p:nvPr/>
          </p:nvSpPr>
          <p:spPr bwMode="auto">
            <a:xfrm>
              <a:off x="3363064" y="2643187"/>
              <a:ext cx="7909"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38" name="Rectangle 3983"/>
            <p:cNvSpPr>
              <a:spLocks noChangeArrowheads="1"/>
            </p:cNvSpPr>
            <p:nvPr/>
          </p:nvSpPr>
          <p:spPr bwMode="auto">
            <a:xfrm>
              <a:off x="3363064" y="2643187"/>
              <a:ext cx="7909"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39" name="Line 3984"/>
            <p:cNvSpPr>
              <a:spLocks noChangeShapeType="1"/>
            </p:cNvSpPr>
            <p:nvPr/>
          </p:nvSpPr>
          <p:spPr bwMode="auto">
            <a:xfrm>
              <a:off x="3367809" y="2647950"/>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40" name="Rectangle 3985"/>
            <p:cNvSpPr>
              <a:spLocks noChangeArrowheads="1"/>
            </p:cNvSpPr>
            <p:nvPr/>
          </p:nvSpPr>
          <p:spPr bwMode="auto">
            <a:xfrm>
              <a:off x="3367809" y="2647950"/>
              <a:ext cx="3164"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41" name="Rectangle 3986"/>
            <p:cNvSpPr>
              <a:spLocks noChangeArrowheads="1"/>
            </p:cNvSpPr>
            <p:nvPr/>
          </p:nvSpPr>
          <p:spPr bwMode="auto">
            <a:xfrm>
              <a:off x="3367809" y="2647950"/>
              <a:ext cx="3164"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42" name="Line 3987"/>
            <p:cNvSpPr>
              <a:spLocks noChangeShapeType="1"/>
            </p:cNvSpPr>
            <p:nvPr/>
          </p:nvSpPr>
          <p:spPr bwMode="auto">
            <a:xfrm>
              <a:off x="3370972" y="2647950"/>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43" name="Rectangle 3988"/>
            <p:cNvSpPr>
              <a:spLocks noChangeArrowheads="1"/>
            </p:cNvSpPr>
            <p:nvPr/>
          </p:nvSpPr>
          <p:spPr bwMode="auto">
            <a:xfrm>
              <a:off x="3370972" y="2647950"/>
              <a:ext cx="7910"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44" name="Rectangle 3989"/>
            <p:cNvSpPr>
              <a:spLocks noChangeArrowheads="1"/>
            </p:cNvSpPr>
            <p:nvPr/>
          </p:nvSpPr>
          <p:spPr bwMode="auto">
            <a:xfrm>
              <a:off x="3370972" y="2647950"/>
              <a:ext cx="7910"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45" name="Line 3990"/>
            <p:cNvSpPr>
              <a:spLocks noChangeShapeType="1"/>
            </p:cNvSpPr>
            <p:nvPr/>
          </p:nvSpPr>
          <p:spPr bwMode="auto">
            <a:xfrm>
              <a:off x="3383627" y="2651125"/>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46" name="Rectangle 3991"/>
            <p:cNvSpPr>
              <a:spLocks noChangeArrowheads="1"/>
            </p:cNvSpPr>
            <p:nvPr/>
          </p:nvSpPr>
          <p:spPr bwMode="auto">
            <a:xfrm>
              <a:off x="3375718" y="2651125"/>
              <a:ext cx="7909"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47" name="Rectangle 3992"/>
            <p:cNvSpPr>
              <a:spLocks noChangeArrowheads="1"/>
            </p:cNvSpPr>
            <p:nvPr/>
          </p:nvSpPr>
          <p:spPr bwMode="auto">
            <a:xfrm>
              <a:off x="3375718" y="2651125"/>
              <a:ext cx="7909"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48" name="Line 3993"/>
            <p:cNvSpPr>
              <a:spLocks noChangeShapeType="1"/>
            </p:cNvSpPr>
            <p:nvPr/>
          </p:nvSpPr>
          <p:spPr bwMode="auto">
            <a:xfrm>
              <a:off x="3378882" y="2655887"/>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49" name="Rectangle 3994"/>
            <p:cNvSpPr>
              <a:spLocks noChangeArrowheads="1"/>
            </p:cNvSpPr>
            <p:nvPr/>
          </p:nvSpPr>
          <p:spPr bwMode="auto">
            <a:xfrm>
              <a:off x="3378882" y="2655887"/>
              <a:ext cx="20563"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50" name="Rectangle 3995"/>
            <p:cNvSpPr>
              <a:spLocks noChangeArrowheads="1"/>
            </p:cNvSpPr>
            <p:nvPr/>
          </p:nvSpPr>
          <p:spPr bwMode="auto">
            <a:xfrm>
              <a:off x="3378882" y="2655887"/>
              <a:ext cx="20563"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51" name="Rectangle 3996"/>
            <p:cNvSpPr>
              <a:spLocks noChangeArrowheads="1"/>
            </p:cNvSpPr>
            <p:nvPr/>
          </p:nvSpPr>
          <p:spPr bwMode="auto">
            <a:xfrm>
              <a:off x="3394700" y="2659062"/>
              <a:ext cx="7909" cy="158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52" name="Line 3997"/>
            <p:cNvSpPr>
              <a:spLocks noChangeShapeType="1"/>
            </p:cNvSpPr>
            <p:nvPr/>
          </p:nvSpPr>
          <p:spPr bwMode="auto">
            <a:xfrm>
              <a:off x="3450065" y="2662237"/>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53" name="Rectangle 3998"/>
            <p:cNvSpPr>
              <a:spLocks noChangeArrowheads="1"/>
            </p:cNvSpPr>
            <p:nvPr/>
          </p:nvSpPr>
          <p:spPr bwMode="auto">
            <a:xfrm>
              <a:off x="3450065" y="2662237"/>
              <a:ext cx="4746" cy="4763"/>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54" name="Rectangle 3999"/>
            <p:cNvSpPr>
              <a:spLocks noChangeArrowheads="1"/>
            </p:cNvSpPr>
            <p:nvPr/>
          </p:nvSpPr>
          <p:spPr bwMode="auto">
            <a:xfrm>
              <a:off x="3450065" y="2662237"/>
              <a:ext cx="4746" cy="4763"/>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55" name="Line 4000"/>
            <p:cNvSpPr>
              <a:spLocks noChangeShapeType="1"/>
            </p:cNvSpPr>
            <p:nvPr/>
          </p:nvSpPr>
          <p:spPr bwMode="auto">
            <a:xfrm>
              <a:off x="3457974" y="2662237"/>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56" name="Rectangle 4001"/>
            <p:cNvSpPr>
              <a:spLocks noChangeArrowheads="1"/>
            </p:cNvSpPr>
            <p:nvPr/>
          </p:nvSpPr>
          <p:spPr bwMode="auto">
            <a:xfrm>
              <a:off x="3450065" y="2662237"/>
              <a:ext cx="7910"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57" name="Rectangle 4002"/>
            <p:cNvSpPr>
              <a:spLocks noChangeArrowheads="1"/>
            </p:cNvSpPr>
            <p:nvPr/>
          </p:nvSpPr>
          <p:spPr bwMode="auto">
            <a:xfrm>
              <a:off x="3450065" y="2662237"/>
              <a:ext cx="7910"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58" name="Line 4003"/>
            <p:cNvSpPr>
              <a:spLocks noChangeShapeType="1"/>
            </p:cNvSpPr>
            <p:nvPr/>
          </p:nvSpPr>
          <p:spPr bwMode="auto">
            <a:xfrm>
              <a:off x="3454811" y="2670175"/>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59" name="Rectangle 4004"/>
            <p:cNvSpPr>
              <a:spLocks noChangeArrowheads="1"/>
            </p:cNvSpPr>
            <p:nvPr/>
          </p:nvSpPr>
          <p:spPr bwMode="auto">
            <a:xfrm>
              <a:off x="3454811" y="2670175"/>
              <a:ext cx="26891" cy="4762"/>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60" name="Rectangle 4005"/>
            <p:cNvSpPr>
              <a:spLocks noChangeArrowheads="1"/>
            </p:cNvSpPr>
            <p:nvPr/>
          </p:nvSpPr>
          <p:spPr bwMode="auto">
            <a:xfrm>
              <a:off x="3454811" y="2670175"/>
              <a:ext cx="26891" cy="4762"/>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61" name="Line 4006"/>
            <p:cNvSpPr>
              <a:spLocks noChangeShapeType="1"/>
            </p:cNvSpPr>
            <p:nvPr/>
          </p:nvSpPr>
          <p:spPr bwMode="auto">
            <a:xfrm>
              <a:off x="3486447" y="2670175"/>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62" name="Rectangle 4007"/>
            <p:cNvSpPr>
              <a:spLocks noChangeArrowheads="1"/>
            </p:cNvSpPr>
            <p:nvPr/>
          </p:nvSpPr>
          <p:spPr bwMode="auto">
            <a:xfrm>
              <a:off x="3478538" y="2670175"/>
              <a:ext cx="7910"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63" name="Rectangle 4008"/>
            <p:cNvSpPr>
              <a:spLocks noChangeArrowheads="1"/>
            </p:cNvSpPr>
            <p:nvPr/>
          </p:nvSpPr>
          <p:spPr bwMode="auto">
            <a:xfrm>
              <a:off x="3478538" y="2670175"/>
              <a:ext cx="7910"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64" name="Line 4009"/>
            <p:cNvSpPr>
              <a:spLocks noChangeShapeType="1"/>
            </p:cNvSpPr>
            <p:nvPr/>
          </p:nvSpPr>
          <p:spPr bwMode="auto">
            <a:xfrm>
              <a:off x="3481701" y="2674937"/>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65" name="Rectangle 4010"/>
            <p:cNvSpPr>
              <a:spLocks noChangeArrowheads="1"/>
            </p:cNvSpPr>
            <p:nvPr/>
          </p:nvSpPr>
          <p:spPr bwMode="auto">
            <a:xfrm>
              <a:off x="3481701" y="2674937"/>
              <a:ext cx="9491"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66" name="Rectangle 4011"/>
            <p:cNvSpPr>
              <a:spLocks noChangeArrowheads="1"/>
            </p:cNvSpPr>
            <p:nvPr/>
          </p:nvSpPr>
          <p:spPr bwMode="auto">
            <a:xfrm>
              <a:off x="3481701" y="2674937"/>
              <a:ext cx="9491"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67" name="Rectangle 4012"/>
            <p:cNvSpPr>
              <a:spLocks noChangeArrowheads="1"/>
            </p:cNvSpPr>
            <p:nvPr/>
          </p:nvSpPr>
          <p:spPr bwMode="auto">
            <a:xfrm>
              <a:off x="3510175" y="2705100"/>
              <a:ext cx="1582"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68" name="Line 4013"/>
            <p:cNvSpPr>
              <a:spLocks noChangeShapeType="1"/>
            </p:cNvSpPr>
            <p:nvPr/>
          </p:nvSpPr>
          <p:spPr bwMode="auto">
            <a:xfrm>
              <a:off x="3513338" y="2708275"/>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69" name="Rectangle 4014"/>
            <p:cNvSpPr>
              <a:spLocks noChangeArrowheads="1"/>
            </p:cNvSpPr>
            <p:nvPr/>
          </p:nvSpPr>
          <p:spPr bwMode="auto">
            <a:xfrm>
              <a:off x="3505430" y="2708275"/>
              <a:ext cx="7909" cy="4762"/>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70" name="Rectangle 4015"/>
            <p:cNvSpPr>
              <a:spLocks noChangeArrowheads="1"/>
            </p:cNvSpPr>
            <p:nvPr/>
          </p:nvSpPr>
          <p:spPr bwMode="auto">
            <a:xfrm>
              <a:off x="3505430" y="2708275"/>
              <a:ext cx="7909" cy="4762"/>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71" name="Line 4016"/>
            <p:cNvSpPr>
              <a:spLocks noChangeShapeType="1"/>
            </p:cNvSpPr>
            <p:nvPr/>
          </p:nvSpPr>
          <p:spPr bwMode="auto">
            <a:xfrm>
              <a:off x="3510175" y="2713037"/>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72" name="Rectangle 4017"/>
            <p:cNvSpPr>
              <a:spLocks noChangeArrowheads="1"/>
            </p:cNvSpPr>
            <p:nvPr/>
          </p:nvSpPr>
          <p:spPr bwMode="auto">
            <a:xfrm>
              <a:off x="3510175" y="2713037"/>
              <a:ext cx="31637"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73" name="Rectangle 4018"/>
            <p:cNvSpPr>
              <a:spLocks noChangeArrowheads="1"/>
            </p:cNvSpPr>
            <p:nvPr/>
          </p:nvSpPr>
          <p:spPr bwMode="auto">
            <a:xfrm>
              <a:off x="3510175" y="2713037"/>
              <a:ext cx="31637"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74" name="Line 4019"/>
            <p:cNvSpPr>
              <a:spLocks noChangeShapeType="1"/>
            </p:cNvSpPr>
            <p:nvPr/>
          </p:nvSpPr>
          <p:spPr bwMode="auto">
            <a:xfrm>
              <a:off x="3541811" y="2713037"/>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75" name="Rectangle 4020"/>
            <p:cNvSpPr>
              <a:spLocks noChangeArrowheads="1"/>
            </p:cNvSpPr>
            <p:nvPr/>
          </p:nvSpPr>
          <p:spPr bwMode="auto">
            <a:xfrm>
              <a:off x="3541811" y="2713037"/>
              <a:ext cx="15818"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76" name="Rectangle 4021"/>
            <p:cNvSpPr>
              <a:spLocks noChangeArrowheads="1"/>
            </p:cNvSpPr>
            <p:nvPr/>
          </p:nvSpPr>
          <p:spPr bwMode="auto">
            <a:xfrm>
              <a:off x="3541811" y="2713037"/>
              <a:ext cx="15818"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77" name="Line 4022"/>
            <p:cNvSpPr>
              <a:spLocks noChangeShapeType="1"/>
            </p:cNvSpPr>
            <p:nvPr/>
          </p:nvSpPr>
          <p:spPr bwMode="auto">
            <a:xfrm>
              <a:off x="3617740" y="2716212"/>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78" name="Rectangle 4023"/>
            <p:cNvSpPr>
              <a:spLocks noChangeArrowheads="1"/>
            </p:cNvSpPr>
            <p:nvPr/>
          </p:nvSpPr>
          <p:spPr bwMode="auto">
            <a:xfrm>
              <a:off x="3609831" y="2716212"/>
              <a:ext cx="7909" cy="4763"/>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79" name="Rectangle 4024"/>
            <p:cNvSpPr>
              <a:spLocks noChangeArrowheads="1"/>
            </p:cNvSpPr>
            <p:nvPr/>
          </p:nvSpPr>
          <p:spPr bwMode="auto">
            <a:xfrm>
              <a:off x="3609831" y="2716212"/>
              <a:ext cx="7909" cy="4763"/>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80" name="Line 4025"/>
            <p:cNvSpPr>
              <a:spLocks noChangeShapeType="1"/>
            </p:cNvSpPr>
            <p:nvPr/>
          </p:nvSpPr>
          <p:spPr bwMode="auto">
            <a:xfrm>
              <a:off x="3612995" y="2720975"/>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81" name="Rectangle 4026"/>
            <p:cNvSpPr>
              <a:spLocks noChangeArrowheads="1"/>
            </p:cNvSpPr>
            <p:nvPr/>
          </p:nvSpPr>
          <p:spPr bwMode="auto">
            <a:xfrm>
              <a:off x="3612995" y="2720975"/>
              <a:ext cx="20563"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82" name="Rectangle 4027"/>
            <p:cNvSpPr>
              <a:spLocks noChangeArrowheads="1"/>
            </p:cNvSpPr>
            <p:nvPr/>
          </p:nvSpPr>
          <p:spPr bwMode="auto">
            <a:xfrm>
              <a:off x="3612995" y="2720975"/>
              <a:ext cx="20563"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83" name="Line 4028"/>
            <p:cNvSpPr>
              <a:spLocks noChangeShapeType="1"/>
            </p:cNvSpPr>
            <p:nvPr/>
          </p:nvSpPr>
          <p:spPr bwMode="auto">
            <a:xfrm>
              <a:off x="3633558" y="2720975"/>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84" name="Rectangle 4029"/>
            <p:cNvSpPr>
              <a:spLocks noChangeArrowheads="1"/>
            </p:cNvSpPr>
            <p:nvPr/>
          </p:nvSpPr>
          <p:spPr bwMode="auto">
            <a:xfrm>
              <a:off x="3633558" y="2720975"/>
              <a:ext cx="34801"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85" name="Rectangle 4030"/>
            <p:cNvSpPr>
              <a:spLocks noChangeArrowheads="1"/>
            </p:cNvSpPr>
            <p:nvPr/>
          </p:nvSpPr>
          <p:spPr bwMode="auto">
            <a:xfrm>
              <a:off x="3633558" y="2720975"/>
              <a:ext cx="34801"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86" name="Line 4031"/>
            <p:cNvSpPr>
              <a:spLocks noChangeShapeType="1"/>
            </p:cNvSpPr>
            <p:nvPr/>
          </p:nvSpPr>
          <p:spPr bwMode="auto">
            <a:xfrm>
              <a:off x="3673105" y="2720975"/>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87" name="Rectangle 4032"/>
            <p:cNvSpPr>
              <a:spLocks noChangeArrowheads="1"/>
            </p:cNvSpPr>
            <p:nvPr/>
          </p:nvSpPr>
          <p:spPr bwMode="auto">
            <a:xfrm>
              <a:off x="3665195" y="2720975"/>
              <a:ext cx="7910"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88" name="Rectangle 4033"/>
            <p:cNvSpPr>
              <a:spLocks noChangeArrowheads="1"/>
            </p:cNvSpPr>
            <p:nvPr/>
          </p:nvSpPr>
          <p:spPr bwMode="auto">
            <a:xfrm>
              <a:off x="3665195" y="2720975"/>
              <a:ext cx="7910"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89" name="Line 4034"/>
            <p:cNvSpPr>
              <a:spLocks noChangeShapeType="1"/>
            </p:cNvSpPr>
            <p:nvPr/>
          </p:nvSpPr>
          <p:spPr bwMode="auto">
            <a:xfrm>
              <a:off x="3712651" y="2735263"/>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90" name="Rectangle 4035"/>
            <p:cNvSpPr>
              <a:spLocks noChangeArrowheads="1"/>
            </p:cNvSpPr>
            <p:nvPr/>
          </p:nvSpPr>
          <p:spPr bwMode="auto">
            <a:xfrm>
              <a:off x="3704742" y="2735263"/>
              <a:ext cx="7909"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91" name="Rectangle 4036"/>
            <p:cNvSpPr>
              <a:spLocks noChangeArrowheads="1"/>
            </p:cNvSpPr>
            <p:nvPr/>
          </p:nvSpPr>
          <p:spPr bwMode="auto">
            <a:xfrm>
              <a:off x="3704742" y="2735263"/>
              <a:ext cx="7909"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92" name="Line 4037"/>
            <p:cNvSpPr>
              <a:spLocks noChangeShapeType="1"/>
            </p:cNvSpPr>
            <p:nvPr/>
          </p:nvSpPr>
          <p:spPr bwMode="auto">
            <a:xfrm>
              <a:off x="3707905" y="2740026"/>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93" name="Rectangle 4038"/>
            <p:cNvSpPr>
              <a:spLocks noChangeArrowheads="1"/>
            </p:cNvSpPr>
            <p:nvPr/>
          </p:nvSpPr>
          <p:spPr bwMode="auto">
            <a:xfrm>
              <a:off x="3707905" y="2740026"/>
              <a:ext cx="4745"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94" name="Rectangle 4039"/>
            <p:cNvSpPr>
              <a:spLocks noChangeArrowheads="1"/>
            </p:cNvSpPr>
            <p:nvPr/>
          </p:nvSpPr>
          <p:spPr bwMode="auto">
            <a:xfrm>
              <a:off x="3707905" y="2740026"/>
              <a:ext cx="4745"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95" name="Line 4041"/>
            <p:cNvSpPr>
              <a:spLocks noChangeShapeType="1"/>
            </p:cNvSpPr>
            <p:nvPr/>
          </p:nvSpPr>
          <p:spPr bwMode="auto">
            <a:xfrm>
              <a:off x="3717397" y="2743201"/>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96" name="Rectangle 4042"/>
            <p:cNvSpPr>
              <a:spLocks noChangeArrowheads="1"/>
            </p:cNvSpPr>
            <p:nvPr/>
          </p:nvSpPr>
          <p:spPr bwMode="auto">
            <a:xfrm>
              <a:off x="3707905" y="2743201"/>
              <a:ext cx="9491"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97" name="Rectangle 4043"/>
            <p:cNvSpPr>
              <a:spLocks noChangeArrowheads="1"/>
            </p:cNvSpPr>
            <p:nvPr/>
          </p:nvSpPr>
          <p:spPr bwMode="auto">
            <a:xfrm>
              <a:off x="3707905" y="2743201"/>
              <a:ext cx="9491"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98" name="Line 4044"/>
            <p:cNvSpPr>
              <a:spLocks noChangeShapeType="1"/>
            </p:cNvSpPr>
            <p:nvPr/>
          </p:nvSpPr>
          <p:spPr bwMode="auto">
            <a:xfrm>
              <a:off x="3712651" y="2747963"/>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599" name="Rectangle 4045"/>
            <p:cNvSpPr>
              <a:spLocks noChangeArrowheads="1"/>
            </p:cNvSpPr>
            <p:nvPr/>
          </p:nvSpPr>
          <p:spPr bwMode="auto">
            <a:xfrm>
              <a:off x="3712651" y="2747963"/>
              <a:ext cx="4746" cy="6350"/>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00" name="Rectangle 4046"/>
            <p:cNvSpPr>
              <a:spLocks noChangeArrowheads="1"/>
            </p:cNvSpPr>
            <p:nvPr/>
          </p:nvSpPr>
          <p:spPr bwMode="auto">
            <a:xfrm>
              <a:off x="3712651" y="2747963"/>
              <a:ext cx="4746" cy="6350"/>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01" name="Line 4047"/>
            <p:cNvSpPr>
              <a:spLocks noChangeShapeType="1"/>
            </p:cNvSpPr>
            <p:nvPr/>
          </p:nvSpPr>
          <p:spPr bwMode="auto">
            <a:xfrm>
              <a:off x="3720560" y="2751138"/>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02" name="Rectangle 4048"/>
            <p:cNvSpPr>
              <a:spLocks noChangeArrowheads="1"/>
            </p:cNvSpPr>
            <p:nvPr/>
          </p:nvSpPr>
          <p:spPr bwMode="auto">
            <a:xfrm>
              <a:off x="3712651" y="2751138"/>
              <a:ext cx="7910" cy="158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03" name="Rectangle 4049"/>
            <p:cNvSpPr>
              <a:spLocks noChangeArrowheads="1"/>
            </p:cNvSpPr>
            <p:nvPr/>
          </p:nvSpPr>
          <p:spPr bwMode="auto">
            <a:xfrm>
              <a:off x="3712651" y="2751138"/>
              <a:ext cx="7910" cy="158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04" name="Line 4050"/>
            <p:cNvSpPr>
              <a:spLocks noChangeShapeType="1"/>
            </p:cNvSpPr>
            <p:nvPr/>
          </p:nvSpPr>
          <p:spPr bwMode="auto">
            <a:xfrm>
              <a:off x="3717397" y="2762251"/>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05" name="Rectangle 4051"/>
            <p:cNvSpPr>
              <a:spLocks noChangeArrowheads="1"/>
            </p:cNvSpPr>
            <p:nvPr/>
          </p:nvSpPr>
          <p:spPr bwMode="auto">
            <a:xfrm>
              <a:off x="3717397" y="2762251"/>
              <a:ext cx="3164" cy="4762"/>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06" name="Rectangle 4052"/>
            <p:cNvSpPr>
              <a:spLocks noChangeArrowheads="1"/>
            </p:cNvSpPr>
            <p:nvPr/>
          </p:nvSpPr>
          <p:spPr bwMode="auto">
            <a:xfrm>
              <a:off x="3717397" y="2762251"/>
              <a:ext cx="3164" cy="4762"/>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07" name="Line 4053"/>
            <p:cNvSpPr>
              <a:spLocks noChangeShapeType="1"/>
            </p:cNvSpPr>
            <p:nvPr/>
          </p:nvSpPr>
          <p:spPr bwMode="auto">
            <a:xfrm>
              <a:off x="3723724" y="2767013"/>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08" name="Rectangle 4054"/>
            <p:cNvSpPr>
              <a:spLocks noChangeArrowheads="1"/>
            </p:cNvSpPr>
            <p:nvPr/>
          </p:nvSpPr>
          <p:spPr bwMode="auto">
            <a:xfrm>
              <a:off x="3717397" y="2767013"/>
              <a:ext cx="6327" cy="6350"/>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09" name="Rectangle 4055"/>
            <p:cNvSpPr>
              <a:spLocks noChangeArrowheads="1"/>
            </p:cNvSpPr>
            <p:nvPr/>
          </p:nvSpPr>
          <p:spPr bwMode="auto">
            <a:xfrm>
              <a:off x="3717397" y="2767013"/>
              <a:ext cx="6327" cy="6350"/>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10" name="Line 4056"/>
            <p:cNvSpPr>
              <a:spLocks noChangeShapeType="1"/>
            </p:cNvSpPr>
            <p:nvPr/>
          </p:nvSpPr>
          <p:spPr bwMode="auto">
            <a:xfrm>
              <a:off x="3741124" y="2805113"/>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11" name="Rectangle 4057"/>
            <p:cNvSpPr>
              <a:spLocks noChangeArrowheads="1"/>
            </p:cNvSpPr>
            <p:nvPr/>
          </p:nvSpPr>
          <p:spPr bwMode="auto">
            <a:xfrm>
              <a:off x="3731633" y="2805113"/>
              <a:ext cx="9491"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12" name="Rectangle 4058"/>
            <p:cNvSpPr>
              <a:spLocks noChangeArrowheads="1"/>
            </p:cNvSpPr>
            <p:nvPr/>
          </p:nvSpPr>
          <p:spPr bwMode="auto">
            <a:xfrm>
              <a:off x="3731633" y="2805113"/>
              <a:ext cx="9491"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13" name="Line 4059"/>
            <p:cNvSpPr>
              <a:spLocks noChangeShapeType="1"/>
            </p:cNvSpPr>
            <p:nvPr/>
          </p:nvSpPr>
          <p:spPr bwMode="auto">
            <a:xfrm>
              <a:off x="3736379" y="2805113"/>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14" name="Rectangle 4060"/>
            <p:cNvSpPr>
              <a:spLocks noChangeArrowheads="1"/>
            </p:cNvSpPr>
            <p:nvPr/>
          </p:nvSpPr>
          <p:spPr bwMode="auto">
            <a:xfrm>
              <a:off x="3736379" y="2805113"/>
              <a:ext cx="4745"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15" name="Rectangle 4061"/>
            <p:cNvSpPr>
              <a:spLocks noChangeArrowheads="1"/>
            </p:cNvSpPr>
            <p:nvPr/>
          </p:nvSpPr>
          <p:spPr bwMode="auto">
            <a:xfrm>
              <a:off x="3736379" y="2805113"/>
              <a:ext cx="4745"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16" name="Line 4062"/>
            <p:cNvSpPr>
              <a:spLocks noChangeShapeType="1"/>
            </p:cNvSpPr>
            <p:nvPr/>
          </p:nvSpPr>
          <p:spPr bwMode="auto">
            <a:xfrm>
              <a:off x="3744287" y="2808288"/>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17" name="Rectangle 4063"/>
            <p:cNvSpPr>
              <a:spLocks noChangeArrowheads="1"/>
            </p:cNvSpPr>
            <p:nvPr/>
          </p:nvSpPr>
          <p:spPr bwMode="auto">
            <a:xfrm>
              <a:off x="3736379" y="2808288"/>
              <a:ext cx="7909"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18" name="Rectangle 4064"/>
            <p:cNvSpPr>
              <a:spLocks noChangeArrowheads="1"/>
            </p:cNvSpPr>
            <p:nvPr/>
          </p:nvSpPr>
          <p:spPr bwMode="auto">
            <a:xfrm>
              <a:off x="3736379" y="2808288"/>
              <a:ext cx="7909"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19" name="Line 4065"/>
            <p:cNvSpPr>
              <a:spLocks noChangeShapeType="1"/>
            </p:cNvSpPr>
            <p:nvPr/>
          </p:nvSpPr>
          <p:spPr bwMode="auto">
            <a:xfrm>
              <a:off x="3741124" y="2813051"/>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20" name="Rectangle 4066"/>
            <p:cNvSpPr>
              <a:spLocks noChangeArrowheads="1"/>
            </p:cNvSpPr>
            <p:nvPr/>
          </p:nvSpPr>
          <p:spPr bwMode="auto">
            <a:xfrm>
              <a:off x="3741124" y="2813051"/>
              <a:ext cx="3164" cy="6350"/>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21" name="Rectangle 4067"/>
            <p:cNvSpPr>
              <a:spLocks noChangeArrowheads="1"/>
            </p:cNvSpPr>
            <p:nvPr/>
          </p:nvSpPr>
          <p:spPr bwMode="auto">
            <a:xfrm>
              <a:off x="3741124" y="2813051"/>
              <a:ext cx="3164" cy="6350"/>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22" name="Line 4068"/>
            <p:cNvSpPr>
              <a:spLocks noChangeShapeType="1"/>
            </p:cNvSpPr>
            <p:nvPr/>
          </p:nvSpPr>
          <p:spPr bwMode="auto">
            <a:xfrm>
              <a:off x="3744287" y="2816226"/>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23" name="Rectangle 4069"/>
            <p:cNvSpPr>
              <a:spLocks noChangeArrowheads="1"/>
            </p:cNvSpPr>
            <p:nvPr/>
          </p:nvSpPr>
          <p:spPr bwMode="auto">
            <a:xfrm>
              <a:off x="3741124" y="2816226"/>
              <a:ext cx="3164" cy="23812"/>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24" name="Rectangle 4070"/>
            <p:cNvSpPr>
              <a:spLocks noChangeArrowheads="1"/>
            </p:cNvSpPr>
            <p:nvPr/>
          </p:nvSpPr>
          <p:spPr bwMode="auto">
            <a:xfrm>
              <a:off x="3741124" y="2816226"/>
              <a:ext cx="3164" cy="23812"/>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25" name="Rectangle 4071"/>
            <p:cNvSpPr>
              <a:spLocks noChangeArrowheads="1"/>
            </p:cNvSpPr>
            <p:nvPr/>
          </p:nvSpPr>
          <p:spPr bwMode="auto">
            <a:xfrm>
              <a:off x="3744287" y="2835276"/>
              <a:ext cx="1582"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26" name="Line 4072"/>
            <p:cNvSpPr>
              <a:spLocks noChangeShapeType="1"/>
            </p:cNvSpPr>
            <p:nvPr/>
          </p:nvSpPr>
          <p:spPr bwMode="auto">
            <a:xfrm>
              <a:off x="3747451" y="2840038"/>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27" name="Rectangle 4073"/>
            <p:cNvSpPr>
              <a:spLocks noChangeArrowheads="1"/>
            </p:cNvSpPr>
            <p:nvPr/>
          </p:nvSpPr>
          <p:spPr bwMode="auto">
            <a:xfrm>
              <a:off x="3741124" y="2840038"/>
              <a:ext cx="6327"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28" name="Rectangle 4074"/>
            <p:cNvSpPr>
              <a:spLocks noChangeArrowheads="1"/>
            </p:cNvSpPr>
            <p:nvPr/>
          </p:nvSpPr>
          <p:spPr bwMode="auto">
            <a:xfrm>
              <a:off x="3741124" y="2840038"/>
              <a:ext cx="6327"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29" name="Line 4084"/>
            <p:cNvSpPr>
              <a:spLocks noChangeShapeType="1"/>
            </p:cNvSpPr>
            <p:nvPr/>
          </p:nvSpPr>
          <p:spPr bwMode="auto">
            <a:xfrm>
              <a:off x="3801234" y="2932113"/>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30" name="Rectangle 4085"/>
            <p:cNvSpPr>
              <a:spLocks noChangeArrowheads="1"/>
            </p:cNvSpPr>
            <p:nvPr/>
          </p:nvSpPr>
          <p:spPr bwMode="auto">
            <a:xfrm>
              <a:off x="3801234" y="2932113"/>
              <a:ext cx="7910"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31" name="Rectangle 4086"/>
            <p:cNvSpPr>
              <a:spLocks noChangeArrowheads="1"/>
            </p:cNvSpPr>
            <p:nvPr/>
          </p:nvSpPr>
          <p:spPr bwMode="auto">
            <a:xfrm>
              <a:off x="3801234" y="2932113"/>
              <a:ext cx="7910"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32" name="Line 4087"/>
            <p:cNvSpPr>
              <a:spLocks noChangeShapeType="1"/>
            </p:cNvSpPr>
            <p:nvPr/>
          </p:nvSpPr>
          <p:spPr bwMode="auto">
            <a:xfrm>
              <a:off x="3809143" y="2932113"/>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33" name="Rectangle 4088"/>
            <p:cNvSpPr>
              <a:spLocks noChangeArrowheads="1"/>
            </p:cNvSpPr>
            <p:nvPr/>
          </p:nvSpPr>
          <p:spPr bwMode="auto">
            <a:xfrm>
              <a:off x="3809143" y="2932113"/>
              <a:ext cx="3164"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34" name="Rectangle 4089"/>
            <p:cNvSpPr>
              <a:spLocks noChangeArrowheads="1"/>
            </p:cNvSpPr>
            <p:nvPr/>
          </p:nvSpPr>
          <p:spPr bwMode="auto">
            <a:xfrm>
              <a:off x="3809143" y="2932113"/>
              <a:ext cx="3164"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35" name="Line 4090"/>
            <p:cNvSpPr>
              <a:spLocks noChangeShapeType="1"/>
            </p:cNvSpPr>
            <p:nvPr/>
          </p:nvSpPr>
          <p:spPr bwMode="auto">
            <a:xfrm>
              <a:off x="3817052" y="2935288"/>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36" name="Rectangle 4091"/>
            <p:cNvSpPr>
              <a:spLocks noChangeArrowheads="1"/>
            </p:cNvSpPr>
            <p:nvPr/>
          </p:nvSpPr>
          <p:spPr bwMode="auto">
            <a:xfrm>
              <a:off x="3809143" y="2935288"/>
              <a:ext cx="7909"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37" name="Rectangle 4092"/>
            <p:cNvSpPr>
              <a:spLocks noChangeArrowheads="1"/>
            </p:cNvSpPr>
            <p:nvPr/>
          </p:nvSpPr>
          <p:spPr bwMode="auto">
            <a:xfrm>
              <a:off x="3809143" y="2935288"/>
              <a:ext cx="7909"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38" name="Line 4093"/>
            <p:cNvSpPr>
              <a:spLocks noChangeShapeType="1"/>
            </p:cNvSpPr>
            <p:nvPr/>
          </p:nvSpPr>
          <p:spPr bwMode="auto">
            <a:xfrm>
              <a:off x="3812307" y="2940051"/>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39" name="Rectangle 4094"/>
            <p:cNvSpPr>
              <a:spLocks noChangeArrowheads="1"/>
            </p:cNvSpPr>
            <p:nvPr/>
          </p:nvSpPr>
          <p:spPr bwMode="auto">
            <a:xfrm>
              <a:off x="3812307" y="2940051"/>
              <a:ext cx="28473"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40" name="Rectangle 4095"/>
            <p:cNvSpPr>
              <a:spLocks noChangeArrowheads="1"/>
            </p:cNvSpPr>
            <p:nvPr/>
          </p:nvSpPr>
          <p:spPr bwMode="auto">
            <a:xfrm>
              <a:off x="3812307" y="2940051"/>
              <a:ext cx="28473"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41" name="Line 4096"/>
            <p:cNvSpPr>
              <a:spLocks noChangeShapeType="1"/>
            </p:cNvSpPr>
            <p:nvPr/>
          </p:nvSpPr>
          <p:spPr bwMode="auto">
            <a:xfrm>
              <a:off x="3840780" y="2940051"/>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42" name="Rectangle 4097"/>
            <p:cNvSpPr>
              <a:spLocks noChangeArrowheads="1"/>
            </p:cNvSpPr>
            <p:nvPr/>
          </p:nvSpPr>
          <p:spPr bwMode="auto">
            <a:xfrm>
              <a:off x="3840780" y="2940051"/>
              <a:ext cx="7909"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43" name="Rectangle 4098"/>
            <p:cNvSpPr>
              <a:spLocks noChangeArrowheads="1"/>
            </p:cNvSpPr>
            <p:nvPr/>
          </p:nvSpPr>
          <p:spPr bwMode="auto">
            <a:xfrm>
              <a:off x="3840780" y="2940051"/>
              <a:ext cx="7909"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44" name="Line 4099"/>
            <p:cNvSpPr>
              <a:spLocks noChangeShapeType="1"/>
            </p:cNvSpPr>
            <p:nvPr/>
          </p:nvSpPr>
          <p:spPr bwMode="auto">
            <a:xfrm>
              <a:off x="3896144" y="2947988"/>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45" name="Rectangle 4100"/>
            <p:cNvSpPr>
              <a:spLocks noChangeArrowheads="1"/>
            </p:cNvSpPr>
            <p:nvPr/>
          </p:nvSpPr>
          <p:spPr bwMode="auto">
            <a:xfrm>
              <a:off x="3896144" y="2947988"/>
              <a:ext cx="15818" cy="6350"/>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46" name="Rectangle 4101"/>
            <p:cNvSpPr>
              <a:spLocks noChangeArrowheads="1"/>
            </p:cNvSpPr>
            <p:nvPr/>
          </p:nvSpPr>
          <p:spPr bwMode="auto">
            <a:xfrm>
              <a:off x="3896144" y="2947988"/>
              <a:ext cx="15818" cy="6350"/>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47" name="Line 4102"/>
            <p:cNvSpPr>
              <a:spLocks noChangeShapeType="1"/>
            </p:cNvSpPr>
            <p:nvPr/>
          </p:nvSpPr>
          <p:spPr bwMode="auto">
            <a:xfrm>
              <a:off x="3916709" y="2951163"/>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48" name="Rectangle 4103"/>
            <p:cNvSpPr>
              <a:spLocks noChangeArrowheads="1"/>
            </p:cNvSpPr>
            <p:nvPr/>
          </p:nvSpPr>
          <p:spPr bwMode="auto">
            <a:xfrm>
              <a:off x="3908799" y="2951163"/>
              <a:ext cx="7910"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49" name="Rectangle 4104"/>
            <p:cNvSpPr>
              <a:spLocks noChangeArrowheads="1"/>
            </p:cNvSpPr>
            <p:nvPr/>
          </p:nvSpPr>
          <p:spPr bwMode="auto">
            <a:xfrm>
              <a:off x="3908799" y="2951163"/>
              <a:ext cx="7910"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50" name="Line 4105"/>
            <p:cNvSpPr>
              <a:spLocks noChangeShapeType="1"/>
            </p:cNvSpPr>
            <p:nvPr/>
          </p:nvSpPr>
          <p:spPr bwMode="auto">
            <a:xfrm>
              <a:off x="3911963" y="2954338"/>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51" name="Rectangle 4106"/>
            <p:cNvSpPr>
              <a:spLocks noChangeArrowheads="1"/>
            </p:cNvSpPr>
            <p:nvPr/>
          </p:nvSpPr>
          <p:spPr bwMode="auto">
            <a:xfrm>
              <a:off x="3911963" y="2954338"/>
              <a:ext cx="36383"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52" name="Rectangle 4107"/>
            <p:cNvSpPr>
              <a:spLocks noChangeArrowheads="1"/>
            </p:cNvSpPr>
            <p:nvPr/>
          </p:nvSpPr>
          <p:spPr bwMode="auto">
            <a:xfrm>
              <a:off x="3911963" y="2954338"/>
              <a:ext cx="36383"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53" name="Line 4108"/>
            <p:cNvSpPr>
              <a:spLocks noChangeShapeType="1"/>
            </p:cNvSpPr>
            <p:nvPr/>
          </p:nvSpPr>
          <p:spPr bwMode="auto">
            <a:xfrm>
              <a:off x="3995801" y="2962276"/>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54" name="Rectangle 4109"/>
            <p:cNvSpPr>
              <a:spLocks noChangeArrowheads="1"/>
            </p:cNvSpPr>
            <p:nvPr/>
          </p:nvSpPr>
          <p:spPr bwMode="auto">
            <a:xfrm>
              <a:off x="3995801" y="2962276"/>
              <a:ext cx="3164"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55" name="Rectangle 4110"/>
            <p:cNvSpPr>
              <a:spLocks noChangeArrowheads="1"/>
            </p:cNvSpPr>
            <p:nvPr/>
          </p:nvSpPr>
          <p:spPr bwMode="auto">
            <a:xfrm>
              <a:off x="3995801" y="2962276"/>
              <a:ext cx="3164"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56" name="Line 4111"/>
            <p:cNvSpPr>
              <a:spLocks noChangeShapeType="1"/>
            </p:cNvSpPr>
            <p:nvPr/>
          </p:nvSpPr>
          <p:spPr bwMode="auto">
            <a:xfrm>
              <a:off x="3998965" y="2962276"/>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57" name="Rectangle 4112"/>
            <p:cNvSpPr>
              <a:spLocks noChangeArrowheads="1"/>
            </p:cNvSpPr>
            <p:nvPr/>
          </p:nvSpPr>
          <p:spPr bwMode="auto">
            <a:xfrm>
              <a:off x="3998965" y="2962276"/>
              <a:ext cx="28473"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58" name="Rectangle 4113"/>
            <p:cNvSpPr>
              <a:spLocks noChangeArrowheads="1"/>
            </p:cNvSpPr>
            <p:nvPr/>
          </p:nvSpPr>
          <p:spPr bwMode="auto">
            <a:xfrm>
              <a:off x="3998965" y="2962276"/>
              <a:ext cx="28473"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59" name="Rectangle 4114"/>
            <p:cNvSpPr>
              <a:spLocks noChangeArrowheads="1"/>
            </p:cNvSpPr>
            <p:nvPr/>
          </p:nvSpPr>
          <p:spPr bwMode="auto">
            <a:xfrm>
              <a:off x="4027438" y="2962276"/>
              <a:ext cx="1581"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60" name="Line 4115"/>
            <p:cNvSpPr>
              <a:spLocks noChangeShapeType="1"/>
            </p:cNvSpPr>
            <p:nvPr/>
          </p:nvSpPr>
          <p:spPr bwMode="auto">
            <a:xfrm>
              <a:off x="4032183" y="2967038"/>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61" name="Rectangle 4116"/>
            <p:cNvSpPr>
              <a:spLocks noChangeArrowheads="1"/>
            </p:cNvSpPr>
            <p:nvPr/>
          </p:nvSpPr>
          <p:spPr bwMode="auto">
            <a:xfrm>
              <a:off x="4027438" y="2967038"/>
              <a:ext cx="4745" cy="6350"/>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62" name="Rectangle 4117"/>
            <p:cNvSpPr>
              <a:spLocks noChangeArrowheads="1"/>
            </p:cNvSpPr>
            <p:nvPr/>
          </p:nvSpPr>
          <p:spPr bwMode="auto">
            <a:xfrm>
              <a:off x="4027438" y="2967038"/>
              <a:ext cx="4745" cy="6350"/>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63" name="Line 4118"/>
            <p:cNvSpPr>
              <a:spLocks noChangeShapeType="1"/>
            </p:cNvSpPr>
            <p:nvPr/>
          </p:nvSpPr>
          <p:spPr bwMode="auto">
            <a:xfrm>
              <a:off x="4027438" y="2970213"/>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64" name="Rectangle 4119"/>
            <p:cNvSpPr>
              <a:spLocks noChangeArrowheads="1"/>
            </p:cNvSpPr>
            <p:nvPr/>
          </p:nvSpPr>
          <p:spPr bwMode="auto">
            <a:xfrm>
              <a:off x="4027438" y="2970213"/>
              <a:ext cx="20563"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65" name="Rectangle 4120"/>
            <p:cNvSpPr>
              <a:spLocks noChangeArrowheads="1"/>
            </p:cNvSpPr>
            <p:nvPr/>
          </p:nvSpPr>
          <p:spPr bwMode="auto">
            <a:xfrm>
              <a:off x="4027438" y="2970213"/>
              <a:ext cx="20563"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66" name="Line 4121"/>
            <p:cNvSpPr>
              <a:spLocks noChangeShapeType="1"/>
            </p:cNvSpPr>
            <p:nvPr/>
          </p:nvSpPr>
          <p:spPr bwMode="auto">
            <a:xfrm>
              <a:off x="4103366" y="2978151"/>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67" name="Rectangle 4122"/>
            <p:cNvSpPr>
              <a:spLocks noChangeArrowheads="1"/>
            </p:cNvSpPr>
            <p:nvPr/>
          </p:nvSpPr>
          <p:spPr bwMode="auto">
            <a:xfrm>
              <a:off x="4095457" y="2978151"/>
              <a:ext cx="7910"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68" name="Rectangle 4123"/>
            <p:cNvSpPr>
              <a:spLocks noChangeArrowheads="1"/>
            </p:cNvSpPr>
            <p:nvPr/>
          </p:nvSpPr>
          <p:spPr bwMode="auto">
            <a:xfrm>
              <a:off x="4095457" y="2978151"/>
              <a:ext cx="7910"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69" name="Line 4124"/>
            <p:cNvSpPr>
              <a:spLocks noChangeShapeType="1"/>
            </p:cNvSpPr>
            <p:nvPr/>
          </p:nvSpPr>
          <p:spPr bwMode="auto">
            <a:xfrm>
              <a:off x="4098620" y="2978151"/>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70" name="Rectangle 4125"/>
            <p:cNvSpPr>
              <a:spLocks noChangeArrowheads="1"/>
            </p:cNvSpPr>
            <p:nvPr/>
          </p:nvSpPr>
          <p:spPr bwMode="auto">
            <a:xfrm>
              <a:off x="4098620" y="2978151"/>
              <a:ext cx="7910"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71" name="Rectangle 4126"/>
            <p:cNvSpPr>
              <a:spLocks noChangeArrowheads="1"/>
            </p:cNvSpPr>
            <p:nvPr/>
          </p:nvSpPr>
          <p:spPr bwMode="auto">
            <a:xfrm>
              <a:off x="4098620" y="2978151"/>
              <a:ext cx="7910"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72" name="Line 4127"/>
            <p:cNvSpPr>
              <a:spLocks noChangeShapeType="1"/>
            </p:cNvSpPr>
            <p:nvPr/>
          </p:nvSpPr>
          <p:spPr bwMode="auto">
            <a:xfrm>
              <a:off x="4106530" y="2978151"/>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73" name="Rectangle 4128"/>
            <p:cNvSpPr>
              <a:spLocks noChangeArrowheads="1"/>
            </p:cNvSpPr>
            <p:nvPr/>
          </p:nvSpPr>
          <p:spPr bwMode="auto">
            <a:xfrm>
              <a:off x="4106530" y="2978151"/>
              <a:ext cx="15818"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74" name="Rectangle 4129"/>
            <p:cNvSpPr>
              <a:spLocks noChangeArrowheads="1"/>
            </p:cNvSpPr>
            <p:nvPr/>
          </p:nvSpPr>
          <p:spPr bwMode="auto">
            <a:xfrm>
              <a:off x="4106530" y="2978151"/>
              <a:ext cx="15818"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75" name="Line 4130"/>
            <p:cNvSpPr>
              <a:spLocks noChangeShapeType="1"/>
            </p:cNvSpPr>
            <p:nvPr/>
          </p:nvSpPr>
          <p:spPr bwMode="auto">
            <a:xfrm>
              <a:off x="4127093" y="2981326"/>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76" name="Rectangle 4131"/>
            <p:cNvSpPr>
              <a:spLocks noChangeArrowheads="1"/>
            </p:cNvSpPr>
            <p:nvPr/>
          </p:nvSpPr>
          <p:spPr bwMode="auto">
            <a:xfrm>
              <a:off x="4122348" y="2981326"/>
              <a:ext cx="4745"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77" name="Rectangle 4132"/>
            <p:cNvSpPr>
              <a:spLocks noChangeArrowheads="1"/>
            </p:cNvSpPr>
            <p:nvPr/>
          </p:nvSpPr>
          <p:spPr bwMode="auto">
            <a:xfrm>
              <a:off x="4122348" y="2981326"/>
              <a:ext cx="4745"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78" name="Line 4133"/>
            <p:cNvSpPr>
              <a:spLocks noChangeShapeType="1"/>
            </p:cNvSpPr>
            <p:nvPr/>
          </p:nvSpPr>
          <p:spPr bwMode="auto">
            <a:xfrm>
              <a:off x="4122348" y="2986088"/>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79" name="Rectangle 4134"/>
            <p:cNvSpPr>
              <a:spLocks noChangeArrowheads="1"/>
            </p:cNvSpPr>
            <p:nvPr/>
          </p:nvSpPr>
          <p:spPr bwMode="auto">
            <a:xfrm>
              <a:off x="4122348" y="2986088"/>
              <a:ext cx="4745"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80" name="Rectangle 4135"/>
            <p:cNvSpPr>
              <a:spLocks noChangeArrowheads="1"/>
            </p:cNvSpPr>
            <p:nvPr/>
          </p:nvSpPr>
          <p:spPr bwMode="auto">
            <a:xfrm>
              <a:off x="4122348" y="2986088"/>
              <a:ext cx="4745"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81" name="Line 4136"/>
            <p:cNvSpPr>
              <a:spLocks noChangeShapeType="1"/>
            </p:cNvSpPr>
            <p:nvPr/>
          </p:nvSpPr>
          <p:spPr bwMode="auto">
            <a:xfrm>
              <a:off x="4131840" y="2989263"/>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82" name="Rectangle 4137"/>
            <p:cNvSpPr>
              <a:spLocks noChangeArrowheads="1"/>
            </p:cNvSpPr>
            <p:nvPr/>
          </p:nvSpPr>
          <p:spPr bwMode="auto">
            <a:xfrm>
              <a:off x="4122348" y="2989263"/>
              <a:ext cx="9491"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83" name="Rectangle 4138"/>
            <p:cNvSpPr>
              <a:spLocks noChangeArrowheads="1"/>
            </p:cNvSpPr>
            <p:nvPr/>
          </p:nvSpPr>
          <p:spPr bwMode="auto">
            <a:xfrm>
              <a:off x="4122348" y="2989263"/>
              <a:ext cx="9491"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84" name="Line 4139"/>
            <p:cNvSpPr>
              <a:spLocks noChangeShapeType="1"/>
            </p:cNvSpPr>
            <p:nvPr/>
          </p:nvSpPr>
          <p:spPr bwMode="auto">
            <a:xfrm>
              <a:off x="4127093" y="2994026"/>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85" name="Rectangle 4140"/>
            <p:cNvSpPr>
              <a:spLocks noChangeArrowheads="1"/>
            </p:cNvSpPr>
            <p:nvPr/>
          </p:nvSpPr>
          <p:spPr bwMode="auto">
            <a:xfrm>
              <a:off x="4127093" y="2994026"/>
              <a:ext cx="7910" cy="6350"/>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86" name="Rectangle 4141"/>
            <p:cNvSpPr>
              <a:spLocks noChangeArrowheads="1"/>
            </p:cNvSpPr>
            <p:nvPr/>
          </p:nvSpPr>
          <p:spPr bwMode="auto">
            <a:xfrm>
              <a:off x="4127093" y="2994026"/>
              <a:ext cx="7910" cy="6350"/>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87" name="Line 4142"/>
            <p:cNvSpPr>
              <a:spLocks noChangeShapeType="1"/>
            </p:cNvSpPr>
            <p:nvPr/>
          </p:nvSpPr>
          <p:spPr bwMode="auto">
            <a:xfrm>
              <a:off x="4150822" y="3024188"/>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88" name="Rectangle 4143"/>
            <p:cNvSpPr>
              <a:spLocks noChangeArrowheads="1"/>
            </p:cNvSpPr>
            <p:nvPr/>
          </p:nvSpPr>
          <p:spPr bwMode="auto">
            <a:xfrm>
              <a:off x="4150822" y="3024188"/>
              <a:ext cx="4745"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89" name="Rectangle 4144"/>
            <p:cNvSpPr>
              <a:spLocks noChangeArrowheads="1"/>
            </p:cNvSpPr>
            <p:nvPr/>
          </p:nvSpPr>
          <p:spPr bwMode="auto">
            <a:xfrm>
              <a:off x="4150822" y="3024188"/>
              <a:ext cx="4745"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90" name="Line 4145"/>
            <p:cNvSpPr>
              <a:spLocks noChangeShapeType="1"/>
            </p:cNvSpPr>
            <p:nvPr/>
          </p:nvSpPr>
          <p:spPr bwMode="auto">
            <a:xfrm>
              <a:off x="4158730" y="3027363"/>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91" name="Rectangle 4146"/>
            <p:cNvSpPr>
              <a:spLocks noChangeArrowheads="1"/>
            </p:cNvSpPr>
            <p:nvPr/>
          </p:nvSpPr>
          <p:spPr bwMode="auto">
            <a:xfrm>
              <a:off x="4150822" y="3027363"/>
              <a:ext cx="7909"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92" name="Rectangle 4147"/>
            <p:cNvSpPr>
              <a:spLocks noChangeArrowheads="1"/>
            </p:cNvSpPr>
            <p:nvPr/>
          </p:nvSpPr>
          <p:spPr bwMode="auto">
            <a:xfrm>
              <a:off x="4150822" y="3027363"/>
              <a:ext cx="7909"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93" name="Line 4148"/>
            <p:cNvSpPr>
              <a:spLocks noChangeShapeType="1"/>
            </p:cNvSpPr>
            <p:nvPr/>
          </p:nvSpPr>
          <p:spPr bwMode="auto">
            <a:xfrm>
              <a:off x="4155567" y="3032126"/>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94" name="Rectangle 4149"/>
            <p:cNvSpPr>
              <a:spLocks noChangeArrowheads="1"/>
            </p:cNvSpPr>
            <p:nvPr/>
          </p:nvSpPr>
          <p:spPr bwMode="auto">
            <a:xfrm>
              <a:off x="4155567" y="3032126"/>
              <a:ext cx="3164"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95" name="Rectangle 4150"/>
            <p:cNvSpPr>
              <a:spLocks noChangeArrowheads="1"/>
            </p:cNvSpPr>
            <p:nvPr/>
          </p:nvSpPr>
          <p:spPr bwMode="auto">
            <a:xfrm>
              <a:off x="4155567" y="3032126"/>
              <a:ext cx="3164"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96" name="Line 4151"/>
            <p:cNvSpPr>
              <a:spLocks noChangeShapeType="1"/>
            </p:cNvSpPr>
            <p:nvPr/>
          </p:nvSpPr>
          <p:spPr bwMode="auto">
            <a:xfrm>
              <a:off x="4161894" y="3035301"/>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97" name="Rectangle 4152"/>
            <p:cNvSpPr>
              <a:spLocks noChangeArrowheads="1"/>
            </p:cNvSpPr>
            <p:nvPr/>
          </p:nvSpPr>
          <p:spPr bwMode="auto">
            <a:xfrm>
              <a:off x="4155567" y="3035301"/>
              <a:ext cx="6327" cy="23812"/>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98" name="Rectangle 4153"/>
            <p:cNvSpPr>
              <a:spLocks noChangeArrowheads="1"/>
            </p:cNvSpPr>
            <p:nvPr/>
          </p:nvSpPr>
          <p:spPr bwMode="auto">
            <a:xfrm>
              <a:off x="4155567" y="3035301"/>
              <a:ext cx="6327" cy="23812"/>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699" name="Line 4154"/>
            <p:cNvSpPr>
              <a:spLocks noChangeShapeType="1"/>
            </p:cNvSpPr>
            <p:nvPr/>
          </p:nvSpPr>
          <p:spPr bwMode="auto">
            <a:xfrm>
              <a:off x="4158730" y="3059113"/>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00" name="Rectangle 4155"/>
            <p:cNvSpPr>
              <a:spLocks noChangeArrowheads="1"/>
            </p:cNvSpPr>
            <p:nvPr/>
          </p:nvSpPr>
          <p:spPr bwMode="auto">
            <a:xfrm>
              <a:off x="4158730" y="3059113"/>
              <a:ext cx="3164"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01" name="Rectangle 4156"/>
            <p:cNvSpPr>
              <a:spLocks noChangeArrowheads="1"/>
            </p:cNvSpPr>
            <p:nvPr/>
          </p:nvSpPr>
          <p:spPr bwMode="auto">
            <a:xfrm>
              <a:off x="4158730" y="3059113"/>
              <a:ext cx="3164"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02" name="Line 4157"/>
            <p:cNvSpPr>
              <a:spLocks noChangeShapeType="1"/>
            </p:cNvSpPr>
            <p:nvPr/>
          </p:nvSpPr>
          <p:spPr bwMode="auto">
            <a:xfrm>
              <a:off x="4166640" y="3059113"/>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03" name="Rectangle 4158"/>
            <p:cNvSpPr>
              <a:spLocks noChangeArrowheads="1"/>
            </p:cNvSpPr>
            <p:nvPr/>
          </p:nvSpPr>
          <p:spPr bwMode="auto">
            <a:xfrm>
              <a:off x="4158730" y="3059113"/>
              <a:ext cx="7910"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04" name="Rectangle 4159"/>
            <p:cNvSpPr>
              <a:spLocks noChangeArrowheads="1"/>
            </p:cNvSpPr>
            <p:nvPr/>
          </p:nvSpPr>
          <p:spPr bwMode="auto">
            <a:xfrm>
              <a:off x="4158730" y="3059113"/>
              <a:ext cx="7910"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05" name="Rectangle 4160"/>
            <p:cNvSpPr>
              <a:spLocks noChangeArrowheads="1"/>
            </p:cNvSpPr>
            <p:nvPr/>
          </p:nvSpPr>
          <p:spPr bwMode="auto">
            <a:xfrm>
              <a:off x="4171385" y="3097213"/>
              <a:ext cx="1582"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06" name="Line 4161"/>
            <p:cNvSpPr>
              <a:spLocks noChangeShapeType="1"/>
            </p:cNvSpPr>
            <p:nvPr/>
          </p:nvSpPr>
          <p:spPr bwMode="auto">
            <a:xfrm>
              <a:off x="4174549" y="3100388"/>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07" name="Rectangle 4162"/>
            <p:cNvSpPr>
              <a:spLocks noChangeArrowheads="1"/>
            </p:cNvSpPr>
            <p:nvPr/>
          </p:nvSpPr>
          <p:spPr bwMode="auto">
            <a:xfrm>
              <a:off x="4171385" y="3100388"/>
              <a:ext cx="3164"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08" name="Rectangle 4163"/>
            <p:cNvSpPr>
              <a:spLocks noChangeArrowheads="1"/>
            </p:cNvSpPr>
            <p:nvPr/>
          </p:nvSpPr>
          <p:spPr bwMode="auto">
            <a:xfrm>
              <a:off x="4171385" y="3100388"/>
              <a:ext cx="3164"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09" name="Line 4164"/>
            <p:cNvSpPr>
              <a:spLocks noChangeShapeType="1"/>
            </p:cNvSpPr>
            <p:nvPr/>
          </p:nvSpPr>
          <p:spPr bwMode="auto">
            <a:xfrm>
              <a:off x="4171385" y="3105151"/>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10" name="Rectangle 4165"/>
            <p:cNvSpPr>
              <a:spLocks noChangeArrowheads="1"/>
            </p:cNvSpPr>
            <p:nvPr/>
          </p:nvSpPr>
          <p:spPr bwMode="auto">
            <a:xfrm>
              <a:off x="4171385" y="3105151"/>
              <a:ext cx="3164"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11" name="Rectangle 4166"/>
            <p:cNvSpPr>
              <a:spLocks noChangeArrowheads="1"/>
            </p:cNvSpPr>
            <p:nvPr/>
          </p:nvSpPr>
          <p:spPr bwMode="auto">
            <a:xfrm>
              <a:off x="4171385" y="3105151"/>
              <a:ext cx="3164"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12" name="Line 4167"/>
            <p:cNvSpPr>
              <a:spLocks noChangeShapeType="1"/>
            </p:cNvSpPr>
            <p:nvPr/>
          </p:nvSpPr>
          <p:spPr bwMode="auto">
            <a:xfrm>
              <a:off x="4177712" y="3108326"/>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13" name="Rectangle 4168"/>
            <p:cNvSpPr>
              <a:spLocks noChangeArrowheads="1"/>
            </p:cNvSpPr>
            <p:nvPr/>
          </p:nvSpPr>
          <p:spPr bwMode="auto">
            <a:xfrm>
              <a:off x="4171385" y="3108326"/>
              <a:ext cx="6327"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14" name="Rectangle 4169"/>
            <p:cNvSpPr>
              <a:spLocks noChangeArrowheads="1"/>
            </p:cNvSpPr>
            <p:nvPr/>
          </p:nvSpPr>
          <p:spPr bwMode="auto">
            <a:xfrm>
              <a:off x="4171385" y="3108326"/>
              <a:ext cx="6327"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15" name="Line 4170"/>
            <p:cNvSpPr>
              <a:spLocks noChangeShapeType="1"/>
            </p:cNvSpPr>
            <p:nvPr/>
          </p:nvSpPr>
          <p:spPr bwMode="auto">
            <a:xfrm>
              <a:off x="4174549" y="3113088"/>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16" name="Rectangle 4171"/>
            <p:cNvSpPr>
              <a:spLocks noChangeArrowheads="1"/>
            </p:cNvSpPr>
            <p:nvPr/>
          </p:nvSpPr>
          <p:spPr bwMode="auto">
            <a:xfrm>
              <a:off x="4174549" y="3113088"/>
              <a:ext cx="3164"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17" name="Rectangle 4172"/>
            <p:cNvSpPr>
              <a:spLocks noChangeArrowheads="1"/>
            </p:cNvSpPr>
            <p:nvPr/>
          </p:nvSpPr>
          <p:spPr bwMode="auto">
            <a:xfrm>
              <a:off x="4174549" y="3113088"/>
              <a:ext cx="3164"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18" name="Line 4173"/>
            <p:cNvSpPr>
              <a:spLocks noChangeShapeType="1"/>
            </p:cNvSpPr>
            <p:nvPr/>
          </p:nvSpPr>
          <p:spPr bwMode="auto">
            <a:xfrm>
              <a:off x="4182458" y="3116263"/>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19" name="Rectangle 4174"/>
            <p:cNvSpPr>
              <a:spLocks noChangeArrowheads="1"/>
            </p:cNvSpPr>
            <p:nvPr/>
          </p:nvSpPr>
          <p:spPr bwMode="auto">
            <a:xfrm>
              <a:off x="4174549" y="3116263"/>
              <a:ext cx="7910" cy="19050"/>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20" name="Rectangle 4175"/>
            <p:cNvSpPr>
              <a:spLocks noChangeArrowheads="1"/>
            </p:cNvSpPr>
            <p:nvPr/>
          </p:nvSpPr>
          <p:spPr bwMode="auto">
            <a:xfrm>
              <a:off x="4174549" y="3116263"/>
              <a:ext cx="7910" cy="19050"/>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21" name="Line 4176"/>
            <p:cNvSpPr>
              <a:spLocks noChangeShapeType="1"/>
            </p:cNvSpPr>
            <p:nvPr/>
          </p:nvSpPr>
          <p:spPr bwMode="auto">
            <a:xfrm>
              <a:off x="4177712" y="3132138"/>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22" name="Rectangle 4177"/>
            <p:cNvSpPr>
              <a:spLocks noChangeArrowheads="1"/>
            </p:cNvSpPr>
            <p:nvPr/>
          </p:nvSpPr>
          <p:spPr bwMode="auto">
            <a:xfrm>
              <a:off x="4177712" y="3132138"/>
              <a:ext cx="7910"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23" name="Rectangle 4178"/>
            <p:cNvSpPr>
              <a:spLocks noChangeArrowheads="1"/>
            </p:cNvSpPr>
            <p:nvPr/>
          </p:nvSpPr>
          <p:spPr bwMode="auto">
            <a:xfrm>
              <a:off x="4177712" y="3132138"/>
              <a:ext cx="7910"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24" name="Line 4179"/>
            <p:cNvSpPr>
              <a:spLocks noChangeShapeType="1"/>
            </p:cNvSpPr>
            <p:nvPr/>
          </p:nvSpPr>
          <p:spPr bwMode="auto">
            <a:xfrm>
              <a:off x="4236241" y="3140076"/>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25" name="Rectangle 4180"/>
            <p:cNvSpPr>
              <a:spLocks noChangeArrowheads="1"/>
            </p:cNvSpPr>
            <p:nvPr/>
          </p:nvSpPr>
          <p:spPr bwMode="auto">
            <a:xfrm>
              <a:off x="4236241" y="3140076"/>
              <a:ext cx="23727"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26" name="Rectangle 4181"/>
            <p:cNvSpPr>
              <a:spLocks noChangeArrowheads="1"/>
            </p:cNvSpPr>
            <p:nvPr/>
          </p:nvSpPr>
          <p:spPr bwMode="auto">
            <a:xfrm>
              <a:off x="4236241" y="3140076"/>
              <a:ext cx="23727"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27" name="Line 4182"/>
            <p:cNvSpPr>
              <a:spLocks noChangeShapeType="1"/>
            </p:cNvSpPr>
            <p:nvPr/>
          </p:nvSpPr>
          <p:spPr bwMode="auto">
            <a:xfrm>
              <a:off x="4263132" y="3143251"/>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28" name="Rectangle 4183"/>
            <p:cNvSpPr>
              <a:spLocks noChangeArrowheads="1"/>
            </p:cNvSpPr>
            <p:nvPr/>
          </p:nvSpPr>
          <p:spPr bwMode="auto">
            <a:xfrm>
              <a:off x="4255223" y="3143251"/>
              <a:ext cx="7909"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29" name="Rectangle 4184"/>
            <p:cNvSpPr>
              <a:spLocks noChangeArrowheads="1"/>
            </p:cNvSpPr>
            <p:nvPr/>
          </p:nvSpPr>
          <p:spPr bwMode="auto">
            <a:xfrm>
              <a:off x="4255223" y="3143251"/>
              <a:ext cx="7909"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30" name="Line 4185"/>
            <p:cNvSpPr>
              <a:spLocks noChangeShapeType="1"/>
            </p:cNvSpPr>
            <p:nvPr/>
          </p:nvSpPr>
          <p:spPr bwMode="auto">
            <a:xfrm>
              <a:off x="4259968" y="3148013"/>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31" name="Rectangle 4186"/>
            <p:cNvSpPr>
              <a:spLocks noChangeArrowheads="1"/>
            </p:cNvSpPr>
            <p:nvPr/>
          </p:nvSpPr>
          <p:spPr bwMode="auto">
            <a:xfrm>
              <a:off x="4259968" y="3148013"/>
              <a:ext cx="7910" cy="6350"/>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32" name="Rectangle 4187"/>
            <p:cNvSpPr>
              <a:spLocks noChangeArrowheads="1"/>
            </p:cNvSpPr>
            <p:nvPr/>
          </p:nvSpPr>
          <p:spPr bwMode="auto">
            <a:xfrm>
              <a:off x="4259968" y="3148013"/>
              <a:ext cx="7910" cy="6350"/>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33" name="Line 4188"/>
            <p:cNvSpPr>
              <a:spLocks noChangeShapeType="1"/>
            </p:cNvSpPr>
            <p:nvPr/>
          </p:nvSpPr>
          <p:spPr bwMode="auto">
            <a:xfrm>
              <a:off x="4267878" y="3148013"/>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34" name="Rectangle 4189"/>
            <p:cNvSpPr>
              <a:spLocks noChangeArrowheads="1"/>
            </p:cNvSpPr>
            <p:nvPr/>
          </p:nvSpPr>
          <p:spPr bwMode="auto">
            <a:xfrm>
              <a:off x="4267878" y="3148013"/>
              <a:ext cx="15818" cy="6350"/>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35" name="Rectangle 4190"/>
            <p:cNvSpPr>
              <a:spLocks noChangeArrowheads="1"/>
            </p:cNvSpPr>
            <p:nvPr/>
          </p:nvSpPr>
          <p:spPr bwMode="auto">
            <a:xfrm>
              <a:off x="4267878" y="3148013"/>
              <a:ext cx="15818" cy="6350"/>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36" name="Rectangle 4191"/>
            <p:cNvSpPr>
              <a:spLocks noChangeArrowheads="1"/>
            </p:cNvSpPr>
            <p:nvPr/>
          </p:nvSpPr>
          <p:spPr bwMode="auto">
            <a:xfrm>
              <a:off x="4326406" y="3159126"/>
              <a:ext cx="7910" cy="158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37" name="Line 4192"/>
            <p:cNvSpPr>
              <a:spLocks noChangeShapeType="1"/>
            </p:cNvSpPr>
            <p:nvPr/>
          </p:nvSpPr>
          <p:spPr bwMode="auto">
            <a:xfrm>
              <a:off x="4331152" y="3154363"/>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38" name="Rectangle 4193"/>
            <p:cNvSpPr>
              <a:spLocks noChangeArrowheads="1"/>
            </p:cNvSpPr>
            <p:nvPr/>
          </p:nvSpPr>
          <p:spPr bwMode="auto">
            <a:xfrm>
              <a:off x="4331152" y="3154363"/>
              <a:ext cx="11072"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39" name="Rectangle 4194"/>
            <p:cNvSpPr>
              <a:spLocks noChangeArrowheads="1"/>
            </p:cNvSpPr>
            <p:nvPr/>
          </p:nvSpPr>
          <p:spPr bwMode="auto">
            <a:xfrm>
              <a:off x="4331152" y="3154363"/>
              <a:ext cx="11072"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40" name="Line 4195"/>
            <p:cNvSpPr>
              <a:spLocks noChangeShapeType="1"/>
            </p:cNvSpPr>
            <p:nvPr/>
          </p:nvSpPr>
          <p:spPr bwMode="auto">
            <a:xfrm>
              <a:off x="4342224" y="3154363"/>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41" name="Rectangle 4196"/>
            <p:cNvSpPr>
              <a:spLocks noChangeArrowheads="1"/>
            </p:cNvSpPr>
            <p:nvPr/>
          </p:nvSpPr>
          <p:spPr bwMode="auto">
            <a:xfrm>
              <a:off x="4342224" y="3154363"/>
              <a:ext cx="20564"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42" name="Rectangle 4197"/>
            <p:cNvSpPr>
              <a:spLocks noChangeArrowheads="1"/>
            </p:cNvSpPr>
            <p:nvPr/>
          </p:nvSpPr>
          <p:spPr bwMode="auto">
            <a:xfrm>
              <a:off x="4342224" y="3154363"/>
              <a:ext cx="20564"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43" name="Line 4198"/>
            <p:cNvSpPr>
              <a:spLocks noChangeShapeType="1"/>
            </p:cNvSpPr>
            <p:nvPr/>
          </p:nvSpPr>
          <p:spPr bwMode="auto">
            <a:xfrm>
              <a:off x="4362789" y="3154363"/>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44" name="Rectangle 4199"/>
            <p:cNvSpPr>
              <a:spLocks noChangeArrowheads="1"/>
            </p:cNvSpPr>
            <p:nvPr/>
          </p:nvSpPr>
          <p:spPr bwMode="auto">
            <a:xfrm>
              <a:off x="4362789" y="3154363"/>
              <a:ext cx="26891"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45" name="Rectangle 4200"/>
            <p:cNvSpPr>
              <a:spLocks noChangeArrowheads="1"/>
            </p:cNvSpPr>
            <p:nvPr/>
          </p:nvSpPr>
          <p:spPr bwMode="auto">
            <a:xfrm>
              <a:off x="4362789" y="3154363"/>
              <a:ext cx="26891"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46" name="Line 4201"/>
            <p:cNvSpPr>
              <a:spLocks noChangeShapeType="1"/>
            </p:cNvSpPr>
            <p:nvPr/>
          </p:nvSpPr>
          <p:spPr bwMode="auto">
            <a:xfrm>
              <a:off x="4449790" y="3154363"/>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47" name="Rectangle 4202"/>
            <p:cNvSpPr>
              <a:spLocks noChangeArrowheads="1"/>
            </p:cNvSpPr>
            <p:nvPr/>
          </p:nvSpPr>
          <p:spPr bwMode="auto">
            <a:xfrm>
              <a:off x="4449790" y="3154363"/>
              <a:ext cx="36383"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48" name="Rectangle 4203"/>
            <p:cNvSpPr>
              <a:spLocks noChangeArrowheads="1"/>
            </p:cNvSpPr>
            <p:nvPr/>
          </p:nvSpPr>
          <p:spPr bwMode="auto">
            <a:xfrm>
              <a:off x="4449790" y="3154363"/>
              <a:ext cx="36383"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49" name="Line 4204"/>
            <p:cNvSpPr>
              <a:spLocks noChangeShapeType="1"/>
            </p:cNvSpPr>
            <p:nvPr/>
          </p:nvSpPr>
          <p:spPr bwMode="auto">
            <a:xfrm>
              <a:off x="4486172" y="3154363"/>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50" name="Rectangle 4205"/>
            <p:cNvSpPr>
              <a:spLocks noChangeArrowheads="1"/>
            </p:cNvSpPr>
            <p:nvPr/>
          </p:nvSpPr>
          <p:spPr bwMode="auto">
            <a:xfrm>
              <a:off x="4486172" y="3154363"/>
              <a:ext cx="18982"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51" name="Rectangle 4206"/>
            <p:cNvSpPr>
              <a:spLocks noChangeArrowheads="1"/>
            </p:cNvSpPr>
            <p:nvPr/>
          </p:nvSpPr>
          <p:spPr bwMode="auto">
            <a:xfrm>
              <a:off x="4486172" y="3154363"/>
              <a:ext cx="18982"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52" name="Line 4207"/>
            <p:cNvSpPr>
              <a:spLocks noChangeShapeType="1"/>
            </p:cNvSpPr>
            <p:nvPr/>
          </p:nvSpPr>
          <p:spPr bwMode="auto">
            <a:xfrm>
              <a:off x="4505155" y="3154363"/>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53" name="Rectangle 4208"/>
            <p:cNvSpPr>
              <a:spLocks noChangeArrowheads="1"/>
            </p:cNvSpPr>
            <p:nvPr/>
          </p:nvSpPr>
          <p:spPr bwMode="auto">
            <a:xfrm>
              <a:off x="4505155" y="3154363"/>
              <a:ext cx="4745"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54" name="Rectangle 4209"/>
            <p:cNvSpPr>
              <a:spLocks noChangeArrowheads="1"/>
            </p:cNvSpPr>
            <p:nvPr/>
          </p:nvSpPr>
          <p:spPr bwMode="auto">
            <a:xfrm>
              <a:off x="4505155" y="3154363"/>
              <a:ext cx="4745"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55" name="Line 4210"/>
            <p:cNvSpPr>
              <a:spLocks noChangeShapeType="1"/>
            </p:cNvSpPr>
            <p:nvPr/>
          </p:nvSpPr>
          <p:spPr bwMode="auto">
            <a:xfrm>
              <a:off x="4544700" y="3173413"/>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56" name="Rectangle 4211"/>
            <p:cNvSpPr>
              <a:spLocks noChangeArrowheads="1"/>
            </p:cNvSpPr>
            <p:nvPr/>
          </p:nvSpPr>
          <p:spPr bwMode="auto">
            <a:xfrm>
              <a:off x="4544700" y="3173413"/>
              <a:ext cx="7910" cy="4763"/>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57" name="Rectangle 4212"/>
            <p:cNvSpPr>
              <a:spLocks noChangeArrowheads="1"/>
            </p:cNvSpPr>
            <p:nvPr/>
          </p:nvSpPr>
          <p:spPr bwMode="auto">
            <a:xfrm>
              <a:off x="4544700" y="3173413"/>
              <a:ext cx="7910" cy="4763"/>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58" name="Rectangle 4213"/>
            <p:cNvSpPr>
              <a:spLocks noChangeArrowheads="1"/>
            </p:cNvSpPr>
            <p:nvPr/>
          </p:nvSpPr>
          <p:spPr bwMode="auto">
            <a:xfrm>
              <a:off x="4552610" y="3173413"/>
              <a:ext cx="1581" cy="4763"/>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59" name="Line 4214"/>
            <p:cNvSpPr>
              <a:spLocks noChangeShapeType="1"/>
            </p:cNvSpPr>
            <p:nvPr/>
          </p:nvSpPr>
          <p:spPr bwMode="auto">
            <a:xfrm>
              <a:off x="4552610" y="3173413"/>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60" name="Rectangle 4215"/>
            <p:cNvSpPr>
              <a:spLocks noChangeArrowheads="1"/>
            </p:cNvSpPr>
            <p:nvPr/>
          </p:nvSpPr>
          <p:spPr bwMode="auto">
            <a:xfrm>
              <a:off x="4552610" y="3173413"/>
              <a:ext cx="4745" cy="4763"/>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61" name="Rectangle 4216"/>
            <p:cNvSpPr>
              <a:spLocks noChangeArrowheads="1"/>
            </p:cNvSpPr>
            <p:nvPr/>
          </p:nvSpPr>
          <p:spPr bwMode="auto">
            <a:xfrm>
              <a:off x="4552610" y="3173413"/>
              <a:ext cx="4745" cy="4763"/>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62" name="Line 4217"/>
            <p:cNvSpPr>
              <a:spLocks noChangeShapeType="1"/>
            </p:cNvSpPr>
            <p:nvPr/>
          </p:nvSpPr>
          <p:spPr bwMode="auto">
            <a:xfrm>
              <a:off x="4560519" y="3178176"/>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63" name="Rectangle 4218"/>
            <p:cNvSpPr>
              <a:spLocks noChangeArrowheads="1"/>
            </p:cNvSpPr>
            <p:nvPr/>
          </p:nvSpPr>
          <p:spPr bwMode="auto">
            <a:xfrm>
              <a:off x="4552610" y="3178176"/>
              <a:ext cx="7909"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64" name="Rectangle 4219"/>
            <p:cNvSpPr>
              <a:spLocks noChangeArrowheads="1"/>
            </p:cNvSpPr>
            <p:nvPr/>
          </p:nvSpPr>
          <p:spPr bwMode="auto">
            <a:xfrm>
              <a:off x="4552610" y="3178176"/>
              <a:ext cx="7909"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65" name="Line 4220"/>
            <p:cNvSpPr>
              <a:spLocks noChangeShapeType="1"/>
            </p:cNvSpPr>
            <p:nvPr/>
          </p:nvSpPr>
          <p:spPr bwMode="auto">
            <a:xfrm>
              <a:off x="4557355" y="3181351"/>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66" name="Rectangle 4221"/>
            <p:cNvSpPr>
              <a:spLocks noChangeArrowheads="1"/>
            </p:cNvSpPr>
            <p:nvPr/>
          </p:nvSpPr>
          <p:spPr bwMode="auto">
            <a:xfrm>
              <a:off x="4557355" y="3181351"/>
              <a:ext cx="3164"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67" name="Rectangle 4222"/>
            <p:cNvSpPr>
              <a:spLocks noChangeArrowheads="1"/>
            </p:cNvSpPr>
            <p:nvPr/>
          </p:nvSpPr>
          <p:spPr bwMode="auto">
            <a:xfrm>
              <a:off x="4557355" y="3181351"/>
              <a:ext cx="3164"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68" name="Line 4223"/>
            <p:cNvSpPr>
              <a:spLocks noChangeShapeType="1"/>
            </p:cNvSpPr>
            <p:nvPr/>
          </p:nvSpPr>
          <p:spPr bwMode="auto">
            <a:xfrm>
              <a:off x="4565265" y="3186113"/>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69" name="Rectangle 4224"/>
            <p:cNvSpPr>
              <a:spLocks noChangeArrowheads="1"/>
            </p:cNvSpPr>
            <p:nvPr/>
          </p:nvSpPr>
          <p:spPr bwMode="auto">
            <a:xfrm>
              <a:off x="4557355" y="3186113"/>
              <a:ext cx="7910"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70" name="Rectangle 4225"/>
            <p:cNvSpPr>
              <a:spLocks noChangeArrowheads="1"/>
            </p:cNvSpPr>
            <p:nvPr/>
          </p:nvSpPr>
          <p:spPr bwMode="auto">
            <a:xfrm>
              <a:off x="4557355" y="3186113"/>
              <a:ext cx="7910"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71" name="Line 4226"/>
            <p:cNvSpPr>
              <a:spLocks noChangeShapeType="1"/>
            </p:cNvSpPr>
            <p:nvPr/>
          </p:nvSpPr>
          <p:spPr bwMode="auto">
            <a:xfrm>
              <a:off x="4560519" y="3194051"/>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72" name="Rectangle 4227"/>
            <p:cNvSpPr>
              <a:spLocks noChangeArrowheads="1"/>
            </p:cNvSpPr>
            <p:nvPr/>
          </p:nvSpPr>
          <p:spPr bwMode="auto">
            <a:xfrm>
              <a:off x="4560519" y="3194051"/>
              <a:ext cx="4746"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73" name="Rectangle 4228"/>
            <p:cNvSpPr>
              <a:spLocks noChangeArrowheads="1"/>
            </p:cNvSpPr>
            <p:nvPr/>
          </p:nvSpPr>
          <p:spPr bwMode="auto">
            <a:xfrm>
              <a:off x="4560519" y="3194051"/>
              <a:ext cx="4746"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74" name="Line 4229"/>
            <p:cNvSpPr>
              <a:spLocks noChangeShapeType="1"/>
            </p:cNvSpPr>
            <p:nvPr/>
          </p:nvSpPr>
          <p:spPr bwMode="auto">
            <a:xfrm>
              <a:off x="4568428" y="3194051"/>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75" name="Rectangle 4230"/>
            <p:cNvSpPr>
              <a:spLocks noChangeArrowheads="1"/>
            </p:cNvSpPr>
            <p:nvPr/>
          </p:nvSpPr>
          <p:spPr bwMode="auto">
            <a:xfrm>
              <a:off x="4560519" y="3194051"/>
              <a:ext cx="7910" cy="11112"/>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76" name="Rectangle 4231"/>
            <p:cNvSpPr>
              <a:spLocks noChangeArrowheads="1"/>
            </p:cNvSpPr>
            <p:nvPr/>
          </p:nvSpPr>
          <p:spPr bwMode="auto">
            <a:xfrm>
              <a:off x="4560519" y="3194051"/>
              <a:ext cx="7910" cy="11112"/>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77" name="Rectangle 4232"/>
            <p:cNvSpPr>
              <a:spLocks noChangeArrowheads="1"/>
            </p:cNvSpPr>
            <p:nvPr/>
          </p:nvSpPr>
          <p:spPr bwMode="auto">
            <a:xfrm>
              <a:off x="4565265" y="3200401"/>
              <a:ext cx="1581"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78" name="Line 4233"/>
            <p:cNvSpPr>
              <a:spLocks noChangeShapeType="1"/>
            </p:cNvSpPr>
            <p:nvPr/>
          </p:nvSpPr>
          <p:spPr bwMode="auto">
            <a:xfrm>
              <a:off x="4585828" y="3232151"/>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79" name="Rectangle 4234"/>
            <p:cNvSpPr>
              <a:spLocks noChangeArrowheads="1"/>
            </p:cNvSpPr>
            <p:nvPr/>
          </p:nvSpPr>
          <p:spPr bwMode="auto">
            <a:xfrm>
              <a:off x="4585828" y="3232151"/>
              <a:ext cx="3164"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80" name="Rectangle 4235"/>
            <p:cNvSpPr>
              <a:spLocks noChangeArrowheads="1"/>
            </p:cNvSpPr>
            <p:nvPr/>
          </p:nvSpPr>
          <p:spPr bwMode="auto">
            <a:xfrm>
              <a:off x="4585828" y="3232151"/>
              <a:ext cx="3164"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81" name="Line 4236"/>
            <p:cNvSpPr>
              <a:spLocks noChangeShapeType="1"/>
            </p:cNvSpPr>
            <p:nvPr/>
          </p:nvSpPr>
          <p:spPr bwMode="auto">
            <a:xfrm>
              <a:off x="4588992" y="3232151"/>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82" name="Rectangle 4237"/>
            <p:cNvSpPr>
              <a:spLocks noChangeArrowheads="1"/>
            </p:cNvSpPr>
            <p:nvPr/>
          </p:nvSpPr>
          <p:spPr bwMode="auto">
            <a:xfrm>
              <a:off x="4588992" y="3232151"/>
              <a:ext cx="11073"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83" name="Rectangle 4238"/>
            <p:cNvSpPr>
              <a:spLocks noChangeArrowheads="1"/>
            </p:cNvSpPr>
            <p:nvPr/>
          </p:nvSpPr>
          <p:spPr bwMode="auto">
            <a:xfrm>
              <a:off x="4588992" y="3232151"/>
              <a:ext cx="11073"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84" name="Rectangle 4239"/>
            <p:cNvSpPr>
              <a:spLocks noChangeArrowheads="1"/>
            </p:cNvSpPr>
            <p:nvPr/>
          </p:nvSpPr>
          <p:spPr bwMode="auto">
            <a:xfrm>
              <a:off x="4600065" y="3232151"/>
              <a:ext cx="1581"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85" name="Line 4240"/>
            <p:cNvSpPr>
              <a:spLocks noChangeShapeType="1"/>
            </p:cNvSpPr>
            <p:nvPr/>
          </p:nvSpPr>
          <p:spPr bwMode="auto">
            <a:xfrm>
              <a:off x="4600065" y="3232151"/>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86" name="Rectangle 4242"/>
            <p:cNvSpPr>
              <a:spLocks noChangeArrowheads="1"/>
            </p:cNvSpPr>
            <p:nvPr/>
          </p:nvSpPr>
          <p:spPr bwMode="auto">
            <a:xfrm>
              <a:off x="4600065" y="3232151"/>
              <a:ext cx="4745"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87" name="Rectangle 4243"/>
            <p:cNvSpPr>
              <a:spLocks noChangeArrowheads="1"/>
            </p:cNvSpPr>
            <p:nvPr/>
          </p:nvSpPr>
          <p:spPr bwMode="auto">
            <a:xfrm>
              <a:off x="4600065" y="3232151"/>
              <a:ext cx="4745"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88" name="Line 4244"/>
            <p:cNvSpPr>
              <a:spLocks noChangeShapeType="1"/>
            </p:cNvSpPr>
            <p:nvPr/>
          </p:nvSpPr>
          <p:spPr bwMode="auto">
            <a:xfrm>
              <a:off x="4604810" y="3232151"/>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89" name="Rectangle 4245"/>
            <p:cNvSpPr>
              <a:spLocks noChangeArrowheads="1"/>
            </p:cNvSpPr>
            <p:nvPr/>
          </p:nvSpPr>
          <p:spPr bwMode="auto">
            <a:xfrm>
              <a:off x="4604810" y="3232151"/>
              <a:ext cx="15818"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90" name="Rectangle 4246"/>
            <p:cNvSpPr>
              <a:spLocks noChangeArrowheads="1"/>
            </p:cNvSpPr>
            <p:nvPr/>
          </p:nvSpPr>
          <p:spPr bwMode="auto">
            <a:xfrm>
              <a:off x="4604810" y="3232151"/>
              <a:ext cx="15818"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91" name="Line 4247"/>
            <p:cNvSpPr>
              <a:spLocks noChangeShapeType="1"/>
            </p:cNvSpPr>
            <p:nvPr/>
          </p:nvSpPr>
          <p:spPr bwMode="auto">
            <a:xfrm>
              <a:off x="4620629" y="3232151"/>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92" name="Rectangle 4248"/>
            <p:cNvSpPr>
              <a:spLocks noChangeArrowheads="1"/>
            </p:cNvSpPr>
            <p:nvPr/>
          </p:nvSpPr>
          <p:spPr bwMode="auto">
            <a:xfrm>
              <a:off x="4620629" y="3232151"/>
              <a:ext cx="23728"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93" name="Rectangle 4249"/>
            <p:cNvSpPr>
              <a:spLocks noChangeArrowheads="1"/>
            </p:cNvSpPr>
            <p:nvPr/>
          </p:nvSpPr>
          <p:spPr bwMode="auto">
            <a:xfrm>
              <a:off x="4620629" y="3232151"/>
              <a:ext cx="23728"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94" name="Line 4250"/>
            <p:cNvSpPr>
              <a:spLocks noChangeShapeType="1"/>
            </p:cNvSpPr>
            <p:nvPr/>
          </p:nvSpPr>
          <p:spPr bwMode="auto">
            <a:xfrm>
              <a:off x="4693393" y="3243263"/>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95" name="Rectangle 4251"/>
            <p:cNvSpPr>
              <a:spLocks noChangeArrowheads="1"/>
            </p:cNvSpPr>
            <p:nvPr/>
          </p:nvSpPr>
          <p:spPr bwMode="auto">
            <a:xfrm>
              <a:off x="4693393" y="3243263"/>
              <a:ext cx="4746"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96" name="Rectangle 4252"/>
            <p:cNvSpPr>
              <a:spLocks noChangeArrowheads="1"/>
            </p:cNvSpPr>
            <p:nvPr/>
          </p:nvSpPr>
          <p:spPr bwMode="auto">
            <a:xfrm>
              <a:off x="4693393" y="3243263"/>
              <a:ext cx="4746"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97" name="Line 4253"/>
            <p:cNvSpPr>
              <a:spLocks noChangeShapeType="1"/>
            </p:cNvSpPr>
            <p:nvPr/>
          </p:nvSpPr>
          <p:spPr bwMode="auto">
            <a:xfrm>
              <a:off x="4698139" y="3243263"/>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98" name="Rectangle 4254"/>
            <p:cNvSpPr>
              <a:spLocks noChangeArrowheads="1"/>
            </p:cNvSpPr>
            <p:nvPr/>
          </p:nvSpPr>
          <p:spPr bwMode="auto">
            <a:xfrm>
              <a:off x="4698139" y="3243263"/>
              <a:ext cx="55364"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799" name="Rectangle 4255"/>
            <p:cNvSpPr>
              <a:spLocks noChangeArrowheads="1"/>
            </p:cNvSpPr>
            <p:nvPr/>
          </p:nvSpPr>
          <p:spPr bwMode="auto">
            <a:xfrm>
              <a:off x="4698139" y="3243263"/>
              <a:ext cx="55364"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00" name="Line 4256"/>
            <p:cNvSpPr>
              <a:spLocks noChangeShapeType="1"/>
            </p:cNvSpPr>
            <p:nvPr/>
          </p:nvSpPr>
          <p:spPr bwMode="auto">
            <a:xfrm>
              <a:off x="4812032" y="3243263"/>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01" name="Rectangle 4257"/>
            <p:cNvSpPr>
              <a:spLocks noChangeArrowheads="1"/>
            </p:cNvSpPr>
            <p:nvPr/>
          </p:nvSpPr>
          <p:spPr bwMode="auto">
            <a:xfrm>
              <a:off x="4812032" y="3243263"/>
              <a:ext cx="60110"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02" name="Rectangle 4258"/>
            <p:cNvSpPr>
              <a:spLocks noChangeArrowheads="1"/>
            </p:cNvSpPr>
            <p:nvPr/>
          </p:nvSpPr>
          <p:spPr bwMode="auto">
            <a:xfrm>
              <a:off x="4812032" y="3243263"/>
              <a:ext cx="60110"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03" name="Line 4259"/>
            <p:cNvSpPr>
              <a:spLocks noChangeShapeType="1"/>
            </p:cNvSpPr>
            <p:nvPr/>
          </p:nvSpPr>
          <p:spPr bwMode="auto">
            <a:xfrm>
              <a:off x="4916434" y="3251201"/>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04" name="Rectangle 4260"/>
            <p:cNvSpPr>
              <a:spLocks noChangeArrowheads="1"/>
            </p:cNvSpPr>
            <p:nvPr/>
          </p:nvSpPr>
          <p:spPr bwMode="auto">
            <a:xfrm>
              <a:off x="4916434" y="3251201"/>
              <a:ext cx="7909"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05" name="Rectangle 4261"/>
            <p:cNvSpPr>
              <a:spLocks noChangeArrowheads="1"/>
            </p:cNvSpPr>
            <p:nvPr/>
          </p:nvSpPr>
          <p:spPr bwMode="auto">
            <a:xfrm>
              <a:off x="4916434" y="3251201"/>
              <a:ext cx="7909"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06" name="Line 4262"/>
            <p:cNvSpPr>
              <a:spLocks noChangeShapeType="1"/>
            </p:cNvSpPr>
            <p:nvPr/>
          </p:nvSpPr>
          <p:spPr bwMode="auto">
            <a:xfrm>
              <a:off x="4927506" y="3254376"/>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07" name="Rectangle 4263"/>
            <p:cNvSpPr>
              <a:spLocks noChangeArrowheads="1"/>
            </p:cNvSpPr>
            <p:nvPr/>
          </p:nvSpPr>
          <p:spPr bwMode="auto">
            <a:xfrm>
              <a:off x="4919598" y="3254376"/>
              <a:ext cx="7909" cy="11112"/>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08" name="Rectangle 4264"/>
            <p:cNvSpPr>
              <a:spLocks noChangeArrowheads="1"/>
            </p:cNvSpPr>
            <p:nvPr/>
          </p:nvSpPr>
          <p:spPr bwMode="auto">
            <a:xfrm>
              <a:off x="4919598" y="3254376"/>
              <a:ext cx="7909" cy="11112"/>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09" name="Line 4265"/>
            <p:cNvSpPr>
              <a:spLocks noChangeShapeType="1"/>
            </p:cNvSpPr>
            <p:nvPr/>
          </p:nvSpPr>
          <p:spPr bwMode="auto">
            <a:xfrm>
              <a:off x="4924343" y="3262313"/>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10" name="Rectangle 4266"/>
            <p:cNvSpPr>
              <a:spLocks noChangeArrowheads="1"/>
            </p:cNvSpPr>
            <p:nvPr/>
          </p:nvSpPr>
          <p:spPr bwMode="auto">
            <a:xfrm>
              <a:off x="4924343" y="3262313"/>
              <a:ext cx="7910"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11" name="Rectangle 4267"/>
            <p:cNvSpPr>
              <a:spLocks noChangeArrowheads="1"/>
            </p:cNvSpPr>
            <p:nvPr/>
          </p:nvSpPr>
          <p:spPr bwMode="auto">
            <a:xfrm>
              <a:off x="4924343" y="3262313"/>
              <a:ext cx="7910"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12" name="Line 4268"/>
            <p:cNvSpPr>
              <a:spLocks noChangeShapeType="1"/>
            </p:cNvSpPr>
            <p:nvPr/>
          </p:nvSpPr>
          <p:spPr bwMode="auto">
            <a:xfrm>
              <a:off x="4932252" y="3262313"/>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13" name="Rectangle 4269"/>
            <p:cNvSpPr>
              <a:spLocks noChangeArrowheads="1"/>
            </p:cNvSpPr>
            <p:nvPr/>
          </p:nvSpPr>
          <p:spPr bwMode="auto">
            <a:xfrm>
              <a:off x="4932252" y="3262313"/>
              <a:ext cx="11072"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14" name="Rectangle 4270"/>
            <p:cNvSpPr>
              <a:spLocks noChangeArrowheads="1"/>
            </p:cNvSpPr>
            <p:nvPr/>
          </p:nvSpPr>
          <p:spPr bwMode="auto">
            <a:xfrm>
              <a:off x="4932252" y="3262313"/>
              <a:ext cx="11072"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15" name="Line 4271"/>
            <p:cNvSpPr>
              <a:spLocks noChangeShapeType="1"/>
            </p:cNvSpPr>
            <p:nvPr/>
          </p:nvSpPr>
          <p:spPr bwMode="auto">
            <a:xfrm>
              <a:off x="4943325" y="3262313"/>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16" name="Rectangle 4272"/>
            <p:cNvSpPr>
              <a:spLocks noChangeArrowheads="1"/>
            </p:cNvSpPr>
            <p:nvPr/>
          </p:nvSpPr>
          <p:spPr bwMode="auto">
            <a:xfrm>
              <a:off x="4943325" y="3262313"/>
              <a:ext cx="4746"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17" name="Rectangle 4273"/>
            <p:cNvSpPr>
              <a:spLocks noChangeArrowheads="1"/>
            </p:cNvSpPr>
            <p:nvPr/>
          </p:nvSpPr>
          <p:spPr bwMode="auto">
            <a:xfrm>
              <a:off x="4943325" y="3262313"/>
              <a:ext cx="4746"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18" name="Line 4274"/>
            <p:cNvSpPr>
              <a:spLocks noChangeShapeType="1"/>
            </p:cNvSpPr>
            <p:nvPr/>
          </p:nvSpPr>
          <p:spPr bwMode="auto">
            <a:xfrm>
              <a:off x="4951234" y="3265488"/>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19" name="Rectangle 4275"/>
            <p:cNvSpPr>
              <a:spLocks noChangeArrowheads="1"/>
            </p:cNvSpPr>
            <p:nvPr/>
          </p:nvSpPr>
          <p:spPr bwMode="auto">
            <a:xfrm>
              <a:off x="4943325" y="3265488"/>
              <a:ext cx="7910"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20" name="Rectangle 4276"/>
            <p:cNvSpPr>
              <a:spLocks noChangeArrowheads="1"/>
            </p:cNvSpPr>
            <p:nvPr/>
          </p:nvSpPr>
          <p:spPr bwMode="auto">
            <a:xfrm>
              <a:off x="4943325" y="3265488"/>
              <a:ext cx="7910"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21" name="Line 4277"/>
            <p:cNvSpPr>
              <a:spLocks noChangeShapeType="1"/>
            </p:cNvSpPr>
            <p:nvPr/>
          </p:nvSpPr>
          <p:spPr bwMode="auto">
            <a:xfrm>
              <a:off x="4979708" y="3300413"/>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22" name="Rectangle 4278"/>
            <p:cNvSpPr>
              <a:spLocks noChangeArrowheads="1"/>
            </p:cNvSpPr>
            <p:nvPr/>
          </p:nvSpPr>
          <p:spPr bwMode="auto">
            <a:xfrm>
              <a:off x="4971798" y="3300413"/>
              <a:ext cx="7910"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23" name="Rectangle 4279"/>
            <p:cNvSpPr>
              <a:spLocks noChangeArrowheads="1"/>
            </p:cNvSpPr>
            <p:nvPr/>
          </p:nvSpPr>
          <p:spPr bwMode="auto">
            <a:xfrm>
              <a:off x="4971798" y="3300413"/>
              <a:ext cx="7910"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24" name="Line 4280"/>
            <p:cNvSpPr>
              <a:spLocks noChangeShapeType="1"/>
            </p:cNvSpPr>
            <p:nvPr/>
          </p:nvSpPr>
          <p:spPr bwMode="auto">
            <a:xfrm>
              <a:off x="4974962" y="3305176"/>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25" name="Rectangle 4281"/>
            <p:cNvSpPr>
              <a:spLocks noChangeArrowheads="1"/>
            </p:cNvSpPr>
            <p:nvPr/>
          </p:nvSpPr>
          <p:spPr bwMode="auto">
            <a:xfrm>
              <a:off x="4974962" y="3305176"/>
              <a:ext cx="4746" cy="6350"/>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26" name="Rectangle 4282"/>
            <p:cNvSpPr>
              <a:spLocks noChangeArrowheads="1"/>
            </p:cNvSpPr>
            <p:nvPr/>
          </p:nvSpPr>
          <p:spPr bwMode="auto">
            <a:xfrm>
              <a:off x="4974962" y="3305176"/>
              <a:ext cx="4746" cy="6350"/>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27" name="Rectangle 4283"/>
            <p:cNvSpPr>
              <a:spLocks noChangeArrowheads="1"/>
            </p:cNvSpPr>
            <p:nvPr/>
          </p:nvSpPr>
          <p:spPr bwMode="auto">
            <a:xfrm>
              <a:off x="4979708" y="3305176"/>
              <a:ext cx="1581" cy="6350"/>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28" name="Line 4284"/>
            <p:cNvSpPr>
              <a:spLocks noChangeShapeType="1"/>
            </p:cNvSpPr>
            <p:nvPr/>
          </p:nvSpPr>
          <p:spPr bwMode="auto">
            <a:xfrm>
              <a:off x="4982871" y="3308351"/>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29" name="Rectangle 4285"/>
            <p:cNvSpPr>
              <a:spLocks noChangeArrowheads="1"/>
            </p:cNvSpPr>
            <p:nvPr/>
          </p:nvSpPr>
          <p:spPr bwMode="auto">
            <a:xfrm>
              <a:off x="4979708" y="3308351"/>
              <a:ext cx="3164" cy="11112"/>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30" name="Rectangle 4286"/>
            <p:cNvSpPr>
              <a:spLocks noChangeArrowheads="1"/>
            </p:cNvSpPr>
            <p:nvPr/>
          </p:nvSpPr>
          <p:spPr bwMode="auto">
            <a:xfrm>
              <a:off x="4979708" y="3308351"/>
              <a:ext cx="3164" cy="11112"/>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31" name="Line 4287"/>
            <p:cNvSpPr>
              <a:spLocks noChangeShapeType="1"/>
            </p:cNvSpPr>
            <p:nvPr/>
          </p:nvSpPr>
          <p:spPr bwMode="auto">
            <a:xfrm>
              <a:off x="4979708" y="3316288"/>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32" name="Rectangle 4288"/>
            <p:cNvSpPr>
              <a:spLocks noChangeArrowheads="1"/>
            </p:cNvSpPr>
            <p:nvPr/>
          </p:nvSpPr>
          <p:spPr bwMode="auto">
            <a:xfrm>
              <a:off x="4979708" y="3316288"/>
              <a:ext cx="7909"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33" name="Rectangle 4289"/>
            <p:cNvSpPr>
              <a:spLocks noChangeArrowheads="1"/>
            </p:cNvSpPr>
            <p:nvPr/>
          </p:nvSpPr>
          <p:spPr bwMode="auto">
            <a:xfrm>
              <a:off x="4979708" y="3316288"/>
              <a:ext cx="7909"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34" name="Line 4290"/>
            <p:cNvSpPr>
              <a:spLocks noChangeShapeType="1"/>
            </p:cNvSpPr>
            <p:nvPr/>
          </p:nvSpPr>
          <p:spPr bwMode="auto">
            <a:xfrm>
              <a:off x="4990780" y="3319463"/>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35" name="Rectangle 4291"/>
            <p:cNvSpPr>
              <a:spLocks noChangeArrowheads="1"/>
            </p:cNvSpPr>
            <p:nvPr/>
          </p:nvSpPr>
          <p:spPr bwMode="auto">
            <a:xfrm>
              <a:off x="4982871" y="3319463"/>
              <a:ext cx="7909" cy="158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36" name="Rectangle 4292"/>
            <p:cNvSpPr>
              <a:spLocks noChangeArrowheads="1"/>
            </p:cNvSpPr>
            <p:nvPr/>
          </p:nvSpPr>
          <p:spPr bwMode="auto">
            <a:xfrm>
              <a:off x="4982871" y="3319463"/>
              <a:ext cx="7909" cy="158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37" name="Line 4293"/>
            <p:cNvSpPr>
              <a:spLocks noChangeShapeType="1"/>
            </p:cNvSpPr>
            <p:nvPr/>
          </p:nvSpPr>
          <p:spPr bwMode="auto">
            <a:xfrm>
              <a:off x="5006598" y="3367088"/>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38" name="Rectangle 4294"/>
            <p:cNvSpPr>
              <a:spLocks noChangeArrowheads="1"/>
            </p:cNvSpPr>
            <p:nvPr/>
          </p:nvSpPr>
          <p:spPr bwMode="auto">
            <a:xfrm>
              <a:off x="4998690" y="3367088"/>
              <a:ext cx="7909" cy="11113"/>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39" name="Rectangle 4295"/>
            <p:cNvSpPr>
              <a:spLocks noChangeArrowheads="1"/>
            </p:cNvSpPr>
            <p:nvPr/>
          </p:nvSpPr>
          <p:spPr bwMode="auto">
            <a:xfrm>
              <a:off x="4998690" y="3367088"/>
              <a:ext cx="7909" cy="11113"/>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40" name="Line 4296"/>
            <p:cNvSpPr>
              <a:spLocks noChangeShapeType="1"/>
            </p:cNvSpPr>
            <p:nvPr/>
          </p:nvSpPr>
          <p:spPr bwMode="auto">
            <a:xfrm>
              <a:off x="5003435" y="3378201"/>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41" name="Rectangle 4297"/>
            <p:cNvSpPr>
              <a:spLocks noChangeArrowheads="1"/>
            </p:cNvSpPr>
            <p:nvPr/>
          </p:nvSpPr>
          <p:spPr bwMode="auto">
            <a:xfrm>
              <a:off x="5003435" y="3378201"/>
              <a:ext cx="11073"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42" name="Rectangle 4298"/>
            <p:cNvSpPr>
              <a:spLocks noChangeArrowheads="1"/>
            </p:cNvSpPr>
            <p:nvPr/>
          </p:nvSpPr>
          <p:spPr bwMode="auto">
            <a:xfrm>
              <a:off x="5003435" y="3378201"/>
              <a:ext cx="11073"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43" name="Line 4299"/>
            <p:cNvSpPr>
              <a:spLocks noChangeShapeType="1"/>
            </p:cNvSpPr>
            <p:nvPr/>
          </p:nvSpPr>
          <p:spPr bwMode="auto">
            <a:xfrm>
              <a:off x="5014508" y="3378201"/>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44" name="Rectangle 4300"/>
            <p:cNvSpPr>
              <a:spLocks noChangeArrowheads="1"/>
            </p:cNvSpPr>
            <p:nvPr/>
          </p:nvSpPr>
          <p:spPr bwMode="auto">
            <a:xfrm>
              <a:off x="5014508" y="3378201"/>
              <a:ext cx="4745"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45" name="Rectangle 4301"/>
            <p:cNvSpPr>
              <a:spLocks noChangeArrowheads="1"/>
            </p:cNvSpPr>
            <p:nvPr/>
          </p:nvSpPr>
          <p:spPr bwMode="auto">
            <a:xfrm>
              <a:off x="5014508" y="3378201"/>
              <a:ext cx="4745"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46" name="Line 4302"/>
            <p:cNvSpPr>
              <a:spLocks noChangeShapeType="1"/>
            </p:cNvSpPr>
            <p:nvPr/>
          </p:nvSpPr>
          <p:spPr bwMode="auto">
            <a:xfrm>
              <a:off x="5019253" y="3378201"/>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47" name="Rectangle 4303"/>
            <p:cNvSpPr>
              <a:spLocks noChangeArrowheads="1"/>
            </p:cNvSpPr>
            <p:nvPr/>
          </p:nvSpPr>
          <p:spPr bwMode="auto">
            <a:xfrm>
              <a:off x="5019253" y="3378201"/>
              <a:ext cx="7910"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48" name="Rectangle 4304"/>
            <p:cNvSpPr>
              <a:spLocks noChangeArrowheads="1"/>
            </p:cNvSpPr>
            <p:nvPr/>
          </p:nvSpPr>
          <p:spPr bwMode="auto">
            <a:xfrm>
              <a:off x="5019253" y="3378201"/>
              <a:ext cx="7910"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49" name="Rectangle 4305"/>
            <p:cNvSpPr>
              <a:spLocks noChangeArrowheads="1"/>
            </p:cNvSpPr>
            <p:nvPr/>
          </p:nvSpPr>
          <p:spPr bwMode="auto">
            <a:xfrm>
              <a:off x="5027163" y="3378201"/>
              <a:ext cx="1581"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50" name="Line 4306"/>
            <p:cNvSpPr>
              <a:spLocks noChangeShapeType="1"/>
            </p:cNvSpPr>
            <p:nvPr/>
          </p:nvSpPr>
          <p:spPr bwMode="auto">
            <a:xfrm>
              <a:off x="5027163" y="3378201"/>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51" name="Rectangle 4307"/>
            <p:cNvSpPr>
              <a:spLocks noChangeArrowheads="1"/>
            </p:cNvSpPr>
            <p:nvPr/>
          </p:nvSpPr>
          <p:spPr bwMode="auto">
            <a:xfrm>
              <a:off x="5027163" y="3378201"/>
              <a:ext cx="7909"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52" name="Rectangle 4308"/>
            <p:cNvSpPr>
              <a:spLocks noChangeArrowheads="1"/>
            </p:cNvSpPr>
            <p:nvPr/>
          </p:nvSpPr>
          <p:spPr bwMode="auto">
            <a:xfrm>
              <a:off x="5027163" y="3378201"/>
              <a:ext cx="7909"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53" name="Rectangle 4309"/>
            <p:cNvSpPr>
              <a:spLocks noChangeArrowheads="1"/>
            </p:cNvSpPr>
            <p:nvPr/>
          </p:nvSpPr>
          <p:spPr bwMode="auto">
            <a:xfrm>
              <a:off x="5035072" y="3378201"/>
              <a:ext cx="1582"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54" name="Line 4310"/>
            <p:cNvSpPr>
              <a:spLocks noChangeShapeType="1"/>
            </p:cNvSpPr>
            <p:nvPr/>
          </p:nvSpPr>
          <p:spPr bwMode="auto">
            <a:xfrm>
              <a:off x="5038235" y="3378201"/>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55" name="Rectangle 4311"/>
            <p:cNvSpPr>
              <a:spLocks noChangeArrowheads="1"/>
            </p:cNvSpPr>
            <p:nvPr/>
          </p:nvSpPr>
          <p:spPr bwMode="auto">
            <a:xfrm>
              <a:off x="5030327" y="3378201"/>
              <a:ext cx="7909"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56" name="Rectangle 4312"/>
            <p:cNvSpPr>
              <a:spLocks noChangeArrowheads="1"/>
            </p:cNvSpPr>
            <p:nvPr/>
          </p:nvSpPr>
          <p:spPr bwMode="auto">
            <a:xfrm>
              <a:off x="5030327" y="3378201"/>
              <a:ext cx="7909"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57" name="Line 4313"/>
            <p:cNvSpPr>
              <a:spLocks noChangeShapeType="1"/>
            </p:cNvSpPr>
            <p:nvPr/>
          </p:nvSpPr>
          <p:spPr bwMode="auto">
            <a:xfrm>
              <a:off x="5090437" y="3389313"/>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58" name="Rectangle 4314"/>
            <p:cNvSpPr>
              <a:spLocks noChangeArrowheads="1"/>
            </p:cNvSpPr>
            <p:nvPr/>
          </p:nvSpPr>
          <p:spPr bwMode="auto">
            <a:xfrm>
              <a:off x="5090437" y="3389313"/>
              <a:ext cx="7909" cy="4763"/>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59" name="Rectangle 4315"/>
            <p:cNvSpPr>
              <a:spLocks noChangeArrowheads="1"/>
            </p:cNvSpPr>
            <p:nvPr/>
          </p:nvSpPr>
          <p:spPr bwMode="auto">
            <a:xfrm>
              <a:off x="5090437" y="3389313"/>
              <a:ext cx="7909" cy="4763"/>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60" name="Line 4316"/>
            <p:cNvSpPr>
              <a:spLocks noChangeShapeType="1"/>
            </p:cNvSpPr>
            <p:nvPr/>
          </p:nvSpPr>
          <p:spPr bwMode="auto">
            <a:xfrm>
              <a:off x="5103091" y="3394076"/>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61" name="Rectangle 4317"/>
            <p:cNvSpPr>
              <a:spLocks noChangeArrowheads="1"/>
            </p:cNvSpPr>
            <p:nvPr/>
          </p:nvSpPr>
          <p:spPr bwMode="auto">
            <a:xfrm>
              <a:off x="5095182" y="3394076"/>
              <a:ext cx="7910" cy="11112"/>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62" name="Rectangle 4318"/>
            <p:cNvSpPr>
              <a:spLocks noChangeArrowheads="1"/>
            </p:cNvSpPr>
            <p:nvPr/>
          </p:nvSpPr>
          <p:spPr bwMode="auto">
            <a:xfrm>
              <a:off x="5095182" y="3394076"/>
              <a:ext cx="7910" cy="11112"/>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63" name="Line 4319"/>
            <p:cNvSpPr>
              <a:spLocks noChangeShapeType="1"/>
            </p:cNvSpPr>
            <p:nvPr/>
          </p:nvSpPr>
          <p:spPr bwMode="auto">
            <a:xfrm>
              <a:off x="5098345" y="3400426"/>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64" name="Rectangle 4320"/>
            <p:cNvSpPr>
              <a:spLocks noChangeArrowheads="1"/>
            </p:cNvSpPr>
            <p:nvPr/>
          </p:nvSpPr>
          <p:spPr bwMode="auto">
            <a:xfrm>
              <a:off x="5098345" y="3400426"/>
              <a:ext cx="33219"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65" name="Rectangle 4321"/>
            <p:cNvSpPr>
              <a:spLocks noChangeArrowheads="1"/>
            </p:cNvSpPr>
            <p:nvPr/>
          </p:nvSpPr>
          <p:spPr bwMode="auto">
            <a:xfrm>
              <a:off x="5098345" y="3400426"/>
              <a:ext cx="33219"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66" name="Line 4335"/>
            <p:cNvSpPr>
              <a:spLocks noChangeShapeType="1"/>
            </p:cNvSpPr>
            <p:nvPr/>
          </p:nvSpPr>
          <p:spPr bwMode="auto">
            <a:xfrm>
              <a:off x="5381496" y="3443288"/>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67" name="Rectangle 4336"/>
            <p:cNvSpPr>
              <a:spLocks noChangeArrowheads="1"/>
            </p:cNvSpPr>
            <p:nvPr/>
          </p:nvSpPr>
          <p:spPr bwMode="auto">
            <a:xfrm>
              <a:off x="5373586" y="3443288"/>
              <a:ext cx="7910"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68" name="Rectangle 4337"/>
            <p:cNvSpPr>
              <a:spLocks noChangeArrowheads="1"/>
            </p:cNvSpPr>
            <p:nvPr/>
          </p:nvSpPr>
          <p:spPr bwMode="auto">
            <a:xfrm>
              <a:off x="5373586" y="3443288"/>
              <a:ext cx="7910"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69" name="Line 4338"/>
            <p:cNvSpPr>
              <a:spLocks noChangeShapeType="1"/>
            </p:cNvSpPr>
            <p:nvPr/>
          </p:nvSpPr>
          <p:spPr bwMode="auto">
            <a:xfrm>
              <a:off x="5378332" y="3443288"/>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70" name="Rectangle 4339"/>
            <p:cNvSpPr>
              <a:spLocks noChangeArrowheads="1"/>
            </p:cNvSpPr>
            <p:nvPr/>
          </p:nvSpPr>
          <p:spPr bwMode="auto">
            <a:xfrm>
              <a:off x="5378332" y="3443288"/>
              <a:ext cx="3164"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71" name="Rectangle 4340"/>
            <p:cNvSpPr>
              <a:spLocks noChangeArrowheads="1"/>
            </p:cNvSpPr>
            <p:nvPr/>
          </p:nvSpPr>
          <p:spPr bwMode="auto">
            <a:xfrm>
              <a:off x="5378332" y="3443288"/>
              <a:ext cx="3164"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72" name="Line 4341"/>
            <p:cNvSpPr>
              <a:spLocks noChangeShapeType="1"/>
            </p:cNvSpPr>
            <p:nvPr/>
          </p:nvSpPr>
          <p:spPr bwMode="auto">
            <a:xfrm>
              <a:off x="5381496" y="3443288"/>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73" name="Rectangle 4342"/>
            <p:cNvSpPr>
              <a:spLocks noChangeArrowheads="1"/>
            </p:cNvSpPr>
            <p:nvPr/>
          </p:nvSpPr>
          <p:spPr bwMode="auto">
            <a:xfrm>
              <a:off x="5381496" y="3443288"/>
              <a:ext cx="4745"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74" name="Rectangle 4343"/>
            <p:cNvSpPr>
              <a:spLocks noChangeArrowheads="1"/>
            </p:cNvSpPr>
            <p:nvPr/>
          </p:nvSpPr>
          <p:spPr bwMode="auto">
            <a:xfrm>
              <a:off x="5381496" y="3443288"/>
              <a:ext cx="4745"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75" name="Line 4344"/>
            <p:cNvSpPr>
              <a:spLocks noChangeShapeType="1"/>
            </p:cNvSpPr>
            <p:nvPr/>
          </p:nvSpPr>
          <p:spPr bwMode="auto">
            <a:xfrm>
              <a:off x="5389404" y="3446463"/>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76" name="Rectangle 4345"/>
            <p:cNvSpPr>
              <a:spLocks noChangeArrowheads="1"/>
            </p:cNvSpPr>
            <p:nvPr/>
          </p:nvSpPr>
          <p:spPr bwMode="auto">
            <a:xfrm>
              <a:off x="5381496" y="3446463"/>
              <a:ext cx="7909" cy="2698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77" name="Rectangle 4346"/>
            <p:cNvSpPr>
              <a:spLocks noChangeArrowheads="1"/>
            </p:cNvSpPr>
            <p:nvPr/>
          </p:nvSpPr>
          <p:spPr bwMode="auto">
            <a:xfrm>
              <a:off x="5381496" y="3446463"/>
              <a:ext cx="7909" cy="2698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78" name="Line 4347"/>
            <p:cNvSpPr>
              <a:spLocks noChangeShapeType="1"/>
            </p:cNvSpPr>
            <p:nvPr/>
          </p:nvSpPr>
          <p:spPr bwMode="auto">
            <a:xfrm>
              <a:off x="5386241" y="3470276"/>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79" name="Rectangle 4348"/>
            <p:cNvSpPr>
              <a:spLocks noChangeArrowheads="1"/>
            </p:cNvSpPr>
            <p:nvPr/>
          </p:nvSpPr>
          <p:spPr bwMode="auto">
            <a:xfrm>
              <a:off x="5386241" y="3470276"/>
              <a:ext cx="3164"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80" name="Rectangle 4349"/>
            <p:cNvSpPr>
              <a:spLocks noChangeArrowheads="1"/>
            </p:cNvSpPr>
            <p:nvPr/>
          </p:nvSpPr>
          <p:spPr bwMode="auto">
            <a:xfrm>
              <a:off x="5386241" y="3470276"/>
              <a:ext cx="3164"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81" name="Line 4350"/>
            <p:cNvSpPr>
              <a:spLocks noChangeShapeType="1"/>
            </p:cNvSpPr>
            <p:nvPr/>
          </p:nvSpPr>
          <p:spPr bwMode="auto">
            <a:xfrm>
              <a:off x="5394151" y="3473451"/>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82" name="Rectangle 4351"/>
            <p:cNvSpPr>
              <a:spLocks noChangeArrowheads="1"/>
            </p:cNvSpPr>
            <p:nvPr/>
          </p:nvSpPr>
          <p:spPr bwMode="auto">
            <a:xfrm>
              <a:off x="5386241" y="3473451"/>
              <a:ext cx="7910"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83" name="Rectangle 4352"/>
            <p:cNvSpPr>
              <a:spLocks noChangeArrowheads="1"/>
            </p:cNvSpPr>
            <p:nvPr/>
          </p:nvSpPr>
          <p:spPr bwMode="auto">
            <a:xfrm>
              <a:off x="5386241" y="3473451"/>
              <a:ext cx="7910"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84" name="Line 4353"/>
            <p:cNvSpPr>
              <a:spLocks noChangeShapeType="1"/>
            </p:cNvSpPr>
            <p:nvPr/>
          </p:nvSpPr>
          <p:spPr bwMode="auto">
            <a:xfrm>
              <a:off x="5397314" y="3519488"/>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85" name="Rectangle 4354"/>
            <p:cNvSpPr>
              <a:spLocks noChangeArrowheads="1"/>
            </p:cNvSpPr>
            <p:nvPr/>
          </p:nvSpPr>
          <p:spPr bwMode="auto">
            <a:xfrm>
              <a:off x="5389404" y="3519488"/>
              <a:ext cx="7910" cy="11113"/>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86" name="Rectangle 4355"/>
            <p:cNvSpPr>
              <a:spLocks noChangeArrowheads="1"/>
            </p:cNvSpPr>
            <p:nvPr/>
          </p:nvSpPr>
          <p:spPr bwMode="auto">
            <a:xfrm>
              <a:off x="5389404" y="3519488"/>
              <a:ext cx="7910" cy="11113"/>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87" name="Line 4356"/>
            <p:cNvSpPr>
              <a:spLocks noChangeShapeType="1"/>
            </p:cNvSpPr>
            <p:nvPr/>
          </p:nvSpPr>
          <p:spPr bwMode="auto">
            <a:xfrm>
              <a:off x="5394151" y="3527426"/>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88" name="Rectangle 4357"/>
            <p:cNvSpPr>
              <a:spLocks noChangeArrowheads="1"/>
            </p:cNvSpPr>
            <p:nvPr/>
          </p:nvSpPr>
          <p:spPr bwMode="auto">
            <a:xfrm>
              <a:off x="5394151" y="3527426"/>
              <a:ext cx="7909"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89" name="Rectangle 4358"/>
            <p:cNvSpPr>
              <a:spLocks noChangeArrowheads="1"/>
            </p:cNvSpPr>
            <p:nvPr/>
          </p:nvSpPr>
          <p:spPr bwMode="auto">
            <a:xfrm>
              <a:off x="5394151" y="3527426"/>
              <a:ext cx="7909"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90" name="Line 4359"/>
            <p:cNvSpPr>
              <a:spLocks noChangeShapeType="1"/>
            </p:cNvSpPr>
            <p:nvPr/>
          </p:nvSpPr>
          <p:spPr bwMode="auto">
            <a:xfrm>
              <a:off x="5402059" y="3527426"/>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91" name="Rectangle 4360"/>
            <p:cNvSpPr>
              <a:spLocks noChangeArrowheads="1"/>
            </p:cNvSpPr>
            <p:nvPr/>
          </p:nvSpPr>
          <p:spPr bwMode="auto">
            <a:xfrm>
              <a:off x="5402059" y="3527426"/>
              <a:ext cx="3164"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92" name="Rectangle 4361"/>
            <p:cNvSpPr>
              <a:spLocks noChangeArrowheads="1"/>
            </p:cNvSpPr>
            <p:nvPr/>
          </p:nvSpPr>
          <p:spPr bwMode="auto">
            <a:xfrm>
              <a:off x="5402059" y="3527426"/>
              <a:ext cx="3164"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93" name="Line 4362"/>
            <p:cNvSpPr>
              <a:spLocks noChangeShapeType="1"/>
            </p:cNvSpPr>
            <p:nvPr/>
          </p:nvSpPr>
          <p:spPr bwMode="auto">
            <a:xfrm>
              <a:off x="5405223" y="3527426"/>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94" name="Rectangle 4363"/>
            <p:cNvSpPr>
              <a:spLocks noChangeArrowheads="1"/>
            </p:cNvSpPr>
            <p:nvPr/>
          </p:nvSpPr>
          <p:spPr bwMode="auto">
            <a:xfrm>
              <a:off x="5405223" y="3527426"/>
              <a:ext cx="4746"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95" name="Rectangle 4364"/>
            <p:cNvSpPr>
              <a:spLocks noChangeArrowheads="1"/>
            </p:cNvSpPr>
            <p:nvPr/>
          </p:nvSpPr>
          <p:spPr bwMode="auto">
            <a:xfrm>
              <a:off x="5405223" y="3527426"/>
              <a:ext cx="4746"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96" name="Line 4365"/>
            <p:cNvSpPr>
              <a:spLocks noChangeShapeType="1"/>
            </p:cNvSpPr>
            <p:nvPr/>
          </p:nvSpPr>
          <p:spPr bwMode="auto">
            <a:xfrm>
              <a:off x="5409969" y="3527426"/>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97" name="Rectangle 4366"/>
            <p:cNvSpPr>
              <a:spLocks noChangeArrowheads="1"/>
            </p:cNvSpPr>
            <p:nvPr/>
          </p:nvSpPr>
          <p:spPr bwMode="auto">
            <a:xfrm>
              <a:off x="5409969" y="3527426"/>
              <a:ext cx="7909"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98" name="Rectangle 4367"/>
            <p:cNvSpPr>
              <a:spLocks noChangeArrowheads="1"/>
            </p:cNvSpPr>
            <p:nvPr/>
          </p:nvSpPr>
          <p:spPr bwMode="auto">
            <a:xfrm>
              <a:off x="5409969" y="3527426"/>
              <a:ext cx="7909"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899" name="Line 4368"/>
            <p:cNvSpPr>
              <a:spLocks noChangeShapeType="1"/>
            </p:cNvSpPr>
            <p:nvPr/>
          </p:nvSpPr>
          <p:spPr bwMode="auto">
            <a:xfrm>
              <a:off x="5421041" y="3530601"/>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00" name="Rectangle 4369"/>
            <p:cNvSpPr>
              <a:spLocks noChangeArrowheads="1"/>
            </p:cNvSpPr>
            <p:nvPr/>
          </p:nvSpPr>
          <p:spPr bwMode="auto">
            <a:xfrm>
              <a:off x="5413133" y="3530601"/>
              <a:ext cx="7909" cy="158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01" name="Rectangle 4370"/>
            <p:cNvSpPr>
              <a:spLocks noChangeArrowheads="1"/>
            </p:cNvSpPr>
            <p:nvPr/>
          </p:nvSpPr>
          <p:spPr bwMode="auto">
            <a:xfrm>
              <a:off x="5413133" y="3530601"/>
              <a:ext cx="7909" cy="158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02" name="Line 4371"/>
            <p:cNvSpPr>
              <a:spLocks noChangeShapeType="1"/>
            </p:cNvSpPr>
            <p:nvPr/>
          </p:nvSpPr>
          <p:spPr bwMode="auto">
            <a:xfrm>
              <a:off x="5452678" y="3562351"/>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03" name="Rectangle 4372"/>
            <p:cNvSpPr>
              <a:spLocks noChangeArrowheads="1"/>
            </p:cNvSpPr>
            <p:nvPr/>
          </p:nvSpPr>
          <p:spPr bwMode="auto">
            <a:xfrm>
              <a:off x="5452678" y="3562351"/>
              <a:ext cx="4746"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04" name="Rectangle 4373"/>
            <p:cNvSpPr>
              <a:spLocks noChangeArrowheads="1"/>
            </p:cNvSpPr>
            <p:nvPr/>
          </p:nvSpPr>
          <p:spPr bwMode="auto">
            <a:xfrm>
              <a:off x="5452678" y="3562351"/>
              <a:ext cx="4746"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05" name="Line 4374"/>
            <p:cNvSpPr>
              <a:spLocks noChangeShapeType="1"/>
            </p:cNvSpPr>
            <p:nvPr/>
          </p:nvSpPr>
          <p:spPr bwMode="auto">
            <a:xfrm>
              <a:off x="5457424" y="3565526"/>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06" name="Rectangle 4375"/>
            <p:cNvSpPr>
              <a:spLocks noChangeArrowheads="1"/>
            </p:cNvSpPr>
            <p:nvPr/>
          </p:nvSpPr>
          <p:spPr bwMode="auto">
            <a:xfrm>
              <a:off x="5452678" y="3565526"/>
              <a:ext cx="4746" cy="158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07" name="Rectangle 4376"/>
            <p:cNvSpPr>
              <a:spLocks noChangeArrowheads="1"/>
            </p:cNvSpPr>
            <p:nvPr/>
          </p:nvSpPr>
          <p:spPr bwMode="auto">
            <a:xfrm>
              <a:off x="5452678" y="3565526"/>
              <a:ext cx="4746" cy="158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08" name="Line 4377"/>
            <p:cNvSpPr>
              <a:spLocks noChangeShapeType="1"/>
            </p:cNvSpPr>
            <p:nvPr/>
          </p:nvSpPr>
          <p:spPr bwMode="auto">
            <a:xfrm>
              <a:off x="5457424" y="3578226"/>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09" name="Rectangle 4378"/>
            <p:cNvSpPr>
              <a:spLocks noChangeArrowheads="1"/>
            </p:cNvSpPr>
            <p:nvPr/>
          </p:nvSpPr>
          <p:spPr bwMode="auto">
            <a:xfrm>
              <a:off x="5457424" y="3578226"/>
              <a:ext cx="31637"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10" name="Rectangle 4379"/>
            <p:cNvSpPr>
              <a:spLocks noChangeArrowheads="1"/>
            </p:cNvSpPr>
            <p:nvPr/>
          </p:nvSpPr>
          <p:spPr bwMode="auto">
            <a:xfrm>
              <a:off x="5457424" y="3578226"/>
              <a:ext cx="31637"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11" name="Line 4380"/>
            <p:cNvSpPr>
              <a:spLocks noChangeShapeType="1"/>
            </p:cNvSpPr>
            <p:nvPr/>
          </p:nvSpPr>
          <p:spPr bwMode="auto">
            <a:xfrm>
              <a:off x="5549171" y="3578226"/>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12" name="Rectangle 4381"/>
            <p:cNvSpPr>
              <a:spLocks noChangeArrowheads="1"/>
            </p:cNvSpPr>
            <p:nvPr/>
          </p:nvSpPr>
          <p:spPr bwMode="auto">
            <a:xfrm>
              <a:off x="5549171" y="3578226"/>
              <a:ext cx="44292"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13" name="Rectangle 4382"/>
            <p:cNvSpPr>
              <a:spLocks noChangeArrowheads="1"/>
            </p:cNvSpPr>
            <p:nvPr/>
          </p:nvSpPr>
          <p:spPr bwMode="auto">
            <a:xfrm>
              <a:off x="5549171" y="3578226"/>
              <a:ext cx="44292"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14" name="Line 4383"/>
            <p:cNvSpPr>
              <a:spLocks noChangeShapeType="1"/>
            </p:cNvSpPr>
            <p:nvPr/>
          </p:nvSpPr>
          <p:spPr bwMode="auto">
            <a:xfrm>
              <a:off x="5593463" y="3578226"/>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15" name="Rectangle 4384"/>
            <p:cNvSpPr>
              <a:spLocks noChangeArrowheads="1"/>
            </p:cNvSpPr>
            <p:nvPr/>
          </p:nvSpPr>
          <p:spPr bwMode="auto">
            <a:xfrm>
              <a:off x="5593463" y="3578226"/>
              <a:ext cx="15818"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16" name="Rectangle 4385"/>
            <p:cNvSpPr>
              <a:spLocks noChangeArrowheads="1"/>
            </p:cNvSpPr>
            <p:nvPr/>
          </p:nvSpPr>
          <p:spPr bwMode="auto">
            <a:xfrm>
              <a:off x="5593463" y="3578226"/>
              <a:ext cx="15818"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17" name="Line 4386"/>
            <p:cNvSpPr>
              <a:spLocks noChangeShapeType="1"/>
            </p:cNvSpPr>
            <p:nvPr/>
          </p:nvSpPr>
          <p:spPr bwMode="auto">
            <a:xfrm>
              <a:off x="5672555" y="3578226"/>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18" name="Rectangle 4387"/>
            <p:cNvSpPr>
              <a:spLocks noChangeArrowheads="1"/>
            </p:cNvSpPr>
            <p:nvPr/>
          </p:nvSpPr>
          <p:spPr bwMode="auto">
            <a:xfrm>
              <a:off x="5672555" y="3578226"/>
              <a:ext cx="33218"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19" name="Rectangle 4388"/>
            <p:cNvSpPr>
              <a:spLocks noChangeArrowheads="1"/>
            </p:cNvSpPr>
            <p:nvPr/>
          </p:nvSpPr>
          <p:spPr bwMode="auto">
            <a:xfrm>
              <a:off x="5672555" y="3578226"/>
              <a:ext cx="33218"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20" name="Line 4389"/>
            <p:cNvSpPr>
              <a:spLocks noChangeShapeType="1"/>
            </p:cNvSpPr>
            <p:nvPr/>
          </p:nvSpPr>
          <p:spPr bwMode="auto">
            <a:xfrm>
              <a:off x="5705773" y="3578226"/>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21" name="Rectangle 4390"/>
            <p:cNvSpPr>
              <a:spLocks noChangeArrowheads="1"/>
            </p:cNvSpPr>
            <p:nvPr/>
          </p:nvSpPr>
          <p:spPr bwMode="auto">
            <a:xfrm>
              <a:off x="5705773" y="3578226"/>
              <a:ext cx="7910"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22" name="Rectangle 4391"/>
            <p:cNvSpPr>
              <a:spLocks noChangeArrowheads="1"/>
            </p:cNvSpPr>
            <p:nvPr/>
          </p:nvSpPr>
          <p:spPr bwMode="auto">
            <a:xfrm>
              <a:off x="5705773" y="3578226"/>
              <a:ext cx="7910"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23" name="Line 4392"/>
            <p:cNvSpPr>
              <a:spLocks noChangeShapeType="1"/>
            </p:cNvSpPr>
            <p:nvPr/>
          </p:nvSpPr>
          <p:spPr bwMode="auto">
            <a:xfrm>
              <a:off x="5713683" y="3578226"/>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24" name="Rectangle 4393"/>
            <p:cNvSpPr>
              <a:spLocks noChangeArrowheads="1"/>
            </p:cNvSpPr>
            <p:nvPr/>
          </p:nvSpPr>
          <p:spPr bwMode="auto">
            <a:xfrm>
              <a:off x="5713683" y="3578226"/>
              <a:ext cx="18982"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25" name="Rectangle 4394"/>
            <p:cNvSpPr>
              <a:spLocks noChangeArrowheads="1"/>
            </p:cNvSpPr>
            <p:nvPr/>
          </p:nvSpPr>
          <p:spPr bwMode="auto">
            <a:xfrm>
              <a:off x="5713683" y="3578226"/>
              <a:ext cx="18982"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26" name="Line 4395"/>
            <p:cNvSpPr>
              <a:spLocks noChangeShapeType="1"/>
            </p:cNvSpPr>
            <p:nvPr/>
          </p:nvSpPr>
          <p:spPr bwMode="auto">
            <a:xfrm>
              <a:off x="5772211" y="3597276"/>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27" name="Rectangle 4396"/>
            <p:cNvSpPr>
              <a:spLocks noChangeArrowheads="1"/>
            </p:cNvSpPr>
            <p:nvPr/>
          </p:nvSpPr>
          <p:spPr bwMode="auto">
            <a:xfrm>
              <a:off x="5764302" y="3597276"/>
              <a:ext cx="7909"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28" name="Rectangle 4397"/>
            <p:cNvSpPr>
              <a:spLocks noChangeArrowheads="1"/>
            </p:cNvSpPr>
            <p:nvPr/>
          </p:nvSpPr>
          <p:spPr bwMode="auto">
            <a:xfrm>
              <a:off x="5764302" y="3597276"/>
              <a:ext cx="7909"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29" name="Line 4398"/>
            <p:cNvSpPr>
              <a:spLocks noChangeShapeType="1"/>
            </p:cNvSpPr>
            <p:nvPr/>
          </p:nvSpPr>
          <p:spPr bwMode="auto">
            <a:xfrm>
              <a:off x="5769047" y="3597276"/>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30" name="Rectangle 4399"/>
            <p:cNvSpPr>
              <a:spLocks noChangeArrowheads="1"/>
            </p:cNvSpPr>
            <p:nvPr/>
          </p:nvSpPr>
          <p:spPr bwMode="auto">
            <a:xfrm>
              <a:off x="5769047" y="3597276"/>
              <a:ext cx="3164"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31" name="Rectangle 4400"/>
            <p:cNvSpPr>
              <a:spLocks noChangeArrowheads="1"/>
            </p:cNvSpPr>
            <p:nvPr/>
          </p:nvSpPr>
          <p:spPr bwMode="auto">
            <a:xfrm>
              <a:off x="5769047" y="3597276"/>
              <a:ext cx="3164"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32" name="Line 4401"/>
            <p:cNvSpPr>
              <a:spLocks noChangeShapeType="1"/>
            </p:cNvSpPr>
            <p:nvPr/>
          </p:nvSpPr>
          <p:spPr bwMode="auto">
            <a:xfrm>
              <a:off x="5776957" y="3600451"/>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33" name="Rectangle 4402"/>
            <p:cNvSpPr>
              <a:spLocks noChangeArrowheads="1"/>
            </p:cNvSpPr>
            <p:nvPr/>
          </p:nvSpPr>
          <p:spPr bwMode="auto">
            <a:xfrm>
              <a:off x="5769047" y="3600451"/>
              <a:ext cx="7910" cy="158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34" name="Rectangle 4403"/>
            <p:cNvSpPr>
              <a:spLocks noChangeArrowheads="1"/>
            </p:cNvSpPr>
            <p:nvPr/>
          </p:nvSpPr>
          <p:spPr bwMode="auto">
            <a:xfrm>
              <a:off x="5769047" y="3600451"/>
              <a:ext cx="7910" cy="158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35" name="Line 4404"/>
            <p:cNvSpPr>
              <a:spLocks noChangeShapeType="1"/>
            </p:cNvSpPr>
            <p:nvPr/>
          </p:nvSpPr>
          <p:spPr bwMode="auto">
            <a:xfrm>
              <a:off x="5772211" y="3616326"/>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36" name="Rectangle 4405"/>
            <p:cNvSpPr>
              <a:spLocks noChangeArrowheads="1"/>
            </p:cNvSpPr>
            <p:nvPr/>
          </p:nvSpPr>
          <p:spPr bwMode="auto">
            <a:xfrm>
              <a:off x="5772211" y="3616326"/>
              <a:ext cx="12655"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37" name="Rectangle 4406"/>
            <p:cNvSpPr>
              <a:spLocks noChangeArrowheads="1"/>
            </p:cNvSpPr>
            <p:nvPr/>
          </p:nvSpPr>
          <p:spPr bwMode="auto">
            <a:xfrm>
              <a:off x="5772211" y="3616326"/>
              <a:ext cx="12655"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38" name="Line 4407"/>
            <p:cNvSpPr>
              <a:spLocks noChangeShapeType="1"/>
            </p:cNvSpPr>
            <p:nvPr/>
          </p:nvSpPr>
          <p:spPr bwMode="auto">
            <a:xfrm>
              <a:off x="5784865" y="3616326"/>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39" name="Rectangle 4408"/>
            <p:cNvSpPr>
              <a:spLocks noChangeArrowheads="1"/>
            </p:cNvSpPr>
            <p:nvPr/>
          </p:nvSpPr>
          <p:spPr bwMode="auto">
            <a:xfrm>
              <a:off x="5784865" y="3616326"/>
              <a:ext cx="3164"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40" name="Rectangle 4409"/>
            <p:cNvSpPr>
              <a:spLocks noChangeArrowheads="1"/>
            </p:cNvSpPr>
            <p:nvPr/>
          </p:nvSpPr>
          <p:spPr bwMode="auto">
            <a:xfrm>
              <a:off x="5784865" y="3616326"/>
              <a:ext cx="3164"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41" name="Line 4410"/>
            <p:cNvSpPr>
              <a:spLocks noChangeShapeType="1"/>
            </p:cNvSpPr>
            <p:nvPr/>
          </p:nvSpPr>
          <p:spPr bwMode="auto">
            <a:xfrm>
              <a:off x="5792775" y="3616326"/>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42" name="Rectangle 4411"/>
            <p:cNvSpPr>
              <a:spLocks noChangeArrowheads="1"/>
            </p:cNvSpPr>
            <p:nvPr/>
          </p:nvSpPr>
          <p:spPr bwMode="auto">
            <a:xfrm>
              <a:off x="5784865" y="3616326"/>
              <a:ext cx="7910" cy="11112"/>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43" name="Rectangle 4412"/>
            <p:cNvSpPr>
              <a:spLocks noChangeArrowheads="1"/>
            </p:cNvSpPr>
            <p:nvPr/>
          </p:nvSpPr>
          <p:spPr bwMode="auto">
            <a:xfrm>
              <a:off x="5784865" y="3616326"/>
              <a:ext cx="7910" cy="11112"/>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44" name="Line 4413"/>
            <p:cNvSpPr>
              <a:spLocks noChangeShapeType="1"/>
            </p:cNvSpPr>
            <p:nvPr/>
          </p:nvSpPr>
          <p:spPr bwMode="auto">
            <a:xfrm>
              <a:off x="5795939" y="3665538"/>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45" name="Rectangle 4414"/>
            <p:cNvSpPr>
              <a:spLocks noChangeArrowheads="1"/>
            </p:cNvSpPr>
            <p:nvPr/>
          </p:nvSpPr>
          <p:spPr bwMode="auto">
            <a:xfrm>
              <a:off x="5788029" y="3665538"/>
              <a:ext cx="7910" cy="2698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46" name="Rectangle 4415"/>
            <p:cNvSpPr>
              <a:spLocks noChangeArrowheads="1"/>
            </p:cNvSpPr>
            <p:nvPr/>
          </p:nvSpPr>
          <p:spPr bwMode="auto">
            <a:xfrm>
              <a:off x="5788029" y="3665538"/>
              <a:ext cx="7910" cy="2698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47" name="Line 4416"/>
            <p:cNvSpPr>
              <a:spLocks noChangeShapeType="1"/>
            </p:cNvSpPr>
            <p:nvPr/>
          </p:nvSpPr>
          <p:spPr bwMode="auto">
            <a:xfrm>
              <a:off x="5792775" y="3689351"/>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48" name="Rectangle 4417"/>
            <p:cNvSpPr>
              <a:spLocks noChangeArrowheads="1"/>
            </p:cNvSpPr>
            <p:nvPr/>
          </p:nvSpPr>
          <p:spPr bwMode="auto">
            <a:xfrm>
              <a:off x="5792775" y="3689351"/>
              <a:ext cx="3164"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49" name="Rectangle 4418"/>
            <p:cNvSpPr>
              <a:spLocks noChangeArrowheads="1"/>
            </p:cNvSpPr>
            <p:nvPr/>
          </p:nvSpPr>
          <p:spPr bwMode="auto">
            <a:xfrm>
              <a:off x="5792775" y="3689351"/>
              <a:ext cx="3164"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50" name="Line 4419"/>
            <p:cNvSpPr>
              <a:spLocks noChangeShapeType="1"/>
            </p:cNvSpPr>
            <p:nvPr/>
          </p:nvSpPr>
          <p:spPr bwMode="auto">
            <a:xfrm>
              <a:off x="5795939" y="3689351"/>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51" name="Rectangle 4420"/>
            <p:cNvSpPr>
              <a:spLocks noChangeArrowheads="1"/>
            </p:cNvSpPr>
            <p:nvPr/>
          </p:nvSpPr>
          <p:spPr bwMode="auto">
            <a:xfrm>
              <a:off x="5795939" y="3689351"/>
              <a:ext cx="4745"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52" name="Rectangle 4421"/>
            <p:cNvSpPr>
              <a:spLocks noChangeArrowheads="1"/>
            </p:cNvSpPr>
            <p:nvPr/>
          </p:nvSpPr>
          <p:spPr bwMode="auto">
            <a:xfrm>
              <a:off x="5795939" y="3689351"/>
              <a:ext cx="4745"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53" name="Line 4422"/>
            <p:cNvSpPr>
              <a:spLocks noChangeShapeType="1"/>
            </p:cNvSpPr>
            <p:nvPr/>
          </p:nvSpPr>
          <p:spPr bwMode="auto">
            <a:xfrm>
              <a:off x="5803847" y="3692526"/>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54" name="Rectangle 4423"/>
            <p:cNvSpPr>
              <a:spLocks noChangeArrowheads="1"/>
            </p:cNvSpPr>
            <p:nvPr/>
          </p:nvSpPr>
          <p:spPr bwMode="auto">
            <a:xfrm>
              <a:off x="5795939" y="3692526"/>
              <a:ext cx="7909" cy="11112"/>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55" name="Rectangle 4424"/>
            <p:cNvSpPr>
              <a:spLocks noChangeArrowheads="1"/>
            </p:cNvSpPr>
            <p:nvPr/>
          </p:nvSpPr>
          <p:spPr bwMode="auto">
            <a:xfrm>
              <a:off x="5795939" y="3692526"/>
              <a:ext cx="7909" cy="11112"/>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56" name="Line 4425"/>
            <p:cNvSpPr>
              <a:spLocks noChangeShapeType="1"/>
            </p:cNvSpPr>
            <p:nvPr/>
          </p:nvSpPr>
          <p:spPr bwMode="auto">
            <a:xfrm>
              <a:off x="5816502" y="3743326"/>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57" name="Rectangle 4426"/>
            <p:cNvSpPr>
              <a:spLocks noChangeArrowheads="1"/>
            </p:cNvSpPr>
            <p:nvPr/>
          </p:nvSpPr>
          <p:spPr bwMode="auto">
            <a:xfrm>
              <a:off x="5808593" y="3743326"/>
              <a:ext cx="7909" cy="30162"/>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58" name="Rectangle 4427"/>
            <p:cNvSpPr>
              <a:spLocks noChangeArrowheads="1"/>
            </p:cNvSpPr>
            <p:nvPr/>
          </p:nvSpPr>
          <p:spPr bwMode="auto">
            <a:xfrm>
              <a:off x="5808593" y="3743326"/>
              <a:ext cx="7909" cy="30162"/>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59" name="Line 4428"/>
            <p:cNvSpPr>
              <a:spLocks noChangeShapeType="1"/>
            </p:cNvSpPr>
            <p:nvPr/>
          </p:nvSpPr>
          <p:spPr bwMode="auto">
            <a:xfrm>
              <a:off x="5811757" y="3770313"/>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60" name="Rectangle 4429"/>
            <p:cNvSpPr>
              <a:spLocks noChangeArrowheads="1"/>
            </p:cNvSpPr>
            <p:nvPr/>
          </p:nvSpPr>
          <p:spPr bwMode="auto">
            <a:xfrm>
              <a:off x="5811757" y="3770313"/>
              <a:ext cx="4745" cy="6350"/>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61" name="Rectangle 4430"/>
            <p:cNvSpPr>
              <a:spLocks noChangeArrowheads="1"/>
            </p:cNvSpPr>
            <p:nvPr/>
          </p:nvSpPr>
          <p:spPr bwMode="auto">
            <a:xfrm>
              <a:off x="5811757" y="3770313"/>
              <a:ext cx="4745" cy="6350"/>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62" name="Line 4431"/>
            <p:cNvSpPr>
              <a:spLocks noChangeShapeType="1"/>
            </p:cNvSpPr>
            <p:nvPr/>
          </p:nvSpPr>
          <p:spPr bwMode="auto">
            <a:xfrm>
              <a:off x="5816502" y="3770313"/>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63" name="Rectangle 4432"/>
            <p:cNvSpPr>
              <a:spLocks noChangeArrowheads="1"/>
            </p:cNvSpPr>
            <p:nvPr/>
          </p:nvSpPr>
          <p:spPr bwMode="auto">
            <a:xfrm>
              <a:off x="5816502" y="3770313"/>
              <a:ext cx="3164" cy="6350"/>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64" name="Rectangle 4433"/>
            <p:cNvSpPr>
              <a:spLocks noChangeArrowheads="1"/>
            </p:cNvSpPr>
            <p:nvPr/>
          </p:nvSpPr>
          <p:spPr bwMode="auto">
            <a:xfrm>
              <a:off x="5816502" y="3770313"/>
              <a:ext cx="3164" cy="6350"/>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65" name="Line 4434"/>
            <p:cNvSpPr>
              <a:spLocks noChangeShapeType="1"/>
            </p:cNvSpPr>
            <p:nvPr/>
          </p:nvSpPr>
          <p:spPr bwMode="auto">
            <a:xfrm>
              <a:off x="5819666" y="3770313"/>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66" name="Rectangle 4435"/>
            <p:cNvSpPr>
              <a:spLocks noChangeArrowheads="1"/>
            </p:cNvSpPr>
            <p:nvPr/>
          </p:nvSpPr>
          <p:spPr bwMode="auto">
            <a:xfrm>
              <a:off x="5819666" y="3770313"/>
              <a:ext cx="4746" cy="6350"/>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67" name="Rectangle 4436"/>
            <p:cNvSpPr>
              <a:spLocks noChangeArrowheads="1"/>
            </p:cNvSpPr>
            <p:nvPr/>
          </p:nvSpPr>
          <p:spPr bwMode="auto">
            <a:xfrm>
              <a:off x="5819666" y="3770313"/>
              <a:ext cx="4746" cy="6350"/>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68" name="Line 4437"/>
            <p:cNvSpPr>
              <a:spLocks noChangeShapeType="1"/>
            </p:cNvSpPr>
            <p:nvPr/>
          </p:nvSpPr>
          <p:spPr bwMode="auto">
            <a:xfrm>
              <a:off x="5824412" y="3770313"/>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69" name="Rectangle 4438"/>
            <p:cNvSpPr>
              <a:spLocks noChangeArrowheads="1"/>
            </p:cNvSpPr>
            <p:nvPr/>
          </p:nvSpPr>
          <p:spPr bwMode="auto">
            <a:xfrm>
              <a:off x="5824412" y="3770313"/>
              <a:ext cx="3164" cy="6350"/>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70" name="Rectangle 4439"/>
            <p:cNvSpPr>
              <a:spLocks noChangeArrowheads="1"/>
            </p:cNvSpPr>
            <p:nvPr/>
          </p:nvSpPr>
          <p:spPr bwMode="auto">
            <a:xfrm>
              <a:off x="5824412" y="3770313"/>
              <a:ext cx="3164" cy="6350"/>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71" name="Rectangle 4440"/>
            <p:cNvSpPr>
              <a:spLocks noChangeArrowheads="1"/>
            </p:cNvSpPr>
            <p:nvPr/>
          </p:nvSpPr>
          <p:spPr bwMode="auto">
            <a:xfrm>
              <a:off x="5827576" y="3770313"/>
              <a:ext cx="1581" cy="6350"/>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72" name="Line 4441"/>
            <p:cNvSpPr>
              <a:spLocks noChangeShapeType="1"/>
            </p:cNvSpPr>
            <p:nvPr/>
          </p:nvSpPr>
          <p:spPr bwMode="auto">
            <a:xfrm>
              <a:off x="5879776" y="3781426"/>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73" name="Rectangle 4443"/>
            <p:cNvSpPr>
              <a:spLocks noChangeArrowheads="1"/>
            </p:cNvSpPr>
            <p:nvPr/>
          </p:nvSpPr>
          <p:spPr bwMode="auto">
            <a:xfrm>
              <a:off x="5871867" y="3781426"/>
              <a:ext cx="7909" cy="158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74" name="Rectangle 4444"/>
            <p:cNvSpPr>
              <a:spLocks noChangeArrowheads="1"/>
            </p:cNvSpPr>
            <p:nvPr/>
          </p:nvSpPr>
          <p:spPr bwMode="auto">
            <a:xfrm>
              <a:off x="5871867" y="3781426"/>
              <a:ext cx="7909" cy="158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75" name="Line 4445"/>
            <p:cNvSpPr>
              <a:spLocks noChangeShapeType="1"/>
            </p:cNvSpPr>
            <p:nvPr/>
          </p:nvSpPr>
          <p:spPr bwMode="auto">
            <a:xfrm>
              <a:off x="5875031" y="3797301"/>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76" name="Rectangle 4446"/>
            <p:cNvSpPr>
              <a:spLocks noChangeArrowheads="1"/>
            </p:cNvSpPr>
            <p:nvPr/>
          </p:nvSpPr>
          <p:spPr bwMode="auto">
            <a:xfrm>
              <a:off x="5875031" y="3797301"/>
              <a:ext cx="23727"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77" name="Rectangle 4447"/>
            <p:cNvSpPr>
              <a:spLocks noChangeArrowheads="1"/>
            </p:cNvSpPr>
            <p:nvPr/>
          </p:nvSpPr>
          <p:spPr bwMode="auto">
            <a:xfrm>
              <a:off x="5875031" y="3797301"/>
              <a:ext cx="23727"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78" name="Line 4448"/>
            <p:cNvSpPr>
              <a:spLocks noChangeShapeType="1"/>
            </p:cNvSpPr>
            <p:nvPr/>
          </p:nvSpPr>
          <p:spPr bwMode="auto">
            <a:xfrm>
              <a:off x="5898758" y="3797301"/>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79" name="Rectangle 4449"/>
            <p:cNvSpPr>
              <a:spLocks noChangeArrowheads="1"/>
            </p:cNvSpPr>
            <p:nvPr/>
          </p:nvSpPr>
          <p:spPr bwMode="auto">
            <a:xfrm>
              <a:off x="5898758" y="3797301"/>
              <a:ext cx="12655"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80" name="Rectangle 4450"/>
            <p:cNvSpPr>
              <a:spLocks noChangeArrowheads="1"/>
            </p:cNvSpPr>
            <p:nvPr/>
          </p:nvSpPr>
          <p:spPr bwMode="auto">
            <a:xfrm>
              <a:off x="5898758" y="3797301"/>
              <a:ext cx="12655"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81" name="Line 4451"/>
            <p:cNvSpPr>
              <a:spLocks noChangeShapeType="1"/>
            </p:cNvSpPr>
            <p:nvPr/>
          </p:nvSpPr>
          <p:spPr bwMode="auto">
            <a:xfrm>
              <a:off x="5911413" y="3797301"/>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82" name="Rectangle 4452"/>
            <p:cNvSpPr>
              <a:spLocks noChangeArrowheads="1"/>
            </p:cNvSpPr>
            <p:nvPr/>
          </p:nvSpPr>
          <p:spPr bwMode="auto">
            <a:xfrm>
              <a:off x="5911413" y="3797301"/>
              <a:ext cx="4746"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83" name="Rectangle 4453"/>
            <p:cNvSpPr>
              <a:spLocks noChangeArrowheads="1"/>
            </p:cNvSpPr>
            <p:nvPr/>
          </p:nvSpPr>
          <p:spPr bwMode="auto">
            <a:xfrm>
              <a:off x="5911413" y="3797301"/>
              <a:ext cx="4746"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84" name="Line 4454"/>
            <p:cNvSpPr>
              <a:spLocks noChangeShapeType="1"/>
            </p:cNvSpPr>
            <p:nvPr/>
          </p:nvSpPr>
          <p:spPr bwMode="auto">
            <a:xfrm>
              <a:off x="5974687" y="3797301"/>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85" name="Rectangle 4455"/>
            <p:cNvSpPr>
              <a:spLocks noChangeArrowheads="1"/>
            </p:cNvSpPr>
            <p:nvPr/>
          </p:nvSpPr>
          <p:spPr bwMode="auto">
            <a:xfrm>
              <a:off x="5974687" y="3797301"/>
              <a:ext cx="49038"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86" name="Rectangle 4456"/>
            <p:cNvSpPr>
              <a:spLocks noChangeArrowheads="1"/>
            </p:cNvSpPr>
            <p:nvPr/>
          </p:nvSpPr>
          <p:spPr bwMode="auto">
            <a:xfrm>
              <a:off x="5974687" y="3797301"/>
              <a:ext cx="49038"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87" name="Line 4457"/>
            <p:cNvSpPr>
              <a:spLocks noChangeShapeType="1"/>
            </p:cNvSpPr>
            <p:nvPr/>
          </p:nvSpPr>
          <p:spPr bwMode="auto">
            <a:xfrm>
              <a:off x="6028469" y="3797301"/>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88" name="Rectangle 4458"/>
            <p:cNvSpPr>
              <a:spLocks noChangeArrowheads="1"/>
            </p:cNvSpPr>
            <p:nvPr/>
          </p:nvSpPr>
          <p:spPr bwMode="auto">
            <a:xfrm>
              <a:off x="6020560" y="3797301"/>
              <a:ext cx="7909" cy="11112"/>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89" name="Rectangle 4459"/>
            <p:cNvSpPr>
              <a:spLocks noChangeArrowheads="1"/>
            </p:cNvSpPr>
            <p:nvPr/>
          </p:nvSpPr>
          <p:spPr bwMode="auto">
            <a:xfrm>
              <a:off x="6020560" y="3797301"/>
              <a:ext cx="7909" cy="11112"/>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90" name="Line 4460"/>
            <p:cNvSpPr>
              <a:spLocks noChangeShapeType="1"/>
            </p:cNvSpPr>
            <p:nvPr/>
          </p:nvSpPr>
          <p:spPr bwMode="auto">
            <a:xfrm>
              <a:off x="6060106" y="3824288"/>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91" name="Rectangle 4461"/>
            <p:cNvSpPr>
              <a:spLocks noChangeArrowheads="1"/>
            </p:cNvSpPr>
            <p:nvPr/>
          </p:nvSpPr>
          <p:spPr bwMode="auto">
            <a:xfrm>
              <a:off x="6060106" y="3824288"/>
              <a:ext cx="58529"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92" name="Rectangle 4462"/>
            <p:cNvSpPr>
              <a:spLocks noChangeArrowheads="1"/>
            </p:cNvSpPr>
            <p:nvPr/>
          </p:nvSpPr>
          <p:spPr bwMode="auto">
            <a:xfrm>
              <a:off x="6060106" y="3824288"/>
              <a:ext cx="58529"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93" name="Rectangle 4463"/>
            <p:cNvSpPr>
              <a:spLocks noChangeArrowheads="1"/>
            </p:cNvSpPr>
            <p:nvPr/>
          </p:nvSpPr>
          <p:spPr bwMode="auto">
            <a:xfrm>
              <a:off x="6139198" y="3851276"/>
              <a:ext cx="7910" cy="158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94" name="Line 4464"/>
            <p:cNvSpPr>
              <a:spLocks noChangeShapeType="1"/>
            </p:cNvSpPr>
            <p:nvPr/>
          </p:nvSpPr>
          <p:spPr bwMode="auto">
            <a:xfrm>
              <a:off x="6143944" y="3851276"/>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95" name="Rectangle 4465"/>
            <p:cNvSpPr>
              <a:spLocks noChangeArrowheads="1"/>
            </p:cNvSpPr>
            <p:nvPr/>
          </p:nvSpPr>
          <p:spPr bwMode="auto">
            <a:xfrm>
              <a:off x="6143944" y="3851276"/>
              <a:ext cx="6327"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96" name="Rectangle 4466"/>
            <p:cNvSpPr>
              <a:spLocks noChangeArrowheads="1"/>
            </p:cNvSpPr>
            <p:nvPr/>
          </p:nvSpPr>
          <p:spPr bwMode="auto">
            <a:xfrm>
              <a:off x="6143944" y="3851276"/>
              <a:ext cx="6327"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97" name="Line 4467"/>
            <p:cNvSpPr>
              <a:spLocks noChangeShapeType="1"/>
            </p:cNvSpPr>
            <p:nvPr/>
          </p:nvSpPr>
          <p:spPr bwMode="auto">
            <a:xfrm>
              <a:off x="6150272" y="3851276"/>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98" name="Rectangle 4468"/>
            <p:cNvSpPr>
              <a:spLocks noChangeArrowheads="1"/>
            </p:cNvSpPr>
            <p:nvPr/>
          </p:nvSpPr>
          <p:spPr bwMode="auto">
            <a:xfrm>
              <a:off x="6150272" y="3851276"/>
              <a:ext cx="12655"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999" name="Rectangle 4469"/>
            <p:cNvSpPr>
              <a:spLocks noChangeArrowheads="1"/>
            </p:cNvSpPr>
            <p:nvPr/>
          </p:nvSpPr>
          <p:spPr bwMode="auto">
            <a:xfrm>
              <a:off x="6150272" y="3851276"/>
              <a:ext cx="12655"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00" name="Line 4470"/>
            <p:cNvSpPr>
              <a:spLocks noChangeShapeType="1"/>
            </p:cNvSpPr>
            <p:nvPr/>
          </p:nvSpPr>
          <p:spPr bwMode="auto">
            <a:xfrm>
              <a:off x="6162926" y="3851276"/>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01" name="Rectangle 4471"/>
            <p:cNvSpPr>
              <a:spLocks noChangeArrowheads="1"/>
            </p:cNvSpPr>
            <p:nvPr/>
          </p:nvSpPr>
          <p:spPr bwMode="auto">
            <a:xfrm>
              <a:off x="6162926" y="3851276"/>
              <a:ext cx="15818" cy="31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02" name="Rectangle 4472"/>
            <p:cNvSpPr>
              <a:spLocks noChangeArrowheads="1"/>
            </p:cNvSpPr>
            <p:nvPr/>
          </p:nvSpPr>
          <p:spPr bwMode="auto">
            <a:xfrm>
              <a:off x="6162926" y="3851276"/>
              <a:ext cx="15818" cy="31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03" name="Line 4473"/>
            <p:cNvSpPr>
              <a:spLocks noChangeShapeType="1"/>
            </p:cNvSpPr>
            <p:nvPr/>
          </p:nvSpPr>
          <p:spPr bwMode="auto">
            <a:xfrm>
              <a:off x="6183490" y="3851276"/>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04" name="Rectangle 4474"/>
            <p:cNvSpPr>
              <a:spLocks noChangeArrowheads="1"/>
            </p:cNvSpPr>
            <p:nvPr/>
          </p:nvSpPr>
          <p:spPr bwMode="auto">
            <a:xfrm>
              <a:off x="6173999" y="3851276"/>
              <a:ext cx="9491" cy="1428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05" name="Rectangle 4475"/>
            <p:cNvSpPr>
              <a:spLocks noChangeArrowheads="1"/>
            </p:cNvSpPr>
            <p:nvPr/>
          </p:nvSpPr>
          <p:spPr bwMode="auto">
            <a:xfrm>
              <a:off x="6173999" y="3851276"/>
              <a:ext cx="9491" cy="1428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06" name="Line 4476"/>
            <p:cNvSpPr>
              <a:spLocks noChangeShapeType="1"/>
            </p:cNvSpPr>
            <p:nvPr/>
          </p:nvSpPr>
          <p:spPr bwMode="auto">
            <a:xfrm>
              <a:off x="6215127" y="3889376"/>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07" name="Rectangle 4477"/>
            <p:cNvSpPr>
              <a:spLocks noChangeArrowheads="1"/>
            </p:cNvSpPr>
            <p:nvPr/>
          </p:nvSpPr>
          <p:spPr bwMode="auto">
            <a:xfrm>
              <a:off x="6207218" y="3889376"/>
              <a:ext cx="7909" cy="2222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08" name="Rectangle 4478"/>
            <p:cNvSpPr>
              <a:spLocks noChangeArrowheads="1"/>
            </p:cNvSpPr>
            <p:nvPr/>
          </p:nvSpPr>
          <p:spPr bwMode="auto">
            <a:xfrm>
              <a:off x="6207218" y="3889376"/>
              <a:ext cx="7909" cy="2222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09" name="Line 4479"/>
            <p:cNvSpPr>
              <a:spLocks noChangeShapeType="1"/>
            </p:cNvSpPr>
            <p:nvPr/>
          </p:nvSpPr>
          <p:spPr bwMode="auto">
            <a:xfrm>
              <a:off x="6210382" y="3908426"/>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10" name="Rectangle 4480"/>
            <p:cNvSpPr>
              <a:spLocks noChangeArrowheads="1"/>
            </p:cNvSpPr>
            <p:nvPr/>
          </p:nvSpPr>
          <p:spPr bwMode="auto">
            <a:xfrm>
              <a:off x="6210382" y="3908426"/>
              <a:ext cx="4745"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11" name="Rectangle 4481"/>
            <p:cNvSpPr>
              <a:spLocks noChangeArrowheads="1"/>
            </p:cNvSpPr>
            <p:nvPr/>
          </p:nvSpPr>
          <p:spPr bwMode="auto">
            <a:xfrm>
              <a:off x="6210382" y="3908426"/>
              <a:ext cx="4745"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12" name="Line 4482"/>
            <p:cNvSpPr>
              <a:spLocks noChangeShapeType="1"/>
            </p:cNvSpPr>
            <p:nvPr/>
          </p:nvSpPr>
          <p:spPr bwMode="auto">
            <a:xfrm>
              <a:off x="6215127" y="3908426"/>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13" name="Rectangle 4483"/>
            <p:cNvSpPr>
              <a:spLocks noChangeArrowheads="1"/>
            </p:cNvSpPr>
            <p:nvPr/>
          </p:nvSpPr>
          <p:spPr bwMode="auto">
            <a:xfrm>
              <a:off x="6215127" y="3908426"/>
              <a:ext cx="3164" cy="7937"/>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14" name="Rectangle 4484"/>
            <p:cNvSpPr>
              <a:spLocks noChangeArrowheads="1"/>
            </p:cNvSpPr>
            <p:nvPr/>
          </p:nvSpPr>
          <p:spPr bwMode="auto">
            <a:xfrm>
              <a:off x="6215127" y="3908426"/>
              <a:ext cx="3164"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15" name="Rectangle 4485"/>
            <p:cNvSpPr>
              <a:spLocks noChangeArrowheads="1"/>
            </p:cNvSpPr>
            <p:nvPr/>
          </p:nvSpPr>
          <p:spPr bwMode="auto">
            <a:xfrm>
              <a:off x="6218290" y="3908426"/>
              <a:ext cx="1582" cy="7937"/>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16" name="Line 4486"/>
            <p:cNvSpPr>
              <a:spLocks noChangeShapeType="1"/>
            </p:cNvSpPr>
            <p:nvPr/>
          </p:nvSpPr>
          <p:spPr bwMode="auto">
            <a:xfrm>
              <a:off x="6223036" y="3911601"/>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17" name="Rectangle 4487"/>
            <p:cNvSpPr>
              <a:spLocks noChangeArrowheads="1"/>
            </p:cNvSpPr>
            <p:nvPr/>
          </p:nvSpPr>
          <p:spPr bwMode="auto">
            <a:xfrm>
              <a:off x="6218290" y="3911601"/>
              <a:ext cx="4746" cy="15875"/>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18" name="Rectangle 4488"/>
            <p:cNvSpPr>
              <a:spLocks noChangeArrowheads="1"/>
            </p:cNvSpPr>
            <p:nvPr/>
          </p:nvSpPr>
          <p:spPr bwMode="auto">
            <a:xfrm>
              <a:off x="6218290" y="3911601"/>
              <a:ext cx="4746" cy="15875"/>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19" name="Line 4489"/>
            <p:cNvSpPr>
              <a:spLocks noChangeShapeType="1"/>
            </p:cNvSpPr>
            <p:nvPr/>
          </p:nvSpPr>
          <p:spPr bwMode="auto">
            <a:xfrm>
              <a:off x="6230945" y="3965576"/>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20" name="Rectangle 4490"/>
            <p:cNvSpPr>
              <a:spLocks noChangeArrowheads="1"/>
            </p:cNvSpPr>
            <p:nvPr/>
          </p:nvSpPr>
          <p:spPr bwMode="auto">
            <a:xfrm>
              <a:off x="6223036" y="3965576"/>
              <a:ext cx="7909" cy="23812"/>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21" name="Rectangle 4491"/>
            <p:cNvSpPr>
              <a:spLocks noChangeArrowheads="1"/>
            </p:cNvSpPr>
            <p:nvPr/>
          </p:nvSpPr>
          <p:spPr bwMode="auto">
            <a:xfrm>
              <a:off x="6223036" y="3965576"/>
              <a:ext cx="7909" cy="23812"/>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22" name="Line 4492"/>
            <p:cNvSpPr>
              <a:spLocks noChangeShapeType="1"/>
            </p:cNvSpPr>
            <p:nvPr/>
          </p:nvSpPr>
          <p:spPr bwMode="auto">
            <a:xfrm>
              <a:off x="6226200" y="3984626"/>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23" name="Rectangle 4493"/>
            <p:cNvSpPr>
              <a:spLocks noChangeArrowheads="1"/>
            </p:cNvSpPr>
            <p:nvPr/>
          </p:nvSpPr>
          <p:spPr bwMode="auto">
            <a:xfrm>
              <a:off x="6226200" y="3984626"/>
              <a:ext cx="4745" cy="4762"/>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24" name="Rectangle 4494"/>
            <p:cNvSpPr>
              <a:spLocks noChangeArrowheads="1"/>
            </p:cNvSpPr>
            <p:nvPr/>
          </p:nvSpPr>
          <p:spPr bwMode="auto">
            <a:xfrm>
              <a:off x="6226200" y="3984626"/>
              <a:ext cx="4745" cy="4762"/>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25" name="Line 4495"/>
            <p:cNvSpPr>
              <a:spLocks noChangeShapeType="1"/>
            </p:cNvSpPr>
            <p:nvPr/>
          </p:nvSpPr>
          <p:spPr bwMode="auto">
            <a:xfrm>
              <a:off x="6230945" y="3984626"/>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26" name="Rectangle 4496"/>
            <p:cNvSpPr>
              <a:spLocks noChangeArrowheads="1"/>
            </p:cNvSpPr>
            <p:nvPr/>
          </p:nvSpPr>
          <p:spPr bwMode="auto">
            <a:xfrm>
              <a:off x="6230945" y="3984626"/>
              <a:ext cx="3164" cy="4762"/>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27" name="Rectangle 4497"/>
            <p:cNvSpPr>
              <a:spLocks noChangeArrowheads="1"/>
            </p:cNvSpPr>
            <p:nvPr/>
          </p:nvSpPr>
          <p:spPr bwMode="auto">
            <a:xfrm>
              <a:off x="6230945" y="3984626"/>
              <a:ext cx="3164" cy="4762"/>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28" name="Line 4498"/>
            <p:cNvSpPr>
              <a:spLocks noChangeShapeType="1"/>
            </p:cNvSpPr>
            <p:nvPr/>
          </p:nvSpPr>
          <p:spPr bwMode="auto">
            <a:xfrm>
              <a:off x="6234109" y="3984626"/>
              <a:ext cx="1582"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29" name="Rectangle 4499"/>
            <p:cNvSpPr>
              <a:spLocks noChangeArrowheads="1"/>
            </p:cNvSpPr>
            <p:nvPr/>
          </p:nvSpPr>
          <p:spPr bwMode="auto">
            <a:xfrm>
              <a:off x="6234109" y="3984626"/>
              <a:ext cx="4746" cy="4762"/>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30" name="Rectangle 4500"/>
            <p:cNvSpPr>
              <a:spLocks noChangeArrowheads="1"/>
            </p:cNvSpPr>
            <p:nvPr/>
          </p:nvSpPr>
          <p:spPr bwMode="auto">
            <a:xfrm>
              <a:off x="6234109" y="3984626"/>
              <a:ext cx="4746" cy="4762"/>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31" name="Line 4501"/>
            <p:cNvSpPr>
              <a:spLocks noChangeShapeType="1"/>
            </p:cNvSpPr>
            <p:nvPr/>
          </p:nvSpPr>
          <p:spPr bwMode="auto">
            <a:xfrm>
              <a:off x="6242019" y="3989388"/>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32" name="Rectangle 4502"/>
            <p:cNvSpPr>
              <a:spLocks noChangeArrowheads="1"/>
            </p:cNvSpPr>
            <p:nvPr/>
          </p:nvSpPr>
          <p:spPr bwMode="auto">
            <a:xfrm>
              <a:off x="6234109" y="3989388"/>
              <a:ext cx="7910" cy="11113"/>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33" name="Rectangle 4503"/>
            <p:cNvSpPr>
              <a:spLocks noChangeArrowheads="1"/>
            </p:cNvSpPr>
            <p:nvPr/>
          </p:nvSpPr>
          <p:spPr bwMode="auto">
            <a:xfrm>
              <a:off x="6234109" y="3989388"/>
              <a:ext cx="7910" cy="11113"/>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34" name="Line 4504"/>
            <p:cNvSpPr>
              <a:spLocks noChangeShapeType="1"/>
            </p:cNvSpPr>
            <p:nvPr/>
          </p:nvSpPr>
          <p:spPr bwMode="auto">
            <a:xfrm>
              <a:off x="6257837" y="4027488"/>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35" name="Rectangle 4505"/>
            <p:cNvSpPr>
              <a:spLocks noChangeArrowheads="1"/>
            </p:cNvSpPr>
            <p:nvPr/>
          </p:nvSpPr>
          <p:spPr bwMode="auto">
            <a:xfrm>
              <a:off x="6257837" y="4027488"/>
              <a:ext cx="23727"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36" name="Rectangle 4506"/>
            <p:cNvSpPr>
              <a:spLocks noChangeArrowheads="1"/>
            </p:cNvSpPr>
            <p:nvPr/>
          </p:nvSpPr>
          <p:spPr bwMode="auto">
            <a:xfrm>
              <a:off x="6257837" y="4027488"/>
              <a:ext cx="23727"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37" name="Line 4507"/>
            <p:cNvSpPr>
              <a:spLocks noChangeShapeType="1"/>
            </p:cNvSpPr>
            <p:nvPr/>
          </p:nvSpPr>
          <p:spPr bwMode="auto">
            <a:xfrm>
              <a:off x="6281564" y="4027488"/>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38" name="Rectangle 4508"/>
            <p:cNvSpPr>
              <a:spLocks noChangeArrowheads="1"/>
            </p:cNvSpPr>
            <p:nvPr/>
          </p:nvSpPr>
          <p:spPr bwMode="auto">
            <a:xfrm>
              <a:off x="6281564" y="4027488"/>
              <a:ext cx="28473"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39" name="Rectangle 4509"/>
            <p:cNvSpPr>
              <a:spLocks noChangeArrowheads="1"/>
            </p:cNvSpPr>
            <p:nvPr/>
          </p:nvSpPr>
          <p:spPr bwMode="auto">
            <a:xfrm>
              <a:off x="6281564" y="4027488"/>
              <a:ext cx="28473"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40" name="Line 4510"/>
            <p:cNvSpPr>
              <a:spLocks noChangeShapeType="1"/>
            </p:cNvSpPr>
            <p:nvPr/>
          </p:nvSpPr>
          <p:spPr bwMode="auto">
            <a:xfrm>
              <a:off x="6310037" y="4027488"/>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41" name="Rectangle 4511"/>
            <p:cNvSpPr>
              <a:spLocks noChangeArrowheads="1"/>
            </p:cNvSpPr>
            <p:nvPr/>
          </p:nvSpPr>
          <p:spPr bwMode="auto">
            <a:xfrm>
              <a:off x="6310037" y="4027488"/>
              <a:ext cx="7910"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42" name="Rectangle 4512"/>
            <p:cNvSpPr>
              <a:spLocks noChangeArrowheads="1"/>
            </p:cNvSpPr>
            <p:nvPr/>
          </p:nvSpPr>
          <p:spPr bwMode="auto">
            <a:xfrm>
              <a:off x="6310037" y="4027488"/>
              <a:ext cx="7910"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43" name="Line 4513"/>
            <p:cNvSpPr>
              <a:spLocks noChangeShapeType="1"/>
            </p:cNvSpPr>
            <p:nvPr/>
          </p:nvSpPr>
          <p:spPr bwMode="auto">
            <a:xfrm>
              <a:off x="6378057" y="4027488"/>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44" name="Rectangle 4514"/>
            <p:cNvSpPr>
              <a:spLocks noChangeArrowheads="1"/>
            </p:cNvSpPr>
            <p:nvPr/>
          </p:nvSpPr>
          <p:spPr bwMode="auto">
            <a:xfrm>
              <a:off x="6378057" y="4027488"/>
              <a:ext cx="58528"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45" name="Rectangle 4515"/>
            <p:cNvSpPr>
              <a:spLocks noChangeArrowheads="1"/>
            </p:cNvSpPr>
            <p:nvPr/>
          </p:nvSpPr>
          <p:spPr bwMode="auto">
            <a:xfrm>
              <a:off x="6378057" y="4027488"/>
              <a:ext cx="58528"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46" name="Line 4516"/>
            <p:cNvSpPr>
              <a:spLocks noChangeShapeType="1"/>
            </p:cNvSpPr>
            <p:nvPr/>
          </p:nvSpPr>
          <p:spPr bwMode="auto">
            <a:xfrm>
              <a:off x="6498277" y="4027488"/>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47" name="Rectangle 4517"/>
            <p:cNvSpPr>
              <a:spLocks noChangeArrowheads="1"/>
            </p:cNvSpPr>
            <p:nvPr/>
          </p:nvSpPr>
          <p:spPr bwMode="auto">
            <a:xfrm>
              <a:off x="6498277" y="4027488"/>
              <a:ext cx="42709"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48" name="Rectangle 4518"/>
            <p:cNvSpPr>
              <a:spLocks noChangeArrowheads="1"/>
            </p:cNvSpPr>
            <p:nvPr/>
          </p:nvSpPr>
          <p:spPr bwMode="auto">
            <a:xfrm>
              <a:off x="6498277" y="4027488"/>
              <a:ext cx="42709"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49" name="Line 4519"/>
            <p:cNvSpPr>
              <a:spLocks noChangeShapeType="1"/>
            </p:cNvSpPr>
            <p:nvPr/>
          </p:nvSpPr>
          <p:spPr bwMode="auto">
            <a:xfrm>
              <a:off x="6540986" y="4027488"/>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50" name="Rectangle 4520"/>
            <p:cNvSpPr>
              <a:spLocks noChangeArrowheads="1"/>
            </p:cNvSpPr>
            <p:nvPr/>
          </p:nvSpPr>
          <p:spPr bwMode="auto">
            <a:xfrm>
              <a:off x="6540986" y="4027488"/>
              <a:ext cx="7910"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51" name="Rectangle 4521"/>
            <p:cNvSpPr>
              <a:spLocks noChangeArrowheads="1"/>
            </p:cNvSpPr>
            <p:nvPr/>
          </p:nvSpPr>
          <p:spPr bwMode="auto">
            <a:xfrm>
              <a:off x="6540986" y="4027488"/>
              <a:ext cx="7910"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52" name="Line 4522"/>
            <p:cNvSpPr>
              <a:spLocks noChangeShapeType="1"/>
            </p:cNvSpPr>
            <p:nvPr/>
          </p:nvSpPr>
          <p:spPr bwMode="auto">
            <a:xfrm>
              <a:off x="6548896" y="4027488"/>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53" name="Rectangle 4523"/>
            <p:cNvSpPr>
              <a:spLocks noChangeArrowheads="1"/>
            </p:cNvSpPr>
            <p:nvPr/>
          </p:nvSpPr>
          <p:spPr bwMode="auto">
            <a:xfrm>
              <a:off x="6548896" y="4027488"/>
              <a:ext cx="4745"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54" name="Rectangle 4524"/>
            <p:cNvSpPr>
              <a:spLocks noChangeArrowheads="1"/>
            </p:cNvSpPr>
            <p:nvPr/>
          </p:nvSpPr>
          <p:spPr bwMode="auto">
            <a:xfrm>
              <a:off x="6548896" y="4027488"/>
              <a:ext cx="4745"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55" name="Line 4525"/>
            <p:cNvSpPr>
              <a:spLocks noChangeShapeType="1"/>
            </p:cNvSpPr>
            <p:nvPr/>
          </p:nvSpPr>
          <p:spPr bwMode="auto">
            <a:xfrm>
              <a:off x="6553641" y="4027488"/>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56" name="Rectangle 4526"/>
            <p:cNvSpPr>
              <a:spLocks noChangeArrowheads="1"/>
            </p:cNvSpPr>
            <p:nvPr/>
          </p:nvSpPr>
          <p:spPr bwMode="auto">
            <a:xfrm>
              <a:off x="6553641" y="4027488"/>
              <a:ext cx="4746"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57" name="Rectangle 4527"/>
            <p:cNvSpPr>
              <a:spLocks noChangeArrowheads="1"/>
            </p:cNvSpPr>
            <p:nvPr/>
          </p:nvSpPr>
          <p:spPr bwMode="auto">
            <a:xfrm>
              <a:off x="6553641" y="4027488"/>
              <a:ext cx="4746"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58" name="Rectangle 4528"/>
            <p:cNvSpPr>
              <a:spLocks noChangeArrowheads="1"/>
            </p:cNvSpPr>
            <p:nvPr/>
          </p:nvSpPr>
          <p:spPr bwMode="auto">
            <a:xfrm>
              <a:off x="6616915" y="4027488"/>
              <a:ext cx="1582"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59" name="Line 4529"/>
            <p:cNvSpPr>
              <a:spLocks noChangeShapeType="1"/>
            </p:cNvSpPr>
            <p:nvPr/>
          </p:nvSpPr>
          <p:spPr bwMode="auto">
            <a:xfrm>
              <a:off x="6616915" y="4027488"/>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60" name="Rectangle 4530"/>
            <p:cNvSpPr>
              <a:spLocks noChangeArrowheads="1"/>
            </p:cNvSpPr>
            <p:nvPr/>
          </p:nvSpPr>
          <p:spPr bwMode="auto">
            <a:xfrm>
              <a:off x="6616915" y="4027488"/>
              <a:ext cx="4746"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61" name="Rectangle 4531"/>
            <p:cNvSpPr>
              <a:spLocks noChangeArrowheads="1"/>
            </p:cNvSpPr>
            <p:nvPr/>
          </p:nvSpPr>
          <p:spPr bwMode="auto">
            <a:xfrm>
              <a:off x="6616915" y="4027488"/>
              <a:ext cx="4746"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62" name="Line 4532"/>
            <p:cNvSpPr>
              <a:spLocks noChangeShapeType="1"/>
            </p:cNvSpPr>
            <p:nvPr/>
          </p:nvSpPr>
          <p:spPr bwMode="auto">
            <a:xfrm>
              <a:off x="6621661" y="4027488"/>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63" name="Rectangle 4533"/>
            <p:cNvSpPr>
              <a:spLocks noChangeArrowheads="1"/>
            </p:cNvSpPr>
            <p:nvPr/>
          </p:nvSpPr>
          <p:spPr bwMode="auto">
            <a:xfrm>
              <a:off x="6621661" y="4027488"/>
              <a:ext cx="3164"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64" name="Rectangle 4534"/>
            <p:cNvSpPr>
              <a:spLocks noChangeArrowheads="1"/>
            </p:cNvSpPr>
            <p:nvPr/>
          </p:nvSpPr>
          <p:spPr bwMode="auto">
            <a:xfrm>
              <a:off x="6621661" y="4027488"/>
              <a:ext cx="3164"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65" name="Line 4535"/>
            <p:cNvSpPr>
              <a:spLocks noChangeShapeType="1"/>
            </p:cNvSpPr>
            <p:nvPr/>
          </p:nvSpPr>
          <p:spPr bwMode="auto">
            <a:xfrm>
              <a:off x="6624825" y="4027488"/>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66" name="Rectangle 4536"/>
            <p:cNvSpPr>
              <a:spLocks noChangeArrowheads="1"/>
            </p:cNvSpPr>
            <p:nvPr/>
          </p:nvSpPr>
          <p:spPr bwMode="auto">
            <a:xfrm>
              <a:off x="6624825" y="4027488"/>
              <a:ext cx="7909"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67" name="Rectangle 4537"/>
            <p:cNvSpPr>
              <a:spLocks noChangeArrowheads="1"/>
            </p:cNvSpPr>
            <p:nvPr/>
          </p:nvSpPr>
          <p:spPr bwMode="auto">
            <a:xfrm>
              <a:off x="6624825" y="4027488"/>
              <a:ext cx="7909"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68" name="Line 4538"/>
            <p:cNvSpPr>
              <a:spLocks noChangeShapeType="1"/>
            </p:cNvSpPr>
            <p:nvPr/>
          </p:nvSpPr>
          <p:spPr bwMode="auto">
            <a:xfrm>
              <a:off x="6632733" y="4027488"/>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69" name="Rectangle 4539"/>
            <p:cNvSpPr>
              <a:spLocks noChangeArrowheads="1"/>
            </p:cNvSpPr>
            <p:nvPr/>
          </p:nvSpPr>
          <p:spPr bwMode="auto">
            <a:xfrm>
              <a:off x="6632733" y="4027488"/>
              <a:ext cx="44292" cy="7938"/>
            </a:xfrm>
            <a:prstGeom prst="rect">
              <a:avLst/>
            </a:prstGeom>
            <a:solidFill>
              <a:srgbClr val="000000"/>
            </a:solid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70" name="Rectangle 4540"/>
            <p:cNvSpPr>
              <a:spLocks noChangeArrowheads="1"/>
            </p:cNvSpPr>
            <p:nvPr/>
          </p:nvSpPr>
          <p:spPr bwMode="auto">
            <a:xfrm>
              <a:off x="6632733" y="4027488"/>
              <a:ext cx="44292" cy="7938"/>
            </a:xfrm>
            <a:prstGeom prst="rect">
              <a:avLst/>
            </a:prstGeom>
            <a:noFill/>
            <a:ln w="22225">
              <a:solidFill>
                <a:schemeClr val="accent3"/>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71" name="Line 4574"/>
            <p:cNvSpPr>
              <a:spLocks noChangeShapeType="1"/>
            </p:cNvSpPr>
            <p:nvPr/>
          </p:nvSpPr>
          <p:spPr bwMode="auto">
            <a:xfrm>
              <a:off x="1793875" y="1423987"/>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72" name="Line 4577"/>
            <p:cNvSpPr>
              <a:spLocks noChangeShapeType="1"/>
            </p:cNvSpPr>
            <p:nvPr/>
          </p:nvSpPr>
          <p:spPr bwMode="auto">
            <a:xfrm>
              <a:off x="1836584" y="1423987"/>
              <a:ext cx="1582"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73" name="Line 4592"/>
            <p:cNvSpPr>
              <a:spLocks noChangeShapeType="1"/>
            </p:cNvSpPr>
            <p:nvPr/>
          </p:nvSpPr>
          <p:spPr bwMode="auto">
            <a:xfrm>
              <a:off x="1952059" y="1423987"/>
              <a:ext cx="1581" cy="1588"/>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74" name="Line 4613"/>
            <p:cNvSpPr>
              <a:spLocks noChangeShapeType="1"/>
            </p:cNvSpPr>
            <p:nvPr/>
          </p:nvSpPr>
          <p:spPr bwMode="auto">
            <a:xfrm>
              <a:off x="2056461" y="1431925"/>
              <a:ext cx="1581" cy="1587"/>
            </a:xfrm>
            <a:prstGeom prst="line">
              <a:avLst/>
            </a:prstGeom>
            <a:noFill/>
            <a:ln w="22225">
              <a:solidFill>
                <a:schemeClr val="accent3"/>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grpSp>
      <p:grpSp>
        <p:nvGrpSpPr>
          <p:cNvPr id="1075" name="Group 5147"/>
          <p:cNvGrpSpPr/>
          <p:nvPr/>
        </p:nvGrpSpPr>
        <p:grpSpPr>
          <a:xfrm>
            <a:off x="1809340" y="1543708"/>
            <a:ext cx="5161085" cy="1966412"/>
            <a:chOff x="1673225" y="1412875"/>
            <a:chExt cx="5043488" cy="1922463"/>
          </a:xfrm>
          <a:solidFill>
            <a:schemeClr val="accent5"/>
          </a:solidFill>
        </p:grpSpPr>
        <p:sp>
          <p:nvSpPr>
            <p:cNvPr id="1076" name="Freeform 4585"/>
            <p:cNvSpPr>
              <a:spLocks/>
            </p:cNvSpPr>
            <p:nvPr/>
          </p:nvSpPr>
          <p:spPr bwMode="auto">
            <a:xfrm>
              <a:off x="1881188" y="1423988"/>
              <a:ext cx="11113" cy="4763"/>
            </a:xfrm>
            <a:custGeom>
              <a:avLst/>
              <a:gdLst/>
              <a:ahLst/>
              <a:cxnLst>
                <a:cxn ang="0">
                  <a:pos x="8" y="0"/>
                </a:cxn>
                <a:cxn ang="0">
                  <a:pos x="0" y="0"/>
                </a:cxn>
                <a:cxn ang="0">
                  <a:pos x="0" y="0"/>
                </a:cxn>
                <a:cxn ang="0">
                  <a:pos x="8" y="8"/>
                </a:cxn>
                <a:cxn ang="0">
                  <a:pos x="15" y="8"/>
                </a:cxn>
                <a:cxn ang="0">
                  <a:pos x="22" y="0"/>
                </a:cxn>
                <a:cxn ang="0">
                  <a:pos x="22" y="0"/>
                </a:cxn>
                <a:cxn ang="0">
                  <a:pos x="15" y="0"/>
                </a:cxn>
                <a:cxn ang="0">
                  <a:pos x="8" y="0"/>
                </a:cxn>
              </a:cxnLst>
              <a:rect l="0" t="0" r="r" b="b"/>
              <a:pathLst>
                <a:path w="22" h="8">
                  <a:moveTo>
                    <a:pt x="8" y="0"/>
                  </a:moveTo>
                  <a:lnTo>
                    <a:pt x="0" y="0"/>
                  </a:lnTo>
                  <a:lnTo>
                    <a:pt x="0" y="0"/>
                  </a:lnTo>
                  <a:lnTo>
                    <a:pt x="8" y="8"/>
                  </a:lnTo>
                  <a:lnTo>
                    <a:pt x="15" y="8"/>
                  </a:lnTo>
                  <a:lnTo>
                    <a:pt x="22" y="0"/>
                  </a:lnTo>
                  <a:lnTo>
                    <a:pt x="22"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77" name="Line 4595"/>
            <p:cNvSpPr>
              <a:spLocks noChangeShapeType="1"/>
            </p:cNvSpPr>
            <p:nvPr/>
          </p:nvSpPr>
          <p:spPr bwMode="auto">
            <a:xfrm>
              <a:off x="1947863" y="14287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78" name="Freeform 4600"/>
            <p:cNvSpPr>
              <a:spLocks/>
            </p:cNvSpPr>
            <p:nvPr/>
          </p:nvSpPr>
          <p:spPr bwMode="auto">
            <a:xfrm>
              <a:off x="1973263" y="1428750"/>
              <a:ext cx="6350" cy="11113"/>
            </a:xfrm>
            <a:custGeom>
              <a:avLst/>
              <a:gdLst/>
              <a:ahLst/>
              <a:cxnLst>
                <a:cxn ang="0">
                  <a:pos x="14" y="7"/>
                </a:cxn>
                <a:cxn ang="0">
                  <a:pos x="7" y="0"/>
                </a:cxn>
                <a:cxn ang="0">
                  <a:pos x="7" y="0"/>
                </a:cxn>
                <a:cxn ang="0">
                  <a:pos x="0" y="7"/>
                </a:cxn>
                <a:cxn ang="0">
                  <a:pos x="0" y="15"/>
                </a:cxn>
                <a:cxn ang="0">
                  <a:pos x="7" y="22"/>
                </a:cxn>
                <a:cxn ang="0">
                  <a:pos x="7" y="22"/>
                </a:cxn>
                <a:cxn ang="0">
                  <a:pos x="14" y="15"/>
                </a:cxn>
                <a:cxn ang="0">
                  <a:pos x="14" y="7"/>
                </a:cxn>
              </a:cxnLst>
              <a:rect l="0" t="0" r="r" b="b"/>
              <a:pathLst>
                <a:path w="14" h="22">
                  <a:moveTo>
                    <a:pt x="14" y="7"/>
                  </a:moveTo>
                  <a:lnTo>
                    <a:pt x="7" y="0"/>
                  </a:lnTo>
                  <a:lnTo>
                    <a:pt x="7" y="0"/>
                  </a:lnTo>
                  <a:lnTo>
                    <a:pt x="0" y="7"/>
                  </a:lnTo>
                  <a:lnTo>
                    <a:pt x="0" y="15"/>
                  </a:lnTo>
                  <a:lnTo>
                    <a:pt x="7" y="22"/>
                  </a:lnTo>
                  <a:lnTo>
                    <a:pt x="7" y="22"/>
                  </a:lnTo>
                  <a:lnTo>
                    <a:pt x="14" y="15"/>
                  </a:lnTo>
                  <a:lnTo>
                    <a:pt x="14"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79" name="Freeform 4608"/>
            <p:cNvSpPr>
              <a:spLocks/>
            </p:cNvSpPr>
            <p:nvPr/>
          </p:nvSpPr>
          <p:spPr bwMode="auto">
            <a:xfrm>
              <a:off x="2008188" y="1431925"/>
              <a:ext cx="15875" cy="7938"/>
            </a:xfrm>
            <a:custGeom>
              <a:avLst/>
              <a:gdLst/>
              <a:ahLst/>
              <a:cxnLst>
                <a:cxn ang="0">
                  <a:pos x="7" y="0"/>
                </a:cxn>
                <a:cxn ang="0">
                  <a:pos x="0" y="8"/>
                </a:cxn>
                <a:cxn ang="0">
                  <a:pos x="7" y="15"/>
                </a:cxn>
                <a:cxn ang="0">
                  <a:pos x="23" y="15"/>
                </a:cxn>
                <a:cxn ang="0">
                  <a:pos x="30" y="8"/>
                </a:cxn>
                <a:cxn ang="0">
                  <a:pos x="23" y="8"/>
                </a:cxn>
                <a:cxn ang="0">
                  <a:pos x="23" y="0"/>
                </a:cxn>
                <a:cxn ang="0">
                  <a:pos x="7" y="0"/>
                </a:cxn>
              </a:cxnLst>
              <a:rect l="0" t="0" r="r" b="b"/>
              <a:pathLst>
                <a:path w="30" h="15">
                  <a:moveTo>
                    <a:pt x="7" y="0"/>
                  </a:moveTo>
                  <a:lnTo>
                    <a:pt x="0" y="8"/>
                  </a:lnTo>
                  <a:lnTo>
                    <a:pt x="7" y="15"/>
                  </a:lnTo>
                  <a:lnTo>
                    <a:pt x="23" y="15"/>
                  </a:lnTo>
                  <a:lnTo>
                    <a:pt x="30" y="8"/>
                  </a:lnTo>
                  <a:lnTo>
                    <a:pt x="23" y="8"/>
                  </a:lnTo>
                  <a:lnTo>
                    <a:pt x="23"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80" name="Freeform 4578"/>
            <p:cNvSpPr>
              <a:spLocks/>
            </p:cNvSpPr>
            <p:nvPr/>
          </p:nvSpPr>
          <p:spPr bwMode="auto">
            <a:xfrm>
              <a:off x="1833563" y="1423988"/>
              <a:ext cx="31750" cy="4763"/>
            </a:xfrm>
            <a:custGeom>
              <a:avLst/>
              <a:gdLst/>
              <a:ahLst/>
              <a:cxnLst>
                <a:cxn ang="0">
                  <a:pos x="8" y="0"/>
                </a:cxn>
                <a:cxn ang="0">
                  <a:pos x="0" y="0"/>
                </a:cxn>
                <a:cxn ang="0">
                  <a:pos x="8" y="8"/>
                </a:cxn>
                <a:cxn ang="0">
                  <a:pos x="53" y="8"/>
                </a:cxn>
                <a:cxn ang="0">
                  <a:pos x="60" y="0"/>
                </a:cxn>
                <a:cxn ang="0">
                  <a:pos x="53" y="0"/>
                </a:cxn>
                <a:cxn ang="0">
                  <a:pos x="8" y="0"/>
                </a:cxn>
              </a:cxnLst>
              <a:rect l="0" t="0" r="r" b="b"/>
              <a:pathLst>
                <a:path w="60" h="8">
                  <a:moveTo>
                    <a:pt x="8" y="0"/>
                  </a:moveTo>
                  <a:lnTo>
                    <a:pt x="0" y="0"/>
                  </a:lnTo>
                  <a:lnTo>
                    <a:pt x="8" y="8"/>
                  </a:lnTo>
                  <a:lnTo>
                    <a:pt x="53" y="8"/>
                  </a:lnTo>
                  <a:lnTo>
                    <a:pt x="60" y="0"/>
                  </a:lnTo>
                  <a:lnTo>
                    <a:pt x="53"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81" name="Freeform 4587"/>
            <p:cNvSpPr>
              <a:spLocks/>
            </p:cNvSpPr>
            <p:nvPr/>
          </p:nvSpPr>
          <p:spPr bwMode="auto">
            <a:xfrm>
              <a:off x="1884363" y="1423988"/>
              <a:ext cx="28575" cy="4763"/>
            </a:xfrm>
            <a:custGeom>
              <a:avLst/>
              <a:gdLst/>
              <a:ahLst/>
              <a:cxnLst>
                <a:cxn ang="0">
                  <a:pos x="7" y="0"/>
                </a:cxn>
                <a:cxn ang="0">
                  <a:pos x="0" y="0"/>
                </a:cxn>
                <a:cxn ang="0">
                  <a:pos x="7" y="8"/>
                </a:cxn>
                <a:cxn ang="0">
                  <a:pos x="45" y="8"/>
                </a:cxn>
                <a:cxn ang="0">
                  <a:pos x="52" y="0"/>
                </a:cxn>
                <a:cxn ang="0">
                  <a:pos x="45" y="0"/>
                </a:cxn>
                <a:cxn ang="0">
                  <a:pos x="7" y="0"/>
                </a:cxn>
              </a:cxnLst>
              <a:rect l="0" t="0" r="r" b="b"/>
              <a:pathLst>
                <a:path w="52" h="8">
                  <a:moveTo>
                    <a:pt x="7" y="0"/>
                  </a:moveTo>
                  <a:lnTo>
                    <a:pt x="0" y="0"/>
                  </a:lnTo>
                  <a:lnTo>
                    <a:pt x="7" y="8"/>
                  </a:lnTo>
                  <a:lnTo>
                    <a:pt x="45" y="8"/>
                  </a:lnTo>
                  <a:lnTo>
                    <a:pt x="52" y="0"/>
                  </a:lnTo>
                  <a:lnTo>
                    <a:pt x="4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82" name="Freeform 4594"/>
            <p:cNvSpPr>
              <a:spLocks/>
            </p:cNvSpPr>
            <p:nvPr/>
          </p:nvSpPr>
          <p:spPr bwMode="auto">
            <a:xfrm>
              <a:off x="1944688" y="1423988"/>
              <a:ext cx="7938" cy="7938"/>
            </a:xfrm>
            <a:custGeom>
              <a:avLst/>
              <a:gdLst/>
              <a:ahLst/>
              <a:cxnLst>
                <a:cxn ang="0">
                  <a:pos x="15" y="0"/>
                </a:cxn>
                <a:cxn ang="0">
                  <a:pos x="15" y="0"/>
                </a:cxn>
                <a:cxn ang="0">
                  <a:pos x="7" y="0"/>
                </a:cxn>
                <a:cxn ang="0">
                  <a:pos x="0" y="0"/>
                </a:cxn>
                <a:cxn ang="0">
                  <a:pos x="0" y="15"/>
                </a:cxn>
                <a:cxn ang="0">
                  <a:pos x="7" y="15"/>
                </a:cxn>
                <a:cxn ang="0">
                  <a:pos x="15" y="15"/>
                </a:cxn>
                <a:cxn ang="0">
                  <a:pos x="15" y="15"/>
                </a:cxn>
                <a:cxn ang="0">
                  <a:pos x="15" y="0"/>
                </a:cxn>
              </a:cxnLst>
              <a:rect l="0" t="0" r="r" b="b"/>
              <a:pathLst>
                <a:path w="15" h="15">
                  <a:moveTo>
                    <a:pt x="15" y="0"/>
                  </a:moveTo>
                  <a:lnTo>
                    <a:pt x="15" y="0"/>
                  </a:lnTo>
                  <a:lnTo>
                    <a:pt x="7" y="0"/>
                  </a:lnTo>
                  <a:lnTo>
                    <a:pt x="0" y="0"/>
                  </a:lnTo>
                  <a:lnTo>
                    <a:pt x="0" y="15"/>
                  </a:lnTo>
                  <a:lnTo>
                    <a:pt x="7" y="15"/>
                  </a:lnTo>
                  <a:lnTo>
                    <a:pt x="15" y="15"/>
                  </a:lnTo>
                  <a:lnTo>
                    <a:pt x="15" y="15"/>
                  </a:lnTo>
                  <a:lnTo>
                    <a:pt x="15"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83" name="Freeform 4602"/>
            <p:cNvSpPr>
              <a:spLocks/>
            </p:cNvSpPr>
            <p:nvPr/>
          </p:nvSpPr>
          <p:spPr bwMode="auto">
            <a:xfrm>
              <a:off x="1973263" y="1431925"/>
              <a:ext cx="34925" cy="7938"/>
            </a:xfrm>
            <a:custGeom>
              <a:avLst/>
              <a:gdLst/>
              <a:ahLst/>
              <a:cxnLst>
                <a:cxn ang="0">
                  <a:pos x="7" y="0"/>
                </a:cxn>
                <a:cxn ang="0">
                  <a:pos x="0" y="8"/>
                </a:cxn>
                <a:cxn ang="0">
                  <a:pos x="7" y="15"/>
                </a:cxn>
                <a:cxn ang="0">
                  <a:pos x="59" y="15"/>
                </a:cxn>
                <a:cxn ang="0">
                  <a:pos x="67" y="8"/>
                </a:cxn>
                <a:cxn ang="0">
                  <a:pos x="59" y="0"/>
                </a:cxn>
                <a:cxn ang="0">
                  <a:pos x="7" y="0"/>
                </a:cxn>
              </a:cxnLst>
              <a:rect l="0" t="0" r="r" b="b"/>
              <a:pathLst>
                <a:path w="67" h="15">
                  <a:moveTo>
                    <a:pt x="7" y="0"/>
                  </a:moveTo>
                  <a:lnTo>
                    <a:pt x="0" y="8"/>
                  </a:lnTo>
                  <a:lnTo>
                    <a:pt x="7" y="15"/>
                  </a:lnTo>
                  <a:lnTo>
                    <a:pt x="59" y="15"/>
                  </a:lnTo>
                  <a:lnTo>
                    <a:pt x="67" y="8"/>
                  </a:lnTo>
                  <a:lnTo>
                    <a:pt x="59"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84" name="Freeform 4609"/>
            <p:cNvSpPr>
              <a:spLocks/>
            </p:cNvSpPr>
            <p:nvPr/>
          </p:nvSpPr>
          <p:spPr bwMode="auto">
            <a:xfrm>
              <a:off x="2008188" y="1431925"/>
              <a:ext cx="15875" cy="7938"/>
            </a:xfrm>
            <a:custGeom>
              <a:avLst/>
              <a:gdLst/>
              <a:ahLst/>
              <a:cxnLst>
                <a:cxn ang="0">
                  <a:pos x="7" y="0"/>
                </a:cxn>
                <a:cxn ang="0">
                  <a:pos x="0" y="8"/>
                </a:cxn>
                <a:cxn ang="0">
                  <a:pos x="0" y="8"/>
                </a:cxn>
                <a:cxn ang="0">
                  <a:pos x="7" y="15"/>
                </a:cxn>
                <a:cxn ang="0">
                  <a:pos x="23" y="15"/>
                </a:cxn>
                <a:cxn ang="0">
                  <a:pos x="30" y="8"/>
                </a:cxn>
                <a:cxn ang="0">
                  <a:pos x="23" y="8"/>
                </a:cxn>
                <a:cxn ang="0">
                  <a:pos x="23" y="0"/>
                </a:cxn>
                <a:cxn ang="0">
                  <a:pos x="7" y="0"/>
                </a:cxn>
              </a:cxnLst>
              <a:rect l="0" t="0" r="r" b="b"/>
              <a:pathLst>
                <a:path w="30" h="15">
                  <a:moveTo>
                    <a:pt x="7" y="0"/>
                  </a:moveTo>
                  <a:lnTo>
                    <a:pt x="0" y="8"/>
                  </a:lnTo>
                  <a:lnTo>
                    <a:pt x="0" y="8"/>
                  </a:lnTo>
                  <a:lnTo>
                    <a:pt x="7" y="15"/>
                  </a:lnTo>
                  <a:lnTo>
                    <a:pt x="23" y="15"/>
                  </a:lnTo>
                  <a:lnTo>
                    <a:pt x="30" y="8"/>
                  </a:lnTo>
                  <a:lnTo>
                    <a:pt x="23" y="8"/>
                  </a:lnTo>
                  <a:lnTo>
                    <a:pt x="23"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85" name="Freeform 4572"/>
            <p:cNvSpPr>
              <a:spLocks/>
            </p:cNvSpPr>
            <p:nvPr/>
          </p:nvSpPr>
          <p:spPr bwMode="auto">
            <a:xfrm>
              <a:off x="1776413" y="1423988"/>
              <a:ext cx="20638" cy="4763"/>
            </a:xfrm>
            <a:custGeom>
              <a:avLst/>
              <a:gdLst/>
              <a:ahLst/>
              <a:cxnLst>
                <a:cxn ang="0">
                  <a:pos x="8" y="0"/>
                </a:cxn>
                <a:cxn ang="0">
                  <a:pos x="0" y="0"/>
                </a:cxn>
                <a:cxn ang="0">
                  <a:pos x="8" y="8"/>
                </a:cxn>
                <a:cxn ang="0">
                  <a:pos x="31" y="8"/>
                </a:cxn>
                <a:cxn ang="0">
                  <a:pos x="38" y="0"/>
                </a:cxn>
                <a:cxn ang="0">
                  <a:pos x="31" y="0"/>
                </a:cxn>
                <a:cxn ang="0">
                  <a:pos x="8" y="0"/>
                </a:cxn>
              </a:cxnLst>
              <a:rect l="0" t="0" r="r" b="b"/>
              <a:pathLst>
                <a:path w="38" h="8">
                  <a:moveTo>
                    <a:pt x="8" y="0"/>
                  </a:moveTo>
                  <a:lnTo>
                    <a:pt x="0" y="0"/>
                  </a:lnTo>
                  <a:lnTo>
                    <a:pt x="8" y="8"/>
                  </a:lnTo>
                  <a:lnTo>
                    <a:pt x="31" y="8"/>
                  </a:lnTo>
                  <a:lnTo>
                    <a:pt x="38" y="0"/>
                  </a:lnTo>
                  <a:lnTo>
                    <a:pt x="31"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86" name="Freeform 4579"/>
            <p:cNvSpPr>
              <a:spLocks/>
            </p:cNvSpPr>
            <p:nvPr/>
          </p:nvSpPr>
          <p:spPr bwMode="auto">
            <a:xfrm>
              <a:off x="1833563" y="1423988"/>
              <a:ext cx="31750" cy="4763"/>
            </a:xfrm>
            <a:custGeom>
              <a:avLst/>
              <a:gdLst/>
              <a:ahLst/>
              <a:cxnLst>
                <a:cxn ang="0">
                  <a:pos x="8" y="0"/>
                </a:cxn>
                <a:cxn ang="0">
                  <a:pos x="0" y="0"/>
                </a:cxn>
                <a:cxn ang="0">
                  <a:pos x="0" y="0"/>
                </a:cxn>
                <a:cxn ang="0">
                  <a:pos x="8" y="8"/>
                </a:cxn>
                <a:cxn ang="0">
                  <a:pos x="53" y="8"/>
                </a:cxn>
                <a:cxn ang="0">
                  <a:pos x="60" y="0"/>
                </a:cxn>
                <a:cxn ang="0">
                  <a:pos x="60" y="0"/>
                </a:cxn>
                <a:cxn ang="0">
                  <a:pos x="53" y="0"/>
                </a:cxn>
                <a:cxn ang="0">
                  <a:pos x="8" y="0"/>
                </a:cxn>
              </a:cxnLst>
              <a:rect l="0" t="0" r="r" b="b"/>
              <a:pathLst>
                <a:path w="60" h="8">
                  <a:moveTo>
                    <a:pt x="8" y="0"/>
                  </a:moveTo>
                  <a:lnTo>
                    <a:pt x="0" y="0"/>
                  </a:lnTo>
                  <a:lnTo>
                    <a:pt x="0" y="0"/>
                  </a:lnTo>
                  <a:lnTo>
                    <a:pt x="8" y="8"/>
                  </a:lnTo>
                  <a:lnTo>
                    <a:pt x="53" y="8"/>
                  </a:lnTo>
                  <a:lnTo>
                    <a:pt x="60" y="0"/>
                  </a:lnTo>
                  <a:lnTo>
                    <a:pt x="60" y="0"/>
                  </a:lnTo>
                  <a:lnTo>
                    <a:pt x="53"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87" name="Freeform 4588"/>
            <p:cNvSpPr>
              <a:spLocks/>
            </p:cNvSpPr>
            <p:nvPr/>
          </p:nvSpPr>
          <p:spPr bwMode="auto">
            <a:xfrm>
              <a:off x="1884363" y="1423988"/>
              <a:ext cx="28575" cy="4763"/>
            </a:xfrm>
            <a:custGeom>
              <a:avLst/>
              <a:gdLst/>
              <a:ahLst/>
              <a:cxnLst>
                <a:cxn ang="0">
                  <a:pos x="7" y="0"/>
                </a:cxn>
                <a:cxn ang="0">
                  <a:pos x="7" y="0"/>
                </a:cxn>
                <a:cxn ang="0">
                  <a:pos x="0" y="0"/>
                </a:cxn>
                <a:cxn ang="0">
                  <a:pos x="7" y="8"/>
                </a:cxn>
                <a:cxn ang="0">
                  <a:pos x="45" y="8"/>
                </a:cxn>
                <a:cxn ang="0">
                  <a:pos x="52" y="0"/>
                </a:cxn>
                <a:cxn ang="0">
                  <a:pos x="52" y="0"/>
                </a:cxn>
                <a:cxn ang="0">
                  <a:pos x="45" y="0"/>
                </a:cxn>
                <a:cxn ang="0">
                  <a:pos x="7" y="0"/>
                </a:cxn>
              </a:cxnLst>
              <a:rect l="0" t="0" r="r" b="b"/>
              <a:pathLst>
                <a:path w="52" h="8">
                  <a:moveTo>
                    <a:pt x="7" y="0"/>
                  </a:moveTo>
                  <a:lnTo>
                    <a:pt x="7" y="0"/>
                  </a:lnTo>
                  <a:lnTo>
                    <a:pt x="0" y="0"/>
                  </a:lnTo>
                  <a:lnTo>
                    <a:pt x="7" y="8"/>
                  </a:lnTo>
                  <a:lnTo>
                    <a:pt x="45" y="8"/>
                  </a:lnTo>
                  <a:lnTo>
                    <a:pt x="52" y="0"/>
                  </a:lnTo>
                  <a:lnTo>
                    <a:pt x="52" y="0"/>
                  </a:lnTo>
                  <a:lnTo>
                    <a:pt x="4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88" name="Freeform 4596"/>
            <p:cNvSpPr>
              <a:spLocks/>
            </p:cNvSpPr>
            <p:nvPr/>
          </p:nvSpPr>
          <p:spPr bwMode="auto">
            <a:xfrm>
              <a:off x="1944688" y="1428750"/>
              <a:ext cx="34925" cy="3175"/>
            </a:xfrm>
            <a:custGeom>
              <a:avLst/>
              <a:gdLst/>
              <a:ahLst/>
              <a:cxnLst>
                <a:cxn ang="0">
                  <a:pos x="7" y="0"/>
                </a:cxn>
                <a:cxn ang="0">
                  <a:pos x="0" y="7"/>
                </a:cxn>
                <a:cxn ang="0">
                  <a:pos x="67" y="7"/>
                </a:cxn>
                <a:cxn ang="0">
                  <a:pos x="60" y="0"/>
                </a:cxn>
                <a:cxn ang="0">
                  <a:pos x="7" y="0"/>
                </a:cxn>
              </a:cxnLst>
              <a:rect l="0" t="0" r="r" b="b"/>
              <a:pathLst>
                <a:path w="67" h="7">
                  <a:moveTo>
                    <a:pt x="7" y="0"/>
                  </a:moveTo>
                  <a:lnTo>
                    <a:pt x="0" y="7"/>
                  </a:lnTo>
                  <a:lnTo>
                    <a:pt x="67" y="7"/>
                  </a:lnTo>
                  <a:lnTo>
                    <a:pt x="60"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89" name="Freeform 4605"/>
            <p:cNvSpPr>
              <a:spLocks/>
            </p:cNvSpPr>
            <p:nvPr/>
          </p:nvSpPr>
          <p:spPr bwMode="auto">
            <a:xfrm>
              <a:off x="2000250" y="1431925"/>
              <a:ext cx="15875" cy="7938"/>
            </a:xfrm>
            <a:custGeom>
              <a:avLst/>
              <a:gdLst/>
              <a:ahLst/>
              <a:cxnLst>
                <a:cxn ang="0">
                  <a:pos x="7" y="0"/>
                </a:cxn>
                <a:cxn ang="0">
                  <a:pos x="0" y="8"/>
                </a:cxn>
                <a:cxn ang="0">
                  <a:pos x="7" y="15"/>
                </a:cxn>
                <a:cxn ang="0">
                  <a:pos x="22" y="15"/>
                </a:cxn>
                <a:cxn ang="0">
                  <a:pos x="30" y="8"/>
                </a:cxn>
                <a:cxn ang="0">
                  <a:pos x="22" y="0"/>
                </a:cxn>
                <a:cxn ang="0">
                  <a:pos x="7" y="0"/>
                </a:cxn>
              </a:cxnLst>
              <a:rect l="0" t="0" r="r" b="b"/>
              <a:pathLst>
                <a:path w="30" h="15">
                  <a:moveTo>
                    <a:pt x="7" y="0"/>
                  </a:moveTo>
                  <a:lnTo>
                    <a:pt x="0" y="8"/>
                  </a:lnTo>
                  <a:lnTo>
                    <a:pt x="7" y="15"/>
                  </a:lnTo>
                  <a:lnTo>
                    <a:pt x="22" y="15"/>
                  </a:lnTo>
                  <a:lnTo>
                    <a:pt x="30" y="8"/>
                  </a:lnTo>
                  <a:lnTo>
                    <a:pt x="22"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90" name="Freeform 4611"/>
            <p:cNvSpPr>
              <a:spLocks/>
            </p:cNvSpPr>
            <p:nvPr/>
          </p:nvSpPr>
          <p:spPr bwMode="auto">
            <a:xfrm>
              <a:off x="2016125" y="1431925"/>
              <a:ext cx="44450" cy="7938"/>
            </a:xfrm>
            <a:custGeom>
              <a:avLst/>
              <a:gdLst/>
              <a:ahLst/>
              <a:cxnLst>
                <a:cxn ang="0">
                  <a:pos x="8" y="0"/>
                </a:cxn>
                <a:cxn ang="0">
                  <a:pos x="0" y="8"/>
                </a:cxn>
                <a:cxn ang="0">
                  <a:pos x="8" y="15"/>
                </a:cxn>
                <a:cxn ang="0">
                  <a:pos x="75" y="15"/>
                </a:cxn>
                <a:cxn ang="0">
                  <a:pos x="83" y="8"/>
                </a:cxn>
                <a:cxn ang="0">
                  <a:pos x="75" y="0"/>
                </a:cxn>
                <a:cxn ang="0">
                  <a:pos x="8" y="0"/>
                </a:cxn>
              </a:cxnLst>
              <a:rect l="0" t="0" r="r" b="b"/>
              <a:pathLst>
                <a:path w="83" h="15">
                  <a:moveTo>
                    <a:pt x="8" y="0"/>
                  </a:moveTo>
                  <a:lnTo>
                    <a:pt x="0" y="8"/>
                  </a:lnTo>
                  <a:lnTo>
                    <a:pt x="8" y="15"/>
                  </a:lnTo>
                  <a:lnTo>
                    <a:pt x="75" y="15"/>
                  </a:lnTo>
                  <a:lnTo>
                    <a:pt x="83" y="8"/>
                  </a:lnTo>
                  <a:lnTo>
                    <a:pt x="7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91" name="Line 3542"/>
            <p:cNvSpPr>
              <a:spLocks noChangeShapeType="1"/>
            </p:cNvSpPr>
            <p:nvPr/>
          </p:nvSpPr>
          <p:spPr bwMode="auto">
            <a:xfrm>
              <a:off x="1677988" y="14128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92" name="Rectangle 3543"/>
            <p:cNvSpPr>
              <a:spLocks noChangeArrowheads="1"/>
            </p:cNvSpPr>
            <p:nvPr/>
          </p:nvSpPr>
          <p:spPr bwMode="auto">
            <a:xfrm>
              <a:off x="1677988" y="1412875"/>
              <a:ext cx="3175" cy="4763"/>
            </a:xfrm>
            <a:prstGeom prst="rect">
              <a:avLst/>
            </a:prstGeom>
            <a:grpFill/>
            <a:ln w="22225">
              <a:solidFill>
                <a:schemeClr val="accent1"/>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93" name="Rectangle 3544"/>
            <p:cNvSpPr>
              <a:spLocks noChangeArrowheads="1"/>
            </p:cNvSpPr>
            <p:nvPr/>
          </p:nvSpPr>
          <p:spPr bwMode="auto">
            <a:xfrm>
              <a:off x="1677988" y="1412875"/>
              <a:ext cx="3175" cy="4763"/>
            </a:xfrm>
            <a:prstGeom prst="rect">
              <a:avLst/>
            </a:prstGeom>
            <a:grpFill/>
            <a:ln w="22225">
              <a:solidFill>
                <a:schemeClr val="accent1"/>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94" name="Line 3545"/>
            <p:cNvSpPr>
              <a:spLocks noChangeShapeType="1"/>
            </p:cNvSpPr>
            <p:nvPr/>
          </p:nvSpPr>
          <p:spPr bwMode="auto">
            <a:xfrm>
              <a:off x="1681163" y="14128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95" name="Rectangle 3546"/>
            <p:cNvSpPr>
              <a:spLocks noChangeArrowheads="1"/>
            </p:cNvSpPr>
            <p:nvPr/>
          </p:nvSpPr>
          <p:spPr bwMode="auto">
            <a:xfrm>
              <a:off x="1681163" y="1412875"/>
              <a:ext cx="55563" cy="4763"/>
            </a:xfrm>
            <a:prstGeom prst="rect">
              <a:avLst/>
            </a:prstGeom>
            <a:grpFill/>
            <a:ln w="22225">
              <a:solidFill>
                <a:schemeClr val="accent1"/>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96" name="Rectangle 3547"/>
            <p:cNvSpPr>
              <a:spLocks noChangeArrowheads="1"/>
            </p:cNvSpPr>
            <p:nvPr/>
          </p:nvSpPr>
          <p:spPr bwMode="auto">
            <a:xfrm>
              <a:off x="1681163" y="1412875"/>
              <a:ext cx="55563" cy="4763"/>
            </a:xfrm>
            <a:prstGeom prst="rect">
              <a:avLst/>
            </a:prstGeom>
            <a:grpFill/>
            <a:ln w="22225">
              <a:solidFill>
                <a:schemeClr val="accent1"/>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97" name="Line 4541"/>
            <p:cNvSpPr>
              <a:spLocks noChangeShapeType="1"/>
            </p:cNvSpPr>
            <p:nvPr/>
          </p:nvSpPr>
          <p:spPr bwMode="auto">
            <a:xfrm>
              <a:off x="1677988" y="14128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98" name="Freeform 4542"/>
            <p:cNvSpPr>
              <a:spLocks/>
            </p:cNvSpPr>
            <p:nvPr/>
          </p:nvSpPr>
          <p:spPr bwMode="auto">
            <a:xfrm>
              <a:off x="1673225" y="1412875"/>
              <a:ext cx="12700" cy="4763"/>
            </a:xfrm>
            <a:custGeom>
              <a:avLst/>
              <a:gdLst/>
              <a:ahLst/>
              <a:cxnLst>
                <a:cxn ang="0">
                  <a:pos x="8" y="0"/>
                </a:cxn>
                <a:cxn ang="0">
                  <a:pos x="0" y="0"/>
                </a:cxn>
                <a:cxn ang="0">
                  <a:pos x="0" y="7"/>
                </a:cxn>
                <a:cxn ang="0">
                  <a:pos x="22" y="7"/>
                </a:cxn>
                <a:cxn ang="0">
                  <a:pos x="22" y="0"/>
                </a:cxn>
                <a:cxn ang="0">
                  <a:pos x="14" y="0"/>
                </a:cxn>
                <a:cxn ang="0">
                  <a:pos x="8" y="0"/>
                </a:cxn>
              </a:cxnLst>
              <a:rect l="0" t="0" r="r" b="b"/>
              <a:pathLst>
                <a:path w="22" h="7">
                  <a:moveTo>
                    <a:pt x="8" y="0"/>
                  </a:moveTo>
                  <a:lnTo>
                    <a:pt x="0" y="0"/>
                  </a:lnTo>
                  <a:lnTo>
                    <a:pt x="0" y="7"/>
                  </a:lnTo>
                  <a:lnTo>
                    <a:pt x="22" y="7"/>
                  </a:lnTo>
                  <a:lnTo>
                    <a:pt x="22" y="0"/>
                  </a:lnTo>
                  <a:lnTo>
                    <a:pt x="14"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099" name="Freeform 4543"/>
            <p:cNvSpPr>
              <a:spLocks/>
            </p:cNvSpPr>
            <p:nvPr/>
          </p:nvSpPr>
          <p:spPr bwMode="auto">
            <a:xfrm>
              <a:off x="1673225" y="1412875"/>
              <a:ext cx="12700" cy="4763"/>
            </a:xfrm>
            <a:custGeom>
              <a:avLst/>
              <a:gdLst/>
              <a:ahLst/>
              <a:cxnLst>
                <a:cxn ang="0">
                  <a:pos x="8" y="0"/>
                </a:cxn>
                <a:cxn ang="0">
                  <a:pos x="0" y="0"/>
                </a:cxn>
                <a:cxn ang="0">
                  <a:pos x="0" y="7"/>
                </a:cxn>
                <a:cxn ang="0">
                  <a:pos x="8" y="7"/>
                </a:cxn>
                <a:cxn ang="0">
                  <a:pos x="14" y="7"/>
                </a:cxn>
                <a:cxn ang="0">
                  <a:pos x="22" y="7"/>
                </a:cxn>
                <a:cxn ang="0">
                  <a:pos x="22" y="0"/>
                </a:cxn>
                <a:cxn ang="0">
                  <a:pos x="14" y="0"/>
                </a:cxn>
                <a:cxn ang="0">
                  <a:pos x="8" y="0"/>
                </a:cxn>
              </a:cxnLst>
              <a:rect l="0" t="0" r="r" b="b"/>
              <a:pathLst>
                <a:path w="22" h="7">
                  <a:moveTo>
                    <a:pt x="8" y="0"/>
                  </a:moveTo>
                  <a:lnTo>
                    <a:pt x="0" y="0"/>
                  </a:lnTo>
                  <a:lnTo>
                    <a:pt x="0" y="7"/>
                  </a:lnTo>
                  <a:lnTo>
                    <a:pt x="8" y="7"/>
                  </a:lnTo>
                  <a:lnTo>
                    <a:pt x="14" y="7"/>
                  </a:lnTo>
                  <a:lnTo>
                    <a:pt x="22" y="7"/>
                  </a:lnTo>
                  <a:lnTo>
                    <a:pt x="22" y="0"/>
                  </a:lnTo>
                  <a:lnTo>
                    <a:pt x="14"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00" name="Line 4544"/>
            <p:cNvSpPr>
              <a:spLocks noChangeShapeType="1"/>
            </p:cNvSpPr>
            <p:nvPr/>
          </p:nvSpPr>
          <p:spPr bwMode="auto">
            <a:xfrm>
              <a:off x="1681163" y="14128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01" name="Freeform 4545"/>
            <p:cNvSpPr>
              <a:spLocks/>
            </p:cNvSpPr>
            <p:nvPr/>
          </p:nvSpPr>
          <p:spPr bwMode="auto">
            <a:xfrm>
              <a:off x="1677988" y="1412875"/>
              <a:ext cx="23813" cy="4763"/>
            </a:xfrm>
            <a:custGeom>
              <a:avLst/>
              <a:gdLst/>
              <a:ahLst/>
              <a:cxnLst>
                <a:cxn ang="0">
                  <a:pos x="6" y="0"/>
                </a:cxn>
                <a:cxn ang="0">
                  <a:pos x="0" y="0"/>
                </a:cxn>
                <a:cxn ang="0">
                  <a:pos x="0" y="7"/>
                </a:cxn>
                <a:cxn ang="0">
                  <a:pos x="45" y="7"/>
                </a:cxn>
                <a:cxn ang="0">
                  <a:pos x="45" y="0"/>
                </a:cxn>
                <a:cxn ang="0">
                  <a:pos x="37" y="0"/>
                </a:cxn>
                <a:cxn ang="0">
                  <a:pos x="6" y="0"/>
                </a:cxn>
              </a:cxnLst>
              <a:rect l="0" t="0" r="r" b="b"/>
              <a:pathLst>
                <a:path w="45" h="7">
                  <a:moveTo>
                    <a:pt x="6" y="0"/>
                  </a:moveTo>
                  <a:lnTo>
                    <a:pt x="0" y="0"/>
                  </a:lnTo>
                  <a:lnTo>
                    <a:pt x="0" y="7"/>
                  </a:lnTo>
                  <a:lnTo>
                    <a:pt x="45" y="7"/>
                  </a:lnTo>
                  <a:lnTo>
                    <a:pt x="45" y="0"/>
                  </a:lnTo>
                  <a:lnTo>
                    <a:pt x="37" y="0"/>
                  </a:lnTo>
                  <a:lnTo>
                    <a:pt x="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02" name="Line 4547"/>
            <p:cNvSpPr>
              <a:spLocks noChangeShapeType="1"/>
            </p:cNvSpPr>
            <p:nvPr/>
          </p:nvSpPr>
          <p:spPr bwMode="auto">
            <a:xfrm>
              <a:off x="1697038" y="14128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03" name="Freeform 4548"/>
            <p:cNvSpPr>
              <a:spLocks/>
            </p:cNvSpPr>
            <p:nvPr/>
          </p:nvSpPr>
          <p:spPr bwMode="auto">
            <a:xfrm>
              <a:off x="1697038" y="1412875"/>
              <a:ext cx="7938" cy="4763"/>
            </a:xfrm>
            <a:custGeom>
              <a:avLst/>
              <a:gdLst/>
              <a:ahLst/>
              <a:cxnLst>
                <a:cxn ang="0">
                  <a:pos x="0" y="0"/>
                </a:cxn>
                <a:cxn ang="0">
                  <a:pos x="0" y="7"/>
                </a:cxn>
                <a:cxn ang="0">
                  <a:pos x="14" y="7"/>
                </a:cxn>
                <a:cxn ang="0">
                  <a:pos x="14" y="0"/>
                </a:cxn>
                <a:cxn ang="0">
                  <a:pos x="8" y="0"/>
                </a:cxn>
                <a:cxn ang="0">
                  <a:pos x="0" y="0"/>
                </a:cxn>
              </a:cxnLst>
              <a:rect l="0" t="0" r="r" b="b"/>
              <a:pathLst>
                <a:path w="14" h="7">
                  <a:moveTo>
                    <a:pt x="0" y="0"/>
                  </a:moveTo>
                  <a:lnTo>
                    <a:pt x="0" y="7"/>
                  </a:lnTo>
                  <a:lnTo>
                    <a:pt x="14" y="7"/>
                  </a:lnTo>
                  <a:lnTo>
                    <a:pt x="14" y="0"/>
                  </a:lnTo>
                  <a:lnTo>
                    <a:pt x="8"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04" name="Freeform 4549"/>
            <p:cNvSpPr>
              <a:spLocks/>
            </p:cNvSpPr>
            <p:nvPr/>
          </p:nvSpPr>
          <p:spPr bwMode="auto">
            <a:xfrm>
              <a:off x="1697038" y="1412875"/>
              <a:ext cx="7938" cy="4763"/>
            </a:xfrm>
            <a:custGeom>
              <a:avLst/>
              <a:gdLst/>
              <a:ahLst/>
              <a:cxnLst>
                <a:cxn ang="0">
                  <a:pos x="0" y="0"/>
                </a:cxn>
                <a:cxn ang="0">
                  <a:pos x="0" y="0"/>
                </a:cxn>
                <a:cxn ang="0">
                  <a:pos x="0" y="7"/>
                </a:cxn>
                <a:cxn ang="0">
                  <a:pos x="0" y="7"/>
                </a:cxn>
                <a:cxn ang="0">
                  <a:pos x="8" y="7"/>
                </a:cxn>
                <a:cxn ang="0">
                  <a:pos x="14" y="7"/>
                </a:cxn>
                <a:cxn ang="0">
                  <a:pos x="14" y="0"/>
                </a:cxn>
                <a:cxn ang="0">
                  <a:pos x="8" y="0"/>
                </a:cxn>
                <a:cxn ang="0">
                  <a:pos x="0" y="0"/>
                </a:cxn>
              </a:cxnLst>
              <a:rect l="0" t="0" r="r" b="b"/>
              <a:pathLst>
                <a:path w="14" h="7">
                  <a:moveTo>
                    <a:pt x="0" y="0"/>
                  </a:moveTo>
                  <a:lnTo>
                    <a:pt x="0" y="0"/>
                  </a:lnTo>
                  <a:lnTo>
                    <a:pt x="0" y="7"/>
                  </a:lnTo>
                  <a:lnTo>
                    <a:pt x="0" y="7"/>
                  </a:lnTo>
                  <a:lnTo>
                    <a:pt x="8" y="7"/>
                  </a:lnTo>
                  <a:lnTo>
                    <a:pt x="14" y="7"/>
                  </a:lnTo>
                  <a:lnTo>
                    <a:pt x="14" y="0"/>
                  </a:lnTo>
                  <a:lnTo>
                    <a:pt x="8"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05" name="Line 4550"/>
            <p:cNvSpPr>
              <a:spLocks noChangeShapeType="1"/>
            </p:cNvSpPr>
            <p:nvPr/>
          </p:nvSpPr>
          <p:spPr bwMode="auto">
            <a:xfrm>
              <a:off x="1701800" y="14128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06" name="Freeform 4551"/>
            <p:cNvSpPr>
              <a:spLocks/>
            </p:cNvSpPr>
            <p:nvPr/>
          </p:nvSpPr>
          <p:spPr bwMode="auto">
            <a:xfrm>
              <a:off x="1697038" y="1412875"/>
              <a:ext cx="28575" cy="4763"/>
            </a:xfrm>
            <a:custGeom>
              <a:avLst/>
              <a:gdLst/>
              <a:ahLst/>
              <a:cxnLst>
                <a:cxn ang="0">
                  <a:pos x="8" y="0"/>
                </a:cxn>
                <a:cxn ang="0">
                  <a:pos x="0" y="7"/>
                </a:cxn>
                <a:cxn ang="0">
                  <a:pos x="53" y="7"/>
                </a:cxn>
                <a:cxn ang="0">
                  <a:pos x="53" y="0"/>
                </a:cxn>
                <a:cxn ang="0">
                  <a:pos x="45" y="0"/>
                </a:cxn>
                <a:cxn ang="0">
                  <a:pos x="8" y="0"/>
                </a:cxn>
              </a:cxnLst>
              <a:rect l="0" t="0" r="r" b="b"/>
              <a:pathLst>
                <a:path w="53" h="7">
                  <a:moveTo>
                    <a:pt x="8" y="0"/>
                  </a:moveTo>
                  <a:lnTo>
                    <a:pt x="0" y="7"/>
                  </a:lnTo>
                  <a:lnTo>
                    <a:pt x="53" y="7"/>
                  </a:lnTo>
                  <a:lnTo>
                    <a:pt x="53" y="0"/>
                  </a:lnTo>
                  <a:lnTo>
                    <a:pt x="4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07" name="Freeform 4552"/>
            <p:cNvSpPr>
              <a:spLocks/>
            </p:cNvSpPr>
            <p:nvPr/>
          </p:nvSpPr>
          <p:spPr bwMode="auto">
            <a:xfrm>
              <a:off x="1697038" y="1412875"/>
              <a:ext cx="28575" cy="4763"/>
            </a:xfrm>
            <a:custGeom>
              <a:avLst/>
              <a:gdLst/>
              <a:ahLst/>
              <a:cxnLst>
                <a:cxn ang="0">
                  <a:pos x="8" y="0"/>
                </a:cxn>
                <a:cxn ang="0">
                  <a:pos x="8" y="0"/>
                </a:cxn>
                <a:cxn ang="0">
                  <a:pos x="0" y="7"/>
                </a:cxn>
                <a:cxn ang="0">
                  <a:pos x="8" y="7"/>
                </a:cxn>
                <a:cxn ang="0">
                  <a:pos x="45" y="7"/>
                </a:cxn>
                <a:cxn ang="0">
                  <a:pos x="53" y="7"/>
                </a:cxn>
                <a:cxn ang="0">
                  <a:pos x="53" y="0"/>
                </a:cxn>
                <a:cxn ang="0">
                  <a:pos x="45" y="0"/>
                </a:cxn>
                <a:cxn ang="0">
                  <a:pos x="8" y="0"/>
                </a:cxn>
              </a:cxnLst>
              <a:rect l="0" t="0" r="r" b="b"/>
              <a:pathLst>
                <a:path w="53" h="7">
                  <a:moveTo>
                    <a:pt x="8" y="0"/>
                  </a:moveTo>
                  <a:lnTo>
                    <a:pt x="8" y="0"/>
                  </a:lnTo>
                  <a:lnTo>
                    <a:pt x="0" y="7"/>
                  </a:lnTo>
                  <a:lnTo>
                    <a:pt x="8" y="7"/>
                  </a:lnTo>
                  <a:lnTo>
                    <a:pt x="45" y="7"/>
                  </a:lnTo>
                  <a:lnTo>
                    <a:pt x="53" y="7"/>
                  </a:lnTo>
                  <a:lnTo>
                    <a:pt x="53" y="0"/>
                  </a:lnTo>
                  <a:lnTo>
                    <a:pt x="4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08" name="Line 4553"/>
            <p:cNvSpPr>
              <a:spLocks noChangeShapeType="1"/>
            </p:cNvSpPr>
            <p:nvPr/>
          </p:nvSpPr>
          <p:spPr bwMode="auto">
            <a:xfrm>
              <a:off x="1720850" y="14128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09" name="Freeform 4554"/>
            <p:cNvSpPr>
              <a:spLocks/>
            </p:cNvSpPr>
            <p:nvPr/>
          </p:nvSpPr>
          <p:spPr bwMode="auto">
            <a:xfrm>
              <a:off x="1717675" y="1412875"/>
              <a:ext cx="28575" cy="4763"/>
            </a:xfrm>
            <a:custGeom>
              <a:avLst/>
              <a:gdLst/>
              <a:ahLst/>
              <a:cxnLst>
                <a:cxn ang="0">
                  <a:pos x="7" y="0"/>
                </a:cxn>
                <a:cxn ang="0">
                  <a:pos x="0" y="0"/>
                </a:cxn>
                <a:cxn ang="0">
                  <a:pos x="0" y="7"/>
                </a:cxn>
                <a:cxn ang="0">
                  <a:pos x="53" y="7"/>
                </a:cxn>
                <a:cxn ang="0">
                  <a:pos x="53" y="0"/>
                </a:cxn>
                <a:cxn ang="0">
                  <a:pos x="7" y="0"/>
                </a:cxn>
              </a:cxnLst>
              <a:rect l="0" t="0" r="r" b="b"/>
              <a:pathLst>
                <a:path w="53" h="7">
                  <a:moveTo>
                    <a:pt x="7" y="0"/>
                  </a:moveTo>
                  <a:lnTo>
                    <a:pt x="0" y="0"/>
                  </a:lnTo>
                  <a:lnTo>
                    <a:pt x="0" y="7"/>
                  </a:lnTo>
                  <a:lnTo>
                    <a:pt x="53" y="7"/>
                  </a:lnTo>
                  <a:lnTo>
                    <a:pt x="53"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10" name="Line 4556"/>
            <p:cNvSpPr>
              <a:spLocks noChangeShapeType="1"/>
            </p:cNvSpPr>
            <p:nvPr/>
          </p:nvSpPr>
          <p:spPr bwMode="auto">
            <a:xfrm>
              <a:off x="1746250" y="14176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11" name="Freeform 4557"/>
            <p:cNvSpPr>
              <a:spLocks/>
            </p:cNvSpPr>
            <p:nvPr/>
          </p:nvSpPr>
          <p:spPr bwMode="auto">
            <a:xfrm>
              <a:off x="1741488" y="1412875"/>
              <a:ext cx="4763" cy="11113"/>
            </a:xfrm>
            <a:custGeom>
              <a:avLst/>
              <a:gdLst/>
              <a:ahLst/>
              <a:cxnLst>
                <a:cxn ang="0">
                  <a:pos x="8" y="7"/>
                </a:cxn>
                <a:cxn ang="0">
                  <a:pos x="8" y="0"/>
                </a:cxn>
                <a:cxn ang="0">
                  <a:pos x="0" y="0"/>
                </a:cxn>
                <a:cxn ang="0">
                  <a:pos x="0" y="21"/>
                </a:cxn>
                <a:cxn ang="0">
                  <a:pos x="8" y="15"/>
                </a:cxn>
                <a:cxn ang="0">
                  <a:pos x="8" y="7"/>
                </a:cxn>
              </a:cxnLst>
              <a:rect l="0" t="0" r="r" b="b"/>
              <a:pathLst>
                <a:path w="8" h="21">
                  <a:moveTo>
                    <a:pt x="8" y="7"/>
                  </a:moveTo>
                  <a:lnTo>
                    <a:pt x="8" y="0"/>
                  </a:lnTo>
                  <a:lnTo>
                    <a:pt x="0" y="0"/>
                  </a:lnTo>
                  <a:lnTo>
                    <a:pt x="0" y="21"/>
                  </a:lnTo>
                  <a:lnTo>
                    <a:pt x="8" y="15"/>
                  </a:lnTo>
                  <a:lnTo>
                    <a:pt x="8"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12" name="Freeform 4558"/>
            <p:cNvSpPr>
              <a:spLocks/>
            </p:cNvSpPr>
            <p:nvPr/>
          </p:nvSpPr>
          <p:spPr bwMode="auto">
            <a:xfrm>
              <a:off x="1741488" y="1412875"/>
              <a:ext cx="4763" cy="11113"/>
            </a:xfrm>
            <a:custGeom>
              <a:avLst/>
              <a:gdLst/>
              <a:ahLst/>
              <a:cxnLst>
                <a:cxn ang="0">
                  <a:pos x="8" y="7"/>
                </a:cxn>
                <a:cxn ang="0">
                  <a:pos x="8" y="0"/>
                </a:cxn>
                <a:cxn ang="0">
                  <a:pos x="0" y="0"/>
                </a:cxn>
                <a:cxn ang="0">
                  <a:pos x="0" y="7"/>
                </a:cxn>
                <a:cxn ang="0">
                  <a:pos x="0" y="15"/>
                </a:cxn>
                <a:cxn ang="0">
                  <a:pos x="0" y="21"/>
                </a:cxn>
                <a:cxn ang="0">
                  <a:pos x="8" y="15"/>
                </a:cxn>
                <a:cxn ang="0">
                  <a:pos x="8" y="15"/>
                </a:cxn>
                <a:cxn ang="0">
                  <a:pos x="8" y="7"/>
                </a:cxn>
              </a:cxnLst>
              <a:rect l="0" t="0" r="r" b="b"/>
              <a:pathLst>
                <a:path w="8" h="21">
                  <a:moveTo>
                    <a:pt x="8" y="7"/>
                  </a:moveTo>
                  <a:lnTo>
                    <a:pt x="8" y="0"/>
                  </a:lnTo>
                  <a:lnTo>
                    <a:pt x="0" y="0"/>
                  </a:lnTo>
                  <a:lnTo>
                    <a:pt x="0" y="7"/>
                  </a:lnTo>
                  <a:lnTo>
                    <a:pt x="0" y="15"/>
                  </a:lnTo>
                  <a:lnTo>
                    <a:pt x="0" y="21"/>
                  </a:lnTo>
                  <a:lnTo>
                    <a:pt x="8" y="15"/>
                  </a:lnTo>
                  <a:lnTo>
                    <a:pt x="8" y="15"/>
                  </a:lnTo>
                  <a:lnTo>
                    <a:pt x="8"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13" name="Line 4559"/>
            <p:cNvSpPr>
              <a:spLocks noChangeShapeType="1"/>
            </p:cNvSpPr>
            <p:nvPr/>
          </p:nvSpPr>
          <p:spPr bwMode="auto">
            <a:xfrm>
              <a:off x="1746250" y="14176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14" name="Freeform 4560"/>
            <p:cNvSpPr>
              <a:spLocks/>
            </p:cNvSpPr>
            <p:nvPr/>
          </p:nvSpPr>
          <p:spPr bwMode="auto">
            <a:xfrm>
              <a:off x="1741488" y="1417638"/>
              <a:ext cx="19050" cy="6350"/>
            </a:xfrm>
            <a:custGeom>
              <a:avLst/>
              <a:gdLst/>
              <a:ahLst/>
              <a:cxnLst>
                <a:cxn ang="0">
                  <a:pos x="8" y="0"/>
                </a:cxn>
                <a:cxn ang="0">
                  <a:pos x="0" y="0"/>
                </a:cxn>
                <a:cxn ang="0">
                  <a:pos x="0" y="8"/>
                </a:cxn>
                <a:cxn ang="0">
                  <a:pos x="8" y="14"/>
                </a:cxn>
                <a:cxn ang="0">
                  <a:pos x="30" y="14"/>
                </a:cxn>
                <a:cxn ang="0">
                  <a:pos x="37" y="8"/>
                </a:cxn>
                <a:cxn ang="0">
                  <a:pos x="37" y="0"/>
                </a:cxn>
                <a:cxn ang="0">
                  <a:pos x="30" y="0"/>
                </a:cxn>
                <a:cxn ang="0">
                  <a:pos x="8" y="0"/>
                </a:cxn>
              </a:cxnLst>
              <a:rect l="0" t="0" r="r" b="b"/>
              <a:pathLst>
                <a:path w="37" h="14">
                  <a:moveTo>
                    <a:pt x="8" y="0"/>
                  </a:moveTo>
                  <a:lnTo>
                    <a:pt x="0" y="0"/>
                  </a:lnTo>
                  <a:lnTo>
                    <a:pt x="0" y="8"/>
                  </a:lnTo>
                  <a:lnTo>
                    <a:pt x="8" y="14"/>
                  </a:lnTo>
                  <a:lnTo>
                    <a:pt x="30" y="14"/>
                  </a:lnTo>
                  <a:lnTo>
                    <a:pt x="37" y="8"/>
                  </a:lnTo>
                  <a:lnTo>
                    <a:pt x="37" y="0"/>
                  </a:lnTo>
                  <a:lnTo>
                    <a:pt x="30"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15" name="Freeform 4561"/>
            <p:cNvSpPr>
              <a:spLocks/>
            </p:cNvSpPr>
            <p:nvPr/>
          </p:nvSpPr>
          <p:spPr bwMode="auto">
            <a:xfrm>
              <a:off x="1741488" y="1417638"/>
              <a:ext cx="19050" cy="6350"/>
            </a:xfrm>
            <a:custGeom>
              <a:avLst/>
              <a:gdLst/>
              <a:ahLst/>
              <a:cxnLst>
                <a:cxn ang="0">
                  <a:pos x="8" y="0"/>
                </a:cxn>
                <a:cxn ang="0">
                  <a:pos x="0" y="0"/>
                </a:cxn>
                <a:cxn ang="0">
                  <a:pos x="0" y="8"/>
                </a:cxn>
                <a:cxn ang="0">
                  <a:pos x="8" y="14"/>
                </a:cxn>
                <a:cxn ang="0">
                  <a:pos x="30" y="14"/>
                </a:cxn>
                <a:cxn ang="0">
                  <a:pos x="37" y="8"/>
                </a:cxn>
                <a:cxn ang="0">
                  <a:pos x="37" y="0"/>
                </a:cxn>
                <a:cxn ang="0">
                  <a:pos x="30" y="0"/>
                </a:cxn>
                <a:cxn ang="0">
                  <a:pos x="8" y="0"/>
                </a:cxn>
              </a:cxnLst>
              <a:rect l="0" t="0" r="r" b="b"/>
              <a:pathLst>
                <a:path w="37" h="14">
                  <a:moveTo>
                    <a:pt x="8" y="0"/>
                  </a:moveTo>
                  <a:lnTo>
                    <a:pt x="0" y="0"/>
                  </a:lnTo>
                  <a:lnTo>
                    <a:pt x="0" y="8"/>
                  </a:lnTo>
                  <a:lnTo>
                    <a:pt x="8" y="14"/>
                  </a:lnTo>
                  <a:lnTo>
                    <a:pt x="30" y="14"/>
                  </a:lnTo>
                  <a:lnTo>
                    <a:pt x="37" y="8"/>
                  </a:lnTo>
                  <a:lnTo>
                    <a:pt x="37" y="0"/>
                  </a:lnTo>
                  <a:lnTo>
                    <a:pt x="30"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16" name="Line 4562"/>
            <p:cNvSpPr>
              <a:spLocks noChangeShapeType="1"/>
            </p:cNvSpPr>
            <p:nvPr/>
          </p:nvSpPr>
          <p:spPr bwMode="auto">
            <a:xfrm>
              <a:off x="1757363" y="14176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17" name="Freeform 4563"/>
            <p:cNvSpPr>
              <a:spLocks/>
            </p:cNvSpPr>
            <p:nvPr/>
          </p:nvSpPr>
          <p:spPr bwMode="auto">
            <a:xfrm>
              <a:off x="1752600" y="1417638"/>
              <a:ext cx="23813" cy="6350"/>
            </a:xfrm>
            <a:custGeom>
              <a:avLst/>
              <a:gdLst/>
              <a:ahLst/>
              <a:cxnLst>
                <a:cxn ang="0">
                  <a:pos x="8" y="0"/>
                </a:cxn>
                <a:cxn ang="0">
                  <a:pos x="0" y="8"/>
                </a:cxn>
                <a:cxn ang="0">
                  <a:pos x="8" y="14"/>
                </a:cxn>
                <a:cxn ang="0">
                  <a:pos x="37" y="14"/>
                </a:cxn>
                <a:cxn ang="0">
                  <a:pos x="45" y="8"/>
                </a:cxn>
                <a:cxn ang="0">
                  <a:pos x="45" y="0"/>
                </a:cxn>
                <a:cxn ang="0">
                  <a:pos x="37" y="0"/>
                </a:cxn>
                <a:cxn ang="0">
                  <a:pos x="8" y="0"/>
                </a:cxn>
              </a:cxnLst>
              <a:rect l="0" t="0" r="r" b="b"/>
              <a:pathLst>
                <a:path w="45" h="14">
                  <a:moveTo>
                    <a:pt x="8" y="0"/>
                  </a:moveTo>
                  <a:lnTo>
                    <a:pt x="0" y="8"/>
                  </a:lnTo>
                  <a:lnTo>
                    <a:pt x="8" y="14"/>
                  </a:lnTo>
                  <a:lnTo>
                    <a:pt x="37" y="14"/>
                  </a:lnTo>
                  <a:lnTo>
                    <a:pt x="45" y="8"/>
                  </a:lnTo>
                  <a:lnTo>
                    <a:pt x="45" y="0"/>
                  </a:lnTo>
                  <a:lnTo>
                    <a:pt x="37"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18" name="Freeform 4564"/>
            <p:cNvSpPr>
              <a:spLocks/>
            </p:cNvSpPr>
            <p:nvPr/>
          </p:nvSpPr>
          <p:spPr bwMode="auto">
            <a:xfrm>
              <a:off x="1752600" y="1417638"/>
              <a:ext cx="23813" cy="6350"/>
            </a:xfrm>
            <a:custGeom>
              <a:avLst/>
              <a:gdLst/>
              <a:ahLst/>
              <a:cxnLst>
                <a:cxn ang="0">
                  <a:pos x="8" y="0"/>
                </a:cxn>
                <a:cxn ang="0">
                  <a:pos x="8" y="0"/>
                </a:cxn>
                <a:cxn ang="0">
                  <a:pos x="0" y="8"/>
                </a:cxn>
                <a:cxn ang="0">
                  <a:pos x="8" y="14"/>
                </a:cxn>
                <a:cxn ang="0">
                  <a:pos x="37" y="14"/>
                </a:cxn>
                <a:cxn ang="0">
                  <a:pos x="45" y="8"/>
                </a:cxn>
                <a:cxn ang="0">
                  <a:pos x="45" y="0"/>
                </a:cxn>
                <a:cxn ang="0">
                  <a:pos x="37" y="0"/>
                </a:cxn>
                <a:cxn ang="0">
                  <a:pos x="8" y="0"/>
                </a:cxn>
              </a:cxnLst>
              <a:rect l="0" t="0" r="r" b="b"/>
              <a:pathLst>
                <a:path w="45" h="14">
                  <a:moveTo>
                    <a:pt x="8" y="0"/>
                  </a:moveTo>
                  <a:lnTo>
                    <a:pt x="8" y="0"/>
                  </a:lnTo>
                  <a:lnTo>
                    <a:pt x="0" y="8"/>
                  </a:lnTo>
                  <a:lnTo>
                    <a:pt x="8" y="14"/>
                  </a:lnTo>
                  <a:lnTo>
                    <a:pt x="37" y="14"/>
                  </a:lnTo>
                  <a:lnTo>
                    <a:pt x="45" y="8"/>
                  </a:lnTo>
                  <a:lnTo>
                    <a:pt x="45" y="0"/>
                  </a:lnTo>
                  <a:lnTo>
                    <a:pt x="37"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19" name="Line 4565"/>
            <p:cNvSpPr>
              <a:spLocks noChangeShapeType="1"/>
            </p:cNvSpPr>
            <p:nvPr/>
          </p:nvSpPr>
          <p:spPr bwMode="auto">
            <a:xfrm>
              <a:off x="1776413" y="14208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20" name="Freeform 4566"/>
            <p:cNvSpPr>
              <a:spLocks/>
            </p:cNvSpPr>
            <p:nvPr/>
          </p:nvSpPr>
          <p:spPr bwMode="auto">
            <a:xfrm>
              <a:off x="1770063" y="1417638"/>
              <a:ext cx="6350" cy="11113"/>
            </a:xfrm>
            <a:custGeom>
              <a:avLst/>
              <a:gdLst/>
              <a:ahLst/>
              <a:cxnLst>
                <a:cxn ang="0">
                  <a:pos x="14" y="8"/>
                </a:cxn>
                <a:cxn ang="0">
                  <a:pos x="14" y="0"/>
                </a:cxn>
                <a:cxn ang="0">
                  <a:pos x="6" y="0"/>
                </a:cxn>
                <a:cxn ang="0">
                  <a:pos x="0" y="8"/>
                </a:cxn>
                <a:cxn ang="0">
                  <a:pos x="0" y="14"/>
                </a:cxn>
                <a:cxn ang="0">
                  <a:pos x="6" y="22"/>
                </a:cxn>
                <a:cxn ang="0">
                  <a:pos x="14" y="22"/>
                </a:cxn>
                <a:cxn ang="0">
                  <a:pos x="14" y="14"/>
                </a:cxn>
                <a:cxn ang="0">
                  <a:pos x="14" y="8"/>
                </a:cxn>
              </a:cxnLst>
              <a:rect l="0" t="0" r="r" b="b"/>
              <a:pathLst>
                <a:path w="14" h="22">
                  <a:moveTo>
                    <a:pt x="14" y="8"/>
                  </a:moveTo>
                  <a:lnTo>
                    <a:pt x="14" y="0"/>
                  </a:lnTo>
                  <a:lnTo>
                    <a:pt x="6" y="0"/>
                  </a:lnTo>
                  <a:lnTo>
                    <a:pt x="0" y="8"/>
                  </a:lnTo>
                  <a:lnTo>
                    <a:pt x="0" y="14"/>
                  </a:lnTo>
                  <a:lnTo>
                    <a:pt x="6" y="22"/>
                  </a:lnTo>
                  <a:lnTo>
                    <a:pt x="14" y="22"/>
                  </a:lnTo>
                  <a:lnTo>
                    <a:pt x="14" y="14"/>
                  </a:lnTo>
                  <a:lnTo>
                    <a:pt x="14"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21" name="Freeform 4567"/>
            <p:cNvSpPr>
              <a:spLocks/>
            </p:cNvSpPr>
            <p:nvPr/>
          </p:nvSpPr>
          <p:spPr bwMode="auto">
            <a:xfrm>
              <a:off x="1770063" y="1417638"/>
              <a:ext cx="6350" cy="11113"/>
            </a:xfrm>
            <a:custGeom>
              <a:avLst/>
              <a:gdLst/>
              <a:ahLst/>
              <a:cxnLst>
                <a:cxn ang="0">
                  <a:pos x="14" y="8"/>
                </a:cxn>
                <a:cxn ang="0">
                  <a:pos x="14" y="0"/>
                </a:cxn>
                <a:cxn ang="0">
                  <a:pos x="6" y="0"/>
                </a:cxn>
                <a:cxn ang="0">
                  <a:pos x="0" y="8"/>
                </a:cxn>
                <a:cxn ang="0">
                  <a:pos x="0" y="14"/>
                </a:cxn>
                <a:cxn ang="0">
                  <a:pos x="6" y="22"/>
                </a:cxn>
                <a:cxn ang="0">
                  <a:pos x="14" y="22"/>
                </a:cxn>
                <a:cxn ang="0">
                  <a:pos x="14" y="14"/>
                </a:cxn>
                <a:cxn ang="0">
                  <a:pos x="14" y="8"/>
                </a:cxn>
              </a:cxnLst>
              <a:rect l="0" t="0" r="r" b="b"/>
              <a:pathLst>
                <a:path w="14" h="22">
                  <a:moveTo>
                    <a:pt x="14" y="8"/>
                  </a:moveTo>
                  <a:lnTo>
                    <a:pt x="14" y="0"/>
                  </a:lnTo>
                  <a:lnTo>
                    <a:pt x="6" y="0"/>
                  </a:lnTo>
                  <a:lnTo>
                    <a:pt x="0" y="8"/>
                  </a:lnTo>
                  <a:lnTo>
                    <a:pt x="0" y="14"/>
                  </a:lnTo>
                  <a:lnTo>
                    <a:pt x="6" y="22"/>
                  </a:lnTo>
                  <a:lnTo>
                    <a:pt x="14" y="22"/>
                  </a:lnTo>
                  <a:lnTo>
                    <a:pt x="14" y="14"/>
                  </a:lnTo>
                  <a:lnTo>
                    <a:pt x="14"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22" name="Line 4568"/>
            <p:cNvSpPr>
              <a:spLocks noChangeShapeType="1"/>
            </p:cNvSpPr>
            <p:nvPr/>
          </p:nvSpPr>
          <p:spPr bwMode="auto">
            <a:xfrm>
              <a:off x="1773238" y="14239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23" name="Freeform 4569"/>
            <p:cNvSpPr>
              <a:spLocks/>
            </p:cNvSpPr>
            <p:nvPr/>
          </p:nvSpPr>
          <p:spPr bwMode="auto">
            <a:xfrm>
              <a:off x="1770063" y="1423988"/>
              <a:ext cx="15875" cy="4763"/>
            </a:xfrm>
            <a:custGeom>
              <a:avLst/>
              <a:gdLst/>
              <a:ahLst/>
              <a:cxnLst>
                <a:cxn ang="0">
                  <a:pos x="6" y="0"/>
                </a:cxn>
                <a:cxn ang="0">
                  <a:pos x="0" y="0"/>
                </a:cxn>
                <a:cxn ang="0">
                  <a:pos x="6" y="8"/>
                </a:cxn>
                <a:cxn ang="0">
                  <a:pos x="22" y="8"/>
                </a:cxn>
                <a:cxn ang="0">
                  <a:pos x="30" y="0"/>
                </a:cxn>
                <a:cxn ang="0">
                  <a:pos x="22" y="0"/>
                </a:cxn>
                <a:cxn ang="0">
                  <a:pos x="6" y="0"/>
                </a:cxn>
              </a:cxnLst>
              <a:rect l="0" t="0" r="r" b="b"/>
              <a:pathLst>
                <a:path w="30" h="8">
                  <a:moveTo>
                    <a:pt x="6" y="0"/>
                  </a:moveTo>
                  <a:lnTo>
                    <a:pt x="0" y="0"/>
                  </a:lnTo>
                  <a:lnTo>
                    <a:pt x="6" y="8"/>
                  </a:lnTo>
                  <a:lnTo>
                    <a:pt x="22" y="8"/>
                  </a:lnTo>
                  <a:lnTo>
                    <a:pt x="30" y="0"/>
                  </a:lnTo>
                  <a:lnTo>
                    <a:pt x="22" y="0"/>
                  </a:lnTo>
                  <a:lnTo>
                    <a:pt x="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24" name="Freeform 4570"/>
            <p:cNvSpPr>
              <a:spLocks/>
            </p:cNvSpPr>
            <p:nvPr/>
          </p:nvSpPr>
          <p:spPr bwMode="auto">
            <a:xfrm>
              <a:off x="1770063" y="1423988"/>
              <a:ext cx="15875" cy="4763"/>
            </a:xfrm>
            <a:custGeom>
              <a:avLst/>
              <a:gdLst/>
              <a:ahLst/>
              <a:cxnLst>
                <a:cxn ang="0">
                  <a:pos x="6" y="0"/>
                </a:cxn>
                <a:cxn ang="0">
                  <a:pos x="0" y="0"/>
                </a:cxn>
                <a:cxn ang="0">
                  <a:pos x="0" y="0"/>
                </a:cxn>
                <a:cxn ang="0">
                  <a:pos x="6" y="8"/>
                </a:cxn>
                <a:cxn ang="0">
                  <a:pos x="22" y="8"/>
                </a:cxn>
                <a:cxn ang="0">
                  <a:pos x="30" y="0"/>
                </a:cxn>
                <a:cxn ang="0">
                  <a:pos x="22" y="0"/>
                </a:cxn>
                <a:cxn ang="0">
                  <a:pos x="22" y="0"/>
                </a:cxn>
                <a:cxn ang="0">
                  <a:pos x="6" y="0"/>
                </a:cxn>
              </a:cxnLst>
              <a:rect l="0" t="0" r="r" b="b"/>
              <a:pathLst>
                <a:path w="30" h="8">
                  <a:moveTo>
                    <a:pt x="6" y="0"/>
                  </a:moveTo>
                  <a:lnTo>
                    <a:pt x="0" y="0"/>
                  </a:lnTo>
                  <a:lnTo>
                    <a:pt x="0" y="0"/>
                  </a:lnTo>
                  <a:lnTo>
                    <a:pt x="6" y="8"/>
                  </a:lnTo>
                  <a:lnTo>
                    <a:pt x="22" y="8"/>
                  </a:lnTo>
                  <a:lnTo>
                    <a:pt x="30" y="0"/>
                  </a:lnTo>
                  <a:lnTo>
                    <a:pt x="22" y="0"/>
                  </a:lnTo>
                  <a:lnTo>
                    <a:pt x="22" y="0"/>
                  </a:lnTo>
                  <a:lnTo>
                    <a:pt x="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25" name="Line 4571"/>
            <p:cNvSpPr>
              <a:spLocks noChangeShapeType="1"/>
            </p:cNvSpPr>
            <p:nvPr/>
          </p:nvSpPr>
          <p:spPr bwMode="auto">
            <a:xfrm>
              <a:off x="1781175" y="14239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26" name="Freeform 4575"/>
            <p:cNvSpPr>
              <a:spLocks/>
            </p:cNvSpPr>
            <p:nvPr/>
          </p:nvSpPr>
          <p:spPr bwMode="auto">
            <a:xfrm>
              <a:off x="1793875" y="1423988"/>
              <a:ext cx="46038" cy="4763"/>
            </a:xfrm>
            <a:custGeom>
              <a:avLst/>
              <a:gdLst/>
              <a:ahLst/>
              <a:cxnLst>
                <a:cxn ang="0">
                  <a:pos x="0" y="0"/>
                </a:cxn>
                <a:cxn ang="0">
                  <a:pos x="0" y="8"/>
                </a:cxn>
                <a:cxn ang="0">
                  <a:pos x="83" y="8"/>
                </a:cxn>
                <a:cxn ang="0">
                  <a:pos x="89" y="0"/>
                </a:cxn>
                <a:cxn ang="0">
                  <a:pos x="83" y="0"/>
                </a:cxn>
                <a:cxn ang="0">
                  <a:pos x="0" y="0"/>
                </a:cxn>
              </a:cxnLst>
              <a:rect l="0" t="0" r="r" b="b"/>
              <a:pathLst>
                <a:path w="89" h="8">
                  <a:moveTo>
                    <a:pt x="0" y="0"/>
                  </a:moveTo>
                  <a:lnTo>
                    <a:pt x="0" y="8"/>
                  </a:lnTo>
                  <a:lnTo>
                    <a:pt x="83" y="8"/>
                  </a:lnTo>
                  <a:lnTo>
                    <a:pt x="89" y="0"/>
                  </a:lnTo>
                  <a:lnTo>
                    <a:pt x="83"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27" name="Freeform 4581"/>
            <p:cNvSpPr>
              <a:spLocks/>
            </p:cNvSpPr>
            <p:nvPr/>
          </p:nvSpPr>
          <p:spPr bwMode="auto">
            <a:xfrm>
              <a:off x="1857375" y="1423988"/>
              <a:ext cx="31750" cy="4763"/>
            </a:xfrm>
            <a:custGeom>
              <a:avLst/>
              <a:gdLst/>
              <a:ahLst/>
              <a:cxnLst>
                <a:cxn ang="0">
                  <a:pos x="8" y="0"/>
                </a:cxn>
                <a:cxn ang="0">
                  <a:pos x="0" y="0"/>
                </a:cxn>
                <a:cxn ang="0">
                  <a:pos x="8" y="8"/>
                </a:cxn>
                <a:cxn ang="0">
                  <a:pos x="53" y="8"/>
                </a:cxn>
                <a:cxn ang="0">
                  <a:pos x="60" y="0"/>
                </a:cxn>
                <a:cxn ang="0">
                  <a:pos x="53" y="0"/>
                </a:cxn>
                <a:cxn ang="0">
                  <a:pos x="8" y="0"/>
                </a:cxn>
              </a:cxnLst>
              <a:rect l="0" t="0" r="r" b="b"/>
              <a:pathLst>
                <a:path w="60" h="8">
                  <a:moveTo>
                    <a:pt x="8" y="0"/>
                  </a:moveTo>
                  <a:lnTo>
                    <a:pt x="0" y="0"/>
                  </a:lnTo>
                  <a:lnTo>
                    <a:pt x="8" y="8"/>
                  </a:lnTo>
                  <a:lnTo>
                    <a:pt x="53" y="8"/>
                  </a:lnTo>
                  <a:lnTo>
                    <a:pt x="60" y="0"/>
                  </a:lnTo>
                  <a:lnTo>
                    <a:pt x="53"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28" name="Freeform 4590"/>
            <p:cNvSpPr>
              <a:spLocks/>
            </p:cNvSpPr>
            <p:nvPr/>
          </p:nvSpPr>
          <p:spPr bwMode="auto">
            <a:xfrm>
              <a:off x="1905000" y="1423988"/>
              <a:ext cx="47625" cy="4763"/>
            </a:xfrm>
            <a:custGeom>
              <a:avLst/>
              <a:gdLst/>
              <a:ahLst/>
              <a:cxnLst>
                <a:cxn ang="0">
                  <a:pos x="7" y="0"/>
                </a:cxn>
                <a:cxn ang="0">
                  <a:pos x="0" y="0"/>
                </a:cxn>
                <a:cxn ang="0">
                  <a:pos x="7" y="8"/>
                </a:cxn>
                <a:cxn ang="0">
                  <a:pos x="82" y="8"/>
                </a:cxn>
                <a:cxn ang="0">
                  <a:pos x="90" y="0"/>
                </a:cxn>
                <a:cxn ang="0">
                  <a:pos x="82" y="0"/>
                </a:cxn>
                <a:cxn ang="0">
                  <a:pos x="7" y="0"/>
                </a:cxn>
              </a:cxnLst>
              <a:rect l="0" t="0" r="r" b="b"/>
              <a:pathLst>
                <a:path w="90" h="8">
                  <a:moveTo>
                    <a:pt x="7" y="0"/>
                  </a:moveTo>
                  <a:lnTo>
                    <a:pt x="0" y="0"/>
                  </a:lnTo>
                  <a:lnTo>
                    <a:pt x="7" y="8"/>
                  </a:lnTo>
                  <a:lnTo>
                    <a:pt x="82" y="8"/>
                  </a:lnTo>
                  <a:lnTo>
                    <a:pt x="90" y="0"/>
                  </a:lnTo>
                  <a:lnTo>
                    <a:pt x="82"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29" name="Freeform 4597"/>
            <p:cNvSpPr>
              <a:spLocks/>
            </p:cNvSpPr>
            <p:nvPr/>
          </p:nvSpPr>
          <p:spPr bwMode="auto">
            <a:xfrm>
              <a:off x="1944688" y="1428750"/>
              <a:ext cx="34925" cy="3175"/>
            </a:xfrm>
            <a:custGeom>
              <a:avLst/>
              <a:gdLst/>
              <a:ahLst/>
              <a:cxnLst>
                <a:cxn ang="0">
                  <a:pos x="7" y="0"/>
                </a:cxn>
                <a:cxn ang="0">
                  <a:pos x="7" y="0"/>
                </a:cxn>
                <a:cxn ang="0">
                  <a:pos x="0" y="7"/>
                </a:cxn>
                <a:cxn ang="0">
                  <a:pos x="7" y="7"/>
                </a:cxn>
                <a:cxn ang="0">
                  <a:pos x="60" y="7"/>
                </a:cxn>
                <a:cxn ang="0">
                  <a:pos x="67" y="7"/>
                </a:cxn>
                <a:cxn ang="0">
                  <a:pos x="60" y="0"/>
                </a:cxn>
                <a:cxn ang="0">
                  <a:pos x="60" y="0"/>
                </a:cxn>
                <a:cxn ang="0">
                  <a:pos x="7" y="0"/>
                </a:cxn>
              </a:cxnLst>
              <a:rect l="0" t="0" r="r" b="b"/>
              <a:pathLst>
                <a:path w="67" h="7">
                  <a:moveTo>
                    <a:pt x="7" y="0"/>
                  </a:moveTo>
                  <a:lnTo>
                    <a:pt x="7" y="0"/>
                  </a:lnTo>
                  <a:lnTo>
                    <a:pt x="0" y="7"/>
                  </a:lnTo>
                  <a:lnTo>
                    <a:pt x="7" y="7"/>
                  </a:lnTo>
                  <a:lnTo>
                    <a:pt x="60" y="7"/>
                  </a:lnTo>
                  <a:lnTo>
                    <a:pt x="67" y="7"/>
                  </a:lnTo>
                  <a:lnTo>
                    <a:pt x="60" y="0"/>
                  </a:lnTo>
                  <a:lnTo>
                    <a:pt x="60"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30" name="Freeform 4606"/>
            <p:cNvSpPr>
              <a:spLocks/>
            </p:cNvSpPr>
            <p:nvPr/>
          </p:nvSpPr>
          <p:spPr bwMode="auto">
            <a:xfrm>
              <a:off x="2000250" y="1431925"/>
              <a:ext cx="15875" cy="7938"/>
            </a:xfrm>
            <a:custGeom>
              <a:avLst/>
              <a:gdLst/>
              <a:ahLst/>
              <a:cxnLst>
                <a:cxn ang="0">
                  <a:pos x="7" y="0"/>
                </a:cxn>
                <a:cxn ang="0">
                  <a:pos x="0" y="8"/>
                </a:cxn>
                <a:cxn ang="0">
                  <a:pos x="0" y="8"/>
                </a:cxn>
                <a:cxn ang="0">
                  <a:pos x="7" y="15"/>
                </a:cxn>
                <a:cxn ang="0">
                  <a:pos x="22" y="15"/>
                </a:cxn>
                <a:cxn ang="0">
                  <a:pos x="30" y="8"/>
                </a:cxn>
                <a:cxn ang="0">
                  <a:pos x="30" y="8"/>
                </a:cxn>
                <a:cxn ang="0">
                  <a:pos x="22" y="0"/>
                </a:cxn>
                <a:cxn ang="0">
                  <a:pos x="7" y="0"/>
                </a:cxn>
              </a:cxnLst>
              <a:rect l="0" t="0" r="r" b="b"/>
              <a:pathLst>
                <a:path w="30" h="15">
                  <a:moveTo>
                    <a:pt x="7" y="0"/>
                  </a:moveTo>
                  <a:lnTo>
                    <a:pt x="0" y="8"/>
                  </a:lnTo>
                  <a:lnTo>
                    <a:pt x="0" y="8"/>
                  </a:lnTo>
                  <a:lnTo>
                    <a:pt x="7" y="15"/>
                  </a:lnTo>
                  <a:lnTo>
                    <a:pt x="22" y="15"/>
                  </a:lnTo>
                  <a:lnTo>
                    <a:pt x="30" y="8"/>
                  </a:lnTo>
                  <a:lnTo>
                    <a:pt x="30" y="8"/>
                  </a:lnTo>
                  <a:lnTo>
                    <a:pt x="22"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31" name="Freeform 4612"/>
            <p:cNvSpPr>
              <a:spLocks/>
            </p:cNvSpPr>
            <p:nvPr/>
          </p:nvSpPr>
          <p:spPr bwMode="auto">
            <a:xfrm>
              <a:off x="2016125" y="1431925"/>
              <a:ext cx="44450" cy="7938"/>
            </a:xfrm>
            <a:custGeom>
              <a:avLst/>
              <a:gdLst/>
              <a:ahLst/>
              <a:cxnLst>
                <a:cxn ang="0">
                  <a:pos x="8" y="0"/>
                </a:cxn>
                <a:cxn ang="0">
                  <a:pos x="0" y="8"/>
                </a:cxn>
                <a:cxn ang="0">
                  <a:pos x="0" y="8"/>
                </a:cxn>
                <a:cxn ang="0">
                  <a:pos x="8" y="15"/>
                </a:cxn>
                <a:cxn ang="0">
                  <a:pos x="75" y="15"/>
                </a:cxn>
                <a:cxn ang="0">
                  <a:pos x="83" y="8"/>
                </a:cxn>
                <a:cxn ang="0">
                  <a:pos x="83" y="8"/>
                </a:cxn>
                <a:cxn ang="0">
                  <a:pos x="75" y="0"/>
                </a:cxn>
                <a:cxn ang="0">
                  <a:pos x="8" y="0"/>
                </a:cxn>
              </a:cxnLst>
              <a:rect l="0" t="0" r="r" b="b"/>
              <a:pathLst>
                <a:path w="83" h="15">
                  <a:moveTo>
                    <a:pt x="8" y="0"/>
                  </a:moveTo>
                  <a:lnTo>
                    <a:pt x="0" y="8"/>
                  </a:lnTo>
                  <a:lnTo>
                    <a:pt x="0" y="8"/>
                  </a:lnTo>
                  <a:lnTo>
                    <a:pt x="8" y="15"/>
                  </a:lnTo>
                  <a:lnTo>
                    <a:pt x="75" y="15"/>
                  </a:lnTo>
                  <a:lnTo>
                    <a:pt x="83" y="8"/>
                  </a:lnTo>
                  <a:lnTo>
                    <a:pt x="83" y="8"/>
                  </a:lnTo>
                  <a:lnTo>
                    <a:pt x="7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32" name="Freeform 4614"/>
            <p:cNvSpPr>
              <a:spLocks/>
            </p:cNvSpPr>
            <p:nvPr/>
          </p:nvSpPr>
          <p:spPr bwMode="auto">
            <a:xfrm>
              <a:off x="2051050" y="1431925"/>
              <a:ext cx="41275" cy="7938"/>
            </a:xfrm>
            <a:custGeom>
              <a:avLst/>
              <a:gdLst/>
              <a:ahLst/>
              <a:cxnLst>
                <a:cxn ang="0">
                  <a:pos x="8" y="0"/>
                </a:cxn>
                <a:cxn ang="0">
                  <a:pos x="0" y="8"/>
                </a:cxn>
                <a:cxn ang="0">
                  <a:pos x="8" y="15"/>
                </a:cxn>
                <a:cxn ang="0">
                  <a:pos x="69" y="15"/>
                </a:cxn>
                <a:cxn ang="0">
                  <a:pos x="77" y="8"/>
                </a:cxn>
                <a:cxn ang="0">
                  <a:pos x="69" y="0"/>
                </a:cxn>
                <a:cxn ang="0">
                  <a:pos x="8" y="0"/>
                </a:cxn>
              </a:cxnLst>
              <a:rect l="0" t="0" r="r" b="b"/>
              <a:pathLst>
                <a:path w="77" h="15">
                  <a:moveTo>
                    <a:pt x="8" y="0"/>
                  </a:moveTo>
                  <a:lnTo>
                    <a:pt x="0" y="8"/>
                  </a:lnTo>
                  <a:lnTo>
                    <a:pt x="8" y="15"/>
                  </a:lnTo>
                  <a:lnTo>
                    <a:pt x="69" y="15"/>
                  </a:lnTo>
                  <a:lnTo>
                    <a:pt x="77" y="8"/>
                  </a:lnTo>
                  <a:lnTo>
                    <a:pt x="69"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33" name="Freeform 4546"/>
            <p:cNvSpPr>
              <a:spLocks/>
            </p:cNvSpPr>
            <p:nvPr/>
          </p:nvSpPr>
          <p:spPr bwMode="auto">
            <a:xfrm>
              <a:off x="1677988" y="1412875"/>
              <a:ext cx="23813" cy="4763"/>
            </a:xfrm>
            <a:custGeom>
              <a:avLst/>
              <a:gdLst/>
              <a:ahLst/>
              <a:cxnLst>
                <a:cxn ang="0">
                  <a:pos x="6" y="0"/>
                </a:cxn>
                <a:cxn ang="0">
                  <a:pos x="0" y="0"/>
                </a:cxn>
                <a:cxn ang="0">
                  <a:pos x="0" y="7"/>
                </a:cxn>
                <a:cxn ang="0">
                  <a:pos x="6" y="7"/>
                </a:cxn>
                <a:cxn ang="0">
                  <a:pos x="37" y="7"/>
                </a:cxn>
                <a:cxn ang="0">
                  <a:pos x="45" y="7"/>
                </a:cxn>
                <a:cxn ang="0">
                  <a:pos x="45" y="0"/>
                </a:cxn>
                <a:cxn ang="0">
                  <a:pos x="37" y="0"/>
                </a:cxn>
                <a:cxn ang="0">
                  <a:pos x="6" y="0"/>
                </a:cxn>
              </a:cxnLst>
              <a:rect l="0" t="0" r="r" b="b"/>
              <a:pathLst>
                <a:path w="45" h="7">
                  <a:moveTo>
                    <a:pt x="6" y="0"/>
                  </a:moveTo>
                  <a:lnTo>
                    <a:pt x="0" y="0"/>
                  </a:lnTo>
                  <a:lnTo>
                    <a:pt x="0" y="7"/>
                  </a:lnTo>
                  <a:lnTo>
                    <a:pt x="6" y="7"/>
                  </a:lnTo>
                  <a:lnTo>
                    <a:pt x="37" y="7"/>
                  </a:lnTo>
                  <a:lnTo>
                    <a:pt x="45" y="7"/>
                  </a:lnTo>
                  <a:lnTo>
                    <a:pt x="45" y="0"/>
                  </a:lnTo>
                  <a:lnTo>
                    <a:pt x="37" y="0"/>
                  </a:lnTo>
                  <a:lnTo>
                    <a:pt x="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34" name="Freeform 4555"/>
            <p:cNvSpPr>
              <a:spLocks/>
            </p:cNvSpPr>
            <p:nvPr/>
          </p:nvSpPr>
          <p:spPr bwMode="auto">
            <a:xfrm>
              <a:off x="1717675" y="1412875"/>
              <a:ext cx="28575" cy="4763"/>
            </a:xfrm>
            <a:custGeom>
              <a:avLst/>
              <a:gdLst/>
              <a:ahLst/>
              <a:cxnLst>
                <a:cxn ang="0">
                  <a:pos x="7" y="0"/>
                </a:cxn>
                <a:cxn ang="0">
                  <a:pos x="0" y="0"/>
                </a:cxn>
                <a:cxn ang="0">
                  <a:pos x="0" y="7"/>
                </a:cxn>
                <a:cxn ang="0">
                  <a:pos x="7" y="7"/>
                </a:cxn>
                <a:cxn ang="0">
                  <a:pos x="53" y="7"/>
                </a:cxn>
                <a:cxn ang="0">
                  <a:pos x="53" y="7"/>
                </a:cxn>
                <a:cxn ang="0">
                  <a:pos x="53" y="0"/>
                </a:cxn>
                <a:cxn ang="0">
                  <a:pos x="53" y="0"/>
                </a:cxn>
                <a:cxn ang="0">
                  <a:pos x="7" y="0"/>
                </a:cxn>
              </a:cxnLst>
              <a:rect l="0" t="0" r="r" b="b"/>
              <a:pathLst>
                <a:path w="53" h="7">
                  <a:moveTo>
                    <a:pt x="7" y="0"/>
                  </a:moveTo>
                  <a:lnTo>
                    <a:pt x="0" y="0"/>
                  </a:lnTo>
                  <a:lnTo>
                    <a:pt x="0" y="7"/>
                  </a:lnTo>
                  <a:lnTo>
                    <a:pt x="7" y="7"/>
                  </a:lnTo>
                  <a:lnTo>
                    <a:pt x="53" y="7"/>
                  </a:lnTo>
                  <a:lnTo>
                    <a:pt x="53" y="7"/>
                  </a:lnTo>
                  <a:lnTo>
                    <a:pt x="53" y="0"/>
                  </a:lnTo>
                  <a:lnTo>
                    <a:pt x="53"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35" name="Freeform 4573"/>
            <p:cNvSpPr>
              <a:spLocks/>
            </p:cNvSpPr>
            <p:nvPr/>
          </p:nvSpPr>
          <p:spPr bwMode="auto">
            <a:xfrm>
              <a:off x="1776413" y="1423988"/>
              <a:ext cx="20638" cy="4763"/>
            </a:xfrm>
            <a:custGeom>
              <a:avLst/>
              <a:gdLst/>
              <a:ahLst/>
              <a:cxnLst>
                <a:cxn ang="0">
                  <a:pos x="8" y="0"/>
                </a:cxn>
                <a:cxn ang="0">
                  <a:pos x="0" y="0"/>
                </a:cxn>
                <a:cxn ang="0">
                  <a:pos x="0" y="0"/>
                </a:cxn>
                <a:cxn ang="0">
                  <a:pos x="8" y="8"/>
                </a:cxn>
                <a:cxn ang="0">
                  <a:pos x="31" y="8"/>
                </a:cxn>
                <a:cxn ang="0">
                  <a:pos x="38" y="0"/>
                </a:cxn>
                <a:cxn ang="0">
                  <a:pos x="38" y="0"/>
                </a:cxn>
                <a:cxn ang="0">
                  <a:pos x="31" y="0"/>
                </a:cxn>
                <a:cxn ang="0">
                  <a:pos x="8" y="0"/>
                </a:cxn>
              </a:cxnLst>
              <a:rect l="0" t="0" r="r" b="b"/>
              <a:pathLst>
                <a:path w="38" h="8">
                  <a:moveTo>
                    <a:pt x="8" y="0"/>
                  </a:moveTo>
                  <a:lnTo>
                    <a:pt x="0" y="0"/>
                  </a:lnTo>
                  <a:lnTo>
                    <a:pt x="0" y="0"/>
                  </a:lnTo>
                  <a:lnTo>
                    <a:pt x="8" y="8"/>
                  </a:lnTo>
                  <a:lnTo>
                    <a:pt x="31" y="8"/>
                  </a:lnTo>
                  <a:lnTo>
                    <a:pt x="38" y="0"/>
                  </a:lnTo>
                  <a:lnTo>
                    <a:pt x="38" y="0"/>
                  </a:lnTo>
                  <a:lnTo>
                    <a:pt x="31"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36" name="Freeform 4576"/>
            <p:cNvSpPr>
              <a:spLocks/>
            </p:cNvSpPr>
            <p:nvPr/>
          </p:nvSpPr>
          <p:spPr bwMode="auto">
            <a:xfrm>
              <a:off x="1793875" y="1423988"/>
              <a:ext cx="46038" cy="4763"/>
            </a:xfrm>
            <a:custGeom>
              <a:avLst/>
              <a:gdLst/>
              <a:ahLst/>
              <a:cxnLst>
                <a:cxn ang="0">
                  <a:pos x="0" y="0"/>
                </a:cxn>
                <a:cxn ang="0">
                  <a:pos x="0" y="0"/>
                </a:cxn>
                <a:cxn ang="0">
                  <a:pos x="0" y="0"/>
                </a:cxn>
                <a:cxn ang="0">
                  <a:pos x="0" y="8"/>
                </a:cxn>
                <a:cxn ang="0">
                  <a:pos x="83" y="8"/>
                </a:cxn>
                <a:cxn ang="0">
                  <a:pos x="89" y="0"/>
                </a:cxn>
                <a:cxn ang="0">
                  <a:pos x="83" y="0"/>
                </a:cxn>
                <a:cxn ang="0">
                  <a:pos x="83" y="0"/>
                </a:cxn>
                <a:cxn ang="0">
                  <a:pos x="0" y="0"/>
                </a:cxn>
              </a:cxnLst>
              <a:rect l="0" t="0" r="r" b="b"/>
              <a:pathLst>
                <a:path w="89" h="8">
                  <a:moveTo>
                    <a:pt x="0" y="0"/>
                  </a:moveTo>
                  <a:lnTo>
                    <a:pt x="0" y="0"/>
                  </a:lnTo>
                  <a:lnTo>
                    <a:pt x="0" y="0"/>
                  </a:lnTo>
                  <a:lnTo>
                    <a:pt x="0" y="8"/>
                  </a:lnTo>
                  <a:lnTo>
                    <a:pt x="83" y="8"/>
                  </a:lnTo>
                  <a:lnTo>
                    <a:pt x="89" y="0"/>
                  </a:lnTo>
                  <a:lnTo>
                    <a:pt x="83" y="0"/>
                  </a:lnTo>
                  <a:lnTo>
                    <a:pt x="83"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37" name="Freeform 4582"/>
            <p:cNvSpPr>
              <a:spLocks/>
            </p:cNvSpPr>
            <p:nvPr/>
          </p:nvSpPr>
          <p:spPr bwMode="auto">
            <a:xfrm>
              <a:off x="1857375" y="1423988"/>
              <a:ext cx="31750" cy="4763"/>
            </a:xfrm>
            <a:custGeom>
              <a:avLst/>
              <a:gdLst/>
              <a:ahLst/>
              <a:cxnLst>
                <a:cxn ang="0">
                  <a:pos x="8" y="0"/>
                </a:cxn>
                <a:cxn ang="0">
                  <a:pos x="0" y="0"/>
                </a:cxn>
                <a:cxn ang="0">
                  <a:pos x="0" y="0"/>
                </a:cxn>
                <a:cxn ang="0">
                  <a:pos x="8" y="8"/>
                </a:cxn>
                <a:cxn ang="0">
                  <a:pos x="53" y="8"/>
                </a:cxn>
                <a:cxn ang="0">
                  <a:pos x="60" y="0"/>
                </a:cxn>
                <a:cxn ang="0">
                  <a:pos x="53" y="0"/>
                </a:cxn>
                <a:cxn ang="0">
                  <a:pos x="53" y="0"/>
                </a:cxn>
                <a:cxn ang="0">
                  <a:pos x="8" y="0"/>
                </a:cxn>
              </a:cxnLst>
              <a:rect l="0" t="0" r="r" b="b"/>
              <a:pathLst>
                <a:path w="60" h="8">
                  <a:moveTo>
                    <a:pt x="8" y="0"/>
                  </a:moveTo>
                  <a:lnTo>
                    <a:pt x="0" y="0"/>
                  </a:lnTo>
                  <a:lnTo>
                    <a:pt x="0" y="0"/>
                  </a:lnTo>
                  <a:lnTo>
                    <a:pt x="8" y="8"/>
                  </a:lnTo>
                  <a:lnTo>
                    <a:pt x="53" y="8"/>
                  </a:lnTo>
                  <a:lnTo>
                    <a:pt x="60" y="0"/>
                  </a:lnTo>
                  <a:lnTo>
                    <a:pt x="53" y="0"/>
                  </a:lnTo>
                  <a:lnTo>
                    <a:pt x="53"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38" name="Freeform 4591"/>
            <p:cNvSpPr>
              <a:spLocks/>
            </p:cNvSpPr>
            <p:nvPr/>
          </p:nvSpPr>
          <p:spPr bwMode="auto">
            <a:xfrm>
              <a:off x="1905000" y="1423988"/>
              <a:ext cx="47625" cy="4763"/>
            </a:xfrm>
            <a:custGeom>
              <a:avLst/>
              <a:gdLst/>
              <a:ahLst/>
              <a:cxnLst>
                <a:cxn ang="0">
                  <a:pos x="7" y="0"/>
                </a:cxn>
                <a:cxn ang="0">
                  <a:pos x="0" y="0"/>
                </a:cxn>
                <a:cxn ang="0">
                  <a:pos x="0" y="0"/>
                </a:cxn>
                <a:cxn ang="0">
                  <a:pos x="7" y="8"/>
                </a:cxn>
                <a:cxn ang="0">
                  <a:pos x="82" y="8"/>
                </a:cxn>
                <a:cxn ang="0">
                  <a:pos x="90" y="0"/>
                </a:cxn>
                <a:cxn ang="0">
                  <a:pos x="90" y="0"/>
                </a:cxn>
                <a:cxn ang="0">
                  <a:pos x="82" y="0"/>
                </a:cxn>
                <a:cxn ang="0">
                  <a:pos x="7" y="0"/>
                </a:cxn>
              </a:cxnLst>
              <a:rect l="0" t="0" r="r" b="b"/>
              <a:pathLst>
                <a:path w="90" h="8">
                  <a:moveTo>
                    <a:pt x="7" y="0"/>
                  </a:moveTo>
                  <a:lnTo>
                    <a:pt x="0" y="0"/>
                  </a:lnTo>
                  <a:lnTo>
                    <a:pt x="0" y="0"/>
                  </a:lnTo>
                  <a:lnTo>
                    <a:pt x="7" y="8"/>
                  </a:lnTo>
                  <a:lnTo>
                    <a:pt x="82" y="8"/>
                  </a:lnTo>
                  <a:lnTo>
                    <a:pt x="90" y="0"/>
                  </a:lnTo>
                  <a:lnTo>
                    <a:pt x="90" y="0"/>
                  </a:lnTo>
                  <a:lnTo>
                    <a:pt x="82"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39" name="Freeform 4603"/>
            <p:cNvSpPr>
              <a:spLocks/>
            </p:cNvSpPr>
            <p:nvPr/>
          </p:nvSpPr>
          <p:spPr bwMode="auto">
            <a:xfrm>
              <a:off x="1973263" y="1431925"/>
              <a:ext cx="34925" cy="7938"/>
            </a:xfrm>
            <a:custGeom>
              <a:avLst/>
              <a:gdLst/>
              <a:ahLst/>
              <a:cxnLst>
                <a:cxn ang="0">
                  <a:pos x="7" y="0"/>
                </a:cxn>
                <a:cxn ang="0">
                  <a:pos x="0" y="8"/>
                </a:cxn>
                <a:cxn ang="0">
                  <a:pos x="0" y="8"/>
                </a:cxn>
                <a:cxn ang="0">
                  <a:pos x="7" y="15"/>
                </a:cxn>
                <a:cxn ang="0">
                  <a:pos x="59" y="15"/>
                </a:cxn>
                <a:cxn ang="0">
                  <a:pos x="67" y="8"/>
                </a:cxn>
                <a:cxn ang="0">
                  <a:pos x="67" y="8"/>
                </a:cxn>
                <a:cxn ang="0">
                  <a:pos x="59" y="0"/>
                </a:cxn>
                <a:cxn ang="0">
                  <a:pos x="7" y="0"/>
                </a:cxn>
              </a:cxnLst>
              <a:rect l="0" t="0" r="r" b="b"/>
              <a:pathLst>
                <a:path w="67" h="15">
                  <a:moveTo>
                    <a:pt x="7" y="0"/>
                  </a:moveTo>
                  <a:lnTo>
                    <a:pt x="0" y="8"/>
                  </a:lnTo>
                  <a:lnTo>
                    <a:pt x="0" y="8"/>
                  </a:lnTo>
                  <a:lnTo>
                    <a:pt x="7" y="15"/>
                  </a:lnTo>
                  <a:lnTo>
                    <a:pt x="59" y="15"/>
                  </a:lnTo>
                  <a:lnTo>
                    <a:pt x="67" y="8"/>
                  </a:lnTo>
                  <a:lnTo>
                    <a:pt x="67" y="8"/>
                  </a:lnTo>
                  <a:lnTo>
                    <a:pt x="59"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40" name="Freeform 4615"/>
            <p:cNvSpPr>
              <a:spLocks/>
            </p:cNvSpPr>
            <p:nvPr/>
          </p:nvSpPr>
          <p:spPr bwMode="auto">
            <a:xfrm>
              <a:off x="2051050" y="1431925"/>
              <a:ext cx="41275" cy="7938"/>
            </a:xfrm>
            <a:custGeom>
              <a:avLst/>
              <a:gdLst/>
              <a:ahLst/>
              <a:cxnLst>
                <a:cxn ang="0">
                  <a:pos x="8" y="0"/>
                </a:cxn>
                <a:cxn ang="0">
                  <a:pos x="0" y="8"/>
                </a:cxn>
                <a:cxn ang="0">
                  <a:pos x="0" y="8"/>
                </a:cxn>
                <a:cxn ang="0">
                  <a:pos x="8" y="15"/>
                </a:cxn>
                <a:cxn ang="0">
                  <a:pos x="69" y="15"/>
                </a:cxn>
                <a:cxn ang="0">
                  <a:pos x="77" y="8"/>
                </a:cxn>
                <a:cxn ang="0">
                  <a:pos x="77" y="8"/>
                </a:cxn>
                <a:cxn ang="0">
                  <a:pos x="69" y="0"/>
                </a:cxn>
                <a:cxn ang="0">
                  <a:pos x="8" y="0"/>
                </a:cxn>
              </a:cxnLst>
              <a:rect l="0" t="0" r="r" b="b"/>
              <a:pathLst>
                <a:path w="77" h="15">
                  <a:moveTo>
                    <a:pt x="8" y="0"/>
                  </a:moveTo>
                  <a:lnTo>
                    <a:pt x="0" y="8"/>
                  </a:lnTo>
                  <a:lnTo>
                    <a:pt x="0" y="8"/>
                  </a:lnTo>
                  <a:lnTo>
                    <a:pt x="8" y="15"/>
                  </a:lnTo>
                  <a:lnTo>
                    <a:pt x="69" y="15"/>
                  </a:lnTo>
                  <a:lnTo>
                    <a:pt x="77" y="8"/>
                  </a:lnTo>
                  <a:lnTo>
                    <a:pt x="77" y="8"/>
                  </a:lnTo>
                  <a:lnTo>
                    <a:pt x="69"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41" name="Freeform 5058"/>
            <p:cNvSpPr>
              <a:spLocks/>
            </p:cNvSpPr>
            <p:nvPr/>
          </p:nvSpPr>
          <p:spPr bwMode="auto">
            <a:xfrm>
              <a:off x="3146425" y="1747838"/>
              <a:ext cx="12700" cy="4763"/>
            </a:xfrm>
            <a:custGeom>
              <a:avLst/>
              <a:gdLst/>
              <a:ahLst/>
              <a:cxnLst>
                <a:cxn ang="0">
                  <a:pos x="8" y="0"/>
                </a:cxn>
                <a:cxn ang="0">
                  <a:pos x="0" y="0"/>
                </a:cxn>
                <a:cxn ang="0">
                  <a:pos x="0" y="8"/>
                </a:cxn>
                <a:cxn ang="0">
                  <a:pos x="23" y="8"/>
                </a:cxn>
                <a:cxn ang="0">
                  <a:pos x="23" y="0"/>
                </a:cxn>
                <a:cxn ang="0">
                  <a:pos x="16" y="0"/>
                </a:cxn>
                <a:cxn ang="0">
                  <a:pos x="8" y="0"/>
                </a:cxn>
              </a:cxnLst>
              <a:rect l="0" t="0" r="r" b="b"/>
              <a:pathLst>
                <a:path w="23" h="8">
                  <a:moveTo>
                    <a:pt x="8" y="0"/>
                  </a:moveTo>
                  <a:lnTo>
                    <a:pt x="0" y="0"/>
                  </a:lnTo>
                  <a:lnTo>
                    <a:pt x="0" y="8"/>
                  </a:lnTo>
                  <a:lnTo>
                    <a:pt x="23" y="8"/>
                  </a:lnTo>
                  <a:lnTo>
                    <a:pt x="23"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42" name="Freeform 5059"/>
            <p:cNvSpPr>
              <a:spLocks/>
            </p:cNvSpPr>
            <p:nvPr/>
          </p:nvSpPr>
          <p:spPr bwMode="auto">
            <a:xfrm>
              <a:off x="3146425" y="1747838"/>
              <a:ext cx="12700" cy="4763"/>
            </a:xfrm>
            <a:custGeom>
              <a:avLst/>
              <a:gdLst/>
              <a:ahLst/>
              <a:cxnLst>
                <a:cxn ang="0">
                  <a:pos x="8" y="0"/>
                </a:cxn>
                <a:cxn ang="0">
                  <a:pos x="0" y="0"/>
                </a:cxn>
                <a:cxn ang="0">
                  <a:pos x="0" y="8"/>
                </a:cxn>
                <a:cxn ang="0">
                  <a:pos x="8" y="8"/>
                </a:cxn>
                <a:cxn ang="0">
                  <a:pos x="16" y="8"/>
                </a:cxn>
                <a:cxn ang="0">
                  <a:pos x="23" y="8"/>
                </a:cxn>
                <a:cxn ang="0">
                  <a:pos x="23" y="0"/>
                </a:cxn>
                <a:cxn ang="0">
                  <a:pos x="16" y="0"/>
                </a:cxn>
                <a:cxn ang="0">
                  <a:pos x="8" y="0"/>
                </a:cxn>
              </a:cxnLst>
              <a:rect l="0" t="0" r="r" b="b"/>
              <a:pathLst>
                <a:path w="23" h="8">
                  <a:moveTo>
                    <a:pt x="8" y="0"/>
                  </a:moveTo>
                  <a:lnTo>
                    <a:pt x="0" y="0"/>
                  </a:lnTo>
                  <a:lnTo>
                    <a:pt x="0" y="8"/>
                  </a:lnTo>
                  <a:lnTo>
                    <a:pt x="8" y="8"/>
                  </a:lnTo>
                  <a:lnTo>
                    <a:pt x="16" y="8"/>
                  </a:lnTo>
                  <a:lnTo>
                    <a:pt x="23" y="8"/>
                  </a:lnTo>
                  <a:lnTo>
                    <a:pt x="23"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43" name="Freeform 5061"/>
            <p:cNvSpPr>
              <a:spLocks/>
            </p:cNvSpPr>
            <p:nvPr/>
          </p:nvSpPr>
          <p:spPr bwMode="auto">
            <a:xfrm>
              <a:off x="3151188" y="1747838"/>
              <a:ext cx="28575" cy="4763"/>
            </a:xfrm>
            <a:custGeom>
              <a:avLst/>
              <a:gdLst/>
              <a:ahLst/>
              <a:cxnLst>
                <a:cxn ang="0">
                  <a:pos x="8" y="0"/>
                </a:cxn>
                <a:cxn ang="0">
                  <a:pos x="0" y="0"/>
                </a:cxn>
                <a:cxn ang="0">
                  <a:pos x="0" y="8"/>
                </a:cxn>
                <a:cxn ang="0">
                  <a:pos x="53" y="8"/>
                </a:cxn>
                <a:cxn ang="0">
                  <a:pos x="53" y="0"/>
                </a:cxn>
                <a:cxn ang="0">
                  <a:pos x="45" y="0"/>
                </a:cxn>
                <a:cxn ang="0">
                  <a:pos x="8" y="0"/>
                </a:cxn>
              </a:cxnLst>
              <a:rect l="0" t="0" r="r" b="b"/>
              <a:pathLst>
                <a:path w="53" h="8">
                  <a:moveTo>
                    <a:pt x="8" y="0"/>
                  </a:moveTo>
                  <a:lnTo>
                    <a:pt x="0" y="0"/>
                  </a:lnTo>
                  <a:lnTo>
                    <a:pt x="0" y="8"/>
                  </a:lnTo>
                  <a:lnTo>
                    <a:pt x="53" y="8"/>
                  </a:lnTo>
                  <a:lnTo>
                    <a:pt x="53" y="0"/>
                  </a:lnTo>
                  <a:lnTo>
                    <a:pt x="4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44" name="Freeform 5062"/>
            <p:cNvSpPr>
              <a:spLocks/>
            </p:cNvSpPr>
            <p:nvPr/>
          </p:nvSpPr>
          <p:spPr bwMode="auto">
            <a:xfrm>
              <a:off x="3151188" y="1747838"/>
              <a:ext cx="28575" cy="4763"/>
            </a:xfrm>
            <a:custGeom>
              <a:avLst/>
              <a:gdLst/>
              <a:ahLst/>
              <a:cxnLst>
                <a:cxn ang="0">
                  <a:pos x="8" y="0"/>
                </a:cxn>
                <a:cxn ang="0">
                  <a:pos x="0" y="0"/>
                </a:cxn>
                <a:cxn ang="0">
                  <a:pos x="0" y="8"/>
                </a:cxn>
                <a:cxn ang="0">
                  <a:pos x="8" y="8"/>
                </a:cxn>
                <a:cxn ang="0">
                  <a:pos x="45" y="8"/>
                </a:cxn>
                <a:cxn ang="0">
                  <a:pos x="53" y="8"/>
                </a:cxn>
                <a:cxn ang="0">
                  <a:pos x="53" y="0"/>
                </a:cxn>
                <a:cxn ang="0">
                  <a:pos x="45" y="0"/>
                </a:cxn>
                <a:cxn ang="0">
                  <a:pos x="8" y="0"/>
                </a:cxn>
              </a:cxnLst>
              <a:rect l="0" t="0" r="r" b="b"/>
              <a:pathLst>
                <a:path w="53" h="8">
                  <a:moveTo>
                    <a:pt x="8" y="0"/>
                  </a:moveTo>
                  <a:lnTo>
                    <a:pt x="0" y="0"/>
                  </a:lnTo>
                  <a:lnTo>
                    <a:pt x="0" y="8"/>
                  </a:lnTo>
                  <a:lnTo>
                    <a:pt x="8" y="8"/>
                  </a:lnTo>
                  <a:lnTo>
                    <a:pt x="45" y="8"/>
                  </a:lnTo>
                  <a:lnTo>
                    <a:pt x="53" y="8"/>
                  </a:lnTo>
                  <a:lnTo>
                    <a:pt x="53" y="0"/>
                  </a:lnTo>
                  <a:lnTo>
                    <a:pt x="4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45" name="Line 5063"/>
            <p:cNvSpPr>
              <a:spLocks noChangeShapeType="1"/>
            </p:cNvSpPr>
            <p:nvPr/>
          </p:nvSpPr>
          <p:spPr bwMode="auto">
            <a:xfrm>
              <a:off x="3179763" y="17526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46" name="Freeform 5064"/>
            <p:cNvSpPr>
              <a:spLocks/>
            </p:cNvSpPr>
            <p:nvPr/>
          </p:nvSpPr>
          <p:spPr bwMode="auto">
            <a:xfrm>
              <a:off x="3171825" y="1747838"/>
              <a:ext cx="7938" cy="11113"/>
            </a:xfrm>
            <a:custGeom>
              <a:avLst/>
              <a:gdLst/>
              <a:ahLst/>
              <a:cxnLst>
                <a:cxn ang="0">
                  <a:pos x="15" y="8"/>
                </a:cxn>
                <a:cxn ang="0">
                  <a:pos x="15" y="0"/>
                </a:cxn>
                <a:cxn ang="0">
                  <a:pos x="7" y="0"/>
                </a:cxn>
                <a:cxn ang="0">
                  <a:pos x="0" y="8"/>
                </a:cxn>
                <a:cxn ang="0">
                  <a:pos x="0" y="15"/>
                </a:cxn>
                <a:cxn ang="0">
                  <a:pos x="7" y="21"/>
                </a:cxn>
                <a:cxn ang="0">
                  <a:pos x="15" y="21"/>
                </a:cxn>
                <a:cxn ang="0">
                  <a:pos x="15" y="15"/>
                </a:cxn>
                <a:cxn ang="0">
                  <a:pos x="15" y="8"/>
                </a:cxn>
              </a:cxnLst>
              <a:rect l="0" t="0" r="r" b="b"/>
              <a:pathLst>
                <a:path w="15" h="21">
                  <a:moveTo>
                    <a:pt x="15" y="8"/>
                  </a:moveTo>
                  <a:lnTo>
                    <a:pt x="15" y="0"/>
                  </a:lnTo>
                  <a:lnTo>
                    <a:pt x="7" y="0"/>
                  </a:lnTo>
                  <a:lnTo>
                    <a:pt x="0" y="8"/>
                  </a:lnTo>
                  <a:lnTo>
                    <a:pt x="0" y="15"/>
                  </a:lnTo>
                  <a:lnTo>
                    <a:pt x="7" y="21"/>
                  </a:lnTo>
                  <a:lnTo>
                    <a:pt x="15" y="21"/>
                  </a:lnTo>
                  <a:lnTo>
                    <a:pt x="15" y="15"/>
                  </a:lnTo>
                  <a:lnTo>
                    <a:pt x="15"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47" name="Freeform 5065"/>
            <p:cNvSpPr>
              <a:spLocks/>
            </p:cNvSpPr>
            <p:nvPr/>
          </p:nvSpPr>
          <p:spPr bwMode="auto">
            <a:xfrm>
              <a:off x="3171825" y="1747838"/>
              <a:ext cx="7938" cy="11113"/>
            </a:xfrm>
            <a:custGeom>
              <a:avLst/>
              <a:gdLst/>
              <a:ahLst/>
              <a:cxnLst>
                <a:cxn ang="0">
                  <a:pos x="15" y="8"/>
                </a:cxn>
                <a:cxn ang="0">
                  <a:pos x="15" y="0"/>
                </a:cxn>
                <a:cxn ang="0">
                  <a:pos x="7" y="0"/>
                </a:cxn>
                <a:cxn ang="0">
                  <a:pos x="0" y="8"/>
                </a:cxn>
                <a:cxn ang="0">
                  <a:pos x="0" y="15"/>
                </a:cxn>
                <a:cxn ang="0">
                  <a:pos x="7" y="21"/>
                </a:cxn>
                <a:cxn ang="0">
                  <a:pos x="15" y="21"/>
                </a:cxn>
                <a:cxn ang="0">
                  <a:pos x="15" y="15"/>
                </a:cxn>
                <a:cxn ang="0">
                  <a:pos x="15" y="8"/>
                </a:cxn>
              </a:cxnLst>
              <a:rect l="0" t="0" r="r" b="b"/>
              <a:pathLst>
                <a:path w="15" h="21">
                  <a:moveTo>
                    <a:pt x="15" y="8"/>
                  </a:moveTo>
                  <a:lnTo>
                    <a:pt x="15" y="0"/>
                  </a:lnTo>
                  <a:lnTo>
                    <a:pt x="7" y="0"/>
                  </a:lnTo>
                  <a:lnTo>
                    <a:pt x="0" y="8"/>
                  </a:lnTo>
                  <a:lnTo>
                    <a:pt x="0" y="15"/>
                  </a:lnTo>
                  <a:lnTo>
                    <a:pt x="7" y="21"/>
                  </a:lnTo>
                  <a:lnTo>
                    <a:pt x="15" y="21"/>
                  </a:lnTo>
                  <a:lnTo>
                    <a:pt x="15" y="15"/>
                  </a:lnTo>
                  <a:lnTo>
                    <a:pt x="15"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48" name="Line 5066"/>
            <p:cNvSpPr>
              <a:spLocks noChangeShapeType="1"/>
            </p:cNvSpPr>
            <p:nvPr/>
          </p:nvSpPr>
          <p:spPr bwMode="auto">
            <a:xfrm>
              <a:off x="3175000" y="17526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49" name="Freeform 5067"/>
            <p:cNvSpPr>
              <a:spLocks/>
            </p:cNvSpPr>
            <p:nvPr/>
          </p:nvSpPr>
          <p:spPr bwMode="auto">
            <a:xfrm>
              <a:off x="3171825" y="1752600"/>
              <a:ext cx="23813" cy="6350"/>
            </a:xfrm>
            <a:custGeom>
              <a:avLst/>
              <a:gdLst/>
              <a:ahLst/>
              <a:cxnLst>
                <a:cxn ang="0">
                  <a:pos x="7" y="0"/>
                </a:cxn>
                <a:cxn ang="0">
                  <a:pos x="7" y="7"/>
                </a:cxn>
                <a:cxn ang="0">
                  <a:pos x="0" y="7"/>
                </a:cxn>
                <a:cxn ang="0">
                  <a:pos x="7" y="13"/>
                </a:cxn>
                <a:cxn ang="0">
                  <a:pos x="38" y="13"/>
                </a:cxn>
                <a:cxn ang="0">
                  <a:pos x="45" y="7"/>
                </a:cxn>
                <a:cxn ang="0">
                  <a:pos x="38" y="0"/>
                </a:cxn>
                <a:cxn ang="0">
                  <a:pos x="7" y="0"/>
                </a:cxn>
              </a:cxnLst>
              <a:rect l="0" t="0" r="r" b="b"/>
              <a:pathLst>
                <a:path w="45" h="13">
                  <a:moveTo>
                    <a:pt x="7" y="0"/>
                  </a:moveTo>
                  <a:lnTo>
                    <a:pt x="7" y="7"/>
                  </a:lnTo>
                  <a:lnTo>
                    <a:pt x="0" y="7"/>
                  </a:lnTo>
                  <a:lnTo>
                    <a:pt x="7" y="13"/>
                  </a:lnTo>
                  <a:lnTo>
                    <a:pt x="38" y="13"/>
                  </a:lnTo>
                  <a:lnTo>
                    <a:pt x="45" y="7"/>
                  </a:lnTo>
                  <a:lnTo>
                    <a:pt x="38"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50" name="Freeform 5068"/>
            <p:cNvSpPr>
              <a:spLocks/>
            </p:cNvSpPr>
            <p:nvPr/>
          </p:nvSpPr>
          <p:spPr bwMode="auto">
            <a:xfrm>
              <a:off x="3171825" y="1752600"/>
              <a:ext cx="23813" cy="6350"/>
            </a:xfrm>
            <a:custGeom>
              <a:avLst/>
              <a:gdLst/>
              <a:ahLst/>
              <a:cxnLst>
                <a:cxn ang="0">
                  <a:pos x="7" y="0"/>
                </a:cxn>
                <a:cxn ang="0">
                  <a:pos x="7" y="7"/>
                </a:cxn>
                <a:cxn ang="0">
                  <a:pos x="0" y="7"/>
                </a:cxn>
                <a:cxn ang="0">
                  <a:pos x="7" y="13"/>
                </a:cxn>
                <a:cxn ang="0">
                  <a:pos x="38" y="13"/>
                </a:cxn>
                <a:cxn ang="0">
                  <a:pos x="45" y="7"/>
                </a:cxn>
                <a:cxn ang="0">
                  <a:pos x="45" y="7"/>
                </a:cxn>
                <a:cxn ang="0">
                  <a:pos x="38" y="0"/>
                </a:cxn>
                <a:cxn ang="0">
                  <a:pos x="7" y="0"/>
                </a:cxn>
              </a:cxnLst>
              <a:rect l="0" t="0" r="r" b="b"/>
              <a:pathLst>
                <a:path w="45" h="13">
                  <a:moveTo>
                    <a:pt x="7" y="0"/>
                  </a:moveTo>
                  <a:lnTo>
                    <a:pt x="7" y="7"/>
                  </a:lnTo>
                  <a:lnTo>
                    <a:pt x="0" y="7"/>
                  </a:lnTo>
                  <a:lnTo>
                    <a:pt x="7" y="13"/>
                  </a:lnTo>
                  <a:lnTo>
                    <a:pt x="38" y="13"/>
                  </a:lnTo>
                  <a:lnTo>
                    <a:pt x="45" y="7"/>
                  </a:lnTo>
                  <a:lnTo>
                    <a:pt x="45" y="7"/>
                  </a:lnTo>
                  <a:lnTo>
                    <a:pt x="38"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51" name="Line 5069"/>
            <p:cNvSpPr>
              <a:spLocks noChangeShapeType="1"/>
            </p:cNvSpPr>
            <p:nvPr/>
          </p:nvSpPr>
          <p:spPr bwMode="auto">
            <a:xfrm>
              <a:off x="3195638" y="17557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52" name="Freeform 5070"/>
            <p:cNvSpPr>
              <a:spLocks/>
            </p:cNvSpPr>
            <p:nvPr/>
          </p:nvSpPr>
          <p:spPr bwMode="auto">
            <a:xfrm>
              <a:off x="3187700" y="1752600"/>
              <a:ext cx="7938" cy="11113"/>
            </a:xfrm>
            <a:custGeom>
              <a:avLst/>
              <a:gdLst/>
              <a:ahLst/>
              <a:cxnLst>
                <a:cxn ang="0">
                  <a:pos x="15" y="7"/>
                </a:cxn>
                <a:cxn ang="0">
                  <a:pos x="8" y="0"/>
                </a:cxn>
                <a:cxn ang="0">
                  <a:pos x="0" y="7"/>
                </a:cxn>
                <a:cxn ang="0">
                  <a:pos x="0" y="21"/>
                </a:cxn>
                <a:cxn ang="0">
                  <a:pos x="15" y="21"/>
                </a:cxn>
                <a:cxn ang="0">
                  <a:pos x="15" y="7"/>
                </a:cxn>
              </a:cxnLst>
              <a:rect l="0" t="0" r="r" b="b"/>
              <a:pathLst>
                <a:path w="15" h="21">
                  <a:moveTo>
                    <a:pt x="15" y="7"/>
                  </a:moveTo>
                  <a:lnTo>
                    <a:pt x="8" y="0"/>
                  </a:lnTo>
                  <a:lnTo>
                    <a:pt x="0" y="7"/>
                  </a:lnTo>
                  <a:lnTo>
                    <a:pt x="0" y="21"/>
                  </a:lnTo>
                  <a:lnTo>
                    <a:pt x="15" y="21"/>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53" name="Freeform 5071"/>
            <p:cNvSpPr>
              <a:spLocks/>
            </p:cNvSpPr>
            <p:nvPr/>
          </p:nvSpPr>
          <p:spPr bwMode="auto">
            <a:xfrm>
              <a:off x="3187700" y="1752600"/>
              <a:ext cx="7938" cy="11113"/>
            </a:xfrm>
            <a:custGeom>
              <a:avLst/>
              <a:gdLst/>
              <a:ahLst/>
              <a:cxnLst>
                <a:cxn ang="0">
                  <a:pos x="15" y="7"/>
                </a:cxn>
                <a:cxn ang="0">
                  <a:pos x="15" y="7"/>
                </a:cxn>
                <a:cxn ang="0">
                  <a:pos x="8" y="0"/>
                </a:cxn>
                <a:cxn ang="0">
                  <a:pos x="0" y="7"/>
                </a:cxn>
                <a:cxn ang="0">
                  <a:pos x="0" y="21"/>
                </a:cxn>
                <a:cxn ang="0">
                  <a:pos x="8" y="21"/>
                </a:cxn>
                <a:cxn ang="0">
                  <a:pos x="15" y="21"/>
                </a:cxn>
                <a:cxn ang="0">
                  <a:pos x="15" y="21"/>
                </a:cxn>
                <a:cxn ang="0">
                  <a:pos x="15" y="7"/>
                </a:cxn>
              </a:cxnLst>
              <a:rect l="0" t="0" r="r" b="b"/>
              <a:pathLst>
                <a:path w="15" h="21">
                  <a:moveTo>
                    <a:pt x="15" y="7"/>
                  </a:moveTo>
                  <a:lnTo>
                    <a:pt x="15" y="7"/>
                  </a:lnTo>
                  <a:lnTo>
                    <a:pt x="8" y="0"/>
                  </a:lnTo>
                  <a:lnTo>
                    <a:pt x="0" y="7"/>
                  </a:lnTo>
                  <a:lnTo>
                    <a:pt x="0" y="21"/>
                  </a:lnTo>
                  <a:lnTo>
                    <a:pt x="8" y="21"/>
                  </a:lnTo>
                  <a:lnTo>
                    <a:pt x="15" y="21"/>
                  </a:lnTo>
                  <a:lnTo>
                    <a:pt x="15" y="21"/>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54" name="Line 5072"/>
            <p:cNvSpPr>
              <a:spLocks noChangeShapeType="1"/>
            </p:cNvSpPr>
            <p:nvPr/>
          </p:nvSpPr>
          <p:spPr bwMode="auto">
            <a:xfrm>
              <a:off x="3190875" y="17589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55" name="Freeform 5073"/>
            <p:cNvSpPr>
              <a:spLocks/>
            </p:cNvSpPr>
            <p:nvPr/>
          </p:nvSpPr>
          <p:spPr bwMode="auto">
            <a:xfrm>
              <a:off x="3187700" y="1758950"/>
              <a:ext cx="19050" cy="4763"/>
            </a:xfrm>
            <a:custGeom>
              <a:avLst/>
              <a:gdLst/>
              <a:ahLst/>
              <a:cxnLst>
                <a:cxn ang="0">
                  <a:pos x="8" y="0"/>
                </a:cxn>
                <a:cxn ang="0">
                  <a:pos x="0" y="0"/>
                </a:cxn>
                <a:cxn ang="0">
                  <a:pos x="0" y="8"/>
                </a:cxn>
                <a:cxn ang="0">
                  <a:pos x="38" y="8"/>
                </a:cxn>
                <a:cxn ang="0">
                  <a:pos x="38" y="0"/>
                </a:cxn>
                <a:cxn ang="0">
                  <a:pos x="30" y="0"/>
                </a:cxn>
                <a:cxn ang="0">
                  <a:pos x="8" y="0"/>
                </a:cxn>
              </a:cxnLst>
              <a:rect l="0" t="0" r="r" b="b"/>
              <a:pathLst>
                <a:path w="38" h="8">
                  <a:moveTo>
                    <a:pt x="8" y="0"/>
                  </a:moveTo>
                  <a:lnTo>
                    <a:pt x="0" y="0"/>
                  </a:lnTo>
                  <a:lnTo>
                    <a:pt x="0" y="8"/>
                  </a:lnTo>
                  <a:lnTo>
                    <a:pt x="38" y="8"/>
                  </a:lnTo>
                  <a:lnTo>
                    <a:pt x="38" y="0"/>
                  </a:lnTo>
                  <a:lnTo>
                    <a:pt x="30"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56" name="Freeform 5074"/>
            <p:cNvSpPr>
              <a:spLocks/>
            </p:cNvSpPr>
            <p:nvPr/>
          </p:nvSpPr>
          <p:spPr bwMode="auto">
            <a:xfrm>
              <a:off x="3187700" y="1758950"/>
              <a:ext cx="19050" cy="4763"/>
            </a:xfrm>
            <a:custGeom>
              <a:avLst/>
              <a:gdLst/>
              <a:ahLst/>
              <a:cxnLst>
                <a:cxn ang="0">
                  <a:pos x="8" y="0"/>
                </a:cxn>
                <a:cxn ang="0">
                  <a:pos x="0" y="0"/>
                </a:cxn>
                <a:cxn ang="0">
                  <a:pos x="0" y="8"/>
                </a:cxn>
                <a:cxn ang="0">
                  <a:pos x="8" y="8"/>
                </a:cxn>
                <a:cxn ang="0">
                  <a:pos x="30" y="8"/>
                </a:cxn>
                <a:cxn ang="0">
                  <a:pos x="38" y="8"/>
                </a:cxn>
                <a:cxn ang="0">
                  <a:pos x="38" y="0"/>
                </a:cxn>
                <a:cxn ang="0">
                  <a:pos x="30" y="0"/>
                </a:cxn>
                <a:cxn ang="0">
                  <a:pos x="8" y="0"/>
                </a:cxn>
              </a:cxnLst>
              <a:rect l="0" t="0" r="r" b="b"/>
              <a:pathLst>
                <a:path w="38" h="8">
                  <a:moveTo>
                    <a:pt x="8" y="0"/>
                  </a:moveTo>
                  <a:lnTo>
                    <a:pt x="0" y="0"/>
                  </a:lnTo>
                  <a:lnTo>
                    <a:pt x="0" y="8"/>
                  </a:lnTo>
                  <a:lnTo>
                    <a:pt x="8" y="8"/>
                  </a:lnTo>
                  <a:lnTo>
                    <a:pt x="30" y="8"/>
                  </a:lnTo>
                  <a:lnTo>
                    <a:pt x="38" y="8"/>
                  </a:lnTo>
                  <a:lnTo>
                    <a:pt x="38" y="0"/>
                  </a:lnTo>
                  <a:lnTo>
                    <a:pt x="30"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57" name="Line 5075"/>
            <p:cNvSpPr>
              <a:spLocks noChangeShapeType="1"/>
            </p:cNvSpPr>
            <p:nvPr/>
          </p:nvSpPr>
          <p:spPr bwMode="auto">
            <a:xfrm>
              <a:off x="3206750" y="17637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58" name="Freeform 5076"/>
            <p:cNvSpPr>
              <a:spLocks/>
            </p:cNvSpPr>
            <p:nvPr/>
          </p:nvSpPr>
          <p:spPr bwMode="auto">
            <a:xfrm>
              <a:off x="3198813" y="1758950"/>
              <a:ext cx="7938" cy="12700"/>
            </a:xfrm>
            <a:custGeom>
              <a:avLst/>
              <a:gdLst/>
              <a:ahLst/>
              <a:cxnLst>
                <a:cxn ang="0">
                  <a:pos x="16" y="8"/>
                </a:cxn>
                <a:cxn ang="0">
                  <a:pos x="8" y="0"/>
                </a:cxn>
                <a:cxn ang="0">
                  <a:pos x="0" y="8"/>
                </a:cxn>
                <a:cxn ang="0">
                  <a:pos x="0" y="15"/>
                </a:cxn>
                <a:cxn ang="0">
                  <a:pos x="8" y="23"/>
                </a:cxn>
                <a:cxn ang="0">
                  <a:pos x="16" y="15"/>
                </a:cxn>
                <a:cxn ang="0">
                  <a:pos x="16" y="8"/>
                </a:cxn>
              </a:cxnLst>
              <a:rect l="0" t="0" r="r" b="b"/>
              <a:pathLst>
                <a:path w="16" h="23">
                  <a:moveTo>
                    <a:pt x="16" y="8"/>
                  </a:moveTo>
                  <a:lnTo>
                    <a:pt x="8" y="0"/>
                  </a:lnTo>
                  <a:lnTo>
                    <a:pt x="0" y="8"/>
                  </a:lnTo>
                  <a:lnTo>
                    <a:pt x="0" y="15"/>
                  </a:lnTo>
                  <a:lnTo>
                    <a:pt x="8" y="23"/>
                  </a:lnTo>
                  <a:lnTo>
                    <a:pt x="16" y="15"/>
                  </a:lnTo>
                  <a:lnTo>
                    <a:pt x="16"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59" name="Freeform 5077"/>
            <p:cNvSpPr>
              <a:spLocks/>
            </p:cNvSpPr>
            <p:nvPr/>
          </p:nvSpPr>
          <p:spPr bwMode="auto">
            <a:xfrm>
              <a:off x="3198813" y="1758950"/>
              <a:ext cx="7938" cy="12700"/>
            </a:xfrm>
            <a:custGeom>
              <a:avLst/>
              <a:gdLst/>
              <a:ahLst/>
              <a:cxnLst>
                <a:cxn ang="0">
                  <a:pos x="16" y="8"/>
                </a:cxn>
                <a:cxn ang="0">
                  <a:pos x="8" y="0"/>
                </a:cxn>
                <a:cxn ang="0">
                  <a:pos x="8" y="0"/>
                </a:cxn>
                <a:cxn ang="0">
                  <a:pos x="0" y="8"/>
                </a:cxn>
                <a:cxn ang="0">
                  <a:pos x="0" y="15"/>
                </a:cxn>
                <a:cxn ang="0">
                  <a:pos x="8" y="23"/>
                </a:cxn>
                <a:cxn ang="0">
                  <a:pos x="8" y="23"/>
                </a:cxn>
                <a:cxn ang="0">
                  <a:pos x="16" y="15"/>
                </a:cxn>
                <a:cxn ang="0">
                  <a:pos x="16" y="8"/>
                </a:cxn>
              </a:cxnLst>
              <a:rect l="0" t="0" r="r" b="b"/>
              <a:pathLst>
                <a:path w="16" h="23">
                  <a:moveTo>
                    <a:pt x="16" y="8"/>
                  </a:moveTo>
                  <a:lnTo>
                    <a:pt x="8" y="0"/>
                  </a:lnTo>
                  <a:lnTo>
                    <a:pt x="8" y="0"/>
                  </a:lnTo>
                  <a:lnTo>
                    <a:pt x="0" y="8"/>
                  </a:lnTo>
                  <a:lnTo>
                    <a:pt x="0" y="15"/>
                  </a:lnTo>
                  <a:lnTo>
                    <a:pt x="8" y="23"/>
                  </a:lnTo>
                  <a:lnTo>
                    <a:pt x="8" y="23"/>
                  </a:lnTo>
                  <a:lnTo>
                    <a:pt x="16" y="15"/>
                  </a:lnTo>
                  <a:lnTo>
                    <a:pt x="16"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60" name="Line 5078"/>
            <p:cNvSpPr>
              <a:spLocks noChangeShapeType="1"/>
            </p:cNvSpPr>
            <p:nvPr/>
          </p:nvSpPr>
          <p:spPr bwMode="auto">
            <a:xfrm>
              <a:off x="3203575" y="17637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61" name="Freeform 5079"/>
            <p:cNvSpPr>
              <a:spLocks/>
            </p:cNvSpPr>
            <p:nvPr/>
          </p:nvSpPr>
          <p:spPr bwMode="auto">
            <a:xfrm>
              <a:off x="3198813" y="1763713"/>
              <a:ext cx="23813" cy="7938"/>
            </a:xfrm>
            <a:custGeom>
              <a:avLst/>
              <a:gdLst/>
              <a:ahLst/>
              <a:cxnLst>
                <a:cxn ang="0">
                  <a:pos x="8" y="0"/>
                </a:cxn>
                <a:cxn ang="0">
                  <a:pos x="0" y="7"/>
                </a:cxn>
                <a:cxn ang="0">
                  <a:pos x="8" y="15"/>
                </a:cxn>
                <a:cxn ang="0">
                  <a:pos x="38" y="15"/>
                </a:cxn>
                <a:cxn ang="0">
                  <a:pos x="46" y="7"/>
                </a:cxn>
                <a:cxn ang="0">
                  <a:pos x="38" y="0"/>
                </a:cxn>
                <a:cxn ang="0">
                  <a:pos x="8" y="0"/>
                </a:cxn>
              </a:cxnLst>
              <a:rect l="0" t="0" r="r" b="b"/>
              <a:pathLst>
                <a:path w="46" h="15">
                  <a:moveTo>
                    <a:pt x="8" y="0"/>
                  </a:moveTo>
                  <a:lnTo>
                    <a:pt x="0" y="7"/>
                  </a:lnTo>
                  <a:lnTo>
                    <a:pt x="8" y="15"/>
                  </a:lnTo>
                  <a:lnTo>
                    <a:pt x="38" y="15"/>
                  </a:lnTo>
                  <a:lnTo>
                    <a:pt x="46" y="7"/>
                  </a:lnTo>
                  <a:lnTo>
                    <a:pt x="38"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62" name="Freeform 5080"/>
            <p:cNvSpPr>
              <a:spLocks/>
            </p:cNvSpPr>
            <p:nvPr/>
          </p:nvSpPr>
          <p:spPr bwMode="auto">
            <a:xfrm>
              <a:off x="3198813" y="1763713"/>
              <a:ext cx="23813" cy="7938"/>
            </a:xfrm>
            <a:custGeom>
              <a:avLst/>
              <a:gdLst/>
              <a:ahLst/>
              <a:cxnLst>
                <a:cxn ang="0">
                  <a:pos x="8" y="0"/>
                </a:cxn>
                <a:cxn ang="0">
                  <a:pos x="0" y="7"/>
                </a:cxn>
                <a:cxn ang="0">
                  <a:pos x="0" y="7"/>
                </a:cxn>
                <a:cxn ang="0">
                  <a:pos x="8" y="15"/>
                </a:cxn>
                <a:cxn ang="0">
                  <a:pos x="38" y="15"/>
                </a:cxn>
                <a:cxn ang="0">
                  <a:pos x="46" y="7"/>
                </a:cxn>
                <a:cxn ang="0">
                  <a:pos x="46" y="7"/>
                </a:cxn>
                <a:cxn ang="0">
                  <a:pos x="38" y="0"/>
                </a:cxn>
                <a:cxn ang="0">
                  <a:pos x="8" y="0"/>
                </a:cxn>
              </a:cxnLst>
              <a:rect l="0" t="0" r="r" b="b"/>
              <a:pathLst>
                <a:path w="46" h="15">
                  <a:moveTo>
                    <a:pt x="8" y="0"/>
                  </a:moveTo>
                  <a:lnTo>
                    <a:pt x="0" y="7"/>
                  </a:lnTo>
                  <a:lnTo>
                    <a:pt x="0" y="7"/>
                  </a:lnTo>
                  <a:lnTo>
                    <a:pt x="8" y="15"/>
                  </a:lnTo>
                  <a:lnTo>
                    <a:pt x="38" y="15"/>
                  </a:lnTo>
                  <a:lnTo>
                    <a:pt x="46" y="7"/>
                  </a:lnTo>
                  <a:lnTo>
                    <a:pt x="46" y="7"/>
                  </a:lnTo>
                  <a:lnTo>
                    <a:pt x="38"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63" name="Line 5081"/>
            <p:cNvSpPr>
              <a:spLocks noChangeShapeType="1"/>
            </p:cNvSpPr>
            <p:nvPr/>
          </p:nvSpPr>
          <p:spPr bwMode="auto">
            <a:xfrm>
              <a:off x="3219450" y="17637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64" name="Freeform 5082"/>
            <p:cNvSpPr>
              <a:spLocks/>
            </p:cNvSpPr>
            <p:nvPr/>
          </p:nvSpPr>
          <p:spPr bwMode="auto">
            <a:xfrm>
              <a:off x="3219450" y="1763713"/>
              <a:ext cx="7938" cy="7938"/>
            </a:xfrm>
            <a:custGeom>
              <a:avLst/>
              <a:gdLst/>
              <a:ahLst/>
              <a:cxnLst>
                <a:cxn ang="0">
                  <a:pos x="0" y="0"/>
                </a:cxn>
                <a:cxn ang="0">
                  <a:pos x="0" y="15"/>
                </a:cxn>
                <a:cxn ang="0">
                  <a:pos x="8" y="15"/>
                </a:cxn>
                <a:cxn ang="0">
                  <a:pos x="15" y="7"/>
                </a:cxn>
                <a:cxn ang="0">
                  <a:pos x="8" y="0"/>
                </a:cxn>
                <a:cxn ang="0">
                  <a:pos x="0" y="0"/>
                </a:cxn>
              </a:cxnLst>
              <a:rect l="0" t="0" r="r" b="b"/>
              <a:pathLst>
                <a:path w="15" h="15">
                  <a:moveTo>
                    <a:pt x="0" y="0"/>
                  </a:moveTo>
                  <a:lnTo>
                    <a:pt x="0" y="15"/>
                  </a:lnTo>
                  <a:lnTo>
                    <a:pt x="8" y="15"/>
                  </a:lnTo>
                  <a:lnTo>
                    <a:pt x="15" y="7"/>
                  </a:lnTo>
                  <a:lnTo>
                    <a:pt x="8"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65" name="Freeform 5083"/>
            <p:cNvSpPr>
              <a:spLocks/>
            </p:cNvSpPr>
            <p:nvPr/>
          </p:nvSpPr>
          <p:spPr bwMode="auto">
            <a:xfrm>
              <a:off x="3219450" y="1763713"/>
              <a:ext cx="7938" cy="7938"/>
            </a:xfrm>
            <a:custGeom>
              <a:avLst/>
              <a:gdLst/>
              <a:ahLst/>
              <a:cxnLst>
                <a:cxn ang="0">
                  <a:pos x="0" y="0"/>
                </a:cxn>
                <a:cxn ang="0">
                  <a:pos x="0" y="7"/>
                </a:cxn>
                <a:cxn ang="0">
                  <a:pos x="0" y="7"/>
                </a:cxn>
                <a:cxn ang="0">
                  <a:pos x="0" y="15"/>
                </a:cxn>
                <a:cxn ang="0">
                  <a:pos x="8" y="15"/>
                </a:cxn>
                <a:cxn ang="0">
                  <a:pos x="15" y="7"/>
                </a:cxn>
                <a:cxn ang="0">
                  <a:pos x="15" y="7"/>
                </a:cxn>
                <a:cxn ang="0">
                  <a:pos x="8" y="0"/>
                </a:cxn>
                <a:cxn ang="0">
                  <a:pos x="0" y="0"/>
                </a:cxn>
              </a:cxnLst>
              <a:rect l="0" t="0" r="r" b="b"/>
              <a:pathLst>
                <a:path w="15" h="15">
                  <a:moveTo>
                    <a:pt x="0" y="0"/>
                  </a:moveTo>
                  <a:lnTo>
                    <a:pt x="0" y="7"/>
                  </a:lnTo>
                  <a:lnTo>
                    <a:pt x="0" y="7"/>
                  </a:lnTo>
                  <a:lnTo>
                    <a:pt x="0" y="15"/>
                  </a:lnTo>
                  <a:lnTo>
                    <a:pt x="8" y="15"/>
                  </a:lnTo>
                  <a:lnTo>
                    <a:pt x="15" y="7"/>
                  </a:lnTo>
                  <a:lnTo>
                    <a:pt x="15" y="7"/>
                  </a:lnTo>
                  <a:lnTo>
                    <a:pt x="8"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66" name="Line 5084"/>
            <p:cNvSpPr>
              <a:spLocks noChangeShapeType="1"/>
            </p:cNvSpPr>
            <p:nvPr/>
          </p:nvSpPr>
          <p:spPr bwMode="auto">
            <a:xfrm>
              <a:off x="3227388" y="17668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67" name="Freeform 5085"/>
            <p:cNvSpPr>
              <a:spLocks/>
            </p:cNvSpPr>
            <p:nvPr/>
          </p:nvSpPr>
          <p:spPr bwMode="auto">
            <a:xfrm>
              <a:off x="3219450" y="1766888"/>
              <a:ext cx="7938" cy="11113"/>
            </a:xfrm>
            <a:custGeom>
              <a:avLst/>
              <a:gdLst/>
              <a:ahLst/>
              <a:cxnLst>
                <a:cxn ang="0">
                  <a:pos x="15" y="0"/>
                </a:cxn>
                <a:cxn ang="0">
                  <a:pos x="0" y="0"/>
                </a:cxn>
                <a:cxn ang="0">
                  <a:pos x="0" y="15"/>
                </a:cxn>
                <a:cxn ang="0">
                  <a:pos x="8" y="22"/>
                </a:cxn>
                <a:cxn ang="0">
                  <a:pos x="15" y="15"/>
                </a:cxn>
                <a:cxn ang="0">
                  <a:pos x="15" y="0"/>
                </a:cxn>
              </a:cxnLst>
              <a:rect l="0" t="0" r="r" b="b"/>
              <a:pathLst>
                <a:path w="15" h="22">
                  <a:moveTo>
                    <a:pt x="15" y="0"/>
                  </a:moveTo>
                  <a:lnTo>
                    <a:pt x="0" y="0"/>
                  </a:lnTo>
                  <a:lnTo>
                    <a:pt x="0" y="15"/>
                  </a:lnTo>
                  <a:lnTo>
                    <a:pt x="8" y="22"/>
                  </a:lnTo>
                  <a:lnTo>
                    <a:pt x="15" y="15"/>
                  </a:lnTo>
                  <a:lnTo>
                    <a:pt x="15"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68" name="Freeform 5086"/>
            <p:cNvSpPr>
              <a:spLocks/>
            </p:cNvSpPr>
            <p:nvPr/>
          </p:nvSpPr>
          <p:spPr bwMode="auto">
            <a:xfrm>
              <a:off x="3219450" y="1766888"/>
              <a:ext cx="7938" cy="11113"/>
            </a:xfrm>
            <a:custGeom>
              <a:avLst/>
              <a:gdLst/>
              <a:ahLst/>
              <a:cxnLst>
                <a:cxn ang="0">
                  <a:pos x="15" y="0"/>
                </a:cxn>
                <a:cxn ang="0">
                  <a:pos x="15" y="0"/>
                </a:cxn>
                <a:cxn ang="0">
                  <a:pos x="8" y="0"/>
                </a:cxn>
                <a:cxn ang="0">
                  <a:pos x="0" y="0"/>
                </a:cxn>
                <a:cxn ang="0">
                  <a:pos x="0" y="15"/>
                </a:cxn>
                <a:cxn ang="0">
                  <a:pos x="8" y="22"/>
                </a:cxn>
                <a:cxn ang="0">
                  <a:pos x="15" y="15"/>
                </a:cxn>
                <a:cxn ang="0">
                  <a:pos x="15" y="15"/>
                </a:cxn>
                <a:cxn ang="0">
                  <a:pos x="15" y="0"/>
                </a:cxn>
              </a:cxnLst>
              <a:rect l="0" t="0" r="r" b="b"/>
              <a:pathLst>
                <a:path w="15" h="22">
                  <a:moveTo>
                    <a:pt x="15" y="0"/>
                  </a:moveTo>
                  <a:lnTo>
                    <a:pt x="15" y="0"/>
                  </a:lnTo>
                  <a:lnTo>
                    <a:pt x="8" y="0"/>
                  </a:lnTo>
                  <a:lnTo>
                    <a:pt x="0" y="0"/>
                  </a:lnTo>
                  <a:lnTo>
                    <a:pt x="0" y="15"/>
                  </a:lnTo>
                  <a:lnTo>
                    <a:pt x="8" y="22"/>
                  </a:lnTo>
                  <a:lnTo>
                    <a:pt x="15" y="15"/>
                  </a:lnTo>
                  <a:lnTo>
                    <a:pt x="15" y="15"/>
                  </a:lnTo>
                  <a:lnTo>
                    <a:pt x="15"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69" name="Line 5087"/>
            <p:cNvSpPr>
              <a:spLocks noChangeShapeType="1"/>
            </p:cNvSpPr>
            <p:nvPr/>
          </p:nvSpPr>
          <p:spPr bwMode="auto">
            <a:xfrm>
              <a:off x="3222625" y="17716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70" name="Freeform 5088"/>
            <p:cNvSpPr>
              <a:spLocks/>
            </p:cNvSpPr>
            <p:nvPr/>
          </p:nvSpPr>
          <p:spPr bwMode="auto">
            <a:xfrm>
              <a:off x="3219450" y="1771650"/>
              <a:ext cx="19050" cy="6350"/>
            </a:xfrm>
            <a:custGeom>
              <a:avLst/>
              <a:gdLst/>
              <a:ahLst/>
              <a:cxnLst>
                <a:cxn ang="0">
                  <a:pos x="8" y="0"/>
                </a:cxn>
                <a:cxn ang="0">
                  <a:pos x="0" y="7"/>
                </a:cxn>
                <a:cxn ang="0">
                  <a:pos x="8" y="14"/>
                </a:cxn>
                <a:cxn ang="0">
                  <a:pos x="31" y="14"/>
                </a:cxn>
                <a:cxn ang="0">
                  <a:pos x="37" y="7"/>
                </a:cxn>
                <a:cxn ang="0">
                  <a:pos x="37" y="0"/>
                </a:cxn>
                <a:cxn ang="0">
                  <a:pos x="31" y="0"/>
                </a:cxn>
                <a:cxn ang="0">
                  <a:pos x="8" y="0"/>
                </a:cxn>
              </a:cxnLst>
              <a:rect l="0" t="0" r="r" b="b"/>
              <a:pathLst>
                <a:path w="37" h="14">
                  <a:moveTo>
                    <a:pt x="8" y="0"/>
                  </a:moveTo>
                  <a:lnTo>
                    <a:pt x="0" y="7"/>
                  </a:lnTo>
                  <a:lnTo>
                    <a:pt x="8" y="14"/>
                  </a:lnTo>
                  <a:lnTo>
                    <a:pt x="31" y="14"/>
                  </a:lnTo>
                  <a:lnTo>
                    <a:pt x="37" y="7"/>
                  </a:lnTo>
                  <a:lnTo>
                    <a:pt x="37" y="0"/>
                  </a:lnTo>
                  <a:lnTo>
                    <a:pt x="31"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71" name="Freeform 5089"/>
            <p:cNvSpPr>
              <a:spLocks/>
            </p:cNvSpPr>
            <p:nvPr/>
          </p:nvSpPr>
          <p:spPr bwMode="auto">
            <a:xfrm>
              <a:off x="3219450" y="1771650"/>
              <a:ext cx="19050" cy="6350"/>
            </a:xfrm>
            <a:custGeom>
              <a:avLst/>
              <a:gdLst/>
              <a:ahLst/>
              <a:cxnLst>
                <a:cxn ang="0">
                  <a:pos x="8" y="0"/>
                </a:cxn>
                <a:cxn ang="0">
                  <a:pos x="8" y="0"/>
                </a:cxn>
                <a:cxn ang="0">
                  <a:pos x="0" y="7"/>
                </a:cxn>
                <a:cxn ang="0">
                  <a:pos x="8" y="14"/>
                </a:cxn>
                <a:cxn ang="0">
                  <a:pos x="31" y="14"/>
                </a:cxn>
                <a:cxn ang="0">
                  <a:pos x="37" y="7"/>
                </a:cxn>
                <a:cxn ang="0">
                  <a:pos x="37" y="0"/>
                </a:cxn>
                <a:cxn ang="0">
                  <a:pos x="31" y="0"/>
                </a:cxn>
                <a:cxn ang="0">
                  <a:pos x="8" y="0"/>
                </a:cxn>
              </a:cxnLst>
              <a:rect l="0" t="0" r="r" b="b"/>
              <a:pathLst>
                <a:path w="37" h="14">
                  <a:moveTo>
                    <a:pt x="8" y="0"/>
                  </a:moveTo>
                  <a:lnTo>
                    <a:pt x="8" y="0"/>
                  </a:lnTo>
                  <a:lnTo>
                    <a:pt x="0" y="7"/>
                  </a:lnTo>
                  <a:lnTo>
                    <a:pt x="8" y="14"/>
                  </a:lnTo>
                  <a:lnTo>
                    <a:pt x="31" y="14"/>
                  </a:lnTo>
                  <a:lnTo>
                    <a:pt x="37" y="7"/>
                  </a:lnTo>
                  <a:lnTo>
                    <a:pt x="37" y="0"/>
                  </a:lnTo>
                  <a:lnTo>
                    <a:pt x="31"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72" name="Line 5090"/>
            <p:cNvSpPr>
              <a:spLocks noChangeShapeType="1"/>
            </p:cNvSpPr>
            <p:nvPr/>
          </p:nvSpPr>
          <p:spPr bwMode="auto">
            <a:xfrm>
              <a:off x="3235325" y="17716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73" name="Freeform 5091"/>
            <p:cNvSpPr>
              <a:spLocks/>
            </p:cNvSpPr>
            <p:nvPr/>
          </p:nvSpPr>
          <p:spPr bwMode="auto">
            <a:xfrm>
              <a:off x="3230563" y="1771650"/>
              <a:ext cx="28575" cy="6350"/>
            </a:xfrm>
            <a:custGeom>
              <a:avLst/>
              <a:gdLst/>
              <a:ahLst/>
              <a:cxnLst>
                <a:cxn ang="0">
                  <a:pos x="8" y="0"/>
                </a:cxn>
                <a:cxn ang="0">
                  <a:pos x="0" y="0"/>
                </a:cxn>
                <a:cxn ang="0">
                  <a:pos x="0" y="7"/>
                </a:cxn>
                <a:cxn ang="0">
                  <a:pos x="8" y="14"/>
                </a:cxn>
                <a:cxn ang="0">
                  <a:pos x="45" y="14"/>
                </a:cxn>
                <a:cxn ang="0">
                  <a:pos x="53" y="7"/>
                </a:cxn>
                <a:cxn ang="0">
                  <a:pos x="45" y="0"/>
                </a:cxn>
                <a:cxn ang="0">
                  <a:pos x="8" y="0"/>
                </a:cxn>
              </a:cxnLst>
              <a:rect l="0" t="0" r="r" b="b"/>
              <a:pathLst>
                <a:path w="53" h="14">
                  <a:moveTo>
                    <a:pt x="8" y="0"/>
                  </a:moveTo>
                  <a:lnTo>
                    <a:pt x="0" y="0"/>
                  </a:lnTo>
                  <a:lnTo>
                    <a:pt x="0" y="7"/>
                  </a:lnTo>
                  <a:lnTo>
                    <a:pt x="8" y="14"/>
                  </a:lnTo>
                  <a:lnTo>
                    <a:pt x="45" y="14"/>
                  </a:lnTo>
                  <a:lnTo>
                    <a:pt x="53" y="7"/>
                  </a:lnTo>
                  <a:lnTo>
                    <a:pt x="4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74" name="Freeform 5092"/>
            <p:cNvSpPr>
              <a:spLocks/>
            </p:cNvSpPr>
            <p:nvPr/>
          </p:nvSpPr>
          <p:spPr bwMode="auto">
            <a:xfrm>
              <a:off x="3230563" y="1771650"/>
              <a:ext cx="28575" cy="6350"/>
            </a:xfrm>
            <a:custGeom>
              <a:avLst/>
              <a:gdLst/>
              <a:ahLst/>
              <a:cxnLst>
                <a:cxn ang="0">
                  <a:pos x="8" y="0"/>
                </a:cxn>
                <a:cxn ang="0">
                  <a:pos x="0" y="0"/>
                </a:cxn>
                <a:cxn ang="0">
                  <a:pos x="0" y="7"/>
                </a:cxn>
                <a:cxn ang="0">
                  <a:pos x="8" y="14"/>
                </a:cxn>
                <a:cxn ang="0">
                  <a:pos x="45" y="14"/>
                </a:cxn>
                <a:cxn ang="0">
                  <a:pos x="53" y="7"/>
                </a:cxn>
                <a:cxn ang="0">
                  <a:pos x="45" y="0"/>
                </a:cxn>
                <a:cxn ang="0">
                  <a:pos x="45" y="0"/>
                </a:cxn>
                <a:cxn ang="0">
                  <a:pos x="8" y="0"/>
                </a:cxn>
              </a:cxnLst>
              <a:rect l="0" t="0" r="r" b="b"/>
              <a:pathLst>
                <a:path w="53" h="14">
                  <a:moveTo>
                    <a:pt x="8" y="0"/>
                  </a:moveTo>
                  <a:lnTo>
                    <a:pt x="0" y="0"/>
                  </a:lnTo>
                  <a:lnTo>
                    <a:pt x="0" y="7"/>
                  </a:lnTo>
                  <a:lnTo>
                    <a:pt x="8" y="14"/>
                  </a:lnTo>
                  <a:lnTo>
                    <a:pt x="45" y="14"/>
                  </a:lnTo>
                  <a:lnTo>
                    <a:pt x="53" y="7"/>
                  </a:lnTo>
                  <a:lnTo>
                    <a:pt x="45" y="0"/>
                  </a:lnTo>
                  <a:lnTo>
                    <a:pt x="4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75" name="Line 5093"/>
            <p:cNvSpPr>
              <a:spLocks noChangeShapeType="1"/>
            </p:cNvSpPr>
            <p:nvPr/>
          </p:nvSpPr>
          <p:spPr bwMode="auto">
            <a:xfrm>
              <a:off x="3254375" y="17716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76" name="Freeform 5094"/>
            <p:cNvSpPr>
              <a:spLocks/>
            </p:cNvSpPr>
            <p:nvPr/>
          </p:nvSpPr>
          <p:spPr bwMode="auto">
            <a:xfrm>
              <a:off x="3251200" y="1771650"/>
              <a:ext cx="11113" cy="6350"/>
            </a:xfrm>
            <a:custGeom>
              <a:avLst/>
              <a:gdLst/>
              <a:ahLst/>
              <a:cxnLst>
                <a:cxn ang="0">
                  <a:pos x="7" y="0"/>
                </a:cxn>
                <a:cxn ang="0">
                  <a:pos x="0" y="0"/>
                </a:cxn>
                <a:cxn ang="0">
                  <a:pos x="0" y="7"/>
                </a:cxn>
                <a:cxn ang="0">
                  <a:pos x="7" y="14"/>
                </a:cxn>
                <a:cxn ang="0">
                  <a:pos x="15" y="14"/>
                </a:cxn>
                <a:cxn ang="0">
                  <a:pos x="22" y="7"/>
                </a:cxn>
                <a:cxn ang="0">
                  <a:pos x="15" y="0"/>
                </a:cxn>
                <a:cxn ang="0">
                  <a:pos x="7" y="0"/>
                </a:cxn>
              </a:cxnLst>
              <a:rect l="0" t="0" r="r" b="b"/>
              <a:pathLst>
                <a:path w="22" h="14">
                  <a:moveTo>
                    <a:pt x="7" y="0"/>
                  </a:moveTo>
                  <a:lnTo>
                    <a:pt x="0" y="0"/>
                  </a:lnTo>
                  <a:lnTo>
                    <a:pt x="0" y="7"/>
                  </a:lnTo>
                  <a:lnTo>
                    <a:pt x="7" y="14"/>
                  </a:lnTo>
                  <a:lnTo>
                    <a:pt x="15" y="14"/>
                  </a:lnTo>
                  <a:lnTo>
                    <a:pt x="22" y="7"/>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77" name="Freeform 5095"/>
            <p:cNvSpPr>
              <a:spLocks/>
            </p:cNvSpPr>
            <p:nvPr/>
          </p:nvSpPr>
          <p:spPr bwMode="auto">
            <a:xfrm>
              <a:off x="3251200" y="1771650"/>
              <a:ext cx="11113" cy="6350"/>
            </a:xfrm>
            <a:custGeom>
              <a:avLst/>
              <a:gdLst/>
              <a:ahLst/>
              <a:cxnLst>
                <a:cxn ang="0">
                  <a:pos x="7" y="0"/>
                </a:cxn>
                <a:cxn ang="0">
                  <a:pos x="0" y="0"/>
                </a:cxn>
                <a:cxn ang="0">
                  <a:pos x="0" y="7"/>
                </a:cxn>
                <a:cxn ang="0">
                  <a:pos x="7" y="14"/>
                </a:cxn>
                <a:cxn ang="0">
                  <a:pos x="15" y="14"/>
                </a:cxn>
                <a:cxn ang="0">
                  <a:pos x="22" y="7"/>
                </a:cxn>
                <a:cxn ang="0">
                  <a:pos x="15" y="0"/>
                </a:cxn>
                <a:cxn ang="0">
                  <a:pos x="15" y="0"/>
                </a:cxn>
                <a:cxn ang="0">
                  <a:pos x="7" y="0"/>
                </a:cxn>
              </a:cxnLst>
              <a:rect l="0" t="0" r="r" b="b"/>
              <a:pathLst>
                <a:path w="22" h="14">
                  <a:moveTo>
                    <a:pt x="7" y="0"/>
                  </a:moveTo>
                  <a:lnTo>
                    <a:pt x="0" y="0"/>
                  </a:lnTo>
                  <a:lnTo>
                    <a:pt x="0" y="7"/>
                  </a:lnTo>
                  <a:lnTo>
                    <a:pt x="7" y="14"/>
                  </a:lnTo>
                  <a:lnTo>
                    <a:pt x="15" y="14"/>
                  </a:lnTo>
                  <a:lnTo>
                    <a:pt x="22" y="7"/>
                  </a:lnTo>
                  <a:lnTo>
                    <a:pt x="15"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78" name="Line 5096"/>
            <p:cNvSpPr>
              <a:spLocks noChangeShapeType="1"/>
            </p:cNvSpPr>
            <p:nvPr/>
          </p:nvSpPr>
          <p:spPr bwMode="auto">
            <a:xfrm>
              <a:off x="3262313" y="17748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79" name="Freeform 5097"/>
            <p:cNvSpPr>
              <a:spLocks/>
            </p:cNvSpPr>
            <p:nvPr/>
          </p:nvSpPr>
          <p:spPr bwMode="auto">
            <a:xfrm>
              <a:off x="3254375" y="1771650"/>
              <a:ext cx="7938" cy="11113"/>
            </a:xfrm>
            <a:custGeom>
              <a:avLst/>
              <a:gdLst/>
              <a:ahLst/>
              <a:cxnLst>
                <a:cxn ang="0">
                  <a:pos x="15" y="7"/>
                </a:cxn>
                <a:cxn ang="0">
                  <a:pos x="8" y="0"/>
                </a:cxn>
                <a:cxn ang="0">
                  <a:pos x="0" y="7"/>
                </a:cxn>
                <a:cxn ang="0">
                  <a:pos x="0" y="14"/>
                </a:cxn>
                <a:cxn ang="0">
                  <a:pos x="8" y="21"/>
                </a:cxn>
                <a:cxn ang="0">
                  <a:pos x="15" y="14"/>
                </a:cxn>
                <a:cxn ang="0">
                  <a:pos x="15" y="7"/>
                </a:cxn>
              </a:cxnLst>
              <a:rect l="0" t="0" r="r" b="b"/>
              <a:pathLst>
                <a:path w="15" h="21">
                  <a:moveTo>
                    <a:pt x="15" y="7"/>
                  </a:moveTo>
                  <a:lnTo>
                    <a:pt x="8" y="0"/>
                  </a:lnTo>
                  <a:lnTo>
                    <a:pt x="0" y="7"/>
                  </a:lnTo>
                  <a:lnTo>
                    <a:pt x="0" y="14"/>
                  </a:lnTo>
                  <a:lnTo>
                    <a:pt x="8" y="21"/>
                  </a:lnTo>
                  <a:lnTo>
                    <a:pt x="15" y="14"/>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80" name="Freeform 5098"/>
            <p:cNvSpPr>
              <a:spLocks/>
            </p:cNvSpPr>
            <p:nvPr/>
          </p:nvSpPr>
          <p:spPr bwMode="auto">
            <a:xfrm>
              <a:off x="3254375" y="1771650"/>
              <a:ext cx="7938" cy="11113"/>
            </a:xfrm>
            <a:custGeom>
              <a:avLst/>
              <a:gdLst/>
              <a:ahLst/>
              <a:cxnLst>
                <a:cxn ang="0">
                  <a:pos x="15" y="7"/>
                </a:cxn>
                <a:cxn ang="0">
                  <a:pos x="8" y="0"/>
                </a:cxn>
                <a:cxn ang="0">
                  <a:pos x="8" y="0"/>
                </a:cxn>
                <a:cxn ang="0">
                  <a:pos x="0" y="7"/>
                </a:cxn>
                <a:cxn ang="0">
                  <a:pos x="0" y="14"/>
                </a:cxn>
                <a:cxn ang="0">
                  <a:pos x="8" y="21"/>
                </a:cxn>
                <a:cxn ang="0">
                  <a:pos x="8" y="21"/>
                </a:cxn>
                <a:cxn ang="0">
                  <a:pos x="15" y="14"/>
                </a:cxn>
                <a:cxn ang="0">
                  <a:pos x="15" y="7"/>
                </a:cxn>
              </a:cxnLst>
              <a:rect l="0" t="0" r="r" b="b"/>
              <a:pathLst>
                <a:path w="15" h="21">
                  <a:moveTo>
                    <a:pt x="15" y="7"/>
                  </a:moveTo>
                  <a:lnTo>
                    <a:pt x="8" y="0"/>
                  </a:lnTo>
                  <a:lnTo>
                    <a:pt x="8" y="0"/>
                  </a:lnTo>
                  <a:lnTo>
                    <a:pt x="0" y="7"/>
                  </a:lnTo>
                  <a:lnTo>
                    <a:pt x="0" y="14"/>
                  </a:lnTo>
                  <a:lnTo>
                    <a:pt x="8" y="21"/>
                  </a:lnTo>
                  <a:lnTo>
                    <a:pt x="8" y="21"/>
                  </a:lnTo>
                  <a:lnTo>
                    <a:pt x="15" y="14"/>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81" name="Line 5099"/>
            <p:cNvSpPr>
              <a:spLocks noChangeShapeType="1"/>
            </p:cNvSpPr>
            <p:nvPr/>
          </p:nvSpPr>
          <p:spPr bwMode="auto">
            <a:xfrm>
              <a:off x="3259138" y="17780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82" name="Freeform 5100"/>
            <p:cNvSpPr>
              <a:spLocks/>
            </p:cNvSpPr>
            <p:nvPr/>
          </p:nvSpPr>
          <p:spPr bwMode="auto">
            <a:xfrm>
              <a:off x="3254375" y="1778000"/>
              <a:ext cx="31750" cy="4763"/>
            </a:xfrm>
            <a:custGeom>
              <a:avLst/>
              <a:gdLst/>
              <a:ahLst/>
              <a:cxnLst>
                <a:cxn ang="0">
                  <a:pos x="8" y="0"/>
                </a:cxn>
                <a:cxn ang="0">
                  <a:pos x="0" y="0"/>
                </a:cxn>
                <a:cxn ang="0">
                  <a:pos x="8" y="7"/>
                </a:cxn>
                <a:cxn ang="0">
                  <a:pos x="53" y="7"/>
                </a:cxn>
                <a:cxn ang="0">
                  <a:pos x="60" y="0"/>
                </a:cxn>
                <a:cxn ang="0">
                  <a:pos x="53" y="0"/>
                </a:cxn>
                <a:cxn ang="0">
                  <a:pos x="8" y="0"/>
                </a:cxn>
              </a:cxnLst>
              <a:rect l="0" t="0" r="r" b="b"/>
              <a:pathLst>
                <a:path w="60" h="7">
                  <a:moveTo>
                    <a:pt x="8" y="0"/>
                  </a:moveTo>
                  <a:lnTo>
                    <a:pt x="0" y="0"/>
                  </a:lnTo>
                  <a:lnTo>
                    <a:pt x="8" y="7"/>
                  </a:lnTo>
                  <a:lnTo>
                    <a:pt x="53" y="7"/>
                  </a:lnTo>
                  <a:lnTo>
                    <a:pt x="60" y="0"/>
                  </a:lnTo>
                  <a:lnTo>
                    <a:pt x="53"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83" name="Freeform 5101"/>
            <p:cNvSpPr>
              <a:spLocks/>
            </p:cNvSpPr>
            <p:nvPr/>
          </p:nvSpPr>
          <p:spPr bwMode="auto">
            <a:xfrm>
              <a:off x="3254375" y="1778000"/>
              <a:ext cx="31750" cy="4763"/>
            </a:xfrm>
            <a:custGeom>
              <a:avLst/>
              <a:gdLst/>
              <a:ahLst/>
              <a:cxnLst>
                <a:cxn ang="0">
                  <a:pos x="8" y="0"/>
                </a:cxn>
                <a:cxn ang="0">
                  <a:pos x="0" y="0"/>
                </a:cxn>
                <a:cxn ang="0">
                  <a:pos x="0" y="0"/>
                </a:cxn>
                <a:cxn ang="0">
                  <a:pos x="8" y="7"/>
                </a:cxn>
                <a:cxn ang="0">
                  <a:pos x="53" y="7"/>
                </a:cxn>
                <a:cxn ang="0">
                  <a:pos x="60" y="0"/>
                </a:cxn>
                <a:cxn ang="0">
                  <a:pos x="60" y="0"/>
                </a:cxn>
                <a:cxn ang="0">
                  <a:pos x="53" y="0"/>
                </a:cxn>
                <a:cxn ang="0">
                  <a:pos x="8" y="0"/>
                </a:cxn>
              </a:cxnLst>
              <a:rect l="0" t="0" r="r" b="b"/>
              <a:pathLst>
                <a:path w="60" h="7">
                  <a:moveTo>
                    <a:pt x="8" y="0"/>
                  </a:moveTo>
                  <a:lnTo>
                    <a:pt x="0" y="0"/>
                  </a:lnTo>
                  <a:lnTo>
                    <a:pt x="0" y="0"/>
                  </a:lnTo>
                  <a:lnTo>
                    <a:pt x="8" y="7"/>
                  </a:lnTo>
                  <a:lnTo>
                    <a:pt x="53" y="7"/>
                  </a:lnTo>
                  <a:lnTo>
                    <a:pt x="60" y="0"/>
                  </a:lnTo>
                  <a:lnTo>
                    <a:pt x="60" y="0"/>
                  </a:lnTo>
                  <a:lnTo>
                    <a:pt x="53"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84" name="Line 5102"/>
            <p:cNvSpPr>
              <a:spLocks noChangeShapeType="1"/>
            </p:cNvSpPr>
            <p:nvPr/>
          </p:nvSpPr>
          <p:spPr bwMode="auto">
            <a:xfrm>
              <a:off x="3286125" y="17780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85" name="Freeform 5103"/>
            <p:cNvSpPr>
              <a:spLocks/>
            </p:cNvSpPr>
            <p:nvPr/>
          </p:nvSpPr>
          <p:spPr bwMode="auto">
            <a:xfrm>
              <a:off x="3279775" y="1778000"/>
              <a:ext cx="6350" cy="12700"/>
            </a:xfrm>
            <a:custGeom>
              <a:avLst/>
              <a:gdLst/>
              <a:ahLst/>
              <a:cxnLst>
                <a:cxn ang="0">
                  <a:pos x="14" y="0"/>
                </a:cxn>
                <a:cxn ang="0">
                  <a:pos x="0" y="0"/>
                </a:cxn>
                <a:cxn ang="0">
                  <a:pos x="0" y="15"/>
                </a:cxn>
                <a:cxn ang="0">
                  <a:pos x="7" y="22"/>
                </a:cxn>
                <a:cxn ang="0">
                  <a:pos x="14" y="15"/>
                </a:cxn>
                <a:cxn ang="0">
                  <a:pos x="14" y="0"/>
                </a:cxn>
              </a:cxnLst>
              <a:rect l="0" t="0" r="r" b="b"/>
              <a:pathLst>
                <a:path w="14" h="22">
                  <a:moveTo>
                    <a:pt x="14" y="0"/>
                  </a:moveTo>
                  <a:lnTo>
                    <a:pt x="0" y="0"/>
                  </a:lnTo>
                  <a:lnTo>
                    <a:pt x="0" y="15"/>
                  </a:lnTo>
                  <a:lnTo>
                    <a:pt x="7" y="22"/>
                  </a:lnTo>
                  <a:lnTo>
                    <a:pt x="14" y="15"/>
                  </a:lnTo>
                  <a:lnTo>
                    <a:pt x="14"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86" name="Freeform 5104"/>
            <p:cNvSpPr>
              <a:spLocks/>
            </p:cNvSpPr>
            <p:nvPr/>
          </p:nvSpPr>
          <p:spPr bwMode="auto">
            <a:xfrm>
              <a:off x="3279775" y="1778000"/>
              <a:ext cx="6350" cy="12700"/>
            </a:xfrm>
            <a:custGeom>
              <a:avLst/>
              <a:gdLst/>
              <a:ahLst/>
              <a:cxnLst>
                <a:cxn ang="0">
                  <a:pos x="14" y="0"/>
                </a:cxn>
                <a:cxn ang="0">
                  <a:pos x="14" y="0"/>
                </a:cxn>
                <a:cxn ang="0">
                  <a:pos x="7" y="0"/>
                </a:cxn>
                <a:cxn ang="0">
                  <a:pos x="0" y="0"/>
                </a:cxn>
                <a:cxn ang="0">
                  <a:pos x="0" y="15"/>
                </a:cxn>
                <a:cxn ang="0">
                  <a:pos x="7" y="22"/>
                </a:cxn>
                <a:cxn ang="0">
                  <a:pos x="14" y="15"/>
                </a:cxn>
                <a:cxn ang="0">
                  <a:pos x="14" y="15"/>
                </a:cxn>
                <a:cxn ang="0">
                  <a:pos x="14" y="0"/>
                </a:cxn>
              </a:cxnLst>
              <a:rect l="0" t="0" r="r" b="b"/>
              <a:pathLst>
                <a:path w="14" h="22">
                  <a:moveTo>
                    <a:pt x="14" y="0"/>
                  </a:moveTo>
                  <a:lnTo>
                    <a:pt x="14" y="0"/>
                  </a:lnTo>
                  <a:lnTo>
                    <a:pt x="7" y="0"/>
                  </a:lnTo>
                  <a:lnTo>
                    <a:pt x="0" y="0"/>
                  </a:lnTo>
                  <a:lnTo>
                    <a:pt x="0" y="15"/>
                  </a:lnTo>
                  <a:lnTo>
                    <a:pt x="7" y="22"/>
                  </a:lnTo>
                  <a:lnTo>
                    <a:pt x="14" y="15"/>
                  </a:lnTo>
                  <a:lnTo>
                    <a:pt x="14" y="15"/>
                  </a:lnTo>
                  <a:lnTo>
                    <a:pt x="14"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87" name="Line 5105"/>
            <p:cNvSpPr>
              <a:spLocks noChangeShapeType="1"/>
            </p:cNvSpPr>
            <p:nvPr/>
          </p:nvSpPr>
          <p:spPr bwMode="auto">
            <a:xfrm>
              <a:off x="3282950" y="17827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88" name="Freeform 5106"/>
            <p:cNvSpPr>
              <a:spLocks/>
            </p:cNvSpPr>
            <p:nvPr/>
          </p:nvSpPr>
          <p:spPr bwMode="auto">
            <a:xfrm>
              <a:off x="3279775" y="1782763"/>
              <a:ext cx="23813" cy="7938"/>
            </a:xfrm>
            <a:custGeom>
              <a:avLst/>
              <a:gdLst/>
              <a:ahLst/>
              <a:cxnLst>
                <a:cxn ang="0">
                  <a:pos x="7" y="0"/>
                </a:cxn>
                <a:cxn ang="0">
                  <a:pos x="0" y="0"/>
                </a:cxn>
                <a:cxn ang="0">
                  <a:pos x="0" y="8"/>
                </a:cxn>
                <a:cxn ang="0">
                  <a:pos x="7" y="15"/>
                </a:cxn>
                <a:cxn ang="0">
                  <a:pos x="37" y="15"/>
                </a:cxn>
                <a:cxn ang="0">
                  <a:pos x="45" y="8"/>
                </a:cxn>
                <a:cxn ang="0">
                  <a:pos x="45" y="0"/>
                </a:cxn>
                <a:cxn ang="0">
                  <a:pos x="37" y="0"/>
                </a:cxn>
                <a:cxn ang="0">
                  <a:pos x="7" y="0"/>
                </a:cxn>
              </a:cxnLst>
              <a:rect l="0" t="0" r="r" b="b"/>
              <a:pathLst>
                <a:path w="45" h="15">
                  <a:moveTo>
                    <a:pt x="7" y="0"/>
                  </a:moveTo>
                  <a:lnTo>
                    <a:pt x="0" y="0"/>
                  </a:lnTo>
                  <a:lnTo>
                    <a:pt x="0" y="8"/>
                  </a:lnTo>
                  <a:lnTo>
                    <a:pt x="7" y="15"/>
                  </a:lnTo>
                  <a:lnTo>
                    <a:pt x="37" y="15"/>
                  </a:lnTo>
                  <a:lnTo>
                    <a:pt x="45" y="8"/>
                  </a:lnTo>
                  <a:lnTo>
                    <a:pt x="45" y="0"/>
                  </a:lnTo>
                  <a:lnTo>
                    <a:pt x="37"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89" name="Freeform 5107"/>
            <p:cNvSpPr>
              <a:spLocks/>
            </p:cNvSpPr>
            <p:nvPr/>
          </p:nvSpPr>
          <p:spPr bwMode="auto">
            <a:xfrm>
              <a:off x="3279775" y="1782763"/>
              <a:ext cx="23813" cy="7938"/>
            </a:xfrm>
            <a:custGeom>
              <a:avLst/>
              <a:gdLst/>
              <a:ahLst/>
              <a:cxnLst>
                <a:cxn ang="0">
                  <a:pos x="7" y="0"/>
                </a:cxn>
                <a:cxn ang="0">
                  <a:pos x="0" y="0"/>
                </a:cxn>
                <a:cxn ang="0">
                  <a:pos x="0" y="8"/>
                </a:cxn>
                <a:cxn ang="0">
                  <a:pos x="7" y="15"/>
                </a:cxn>
                <a:cxn ang="0">
                  <a:pos x="37" y="15"/>
                </a:cxn>
                <a:cxn ang="0">
                  <a:pos x="45" y="8"/>
                </a:cxn>
                <a:cxn ang="0">
                  <a:pos x="45" y="0"/>
                </a:cxn>
                <a:cxn ang="0">
                  <a:pos x="37" y="0"/>
                </a:cxn>
                <a:cxn ang="0">
                  <a:pos x="7" y="0"/>
                </a:cxn>
              </a:cxnLst>
              <a:rect l="0" t="0" r="r" b="b"/>
              <a:pathLst>
                <a:path w="45" h="15">
                  <a:moveTo>
                    <a:pt x="7" y="0"/>
                  </a:moveTo>
                  <a:lnTo>
                    <a:pt x="0" y="0"/>
                  </a:lnTo>
                  <a:lnTo>
                    <a:pt x="0" y="8"/>
                  </a:lnTo>
                  <a:lnTo>
                    <a:pt x="7" y="15"/>
                  </a:lnTo>
                  <a:lnTo>
                    <a:pt x="37" y="15"/>
                  </a:lnTo>
                  <a:lnTo>
                    <a:pt x="45" y="8"/>
                  </a:lnTo>
                  <a:lnTo>
                    <a:pt x="45" y="0"/>
                  </a:lnTo>
                  <a:lnTo>
                    <a:pt x="37"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90" name="Line 5108"/>
            <p:cNvSpPr>
              <a:spLocks noChangeShapeType="1"/>
            </p:cNvSpPr>
            <p:nvPr/>
          </p:nvSpPr>
          <p:spPr bwMode="auto">
            <a:xfrm>
              <a:off x="3303588" y="17859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91" name="Freeform 5109"/>
            <p:cNvSpPr>
              <a:spLocks/>
            </p:cNvSpPr>
            <p:nvPr/>
          </p:nvSpPr>
          <p:spPr bwMode="auto">
            <a:xfrm>
              <a:off x="3294063" y="1782763"/>
              <a:ext cx="9525" cy="11113"/>
            </a:xfrm>
            <a:custGeom>
              <a:avLst/>
              <a:gdLst/>
              <a:ahLst/>
              <a:cxnLst>
                <a:cxn ang="0">
                  <a:pos x="16" y="8"/>
                </a:cxn>
                <a:cxn ang="0">
                  <a:pos x="8" y="0"/>
                </a:cxn>
                <a:cxn ang="0">
                  <a:pos x="0" y="8"/>
                </a:cxn>
                <a:cxn ang="0">
                  <a:pos x="0" y="15"/>
                </a:cxn>
                <a:cxn ang="0">
                  <a:pos x="8" y="22"/>
                </a:cxn>
                <a:cxn ang="0">
                  <a:pos x="16" y="15"/>
                </a:cxn>
                <a:cxn ang="0">
                  <a:pos x="16" y="8"/>
                </a:cxn>
              </a:cxnLst>
              <a:rect l="0" t="0" r="r" b="b"/>
              <a:pathLst>
                <a:path w="16" h="22">
                  <a:moveTo>
                    <a:pt x="16" y="8"/>
                  </a:moveTo>
                  <a:lnTo>
                    <a:pt x="8" y="0"/>
                  </a:lnTo>
                  <a:lnTo>
                    <a:pt x="0" y="8"/>
                  </a:lnTo>
                  <a:lnTo>
                    <a:pt x="0" y="15"/>
                  </a:lnTo>
                  <a:lnTo>
                    <a:pt x="8" y="22"/>
                  </a:lnTo>
                  <a:lnTo>
                    <a:pt x="16" y="15"/>
                  </a:lnTo>
                  <a:lnTo>
                    <a:pt x="16"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92" name="Freeform 5110"/>
            <p:cNvSpPr>
              <a:spLocks/>
            </p:cNvSpPr>
            <p:nvPr/>
          </p:nvSpPr>
          <p:spPr bwMode="auto">
            <a:xfrm>
              <a:off x="3294063" y="1782763"/>
              <a:ext cx="9525" cy="11113"/>
            </a:xfrm>
            <a:custGeom>
              <a:avLst/>
              <a:gdLst/>
              <a:ahLst/>
              <a:cxnLst>
                <a:cxn ang="0">
                  <a:pos x="16" y="8"/>
                </a:cxn>
                <a:cxn ang="0">
                  <a:pos x="8" y="0"/>
                </a:cxn>
                <a:cxn ang="0">
                  <a:pos x="8" y="0"/>
                </a:cxn>
                <a:cxn ang="0">
                  <a:pos x="0" y="8"/>
                </a:cxn>
                <a:cxn ang="0">
                  <a:pos x="0" y="15"/>
                </a:cxn>
                <a:cxn ang="0">
                  <a:pos x="8" y="22"/>
                </a:cxn>
                <a:cxn ang="0">
                  <a:pos x="8" y="22"/>
                </a:cxn>
                <a:cxn ang="0">
                  <a:pos x="16" y="15"/>
                </a:cxn>
                <a:cxn ang="0">
                  <a:pos x="16" y="8"/>
                </a:cxn>
              </a:cxnLst>
              <a:rect l="0" t="0" r="r" b="b"/>
              <a:pathLst>
                <a:path w="16" h="22">
                  <a:moveTo>
                    <a:pt x="16" y="8"/>
                  </a:moveTo>
                  <a:lnTo>
                    <a:pt x="8" y="0"/>
                  </a:lnTo>
                  <a:lnTo>
                    <a:pt x="8" y="0"/>
                  </a:lnTo>
                  <a:lnTo>
                    <a:pt x="0" y="8"/>
                  </a:lnTo>
                  <a:lnTo>
                    <a:pt x="0" y="15"/>
                  </a:lnTo>
                  <a:lnTo>
                    <a:pt x="8" y="22"/>
                  </a:lnTo>
                  <a:lnTo>
                    <a:pt x="8" y="22"/>
                  </a:lnTo>
                  <a:lnTo>
                    <a:pt x="16" y="15"/>
                  </a:lnTo>
                  <a:lnTo>
                    <a:pt x="16"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93" name="Line 5111"/>
            <p:cNvSpPr>
              <a:spLocks noChangeShapeType="1"/>
            </p:cNvSpPr>
            <p:nvPr/>
          </p:nvSpPr>
          <p:spPr bwMode="auto">
            <a:xfrm>
              <a:off x="3298825" y="17907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94" name="Freeform 5112"/>
            <p:cNvSpPr>
              <a:spLocks/>
            </p:cNvSpPr>
            <p:nvPr/>
          </p:nvSpPr>
          <p:spPr bwMode="auto">
            <a:xfrm>
              <a:off x="3294063" y="1790700"/>
              <a:ext cx="15875" cy="3175"/>
            </a:xfrm>
            <a:custGeom>
              <a:avLst/>
              <a:gdLst/>
              <a:ahLst/>
              <a:cxnLst>
                <a:cxn ang="0">
                  <a:pos x="8" y="0"/>
                </a:cxn>
                <a:cxn ang="0">
                  <a:pos x="0" y="0"/>
                </a:cxn>
                <a:cxn ang="0">
                  <a:pos x="8" y="7"/>
                </a:cxn>
                <a:cxn ang="0">
                  <a:pos x="23" y="7"/>
                </a:cxn>
                <a:cxn ang="0">
                  <a:pos x="30" y="0"/>
                </a:cxn>
                <a:cxn ang="0">
                  <a:pos x="23" y="0"/>
                </a:cxn>
                <a:cxn ang="0">
                  <a:pos x="8" y="0"/>
                </a:cxn>
              </a:cxnLst>
              <a:rect l="0" t="0" r="r" b="b"/>
              <a:pathLst>
                <a:path w="30" h="7">
                  <a:moveTo>
                    <a:pt x="8" y="0"/>
                  </a:moveTo>
                  <a:lnTo>
                    <a:pt x="0" y="0"/>
                  </a:lnTo>
                  <a:lnTo>
                    <a:pt x="8" y="7"/>
                  </a:lnTo>
                  <a:lnTo>
                    <a:pt x="23" y="7"/>
                  </a:lnTo>
                  <a:lnTo>
                    <a:pt x="30" y="0"/>
                  </a:lnTo>
                  <a:lnTo>
                    <a:pt x="23"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95" name="Freeform 5113"/>
            <p:cNvSpPr>
              <a:spLocks/>
            </p:cNvSpPr>
            <p:nvPr/>
          </p:nvSpPr>
          <p:spPr bwMode="auto">
            <a:xfrm>
              <a:off x="3294063" y="1790700"/>
              <a:ext cx="15875" cy="3175"/>
            </a:xfrm>
            <a:custGeom>
              <a:avLst/>
              <a:gdLst/>
              <a:ahLst/>
              <a:cxnLst>
                <a:cxn ang="0">
                  <a:pos x="8" y="0"/>
                </a:cxn>
                <a:cxn ang="0">
                  <a:pos x="0" y="0"/>
                </a:cxn>
                <a:cxn ang="0">
                  <a:pos x="0" y="0"/>
                </a:cxn>
                <a:cxn ang="0">
                  <a:pos x="8" y="7"/>
                </a:cxn>
                <a:cxn ang="0">
                  <a:pos x="23" y="7"/>
                </a:cxn>
                <a:cxn ang="0">
                  <a:pos x="30" y="0"/>
                </a:cxn>
                <a:cxn ang="0">
                  <a:pos x="23" y="0"/>
                </a:cxn>
                <a:cxn ang="0">
                  <a:pos x="23" y="0"/>
                </a:cxn>
                <a:cxn ang="0">
                  <a:pos x="8" y="0"/>
                </a:cxn>
              </a:cxnLst>
              <a:rect l="0" t="0" r="r" b="b"/>
              <a:pathLst>
                <a:path w="30" h="7">
                  <a:moveTo>
                    <a:pt x="8" y="0"/>
                  </a:moveTo>
                  <a:lnTo>
                    <a:pt x="0" y="0"/>
                  </a:lnTo>
                  <a:lnTo>
                    <a:pt x="0" y="0"/>
                  </a:lnTo>
                  <a:lnTo>
                    <a:pt x="8" y="7"/>
                  </a:lnTo>
                  <a:lnTo>
                    <a:pt x="23" y="7"/>
                  </a:lnTo>
                  <a:lnTo>
                    <a:pt x="30" y="0"/>
                  </a:lnTo>
                  <a:lnTo>
                    <a:pt x="23" y="0"/>
                  </a:lnTo>
                  <a:lnTo>
                    <a:pt x="23"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96" name="Line 5114"/>
            <p:cNvSpPr>
              <a:spLocks noChangeShapeType="1"/>
            </p:cNvSpPr>
            <p:nvPr/>
          </p:nvSpPr>
          <p:spPr bwMode="auto">
            <a:xfrm>
              <a:off x="3306763" y="17907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97" name="Freeform 5115"/>
            <p:cNvSpPr>
              <a:spLocks/>
            </p:cNvSpPr>
            <p:nvPr/>
          </p:nvSpPr>
          <p:spPr bwMode="auto">
            <a:xfrm>
              <a:off x="3303588" y="1790700"/>
              <a:ext cx="15875" cy="3175"/>
            </a:xfrm>
            <a:custGeom>
              <a:avLst/>
              <a:gdLst/>
              <a:ahLst/>
              <a:cxnLst>
                <a:cxn ang="0">
                  <a:pos x="7" y="0"/>
                </a:cxn>
                <a:cxn ang="0">
                  <a:pos x="0" y="0"/>
                </a:cxn>
                <a:cxn ang="0">
                  <a:pos x="7" y="7"/>
                </a:cxn>
                <a:cxn ang="0">
                  <a:pos x="22" y="7"/>
                </a:cxn>
                <a:cxn ang="0">
                  <a:pos x="30" y="0"/>
                </a:cxn>
                <a:cxn ang="0">
                  <a:pos x="22" y="0"/>
                </a:cxn>
                <a:cxn ang="0">
                  <a:pos x="7" y="0"/>
                </a:cxn>
              </a:cxnLst>
              <a:rect l="0" t="0" r="r" b="b"/>
              <a:pathLst>
                <a:path w="30" h="7">
                  <a:moveTo>
                    <a:pt x="7" y="0"/>
                  </a:moveTo>
                  <a:lnTo>
                    <a:pt x="0" y="0"/>
                  </a:lnTo>
                  <a:lnTo>
                    <a:pt x="7" y="7"/>
                  </a:lnTo>
                  <a:lnTo>
                    <a:pt x="22" y="7"/>
                  </a:lnTo>
                  <a:lnTo>
                    <a:pt x="30" y="0"/>
                  </a:lnTo>
                  <a:lnTo>
                    <a:pt x="22"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98" name="Freeform 5116"/>
            <p:cNvSpPr>
              <a:spLocks/>
            </p:cNvSpPr>
            <p:nvPr/>
          </p:nvSpPr>
          <p:spPr bwMode="auto">
            <a:xfrm>
              <a:off x="3303588" y="1790700"/>
              <a:ext cx="15875" cy="3175"/>
            </a:xfrm>
            <a:custGeom>
              <a:avLst/>
              <a:gdLst/>
              <a:ahLst/>
              <a:cxnLst>
                <a:cxn ang="0">
                  <a:pos x="7" y="0"/>
                </a:cxn>
                <a:cxn ang="0">
                  <a:pos x="0" y="0"/>
                </a:cxn>
                <a:cxn ang="0">
                  <a:pos x="0" y="0"/>
                </a:cxn>
                <a:cxn ang="0">
                  <a:pos x="7" y="7"/>
                </a:cxn>
                <a:cxn ang="0">
                  <a:pos x="22" y="7"/>
                </a:cxn>
                <a:cxn ang="0">
                  <a:pos x="30" y="0"/>
                </a:cxn>
                <a:cxn ang="0">
                  <a:pos x="30" y="0"/>
                </a:cxn>
                <a:cxn ang="0">
                  <a:pos x="22" y="0"/>
                </a:cxn>
                <a:cxn ang="0">
                  <a:pos x="7" y="0"/>
                </a:cxn>
              </a:cxnLst>
              <a:rect l="0" t="0" r="r" b="b"/>
              <a:pathLst>
                <a:path w="30" h="7">
                  <a:moveTo>
                    <a:pt x="7" y="0"/>
                  </a:moveTo>
                  <a:lnTo>
                    <a:pt x="0" y="0"/>
                  </a:lnTo>
                  <a:lnTo>
                    <a:pt x="0" y="0"/>
                  </a:lnTo>
                  <a:lnTo>
                    <a:pt x="7" y="7"/>
                  </a:lnTo>
                  <a:lnTo>
                    <a:pt x="22" y="7"/>
                  </a:lnTo>
                  <a:lnTo>
                    <a:pt x="30" y="0"/>
                  </a:lnTo>
                  <a:lnTo>
                    <a:pt x="30" y="0"/>
                  </a:lnTo>
                  <a:lnTo>
                    <a:pt x="22"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199" name="Line 5117"/>
            <p:cNvSpPr>
              <a:spLocks noChangeShapeType="1"/>
            </p:cNvSpPr>
            <p:nvPr/>
          </p:nvSpPr>
          <p:spPr bwMode="auto">
            <a:xfrm>
              <a:off x="3319463" y="17907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00" name="Freeform 5118"/>
            <p:cNvSpPr>
              <a:spLocks/>
            </p:cNvSpPr>
            <p:nvPr/>
          </p:nvSpPr>
          <p:spPr bwMode="auto">
            <a:xfrm>
              <a:off x="3314700" y="1790700"/>
              <a:ext cx="4763" cy="11113"/>
            </a:xfrm>
            <a:custGeom>
              <a:avLst/>
              <a:gdLst/>
              <a:ahLst/>
              <a:cxnLst>
                <a:cxn ang="0">
                  <a:pos x="8" y="0"/>
                </a:cxn>
                <a:cxn ang="0">
                  <a:pos x="0" y="0"/>
                </a:cxn>
                <a:cxn ang="0">
                  <a:pos x="0" y="21"/>
                </a:cxn>
                <a:cxn ang="0">
                  <a:pos x="8" y="21"/>
                </a:cxn>
                <a:cxn ang="0">
                  <a:pos x="8" y="15"/>
                </a:cxn>
                <a:cxn ang="0">
                  <a:pos x="8" y="0"/>
                </a:cxn>
              </a:cxnLst>
              <a:rect l="0" t="0" r="r" b="b"/>
              <a:pathLst>
                <a:path w="8" h="21">
                  <a:moveTo>
                    <a:pt x="8" y="0"/>
                  </a:moveTo>
                  <a:lnTo>
                    <a:pt x="0" y="0"/>
                  </a:lnTo>
                  <a:lnTo>
                    <a:pt x="0" y="21"/>
                  </a:lnTo>
                  <a:lnTo>
                    <a:pt x="8" y="21"/>
                  </a:lnTo>
                  <a:lnTo>
                    <a:pt x="8" y="15"/>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01" name="Freeform 5119"/>
            <p:cNvSpPr>
              <a:spLocks/>
            </p:cNvSpPr>
            <p:nvPr/>
          </p:nvSpPr>
          <p:spPr bwMode="auto">
            <a:xfrm>
              <a:off x="3314700" y="1790700"/>
              <a:ext cx="4763" cy="11113"/>
            </a:xfrm>
            <a:custGeom>
              <a:avLst/>
              <a:gdLst/>
              <a:ahLst/>
              <a:cxnLst>
                <a:cxn ang="0">
                  <a:pos x="8" y="0"/>
                </a:cxn>
                <a:cxn ang="0">
                  <a:pos x="8" y="0"/>
                </a:cxn>
                <a:cxn ang="0">
                  <a:pos x="0" y="0"/>
                </a:cxn>
                <a:cxn ang="0">
                  <a:pos x="0" y="0"/>
                </a:cxn>
                <a:cxn ang="0">
                  <a:pos x="0" y="15"/>
                </a:cxn>
                <a:cxn ang="0">
                  <a:pos x="0" y="21"/>
                </a:cxn>
                <a:cxn ang="0">
                  <a:pos x="8" y="21"/>
                </a:cxn>
                <a:cxn ang="0">
                  <a:pos x="8" y="15"/>
                </a:cxn>
                <a:cxn ang="0">
                  <a:pos x="8" y="0"/>
                </a:cxn>
              </a:cxnLst>
              <a:rect l="0" t="0" r="r" b="b"/>
              <a:pathLst>
                <a:path w="8" h="21">
                  <a:moveTo>
                    <a:pt x="8" y="0"/>
                  </a:moveTo>
                  <a:lnTo>
                    <a:pt x="8" y="0"/>
                  </a:lnTo>
                  <a:lnTo>
                    <a:pt x="0" y="0"/>
                  </a:lnTo>
                  <a:lnTo>
                    <a:pt x="0" y="0"/>
                  </a:lnTo>
                  <a:lnTo>
                    <a:pt x="0" y="15"/>
                  </a:lnTo>
                  <a:lnTo>
                    <a:pt x="0" y="21"/>
                  </a:lnTo>
                  <a:lnTo>
                    <a:pt x="8" y="21"/>
                  </a:lnTo>
                  <a:lnTo>
                    <a:pt x="8" y="15"/>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02" name="Line 5120"/>
            <p:cNvSpPr>
              <a:spLocks noChangeShapeType="1"/>
            </p:cNvSpPr>
            <p:nvPr/>
          </p:nvSpPr>
          <p:spPr bwMode="auto">
            <a:xfrm>
              <a:off x="3314700" y="17938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03" name="Freeform 5121"/>
            <p:cNvSpPr>
              <a:spLocks/>
            </p:cNvSpPr>
            <p:nvPr/>
          </p:nvSpPr>
          <p:spPr bwMode="auto">
            <a:xfrm>
              <a:off x="3314700" y="1793875"/>
              <a:ext cx="19050" cy="7938"/>
            </a:xfrm>
            <a:custGeom>
              <a:avLst/>
              <a:gdLst/>
              <a:ahLst/>
              <a:cxnLst>
                <a:cxn ang="0">
                  <a:pos x="0" y="0"/>
                </a:cxn>
                <a:cxn ang="0">
                  <a:pos x="0" y="14"/>
                </a:cxn>
                <a:cxn ang="0">
                  <a:pos x="30" y="14"/>
                </a:cxn>
                <a:cxn ang="0">
                  <a:pos x="37" y="8"/>
                </a:cxn>
                <a:cxn ang="0">
                  <a:pos x="37" y="0"/>
                </a:cxn>
                <a:cxn ang="0">
                  <a:pos x="30" y="0"/>
                </a:cxn>
                <a:cxn ang="0">
                  <a:pos x="0" y="0"/>
                </a:cxn>
              </a:cxnLst>
              <a:rect l="0" t="0" r="r" b="b"/>
              <a:pathLst>
                <a:path w="37" h="14">
                  <a:moveTo>
                    <a:pt x="0" y="0"/>
                  </a:moveTo>
                  <a:lnTo>
                    <a:pt x="0" y="14"/>
                  </a:lnTo>
                  <a:lnTo>
                    <a:pt x="30" y="14"/>
                  </a:lnTo>
                  <a:lnTo>
                    <a:pt x="37" y="8"/>
                  </a:lnTo>
                  <a:lnTo>
                    <a:pt x="37" y="0"/>
                  </a:lnTo>
                  <a:lnTo>
                    <a:pt x="30"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04" name="Freeform 5122"/>
            <p:cNvSpPr>
              <a:spLocks/>
            </p:cNvSpPr>
            <p:nvPr/>
          </p:nvSpPr>
          <p:spPr bwMode="auto">
            <a:xfrm>
              <a:off x="3314700" y="1793875"/>
              <a:ext cx="19050" cy="7938"/>
            </a:xfrm>
            <a:custGeom>
              <a:avLst/>
              <a:gdLst/>
              <a:ahLst/>
              <a:cxnLst>
                <a:cxn ang="0">
                  <a:pos x="0" y="0"/>
                </a:cxn>
                <a:cxn ang="0">
                  <a:pos x="0" y="0"/>
                </a:cxn>
                <a:cxn ang="0">
                  <a:pos x="0" y="8"/>
                </a:cxn>
                <a:cxn ang="0">
                  <a:pos x="0" y="14"/>
                </a:cxn>
                <a:cxn ang="0">
                  <a:pos x="30" y="14"/>
                </a:cxn>
                <a:cxn ang="0">
                  <a:pos x="37" y="8"/>
                </a:cxn>
                <a:cxn ang="0">
                  <a:pos x="37" y="0"/>
                </a:cxn>
                <a:cxn ang="0">
                  <a:pos x="30" y="0"/>
                </a:cxn>
                <a:cxn ang="0">
                  <a:pos x="0" y="0"/>
                </a:cxn>
              </a:cxnLst>
              <a:rect l="0" t="0" r="r" b="b"/>
              <a:pathLst>
                <a:path w="37" h="14">
                  <a:moveTo>
                    <a:pt x="0" y="0"/>
                  </a:moveTo>
                  <a:lnTo>
                    <a:pt x="0" y="0"/>
                  </a:lnTo>
                  <a:lnTo>
                    <a:pt x="0" y="8"/>
                  </a:lnTo>
                  <a:lnTo>
                    <a:pt x="0" y="14"/>
                  </a:lnTo>
                  <a:lnTo>
                    <a:pt x="30" y="14"/>
                  </a:lnTo>
                  <a:lnTo>
                    <a:pt x="37" y="8"/>
                  </a:lnTo>
                  <a:lnTo>
                    <a:pt x="37" y="0"/>
                  </a:lnTo>
                  <a:lnTo>
                    <a:pt x="30"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05" name="Line 5123"/>
            <p:cNvSpPr>
              <a:spLocks noChangeShapeType="1"/>
            </p:cNvSpPr>
            <p:nvPr/>
          </p:nvSpPr>
          <p:spPr bwMode="auto">
            <a:xfrm>
              <a:off x="3330575" y="17938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06" name="Freeform 5124"/>
            <p:cNvSpPr>
              <a:spLocks/>
            </p:cNvSpPr>
            <p:nvPr/>
          </p:nvSpPr>
          <p:spPr bwMode="auto">
            <a:xfrm>
              <a:off x="3327400" y="1793875"/>
              <a:ext cx="11113" cy="7938"/>
            </a:xfrm>
            <a:custGeom>
              <a:avLst/>
              <a:gdLst/>
              <a:ahLst/>
              <a:cxnLst>
                <a:cxn ang="0">
                  <a:pos x="7" y="0"/>
                </a:cxn>
                <a:cxn ang="0">
                  <a:pos x="0" y="0"/>
                </a:cxn>
                <a:cxn ang="0">
                  <a:pos x="0" y="8"/>
                </a:cxn>
                <a:cxn ang="0">
                  <a:pos x="7" y="14"/>
                </a:cxn>
                <a:cxn ang="0">
                  <a:pos x="14" y="14"/>
                </a:cxn>
                <a:cxn ang="0">
                  <a:pos x="22" y="8"/>
                </a:cxn>
                <a:cxn ang="0">
                  <a:pos x="22" y="0"/>
                </a:cxn>
                <a:cxn ang="0">
                  <a:pos x="14" y="0"/>
                </a:cxn>
                <a:cxn ang="0">
                  <a:pos x="7" y="0"/>
                </a:cxn>
              </a:cxnLst>
              <a:rect l="0" t="0" r="r" b="b"/>
              <a:pathLst>
                <a:path w="22" h="14">
                  <a:moveTo>
                    <a:pt x="7" y="0"/>
                  </a:moveTo>
                  <a:lnTo>
                    <a:pt x="0" y="0"/>
                  </a:lnTo>
                  <a:lnTo>
                    <a:pt x="0" y="8"/>
                  </a:lnTo>
                  <a:lnTo>
                    <a:pt x="7" y="14"/>
                  </a:lnTo>
                  <a:lnTo>
                    <a:pt x="14" y="14"/>
                  </a:lnTo>
                  <a:lnTo>
                    <a:pt x="22" y="8"/>
                  </a:lnTo>
                  <a:lnTo>
                    <a:pt x="22" y="0"/>
                  </a:lnTo>
                  <a:lnTo>
                    <a:pt x="14"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07" name="Freeform 5125"/>
            <p:cNvSpPr>
              <a:spLocks/>
            </p:cNvSpPr>
            <p:nvPr/>
          </p:nvSpPr>
          <p:spPr bwMode="auto">
            <a:xfrm>
              <a:off x="3327400" y="1793875"/>
              <a:ext cx="11113" cy="7938"/>
            </a:xfrm>
            <a:custGeom>
              <a:avLst/>
              <a:gdLst/>
              <a:ahLst/>
              <a:cxnLst>
                <a:cxn ang="0">
                  <a:pos x="7" y="0"/>
                </a:cxn>
                <a:cxn ang="0">
                  <a:pos x="0" y="0"/>
                </a:cxn>
                <a:cxn ang="0">
                  <a:pos x="0" y="8"/>
                </a:cxn>
                <a:cxn ang="0">
                  <a:pos x="7" y="14"/>
                </a:cxn>
                <a:cxn ang="0">
                  <a:pos x="14" y="14"/>
                </a:cxn>
                <a:cxn ang="0">
                  <a:pos x="22" y="8"/>
                </a:cxn>
                <a:cxn ang="0">
                  <a:pos x="22" y="0"/>
                </a:cxn>
                <a:cxn ang="0">
                  <a:pos x="14" y="0"/>
                </a:cxn>
                <a:cxn ang="0">
                  <a:pos x="7" y="0"/>
                </a:cxn>
              </a:cxnLst>
              <a:rect l="0" t="0" r="r" b="b"/>
              <a:pathLst>
                <a:path w="22" h="14">
                  <a:moveTo>
                    <a:pt x="7" y="0"/>
                  </a:moveTo>
                  <a:lnTo>
                    <a:pt x="0" y="0"/>
                  </a:lnTo>
                  <a:lnTo>
                    <a:pt x="0" y="8"/>
                  </a:lnTo>
                  <a:lnTo>
                    <a:pt x="7" y="14"/>
                  </a:lnTo>
                  <a:lnTo>
                    <a:pt x="14" y="14"/>
                  </a:lnTo>
                  <a:lnTo>
                    <a:pt x="22" y="8"/>
                  </a:lnTo>
                  <a:lnTo>
                    <a:pt x="22" y="0"/>
                  </a:lnTo>
                  <a:lnTo>
                    <a:pt x="14"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08" name="Line 5126"/>
            <p:cNvSpPr>
              <a:spLocks noChangeShapeType="1"/>
            </p:cNvSpPr>
            <p:nvPr/>
          </p:nvSpPr>
          <p:spPr bwMode="auto">
            <a:xfrm>
              <a:off x="3338513" y="17986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09" name="Freeform 5127"/>
            <p:cNvSpPr>
              <a:spLocks/>
            </p:cNvSpPr>
            <p:nvPr/>
          </p:nvSpPr>
          <p:spPr bwMode="auto">
            <a:xfrm>
              <a:off x="3330575" y="1793875"/>
              <a:ext cx="7938" cy="11113"/>
            </a:xfrm>
            <a:custGeom>
              <a:avLst/>
              <a:gdLst/>
              <a:ahLst/>
              <a:cxnLst>
                <a:cxn ang="0">
                  <a:pos x="15" y="8"/>
                </a:cxn>
                <a:cxn ang="0">
                  <a:pos x="15" y="0"/>
                </a:cxn>
                <a:cxn ang="0">
                  <a:pos x="7" y="0"/>
                </a:cxn>
                <a:cxn ang="0">
                  <a:pos x="0" y="8"/>
                </a:cxn>
                <a:cxn ang="0">
                  <a:pos x="0" y="22"/>
                </a:cxn>
                <a:cxn ang="0">
                  <a:pos x="15" y="22"/>
                </a:cxn>
                <a:cxn ang="0">
                  <a:pos x="15" y="8"/>
                </a:cxn>
              </a:cxnLst>
              <a:rect l="0" t="0" r="r" b="b"/>
              <a:pathLst>
                <a:path w="15" h="22">
                  <a:moveTo>
                    <a:pt x="15" y="8"/>
                  </a:moveTo>
                  <a:lnTo>
                    <a:pt x="15" y="0"/>
                  </a:lnTo>
                  <a:lnTo>
                    <a:pt x="7" y="0"/>
                  </a:lnTo>
                  <a:lnTo>
                    <a:pt x="0" y="8"/>
                  </a:lnTo>
                  <a:lnTo>
                    <a:pt x="0" y="22"/>
                  </a:lnTo>
                  <a:lnTo>
                    <a:pt x="15" y="22"/>
                  </a:lnTo>
                  <a:lnTo>
                    <a:pt x="15"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10" name="Freeform 5128"/>
            <p:cNvSpPr>
              <a:spLocks/>
            </p:cNvSpPr>
            <p:nvPr/>
          </p:nvSpPr>
          <p:spPr bwMode="auto">
            <a:xfrm>
              <a:off x="3330575" y="1793875"/>
              <a:ext cx="7938" cy="11113"/>
            </a:xfrm>
            <a:custGeom>
              <a:avLst/>
              <a:gdLst/>
              <a:ahLst/>
              <a:cxnLst>
                <a:cxn ang="0">
                  <a:pos x="15" y="8"/>
                </a:cxn>
                <a:cxn ang="0">
                  <a:pos x="15" y="0"/>
                </a:cxn>
                <a:cxn ang="0">
                  <a:pos x="7" y="0"/>
                </a:cxn>
                <a:cxn ang="0">
                  <a:pos x="0" y="8"/>
                </a:cxn>
                <a:cxn ang="0">
                  <a:pos x="0" y="22"/>
                </a:cxn>
                <a:cxn ang="0">
                  <a:pos x="7" y="22"/>
                </a:cxn>
                <a:cxn ang="0">
                  <a:pos x="15" y="22"/>
                </a:cxn>
                <a:cxn ang="0">
                  <a:pos x="15" y="22"/>
                </a:cxn>
                <a:cxn ang="0">
                  <a:pos x="15" y="8"/>
                </a:cxn>
              </a:cxnLst>
              <a:rect l="0" t="0" r="r" b="b"/>
              <a:pathLst>
                <a:path w="15" h="22">
                  <a:moveTo>
                    <a:pt x="15" y="8"/>
                  </a:moveTo>
                  <a:lnTo>
                    <a:pt x="15" y="0"/>
                  </a:lnTo>
                  <a:lnTo>
                    <a:pt x="7" y="0"/>
                  </a:lnTo>
                  <a:lnTo>
                    <a:pt x="0" y="8"/>
                  </a:lnTo>
                  <a:lnTo>
                    <a:pt x="0" y="22"/>
                  </a:lnTo>
                  <a:lnTo>
                    <a:pt x="7" y="22"/>
                  </a:lnTo>
                  <a:lnTo>
                    <a:pt x="15" y="22"/>
                  </a:lnTo>
                  <a:lnTo>
                    <a:pt x="15" y="22"/>
                  </a:lnTo>
                  <a:lnTo>
                    <a:pt x="15"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11" name="Line 5129"/>
            <p:cNvSpPr>
              <a:spLocks noChangeShapeType="1"/>
            </p:cNvSpPr>
            <p:nvPr/>
          </p:nvSpPr>
          <p:spPr bwMode="auto">
            <a:xfrm>
              <a:off x="3333750" y="18018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12" name="Freeform 5130"/>
            <p:cNvSpPr>
              <a:spLocks/>
            </p:cNvSpPr>
            <p:nvPr/>
          </p:nvSpPr>
          <p:spPr bwMode="auto">
            <a:xfrm>
              <a:off x="3330575" y="1801813"/>
              <a:ext cx="15875" cy="3175"/>
            </a:xfrm>
            <a:custGeom>
              <a:avLst/>
              <a:gdLst/>
              <a:ahLst/>
              <a:cxnLst>
                <a:cxn ang="0">
                  <a:pos x="7" y="0"/>
                </a:cxn>
                <a:cxn ang="0">
                  <a:pos x="0" y="0"/>
                </a:cxn>
                <a:cxn ang="0">
                  <a:pos x="0" y="8"/>
                </a:cxn>
                <a:cxn ang="0">
                  <a:pos x="30" y="8"/>
                </a:cxn>
                <a:cxn ang="0">
                  <a:pos x="30" y="0"/>
                </a:cxn>
                <a:cxn ang="0">
                  <a:pos x="23" y="0"/>
                </a:cxn>
                <a:cxn ang="0">
                  <a:pos x="7" y="0"/>
                </a:cxn>
              </a:cxnLst>
              <a:rect l="0" t="0" r="r" b="b"/>
              <a:pathLst>
                <a:path w="30" h="8">
                  <a:moveTo>
                    <a:pt x="7" y="0"/>
                  </a:moveTo>
                  <a:lnTo>
                    <a:pt x="0" y="0"/>
                  </a:lnTo>
                  <a:lnTo>
                    <a:pt x="0" y="8"/>
                  </a:lnTo>
                  <a:lnTo>
                    <a:pt x="30" y="8"/>
                  </a:lnTo>
                  <a:lnTo>
                    <a:pt x="30" y="0"/>
                  </a:lnTo>
                  <a:lnTo>
                    <a:pt x="23"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13" name="Freeform 5131"/>
            <p:cNvSpPr>
              <a:spLocks/>
            </p:cNvSpPr>
            <p:nvPr/>
          </p:nvSpPr>
          <p:spPr bwMode="auto">
            <a:xfrm>
              <a:off x="3330575" y="1801813"/>
              <a:ext cx="15875" cy="3175"/>
            </a:xfrm>
            <a:custGeom>
              <a:avLst/>
              <a:gdLst/>
              <a:ahLst/>
              <a:cxnLst>
                <a:cxn ang="0">
                  <a:pos x="7" y="0"/>
                </a:cxn>
                <a:cxn ang="0">
                  <a:pos x="0" y="0"/>
                </a:cxn>
                <a:cxn ang="0">
                  <a:pos x="0" y="8"/>
                </a:cxn>
                <a:cxn ang="0">
                  <a:pos x="7" y="8"/>
                </a:cxn>
                <a:cxn ang="0">
                  <a:pos x="23" y="8"/>
                </a:cxn>
                <a:cxn ang="0">
                  <a:pos x="30" y="8"/>
                </a:cxn>
                <a:cxn ang="0">
                  <a:pos x="30" y="0"/>
                </a:cxn>
                <a:cxn ang="0">
                  <a:pos x="23" y="0"/>
                </a:cxn>
                <a:cxn ang="0">
                  <a:pos x="7" y="0"/>
                </a:cxn>
              </a:cxnLst>
              <a:rect l="0" t="0" r="r" b="b"/>
              <a:pathLst>
                <a:path w="30" h="8">
                  <a:moveTo>
                    <a:pt x="7" y="0"/>
                  </a:moveTo>
                  <a:lnTo>
                    <a:pt x="0" y="0"/>
                  </a:lnTo>
                  <a:lnTo>
                    <a:pt x="0" y="8"/>
                  </a:lnTo>
                  <a:lnTo>
                    <a:pt x="7" y="8"/>
                  </a:lnTo>
                  <a:lnTo>
                    <a:pt x="23" y="8"/>
                  </a:lnTo>
                  <a:lnTo>
                    <a:pt x="30" y="8"/>
                  </a:lnTo>
                  <a:lnTo>
                    <a:pt x="30" y="0"/>
                  </a:lnTo>
                  <a:lnTo>
                    <a:pt x="23"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14" name="Line 5132"/>
            <p:cNvSpPr>
              <a:spLocks noChangeShapeType="1"/>
            </p:cNvSpPr>
            <p:nvPr/>
          </p:nvSpPr>
          <p:spPr bwMode="auto">
            <a:xfrm>
              <a:off x="3346450" y="18049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15" name="Freeform 5133"/>
            <p:cNvSpPr>
              <a:spLocks/>
            </p:cNvSpPr>
            <p:nvPr/>
          </p:nvSpPr>
          <p:spPr bwMode="auto">
            <a:xfrm>
              <a:off x="3338513" y="1801813"/>
              <a:ext cx="7938" cy="15875"/>
            </a:xfrm>
            <a:custGeom>
              <a:avLst/>
              <a:gdLst/>
              <a:ahLst/>
              <a:cxnLst>
                <a:cxn ang="0">
                  <a:pos x="15" y="8"/>
                </a:cxn>
                <a:cxn ang="0">
                  <a:pos x="15" y="0"/>
                </a:cxn>
                <a:cxn ang="0">
                  <a:pos x="8" y="0"/>
                </a:cxn>
                <a:cxn ang="0">
                  <a:pos x="0" y="8"/>
                </a:cxn>
                <a:cxn ang="0">
                  <a:pos x="0" y="30"/>
                </a:cxn>
                <a:cxn ang="0">
                  <a:pos x="15" y="30"/>
                </a:cxn>
                <a:cxn ang="0">
                  <a:pos x="15" y="8"/>
                </a:cxn>
              </a:cxnLst>
              <a:rect l="0" t="0" r="r" b="b"/>
              <a:pathLst>
                <a:path w="15" h="30">
                  <a:moveTo>
                    <a:pt x="15" y="8"/>
                  </a:moveTo>
                  <a:lnTo>
                    <a:pt x="15" y="0"/>
                  </a:lnTo>
                  <a:lnTo>
                    <a:pt x="8" y="0"/>
                  </a:lnTo>
                  <a:lnTo>
                    <a:pt x="0" y="8"/>
                  </a:lnTo>
                  <a:lnTo>
                    <a:pt x="0" y="30"/>
                  </a:lnTo>
                  <a:lnTo>
                    <a:pt x="15" y="30"/>
                  </a:lnTo>
                  <a:lnTo>
                    <a:pt x="15"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16" name="Freeform 5134"/>
            <p:cNvSpPr>
              <a:spLocks/>
            </p:cNvSpPr>
            <p:nvPr/>
          </p:nvSpPr>
          <p:spPr bwMode="auto">
            <a:xfrm>
              <a:off x="3338513" y="1801813"/>
              <a:ext cx="7938" cy="15875"/>
            </a:xfrm>
            <a:custGeom>
              <a:avLst/>
              <a:gdLst/>
              <a:ahLst/>
              <a:cxnLst>
                <a:cxn ang="0">
                  <a:pos x="15" y="8"/>
                </a:cxn>
                <a:cxn ang="0">
                  <a:pos x="15" y="0"/>
                </a:cxn>
                <a:cxn ang="0">
                  <a:pos x="8" y="0"/>
                </a:cxn>
                <a:cxn ang="0">
                  <a:pos x="0" y="8"/>
                </a:cxn>
                <a:cxn ang="0">
                  <a:pos x="0" y="30"/>
                </a:cxn>
                <a:cxn ang="0">
                  <a:pos x="8" y="30"/>
                </a:cxn>
                <a:cxn ang="0">
                  <a:pos x="15" y="30"/>
                </a:cxn>
                <a:cxn ang="0">
                  <a:pos x="15" y="30"/>
                </a:cxn>
                <a:cxn ang="0">
                  <a:pos x="15" y="8"/>
                </a:cxn>
              </a:cxnLst>
              <a:rect l="0" t="0" r="r" b="b"/>
              <a:pathLst>
                <a:path w="15" h="30">
                  <a:moveTo>
                    <a:pt x="15" y="8"/>
                  </a:moveTo>
                  <a:lnTo>
                    <a:pt x="15" y="0"/>
                  </a:lnTo>
                  <a:lnTo>
                    <a:pt x="8" y="0"/>
                  </a:lnTo>
                  <a:lnTo>
                    <a:pt x="0" y="8"/>
                  </a:lnTo>
                  <a:lnTo>
                    <a:pt x="0" y="30"/>
                  </a:lnTo>
                  <a:lnTo>
                    <a:pt x="8" y="30"/>
                  </a:lnTo>
                  <a:lnTo>
                    <a:pt x="15" y="30"/>
                  </a:lnTo>
                  <a:lnTo>
                    <a:pt x="15" y="30"/>
                  </a:lnTo>
                  <a:lnTo>
                    <a:pt x="15"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17" name="Line 5135"/>
            <p:cNvSpPr>
              <a:spLocks noChangeShapeType="1"/>
            </p:cNvSpPr>
            <p:nvPr/>
          </p:nvSpPr>
          <p:spPr bwMode="auto">
            <a:xfrm>
              <a:off x="3343275" y="18129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18" name="Freeform 5136"/>
            <p:cNvSpPr>
              <a:spLocks/>
            </p:cNvSpPr>
            <p:nvPr/>
          </p:nvSpPr>
          <p:spPr bwMode="auto">
            <a:xfrm>
              <a:off x="3338513" y="1812925"/>
              <a:ext cx="19050" cy="4763"/>
            </a:xfrm>
            <a:custGeom>
              <a:avLst/>
              <a:gdLst/>
              <a:ahLst/>
              <a:cxnLst>
                <a:cxn ang="0">
                  <a:pos x="8" y="0"/>
                </a:cxn>
                <a:cxn ang="0">
                  <a:pos x="0" y="0"/>
                </a:cxn>
                <a:cxn ang="0">
                  <a:pos x="0" y="7"/>
                </a:cxn>
                <a:cxn ang="0">
                  <a:pos x="37" y="7"/>
                </a:cxn>
                <a:cxn ang="0">
                  <a:pos x="30" y="0"/>
                </a:cxn>
                <a:cxn ang="0">
                  <a:pos x="8" y="0"/>
                </a:cxn>
              </a:cxnLst>
              <a:rect l="0" t="0" r="r" b="b"/>
              <a:pathLst>
                <a:path w="37" h="7">
                  <a:moveTo>
                    <a:pt x="8" y="0"/>
                  </a:moveTo>
                  <a:lnTo>
                    <a:pt x="0" y="0"/>
                  </a:lnTo>
                  <a:lnTo>
                    <a:pt x="0" y="7"/>
                  </a:lnTo>
                  <a:lnTo>
                    <a:pt x="37" y="7"/>
                  </a:lnTo>
                  <a:lnTo>
                    <a:pt x="30"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19" name="Freeform 5137"/>
            <p:cNvSpPr>
              <a:spLocks/>
            </p:cNvSpPr>
            <p:nvPr/>
          </p:nvSpPr>
          <p:spPr bwMode="auto">
            <a:xfrm>
              <a:off x="3338513" y="1812925"/>
              <a:ext cx="19050" cy="4763"/>
            </a:xfrm>
            <a:custGeom>
              <a:avLst/>
              <a:gdLst/>
              <a:ahLst/>
              <a:cxnLst>
                <a:cxn ang="0">
                  <a:pos x="8" y="0"/>
                </a:cxn>
                <a:cxn ang="0">
                  <a:pos x="0" y="0"/>
                </a:cxn>
                <a:cxn ang="0">
                  <a:pos x="0" y="7"/>
                </a:cxn>
                <a:cxn ang="0">
                  <a:pos x="8" y="7"/>
                </a:cxn>
                <a:cxn ang="0">
                  <a:pos x="30" y="7"/>
                </a:cxn>
                <a:cxn ang="0">
                  <a:pos x="37" y="7"/>
                </a:cxn>
                <a:cxn ang="0">
                  <a:pos x="30" y="0"/>
                </a:cxn>
                <a:cxn ang="0">
                  <a:pos x="30" y="0"/>
                </a:cxn>
                <a:cxn ang="0">
                  <a:pos x="8" y="0"/>
                </a:cxn>
              </a:cxnLst>
              <a:rect l="0" t="0" r="r" b="b"/>
              <a:pathLst>
                <a:path w="37" h="7">
                  <a:moveTo>
                    <a:pt x="8" y="0"/>
                  </a:moveTo>
                  <a:lnTo>
                    <a:pt x="0" y="0"/>
                  </a:lnTo>
                  <a:lnTo>
                    <a:pt x="0" y="7"/>
                  </a:lnTo>
                  <a:lnTo>
                    <a:pt x="8" y="7"/>
                  </a:lnTo>
                  <a:lnTo>
                    <a:pt x="30" y="7"/>
                  </a:lnTo>
                  <a:lnTo>
                    <a:pt x="37" y="7"/>
                  </a:lnTo>
                  <a:lnTo>
                    <a:pt x="30" y="0"/>
                  </a:lnTo>
                  <a:lnTo>
                    <a:pt x="30"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20" name="Line 5138"/>
            <p:cNvSpPr>
              <a:spLocks noChangeShapeType="1"/>
            </p:cNvSpPr>
            <p:nvPr/>
          </p:nvSpPr>
          <p:spPr bwMode="auto">
            <a:xfrm>
              <a:off x="3354388" y="18129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21" name="Freeform 5139"/>
            <p:cNvSpPr>
              <a:spLocks/>
            </p:cNvSpPr>
            <p:nvPr/>
          </p:nvSpPr>
          <p:spPr bwMode="auto">
            <a:xfrm>
              <a:off x="3351213" y="1812925"/>
              <a:ext cx="6350" cy="4763"/>
            </a:xfrm>
            <a:custGeom>
              <a:avLst/>
              <a:gdLst/>
              <a:ahLst/>
              <a:cxnLst>
                <a:cxn ang="0">
                  <a:pos x="7" y="0"/>
                </a:cxn>
                <a:cxn ang="0">
                  <a:pos x="0" y="0"/>
                </a:cxn>
                <a:cxn ang="0">
                  <a:pos x="0" y="7"/>
                </a:cxn>
                <a:cxn ang="0">
                  <a:pos x="14" y="7"/>
                </a:cxn>
                <a:cxn ang="0">
                  <a:pos x="14" y="0"/>
                </a:cxn>
                <a:cxn ang="0">
                  <a:pos x="7" y="0"/>
                </a:cxn>
              </a:cxnLst>
              <a:rect l="0" t="0" r="r" b="b"/>
              <a:pathLst>
                <a:path w="14" h="7">
                  <a:moveTo>
                    <a:pt x="7" y="0"/>
                  </a:moveTo>
                  <a:lnTo>
                    <a:pt x="0" y="0"/>
                  </a:lnTo>
                  <a:lnTo>
                    <a:pt x="0" y="7"/>
                  </a:lnTo>
                  <a:lnTo>
                    <a:pt x="14" y="7"/>
                  </a:lnTo>
                  <a:lnTo>
                    <a:pt x="14"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22" name="Freeform 5140"/>
            <p:cNvSpPr>
              <a:spLocks/>
            </p:cNvSpPr>
            <p:nvPr/>
          </p:nvSpPr>
          <p:spPr bwMode="auto">
            <a:xfrm>
              <a:off x="3351213" y="1812925"/>
              <a:ext cx="6350" cy="4763"/>
            </a:xfrm>
            <a:custGeom>
              <a:avLst/>
              <a:gdLst/>
              <a:ahLst/>
              <a:cxnLst>
                <a:cxn ang="0">
                  <a:pos x="7" y="0"/>
                </a:cxn>
                <a:cxn ang="0">
                  <a:pos x="0" y="0"/>
                </a:cxn>
                <a:cxn ang="0">
                  <a:pos x="0" y="7"/>
                </a:cxn>
                <a:cxn ang="0">
                  <a:pos x="7" y="7"/>
                </a:cxn>
                <a:cxn ang="0">
                  <a:pos x="7" y="7"/>
                </a:cxn>
                <a:cxn ang="0">
                  <a:pos x="14" y="7"/>
                </a:cxn>
                <a:cxn ang="0">
                  <a:pos x="14" y="0"/>
                </a:cxn>
                <a:cxn ang="0">
                  <a:pos x="7" y="0"/>
                </a:cxn>
                <a:cxn ang="0">
                  <a:pos x="7" y="0"/>
                </a:cxn>
              </a:cxnLst>
              <a:rect l="0" t="0" r="r" b="b"/>
              <a:pathLst>
                <a:path w="14" h="7">
                  <a:moveTo>
                    <a:pt x="7" y="0"/>
                  </a:moveTo>
                  <a:lnTo>
                    <a:pt x="0" y="0"/>
                  </a:lnTo>
                  <a:lnTo>
                    <a:pt x="0" y="7"/>
                  </a:lnTo>
                  <a:lnTo>
                    <a:pt x="7" y="7"/>
                  </a:lnTo>
                  <a:lnTo>
                    <a:pt x="7" y="7"/>
                  </a:lnTo>
                  <a:lnTo>
                    <a:pt x="14" y="7"/>
                  </a:lnTo>
                  <a:lnTo>
                    <a:pt x="14" y="0"/>
                  </a:lnTo>
                  <a:lnTo>
                    <a:pt x="7"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23" name="Line 5141"/>
            <p:cNvSpPr>
              <a:spLocks noChangeShapeType="1"/>
            </p:cNvSpPr>
            <p:nvPr/>
          </p:nvSpPr>
          <p:spPr bwMode="auto">
            <a:xfrm>
              <a:off x="3354388" y="18129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24" name="Freeform 5142"/>
            <p:cNvSpPr>
              <a:spLocks/>
            </p:cNvSpPr>
            <p:nvPr/>
          </p:nvSpPr>
          <p:spPr bwMode="auto">
            <a:xfrm>
              <a:off x="3351213" y="1812925"/>
              <a:ext cx="47625" cy="4763"/>
            </a:xfrm>
            <a:custGeom>
              <a:avLst/>
              <a:gdLst/>
              <a:ahLst/>
              <a:cxnLst>
                <a:cxn ang="0">
                  <a:pos x="7" y="0"/>
                </a:cxn>
                <a:cxn ang="0">
                  <a:pos x="0" y="7"/>
                </a:cxn>
                <a:cxn ang="0">
                  <a:pos x="91" y="7"/>
                </a:cxn>
                <a:cxn ang="0">
                  <a:pos x="91" y="0"/>
                </a:cxn>
                <a:cxn ang="0">
                  <a:pos x="83" y="0"/>
                </a:cxn>
                <a:cxn ang="0">
                  <a:pos x="7" y="0"/>
                </a:cxn>
              </a:cxnLst>
              <a:rect l="0" t="0" r="r" b="b"/>
              <a:pathLst>
                <a:path w="91" h="7">
                  <a:moveTo>
                    <a:pt x="7" y="0"/>
                  </a:moveTo>
                  <a:lnTo>
                    <a:pt x="0" y="7"/>
                  </a:lnTo>
                  <a:lnTo>
                    <a:pt x="91" y="7"/>
                  </a:lnTo>
                  <a:lnTo>
                    <a:pt x="91" y="0"/>
                  </a:lnTo>
                  <a:lnTo>
                    <a:pt x="83"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25" name="Freeform 5143"/>
            <p:cNvSpPr>
              <a:spLocks/>
            </p:cNvSpPr>
            <p:nvPr/>
          </p:nvSpPr>
          <p:spPr bwMode="auto">
            <a:xfrm>
              <a:off x="3351213" y="1812925"/>
              <a:ext cx="47625" cy="4763"/>
            </a:xfrm>
            <a:custGeom>
              <a:avLst/>
              <a:gdLst/>
              <a:ahLst/>
              <a:cxnLst>
                <a:cxn ang="0">
                  <a:pos x="7" y="0"/>
                </a:cxn>
                <a:cxn ang="0">
                  <a:pos x="7" y="0"/>
                </a:cxn>
                <a:cxn ang="0">
                  <a:pos x="0" y="7"/>
                </a:cxn>
                <a:cxn ang="0">
                  <a:pos x="7" y="7"/>
                </a:cxn>
                <a:cxn ang="0">
                  <a:pos x="83" y="7"/>
                </a:cxn>
                <a:cxn ang="0">
                  <a:pos x="91" y="7"/>
                </a:cxn>
                <a:cxn ang="0">
                  <a:pos x="91" y="0"/>
                </a:cxn>
                <a:cxn ang="0">
                  <a:pos x="83" y="0"/>
                </a:cxn>
                <a:cxn ang="0">
                  <a:pos x="7" y="0"/>
                </a:cxn>
              </a:cxnLst>
              <a:rect l="0" t="0" r="r" b="b"/>
              <a:pathLst>
                <a:path w="91" h="7">
                  <a:moveTo>
                    <a:pt x="7" y="0"/>
                  </a:moveTo>
                  <a:lnTo>
                    <a:pt x="7" y="0"/>
                  </a:lnTo>
                  <a:lnTo>
                    <a:pt x="0" y="7"/>
                  </a:lnTo>
                  <a:lnTo>
                    <a:pt x="7" y="7"/>
                  </a:lnTo>
                  <a:lnTo>
                    <a:pt x="83" y="7"/>
                  </a:lnTo>
                  <a:lnTo>
                    <a:pt x="91" y="7"/>
                  </a:lnTo>
                  <a:lnTo>
                    <a:pt x="91" y="0"/>
                  </a:lnTo>
                  <a:lnTo>
                    <a:pt x="83"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26" name="Line 5144"/>
            <p:cNvSpPr>
              <a:spLocks noChangeShapeType="1"/>
            </p:cNvSpPr>
            <p:nvPr/>
          </p:nvSpPr>
          <p:spPr bwMode="auto">
            <a:xfrm>
              <a:off x="3398838" y="18176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27" name="Freeform 5145"/>
            <p:cNvSpPr>
              <a:spLocks/>
            </p:cNvSpPr>
            <p:nvPr/>
          </p:nvSpPr>
          <p:spPr bwMode="auto">
            <a:xfrm>
              <a:off x="3390900" y="1812925"/>
              <a:ext cx="7938" cy="11113"/>
            </a:xfrm>
            <a:custGeom>
              <a:avLst/>
              <a:gdLst/>
              <a:ahLst/>
              <a:cxnLst>
                <a:cxn ang="0">
                  <a:pos x="16" y="7"/>
                </a:cxn>
                <a:cxn ang="0">
                  <a:pos x="8" y="0"/>
                </a:cxn>
                <a:cxn ang="0">
                  <a:pos x="0" y="7"/>
                </a:cxn>
                <a:cxn ang="0">
                  <a:pos x="0" y="15"/>
                </a:cxn>
                <a:cxn ang="0">
                  <a:pos x="8" y="21"/>
                </a:cxn>
                <a:cxn ang="0">
                  <a:pos x="16" y="15"/>
                </a:cxn>
                <a:cxn ang="0">
                  <a:pos x="16" y="7"/>
                </a:cxn>
              </a:cxnLst>
              <a:rect l="0" t="0" r="r" b="b"/>
              <a:pathLst>
                <a:path w="16" h="21">
                  <a:moveTo>
                    <a:pt x="16" y="7"/>
                  </a:moveTo>
                  <a:lnTo>
                    <a:pt x="8" y="0"/>
                  </a:lnTo>
                  <a:lnTo>
                    <a:pt x="0" y="7"/>
                  </a:lnTo>
                  <a:lnTo>
                    <a:pt x="0" y="15"/>
                  </a:lnTo>
                  <a:lnTo>
                    <a:pt x="8" y="21"/>
                  </a:lnTo>
                  <a:lnTo>
                    <a:pt x="16" y="15"/>
                  </a:lnTo>
                  <a:lnTo>
                    <a:pt x="16"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28" name="Freeform 5146"/>
            <p:cNvSpPr>
              <a:spLocks/>
            </p:cNvSpPr>
            <p:nvPr/>
          </p:nvSpPr>
          <p:spPr bwMode="auto">
            <a:xfrm>
              <a:off x="3390900" y="1812925"/>
              <a:ext cx="7938" cy="11113"/>
            </a:xfrm>
            <a:custGeom>
              <a:avLst/>
              <a:gdLst/>
              <a:ahLst/>
              <a:cxnLst>
                <a:cxn ang="0">
                  <a:pos x="16" y="7"/>
                </a:cxn>
                <a:cxn ang="0">
                  <a:pos x="8" y="0"/>
                </a:cxn>
                <a:cxn ang="0">
                  <a:pos x="8" y="0"/>
                </a:cxn>
                <a:cxn ang="0">
                  <a:pos x="0" y="7"/>
                </a:cxn>
                <a:cxn ang="0">
                  <a:pos x="0" y="15"/>
                </a:cxn>
                <a:cxn ang="0">
                  <a:pos x="8" y="21"/>
                </a:cxn>
                <a:cxn ang="0">
                  <a:pos x="8" y="21"/>
                </a:cxn>
                <a:cxn ang="0">
                  <a:pos x="16" y="15"/>
                </a:cxn>
                <a:cxn ang="0">
                  <a:pos x="16" y="7"/>
                </a:cxn>
              </a:cxnLst>
              <a:rect l="0" t="0" r="r" b="b"/>
              <a:pathLst>
                <a:path w="16" h="21">
                  <a:moveTo>
                    <a:pt x="16" y="7"/>
                  </a:moveTo>
                  <a:lnTo>
                    <a:pt x="8" y="0"/>
                  </a:lnTo>
                  <a:lnTo>
                    <a:pt x="8" y="0"/>
                  </a:lnTo>
                  <a:lnTo>
                    <a:pt x="0" y="7"/>
                  </a:lnTo>
                  <a:lnTo>
                    <a:pt x="0" y="15"/>
                  </a:lnTo>
                  <a:lnTo>
                    <a:pt x="8" y="21"/>
                  </a:lnTo>
                  <a:lnTo>
                    <a:pt x="8" y="21"/>
                  </a:lnTo>
                  <a:lnTo>
                    <a:pt x="16" y="15"/>
                  </a:lnTo>
                  <a:lnTo>
                    <a:pt x="16"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29" name="Line 5147"/>
            <p:cNvSpPr>
              <a:spLocks noChangeShapeType="1"/>
            </p:cNvSpPr>
            <p:nvPr/>
          </p:nvSpPr>
          <p:spPr bwMode="auto">
            <a:xfrm>
              <a:off x="3394075" y="18176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30" name="Freeform 5148"/>
            <p:cNvSpPr>
              <a:spLocks/>
            </p:cNvSpPr>
            <p:nvPr/>
          </p:nvSpPr>
          <p:spPr bwMode="auto">
            <a:xfrm>
              <a:off x="3390900" y="1817688"/>
              <a:ext cx="11113" cy="6350"/>
            </a:xfrm>
            <a:custGeom>
              <a:avLst/>
              <a:gdLst/>
              <a:ahLst/>
              <a:cxnLst>
                <a:cxn ang="0">
                  <a:pos x="8" y="0"/>
                </a:cxn>
                <a:cxn ang="0">
                  <a:pos x="0" y="8"/>
                </a:cxn>
                <a:cxn ang="0">
                  <a:pos x="8" y="14"/>
                </a:cxn>
                <a:cxn ang="0">
                  <a:pos x="16" y="14"/>
                </a:cxn>
                <a:cxn ang="0">
                  <a:pos x="22" y="8"/>
                </a:cxn>
                <a:cxn ang="0">
                  <a:pos x="16" y="8"/>
                </a:cxn>
                <a:cxn ang="0">
                  <a:pos x="16" y="0"/>
                </a:cxn>
                <a:cxn ang="0">
                  <a:pos x="8" y="0"/>
                </a:cxn>
              </a:cxnLst>
              <a:rect l="0" t="0" r="r" b="b"/>
              <a:pathLst>
                <a:path w="22" h="14">
                  <a:moveTo>
                    <a:pt x="8" y="0"/>
                  </a:moveTo>
                  <a:lnTo>
                    <a:pt x="0" y="8"/>
                  </a:lnTo>
                  <a:lnTo>
                    <a:pt x="8" y="14"/>
                  </a:lnTo>
                  <a:lnTo>
                    <a:pt x="16" y="14"/>
                  </a:lnTo>
                  <a:lnTo>
                    <a:pt x="22" y="8"/>
                  </a:lnTo>
                  <a:lnTo>
                    <a:pt x="16" y="8"/>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31" name="Freeform 5149"/>
            <p:cNvSpPr>
              <a:spLocks/>
            </p:cNvSpPr>
            <p:nvPr/>
          </p:nvSpPr>
          <p:spPr bwMode="auto">
            <a:xfrm>
              <a:off x="3390900" y="1817688"/>
              <a:ext cx="11113" cy="6350"/>
            </a:xfrm>
            <a:custGeom>
              <a:avLst/>
              <a:gdLst/>
              <a:ahLst/>
              <a:cxnLst>
                <a:cxn ang="0">
                  <a:pos x="8" y="0"/>
                </a:cxn>
                <a:cxn ang="0">
                  <a:pos x="0" y="8"/>
                </a:cxn>
                <a:cxn ang="0">
                  <a:pos x="0" y="8"/>
                </a:cxn>
                <a:cxn ang="0">
                  <a:pos x="8" y="14"/>
                </a:cxn>
                <a:cxn ang="0">
                  <a:pos x="16" y="14"/>
                </a:cxn>
                <a:cxn ang="0">
                  <a:pos x="22" y="8"/>
                </a:cxn>
                <a:cxn ang="0">
                  <a:pos x="16" y="8"/>
                </a:cxn>
                <a:cxn ang="0">
                  <a:pos x="16" y="0"/>
                </a:cxn>
                <a:cxn ang="0">
                  <a:pos x="8" y="0"/>
                </a:cxn>
              </a:cxnLst>
              <a:rect l="0" t="0" r="r" b="b"/>
              <a:pathLst>
                <a:path w="22" h="14">
                  <a:moveTo>
                    <a:pt x="8" y="0"/>
                  </a:moveTo>
                  <a:lnTo>
                    <a:pt x="0" y="8"/>
                  </a:lnTo>
                  <a:lnTo>
                    <a:pt x="0" y="8"/>
                  </a:lnTo>
                  <a:lnTo>
                    <a:pt x="8" y="14"/>
                  </a:lnTo>
                  <a:lnTo>
                    <a:pt x="16" y="14"/>
                  </a:lnTo>
                  <a:lnTo>
                    <a:pt x="22" y="8"/>
                  </a:lnTo>
                  <a:lnTo>
                    <a:pt x="16" y="8"/>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32" name="Line 5150"/>
            <p:cNvSpPr>
              <a:spLocks noChangeShapeType="1"/>
            </p:cNvSpPr>
            <p:nvPr/>
          </p:nvSpPr>
          <p:spPr bwMode="auto">
            <a:xfrm>
              <a:off x="3402013" y="18208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33" name="Freeform 5151"/>
            <p:cNvSpPr>
              <a:spLocks/>
            </p:cNvSpPr>
            <p:nvPr/>
          </p:nvSpPr>
          <p:spPr bwMode="auto">
            <a:xfrm>
              <a:off x="3394075" y="1817688"/>
              <a:ext cx="7938" cy="11113"/>
            </a:xfrm>
            <a:custGeom>
              <a:avLst/>
              <a:gdLst/>
              <a:ahLst/>
              <a:cxnLst>
                <a:cxn ang="0">
                  <a:pos x="14" y="8"/>
                </a:cxn>
                <a:cxn ang="0">
                  <a:pos x="8" y="8"/>
                </a:cxn>
                <a:cxn ang="0">
                  <a:pos x="8" y="0"/>
                </a:cxn>
                <a:cxn ang="0">
                  <a:pos x="0" y="8"/>
                </a:cxn>
                <a:cxn ang="0">
                  <a:pos x="0" y="21"/>
                </a:cxn>
                <a:cxn ang="0">
                  <a:pos x="14" y="21"/>
                </a:cxn>
                <a:cxn ang="0">
                  <a:pos x="14" y="8"/>
                </a:cxn>
              </a:cxnLst>
              <a:rect l="0" t="0" r="r" b="b"/>
              <a:pathLst>
                <a:path w="14" h="21">
                  <a:moveTo>
                    <a:pt x="14" y="8"/>
                  </a:moveTo>
                  <a:lnTo>
                    <a:pt x="8" y="8"/>
                  </a:lnTo>
                  <a:lnTo>
                    <a:pt x="8" y="0"/>
                  </a:lnTo>
                  <a:lnTo>
                    <a:pt x="0" y="8"/>
                  </a:lnTo>
                  <a:lnTo>
                    <a:pt x="0" y="21"/>
                  </a:lnTo>
                  <a:lnTo>
                    <a:pt x="14" y="21"/>
                  </a:lnTo>
                  <a:lnTo>
                    <a:pt x="14"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34" name="Freeform 5152"/>
            <p:cNvSpPr>
              <a:spLocks/>
            </p:cNvSpPr>
            <p:nvPr/>
          </p:nvSpPr>
          <p:spPr bwMode="auto">
            <a:xfrm>
              <a:off x="3394075" y="1817688"/>
              <a:ext cx="7938" cy="11113"/>
            </a:xfrm>
            <a:custGeom>
              <a:avLst/>
              <a:gdLst/>
              <a:ahLst/>
              <a:cxnLst>
                <a:cxn ang="0">
                  <a:pos x="14" y="8"/>
                </a:cxn>
                <a:cxn ang="0">
                  <a:pos x="8" y="8"/>
                </a:cxn>
                <a:cxn ang="0">
                  <a:pos x="8" y="0"/>
                </a:cxn>
                <a:cxn ang="0">
                  <a:pos x="0" y="8"/>
                </a:cxn>
                <a:cxn ang="0">
                  <a:pos x="0" y="21"/>
                </a:cxn>
                <a:cxn ang="0">
                  <a:pos x="8" y="21"/>
                </a:cxn>
                <a:cxn ang="0">
                  <a:pos x="8" y="21"/>
                </a:cxn>
                <a:cxn ang="0">
                  <a:pos x="14" y="21"/>
                </a:cxn>
                <a:cxn ang="0">
                  <a:pos x="14" y="8"/>
                </a:cxn>
              </a:cxnLst>
              <a:rect l="0" t="0" r="r" b="b"/>
              <a:pathLst>
                <a:path w="14" h="21">
                  <a:moveTo>
                    <a:pt x="14" y="8"/>
                  </a:moveTo>
                  <a:lnTo>
                    <a:pt x="8" y="8"/>
                  </a:lnTo>
                  <a:lnTo>
                    <a:pt x="8" y="0"/>
                  </a:lnTo>
                  <a:lnTo>
                    <a:pt x="0" y="8"/>
                  </a:lnTo>
                  <a:lnTo>
                    <a:pt x="0" y="21"/>
                  </a:lnTo>
                  <a:lnTo>
                    <a:pt x="8" y="21"/>
                  </a:lnTo>
                  <a:lnTo>
                    <a:pt x="8" y="21"/>
                  </a:lnTo>
                  <a:lnTo>
                    <a:pt x="14" y="21"/>
                  </a:lnTo>
                  <a:lnTo>
                    <a:pt x="14"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35" name="Line 5153"/>
            <p:cNvSpPr>
              <a:spLocks noChangeShapeType="1"/>
            </p:cNvSpPr>
            <p:nvPr/>
          </p:nvSpPr>
          <p:spPr bwMode="auto">
            <a:xfrm>
              <a:off x="3398838" y="18240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36" name="Freeform 5154"/>
            <p:cNvSpPr>
              <a:spLocks/>
            </p:cNvSpPr>
            <p:nvPr/>
          </p:nvSpPr>
          <p:spPr bwMode="auto">
            <a:xfrm>
              <a:off x="3394075" y="1824038"/>
              <a:ext cx="12700" cy="4763"/>
            </a:xfrm>
            <a:custGeom>
              <a:avLst/>
              <a:gdLst/>
              <a:ahLst/>
              <a:cxnLst>
                <a:cxn ang="0">
                  <a:pos x="8" y="0"/>
                </a:cxn>
                <a:cxn ang="0">
                  <a:pos x="0" y="0"/>
                </a:cxn>
                <a:cxn ang="0">
                  <a:pos x="0" y="7"/>
                </a:cxn>
                <a:cxn ang="0">
                  <a:pos x="22" y="7"/>
                </a:cxn>
                <a:cxn ang="0">
                  <a:pos x="14" y="0"/>
                </a:cxn>
                <a:cxn ang="0">
                  <a:pos x="8" y="0"/>
                </a:cxn>
              </a:cxnLst>
              <a:rect l="0" t="0" r="r" b="b"/>
              <a:pathLst>
                <a:path w="22" h="7">
                  <a:moveTo>
                    <a:pt x="8" y="0"/>
                  </a:moveTo>
                  <a:lnTo>
                    <a:pt x="0" y="0"/>
                  </a:lnTo>
                  <a:lnTo>
                    <a:pt x="0" y="7"/>
                  </a:lnTo>
                  <a:lnTo>
                    <a:pt x="22" y="7"/>
                  </a:lnTo>
                  <a:lnTo>
                    <a:pt x="14"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37" name="Freeform 5155"/>
            <p:cNvSpPr>
              <a:spLocks/>
            </p:cNvSpPr>
            <p:nvPr/>
          </p:nvSpPr>
          <p:spPr bwMode="auto">
            <a:xfrm>
              <a:off x="3394075" y="1824038"/>
              <a:ext cx="12700" cy="4763"/>
            </a:xfrm>
            <a:custGeom>
              <a:avLst/>
              <a:gdLst/>
              <a:ahLst/>
              <a:cxnLst>
                <a:cxn ang="0">
                  <a:pos x="8" y="0"/>
                </a:cxn>
                <a:cxn ang="0">
                  <a:pos x="0" y="0"/>
                </a:cxn>
                <a:cxn ang="0">
                  <a:pos x="0" y="7"/>
                </a:cxn>
                <a:cxn ang="0">
                  <a:pos x="8" y="7"/>
                </a:cxn>
                <a:cxn ang="0">
                  <a:pos x="14" y="7"/>
                </a:cxn>
                <a:cxn ang="0">
                  <a:pos x="22" y="7"/>
                </a:cxn>
                <a:cxn ang="0">
                  <a:pos x="14" y="0"/>
                </a:cxn>
                <a:cxn ang="0">
                  <a:pos x="14" y="0"/>
                </a:cxn>
                <a:cxn ang="0">
                  <a:pos x="8" y="0"/>
                </a:cxn>
              </a:cxnLst>
              <a:rect l="0" t="0" r="r" b="b"/>
              <a:pathLst>
                <a:path w="22" h="7">
                  <a:moveTo>
                    <a:pt x="8" y="0"/>
                  </a:moveTo>
                  <a:lnTo>
                    <a:pt x="0" y="0"/>
                  </a:lnTo>
                  <a:lnTo>
                    <a:pt x="0" y="7"/>
                  </a:lnTo>
                  <a:lnTo>
                    <a:pt x="8" y="7"/>
                  </a:lnTo>
                  <a:lnTo>
                    <a:pt x="14" y="7"/>
                  </a:lnTo>
                  <a:lnTo>
                    <a:pt x="22" y="7"/>
                  </a:lnTo>
                  <a:lnTo>
                    <a:pt x="14" y="0"/>
                  </a:lnTo>
                  <a:lnTo>
                    <a:pt x="14"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38" name="Freeform 5157"/>
            <p:cNvSpPr>
              <a:spLocks/>
            </p:cNvSpPr>
            <p:nvPr/>
          </p:nvSpPr>
          <p:spPr bwMode="auto">
            <a:xfrm>
              <a:off x="3398838" y="1824038"/>
              <a:ext cx="7938" cy="12700"/>
            </a:xfrm>
            <a:custGeom>
              <a:avLst/>
              <a:gdLst/>
              <a:ahLst/>
              <a:cxnLst>
                <a:cxn ang="0">
                  <a:pos x="14" y="7"/>
                </a:cxn>
                <a:cxn ang="0">
                  <a:pos x="6" y="0"/>
                </a:cxn>
                <a:cxn ang="0">
                  <a:pos x="0" y="7"/>
                </a:cxn>
                <a:cxn ang="0">
                  <a:pos x="0" y="15"/>
                </a:cxn>
                <a:cxn ang="0">
                  <a:pos x="6" y="22"/>
                </a:cxn>
                <a:cxn ang="0">
                  <a:pos x="14" y="15"/>
                </a:cxn>
                <a:cxn ang="0">
                  <a:pos x="14" y="7"/>
                </a:cxn>
              </a:cxnLst>
              <a:rect l="0" t="0" r="r" b="b"/>
              <a:pathLst>
                <a:path w="14" h="22">
                  <a:moveTo>
                    <a:pt x="14" y="7"/>
                  </a:moveTo>
                  <a:lnTo>
                    <a:pt x="6" y="0"/>
                  </a:lnTo>
                  <a:lnTo>
                    <a:pt x="0" y="7"/>
                  </a:lnTo>
                  <a:lnTo>
                    <a:pt x="0" y="15"/>
                  </a:lnTo>
                  <a:lnTo>
                    <a:pt x="6" y="22"/>
                  </a:lnTo>
                  <a:lnTo>
                    <a:pt x="14" y="15"/>
                  </a:lnTo>
                  <a:lnTo>
                    <a:pt x="14"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39" name="Freeform 5158"/>
            <p:cNvSpPr>
              <a:spLocks/>
            </p:cNvSpPr>
            <p:nvPr/>
          </p:nvSpPr>
          <p:spPr bwMode="auto">
            <a:xfrm>
              <a:off x="3398838" y="1824038"/>
              <a:ext cx="7938" cy="12700"/>
            </a:xfrm>
            <a:custGeom>
              <a:avLst/>
              <a:gdLst/>
              <a:ahLst/>
              <a:cxnLst>
                <a:cxn ang="0">
                  <a:pos x="14" y="7"/>
                </a:cxn>
                <a:cxn ang="0">
                  <a:pos x="6" y="0"/>
                </a:cxn>
                <a:cxn ang="0">
                  <a:pos x="6" y="0"/>
                </a:cxn>
                <a:cxn ang="0">
                  <a:pos x="0" y="7"/>
                </a:cxn>
                <a:cxn ang="0">
                  <a:pos x="0" y="15"/>
                </a:cxn>
                <a:cxn ang="0">
                  <a:pos x="6" y="22"/>
                </a:cxn>
                <a:cxn ang="0">
                  <a:pos x="6" y="22"/>
                </a:cxn>
                <a:cxn ang="0">
                  <a:pos x="14" y="15"/>
                </a:cxn>
                <a:cxn ang="0">
                  <a:pos x="14" y="7"/>
                </a:cxn>
              </a:cxnLst>
              <a:rect l="0" t="0" r="r" b="b"/>
              <a:pathLst>
                <a:path w="14" h="22">
                  <a:moveTo>
                    <a:pt x="14" y="7"/>
                  </a:moveTo>
                  <a:lnTo>
                    <a:pt x="6" y="0"/>
                  </a:lnTo>
                  <a:lnTo>
                    <a:pt x="6" y="0"/>
                  </a:lnTo>
                  <a:lnTo>
                    <a:pt x="0" y="7"/>
                  </a:lnTo>
                  <a:lnTo>
                    <a:pt x="0" y="15"/>
                  </a:lnTo>
                  <a:lnTo>
                    <a:pt x="6" y="22"/>
                  </a:lnTo>
                  <a:lnTo>
                    <a:pt x="6" y="22"/>
                  </a:lnTo>
                  <a:lnTo>
                    <a:pt x="14" y="15"/>
                  </a:lnTo>
                  <a:lnTo>
                    <a:pt x="14"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40" name="Line 4616"/>
            <p:cNvSpPr>
              <a:spLocks noChangeShapeType="1"/>
            </p:cNvSpPr>
            <p:nvPr/>
          </p:nvSpPr>
          <p:spPr bwMode="auto">
            <a:xfrm>
              <a:off x="2092325" y="14366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41" name="Freeform 4617"/>
            <p:cNvSpPr>
              <a:spLocks/>
            </p:cNvSpPr>
            <p:nvPr/>
          </p:nvSpPr>
          <p:spPr bwMode="auto">
            <a:xfrm>
              <a:off x="2084388" y="1431925"/>
              <a:ext cx="7938" cy="12700"/>
            </a:xfrm>
            <a:custGeom>
              <a:avLst/>
              <a:gdLst/>
              <a:ahLst/>
              <a:cxnLst>
                <a:cxn ang="0">
                  <a:pos x="16" y="8"/>
                </a:cxn>
                <a:cxn ang="0">
                  <a:pos x="8" y="0"/>
                </a:cxn>
                <a:cxn ang="0">
                  <a:pos x="0" y="8"/>
                </a:cxn>
                <a:cxn ang="0">
                  <a:pos x="0" y="15"/>
                </a:cxn>
                <a:cxn ang="0">
                  <a:pos x="8" y="23"/>
                </a:cxn>
                <a:cxn ang="0">
                  <a:pos x="16" y="23"/>
                </a:cxn>
                <a:cxn ang="0">
                  <a:pos x="16" y="15"/>
                </a:cxn>
                <a:cxn ang="0">
                  <a:pos x="16" y="8"/>
                </a:cxn>
              </a:cxnLst>
              <a:rect l="0" t="0" r="r" b="b"/>
              <a:pathLst>
                <a:path w="16" h="23">
                  <a:moveTo>
                    <a:pt x="16" y="8"/>
                  </a:moveTo>
                  <a:lnTo>
                    <a:pt x="8" y="0"/>
                  </a:lnTo>
                  <a:lnTo>
                    <a:pt x="0" y="8"/>
                  </a:lnTo>
                  <a:lnTo>
                    <a:pt x="0" y="15"/>
                  </a:lnTo>
                  <a:lnTo>
                    <a:pt x="8" y="23"/>
                  </a:lnTo>
                  <a:lnTo>
                    <a:pt x="16" y="23"/>
                  </a:lnTo>
                  <a:lnTo>
                    <a:pt x="16" y="15"/>
                  </a:lnTo>
                  <a:lnTo>
                    <a:pt x="16"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42" name="Freeform 4618"/>
            <p:cNvSpPr>
              <a:spLocks/>
            </p:cNvSpPr>
            <p:nvPr/>
          </p:nvSpPr>
          <p:spPr bwMode="auto">
            <a:xfrm>
              <a:off x="2084388" y="1431925"/>
              <a:ext cx="7938" cy="12700"/>
            </a:xfrm>
            <a:custGeom>
              <a:avLst/>
              <a:gdLst/>
              <a:ahLst/>
              <a:cxnLst>
                <a:cxn ang="0">
                  <a:pos x="16" y="8"/>
                </a:cxn>
                <a:cxn ang="0">
                  <a:pos x="16" y="8"/>
                </a:cxn>
                <a:cxn ang="0">
                  <a:pos x="8" y="0"/>
                </a:cxn>
                <a:cxn ang="0">
                  <a:pos x="0" y="8"/>
                </a:cxn>
                <a:cxn ang="0">
                  <a:pos x="0" y="15"/>
                </a:cxn>
                <a:cxn ang="0">
                  <a:pos x="8" y="23"/>
                </a:cxn>
                <a:cxn ang="0">
                  <a:pos x="16" y="23"/>
                </a:cxn>
                <a:cxn ang="0">
                  <a:pos x="16" y="15"/>
                </a:cxn>
                <a:cxn ang="0">
                  <a:pos x="16" y="8"/>
                </a:cxn>
              </a:cxnLst>
              <a:rect l="0" t="0" r="r" b="b"/>
              <a:pathLst>
                <a:path w="16" h="23">
                  <a:moveTo>
                    <a:pt x="16" y="8"/>
                  </a:moveTo>
                  <a:lnTo>
                    <a:pt x="16" y="8"/>
                  </a:lnTo>
                  <a:lnTo>
                    <a:pt x="8" y="0"/>
                  </a:lnTo>
                  <a:lnTo>
                    <a:pt x="0" y="8"/>
                  </a:lnTo>
                  <a:lnTo>
                    <a:pt x="0" y="15"/>
                  </a:lnTo>
                  <a:lnTo>
                    <a:pt x="8" y="23"/>
                  </a:lnTo>
                  <a:lnTo>
                    <a:pt x="16" y="23"/>
                  </a:lnTo>
                  <a:lnTo>
                    <a:pt x="16" y="15"/>
                  </a:lnTo>
                  <a:lnTo>
                    <a:pt x="16"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43" name="Line 4619"/>
            <p:cNvSpPr>
              <a:spLocks noChangeShapeType="1"/>
            </p:cNvSpPr>
            <p:nvPr/>
          </p:nvSpPr>
          <p:spPr bwMode="auto">
            <a:xfrm>
              <a:off x="2087563" y="14398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44" name="Freeform 4620"/>
            <p:cNvSpPr>
              <a:spLocks/>
            </p:cNvSpPr>
            <p:nvPr/>
          </p:nvSpPr>
          <p:spPr bwMode="auto">
            <a:xfrm>
              <a:off x="2084388" y="1439863"/>
              <a:ext cx="19050" cy="4763"/>
            </a:xfrm>
            <a:custGeom>
              <a:avLst/>
              <a:gdLst/>
              <a:ahLst/>
              <a:cxnLst>
                <a:cxn ang="0">
                  <a:pos x="8" y="0"/>
                </a:cxn>
                <a:cxn ang="0">
                  <a:pos x="0" y="8"/>
                </a:cxn>
                <a:cxn ang="0">
                  <a:pos x="38" y="8"/>
                </a:cxn>
                <a:cxn ang="0">
                  <a:pos x="38" y="0"/>
                </a:cxn>
                <a:cxn ang="0">
                  <a:pos x="30" y="0"/>
                </a:cxn>
                <a:cxn ang="0">
                  <a:pos x="8" y="0"/>
                </a:cxn>
              </a:cxnLst>
              <a:rect l="0" t="0" r="r" b="b"/>
              <a:pathLst>
                <a:path w="38" h="8">
                  <a:moveTo>
                    <a:pt x="8" y="0"/>
                  </a:moveTo>
                  <a:lnTo>
                    <a:pt x="0" y="8"/>
                  </a:lnTo>
                  <a:lnTo>
                    <a:pt x="38" y="8"/>
                  </a:lnTo>
                  <a:lnTo>
                    <a:pt x="38" y="0"/>
                  </a:lnTo>
                  <a:lnTo>
                    <a:pt x="30"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45" name="Freeform 4621"/>
            <p:cNvSpPr>
              <a:spLocks/>
            </p:cNvSpPr>
            <p:nvPr/>
          </p:nvSpPr>
          <p:spPr bwMode="auto">
            <a:xfrm>
              <a:off x="2084388" y="1439863"/>
              <a:ext cx="19050" cy="4763"/>
            </a:xfrm>
            <a:custGeom>
              <a:avLst/>
              <a:gdLst/>
              <a:ahLst/>
              <a:cxnLst>
                <a:cxn ang="0">
                  <a:pos x="8" y="0"/>
                </a:cxn>
                <a:cxn ang="0">
                  <a:pos x="8" y="0"/>
                </a:cxn>
                <a:cxn ang="0">
                  <a:pos x="0" y="8"/>
                </a:cxn>
                <a:cxn ang="0">
                  <a:pos x="8" y="8"/>
                </a:cxn>
                <a:cxn ang="0">
                  <a:pos x="30" y="8"/>
                </a:cxn>
                <a:cxn ang="0">
                  <a:pos x="38" y="8"/>
                </a:cxn>
                <a:cxn ang="0">
                  <a:pos x="38" y="0"/>
                </a:cxn>
                <a:cxn ang="0">
                  <a:pos x="30" y="0"/>
                </a:cxn>
                <a:cxn ang="0">
                  <a:pos x="8" y="0"/>
                </a:cxn>
              </a:cxnLst>
              <a:rect l="0" t="0" r="r" b="b"/>
              <a:pathLst>
                <a:path w="38" h="8">
                  <a:moveTo>
                    <a:pt x="8" y="0"/>
                  </a:moveTo>
                  <a:lnTo>
                    <a:pt x="8" y="0"/>
                  </a:lnTo>
                  <a:lnTo>
                    <a:pt x="0" y="8"/>
                  </a:lnTo>
                  <a:lnTo>
                    <a:pt x="8" y="8"/>
                  </a:lnTo>
                  <a:lnTo>
                    <a:pt x="30" y="8"/>
                  </a:lnTo>
                  <a:lnTo>
                    <a:pt x="38" y="8"/>
                  </a:lnTo>
                  <a:lnTo>
                    <a:pt x="38" y="0"/>
                  </a:lnTo>
                  <a:lnTo>
                    <a:pt x="30"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46" name="Line 4622"/>
            <p:cNvSpPr>
              <a:spLocks noChangeShapeType="1"/>
            </p:cNvSpPr>
            <p:nvPr/>
          </p:nvSpPr>
          <p:spPr bwMode="auto">
            <a:xfrm>
              <a:off x="2100263" y="14398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47" name="Freeform 4623"/>
            <p:cNvSpPr>
              <a:spLocks/>
            </p:cNvSpPr>
            <p:nvPr/>
          </p:nvSpPr>
          <p:spPr bwMode="auto">
            <a:xfrm>
              <a:off x="2095500" y="1439863"/>
              <a:ext cx="15875" cy="4763"/>
            </a:xfrm>
            <a:custGeom>
              <a:avLst/>
              <a:gdLst/>
              <a:ahLst/>
              <a:cxnLst>
                <a:cxn ang="0">
                  <a:pos x="8" y="0"/>
                </a:cxn>
                <a:cxn ang="0">
                  <a:pos x="0" y="0"/>
                </a:cxn>
                <a:cxn ang="0">
                  <a:pos x="0" y="8"/>
                </a:cxn>
                <a:cxn ang="0">
                  <a:pos x="31" y="8"/>
                </a:cxn>
                <a:cxn ang="0">
                  <a:pos x="31" y="0"/>
                </a:cxn>
                <a:cxn ang="0">
                  <a:pos x="23" y="0"/>
                </a:cxn>
                <a:cxn ang="0">
                  <a:pos x="8" y="0"/>
                </a:cxn>
              </a:cxnLst>
              <a:rect l="0" t="0" r="r" b="b"/>
              <a:pathLst>
                <a:path w="31" h="8">
                  <a:moveTo>
                    <a:pt x="8" y="0"/>
                  </a:moveTo>
                  <a:lnTo>
                    <a:pt x="0" y="0"/>
                  </a:lnTo>
                  <a:lnTo>
                    <a:pt x="0" y="8"/>
                  </a:lnTo>
                  <a:lnTo>
                    <a:pt x="31" y="8"/>
                  </a:lnTo>
                  <a:lnTo>
                    <a:pt x="31" y="0"/>
                  </a:lnTo>
                  <a:lnTo>
                    <a:pt x="23"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48" name="Freeform 4624"/>
            <p:cNvSpPr>
              <a:spLocks/>
            </p:cNvSpPr>
            <p:nvPr/>
          </p:nvSpPr>
          <p:spPr bwMode="auto">
            <a:xfrm>
              <a:off x="2095500" y="1439863"/>
              <a:ext cx="15875" cy="4763"/>
            </a:xfrm>
            <a:custGeom>
              <a:avLst/>
              <a:gdLst/>
              <a:ahLst/>
              <a:cxnLst>
                <a:cxn ang="0">
                  <a:pos x="8" y="0"/>
                </a:cxn>
                <a:cxn ang="0">
                  <a:pos x="0" y="0"/>
                </a:cxn>
                <a:cxn ang="0">
                  <a:pos x="0" y="8"/>
                </a:cxn>
                <a:cxn ang="0">
                  <a:pos x="8" y="8"/>
                </a:cxn>
                <a:cxn ang="0">
                  <a:pos x="23" y="8"/>
                </a:cxn>
                <a:cxn ang="0">
                  <a:pos x="31" y="8"/>
                </a:cxn>
                <a:cxn ang="0">
                  <a:pos x="31" y="0"/>
                </a:cxn>
                <a:cxn ang="0">
                  <a:pos x="23" y="0"/>
                </a:cxn>
                <a:cxn ang="0">
                  <a:pos x="8" y="0"/>
                </a:cxn>
              </a:cxnLst>
              <a:rect l="0" t="0" r="r" b="b"/>
              <a:pathLst>
                <a:path w="31" h="8">
                  <a:moveTo>
                    <a:pt x="8" y="0"/>
                  </a:moveTo>
                  <a:lnTo>
                    <a:pt x="0" y="0"/>
                  </a:lnTo>
                  <a:lnTo>
                    <a:pt x="0" y="8"/>
                  </a:lnTo>
                  <a:lnTo>
                    <a:pt x="8" y="8"/>
                  </a:lnTo>
                  <a:lnTo>
                    <a:pt x="23" y="8"/>
                  </a:lnTo>
                  <a:lnTo>
                    <a:pt x="31" y="8"/>
                  </a:lnTo>
                  <a:lnTo>
                    <a:pt x="31" y="0"/>
                  </a:lnTo>
                  <a:lnTo>
                    <a:pt x="23"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49" name="Line 4625"/>
            <p:cNvSpPr>
              <a:spLocks noChangeShapeType="1"/>
            </p:cNvSpPr>
            <p:nvPr/>
          </p:nvSpPr>
          <p:spPr bwMode="auto">
            <a:xfrm>
              <a:off x="2108200" y="14398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50" name="Freeform 4626"/>
            <p:cNvSpPr>
              <a:spLocks/>
            </p:cNvSpPr>
            <p:nvPr/>
          </p:nvSpPr>
          <p:spPr bwMode="auto">
            <a:xfrm>
              <a:off x="2103438" y="1439863"/>
              <a:ext cx="20638" cy="4763"/>
            </a:xfrm>
            <a:custGeom>
              <a:avLst/>
              <a:gdLst/>
              <a:ahLst/>
              <a:cxnLst>
                <a:cxn ang="0">
                  <a:pos x="7" y="0"/>
                </a:cxn>
                <a:cxn ang="0">
                  <a:pos x="0" y="0"/>
                </a:cxn>
                <a:cxn ang="0">
                  <a:pos x="0" y="8"/>
                </a:cxn>
                <a:cxn ang="0">
                  <a:pos x="37" y="8"/>
                </a:cxn>
                <a:cxn ang="0">
                  <a:pos x="29" y="0"/>
                </a:cxn>
                <a:cxn ang="0">
                  <a:pos x="7" y="0"/>
                </a:cxn>
              </a:cxnLst>
              <a:rect l="0" t="0" r="r" b="b"/>
              <a:pathLst>
                <a:path w="37" h="8">
                  <a:moveTo>
                    <a:pt x="7" y="0"/>
                  </a:moveTo>
                  <a:lnTo>
                    <a:pt x="0" y="0"/>
                  </a:lnTo>
                  <a:lnTo>
                    <a:pt x="0" y="8"/>
                  </a:lnTo>
                  <a:lnTo>
                    <a:pt x="37" y="8"/>
                  </a:lnTo>
                  <a:lnTo>
                    <a:pt x="29"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51" name="Freeform 4627"/>
            <p:cNvSpPr>
              <a:spLocks/>
            </p:cNvSpPr>
            <p:nvPr/>
          </p:nvSpPr>
          <p:spPr bwMode="auto">
            <a:xfrm>
              <a:off x="2103438" y="1439863"/>
              <a:ext cx="20638" cy="4763"/>
            </a:xfrm>
            <a:custGeom>
              <a:avLst/>
              <a:gdLst/>
              <a:ahLst/>
              <a:cxnLst>
                <a:cxn ang="0">
                  <a:pos x="7" y="0"/>
                </a:cxn>
                <a:cxn ang="0">
                  <a:pos x="0" y="0"/>
                </a:cxn>
                <a:cxn ang="0">
                  <a:pos x="0" y="8"/>
                </a:cxn>
                <a:cxn ang="0">
                  <a:pos x="7" y="8"/>
                </a:cxn>
                <a:cxn ang="0">
                  <a:pos x="29" y="8"/>
                </a:cxn>
                <a:cxn ang="0">
                  <a:pos x="37" y="8"/>
                </a:cxn>
                <a:cxn ang="0">
                  <a:pos x="29" y="0"/>
                </a:cxn>
                <a:cxn ang="0">
                  <a:pos x="29" y="0"/>
                </a:cxn>
                <a:cxn ang="0">
                  <a:pos x="7" y="0"/>
                </a:cxn>
              </a:cxnLst>
              <a:rect l="0" t="0" r="r" b="b"/>
              <a:pathLst>
                <a:path w="37" h="8">
                  <a:moveTo>
                    <a:pt x="7" y="0"/>
                  </a:moveTo>
                  <a:lnTo>
                    <a:pt x="0" y="0"/>
                  </a:lnTo>
                  <a:lnTo>
                    <a:pt x="0" y="8"/>
                  </a:lnTo>
                  <a:lnTo>
                    <a:pt x="7" y="8"/>
                  </a:lnTo>
                  <a:lnTo>
                    <a:pt x="29" y="8"/>
                  </a:lnTo>
                  <a:lnTo>
                    <a:pt x="37" y="8"/>
                  </a:lnTo>
                  <a:lnTo>
                    <a:pt x="29" y="0"/>
                  </a:lnTo>
                  <a:lnTo>
                    <a:pt x="29"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52" name="Line 4628"/>
            <p:cNvSpPr>
              <a:spLocks noChangeShapeType="1"/>
            </p:cNvSpPr>
            <p:nvPr/>
          </p:nvSpPr>
          <p:spPr bwMode="auto">
            <a:xfrm>
              <a:off x="2119313" y="14398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53" name="Freeform 4629"/>
            <p:cNvSpPr>
              <a:spLocks/>
            </p:cNvSpPr>
            <p:nvPr/>
          </p:nvSpPr>
          <p:spPr bwMode="auto">
            <a:xfrm>
              <a:off x="2116138" y="1439863"/>
              <a:ext cx="11113" cy="4763"/>
            </a:xfrm>
            <a:custGeom>
              <a:avLst/>
              <a:gdLst/>
              <a:ahLst/>
              <a:cxnLst>
                <a:cxn ang="0">
                  <a:pos x="7" y="0"/>
                </a:cxn>
                <a:cxn ang="0">
                  <a:pos x="0" y="0"/>
                </a:cxn>
                <a:cxn ang="0">
                  <a:pos x="0" y="8"/>
                </a:cxn>
                <a:cxn ang="0">
                  <a:pos x="23" y="8"/>
                </a:cxn>
                <a:cxn ang="0">
                  <a:pos x="15" y="0"/>
                </a:cxn>
                <a:cxn ang="0">
                  <a:pos x="7" y="0"/>
                </a:cxn>
              </a:cxnLst>
              <a:rect l="0" t="0" r="r" b="b"/>
              <a:pathLst>
                <a:path w="23" h="8">
                  <a:moveTo>
                    <a:pt x="7" y="0"/>
                  </a:moveTo>
                  <a:lnTo>
                    <a:pt x="0" y="0"/>
                  </a:lnTo>
                  <a:lnTo>
                    <a:pt x="0" y="8"/>
                  </a:lnTo>
                  <a:lnTo>
                    <a:pt x="23" y="8"/>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54" name="Freeform 4630"/>
            <p:cNvSpPr>
              <a:spLocks/>
            </p:cNvSpPr>
            <p:nvPr/>
          </p:nvSpPr>
          <p:spPr bwMode="auto">
            <a:xfrm>
              <a:off x="2116138" y="1439863"/>
              <a:ext cx="11113" cy="4763"/>
            </a:xfrm>
            <a:custGeom>
              <a:avLst/>
              <a:gdLst/>
              <a:ahLst/>
              <a:cxnLst>
                <a:cxn ang="0">
                  <a:pos x="7" y="0"/>
                </a:cxn>
                <a:cxn ang="0">
                  <a:pos x="0" y="0"/>
                </a:cxn>
                <a:cxn ang="0">
                  <a:pos x="0" y="8"/>
                </a:cxn>
                <a:cxn ang="0">
                  <a:pos x="7" y="8"/>
                </a:cxn>
                <a:cxn ang="0">
                  <a:pos x="15" y="8"/>
                </a:cxn>
                <a:cxn ang="0">
                  <a:pos x="23" y="8"/>
                </a:cxn>
                <a:cxn ang="0">
                  <a:pos x="15" y="0"/>
                </a:cxn>
                <a:cxn ang="0">
                  <a:pos x="15" y="0"/>
                </a:cxn>
                <a:cxn ang="0">
                  <a:pos x="7" y="0"/>
                </a:cxn>
              </a:cxnLst>
              <a:rect l="0" t="0" r="r" b="b"/>
              <a:pathLst>
                <a:path w="23" h="8">
                  <a:moveTo>
                    <a:pt x="7" y="0"/>
                  </a:moveTo>
                  <a:lnTo>
                    <a:pt x="0" y="0"/>
                  </a:lnTo>
                  <a:lnTo>
                    <a:pt x="0" y="8"/>
                  </a:lnTo>
                  <a:lnTo>
                    <a:pt x="7" y="8"/>
                  </a:lnTo>
                  <a:lnTo>
                    <a:pt x="15" y="8"/>
                  </a:lnTo>
                  <a:lnTo>
                    <a:pt x="23" y="8"/>
                  </a:lnTo>
                  <a:lnTo>
                    <a:pt x="15"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55" name="Line 4631"/>
            <p:cNvSpPr>
              <a:spLocks noChangeShapeType="1"/>
            </p:cNvSpPr>
            <p:nvPr/>
          </p:nvSpPr>
          <p:spPr bwMode="auto">
            <a:xfrm>
              <a:off x="2124075" y="14398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56" name="Freeform 4632"/>
            <p:cNvSpPr>
              <a:spLocks/>
            </p:cNvSpPr>
            <p:nvPr/>
          </p:nvSpPr>
          <p:spPr bwMode="auto">
            <a:xfrm>
              <a:off x="2119313" y="1439863"/>
              <a:ext cx="7938" cy="4763"/>
            </a:xfrm>
            <a:custGeom>
              <a:avLst/>
              <a:gdLst/>
              <a:ahLst/>
              <a:cxnLst>
                <a:cxn ang="0">
                  <a:pos x="8" y="0"/>
                </a:cxn>
                <a:cxn ang="0">
                  <a:pos x="0" y="0"/>
                </a:cxn>
                <a:cxn ang="0">
                  <a:pos x="0" y="8"/>
                </a:cxn>
                <a:cxn ang="0">
                  <a:pos x="16" y="8"/>
                </a:cxn>
                <a:cxn ang="0">
                  <a:pos x="16" y="0"/>
                </a:cxn>
                <a:cxn ang="0">
                  <a:pos x="8" y="0"/>
                </a:cxn>
              </a:cxnLst>
              <a:rect l="0" t="0" r="r" b="b"/>
              <a:pathLst>
                <a:path w="16" h="8">
                  <a:moveTo>
                    <a:pt x="8" y="0"/>
                  </a:moveTo>
                  <a:lnTo>
                    <a:pt x="0" y="0"/>
                  </a:lnTo>
                  <a:lnTo>
                    <a:pt x="0" y="8"/>
                  </a:lnTo>
                  <a:lnTo>
                    <a:pt x="16" y="8"/>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57" name="Freeform 4633"/>
            <p:cNvSpPr>
              <a:spLocks/>
            </p:cNvSpPr>
            <p:nvPr/>
          </p:nvSpPr>
          <p:spPr bwMode="auto">
            <a:xfrm>
              <a:off x="2119313" y="1439863"/>
              <a:ext cx="7938" cy="4763"/>
            </a:xfrm>
            <a:custGeom>
              <a:avLst/>
              <a:gdLst/>
              <a:ahLst/>
              <a:cxnLst>
                <a:cxn ang="0">
                  <a:pos x="8" y="0"/>
                </a:cxn>
                <a:cxn ang="0">
                  <a:pos x="0" y="0"/>
                </a:cxn>
                <a:cxn ang="0">
                  <a:pos x="0" y="8"/>
                </a:cxn>
                <a:cxn ang="0">
                  <a:pos x="8" y="8"/>
                </a:cxn>
                <a:cxn ang="0">
                  <a:pos x="8" y="8"/>
                </a:cxn>
                <a:cxn ang="0">
                  <a:pos x="16" y="8"/>
                </a:cxn>
                <a:cxn ang="0">
                  <a:pos x="16" y="0"/>
                </a:cxn>
                <a:cxn ang="0">
                  <a:pos x="8" y="0"/>
                </a:cxn>
                <a:cxn ang="0">
                  <a:pos x="8" y="0"/>
                </a:cxn>
              </a:cxnLst>
              <a:rect l="0" t="0" r="r" b="b"/>
              <a:pathLst>
                <a:path w="16" h="8">
                  <a:moveTo>
                    <a:pt x="8" y="0"/>
                  </a:moveTo>
                  <a:lnTo>
                    <a:pt x="0" y="0"/>
                  </a:lnTo>
                  <a:lnTo>
                    <a:pt x="0" y="8"/>
                  </a:lnTo>
                  <a:lnTo>
                    <a:pt x="8" y="8"/>
                  </a:lnTo>
                  <a:lnTo>
                    <a:pt x="8" y="8"/>
                  </a:lnTo>
                  <a:lnTo>
                    <a:pt x="16" y="8"/>
                  </a:lnTo>
                  <a:lnTo>
                    <a:pt x="16" y="0"/>
                  </a:lnTo>
                  <a:lnTo>
                    <a:pt x="8"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58" name="Line 4634"/>
            <p:cNvSpPr>
              <a:spLocks noChangeShapeType="1"/>
            </p:cNvSpPr>
            <p:nvPr/>
          </p:nvSpPr>
          <p:spPr bwMode="auto">
            <a:xfrm>
              <a:off x="2124075" y="14398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59" name="Freeform 4635"/>
            <p:cNvSpPr>
              <a:spLocks/>
            </p:cNvSpPr>
            <p:nvPr/>
          </p:nvSpPr>
          <p:spPr bwMode="auto">
            <a:xfrm>
              <a:off x="2124075" y="1439863"/>
              <a:ext cx="19050" cy="4763"/>
            </a:xfrm>
            <a:custGeom>
              <a:avLst/>
              <a:gdLst/>
              <a:ahLst/>
              <a:cxnLst>
                <a:cxn ang="0">
                  <a:pos x="0" y="0"/>
                </a:cxn>
                <a:cxn ang="0">
                  <a:pos x="0" y="8"/>
                </a:cxn>
                <a:cxn ang="0">
                  <a:pos x="38" y="8"/>
                </a:cxn>
                <a:cxn ang="0">
                  <a:pos x="38" y="0"/>
                </a:cxn>
                <a:cxn ang="0">
                  <a:pos x="30" y="0"/>
                </a:cxn>
                <a:cxn ang="0">
                  <a:pos x="0" y="0"/>
                </a:cxn>
              </a:cxnLst>
              <a:rect l="0" t="0" r="r" b="b"/>
              <a:pathLst>
                <a:path w="38" h="8">
                  <a:moveTo>
                    <a:pt x="0" y="0"/>
                  </a:moveTo>
                  <a:lnTo>
                    <a:pt x="0" y="8"/>
                  </a:lnTo>
                  <a:lnTo>
                    <a:pt x="38" y="8"/>
                  </a:lnTo>
                  <a:lnTo>
                    <a:pt x="38" y="0"/>
                  </a:lnTo>
                  <a:lnTo>
                    <a:pt x="30"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60" name="Freeform 4636"/>
            <p:cNvSpPr>
              <a:spLocks/>
            </p:cNvSpPr>
            <p:nvPr/>
          </p:nvSpPr>
          <p:spPr bwMode="auto">
            <a:xfrm>
              <a:off x="2124075" y="1439863"/>
              <a:ext cx="19050" cy="4763"/>
            </a:xfrm>
            <a:custGeom>
              <a:avLst/>
              <a:gdLst/>
              <a:ahLst/>
              <a:cxnLst>
                <a:cxn ang="0">
                  <a:pos x="0" y="0"/>
                </a:cxn>
                <a:cxn ang="0">
                  <a:pos x="0" y="0"/>
                </a:cxn>
                <a:cxn ang="0">
                  <a:pos x="0" y="8"/>
                </a:cxn>
                <a:cxn ang="0">
                  <a:pos x="0" y="8"/>
                </a:cxn>
                <a:cxn ang="0">
                  <a:pos x="30" y="8"/>
                </a:cxn>
                <a:cxn ang="0">
                  <a:pos x="38" y="8"/>
                </a:cxn>
                <a:cxn ang="0">
                  <a:pos x="38" y="0"/>
                </a:cxn>
                <a:cxn ang="0">
                  <a:pos x="30" y="0"/>
                </a:cxn>
                <a:cxn ang="0">
                  <a:pos x="0" y="0"/>
                </a:cxn>
              </a:cxnLst>
              <a:rect l="0" t="0" r="r" b="b"/>
              <a:pathLst>
                <a:path w="38" h="8">
                  <a:moveTo>
                    <a:pt x="0" y="0"/>
                  </a:moveTo>
                  <a:lnTo>
                    <a:pt x="0" y="0"/>
                  </a:lnTo>
                  <a:lnTo>
                    <a:pt x="0" y="8"/>
                  </a:lnTo>
                  <a:lnTo>
                    <a:pt x="0" y="8"/>
                  </a:lnTo>
                  <a:lnTo>
                    <a:pt x="30" y="8"/>
                  </a:lnTo>
                  <a:lnTo>
                    <a:pt x="38" y="8"/>
                  </a:lnTo>
                  <a:lnTo>
                    <a:pt x="38" y="0"/>
                  </a:lnTo>
                  <a:lnTo>
                    <a:pt x="30"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61" name="Line 4637"/>
            <p:cNvSpPr>
              <a:spLocks noChangeShapeType="1"/>
            </p:cNvSpPr>
            <p:nvPr/>
          </p:nvSpPr>
          <p:spPr bwMode="auto">
            <a:xfrm>
              <a:off x="2143125" y="14398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62" name="Freeform 4638"/>
            <p:cNvSpPr>
              <a:spLocks/>
            </p:cNvSpPr>
            <p:nvPr/>
          </p:nvSpPr>
          <p:spPr bwMode="auto">
            <a:xfrm>
              <a:off x="2135188" y="1439863"/>
              <a:ext cx="7938" cy="11113"/>
            </a:xfrm>
            <a:custGeom>
              <a:avLst/>
              <a:gdLst/>
              <a:ahLst/>
              <a:cxnLst>
                <a:cxn ang="0">
                  <a:pos x="15" y="0"/>
                </a:cxn>
                <a:cxn ang="0">
                  <a:pos x="0" y="0"/>
                </a:cxn>
                <a:cxn ang="0">
                  <a:pos x="0" y="14"/>
                </a:cxn>
                <a:cxn ang="0">
                  <a:pos x="7" y="21"/>
                </a:cxn>
                <a:cxn ang="0">
                  <a:pos x="15" y="14"/>
                </a:cxn>
                <a:cxn ang="0">
                  <a:pos x="15" y="0"/>
                </a:cxn>
              </a:cxnLst>
              <a:rect l="0" t="0" r="r" b="b"/>
              <a:pathLst>
                <a:path w="15" h="21">
                  <a:moveTo>
                    <a:pt x="15" y="0"/>
                  </a:moveTo>
                  <a:lnTo>
                    <a:pt x="0" y="0"/>
                  </a:lnTo>
                  <a:lnTo>
                    <a:pt x="0" y="14"/>
                  </a:lnTo>
                  <a:lnTo>
                    <a:pt x="7" y="21"/>
                  </a:lnTo>
                  <a:lnTo>
                    <a:pt x="15" y="14"/>
                  </a:lnTo>
                  <a:lnTo>
                    <a:pt x="15"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63" name="Freeform 4639"/>
            <p:cNvSpPr>
              <a:spLocks/>
            </p:cNvSpPr>
            <p:nvPr/>
          </p:nvSpPr>
          <p:spPr bwMode="auto">
            <a:xfrm>
              <a:off x="2135188" y="1439863"/>
              <a:ext cx="7938" cy="11113"/>
            </a:xfrm>
            <a:custGeom>
              <a:avLst/>
              <a:gdLst/>
              <a:ahLst/>
              <a:cxnLst>
                <a:cxn ang="0">
                  <a:pos x="15" y="0"/>
                </a:cxn>
                <a:cxn ang="0">
                  <a:pos x="15" y="0"/>
                </a:cxn>
                <a:cxn ang="0">
                  <a:pos x="7" y="0"/>
                </a:cxn>
                <a:cxn ang="0">
                  <a:pos x="0" y="0"/>
                </a:cxn>
                <a:cxn ang="0">
                  <a:pos x="0" y="14"/>
                </a:cxn>
                <a:cxn ang="0">
                  <a:pos x="7" y="21"/>
                </a:cxn>
                <a:cxn ang="0">
                  <a:pos x="15" y="14"/>
                </a:cxn>
                <a:cxn ang="0">
                  <a:pos x="15" y="14"/>
                </a:cxn>
                <a:cxn ang="0">
                  <a:pos x="15" y="0"/>
                </a:cxn>
              </a:cxnLst>
              <a:rect l="0" t="0" r="r" b="b"/>
              <a:pathLst>
                <a:path w="15" h="21">
                  <a:moveTo>
                    <a:pt x="15" y="0"/>
                  </a:moveTo>
                  <a:lnTo>
                    <a:pt x="15" y="0"/>
                  </a:lnTo>
                  <a:lnTo>
                    <a:pt x="7" y="0"/>
                  </a:lnTo>
                  <a:lnTo>
                    <a:pt x="0" y="0"/>
                  </a:lnTo>
                  <a:lnTo>
                    <a:pt x="0" y="14"/>
                  </a:lnTo>
                  <a:lnTo>
                    <a:pt x="7" y="21"/>
                  </a:lnTo>
                  <a:lnTo>
                    <a:pt x="15" y="14"/>
                  </a:lnTo>
                  <a:lnTo>
                    <a:pt x="15" y="14"/>
                  </a:lnTo>
                  <a:lnTo>
                    <a:pt x="15"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64" name="Line 4640"/>
            <p:cNvSpPr>
              <a:spLocks noChangeShapeType="1"/>
            </p:cNvSpPr>
            <p:nvPr/>
          </p:nvSpPr>
          <p:spPr bwMode="auto">
            <a:xfrm>
              <a:off x="2139950" y="14446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65" name="Freeform 4641"/>
            <p:cNvSpPr>
              <a:spLocks/>
            </p:cNvSpPr>
            <p:nvPr/>
          </p:nvSpPr>
          <p:spPr bwMode="auto">
            <a:xfrm>
              <a:off x="2135188" y="1444625"/>
              <a:ext cx="39688" cy="6350"/>
            </a:xfrm>
            <a:custGeom>
              <a:avLst/>
              <a:gdLst/>
              <a:ahLst/>
              <a:cxnLst>
                <a:cxn ang="0">
                  <a:pos x="7" y="0"/>
                </a:cxn>
                <a:cxn ang="0">
                  <a:pos x="0" y="0"/>
                </a:cxn>
                <a:cxn ang="0">
                  <a:pos x="0" y="6"/>
                </a:cxn>
                <a:cxn ang="0">
                  <a:pos x="7" y="13"/>
                </a:cxn>
                <a:cxn ang="0">
                  <a:pos x="68" y="13"/>
                </a:cxn>
                <a:cxn ang="0">
                  <a:pos x="75" y="6"/>
                </a:cxn>
                <a:cxn ang="0">
                  <a:pos x="68" y="0"/>
                </a:cxn>
                <a:cxn ang="0">
                  <a:pos x="7" y="0"/>
                </a:cxn>
              </a:cxnLst>
              <a:rect l="0" t="0" r="r" b="b"/>
              <a:pathLst>
                <a:path w="75" h="13">
                  <a:moveTo>
                    <a:pt x="7" y="0"/>
                  </a:moveTo>
                  <a:lnTo>
                    <a:pt x="0" y="0"/>
                  </a:lnTo>
                  <a:lnTo>
                    <a:pt x="0" y="6"/>
                  </a:lnTo>
                  <a:lnTo>
                    <a:pt x="7" y="13"/>
                  </a:lnTo>
                  <a:lnTo>
                    <a:pt x="68" y="13"/>
                  </a:lnTo>
                  <a:lnTo>
                    <a:pt x="75" y="6"/>
                  </a:lnTo>
                  <a:lnTo>
                    <a:pt x="68"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66" name="Freeform 4642"/>
            <p:cNvSpPr>
              <a:spLocks/>
            </p:cNvSpPr>
            <p:nvPr/>
          </p:nvSpPr>
          <p:spPr bwMode="auto">
            <a:xfrm>
              <a:off x="2135188" y="1444625"/>
              <a:ext cx="39688" cy="6350"/>
            </a:xfrm>
            <a:custGeom>
              <a:avLst/>
              <a:gdLst/>
              <a:ahLst/>
              <a:cxnLst>
                <a:cxn ang="0">
                  <a:pos x="7" y="0"/>
                </a:cxn>
                <a:cxn ang="0">
                  <a:pos x="0" y="0"/>
                </a:cxn>
                <a:cxn ang="0">
                  <a:pos x="0" y="6"/>
                </a:cxn>
                <a:cxn ang="0">
                  <a:pos x="7" y="13"/>
                </a:cxn>
                <a:cxn ang="0">
                  <a:pos x="68" y="13"/>
                </a:cxn>
                <a:cxn ang="0">
                  <a:pos x="75" y="6"/>
                </a:cxn>
                <a:cxn ang="0">
                  <a:pos x="68" y="0"/>
                </a:cxn>
                <a:cxn ang="0">
                  <a:pos x="68" y="0"/>
                </a:cxn>
                <a:cxn ang="0">
                  <a:pos x="7" y="0"/>
                </a:cxn>
              </a:cxnLst>
              <a:rect l="0" t="0" r="r" b="b"/>
              <a:pathLst>
                <a:path w="75" h="13">
                  <a:moveTo>
                    <a:pt x="7" y="0"/>
                  </a:moveTo>
                  <a:lnTo>
                    <a:pt x="0" y="0"/>
                  </a:lnTo>
                  <a:lnTo>
                    <a:pt x="0" y="6"/>
                  </a:lnTo>
                  <a:lnTo>
                    <a:pt x="7" y="13"/>
                  </a:lnTo>
                  <a:lnTo>
                    <a:pt x="68" y="13"/>
                  </a:lnTo>
                  <a:lnTo>
                    <a:pt x="75" y="6"/>
                  </a:lnTo>
                  <a:lnTo>
                    <a:pt x="68" y="0"/>
                  </a:lnTo>
                  <a:lnTo>
                    <a:pt x="68"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67" name="Line 4644"/>
            <p:cNvSpPr>
              <a:spLocks noChangeShapeType="1"/>
            </p:cNvSpPr>
            <p:nvPr/>
          </p:nvSpPr>
          <p:spPr bwMode="auto">
            <a:xfrm>
              <a:off x="2174876" y="14478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68" name="Freeform 4645"/>
            <p:cNvSpPr>
              <a:spLocks/>
            </p:cNvSpPr>
            <p:nvPr/>
          </p:nvSpPr>
          <p:spPr bwMode="auto">
            <a:xfrm>
              <a:off x="2166938" y="1444625"/>
              <a:ext cx="7938" cy="11113"/>
            </a:xfrm>
            <a:custGeom>
              <a:avLst/>
              <a:gdLst/>
              <a:ahLst/>
              <a:cxnLst>
                <a:cxn ang="0">
                  <a:pos x="15" y="6"/>
                </a:cxn>
                <a:cxn ang="0">
                  <a:pos x="8" y="0"/>
                </a:cxn>
                <a:cxn ang="0">
                  <a:pos x="0" y="0"/>
                </a:cxn>
                <a:cxn ang="0">
                  <a:pos x="0" y="21"/>
                </a:cxn>
                <a:cxn ang="0">
                  <a:pos x="8" y="21"/>
                </a:cxn>
                <a:cxn ang="0">
                  <a:pos x="15" y="13"/>
                </a:cxn>
                <a:cxn ang="0">
                  <a:pos x="15" y="6"/>
                </a:cxn>
              </a:cxnLst>
              <a:rect l="0" t="0" r="r" b="b"/>
              <a:pathLst>
                <a:path w="15" h="21">
                  <a:moveTo>
                    <a:pt x="15" y="6"/>
                  </a:moveTo>
                  <a:lnTo>
                    <a:pt x="8" y="0"/>
                  </a:lnTo>
                  <a:lnTo>
                    <a:pt x="0" y="0"/>
                  </a:lnTo>
                  <a:lnTo>
                    <a:pt x="0" y="21"/>
                  </a:lnTo>
                  <a:lnTo>
                    <a:pt x="8" y="21"/>
                  </a:lnTo>
                  <a:lnTo>
                    <a:pt x="15" y="13"/>
                  </a:lnTo>
                  <a:lnTo>
                    <a:pt x="15" y="6"/>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69" name="Freeform 4646"/>
            <p:cNvSpPr>
              <a:spLocks/>
            </p:cNvSpPr>
            <p:nvPr/>
          </p:nvSpPr>
          <p:spPr bwMode="auto">
            <a:xfrm>
              <a:off x="2166938" y="1444625"/>
              <a:ext cx="7938" cy="11113"/>
            </a:xfrm>
            <a:custGeom>
              <a:avLst/>
              <a:gdLst/>
              <a:ahLst/>
              <a:cxnLst>
                <a:cxn ang="0">
                  <a:pos x="15" y="6"/>
                </a:cxn>
                <a:cxn ang="0">
                  <a:pos x="8" y="0"/>
                </a:cxn>
                <a:cxn ang="0">
                  <a:pos x="0" y="0"/>
                </a:cxn>
                <a:cxn ang="0">
                  <a:pos x="0" y="6"/>
                </a:cxn>
                <a:cxn ang="0">
                  <a:pos x="0" y="13"/>
                </a:cxn>
                <a:cxn ang="0">
                  <a:pos x="0" y="21"/>
                </a:cxn>
                <a:cxn ang="0">
                  <a:pos x="8" y="21"/>
                </a:cxn>
                <a:cxn ang="0">
                  <a:pos x="15" y="13"/>
                </a:cxn>
                <a:cxn ang="0">
                  <a:pos x="15" y="6"/>
                </a:cxn>
              </a:cxnLst>
              <a:rect l="0" t="0" r="r" b="b"/>
              <a:pathLst>
                <a:path w="15" h="21">
                  <a:moveTo>
                    <a:pt x="15" y="6"/>
                  </a:moveTo>
                  <a:lnTo>
                    <a:pt x="8" y="0"/>
                  </a:lnTo>
                  <a:lnTo>
                    <a:pt x="0" y="0"/>
                  </a:lnTo>
                  <a:lnTo>
                    <a:pt x="0" y="6"/>
                  </a:lnTo>
                  <a:lnTo>
                    <a:pt x="0" y="13"/>
                  </a:lnTo>
                  <a:lnTo>
                    <a:pt x="0" y="21"/>
                  </a:lnTo>
                  <a:lnTo>
                    <a:pt x="8" y="21"/>
                  </a:lnTo>
                  <a:lnTo>
                    <a:pt x="15" y="13"/>
                  </a:lnTo>
                  <a:lnTo>
                    <a:pt x="15" y="6"/>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70" name="Line 4647"/>
            <p:cNvSpPr>
              <a:spLocks noChangeShapeType="1"/>
            </p:cNvSpPr>
            <p:nvPr/>
          </p:nvSpPr>
          <p:spPr bwMode="auto">
            <a:xfrm>
              <a:off x="2171701" y="14509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71" name="Freeform 4648"/>
            <p:cNvSpPr>
              <a:spLocks/>
            </p:cNvSpPr>
            <p:nvPr/>
          </p:nvSpPr>
          <p:spPr bwMode="auto">
            <a:xfrm>
              <a:off x="2166938" y="1450975"/>
              <a:ext cx="7938" cy="4763"/>
            </a:xfrm>
            <a:custGeom>
              <a:avLst/>
              <a:gdLst/>
              <a:ahLst/>
              <a:cxnLst>
                <a:cxn ang="0">
                  <a:pos x="8" y="0"/>
                </a:cxn>
                <a:cxn ang="0">
                  <a:pos x="0" y="0"/>
                </a:cxn>
                <a:cxn ang="0">
                  <a:pos x="8" y="8"/>
                </a:cxn>
                <a:cxn ang="0">
                  <a:pos x="15" y="0"/>
                </a:cxn>
                <a:cxn ang="0">
                  <a:pos x="8" y="0"/>
                </a:cxn>
              </a:cxnLst>
              <a:rect l="0" t="0" r="r" b="b"/>
              <a:pathLst>
                <a:path w="15" h="8">
                  <a:moveTo>
                    <a:pt x="8" y="0"/>
                  </a:moveTo>
                  <a:lnTo>
                    <a:pt x="0" y="0"/>
                  </a:lnTo>
                  <a:lnTo>
                    <a:pt x="8" y="8"/>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72" name="Freeform 4649"/>
            <p:cNvSpPr>
              <a:spLocks/>
            </p:cNvSpPr>
            <p:nvPr/>
          </p:nvSpPr>
          <p:spPr bwMode="auto">
            <a:xfrm>
              <a:off x="2166938" y="1450975"/>
              <a:ext cx="7938" cy="4763"/>
            </a:xfrm>
            <a:custGeom>
              <a:avLst/>
              <a:gdLst/>
              <a:ahLst/>
              <a:cxnLst>
                <a:cxn ang="0">
                  <a:pos x="8" y="0"/>
                </a:cxn>
                <a:cxn ang="0">
                  <a:pos x="0" y="0"/>
                </a:cxn>
                <a:cxn ang="0">
                  <a:pos x="0" y="0"/>
                </a:cxn>
                <a:cxn ang="0">
                  <a:pos x="8" y="8"/>
                </a:cxn>
                <a:cxn ang="0">
                  <a:pos x="8" y="8"/>
                </a:cxn>
                <a:cxn ang="0">
                  <a:pos x="15" y="0"/>
                </a:cxn>
                <a:cxn ang="0">
                  <a:pos x="15" y="0"/>
                </a:cxn>
                <a:cxn ang="0">
                  <a:pos x="8" y="0"/>
                </a:cxn>
                <a:cxn ang="0">
                  <a:pos x="8" y="0"/>
                </a:cxn>
              </a:cxnLst>
              <a:rect l="0" t="0" r="r" b="b"/>
              <a:pathLst>
                <a:path w="15" h="8">
                  <a:moveTo>
                    <a:pt x="8" y="0"/>
                  </a:moveTo>
                  <a:lnTo>
                    <a:pt x="0" y="0"/>
                  </a:lnTo>
                  <a:lnTo>
                    <a:pt x="0" y="0"/>
                  </a:lnTo>
                  <a:lnTo>
                    <a:pt x="8" y="8"/>
                  </a:lnTo>
                  <a:lnTo>
                    <a:pt x="8" y="8"/>
                  </a:lnTo>
                  <a:lnTo>
                    <a:pt x="15" y="0"/>
                  </a:lnTo>
                  <a:lnTo>
                    <a:pt x="15" y="0"/>
                  </a:lnTo>
                  <a:lnTo>
                    <a:pt x="8"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73" name="Line 4650"/>
            <p:cNvSpPr>
              <a:spLocks noChangeShapeType="1"/>
            </p:cNvSpPr>
            <p:nvPr/>
          </p:nvSpPr>
          <p:spPr bwMode="auto">
            <a:xfrm>
              <a:off x="2171701" y="14509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74" name="Freeform 4651"/>
            <p:cNvSpPr>
              <a:spLocks/>
            </p:cNvSpPr>
            <p:nvPr/>
          </p:nvSpPr>
          <p:spPr bwMode="auto">
            <a:xfrm>
              <a:off x="2171701" y="1450975"/>
              <a:ext cx="15875" cy="4763"/>
            </a:xfrm>
            <a:custGeom>
              <a:avLst/>
              <a:gdLst/>
              <a:ahLst/>
              <a:cxnLst>
                <a:cxn ang="0">
                  <a:pos x="0" y="0"/>
                </a:cxn>
                <a:cxn ang="0">
                  <a:pos x="0" y="8"/>
                </a:cxn>
                <a:cxn ang="0">
                  <a:pos x="23" y="8"/>
                </a:cxn>
                <a:cxn ang="0">
                  <a:pos x="29" y="0"/>
                </a:cxn>
                <a:cxn ang="0">
                  <a:pos x="23" y="0"/>
                </a:cxn>
                <a:cxn ang="0">
                  <a:pos x="0" y="0"/>
                </a:cxn>
              </a:cxnLst>
              <a:rect l="0" t="0" r="r" b="b"/>
              <a:pathLst>
                <a:path w="29" h="8">
                  <a:moveTo>
                    <a:pt x="0" y="0"/>
                  </a:moveTo>
                  <a:lnTo>
                    <a:pt x="0" y="8"/>
                  </a:lnTo>
                  <a:lnTo>
                    <a:pt x="23" y="8"/>
                  </a:lnTo>
                  <a:lnTo>
                    <a:pt x="29" y="0"/>
                  </a:lnTo>
                  <a:lnTo>
                    <a:pt x="23"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75" name="Freeform 4652"/>
            <p:cNvSpPr>
              <a:spLocks/>
            </p:cNvSpPr>
            <p:nvPr/>
          </p:nvSpPr>
          <p:spPr bwMode="auto">
            <a:xfrm>
              <a:off x="2171701" y="1450975"/>
              <a:ext cx="15875" cy="4763"/>
            </a:xfrm>
            <a:custGeom>
              <a:avLst/>
              <a:gdLst/>
              <a:ahLst/>
              <a:cxnLst>
                <a:cxn ang="0">
                  <a:pos x="0" y="0"/>
                </a:cxn>
                <a:cxn ang="0">
                  <a:pos x="0" y="0"/>
                </a:cxn>
                <a:cxn ang="0">
                  <a:pos x="0" y="0"/>
                </a:cxn>
                <a:cxn ang="0">
                  <a:pos x="0" y="8"/>
                </a:cxn>
                <a:cxn ang="0">
                  <a:pos x="23" y="8"/>
                </a:cxn>
                <a:cxn ang="0">
                  <a:pos x="29" y="0"/>
                </a:cxn>
                <a:cxn ang="0">
                  <a:pos x="29" y="0"/>
                </a:cxn>
                <a:cxn ang="0">
                  <a:pos x="23" y="0"/>
                </a:cxn>
                <a:cxn ang="0">
                  <a:pos x="0" y="0"/>
                </a:cxn>
              </a:cxnLst>
              <a:rect l="0" t="0" r="r" b="b"/>
              <a:pathLst>
                <a:path w="29" h="8">
                  <a:moveTo>
                    <a:pt x="0" y="0"/>
                  </a:moveTo>
                  <a:lnTo>
                    <a:pt x="0" y="0"/>
                  </a:lnTo>
                  <a:lnTo>
                    <a:pt x="0" y="0"/>
                  </a:lnTo>
                  <a:lnTo>
                    <a:pt x="0" y="8"/>
                  </a:lnTo>
                  <a:lnTo>
                    <a:pt x="23" y="8"/>
                  </a:lnTo>
                  <a:lnTo>
                    <a:pt x="29" y="0"/>
                  </a:lnTo>
                  <a:lnTo>
                    <a:pt x="29" y="0"/>
                  </a:lnTo>
                  <a:lnTo>
                    <a:pt x="23"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76" name="Line 4653"/>
            <p:cNvSpPr>
              <a:spLocks noChangeShapeType="1"/>
            </p:cNvSpPr>
            <p:nvPr/>
          </p:nvSpPr>
          <p:spPr bwMode="auto">
            <a:xfrm>
              <a:off x="2187576" y="14509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77" name="Rectangle 4654"/>
            <p:cNvSpPr>
              <a:spLocks noChangeArrowheads="1"/>
            </p:cNvSpPr>
            <p:nvPr/>
          </p:nvSpPr>
          <p:spPr bwMode="auto">
            <a:xfrm>
              <a:off x="2179638" y="1450975"/>
              <a:ext cx="7938" cy="7938"/>
            </a:xfrm>
            <a:prstGeom prst="rect">
              <a:avLst/>
            </a:prstGeom>
            <a:grpFill/>
            <a:ln w="22225">
              <a:solidFill>
                <a:schemeClr val="accent1"/>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78" name="Freeform 4655"/>
            <p:cNvSpPr>
              <a:spLocks/>
            </p:cNvSpPr>
            <p:nvPr/>
          </p:nvSpPr>
          <p:spPr bwMode="auto">
            <a:xfrm>
              <a:off x="2179638" y="1450975"/>
              <a:ext cx="7938" cy="7938"/>
            </a:xfrm>
            <a:custGeom>
              <a:avLst/>
              <a:gdLst/>
              <a:ahLst/>
              <a:cxnLst>
                <a:cxn ang="0">
                  <a:pos x="14" y="0"/>
                </a:cxn>
                <a:cxn ang="0">
                  <a:pos x="14" y="0"/>
                </a:cxn>
                <a:cxn ang="0">
                  <a:pos x="8" y="0"/>
                </a:cxn>
                <a:cxn ang="0">
                  <a:pos x="0" y="0"/>
                </a:cxn>
                <a:cxn ang="0">
                  <a:pos x="0" y="15"/>
                </a:cxn>
                <a:cxn ang="0">
                  <a:pos x="8" y="15"/>
                </a:cxn>
                <a:cxn ang="0">
                  <a:pos x="14" y="15"/>
                </a:cxn>
                <a:cxn ang="0">
                  <a:pos x="14" y="15"/>
                </a:cxn>
                <a:cxn ang="0">
                  <a:pos x="14" y="0"/>
                </a:cxn>
              </a:cxnLst>
              <a:rect l="0" t="0" r="r" b="b"/>
              <a:pathLst>
                <a:path w="14" h="15">
                  <a:moveTo>
                    <a:pt x="14" y="0"/>
                  </a:moveTo>
                  <a:lnTo>
                    <a:pt x="14" y="0"/>
                  </a:lnTo>
                  <a:lnTo>
                    <a:pt x="8" y="0"/>
                  </a:lnTo>
                  <a:lnTo>
                    <a:pt x="0" y="0"/>
                  </a:lnTo>
                  <a:lnTo>
                    <a:pt x="0" y="15"/>
                  </a:lnTo>
                  <a:lnTo>
                    <a:pt x="8" y="15"/>
                  </a:lnTo>
                  <a:lnTo>
                    <a:pt x="14" y="15"/>
                  </a:lnTo>
                  <a:lnTo>
                    <a:pt x="14" y="15"/>
                  </a:lnTo>
                  <a:lnTo>
                    <a:pt x="14"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79" name="Line 4656"/>
            <p:cNvSpPr>
              <a:spLocks noChangeShapeType="1"/>
            </p:cNvSpPr>
            <p:nvPr/>
          </p:nvSpPr>
          <p:spPr bwMode="auto">
            <a:xfrm>
              <a:off x="2184401" y="14557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80" name="Freeform 4657"/>
            <p:cNvSpPr>
              <a:spLocks/>
            </p:cNvSpPr>
            <p:nvPr/>
          </p:nvSpPr>
          <p:spPr bwMode="auto">
            <a:xfrm>
              <a:off x="2179638" y="1455738"/>
              <a:ext cx="15875" cy="3175"/>
            </a:xfrm>
            <a:custGeom>
              <a:avLst/>
              <a:gdLst/>
              <a:ahLst/>
              <a:cxnLst>
                <a:cxn ang="0">
                  <a:pos x="8" y="0"/>
                </a:cxn>
                <a:cxn ang="0">
                  <a:pos x="0" y="7"/>
                </a:cxn>
                <a:cxn ang="0">
                  <a:pos x="30" y="7"/>
                </a:cxn>
                <a:cxn ang="0">
                  <a:pos x="30" y="0"/>
                </a:cxn>
                <a:cxn ang="0">
                  <a:pos x="22" y="0"/>
                </a:cxn>
                <a:cxn ang="0">
                  <a:pos x="8" y="0"/>
                </a:cxn>
              </a:cxnLst>
              <a:rect l="0" t="0" r="r" b="b"/>
              <a:pathLst>
                <a:path w="30" h="7">
                  <a:moveTo>
                    <a:pt x="8" y="0"/>
                  </a:moveTo>
                  <a:lnTo>
                    <a:pt x="0" y="7"/>
                  </a:lnTo>
                  <a:lnTo>
                    <a:pt x="30" y="7"/>
                  </a:lnTo>
                  <a:lnTo>
                    <a:pt x="30" y="0"/>
                  </a:lnTo>
                  <a:lnTo>
                    <a:pt x="22"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81" name="Freeform 4658"/>
            <p:cNvSpPr>
              <a:spLocks/>
            </p:cNvSpPr>
            <p:nvPr/>
          </p:nvSpPr>
          <p:spPr bwMode="auto">
            <a:xfrm>
              <a:off x="2179638" y="1455738"/>
              <a:ext cx="15875" cy="3175"/>
            </a:xfrm>
            <a:custGeom>
              <a:avLst/>
              <a:gdLst/>
              <a:ahLst/>
              <a:cxnLst>
                <a:cxn ang="0">
                  <a:pos x="8" y="0"/>
                </a:cxn>
                <a:cxn ang="0">
                  <a:pos x="8" y="0"/>
                </a:cxn>
                <a:cxn ang="0">
                  <a:pos x="0" y="7"/>
                </a:cxn>
                <a:cxn ang="0">
                  <a:pos x="8" y="7"/>
                </a:cxn>
                <a:cxn ang="0">
                  <a:pos x="22" y="7"/>
                </a:cxn>
                <a:cxn ang="0">
                  <a:pos x="30" y="7"/>
                </a:cxn>
                <a:cxn ang="0">
                  <a:pos x="30" y="0"/>
                </a:cxn>
                <a:cxn ang="0">
                  <a:pos x="22" y="0"/>
                </a:cxn>
                <a:cxn ang="0">
                  <a:pos x="8" y="0"/>
                </a:cxn>
              </a:cxnLst>
              <a:rect l="0" t="0" r="r" b="b"/>
              <a:pathLst>
                <a:path w="30" h="7">
                  <a:moveTo>
                    <a:pt x="8" y="0"/>
                  </a:moveTo>
                  <a:lnTo>
                    <a:pt x="8" y="0"/>
                  </a:lnTo>
                  <a:lnTo>
                    <a:pt x="0" y="7"/>
                  </a:lnTo>
                  <a:lnTo>
                    <a:pt x="8" y="7"/>
                  </a:lnTo>
                  <a:lnTo>
                    <a:pt x="22" y="7"/>
                  </a:lnTo>
                  <a:lnTo>
                    <a:pt x="30" y="7"/>
                  </a:lnTo>
                  <a:lnTo>
                    <a:pt x="30" y="0"/>
                  </a:lnTo>
                  <a:lnTo>
                    <a:pt x="22"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82" name="Line 4659"/>
            <p:cNvSpPr>
              <a:spLocks noChangeShapeType="1"/>
            </p:cNvSpPr>
            <p:nvPr/>
          </p:nvSpPr>
          <p:spPr bwMode="auto">
            <a:xfrm>
              <a:off x="2195513" y="14589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83" name="Freeform 4660"/>
            <p:cNvSpPr>
              <a:spLocks/>
            </p:cNvSpPr>
            <p:nvPr/>
          </p:nvSpPr>
          <p:spPr bwMode="auto">
            <a:xfrm>
              <a:off x="2187576" y="1455738"/>
              <a:ext cx="7938" cy="11113"/>
            </a:xfrm>
            <a:custGeom>
              <a:avLst/>
              <a:gdLst/>
              <a:ahLst/>
              <a:cxnLst>
                <a:cxn ang="0">
                  <a:pos x="16" y="7"/>
                </a:cxn>
                <a:cxn ang="0">
                  <a:pos x="16" y="0"/>
                </a:cxn>
                <a:cxn ang="0">
                  <a:pos x="8" y="0"/>
                </a:cxn>
                <a:cxn ang="0">
                  <a:pos x="0" y="7"/>
                </a:cxn>
                <a:cxn ang="0">
                  <a:pos x="0" y="15"/>
                </a:cxn>
                <a:cxn ang="0">
                  <a:pos x="8" y="22"/>
                </a:cxn>
                <a:cxn ang="0">
                  <a:pos x="16" y="22"/>
                </a:cxn>
                <a:cxn ang="0">
                  <a:pos x="16" y="15"/>
                </a:cxn>
                <a:cxn ang="0">
                  <a:pos x="16" y="7"/>
                </a:cxn>
              </a:cxnLst>
              <a:rect l="0" t="0" r="r" b="b"/>
              <a:pathLst>
                <a:path w="16" h="22">
                  <a:moveTo>
                    <a:pt x="16" y="7"/>
                  </a:moveTo>
                  <a:lnTo>
                    <a:pt x="16" y="0"/>
                  </a:lnTo>
                  <a:lnTo>
                    <a:pt x="8" y="0"/>
                  </a:lnTo>
                  <a:lnTo>
                    <a:pt x="0" y="7"/>
                  </a:lnTo>
                  <a:lnTo>
                    <a:pt x="0" y="15"/>
                  </a:lnTo>
                  <a:lnTo>
                    <a:pt x="8" y="22"/>
                  </a:lnTo>
                  <a:lnTo>
                    <a:pt x="16" y="22"/>
                  </a:lnTo>
                  <a:lnTo>
                    <a:pt x="16" y="15"/>
                  </a:lnTo>
                  <a:lnTo>
                    <a:pt x="16"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84" name="Freeform 4661"/>
            <p:cNvSpPr>
              <a:spLocks/>
            </p:cNvSpPr>
            <p:nvPr/>
          </p:nvSpPr>
          <p:spPr bwMode="auto">
            <a:xfrm>
              <a:off x="2187576" y="1455738"/>
              <a:ext cx="7938" cy="11113"/>
            </a:xfrm>
            <a:custGeom>
              <a:avLst/>
              <a:gdLst/>
              <a:ahLst/>
              <a:cxnLst>
                <a:cxn ang="0">
                  <a:pos x="16" y="7"/>
                </a:cxn>
                <a:cxn ang="0">
                  <a:pos x="16" y="0"/>
                </a:cxn>
                <a:cxn ang="0">
                  <a:pos x="8" y="0"/>
                </a:cxn>
                <a:cxn ang="0">
                  <a:pos x="0" y="7"/>
                </a:cxn>
                <a:cxn ang="0">
                  <a:pos x="0" y="15"/>
                </a:cxn>
                <a:cxn ang="0">
                  <a:pos x="8" y="22"/>
                </a:cxn>
                <a:cxn ang="0">
                  <a:pos x="16" y="22"/>
                </a:cxn>
                <a:cxn ang="0">
                  <a:pos x="16" y="15"/>
                </a:cxn>
                <a:cxn ang="0">
                  <a:pos x="16" y="7"/>
                </a:cxn>
              </a:cxnLst>
              <a:rect l="0" t="0" r="r" b="b"/>
              <a:pathLst>
                <a:path w="16" h="22">
                  <a:moveTo>
                    <a:pt x="16" y="7"/>
                  </a:moveTo>
                  <a:lnTo>
                    <a:pt x="16" y="0"/>
                  </a:lnTo>
                  <a:lnTo>
                    <a:pt x="8" y="0"/>
                  </a:lnTo>
                  <a:lnTo>
                    <a:pt x="0" y="7"/>
                  </a:lnTo>
                  <a:lnTo>
                    <a:pt x="0" y="15"/>
                  </a:lnTo>
                  <a:lnTo>
                    <a:pt x="8" y="22"/>
                  </a:lnTo>
                  <a:lnTo>
                    <a:pt x="16" y="22"/>
                  </a:lnTo>
                  <a:lnTo>
                    <a:pt x="16" y="15"/>
                  </a:lnTo>
                  <a:lnTo>
                    <a:pt x="16"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85" name="Line 4662"/>
            <p:cNvSpPr>
              <a:spLocks noChangeShapeType="1"/>
            </p:cNvSpPr>
            <p:nvPr/>
          </p:nvSpPr>
          <p:spPr bwMode="auto">
            <a:xfrm>
              <a:off x="2190751" y="14589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86" name="Freeform 4663"/>
            <p:cNvSpPr>
              <a:spLocks/>
            </p:cNvSpPr>
            <p:nvPr/>
          </p:nvSpPr>
          <p:spPr bwMode="auto">
            <a:xfrm>
              <a:off x="2187576" y="1458913"/>
              <a:ext cx="36513" cy="7938"/>
            </a:xfrm>
            <a:custGeom>
              <a:avLst/>
              <a:gdLst/>
              <a:ahLst/>
              <a:cxnLst>
                <a:cxn ang="0">
                  <a:pos x="8" y="0"/>
                </a:cxn>
                <a:cxn ang="0">
                  <a:pos x="0" y="8"/>
                </a:cxn>
                <a:cxn ang="0">
                  <a:pos x="8" y="15"/>
                </a:cxn>
                <a:cxn ang="0">
                  <a:pos x="61" y="15"/>
                </a:cxn>
                <a:cxn ang="0">
                  <a:pos x="69" y="8"/>
                </a:cxn>
                <a:cxn ang="0">
                  <a:pos x="61" y="0"/>
                </a:cxn>
                <a:cxn ang="0">
                  <a:pos x="8" y="0"/>
                </a:cxn>
              </a:cxnLst>
              <a:rect l="0" t="0" r="r" b="b"/>
              <a:pathLst>
                <a:path w="69" h="15">
                  <a:moveTo>
                    <a:pt x="8" y="0"/>
                  </a:moveTo>
                  <a:lnTo>
                    <a:pt x="0" y="8"/>
                  </a:lnTo>
                  <a:lnTo>
                    <a:pt x="8" y="15"/>
                  </a:lnTo>
                  <a:lnTo>
                    <a:pt x="61" y="15"/>
                  </a:lnTo>
                  <a:lnTo>
                    <a:pt x="69" y="8"/>
                  </a:lnTo>
                  <a:lnTo>
                    <a:pt x="61"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87" name="Freeform 4664"/>
            <p:cNvSpPr>
              <a:spLocks/>
            </p:cNvSpPr>
            <p:nvPr/>
          </p:nvSpPr>
          <p:spPr bwMode="auto">
            <a:xfrm>
              <a:off x="2187576" y="1458913"/>
              <a:ext cx="36513" cy="7938"/>
            </a:xfrm>
            <a:custGeom>
              <a:avLst/>
              <a:gdLst/>
              <a:ahLst/>
              <a:cxnLst>
                <a:cxn ang="0">
                  <a:pos x="8" y="0"/>
                </a:cxn>
                <a:cxn ang="0">
                  <a:pos x="0" y="8"/>
                </a:cxn>
                <a:cxn ang="0">
                  <a:pos x="0" y="8"/>
                </a:cxn>
                <a:cxn ang="0">
                  <a:pos x="8" y="15"/>
                </a:cxn>
                <a:cxn ang="0">
                  <a:pos x="61" y="15"/>
                </a:cxn>
                <a:cxn ang="0">
                  <a:pos x="69" y="8"/>
                </a:cxn>
                <a:cxn ang="0">
                  <a:pos x="69" y="8"/>
                </a:cxn>
                <a:cxn ang="0">
                  <a:pos x="61" y="0"/>
                </a:cxn>
                <a:cxn ang="0">
                  <a:pos x="8" y="0"/>
                </a:cxn>
              </a:cxnLst>
              <a:rect l="0" t="0" r="r" b="b"/>
              <a:pathLst>
                <a:path w="69" h="15">
                  <a:moveTo>
                    <a:pt x="8" y="0"/>
                  </a:moveTo>
                  <a:lnTo>
                    <a:pt x="0" y="8"/>
                  </a:lnTo>
                  <a:lnTo>
                    <a:pt x="0" y="8"/>
                  </a:lnTo>
                  <a:lnTo>
                    <a:pt x="8" y="15"/>
                  </a:lnTo>
                  <a:lnTo>
                    <a:pt x="61" y="15"/>
                  </a:lnTo>
                  <a:lnTo>
                    <a:pt x="69" y="8"/>
                  </a:lnTo>
                  <a:lnTo>
                    <a:pt x="69" y="8"/>
                  </a:lnTo>
                  <a:lnTo>
                    <a:pt x="61"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88" name="Line 4665"/>
            <p:cNvSpPr>
              <a:spLocks noChangeShapeType="1"/>
            </p:cNvSpPr>
            <p:nvPr/>
          </p:nvSpPr>
          <p:spPr bwMode="auto">
            <a:xfrm>
              <a:off x="2224088" y="14636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89" name="Freeform 4666"/>
            <p:cNvSpPr>
              <a:spLocks/>
            </p:cNvSpPr>
            <p:nvPr/>
          </p:nvSpPr>
          <p:spPr bwMode="auto">
            <a:xfrm>
              <a:off x="2219326" y="1458913"/>
              <a:ext cx="4763" cy="12700"/>
            </a:xfrm>
            <a:custGeom>
              <a:avLst/>
              <a:gdLst/>
              <a:ahLst/>
              <a:cxnLst>
                <a:cxn ang="0">
                  <a:pos x="8" y="8"/>
                </a:cxn>
                <a:cxn ang="0">
                  <a:pos x="0" y="0"/>
                </a:cxn>
                <a:cxn ang="0">
                  <a:pos x="0" y="22"/>
                </a:cxn>
                <a:cxn ang="0">
                  <a:pos x="8" y="22"/>
                </a:cxn>
                <a:cxn ang="0">
                  <a:pos x="8" y="8"/>
                </a:cxn>
              </a:cxnLst>
              <a:rect l="0" t="0" r="r" b="b"/>
              <a:pathLst>
                <a:path w="8" h="22">
                  <a:moveTo>
                    <a:pt x="8" y="8"/>
                  </a:moveTo>
                  <a:lnTo>
                    <a:pt x="0" y="0"/>
                  </a:lnTo>
                  <a:lnTo>
                    <a:pt x="0" y="22"/>
                  </a:lnTo>
                  <a:lnTo>
                    <a:pt x="8" y="22"/>
                  </a:lnTo>
                  <a:lnTo>
                    <a:pt x="8"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90" name="Freeform 4667"/>
            <p:cNvSpPr>
              <a:spLocks/>
            </p:cNvSpPr>
            <p:nvPr/>
          </p:nvSpPr>
          <p:spPr bwMode="auto">
            <a:xfrm>
              <a:off x="2219326" y="1458913"/>
              <a:ext cx="4763" cy="12700"/>
            </a:xfrm>
            <a:custGeom>
              <a:avLst/>
              <a:gdLst/>
              <a:ahLst/>
              <a:cxnLst>
                <a:cxn ang="0">
                  <a:pos x="8" y="8"/>
                </a:cxn>
                <a:cxn ang="0">
                  <a:pos x="8" y="8"/>
                </a:cxn>
                <a:cxn ang="0">
                  <a:pos x="0" y="0"/>
                </a:cxn>
                <a:cxn ang="0">
                  <a:pos x="0" y="8"/>
                </a:cxn>
                <a:cxn ang="0">
                  <a:pos x="0" y="22"/>
                </a:cxn>
                <a:cxn ang="0">
                  <a:pos x="0" y="22"/>
                </a:cxn>
                <a:cxn ang="0">
                  <a:pos x="8" y="22"/>
                </a:cxn>
                <a:cxn ang="0">
                  <a:pos x="8" y="22"/>
                </a:cxn>
                <a:cxn ang="0">
                  <a:pos x="8" y="8"/>
                </a:cxn>
              </a:cxnLst>
              <a:rect l="0" t="0" r="r" b="b"/>
              <a:pathLst>
                <a:path w="8" h="22">
                  <a:moveTo>
                    <a:pt x="8" y="8"/>
                  </a:moveTo>
                  <a:lnTo>
                    <a:pt x="8" y="8"/>
                  </a:lnTo>
                  <a:lnTo>
                    <a:pt x="0" y="0"/>
                  </a:lnTo>
                  <a:lnTo>
                    <a:pt x="0" y="8"/>
                  </a:lnTo>
                  <a:lnTo>
                    <a:pt x="0" y="22"/>
                  </a:lnTo>
                  <a:lnTo>
                    <a:pt x="0" y="22"/>
                  </a:lnTo>
                  <a:lnTo>
                    <a:pt x="8" y="22"/>
                  </a:lnTo>
                  <a:lnTo>
                    <a:pt x="8" y="22"/>
                  </a:lnTo>
                  <a:lnTo>
                    <a:pt x="8"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91" name="Line 4668"/>
            <p:cNvSpPr>
              <a:spLocks noChangeShapeType="1"/>
            </p:cNvSpPr>
            <p:nvPr/>
          </p:nvSpPr>
          <p:spPr bwMode="auto">
            <a:xfrm>
              <a:off x="2219326" y="14668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92" name="Freeform 4669"/>
            <p:cNvSpPr>
              <a:spLocks/>
            </p:cNvSpPr>
            <p:nvPr/>
          </p:nvSpPr>
          <p:spPr bwMode="auto">
            <a:xfrm>
              <a:off x="2219326" y="1466850"/>
              <a:ext cx="7938" cy="4763"/>
            </a:xfrm>
            <a:custGeom>
              <a:avLst/>
              <a:gdLst/>
              <a:ahLst/>
              <a:cxnLst>
                <a:cxn ang="0">
                  <a:pos x="0" y="0"/>
                </a:cxn>
                <a:cxn ang="0">
                  <a:pos x="0" y="7"/>
                </a:cxn>
                <a:cxn ang="0">
                  <a:pos x="15" y="7"/>
                </a:cxn>
                <a:cxn ang="0">
                  <a:pos x="15" y="0"/>
                </a:cxn>
                <a:cxn ang="0">
                  <a:pos x="8" y="0"/>
                </a:cxn>
                <a:cxn ang="0">
                  <a:pos x="0" y="0"/>
                </a:cxn>
              </a:cxnLst>
              <a:rect l="0" t="0" r="r" b="b"/>
              <a:pathLst>
                <a:path w="15" h="7">
                  <a:moveTo>
                    <a:pt x="0" y="0"/>
                  </a:moveTo>
                  <a:lnTo>
                    <a:pt x="0" y="7"/>
                  </a:lnTo>
                  <a:lnTo>
                    <a:pt x="15" y="7"/>
                  </a:lnTo>
                  <a:lnTo>
                    <a:pt x="15" y="0"/>
                  </a:lnTo>
                  <a:lnTo>
                    <a:pt x="8"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93" name="Freeform 4670"/>
            <p:cNvSpPr>
              <a:spLocks/>
            </p:cNvSpPr>
            <p:nvPr/>
          </p:nvSpPr>
          <p:spPr bwMode="auto">
            <a:xfrm>
              <a:off x="2219326" y="1466850"/>
              <a:ext cx="7938" cy="4763"/>
            </a:xfrm>
            <a:custGeom>
              <a:avLst/>
              <a:gdLst/>
              <a:ahLst/>
              <a:cxnLst>
                <a:cxn ang="0">
                  <a:pos x="0" y="0"/>
                </a:cxn>
                <a:cxn ang="0">
                  <a:pos x="0" y="0"/>
                </a:cxn>
                <a:cxn ang="0">
                  <a:pos x="0" y="7"/>
                </a:cxn>
                <a:cxn ang="0">
                  <a:pos x="0" y="7"/>
                </a:cxn>
                <a:cxn ang="0">
                  <a:pos x="8" y="7"/>
                </a:cxn>
                <a:cxn ang="0">
                  <a:pos x="15" y="7"/>
                </a:cxn>
                <a:cxn ang="0">
                  <a:pos x="15" y="0"/>
                </a:cxn>
                <a:cxn ang="0">
                  <a:pos x="8" y="0"/>
                </a:cxn>
                <a:cxn ang="0">
                  <a:pos x="0" y="0"/>
                </a:cxn>
              </a:cxnLst>
              <a:rect l="0" t="0" r="r" b="b"/>
              <a:pathLst>
                <a:path w="15" h="7">
                  <a:moveTo>
                    <a:pt x="0" y="0"/>
                  </a:moveTo>
                  <a:lnTo>
                    <a:pt x="0" y="0"/>
                  </a:lnTo>
                  <a:lnTo>
                    <a:pt x="0" y="7"/>
                  </a:lnTo>
                  <a:lnTo>
                    <a:pt x="0" y="7"/>
                  </a:lnTo>
                  <a:lnTo>
                    <a:pt x="8" y="7"/>
                  </a:lnTo>
                  <a:lnTo>
                    <a:pt x="15" y="7"/>
                  </a:lnTo>
                  <a:lnTo>
                    <a:pt x="15" y="0"/>
                  </a:lnTo>
                  <a:lnTo>
                    <a:pt x="8"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94" name="Line 4671"/>
            <p:cNvSpPr>
              <a:spLocks noChangeShapeType="1"/>
            </p:cNvSpPr>
            <p:nvPr/>
          </p:nvSpPr>
          <p:spPr bwMode="auto">
            <a:xfrm>
              <a:off x="2224088" y="14668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95" name="Freeform 4672"/>
            <p:cNvSpPr>
              <a:spLocks/>
            </p:cNvSpPr>
            <p:nvPr/>
          </p:nvSpPr>
          <p:spPr bwMode="auto">
            <a:xfrm>
              <a:off x="2219326" y="1466850"/>
              <a:ext cx="23813" cy="4763"/>
            </a:xfrm>
            <a:custGeom>
              <a:avLst/>
              <a:gdLst/>
              <a:ahLst/>
              <a:cxnLst>
                <a:cxn ang="0">
                  <a:pos x="8" y="0"/>
                </a:cxn>
                <a:cxn ang="0">
                  <a:pos x="0" y="7"/>
                </a:cxn>
                <a:cxn ang="0">
                  <a:pos x="45" y="7"/>
                </a:cxn>
                <a:cxn ang="0">
                  <a:pos x="45" y="0"/>
                </a:cxn>
                <a:cxn ang="0">
                  <a:pos x="37" y="0"/>
                </a:cxn>
                <a:cxn ang="0">
                  <a:pos x="8" y="0"/>
                </a:cxn>
              </a:cxnLst>
              <a:rect l="0" t="0" r="r" b="b"/>
              <a:pathLst>
                <a:path w="45" h="7">
                  <a:moveTo>
                    <a:pt x="8" y="0"/>
                  </a:moveTo>
                  <a:lnTo>
                    <a:pt x="0" y="7"/>
                  </a:lnTo>
                  <a:lnTo>
                    <a:pt x="45" y="7"/>
                  </a:lnTo>
                  <a:lnTo>
                    <a:pt x="45" y="0"/>
                  </a:lnTo>
                  <a:lnTo>
                    <a:pt x="37"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96" name="Freeform 4673"/>
            <p:cNvSpPr>
              <a:spLocks/>
            </p:cNvSpPr>
            <p:nvPr/>
          </p:nvSpPr>
          <p:spPr bwMode="auto">
            <a:xfrm>
              <a:off x="2219326" y="1466850"/>
              <a:ext cx="23813" cy="4763"/>
            </a:xfrm>
            <a:custGeom>
              <a:avLst/>
              <a:gdLst/>
              <a:ahLst/>
              <a:cxnLst>
                <a:cxn ang="0">
                  <a:pos x="8" y="0"/>
                </a:cxn>
                <a:cxn ang="0">
                  <a:pos x="8" y="0"/>
                </a:cxn>
                <a:cxn ang="0">
                  <a:pos x="0" y="7"/>
                </a:cxn>
                <a:cxn ang="0">
                  <a:pos x="8" y="7"/>
                </a:cxn>
                <a:cxn ang="0">
                  <a:pos x="37" y="7"/>
                </a:cxn>
                <a:cxn ang="0">
                  <a:pos x="45" y="7"/>
                </a:cxn>
                <a:cxn ang="0">
                  <a:pos x="45" y="0"/>
                </a:cxn>
                <a:cxn ang="0">
                  <a:pos x="37" y="0"/>
                </a:cxn>
                <a:cxn ang="0">
                  <a:pos x="8" y="0"/>
                </a:cxn>
              </a:cxnLst>
              <a:rect l="0" t="0" r="r" b="b"/>
              <a:pathLst>
                <a:path w="45" h="7">
                  <a:moveTo>
                    <a:pt x="8" y="0"/>
                  </a:moveTo>
                  <a:lnTo>
                    <a:pt x="8" y="0"/>
                  </a:lnTo>
                  <a:lnTo>
                    <a:pt x="0" y="7"/>
                  </a:lnTo>
                  <a:lnTo>
                    <a:pt x="8" y="7"/>
                  </a:lnTo>
                  <a:lnTo>
                    <a:pt x="37" y="7"/>
                  </a:lnTo>
                  <a:lnTo>
                    <a:pt x="45" y="7"/>
                  </a:lnTo>
                  <a:lnTo>
                    <a:pt x="45" y="0"/>
                  </a:lnTo>
                  <a:lnTo>
                    <a:pt x="37"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97" name="Line 4674"/>
            <p:cNvSpPr>
              <a:spLocks noChangeShapeType="1"/>
            </p:cNvSpPr>
            <p:nvPr/>
          </p:nvSpPr>
          <p:spPr bwMode="auto">
            <a:xfrm>
              <a:off x="2243138" y="14716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98" name="Freeform 4675"/>
            <p:cNvSpPr>
              <a:spLocks/>
            </p:cNvSpPr>
            <p:nvPr/>
          </p:nvSpPr>
          <p:spPr bwMode="auto">
            <a:xfrm>
              <a:off x="2235201" y="1466850"/>
              <a:ext cx="7938" cy="11113"/>
            </a:xfrm>
            <a:custGeom>
              <a:avLst/>
              <a:gdLst/>
              <a:ahLst/>
              <a:cxnLst>
                <a:cxn ang="0">
                  <a:pos x="15" y="7"/>
                </a:cxn>
                <a:cxn ang="0">
                  <a:pos x="15" y="0"/>
                </a:cxn>
                <a:cxn ang="0">
                  <a:pos x="7" y="0"/>
                </a:cxn>
                <a:cxn ang="0">
                  <a:pos x="0" y="7"/>
                </a:cxn>
                <a:cxn ang="0">
                  <a:pos x="0" y="14"/>
                </a:cxn>
                <a:cxn ang="0">
                  <a:pos x="7" y="21"/>
                </a:cxn>
                <a:cxn ang="0">
                  <a:pos x="15" y="21"/>
                </a:cxn>
                <a:cxn ang="0">
                  <a:pos x="15" y="14"/>
                </a:cxn>
                <a:cxn ang="0">
                  <a:pos x="15" y="7"/>
                </a:cxn>
              </a:cxnLst>
              <a:rect l="0" t="0" r="r" b="b"/>
              <a:pathLst>
                <a:path w="15" h="21">
                  <a:moveTo>
                    <a:pt x="15" y="7"/>
                  </a:moveTo>
                  <a:lnTo>
                    <a:pt x="15" y="0"/>
                  </a:lnTo>
                  <a:lnTo>
                    <a:pt x="7" y="0"/>
                  </a:lnTo>
                  <a:lnTo>
                    <a:pt x="0" y="7"/>
                  </a:lnTo>
                  <a:lnTo>
                    <a:pt x="0" y="14"/>
                  </a:lnTo>
                  <a:lnTo>
                    <a:pt x="7" y="21"/>
                  </a:lnTo>
                  <a:lnTo>
                    <a:pt x="15" y="21"/>
                  </a:lnTo>
                  <a:lnTo>
                    <a:pt x="15" y="14"/>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299" name="Freeform 4676"/>
            <p:cNvSpPr>
              <a:spLocks/>
            </p:cNvSpPr>
            <p:nvPr/>
          </p:nvSpPr>
          <p:spPr bwMode="auto">
            <a:xfrm>
              <a:off x="2235201" y="1466850"/>
              <a:ext cx="7938" cy="11113"/>
            </a:xfrm>
            <a:custGeom>
              <a:avLst/>
              <a:gdLst/>
              <a:ahLst/>
              <a:cxnLst>
                <a:cxn ang="0">
                  <a:pos x="15" y="7"/>
                </a:cxn>
                <a:cxn ang="0">
                  <a:pos x="15" y="0"/>
                </a:cxn>
                <a:cxn ang="0">
                  <a:pos x="7" y="0"/>
                </a:cxn>
                <a:cxn ang="0">
                  <a:pos x="0" y="7"/>
                </a:cxn>
                <a:cxn ang="0">
                  <a:pos x="0" y="14"/>
                </a:cxn>
                <a:cxn ang="0">
                  <a:pos x="7" y="21"/>
                </a:cxn>
                <a:cxn ang="0">
                  <a:pos x="15" y="21"/>
                </a:cxn>
                <a:cxn ang="0">
                  <a:pos x="15" y="14"/>
                </a:cxn>
                <a:cxn ang="0">
                  <a:pos x="15" y="7"/>
                </a:cxn>
              </a:cxnLst>
              <a:rect l="0" t="0" r="r" b="b"/>
              <a:pathLst>
                <a:path w="15" h="21">
                  <a:moveTo>
                    <a:pt x="15" y="7"/>
                  </a:moveTo>
                  <a:lnTo>
                    <a:pt x="15" y="0"/>
                  </a:lnTo>
                  <a:lnTo>
                    <a:pt x="7" y="0"/>
                  </a:lnTo>
                  <a:lnTo>
                    <a:pt x="0" y="7"/>
                  </a:lnTo>
                  <a:lnTo>
                    <a:pt x="0" y="14"/>
                  </a:lnTo>
                  <a:lnTo>
                    <a:pt x="7" y="21"/>
                  </a:lnTo>
                  <a:lnTo>
                    <a:pt x="15" y="21"/>
                  </a:lnTo>
                  <a:lnTo>
                    <a:pt x="15" y="14"/>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00" name="Line 4677"/>
            <p:cNvSpPr>
              <a:spLocks noChangeShapeType="1"/>
            </p:cNvSpPr>
            <p:nvPr/>
          </p:nvSpPr>
          <p:spPr bwMode="auto">
            <a:xfrm>
              <a:off x="2238376" y="14716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01" name="Freeform 4678"/>
            <p:cNvSpPr>
              <a:spLocks/>
            </p:cNvSpPr>
            <p:nvPr/>
          </p:nvSpPr>
          <p:spPr bwMode="auto">
            <a:xfrm>
              <a:off x="2235201" y="1471613"/>
              <a:ext cx="28575" cy="6350"/>
            </a:xfrm>
            <a:custGeom>
              <a:avLst/>
              <a:gdLst/>
              <a:ahLst/>
              <a:cxnLst>
                <a:cxn ang="0">
                  <a:pos x="7" y="0"/>
                </a:cxn>
                <a:cxn ang="0">
                  <a:pos x="0" y="0"/>
                </a:cxn>
                <a:cxn ang="0">
                  <a:pos x="0" y="7"/>
                </a:cxn>
                <a:cxn ang="0">
                  <a:pos x="7" y="14"/>
                </a:cxn>
                <a:cxn ang="0">
                  <a:pos x="45" y="14"/>
                </a:cxn>
                <a:cxn ang="0">
                  <a:pos x="53" y="7"/>
                </a:cxn>
                <a:cxn ang="0">
                  <a:pos x="45" y="0"/>
                </a:cxn>
                <a:cxn ang="0">
                  <a:pos x="7" y="0"/>
                </a:cxn>
              </a:cxnLst>
              <a:rect l="0" t="0" r="r" b="b"/>
              <a:pathLst>
                <a:path w="53" h="14">
                  <a:moveTo>
                    <a:pt x="7" y="0"/>
                  </a:moveTo>
                  <a:lnTo>
                    <a:pt x="0" y="0"/>
                  </a:lnTo>
                  <a:lnTo>
                    <a:pt x="0" y="7"/>
                  </a:lnTo>
                  <a:lnTo>
                    <a:pt x="7" y="14"/>
                  </a:lnTo>
                  <a:lnTo>
                    <a:pt x="45" y="14"/>
                  </a:lnTo>
                  <a:lnTo>
                    <a:pt x="53" y="7"/>
                  </a:lnTo>
                  <a:lnTo>
                    <a:pt x="4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02" name="Freeform 4679"/>
            <p:cNvSpPr>
              <a:spLocks/>
            </p:cNvSpPr>
            <p:nvPr/>
          </p:nvSpPr>
          <p:spPr bwMode="auto">
            <a:xfrm>
              <a:off x="2235201" y="1471613"/>
              <a:ext cx="28575" cy="6350"/>
            </a:xfrm>
            <a:custGeom>
              <a:avLst/>
              <a:gdLst/>
              <a:ahLst/>
              <a:cxnLst>
                <a:cxn ang="0">
                  <a:pos x="7" y="0"/>
                </a:cxn>
                <a:cxn ang="0">
                  <a:pos x="0" y="0"/>
                </a:cxn>
                <a:cxn ang="0">
                  <a:pos x="0" y="7"/>
                </a:cxn>
                <a:cxn ang="0">
                  <a:pos x="7" y="14"/>
                </a:cxn>
                <a:cxn ang="0">
                  <a:pos x="45" y="14"/>
                </a:cxn>
                <a:cxn ang="0">
                  <a:pos x="53" y="7"/>
                </a:cxn>
                <a:cxn ang="0">
                  <a:pos x="45" y="0"/>
                </a:cxn>
                <a:cxn ang="0">
                  <a:pos x="45" y="0"/>
                </a:cxn>
                <a:cxn ang="0">
                  <a:pos x="7" y="0"/>
                </a:cxn>
              </a:cxnLst>
              <a:rect l="0" t="0" r="r" b="b"/>
              <a:pathLst>
                <a:path w="53" h="14">
                  <a:moveTo>
                    <a:pt x="7" y="0"/>
                  </a:moveTo>
                  <a:lnTo>
                    <a:pt x="0" y="0"/>
                  </a:lnTo>
                  <a:lnTo>
                    <a:pt x="0" y="7"/>
                  </a:lnTo>
                  <a:lnTo>
                    <a:pt x="7" y="14"/>
                  </a:lnTo>
                  <a:lnTo>
                    <a:pt x="45" y="14"/>
                  </a:lnTo>
                  <a:lnTo>
                    <a:pt x="53" y="7"/>
                  </a:lnTo>
                  <a:lnTo>
                    <a:pt x="45" y="0"/>
                  </a:lnTo>
                  <a:lnTo>
                    <a:pt x="4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03" name="Line 4680"/>
            <p:cNvSpPr>
              <a:spLocks noChangeShapeType="1"/>
            </p:cNvSpPr>
            <p:nvPr/>
          </p:nvSpPr>
          <p:spPr bwMode="auto">
            <a:xfrm>
              <a:off x="2259013" y="14716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04" name="Freeform 4681"/>
            <p:cNvSpPr>
              <a:spLocks/>
            </p:cNvSpPr>
            <p:nvPr/>
          </p:nvSpPr>
          <p:spPr bwMode="auto">
            <a:xfrm>
              <a:off x="2254251" y="1471613"/>
              <a:ext cx="20638" cy="6350"/>
            </a:xfrm>
            <a:custGeom>
              <a:avLst/>
              <a:gdLst/>
              <a:ahLst/>
              <a:cxnLst>
                <a:cxn ang="0">
                  <a:pos x="8" y="0"/>
                </a:cxn>
                <a:cxn ang="0">
                  <a:pos x="0" y="0"/>
                </a:cxn>
                <a:cxn ang="0">
                  <a:pos x="0" y="7"/>
                </a:cxn>
                <a:cxn ang="0">
                  <a:pos x="8" y="14"/>
                </a:cxn>
                <a:cxn ang="0">
                  <a:pos x="31" y="14"/>
                </a:cxn>
                <a:cxn ang="0">
                  <a:pos x="39" y="7"/>
                </a:cxn>
                <a:cxn ang="0">
                  <a:pos x="39" y="0"/>
                </a:cxn>
                <a:cxn ang="0">
                  <a:pos x="31" y="0"/>
                </a:cxn>
                <a:cxn ang="0">
                  <a:pos x="8" y="0"/>
                </a:cxn>
              </a:cxnLst>
              <a:rect l="0" t="0" r="r" b="b"/>
              <a:pathLst>
                <a:path w="39" h="14">
                  <a:moveTo>
                    <a:pt x="8" y="0"/>
                  </a:moveTo>
                  <a:lnTo>
                    <a:pt x="0" y="0"/>
                  </a:lnTo>
                  <a:lnTo>
                    <a:pt x="0" y="7"/>
                  </a:lnTo>
                  <a:lnTo>
                    <a:pt x="8" y="14"/>
                  </a:lnTo>
                  <a:lnTo>
                    <a:pt x="31" y="14"/>
                  </a:lnTo>
                  <a:lnTo>
                    <a:pt x="39" y="7"/>
                  </a:lnTo>
                  <a:lnTo>
                    <a:pt x="39" y="0"/>
                  </a:lnTo>
                  <a:lnTo>
                    <a:pt x="31"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05" name="Freeform 4682"/>
            <p:cNvSpPr>
              <a:spLocks/>
            </p:cNvSpPr>
            <p:nvPr/>
          </p:nvSpPr>
          <p:spPr bwMode="auto">
            <a:xfrm>
              <a:off x="2254251" y="1471613"/>
              <a:ext cx="20638" cy="6350"/>
            </a:xfrm>
            <a:custGeom>
              <a:avLst/>
              <a:gdLst/>
              <a:ahLst/>
              <a:cxnLst>
                <a:cxn ang="0">
                  <a:pos x="8" y="0"/>
                </a:cxn>
                <a:cxn ang="0">
                  <a:pos x="0" y="0"/>
                </a:cxn>
                <a:cxn ang="0">
                  <a:pos x="0" y="7"/>
                </a:cxn>
                <a:cxn ang="0">
                  <a:pos x="8" y="14"/>
                </a:cxn>
                <a:cxn ang="0">
                  <a:pos x="31" y="14"/>
                </a:cxn>
                <a:cxn ang="0">
                  <a:pos x="39" y="7"/>
                </a:cxn>
                <a:cxn ang="0">
                  <a:pos x="39" y="0"/>
                </a:cxn>
                <a:cxn ang="0">
                  <a:pos x="31" y="0"/>
                </a:cxn>
                <a:cxn ang="0">
                  <a:pos x="8" y="0"/>
                </a:cxn>
              </a:cxnLst>
              <a:rect l="0" t="0" r="r" b="b"/>
              <a:pathLst>
                <a:path w="39" h="14">
                  <a:moveTo>
                    <a:pt x="8" y="0"/>
                  </a:moveTo>
                  <a:lnTo>
                    <a:pt x="0" y="0"/>
                  </a:lnTo>
                  <a:lnTo>
                    <a:pt x="0" y="7"/>
                  </a:lnTo>
                  <a:lnTo>
                    <a:pt x="8" y="14"/>
                  </a:lnTo>
                  <a:lnTo>
                    <a:pt x="31" y="14"/>
                  </a:lnTo>
                  <a:lnTo>
                    <a:pt x="39" y="7"/>
                  </a:lnTo>
                  <a:lnTo>
                    <a:pt x="39" y="0"/>
                  </a:lnTo>
                  <a:lnTo>
                    <a:pt x="31"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06" name="Line 4683"/>
            <p:cNvSpPr>
              <a:spLocks noChangeShapeType="1"/>
            </p:cNvSpPr>
            <p:nvPr/>
          </p:nvSpPr>
          <p:spPr bwMode="auto">
            <a:xfrm>
              <a:off x="2274888" y="14747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07" name="Freeform 4684"/>
            <p:cNvSpPr>
              <a:spLocks/>
            </p:cNvSpPr>
            <p:nvPr/>
          </p:nvSpPr>
          <p:spPr bwMode="auto">
            <a:xfrm>
              <a:off x="2266951" y="1471613"/>
              <a:ext cx="7938" cy="11113"/>
            </a:xfrm>
            <a:custGeom>
              <a:avLst/>
              <a:gdLst/>
              <a:ahLst/>
              <a:cxnLst>
                <a:cxn ang="0">
                  <a:pos x="16" y="7"/>
                </a:cxn>
                <a:cxn ang="0">
                  <a:pos x="16" y="0"/>
                </a:cxn>
                <a:cxn ang="0">
                  <a:pos x="8" y="0"/>
                </a:cxn>
                <a:cxn ang="0">
                  <a:pos x="0" y="7"/>
                </a:cxn>
                <a:cxn ang="0">
                  <a:pos x="0" y="14"/>
                </a:cxn>
                <a:cxn ang="0">
                  <a:pos x="8" y="22"/>
                </a:cxn>
                <a:cxn ang="0">
                  <a:pos x="16" y="22"/>
                </a:cxn>
                <a:cxn ang="0">
                  <a:pos x="16" y="14"/>
                </a:cxn>
                <a:cxn ang="0">
                  <a:pos x="16" y="7"/>
                </a:cxn>
              </a:cxnLst>
              <a:rect l="0" t="0" r="r" b="b"/>
              <a:pathLst>
                <a:path w="16" h="22">
                  <a:moveTo>
                    <a:pt x="16" y="7"/>
                  </a:moveTo>
                  <a:lnTo>
                    <a:pt x="16" y="0"/>
                  </a:lnTo>
                  <a:lnTo>
                    <a:pt x="8" y="0"/>
                  </a:lnTo>
                  <a:lnTo>
                    <a:pt x="0" y="7"/>
                  </a:lnTo>
                  <a:lnTo>
                    <a:pt x="0" y="14"/>
                  </a:lnTo>
                  <a:lnTo>
                    <a:pt x="8" y="22"/>
                  </a:lnTo>
                  <a:lnTo>
                    <a:pt x="16" y="22"/>
                  </a:lnTo>
                  <a:lnTo>
                    <a:pt x="16" y="14"/>
                  </a:lnTo>
                  <a:lnTo>
                    <a:pt x="16"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08" name="Freeform 4685"/>
            <p:cNvSpPr>
              <a:spLocks/>
            </p:cNvSpPr>
            <p:nvPr/>
          </p:nvSpPr>
          <p:spPr bwMode="auto">
            <a:xfrm>
              <a:off x="2266951" y="1471613"/>
              <a:ext cx="7938" cy="11113"/>
            </a:xfrm>
            <a:custGeom>
              <a:avLst/>
              <a:gdLst/>
              <a:ahLst/>
              <a:cxnLst>
                <a:cxn ang="0">
                  <a:pos x="16" y="7"/>
                </a:cxn>
                <a:cxn ang="0">
                  <a:pos x="16" y="0"/>
                </a:cxn>
                <a:cxn ang="0">
                  <a:pos x="8" y="0"/>
                </a:cxn>
                <a:cxn ang="0">
                  <a:pos x="0" y="7"/>
                </a:cxn>
                <a:cxn ang="0">
                  <a:pos x="0" y="14"/>
                </a:cxn>
                <a:cxn ang="0">
                  <a:pos x="8" y="22"/>
                </a:cxn>
                <a:cxn ang="0">
                  <a:pos x="16" y="22"/>
                </a:cxn>
                <a:cxn ang="0">
                  <a:pos x="16" y="14"/>
                </a:cxn>
                <a:cxn ang="0">
                  <a:pos x="16" y="7"/>
                </a:cxn>
              </a:cxnLst>
              <a:rect l="0" t="0" r="r" b="b"/>
              <a:pathLst>
                <a:path w="16" h="22">
                  <a:moveTo>
                    <a:pt x="16" y="7"/>
                  </a:moveTo>
                  <a:lnTo>
                    <a:pt x="16" y="0"/>
                  </a:lnTo>
                  <a:lnTo>
                    <a:pt x="8" y="0"/>
                  </a:lnTo>
                  <a:lnTo>
                    <a:pt x="0" y="7"/>
                  </a:lnTo>
                  <a:lnTo>
                    <a:pt x="0" y="14"/>
                  </a:lnTo>
                  <a:lnTo>
                    <a:pt x="8" y="22"/>
                  </a:lnTo>
                  <a:lnTo>
                    <a:pt x="16" y="22"/>
                  </a:lnTo>
                  <a:lnTo>
                    <a:pt x="16" y="14"/>
                  </a:lnTo>
                  <a:lnTo>
                    <a:pt x="16"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09" name="Line 4686"/>
            <p:cNvSpPr>
              <a:spLocks noChangeShapeType="1"/>
            </p:cNvSpPr>
            <p:nvPr/>
          </p:nvSpPr>
          <p:spPr bwMode="auto">
            <a:xfrm>
              <a:off x="2271713" y="14779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10" name="Freeform 4687"/>
            <p:cNvSpPr>
              <a:spLocks/>
            </p:cNvSpPr>
            <p:nvPr/>
          </p:nvSpPr>
          <p:spPr bwMode="auto">
            <a:xfrm>
              <a:off x="2266951" y="1477963"/>
              <a:ext cx="31750" cy="4763"/>
            </a:xfrm>
            <a:custGeom>
              <a:avLst/>
              <a:gdLst/>
              <a:ahLst/>
              <a:cxnLst>
                <a:cxn ang="0">
                  <a:pos x="8" y="0"/>
                </a:cxn>
                <a:cxn ang="0">
                  <a:pos x="0" y="0"/>
                </a:cxn>
                <a:cxn ang="0">
                  <a:pos x="8" y="8"/>
                </a:cxn>
                <a:cxn ang="0">
                  <a:pos x="53" y="8"/>
                </a:cxn>
                <a:cxn ang="0">
                  <a:pos x="60" y="0"/>
                </a:cxn>
                <a:cxn ang="0">
                  <a:pos x="53" y="0"/>
                </a:cxn>
                <a:cxn ang="0">
                  <a:pos x="8" y="0"/>
                </a:cxn>
              </a:cxnLst>
              <a:rect l="0" t="0" r="r" b="b"/>
              <a:pathLst>
                <a:path w="60" h="8">
                  <a:moveTo>
                    <a:pt x="8" y="0"/>
                  </a:moveTo>
                  <a:lnTo>
                    <a:pt x="0" y="0"/>
                  </a:lnTo>
                  <a:lnTo>
                    <a:pt x="8" y="8"/>
                  </a:lnTo>
                  <a:lnTo>
                    <a:pt x="53" y="8"/>
                  </a:lnTo>
                  <a:lnTo>
                    <a:pt x="60" y="0"/>
                  </a:lnTo>
                  <a:lnTo>
                    <a:pt x="53"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11" name="Freeform 4688"/>
            <p:cNvSpPr>
              <a:spLocks/>
            </p:cNvSpPr>
            <p:nvPr/>
          </p:nvSpPr>
          <p:spPr bwMode="auto">
            <a:xfrm>
              <a:off x="2266951" y="1477963"/>
              <a:ext cx="31750" cy="4763"/>
            </a:xfrm>
            <a:custGeom>
              <a:avLst/>
              <a:gdLst/>
              <a:ahLst/>
              <a:cxnLst>
                <a:cxn ang="0">
                  <a:pos x="8" y="0"/>
                </a:cxn>
                <a:cxn ang="0">
                  <a:pos x="8" y="0"/>
                </a:cxn>
                <a:cxn ang="0">
                  <a:pos x="0" y="0"/>
                </a:cxn>
                <a:cxn ang="0">
                  <a:pos x="8" y="8"/>
                </a:cxn>
                <a:cxn ang="0">
                  <a:pos x="53" y="8"/>
                </a:cxn>
                <a:cxn ang="0">
                  <a:pos x="60" y="0"/>
                </a:cxn>
                <a:cxn ang="0">
                  <a:pos x="60" y="0"/>
                </a:cxn>
                <a:cxn ang="0">
                  <a:pos x="53" y="0"/>
                </a:cxn>
                <a:cxn ang="0">
                  <a:pos x="8" y="0"/>
                </a:cxn>
              </a:cxnLst>
              <a:rect l="0" t="0" r="r" b="b"/>
              <a:pathLst>
                <a:path w="60" h="8">
                  <a:moveTo>
                    <a:pt x="8" y="0"/>
                  </a:moveTo>
                  <a:lnTo>
                    <a:pt x="8" y="0"/>
                  </a:lnTo>
                  <a:lnTo>
                    <a:pt x="0" y="0"/>
                  </a:lnTo>
                  <a:lnTo>
                    <a:pt x="8" y="8"/>
                  </a:lnTo>
                  <a:lnTo>
                    <a:pt x="53" y="8"/>
                  </a:lnTo>
                  <a:lnTo>
                    <a:pt x="60" y="0"/>
                  </a:lnTo>
                  <a:lnTo>
                    <a:pt x="60" y="0"/>
                  </a:lnTo>
                  <a:lnTo>
                    <a:pt x="53"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12" name="Line 4689"/>
            <p:cNvSpPr>
              <a:spLocks noChangeShapeType="1"/>
            </p:cNvSpPr>
            <p:nvPr/>
          </p:nvSpPr>
          <p:spPr bwMode="auto">
            <a:xfrm>
              <a:off x="2295526" y="14779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13" name="Freeform 4690"/>
            <p:cNvSpPr>
              <a:spLocks/>
            </p:cNvSpPr>
            <p:nvPr/>
          </p:nvSpPr>
          <p:spPr bwMode="auto">
            <a:xfrm>
              <a:off x="2290763" y="1477963"/>
              <a:ext cx="36513" cy="4763"/>
            </a:xfrm>
            <a:custGeom>
              <a:avLst/>
              <a:gdLst/>
              <a:ahLst/>
              <a:cxnLst>
                <a:cxn ang="0">
                  <a:pos x="7" y="0"/>
                </a:cxn>
                <a:cxn ang="0">
                  <a:pos x="0" y="0"/>
                </a:cxn>
                <a:cxn ang="0">
                  <a:pos x="7" y="8"/>
                </a:cxn>
                <a:cxn ang="0">
                  <a:pos x="59" y="8"/>
                </a:cxn>
                <a:cxn ang="0">
                  <a:pos x="67" y="0"/>
                </a:cxn>
                <a:cxn ang="0">
                  <a:pos x="59" y="0"/>
                </a:cxn>
                <a:cxn ang="0">
                  <a:pos x="7" y="0"/>
                </a:cxn>
              </a:cxnLst>
              <a:rect l="0" t="0" r="r" b="b"/>
              <a:pathLst>
                <a:path w="67" h="8">
                  <a:moveTo>
                    <a:pt x="7" y="0"/>
                  </a:moveTo>
                  <a:lnTo>
                    <a:pt x="0" y="0"/>
                  </a:lnTo>
                  <a:lnTo>
                    <a:pt x="7" y="8"/>
                  </a:lnTo>
                  <a:lnTo>
                    <a:pt x="59" y="8"/>
                  </a:lnTo>
                  <a:lnTo>
                    <a:pt x="67" y="0"/>
                  </a:lnTo>
                  <a:lnTo>
                    <a:pt x="59"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14" name="Freeform 4691"/>
            <p:cNvSpPr>
              <a:spLocks/>
            </p:cNvSpPr>
            <p:nvPr/>
          </p:nvSpPr>
          <p:spPr bwMode="auto">
            <a:xfrm>
              <a:off x="2290763" y="1477963"/>
              <a:ext cx="36513" cy="4763"/>
            </a:xfrm>
            <a:custGeom>
              <a:avLst/>
              <a:gdLst/>
              <a:ahLst/>
              <a:cxnLst>
                <a:cxn ang="0">
                  <a:pos x="7" y="0"/>
                </a:cxn>
                <a:cxn ang="0">
                  <a:pos x="0" y="0"/>
                </a:cxn>
                <a:cxn ang="0">
                  <a:pos x="0" y="0"/>
                </a:cxn>
                <a:cxn ang="0">
                  <a:pos x="7" y="8"/>
                </a:cxn>
                <a:cxn ang="0">
                  <a:pos x="59" y="8"/>
                </a:cxn>
                <a:cxn ang="0">
                  <a:pos x="67" y="0"/>
                </a:cxn>
                <a:cxn ang="0">
                  <a:pos x="67" y="0"/>
                </a:cxn>
                <a:cxn ang="0">
                  <a:pos x="59" y="0"/>
                </a:cxn>
                <a:cxn ang="0">
                  <a:pos x="7" y="0"/>
                </a:cxn>
              </a:cxnLst>
              <a:rect l="0" t="0" r="r" b="b"/>
              <a:pathLst>
                <a:path w="67" h="8">
                  <a:moveTo>
                    <a:pt x="7" y="0"/>
                  </a:moveTo>
                  <a:lnTo>
                    <a:pt x="0" y="0"/>
                  </a:lnTo>
                  <a:lnTo>
                    <a:pt x="0" y="0"/>
                  </a:lnTo>
                  <a:lnTo>
                    <a:pt x="7" y="8"/>
                  </a:lnTo>
                  <a:lnTo>
                    <a:pt x="59" y="8"/>
                  </a:lnTo>
                  <a:lnTo>
                    <a:pt x="67" y="0"/>
                  </a:lnTo>
                  <a:lnTo>
                    <a:pt x="67" y="0"/>
                  </a:lnTo>
                  <a:lnTo>
                    <a:pt x="59"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15" name="Line 4692"/>
            <p:cNvSpPr>
              <a:spLocks noChangeShapeType="1"/>
            </p:cNvSpPr>
            <p:nvPr/>
          </p:nvSpPr>
          <p:spPr bwMode="auto">
            <a:xfrm>
              <a:off x="2322513" y="14779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16" name="Freeform 4693"/>
            <p:cNvSpPr>
              <a:spLocks/>
            </p:cNvSpPr>
            <p:nvPr/>
          </p:nvSpPr>
          <p:spPr bwMode="auto">
            <a:xfrm>
              <a:off x="2319338" y="1477963"/>
              <a:ext cx="11113" cy="4763"/>
            </a:xfrm>
            <a:custGeom>
              <a:avLst/>
              <a:gdLst/>
              <a:ahLst/>
              <a:cxnLst>
                <a:cxn ang="0">
                  <a:pos x="6" y="0"/>
                </a:cxn>
                <a:cxn ang="0">
                  <a:pos x="0" y="0"/>
                </a:cxn>
                <a:cxn ang="0">
                  <a:pos x="6" y="8"/>
                </a:cxn>
                <a:cxn ang="0">
                  <a:pos x="14" y="8"/>
                </a:cxn>
                <a:cxn ang="0">
                  <a:pos x="22" y="0"/>
                </a:cxn>
                <a:cxn ang="0">
                  <a:pos x="14" y="0"/>
                </a:cxn>
                <a:cxn ang="0">
                  <a:pos x="6" y="0"/>
                </a:cxn>
              </a:cxnLst>
              <a:rect l="0" t="0" r="r" b="b"/>
              <a:pathLst>
                <a:path w="22" h="8">
                  <a:moveTo>
                    <a:pt x="6" y="0"/>
                  </a:moveTo>
                  <a:lnTo>
                    <a:pt x="0" y="0"/>
                  </a:lnTo>
                  <a:lnTo>
                    <a:pt x="6" y="8"/>
                  </a:lnTo>
                  <a:lnTo>
                    <a:pt x="14" y="8"/>
                  </a:lnTo>
                  <a:lnTo>
                    <a:pt x="22" y="0"/>
                  </a:lnTo>
                  <a:lnTo>
                    <a:pt x="14" y="0"/>
                  </a:lnTo>
                  <a:lnTo>
                    <a:pt x="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17" name="Freeform 4694"/>
            <p:cNvSpPr>
              <a:spLocks/>
            </p:cNvSpPr>
            <p:nvPr/>
          </p:nvSpPr>
          <p:spPr bwMode="auto">
            <a:xfrm>
              <a:off x="2319338" y="1477963"/>
              <a:ext cx="11113" cy="4763"/>
            </a:xfrm>
            <a:custGeom>
              <a:avLst/>
              <a:gdLst/>
              <a:ahLst/>
              <a:cxnLst>
                <a:cxn ang="0">
                  <a:pos x="6" y="0"/>
                </a:cxn>
                <a:cxn ang="0">
                  <a:pos x="6" y="0"/>
                </a:cxn>
                <a:cxn ang="0">
                  <a:pos x="0" y="0"/>
                </a:cxn>
                <a:cxn ang="0">
                  <a:pos x="6" y="8"/>
                </a:cxn>
                <a:cxn ang="0">
                  <a:pos x="14" y="8"/>
                </a:cxn>
                <a:cxn ang="0">
                  <a:pos x="22" y="0"/>
                </a:cxn>
                <a:cxn ang="0">
                  <a:pos x="22" y="0"/>
                </a:cxn>
                <a:cxn ang="0">
                  <a:pos x="14" y="0"/>
                </a:cxn>
                <a:cxn ang="0">
                  <a:pos x="6" y="0"/>
                </a:cxn>
              </a:cxnLst>
              <a:rect l="0" t="0" r="r" b="b"/>
              <a:pathLst>
                <a:path w="22" h="8">
                  <a:moveTo>
                    <a:pt x="6" y="0"/>
                  </a:moveTo>
                  <a:lnTo>
                    <a:pt x="6" y="0"/>
                  </a:lnTo>
                  <a:lnTo>
                    <a:pt x="0" y="0"/>
                  </a:lnTo>
                  <a:lnTo>
                    <a:pt x="6" y="8"/>
                  </a:lnTo>
                  <a:lnTo>
                    <a:pt x="14" y="8"/>
                  </a:lnTo>
                  <a:lnTo>
                    <a:pt x="22" y="0"/>
                  </a:lnTo>
                  <a:lnTo>
                    <a:pt x="22" y="0"/>
                  </a:lnTo>
                  <a:lnTo>
                    <a:pt x="14" y="0"/>
                  </a:lnTo>
                  <a:lnTo>
                    <a:pt x="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18" name="Line 4695"/>
            <p:cNvSpPr>
              <a:spLocks noChangeShapeType="1"/>
            </p:cNvSpPr>
            <p:nvPr/>
          </p:nvSpPr>
          <p:spPr bwMode="auto">
            <a:xfrm>
              <a:off x="2330451" y="14779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19" name="Freeform 4696"/>
            <p:cNvSpPr>
              <a:spLocks/>
            </p:cNvSpPr>
            <p:nvPr/>
          </p:nvSpPr>
          <p:spPr bwMode="auto">
            <a:xfrm>
              <a:off x="2322513" y="1477963"/>
              <a:ext cx="7938" cy="15875"/>
            </a:xfrm>
            <a:custGeom>
              <a:avLst/>
              <a:gdLst/>
              <a:ahLst/>
              <a:cxnLst>
                <a:cxn ang="0">
                  <a:pos x="16" y="0"/>
                </a:cxn>
                <a:cxn ang="0">
                  <a:pos x="0" y="0"/>
                </a:cxn>
                <a:cxn ang="0">
                  <a:pos x="0" y="23"/>
                </a:cxn>
                <a:cxn ang="0">
                  <a:pos x="8" y="29"/>
                </a:cxn>
                <a:cxn ang="0">
                  <a:pos x="16" y="29"/>
                </a:cxn>
                <a:cxn ang="0">
                  <a:pos x="16" y="23"/>
                </a:cxn>
                <a:cxn ang="0">
                  <a:pos x="16" y="0"/>
                </a:cxn>
              </a:cxnLst>
              <a:rect l="0" t="0" r="r" b="b"/>
              <a:pathLst>
                <a:path w="16" h="29">
                  <a:moveTo>
                    <a:pt x="16" y="0"/>
                  </a:moveTo>
                  <a:lnTo>
                    <a:pt x="0" y="0"/>
                  </a:lnTo>
                  <a:lnTo>
                    <a:pt x="0" y="23"/>
                  </a:lnTo>
                  <a:lnTo>
                    <a:pt x="8" y="29"/>
                  </a:lnTo>
                  <a:lnTo>
                    <a:pt x="16" y="29"/>
                  </a:lnTo>
                  <a:lnTo>
                    <a:pt x="16" y="23"/>
                  </a:lnTo>
                  <a:lnTo>
                    <a:pt x="1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20" name="Freeform 4697"/>
            <p:cNvSpPr>
              <a:spLocks/>
            </p:cNvSpPr>
            <p:nvPr/>
          </p:nvSpPr>
          <p:spPr bwMode="auto">
            <a:xfrm>
              <a:off x="2322513" y="1477963"/>
              <a:ext cx="7938" cy="15875"/>
            </a:xfrm>
            <a:custGeom>
              <a:avLst/>
              <a:gdLst/>
              <a:ahLst/>
              <a:cxnLst>
                <a:cxn ang="0">
                  <a:pos x="16" y="0"/>
                </a:cxn>
                <a:cxn ang="0">
                  <a:pos x="16" y="0"/>
                </a:cxn>
                <a:cxn ang="0">
                  <a:pos x="8" y="0"/>
                </a:cxn>
                <a:cxn ang="0">
                  <a:pos x="0" y="0"/>
                </a:cxn>
                <a:cxn ang="0">
                  <a:pos x="0" y="23"/>
                </a:cxn>
                <a:cxn ang="0">
                  <a:pos x="8" y="29"/>
                </a:cxn>
                <a:cxn ang="0">
                  <a:pos x="16" y="29"/>
                </a:cxn>
                <a:cxn ang="0">
                  <a:pos x="16" y="23"/>
                </a:cxn>
                <a:cxn ang="0">
                  <a:pos x="16" y="0"/>
                </a:cxn>
              </a:cxnLst>
              <a:rect l="0" t="0" r="r" b="b"/>
              <a:pathLst>
                <a:path w="16" h="29">
                  <a:moveTo>
                    <a:pt x="16" y="0"/>
                  </a:moveTo>
                  <a:lnTo>
                    <a:pt x="16" y="0"/>
                  </a:lnTo>
                  <a:lnTo>
                    <a:pt x="8" y="0"/>
                  </a:lnTo>
                  <a:lnTo>
                    <a:pt x="0" y="0"/>
                  </a:lnTo>
                  <a:lnTo>
                    <a:pt x="0" y="23"/>
                  </a:lnTo>
                  <a:lnTo>
                    <a:pt x="8" y="29"/>
                  </a:lnTo>
                  <a:lnTo>
                    <a:pt x="16" y="29"/>
                  </a:lnTo>
                  <a:lnTo>
                    <a:pt x="16" y="23"/>
                  </a:lnTo>
                  <a:lnTo>
                    <a:pt x="1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21" name="Line 4698"/>
            <p:cNvSpPr>
              <a:spLocks noChangeShapeType="1"/>
            </p:cNvSpPr>
            <p:nvPr/>
          </p:nvSpPr>
          <p:spPr bwMode="auto">
            <a:xfrm>
              <a:off x="2327276" y="14906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22" name="Freeform 4699"/>
            <p:cNvSpPr>
              <a:spLocks/>
            </p:cNvSpPr>
            <p:nvPr/>
          </p:nvSpPr>
          <p:spPr bwMode="auto">
            <a:xfrm>
              <a:off x="2322513" y="1490663"/>
              <a:ext cx="28575" cy="3175"/>
            </a:xfrm>
            <a:custGeom>
              <a:avLst/>
              <a:gdLst/>
              <a:ahLst/>
              <a:cxnLst>
                <a:cxn ang="0">
                  <a:pos x="8" y="0"/>
                </a:cxn>
                <a:cxn ang="0">
                  <a:pos x="0" y="0"/>
                </a:cxn>
                <a:cxn ang="0">
                  <a:pos x="8" y="6"/>
                </a:cxn>
                <a:cxn ang="0">
                  <a:pos x="45" y="6"/>
                </a:cxn>
                <a:cxn ang="0">
                  <a:pos x="53" y="0"/>
                </a:cxn>
                <a:cxn ang="0">
                  <a:pos x="45" y="0"/>
                </a:cxn>
                <a:cxn ang="0">
                  <a:pos x="8" y="0"/>
                </a:cxn>
              </a:cxnLst>
              <a:rect l="0" t="0" r="r" b="b"/>
              <a:pathLst>
                <a:path w="53" h="6">
                  <a:moveTo>
                    <a:pt x="8" y="0"/>
                  </a:moveTo>
                  <a:lnTo>
                    <a:pt x="0" y="0"/>
                  </a:lnTo>
                  <a:lnTo>
                    <a:pt x="8" y="6"/>
                  </a:lnTo>
                  <a:lnTo>
                    <a:pt x="45" y="6"/>
                  </a:lnTo>
                  <a:lnTo>
                    <a:pt x="53" y="0"/>
                  </a:lnTo>
                  <a:lnTo>
                    <a:pt x="4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23" name="Freeform 4700"/>
            <p:cNvSpPr>
              <a:spLocks/>
            </p:cNvSpPr>
            <p:nvPr/>
          </p:nvSpPr>
          <p:spPr bwMode="auto">
            <a:xfrm>
              <a:off x="2322513" y="1490663"/>
              <a:ext cx="28575" cy="3175"/>
            </a:xfrm>
            <a:custGeom>
              <a:avLst/>
              <a:gdLst/>
              <a:ahLst/>
              <a:cxnLst>
                <a:cxn ang="0">
                  <a:pos x="8" y="0"/>
                </a:cxn>
                <a:cxn ang="0">
                  <a:pos x="8" y="0"/>
                </a:cxn>
                <a:cxn ang="0">
                  <a:pos x="0" y="0"/>
                </a:cxn>
                <a:cxn ang="0">
                  <a:pos x="8" y="6"/>
                </a:cxn>
                <a:cxn ang="0">
                  <a:pos x="45" y="6"/>
                </a:cxn>
                <a:cxn ang="0">
                  <a:pos x="53" y="0"/>
                </a:cxn>
                <a:cxn ang="0">
                  <a:pos x="53" y="0"/>
                </a:cxn>
                <a:cxn ang="0">
                  <a:pos x="45" y="0"/>
                </a:cxn>
                <a:cxn ang="0">
                  <a:pos x="8" y="0"/>
                </a:cxn>
              </a:cxnLst>
              <a:rect l="0" t="0" r="r" b="b"/>
              <a:pathLst>
                <a:path w="53" h="6">
                  <a:moveTo>
                    <a:pt x="8" y="0"/>
                  </a:moveTo>
                  <a:lnTo>
                    <a:pt x="8" y="0"/>
                  </a:lnTo>
                  <a:lnTo>
                    <a:pt x="0" y="0"/>
                  </a:lnTo>
                  <a:lnTo>
                    <a:pt x="8" y="6"/>
                  </a:lnTo>
                  <a:lnTo>
                    <a:pt x="45" y="6"/>
                  </a:lnTo>
                  <a:lnTo>
                    <a:pt x="53" y="0"/>
                  </a:lnTo>
                  <a:lnTo>
                    <a:pt x="53" y="0"/>
                  </a:lnTo>
                  <a:lnTo>
                    <a:pt x="4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24" name="Line 4701"/>
            <p:cNvSpPr>
              <a:spLocks noChangeShapeType="1"/>
            </p:cNvSpPr>
            <p:nvPr/>
          </p:nvSpPr>
          <p:spPr bwMode="auto">
            <a:xfrm>
              <a:off x="2346326" y="14906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25" name="Freeform 4702"/>
            <p:cNvSpPr>
              <a:spLocks/>
            </p:cNvSpPr>
            <p:nvPr/>
          </p:nvSpPr>
          <p:spPr bwMode="auto">
            <a:xfrm>
              <a:off x="2346326" y="1490663"/>
              <a:ext cx="7938" cy="3175"/>
            </a:xfrm>
            <a:custGeom>
              <a:avLst/>
              <a:gdLst/>
              <a:ahLst/>
              <a:cxnLst>
                <a:cxn ang="0">
                  <a:pos x="0" y="0"/>
                </a:cxn>
                <a:cxn ang="0">
                  <a:pos x="0" y="6"/>
                </a:cxn>
                <a:cxn ang="0">
                  <a:pos x="8" y="6"/>
                </a:cxn>
                <a:cxn ang="0">
                  <a:pos x="16" y="0"/>
                </a:cxn>
                <a:cxn ang="0">
                  <a:pos x="8" y="0"/>
                </a:cxn>
                <a:cxn ang="0">
                  <a:pos x="0" y="0"/>
                </a:cxn>
              </a:cxnLst>
              <a:rect l="0" t="0" r="r" b="b"/>
              <a:pathLst>
                <a:path w="16" h="6">
                  <a:moveTo>
                    <a:pt x="0" y="0"/>
                  </a:moveTo>
                  <a:lnTo>
                    <a:pt x="0" y="6"/>
                  </a:lnTo>
                  <a:lnTo>
                    <a:pt x="8" y="6"/>
                  </a:lnTo>
                  <a:lnTo>
                    <a:pt x="16" y="0"/>
                  </a:lnTo>
                  <a:lnTo>
                    <a:pt x="8"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26" name="Freeform 4703"/>
            <p:cNvSpPr>
              <a:spLocks/>
            </p:cNvSpPr>
            <p:nvPr/>
          </p:nvSpPr>
          <p:spPr bwMode="auto">
            <a:xfrm>
              <a:off x="2346326" y="1490663"/>
              <a:ext cx="7938" cy="3175"/>
            </a:xfrm>
            <a:custGeom>
              <a:avLst/>
              <a:gdLst/>
              <a:ahLst/>
              <a:cxnLst>
                <a:cxn ang="0">
                  <a:pos x="0" y="0"/>
                </a:cxn>
                <a:cxn ang="0">
                  <a:pos x="0" y="0"/>
                </a:cxn>
                <a:cxn ang="0">
                  <a:pos x="0" y="0"/>
                </a:cxn>
                <a:cxn ang="0">
                  <a:pos x="0" y="6"/>
                </a:cxn>
                <a:cxn ang="0">
                  <a:pos x="8" y="6"/>
                </a:cxn>
                <a:cxn ang="0">
                  <a:pos x="16" y="0"/>
                </a:cxn>
                <a:cxn ang="0">
                  <a:pos x="8" y="0"/>
                </a:cxn>
                <a:cxn ang="0">
                  <a:pos x="8" y="0"/>
                </a:cxn>
                <a:cxn ang="0">
                  <a:pos x="0" y="0"/>
                </a:cxn>
              </a:cxnLst>
              <a:rect l="0" t="0" r="r" b="b"/>
              <a:pathLst>
                <a:path w="16" h="6">
                  <a:moveTo>
                    <a:pt x="0" y="0"/>
                  </a:moveTo>
                  <a:lnTo>
                    <a:pt x="0" y="0"/>
                  </a:lnTo>
                  <a:lnTo>
                    <a:pt x="0" y="0"/>
                  </a:lnTo>
                  <a:lnTo>
                    <a:pt x="0" y="6"/>
                  </a:lnTo>
                  <a:lnTo>
                    <a:pt x="8" y="6"/>
                  </a:lnTo>
                  <a:lnTo>
                    <a:pt x="16" y="0"/>
                  </a:lnTo>
                  <a:lnTo>
                    <a:pt x="8" y="0"/>
                  </a:lnTo>
                  <a:lnTo>
                    <a:pt x="8"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27" name="Line 4704"/>
            <p:cNvSpPr>
              <a:spLocks noChangeShapeType="1"/>
            </p:cNvSpPr>
            <p:nvPr/>
          </p:nvSpPr>
          <p:spPr bwMode="auto">
            <a:xfrm>
              <a:off x="2351088" y="14906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28" name="Freeform 4705"/>
            <p:cNvSpPr>
              <a:spLocks/>
            </p:cNvSpPr>
            <p:nvPr/>
          </p:nvSpPr>
          <p:spPr bwMode="auto">
            <a:xfrm>
              <a:off x="2346326" y="1490663"/>
              <a:ext cx="12700" cy="3175"/>
            </a:xfrm>
            <a:custGeom>
              <a:avLst/>
              <a:gdLst/>
              <a:ahLst/>
              <a:cxnLst>
                <a:cxn ang="0">
                  <a:pos x="8" y="0"/>
                </a:cxn>
                <a:cxn ang="0">
                  <a:pos x="0" y="0"/>
                </a:cxn>
                <a:cxn ang="0">
                  <a:pos x="8" y="6"/>
                </a:cxn>
                <a:cxn ang="0">
                  <a:pos x="16" y="6"/>
                </a:cxn>
                <a:cxn ang="0">
                  <a:pos x="24" y="0"/>
                </a:cxn>
                <a:cxn ang="0">
                  <a:pos x="16" y="0"/>
                </a:cxn>
                <a:cxn ang="0">
                  <a:pos x="8" y="0"/>
                </a:cxn>
              </a:cxnLst>
              <a:rect l="0" t="0" r="r" b="b"/>
              <a:pathLst>
                <a:path w="24" h="6">
                  <a:moveTo>
                    <a:pt x="8" y="0"/>
                  </a:moveTo>
                  <a:lnTo>
                    <a:pt x="0" y="0"/>
                  </a:lnTo>
                  <a:lnTo>
                    <a:pt x="8" y="6"/>
                  </a:lnTo>
                  <a:lnTo>
                    <a:pt x="16" y="6"/>
                  </a:lnTo>
                  <a:lnTo>
                    <a:pt x="24"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29" name="Freeform 4706"/>
            <p:cNvSpPr>
              <a:spLocks/>
            </p:cNvSpPr>
            <p:nvPr/>
          </p:nvSpPr>
          <p:spPr bwMode="auto">
            <a:xfrm>
              <a:off x="2346326" y="1490663"/>
              <a:ext cx="12700" cy="3175"/>
            </a:xfrm>
            <a:custGeom>
              <a:avLst/>
              <a:gdLst/>
              <a:ahLst/>
              <a:cxnLst>
                <a:cxn ang="0">
                  <a:pos x="8" y="0"/>
                </a:cxn>
                <a:cxn ang="0">
                  <a:pos x="0" y="0"/>
                </a:cxn>
                <a:cxn ang="0">
                  <a:pos x="0" y="0"/>
                </a:cxn>
                <a:cxn ang="0">
                  <a:pos x="8" y="6"/>
                </a:cxn>
                <a:cxn ang="0">
                  <a:pos x="16" y="6"/>
                </a:cxn>
                <a:cxn ang="0">
                  <a:pos x="24" y="0"/>
                </a:cxn>
                <a:cxn ang="0">
                  <a:pos x="16" y="0"/>
                </a:cxn>
                <a:cxn ang="0">
                  <a:pos x="16" y="0"/>
                </a:cxn>
                <a:cxn ang="0">
                  <a:pos x="8" y="0"/>
                </a:cxn>
              </a:cxnLst>
              <a:rect l="0" t="0" r="r" b="b"/>
              <a:pathLst>
                <a:path w="24" h="6">
                  <a:moveTo>
                    <a:pt x="8" y="0"/>
                  </a:moveTo>
                  <a:lnTo>
                    <a:pt x="0" y="0"/>
                  </a:lnTo>
                  <a:lnTo>
                    <a:pt x="0" y="0"/>
                  </a:lnTo>
                  <a:lnTo>
                    <a:pt x="8" y="6"/>
                  </a:lnTo>
                  <a:lnTo>
                    <a:pt x="16" y="6"/>
                  </a:lnTo>
                  <a:lnTo>
                    <a:pt x="24" y="0"/>
                  </a:lnTo>
                  <a:lnTo>
                    <a:pt x="16"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30" name="Line 4707"/>
            <p:cNvSpPr>
              <a:spLocks noChangeShapeType="1"/>
            </p:cNvSpPr>
            <p:nvPr/>
          </p:nvSpPr>
          <p:spPr bwMode="auto">
            <a:xfrm>
              <a:off x="2359026" y="14906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31" name="Rectangle 4708"/>
            <p:cNvSpPr>
              <a:spLocks noChangeArrowheads="1"/>
            </p:cNvSpPr>
            <p:nvPr/>
          </p:nvSpPr>
          <p:spPr bwMode="auto">
            <a:xfrm>
              <a:off x="2351088" y="1490663"/>
              <a:ext cx="7938" cy="7938"/>
            </a:xfrm>
            <a:prstGeom prst="rect">
              <a:avLst/>
            </a:prstGeom>
            <a:grpFill/>
            <a:ln w="22225">
              <a:solidFill>
                <a:schemeClr val="accent1"/>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32" name="Freeform 4709"/>
            <p:cNvSpPr>
              <a:spLocks/>
            </p:cNvSpPr>
            <p:nvPr/>
          </p:nvSpPr>
          <p:spPr bwMode="auto">
            <a:xfrm>
              <a:off x="2351088" y="1490663"/>
              <a:ext cx="7938" cy="7938"/>
            </a:xfrm>
            <a:custGeom>
              <a:avLst/>
              <a:gdLst/>
              <a:ahLst/>
              <a:cxnLst>
                <a:cxn ang="0">
                  <a:pos x="16" y="0"/>
                </a:cxn>
                <a:cxn ang="0">
                  <a:pos x="8" y="0"/>
                </a:cxn>
                <a:cxn ang="0">
                  <a:pos x="8" y="0"/>
                </a:cxn>
                <a:cxn ang="0">
                  <a:pos x="0" y="0"/>
                </a:cxn>
                <a:cxn ang="0">
                  <a:pos x="0" y="14"/>
                </a:cxn>
                <a:cxn ang="0">
                  <a:pos x="8" y="14"/>
                </a:cxn>
                <a:cxn ang="0">
                  <a:pos x="8" y="14"/>
                </a:cxn>
                <a:cxn ang="0">
                  <a:pos x="16" y="14"/>
                </a:cxn>
                <a:cxn ang="0">
                  <a:pos x="16" y="0"/>
                </a:cxn>
              </a:cxnLst>
              <a:rect l="0" t="0" r="r" b="b"/>
              <a:pathLst>
                <a:path w="16" h="14">
                  <a:moveTo>
                    <a:pt x="16" y="0"/>
                  </a:moveTo>
                  <a:lnTo>
                    <a:pt x="8" y="0"/>
                  </a:lnTo>
                  <a:lnTo>
                    <a:pt x="8" y="0"/>
                  </a:lnTo>
                  <a:lnTo>
                    <a:pt x="0" y="0"/>
                  </a:lnTo>
                  <a:lnTo>
                    <a:pt x="0" y="14"/>
                  </a:lnTo>
                  <a:lnTo>
                    <a:pt x="8" y="14"/>
                  </a:lnTo>
                  <a:lnTo>
                    <a:pt x="8" y="14"/>
                  </a:lnTo>
                  <a:lnTo>
                    <a:pt x="16" y="14"/>
                  </a:lnTo>
                  <a:lnTo>
                    <a:pt x="1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33" name="Line 4710"/>
            <p:cNvSpPr>
              <a:spLocks noChangeShapeType="1"/>
            </p:cNvSpPr>
            <p:nvPr/>
          </p:nvSpPr>
          <p:spPr bwMode="auto">
            <a:xfrm>
              <a:off x="2354263" y="14938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34" name="Freeform 4711"/>
            <p:cNvSpPr>
              <a:spLocks/>
            </p:cNvSpPr>
            <p:nvPr/>
          </p:nvSpPr>
          <p:spPr bwMode="auto">
            <a:xfrm>
              <a:off x="2351088" y="1493838"/>
              <a:ext cx="15875" cy="4763"/>
            </a:xfrm>
            <a:custGeom>
              <a:avLst/>
              <a:gdLst/>
              <a:ahLst/>
              <a:cxnLst>
                <a:cxn ang="0">
                  <a:pos x="8" y="0"/>
                </a:cxn>
                <a:cxn ang="0">
                  <a:pos x="0" y="0"/>
                </a:cxn>
                <a:cxn ang="0">
                  <a:pos x="0" y="8"/>
                </a:cxn>
                <a:cxn ang="0">
                  <a:pos x="31" y="8"/>
                </a:cxn>
                <a:cxn ang="0">
                  <a:pos x="31" y="0"/>
                </a:cxn>
                <a:cxn ang="0">
                  <a:pos x="23" y="0"/>
                </a:cxn>
                <a:cxn ang="0">
                  <a:pos x="8" y="0"/>
                </a:cxn>
              </a:cxnLst>
              <a:rect l="0" t="0" r="r" b="b"/>
              <a:pathLst>
                <a:path w="31" h="8">
                  <a:moveTo>
                    <a:pt x="8" y="0"/>
                  </a:moveTo>
                  <a:lnTo>
                    <a:pt x="0" y="0"/>
                  </a:lnTo>
                  <a:lnTo>
                    <a:pt x="0" y="8"/>
                  </a:lnTo>
                  <a:lnTo>
                    <a:pt x="31" y="8"/>
                  </a:lnTo>
                  <a:lnTo>
                    <a:pt x="31" y="0"/>
                  </a:lnTo>
                  <a:lnTo>
                    <a:pt x="23"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35" name="Freeform 4712"/>
            <p:cNvSpPr>
              <a:spLocks/>
            </p:cNvSpPr>
            <p:nvPr/>
          </p:nvSpPr>
          <p:spPr bwMode="auto">
            <a:xfrm>
              <a:off x="2351088" y="1493838"/>
              <a:ext cx="15875" cy="4763"/>
            </a:xfrm>
            <a:custGeom>
              <a:avLst/>
              <a:gdLst/>
              <a:ahLst/>
              <a:cxnLst>
                <a:cxn ang="0">
                  <a:pos x="8" y="0"/>
                </a:cxn>
                <a:cxn ang="0">
                  <a:pos x="0" y="0"/>
                </a:cxn>
                <a:cxn ang="0">
                  <a:pos x="0" y="8"/>
                </a:cxn>
                <a:cxn ang="0">
                  <a:pos x="8" y="8"/>
                </a:cxn>
                <a:cxn ang="0">
                  <a:pos x="23" y="8"/>
                </a:cxn>
                <a:cxn ang="0">
                  <a:pos x="31" y="8"/>
                </a:cxn>
                <a:cxn ang="0">
                  <a:pos x="31" y="0"/>
                </a:cxn>
                <a:cxn ang="0">
                  <a:pos x="23" y="0"/>
                </a:cxn>
                <a:cxn ang="0">
                  <a:pos x="8" y="0"/>
                </a:cxn>
              </a:cxnLst>
              <a:rect l="0" t="0" r="r" b="b"/>
              <a:pathLst>
                <a:path w="31" h="8">
                  <a:moveTo>
                    <a:pt x="8" y="0"/>
                  </a:moveTo>
                  <a:lnTo>
                    <a:pt x="0" y="0"/>
                  </a:lnTo>
                  <a:lnTo>
                    <a:pt x="0" y="8"/>
                  </a:lnTo>
                  <a:lnTo>
                    <a:pt x="8" y="8"/>
                  </a:lnTo>
                  <a:lnTo>
                    <a:pt x="23" y="8"/>
                  </a:lnTo>
                  <a:lnTo>
                    <a:pt x="31" y="8"/>
                  </a:lnTo>
                  <a:lnTo>
                    <a:pt x="31" y="0"/>
                  </a:lnTo>
                  <a:lnTo>
                    <a:pt x="23"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36" name="Line 4713"/>
            <p:cNvSpPr>
              <a:spLocks noChangeShapeType="1"/>
            </p:cNvSpPr>
            <p:nvPr/>
          </p:nvSpPr>
          <p:spPr bwMode="auto">
            <a:xfrm>
              <a:off x="2362201" y="14938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37" name="Freeform 4714"/>
            <p:cNvSpPr>
              <a:spLocks/>
            </p:cNvSpPr>
            <p:nvPr/>
          </p:nvSpPr>
          <p:spPr bwMode="auto">
            <a:xfrm>
              <a:off x="2362201" y="1493838"/>
              <a:ext cx="36513" cy="4763"/>
            </a:xfrm>
            <a:custGeom>
              <a:avLst/>
              <a:gdLst/>
              <a:ahLst/>
              <a:cxnLst>
                <a:cxn ang="0">
                  <a:pos x="0" y="0"/>
                </a:cxn>
                <a:cxn ang="0">
                  <a:pos x="0" y="8"/>
                </a:cxn>
                <a:cxn ang="0">
                  <a:pos x="68" y="8"/>
                </a:cxn>
                <a:cxn ang="0">
                  <a:pos x="68" y="0"/>
                </a:cxn>
                <a:cxn ang="0">
                  <a:pos x="60" y="0"/>
                </a:cxn>
                <a:cxn ang="0">
                  <a:pos x="0" y="0"/>
                </a:cxn>
              </a:cxnLst>
              <a:rect l="0" t="0" r="r" b="b"/>
              <a:pathLst>
                <a:path w="68" h="8">
                  <a:moveTo>
                    <a:pt x="0" y="0"/>
                  </a:moveTo>
                  <a:lnTo>
                    <a:pt x="0" y="8"/>
                  </a:lnTo>
                  <a:lnTo>
                    <a:pt x="68" y="8"/>
                  </a:lnTo>
                  <a:lnTo>
                    <a:pt x="68" y="0"/>
                  </a:lnTo>
                  <a:lnTo>
                    <a:pt x="60"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38" name="Freeform 4715"/>
            <p:cNvSpPr>
              <a:spLocks/>
            </p:cNvSpPr>
            <p:nvPr/>
          </p:nvSpPr>
          <p:spPr bwMode="auto">
            <a:xfrm>
              <a:off x="2362201" y="1493838"/>
              <a:ext cx="36513" cy="4763"/>
            </a:xfrm>
            <a:custGeom>
              <a:avLst/>
              <a:gdLst/>
              <a:ahLst/>
              <a:cxnLst>
                <a:cxn ang="0">
                  <a:pos x="0" y="0"/>
                </a:cxn>
                <a:cxn ang="0">
                  <a:pos x="0" y="0"/>
                </a:cxn>
                <a:cxn ang="0">
                  <a:pos x="0" y="8"/>
                </a:cxn>
                <a:cxn ang="0">
                  <a:pos x="0" y="8"/>
                </a:cxn>
                <a:cxn ang="0">
                  <a:pos x="60" y="8"/>
                </a:cxn>
                <a:cxn ang="0">
                  <a:pos x="68" y="8"/>
                </a:cxn>
                <a:cxn ang="0">
                  <a:pos x="68" y="0"/>
                </a:cxn>
                <a:cxn ang="0">
                  <a:pos x="60" y="0"/>
                </a:cxn>
                <a:cxn ang="0">
                  <a:pos x="0" y="0"/>
                </a:cxn>
              </a:cxnLst>
              <a:rect l="0" t="0" r="r" b="b"/>
              <a:pathLst>
                <a:path w="68" h="8">
                  <a:moveTo>
                    <a:pt x="0" y="0"/>
                  </a:moveTo>
                  <a:lnTo>
                    <a:pt x="0" y="0"/>
                  </a:lnTo>
                  <a:lnTo>
                    <a:pt x="0" y="8"/>
                  </a:lnTo>
                  <a:lnTo>
                    <a:pt x="0" y="8"/>
                  </a:lnTo>
                  <a:lnTo>
                    <a:pt x="60" y="8"/>
                  </a:lnTo>
                  <a:lnTo>
                    <a:pt x="68" y="8"/>
                  </a:lnTo>
                  <a:lnTo>
                    <a:pt x="68" y="0"/>
                  </a:lnTo>
                  <a:lnTo>
                    <a:pt x="60"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39" name="Line 4716"/>
            <p:cNvSpPr>
              <a:spLocks noChangeShapeType="1"/>
            </p:cNvSpPr>
            <p:nvPr/>
          </p:nvSpPr>
          <p:spPr bwMode="auto">
            <a:xfrm>
              <a:off x="2393951" y="14938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40" name="Freeform 4717"/>
            <p:cNvSpPr>
              <a:spLocks/>
            </p:cNvSpPr>
            <p:nvPr/>
          </p:nvSpPr>
          <p:spPr bwMode="auto">
            <a:xfrm>
              <a:off x="2390776" y="1493838"/>
              <a:ext cx="34925" cy="4763"/>
            </a:xfrm>
            <a:custGeom>
              <a:avLst/>
              <a:gdLst/>
              <a:ahLst/>
              <a:cxnLst>
                <a:cxn ang="0">
                  <a:pos x="8" y="0"/>
                </a:cxn>
                <a:cxn ang="0">
                  <a:pos x="0" y="0"/>
                </a:cxn>
                <a:cxn ang="0">
                  <a:pos x="0" y="8"/>
                </a:cxn>
                <a:cxn ang="0">
                  <a:pos x="68" y="8"/>
                </a:cxn>
                <a:cxn ang="0">
                  <a:pos x="68" y="0"/>
                </a:cxn>
                <a:cxn ang="0">
                  <a:pos x="61" y="0"/>
                </a:cxn>
                <a:cxn ang="0">
                  <a:pos x="8" y="0"/>
                </a:cxn>
              </a:cxnLst>
              <a:rect l="0" t="0" r="r" b="b"/>
              <a:pathLst>
                <a:path w="68" h="8">
                  <a:moveTo>
                    <a:pt x="8" y="0"/>
                  </a:moveTo>
                  <a:lnTo>
                    <a:pt x="0" y="0"/>
                  </a:lnTo>
                  <a:lnTo>
                    <a:pt x="0" y="8"/>
                  </a:lnTo>
                  <a:lnTo>
                    <a:pt x="68" y="8"/>
                  </a:lnTo>
                  <a:lnTo>
                    <a:pt x="68" y="0"/>
                  </a:lnTo>
                  <a:lnTo>
                    <a:pt x="61"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41" name="Freeform 4718"/>
            <p:cNvSpPr>
              <a:spLocks/>
            </p:cNvSpPr>
            <p:nvPr/>
          </p:nvSpPr>
          <p:spPr bwMode="auto">
            <a:xfrm>
              <a:off x="2390776" y="1493838"/>
              <a:ext cx="34925" cy="4763"/>
            </a:xfrm>
            <a:custGeom>
              <a:avLst/>
              <a:gdLst/>
              <a:ahLst/>
              <a:cxnLst>
                <a:cxn ang="0">
                  <a:pos x="8" y="0"/>
                </a:cxn>
                <a:cxn ang="0">
                  <a:pos x="0" y="0"/>
                </a:cxn>
                <a:cxn ang="0">
                  <a:pos x="0" y="8"/>
                </a:cxn>
                <a:cxn ang="0">
                  <a:pos x="8" y="8"/>
                </a:cxn>
                <a:cxn ang="0">
                  <a:pos x="61" y="8"/>
                </a:cxn>
                <a:cxn ang="0">
                  <a:pos x="68" y="8"/>
                </a:cxn>
                <a:cxn ang="0">
                  <a:pos x="68" y="0"/>
                </a:cxn>
                <a:cxn ang="0">
                  <a:pos x="61" y="0"/>
                </a:cxn>
                <a:cxn ang="0">
                  <a:pos x="8" y="0"/>
                </a:cxn>
              </a:cxnLst>
              <a:rect l="0" t="0" r="r" b="b"/>
              <a:pathLst>
                <a:path w="68" h="8">
                  <a:moveTo>
                    <a:pt x="8" y="0"/>
                  </a:moveTo>
                  <a:lnTo>
                    <a:pt x="0" y="0"/>
                  </a:lnTo>
                  <a:lnTo>
                    <a:pt x="0" y="8"/>
                  </a:lnTo>
                  <a:lnTo>
                    <a:pt x="8" y="8"/>
                  </a:lnTo>
                  <a:lnTo>
                    <a:pt x="61" y="8"/>
                  </a:lnTo>
                  <a:lnTo>
                    <a:pt x="68" y="8"/>
                  </a:lnTo>
                  <a:lnTo>
                    <a:pt x="68" y="0"/>
                  </a:lnTo>
                  <a:lnTo>
                    <a:pt x="61"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42" name="Line 4719"/>
            <p:cNvSpPr>
              <a:spLocks noChangeShapeType="1"/>
            </p:cNvSpPr>
            <p:nvPr/>
          </p:nvSpPr>
          <p:spPr bwMode="auto">
            <a:xfrm>
              <a:off x="2422526" y="14938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43" name="Freeform 4720"/>
            <p:cNvSpPr>
              <a:spLocks/>
            </p:cNvSpPr>
            <p:nvPr/>
          </p:nvSpPr>
          <p:spPr bwMode="auto">
            <a:xfrm>
              <a:off x="2417763" y="1493838"/>
              <a:ext cx="12700" cy="4763"/>
            </a:xfrm>
            <a:custGeom>
              <a:avLst/>
              <a:gdLst/>
              <a:ahLst/>
              <a:cxnLst>
                <a:cxn ang="0">
                  <a:pos x="8" y="0"/>
                </a:cxn>
                <a:cxn ang="0">
                  <a:pos x="0" y="8"/>
                </a:cxn>
                <a:cxn ang="0">
                  <a:pos x="23" y="8"/>
                </a:cxn>
                <a:cxn ang="0">
                  <a:pos x="23" y="0"/>
                </a:cxn>
                <a:cxn ang="0">
                  <a:pos x="15" y="0"/>
                </a:cxn>
                <a:cxn ang="0">
                  <a:pos x="8" y="0"/>
                </a:cxn>
              </a:cxnLst>
              <a:rect l="0" t="0" r="r" b="b"/>
              <a:pathLst>
                <a:path w="23" h="8">
                  <a:moveTo>
                    <a:pt x="8" y="0"/>
                  </a:moveTo>
                  <a:lnTo>
                    <a:pt x="0" y="8"/>
                  </a:lnTo>
                  <a:lnTo>
                    <a:pt x="23" y="8"/>
                  </a:lnTo>
                  <a:lnTo>
                    <a:pt x="23" y="0"/>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44" name="Freeform 4721"/>
            <p:cNvSpPr>
              <a:spLocks/>
            </p:cNvSpPr>
            <p:nvPr/>
          </p:nvSpPr>
          <p:spPr bwMode="auto">
            <a:xfrm>
              <a:off x="2417763" y="1493838"/>
              <a:ext cx="12700" cy="4763"/>
            </a:xfrm>
            <a:custGeom>
              <a:avLst/>
              <a:gdLst/>
              <a:ahLst/>
              <a:cxnLst>
                <a:cxn ang="0">
                  <a:pos x="8" y="0"/>
                </a:cxn>
                <a:cxn ang="0">
                  <a:pos x="8" y="0"/>
                </a:cxn>
                <a:cxn ang="0">
                  <a:pos x="0" y="8"/>
                </a:cxn>
                <a:cxn ang="0">
                  <a:pos x="8" y="8"/>
                </a:cxn>
                <a:cxn ang="0">
                  <a:pos x="15" y="8"/>
                </a:cxn>
                <a:cxn ang="0">
                  <a:pos x="23" y="8"/>
                </a:cxn>
                <a:cxn ang="0">
                  <a:pos x="23" y="0"/>
                </a:cxn>
                <a:cxn ang="0">
                  <a:pos x="15" y="0"/>
                </a:cxn>
                <a:cxn ang="0">
                  <a:pos x="8" y="0"/>
                </a:cxn>
              </a:cxnLst>
              <a:rect l="0" t="0" r="r" b="b"/>
              <a:pathLst>
                <a:path w="23" h="8">
                  <a:moveTo>
                    <a:pt x="8" y="0"/>
                  </a:moveTo>
                  <a:lnTo>
                    <a:pt x="8" y="0"/>
                  </a:lnTo>
                  <a:lnTo>
                    <a:pt x="0" y="8"/>
                  </a:lnTo>
                  <a:lnTo>
                    <a:pt x="8" y="8"/>
                  </a:lnTo>
                  <a:lnTo>
                    <a:pt x="15" y="8"/>
                  </a:lnTo>
                  <a:lnTo>
                    <a:pt x="23" y="8"/>
                  </a:lnTo>
                  <a:lnTo>
                    <a:pt x="23"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45" name="Line 4722"/>
            <p:cNvSpPr>
              <a:spLocks noChangeShapeType="1"/>
            </p:cNvSpPr>
            <p:nvPr/>
          </p:nvSpPr>
          <p:spPr bwMode="auto">
            <a:xfrm>
              <a:off x="2425701" y="14938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46" name="Freeform 4723"/>
            <p:cNvSpPr>
              <a:spLocks/>
            </p:cNvSpPr>
            <p:nvPr/>
          </p:nvSpPr>
          <p:spPr bwMode="auto">
            <a:xfrm>
              <a:off x="2422526" y="1493838"/>
              <a:ext cx="12700" cy="4763"/>
            </a:xfrm>
            <a:custGeom>
              <a:avLst/>
              <a:gdLst/>
              <a:ahLst/>
              <a:cxnLst>
                <a:cxn ang="0">
                  <a:pos x="7" y="0"/>
                </a:cxn>
                <a:cxn ang="0">
                  <a:pos x="0" y="0"/>
                </a:cxn>
                <a:cxn ang="0">
                  <a:pos x="0" y="8"/>
                </a:cxn>
                <a:cxn ang="0">
                  <a:pos x="23" y="8"/>
                </a:cxn>
                <a:cxn ang="0">
                  <a:pos x="23" y="0"/>
                </a:cxn>
                <a:cxn ang="0">
                  <a:pos x="15" y="0"/>
                </a:cxn>
                <a:cxn ang="0">
                  <a:pos x="7" y="0"/>
                </a:cxn>
              </a:cxnLst>
              <a:rect l="0" t="0" r="r" b="b"/>
              <a:pathLst>
                <a:path w="23" h="8">
                  <a:moveTo>
                    <a:pt x="7" y="0"/>
                  </a:moveTo>
                  <a:lnTo>
                    <a:pt x="0" y="0"/>
                  </a:lnTo>
                  <a:lnTo>
                    <a:pt x="0" y="8"/>
                  </a:lnTo>
                  <a:lnTo>
                    <a:pt x="23" y="8"/>
                  </a:lnTo>
                  <a:lnTo>
                    <a:pt x="23" y="0"/>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47" name="Freeform 4724"/>
            <p:cNvSpPr>
              <a:spLocks/>
            </p:cNvSpPr>
            <p:nvPr/>
          </p:nvSpPr>
          <p:spPr bwMode="auto">
            <a:xfrm>
              <a:off x="2422526" y="1493838"/>
              <a:ext cx="12700" cy="4763"/>
            </a:xfrm>
            <a:custGeom>
              <a:avLst/>
              <a:gdLst/>
              <a:ahLst/>
              <a:cxnLst>
                <a:cxn ang="0">
                  <a:pos x="7" y="0"/>
                </a:cxn>
                <a:cxn ang="0">
                  <a:pos x="0" y="0"/>
                </a:cxn>
                <a:cxn ang="0">
                  <a:pos x="0" y="8"/>
                </a:cxn>
                <a:cxn ang="0">
                  <a:pos x="7" y="8"/>
                </a:cxn>
                <a:cxn ang="0">
                  <a:pos x="15" y="8"/>
                </a:cxn>
                <a:cxn ang="0">
                  <a:pos x="23" y="8"/>
                </a:cxn>
                <a:cxn ang="0">
                  <a:pos x="23" y="0"/>
                </a:cxn>
                <a:cxn ang="0">
                  <a:pos x="15" y="0"/>
                </a:cxn>
                <a:cxn ang="0">
                  <a:pos x="7" y="0"/>
                </a:cxn>
              </a:cxnLst>
              <a:rect l="0" t="0" r="r" b="b"/>
              <a:pathLst>
                <a:path w="23" h="8">
                  <a:moveTo>
                    <a:pt x="7" y="0"/>
                  </a:moveTo>
                  <a:lnTo>
                    <a:pt x="0" y="0"/>
                  </a:lnTo>
                  <a:lnTo>
                    <a:pt x="0" y="8"/>
                  </a:lnTo>
                  <a:lnTo>
                    <a:pt x="7" y="8"/>
                  </a:lnTo>
                  <a:lnTo>
                    <a:pt x="15" y="8"/>
                  </a:lnTo>
                  <a:lnTo>
                    <a:pt x="23" y="8"/>
                  </a:lnTo>
                  <a:lnTo>
                    <a:pt x="23"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48" name="Line 4725"/>
            <p:cNvSpPr>
              <a:spLocks noChangeShapeType="1"/>
            </p:cNvSpPr>
            <p:nvPr/>
          </p:nvSpPr>
          <p:spPr bwMode="auto">
            <a:xfrm>
              <a:off x="2430463" y="14938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49" name="Freeform 4726"/>
            <p:cNvSpPr>
              <a:spLocks/>
            </p:cNvSpPr>
            <p:nvPr/>
          </p:nvSpPr>
          <p:spPr bwMode="auto">
            <a:xfrm>
              <a:off x="2425701" y="1493838"/>
              <a:ext cx="15875" cy="4763"/>
            </a:xfrm>
            <a:custGeom>
              <a:avLst/>
              <a:gdLst/>
              <a:ahLst/>
              <a:cxnLst>
                <a:cxn ang="0">
                  <a:pos x="8" y="0"/>
                </a:cxn>
                <a:cxn ang="0">
                  <a:pos x="0" y="0"/>
                </a:cxn>
                <a:cxn ang="0">
                  <a:pos x="0" y="8"/>
                </a:cxn>
                <a:cxn ang="0">
                  <a:pos x="30" y="8"/>
                </a:cxn>
                <a:cxn ang="0">
                  <a:pos x="30" y="0"/>
                </a:cxn>
                <a:cxn ang="0">
                  <a:pos x="22" y="0"/>
                </a:cxn>
                <a:cxn ang="0">
                  <a:pos x="8" y="0"/>
                </a:cxn>
              </a:cxnLst>
              <a:rect l="0" t="0" r="r" b="b"/>
              <a:pathLst>
                <a:path w="30" h="8">
                  <a:moveTo>
                    <a:pt x="8" y="0"/>
                  </a:moveTo>
                  <a:lnTo>
                    <a:pt x="0" y="0"/>
                  </a:lnTo>
                  <a:lnTo>
                    <a:pt x="0" y="8"/>
                  </a:lnTo>
                  <a:lnTo>
                    <a:pt x="30" y="8"/>
                  </a:lnTo>
                  <a:lnTo>
                    <a:pt x="30" y="0"/>
                  </a:lnTo>
                  <a:lnTo>
                    <a:pt x="22"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50" name="Freeform 4727"/>
            <p:cNvSpPr>
              <a:spLocks/>
            </p:cNvSpPr>
            <p:nvPr/>
          </p:nvSpPr>
          <p:spPr bwMode="auto">
            <a:xfrm>
              <a:off x="2425701" y="1493838"/>
              <a:ext cx="15875" cy="4763"/>
            </a:xfrm>
            <a:custGeom>
              <a:avLst/>
              <a:gdLst/>
              <a:ahLst/>
              <a:cxnLst>
                <a:cxn ang="0">
                  <a:pos x="8" y="0"/>
                </a:cxn>
                <a:cxn ang="0">
                  <a:pos x="0" y="0"/>
                </a:cxn>
                <a:cxn ang="0">
                  <a:pos x="0" y="8"/>
                </a:cxn>
                <a:cxn ang="0">
                  <a:pos x="8" y="8"/>
                </a:cxn>
                <a:cxn ang="0">
                  <a:pos x="22" y="8"/>
                </a:cxn>
                <a:cxn ang="0">
                  <a:pos x="30" y="8"/>
                </a:cxn>
                <a:cxn ang="0">
                  <a:pos x="30" y="0"/>
                </a:cxn>
                <a:cxn ang="0">
                  <a:pos x="22" y="0"/>
                </a:cxn>
                <a:cxn ang="0">
                  <a:pos x="8" y="0"/>
                </a:cxn>
              </a:cxnLst>
              <a:rect l="0" t="0" r="r" b="b"/>
              <a:pathLst>
                <a:path w="30" h="8">
                  <a:moveTo>
                    <a:pt x="8" y="0"/>
                  </a:moveTo>
                  <a:lnTo>
                    <a:pt x="0" y="0"/>
                  </a:lnTo>
                  <a:lnTo>
                    <a:pt x="0" y="8"/>
                  </a:lnTo>
                  <a:lnTo>
                    <a:pt x="8" y="8"/>
                  </a:lnTo>
                  <a:lnTo>
                    <a:pt x="22" y="8"/>
                  </a:lnTo>
                  <a:lnTo>
                    <a:pt x="30" y="8"/>
                  </a:lnTo>
                  <a:lnTo>
                    <a:pt x="30" y="0"/>
                  </a:lnTo>
                  <a:lnTo>
                    <a:pt x="22"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51" name="Line 4728"/>
            <p:cNvSpPr>
              <a:spLocks noChangeShapeType="1"/>
            </p:cNvSpPr>
            <p:nvPr/>
          </p:nvSpPr>
          <p:spPr bwMode="auto">
            <a:xfrm>
              <a:off x="2441576" y="14986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52" name="Freeform 4729"/>
            <p:cNvSpPr>
              <a:spLocks/>
            </p:cNvSpPr>
            <p:nvPr/>
          </p:nvSpPr>
          <p:spPr bwMode="auto">
            <a:xfrm>
              <a:off x="2435226" y="1493838"/>
              <a:ext cx="6350" cy="12700"/>
            </a:xfrm>
            <a:custGeom>
              <a:avLst/>
              <a:gdLst/>
              <a:ahLst/>
              <a:cxnLst>
                <a:cxn ang="0">
                  <a:pos x="14" y="8"/>
                </a:cxn>
                <a:cxn ang="0">
                  <a:pos x="14" y="0"/>
                </a:cxn>
                <a:cxn ang="0">
                  <a:pos x="6" y="0"/>
                </a:cxn>
                <a:cxn ang="0">
                  <a:pos x="0" y="8"/>
                </a:cxn>
                <a:cxn ang="0">
                  <a:pos x="0" y="15"/>
                </a:cxn>
                <a:cxn ang="0">
                  <a:pos x="6" y="23"/>
                </a:cxn>
                <a:cxn ang="0">
                  <a:pos x="14" y="23"/>
                </a:cxn>
                <a:cxn ang="0">
                  <a:pos x="14" y="15"/>
                </a:cxn>
                <a:cxn ang="0">
                  <a:pos x="14" y="8"/>
                </a:cxn>
              </a:cxnLst>
              <a:rect l="0" t="0" r="r" b="b"/>
              <a:pathLst>
                <a:path w="14" h="23">
                  <a:moveTo>
                    <a:pt x="14" y="8"/>
                  </a:moveTo>
                  <a:lnTo>
                    <a:pt x="14" y="0"/>
                  </a:lnTo>
                  <a:lnTo>
                    <a:pt x="6" y="0"/>
                  </a:lnTo>
                  <a:lnTo>
                    <a:pt x="0" y="8"/>
                  </a:lnTo>
                  <a:lnTo>
                    <a:pt x="0" y="15"/>
                  </a:lnTo>
                  <a:lnTo>
                    <a:pt x="6" y="23"/>
                  </a:lnTo>
                  <a:lnTo>
                    <a:pt x="14" y="23"/>
                  </a:lnTo>
                  <a:lnTo>
                    <a:pt x="14" y="15"/>
                  </a:lnTo>
                  <a:lnTo>
                    <a:pt x="14"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53" name="Freeform 4730"/>
            <p:cNvSpPr>
              <a:spLocks/>
            </p:cNvSpPr>
            <p:nvPr/>
          </p:nvSpPr>
          <p:spPr bwMode="auto">
            <a:xfrm>
              <a:off x="2435226" y="1493838"/>
              <a:ext cx="6350" cy="12700"/>
            </a:xfrm>
            <a:custGeom>
              <a:avLst/>
              <a:gdLst/>
              <a:ahLst/>
              <a:cxnLst>
                <a:cxn ang="0">
                  <a:pos x="14" y="8"/>
                </a:cxn>
                <a:cxn ang="0">
                  <a:pos x="14" y="0"/>
                </a:cxn>
                <a:cxn ang="0">
                  <a:pos x="6" y="0"/>
                </a:cxn>
                <a:cxn ang="0">
                  <a:pos x="0" y="8"/>
                </a:cxn>
                <a:cxn ang="0">
                  <a:pos x="0" y="15"/>
                </a:cxn>
                <a:cxn ang="0">
                  <a:pos x="6" y="23"/>
                </a:cxn>
                <a:cxn ang="0">
                  <a:pos x="14" y="23"/>
                </a:cxn>
                <a:cxn ang="0">
                  <a:pos x="14" y="15"/>
                </a:cxn>
                <a:cxn ang="0">
                  <a:pos x="14" y="8"/>
                </a:cxn>
              </a:cxnLst>
              <a:rect l="0" t="0" r="r" b="b"/>
              <a:pathLst>
                <a:path w="14" h="23">
                  <a:moveTo>
                    <a:pt x="14" y="8"/>
                  </a:moveTo>
                  <a:lnTo>
                    <a:pt x="14" y="0"/>
                  </a:lnTo>
                  <a:lnTo>
                    <a:pt x="6" y="0"/>
                  </a:lnTo>
                  <a:lnTo>
                    <a:pt x="0" y="8"/>
                  </a:lnTo>
                  <a:lnTo>
                    <a:pt x="0" y="15"/>
                  </a:lnTo>
                  <a:lnTo>
                    <a:pt x="6" y="23"/>
                  </a:lnTo>
                  <a:lnTo>
                    <a:pt x="14" y="23"/>
                  </a:lnTo>
                  <a:lnTo>
                    <a:pt x="14" y="15"/>
                  </a:lnTo>
                  <a:lnTo>
                    <a:pt x="14"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54" name="Line 4731"/>
            <p:cNvSpPr>
              <a:spLocks noChangeShapeType="1"/>
            </p:cNvSpPr>
            <p:nvPr/>
          </p:nvSpPr>
          <p:spPr bwMode="auto">
            <a:xfrm>
              <a:off x="2438401" y="14986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55" name="Freeform 4732"/>
            <p:cNvSpPr>
              <a:spLocks/>
            </p:cNvSpPr>
            <p:nvPr/>
          </p:nvSpPr>
          <p:spPr bwMode="auto">
            <a:xfrm>
              <a:off x="2435226" y="1498600"/>
              <a:ext cx="34925" cy="7938"/>
            </a:xfrm>
            <a:custGeom>
              <a:avLst/>
              <a:gdLst/>
              <a:ahLst/>
              <a:cxnLst>
                <a:cxn ang="0">
                  <a:pos x="6" y="0"/>
                </a:cxn>
                <a:cxn ang="0">
                  <a:pos x="0" y="7"/>
                </a:cxn>
                <a:cxn ang="0">
                  <a:pos x="6" y="15"/>
                </a:cxn>
                <a:cxn ang="0">
                  <a:pos x="59" y="15"/>
                </a:cxn>
                <a:cxn ang="0">
                  <a:pos x="67" y="7"/>
                </a:cxn>
                <a:cxn ang="0">
                  <a:pos x="59" y="0"/>
                </a:cxn>
                <a:cxn ang="0">
                  <a:pos x="6" y="0"/>
                </a:cxn>
              </a:cxnLst>
              <a:rect l="0" t="0" r="r" b="b"/>
              <a:pathLst>
                <a:path w="67" h="15">
                  <a:moveTo>
                    <a:pt x="6" y="0"/>
                  </a:moveTo>
                  <a:lnTo>
                    <a:pt x="0" y="7"/>
                  </a:lnTo>
                  <a:lnTo>
                    <a:pt x="6" y="15"/>
                  </a:lnTo>
                  <a:lnTo>
                    <a:pt x="59" y="15"/>
                  </a:lnTo>
                  <a:lnTo>
                    <a:pt x="67" y="7"/>
                  </a:lnTo>
                  <a:lnTo>
                    <a:pt x="59" y="0"/>
                  </a:lnTo>
                  <a:lnTo>
                    <a:pt x="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56" name="Freeform 4733"/>
            <p:cNvSpPr>
              <a:spLocks/>
            </p:cNvSpPr>
            <p:nvPr/>
          </p:nvSpPr>
          <p:spPr bwMode="auto">
            <a:xfrm>
              <a:off x="2435226" y="1498600"/>
              <a:ext cx="34925" cy="7938"/>
            </a:xfrm>
            <a:custGeom>
              <a:avLst/>
              <a:gdLst/>
              <a:ahLst/>
              <a:cxnLst>
                <a:cxn ang="0">
                  <a:pos x="6" y="0"/>
                </a:cxn>
                <a:cxn ang="0">
                  <a:pos x="0" y="7"/>
                </a:cxn>
                <a:cxn ang="0">
                  <a:pos x="0" y="7"/>
                </a:cxn>
                <a:cxn ang="0">
                  <a:pos x="6" y="15"/>
                </a:cxn>
                <a:cxn ang="0">
                  <a:pos x="59" y="15"/>
                </a:cxn>
                <a:cxn ang="0">
                  <a:pos x="67" y="7"/>
                </a:cxn>
                <a:cxn ang="0">
                  <a:pos x="67" y="7"/>
                </a:cxn>
                <a:cxn ang="0">
                  <a:pos x="59" y="0"/>
                </a:cxn>
                <a:cxn ang="0">
                  <a:pos x="6" y="0"/>
                </a:cxn>
              </a:cxnLst>
              <a:rect l="0" t="0" r="r" b="b"/>
              <a:pathLst>
                <a:path w="67" h="15">
                  <a:moveTo>
                    <a:pt x="6" y="0"/>
                  </a:moveTo>
                  <a:lnTo>
                    <a:pt x="0" y="7"/>
                  </a:lnTo>
                  <a:lnTo>
                    <a:pt x="0" y="7"/>
                  </a:lnTo>
                  <a:lnTo>
                    <a:pt x="6" y="15"/>
                  </a:lnTo>
                  <a:lnTo>
                    <a:pt x="59" y="15"/>
                  </a:lnTo>
                  <a:lnTo>
                    <a:pt x="67" y="7"/>
                  </a:lnTo>
                  <a:lnTo>
                    <a:pt x="67" y="7"/>
                  </a:lnTo>
                  <a:lnTo>
                    <a:pt x="59" y="0"/>
                  </a:lnTo>
                  <a:lnTo>
                    <a:pt x="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57" name="Line 4734"/>
            <p:cNvSpPr>
              <a:spLocks noChangeShapeType="1"/>
            </p:cNvSpPr>
            <p:nvPr/>
          </p:nvSpPr>
          <p:spPr bwMode="auto">
            <a:xfrm>
              <a:off x="2470151" y="15017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58" name="Freeform 4735"/>
            <p:cNvSpPr>
              <a:spLocks/>
            </p:cNvSpPr>
            <p:nvPr/>
          </p:nvSpPr>
          <p:spPr bwMode="auto">
            <a:xfrm>
              <a:off x="2462213" y="1498600"/>
              <a:ext cx="7938" cy="11113"/>
            </a:xfrm>
            <a:custGeom>
              <a:avLst/>
              <a:gdLst/>
              <a:ahLst/>
              <a:cxnLst>
                <a:cxn ang="0">
                  <a:pos x="15" y="7"/>
                </a:cxn>
                <a:cxn ang="0">
                  <a:pos x="7" y="0"/>
                </a:cxn>
                <a:cxn ang="0">
                  <a:pos x="0" y="7"/>
                </a:cxn>
                <a:cxn ang="0">
                  <a:pos x="0" y="22"/>
                </a:cxn>
                <a:cxn ang="0">
                  <a:pos x="15" y="22"/>
                </a:cxn>
                <a:cxn ang="0">
                  <a:pos x="15" y="7"/>
                </a:cxn>
              </a:cxnLst>
              <a:rect l="0" t="0" r="r" b="b"/>
              <a:pathLst>
                <a:path w="15" h="22">
                  <a:moveTo>
                    <a:pt x="15" y="7"/>
                  </a:moveTo>
                  <a:lnTo>
                    <a:pt x="7" y="0"/>
                  </a:lnTo>
                  <a:lnTo>
                    <a:pt x="0" y="7"/>
                  </a:lnTo>
                  <a:lnTo>
                    <a:pt x="0" y="22"/>
                  </a:lnTo>
                  <a:lnTo>
                    <a:pt x="15" y="22"/>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59" name="Freeform 4736"/>
            <p:cNvSpPr>
              <a:spLocks/>
            </p:cNvSpPr>
            <p:nvPr/>
          </p:nvSpPr>
          <p:spPr bwMode="auto">
            <a:xfrm>
              <a:off x="2462213" y="1498600"/>
              <a:ext cx="7938" cy="11113"/>
            </a:xfrm>
            <a:custGeom>
              <a:avLst/>
              <a:gdLst/>
              <a:ahLst/>
              <a:cxnLst>
                <a:cxn ang="0">
                  <a:pos x="15" y="7"/>
                </a:cxn>
                <a:cxn ang="0">
                  <a:pos x="15" y="7"/>
                </a:cxn>
                <a:cxn ang="0">
                  <a:pos x="7" y="0"/>
                </a:cxn>
                <a:cxn ang="0">
                  <a:pos x="0" y="7"/>
                </a:cxn>
                <a:cxn ang="0">
                  <a:pos x="0" y="22"/>
                </a:cxn>
                <a:cxn ang="0">
                  <a:pos x="7" y="22"/>
                </a:cxn>
                <a:cxn ang="0">
                  <a:pos x="15" y="22"/>
                </a:cxn>
                <a:cxn ang="0">
                  <a:pos x="15" y="22"/>
                </a:cxn>
                <a:cxn ang="0">
                  <a:pos x="15" y="7"/>
                </a:cxn>
              </a:cxnLst>
              <a:rect l="0" t="0" r="r" b="b"/>
              <a:pathLst>
                <a:path w="15" h="22">
                  <a:moveTo>
                    <a:pt x="15" y="7"/>
                  </a:moveTo>
                  <a:lnTo>
                    <a:pt x="15" y="7"/>
                  </a:lnTo>
                  <a:lnTo>
                    <a:pt x="7" y="0"/>
                  </a:lnTo>
                  <a:lnTo>
                    <a:pt x="0" y="7"/>
                  </a:lnTo>
                  <a:lnTo>
                    <a:pt x="0" y="22"/>
                  </a:lnTo>
                  <a:lnTo>
                    <a:pt x="7" y="22"/>
                  </a:lnTo>
                  <a:lnTo>
                    <a:pt x="15" y="22"/>
                  </a:lnTo>
                  <a:lnTo>
                    <a:pt x="15" y="22"/>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60" name="Line 4737"/>
            <p:cNvSpPr>
              <a:spLocks noChangeShapeType="1"/>
            </p:cNvSpPr>
            <p:nvPr/>
          </p:nvSpPr>
          <p:spPr bwMode="auto">
            <a:xfrm>
              <a:off x="2465388" y="15065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61" name="Freeform 4738"/>
            <p:cNvSpPr>
              <a:spLocks/>
            </p:cNvSpPr>
            <p:nvPr/>
          </p:nvSpPr>
          <p:spPr bwMode="auto">
            <a:xfrm>
              <a:off x="2462213" y="1506538"/>
              <a:ext cx="23813" cy="3175"/>
            </a:xfrm>
            <a:custGeom>
              <a:avLst/>
              <a:gdLst/>
              <a:ahLst/>
              <a:cxnLst>
                <a:cxn ang="0">
                  <a:pos x="7" y="0"/>
                </a:cxn>
                <a:cxn ang="0">
                  <a:pos x="0" y="7"/>
                </a:cxn>
                <a:cxn ang="0">
                  <a:pos x="45" y="7"/>
                </a:cxn>
                <a:cxn ang="0">
                  <a:pos x="45" y="0"/>
                </a:cxn>
                <a:cxn ang="0">
                  <a:pos x="37" y="0"/>
                </a:cxn>
                <a:cxn ang="0">
                  <a:pos x="7" y="0"/>
                </a:cxn>
              </a:cxnLst>
              <a:rect l="0" t="0" r="r" b="b"/>
              <a:pathLst>
                <a:path w="45" h="7">
                  <a:moveTo>
                    <a:pt x="7" y="0"/>
                  </a:moveTo>
                  <a:lnTo>
                    <a:pt x="0" y="7"/>
                  </a:lnTo>
                  <a:lnTo>
                    <a:pt x="45" y="7"/>
                  </a:lnTo>
                  <a:lnTo>
                    <a:pt x="45" y="0"/>
                  </a:lnTo>
                  <a:lnTo>
                    <a:pt x="37"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62" name="Freeform 4739"/>
            <p:cNvSpPr>
              <a:spLocks/>
            </p:cNvSpPr>
            <p:nvPr/>
          </p:nvSpPr>
          <p:spPr bwMode="auto">
            <a:xfrm>
              <a:off x="2462213" y="1506538"/>
              <a:ext cx="23813" cy="3175"/>
            </a:xfrm>
            <a:custGeom>
              <a:avLst/>
              <a:gdLst/>
              <a:ahLst/>
              <a:cxnLst>
                <a:cxn ang="0">
                  <a:pos x="7" y="0"/>
                </a:cxn>
                <a:cxn ang="0">
                  <a:pos x="7" y="0"/>
                </a:cxn>
                <a:cxn ang="0">
                  <a:pos x="0" y="7"/>
                </a:cxn>
                <a:cxn ang="0">
                  <a:pos x="7" y="7"/>
                </a:cxn>
                <a:cxn ang="0">
                  <a:pos x="37" y="7"/>
                </a:cxn>
                <a:cxn ang="0">
                  <a:pos x="45" y="7"/>
                </a:cxn>
                <a:cxn ang="0">
                  <a:pos x="45" y="0"/>
                </a:cxn>
                <a:cxn ang="0">
                  <a:pos x="37" y="0"/>
                </a:cxn>
                <a:cxn ang="0">
                  <a:pos x="7" y="0"/>
                </a:cxn>
              </a:cxnLst>
              <a:rect l="0" t="0" r="r" b="b"/>
              <a:pathLst>
                <a:path w="45" h="7">
                  <a:moveTo>
                    <a:pt x="7" y="0"/>
                  </a:moveTo>
                  <a:lnTo>
                    <a:pt x="7" y="0"/>
                  </a:lnTo>
                  <a:lnTo>
                    <a:pt x="0" y="7"/>
                  </a:lnTo>
                  <a:lnTo>
                    <a:pt x="7" y="7"/>
                  </a:lnTo>
                  <a:lnTo>
                    <a:pt x="37" y="7"/>
                  </a:lnTo>
                  <a:lnTo>
                    <a:pt x="45" y="7"/>
                  </a:lnTo>
                  <a:lnTo>
                    <a:pt x="45" y="0"/>
                  </a:lnTo>
                  <a:lnTo>
                    <a:pt x="37"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63" name="Line 4740"/>
            <p:cNvSpPr>
              <a:spLocks noChangeShapeType="1"/>
            </p:cNvSpPr>
            <p:nvPr/>
          </p:nvSpPr>
          <p:spPr bwMode="auto">
            <a:xfrm>
              <a:off x="2481263" y="15065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64" name="Freeform 4741"/>
            <p:cNvSpPr>
              <a:spLocks/>
            </p:cNvSpPr>
            <p:nvPr/>
          </p:nvSpPr>
          <p:spPr bwMode="auto">
            <a:xfrm>
              <a:off x="2478088" y="1506538"/>
              <a:ext cx="26988" cy="3175"/>
            </a:xfrm>
            <a:custGeom>
              <a:avLst/>
              <a:gdLst/>
              <a:ahLst/>
              <a:cxnLst>
                <a:cxn ang="0">
                  <a:pos x="6" y="0"/>
                </a:cxn>
                <a:cxn ang="0">
                  <a:pos x="0" y="0"/>
                </a:cxn>
                <a:cxn ang="0">
                  <a:pos x="0" y="7"/>
                </a:cxn>
                <a:cxn ang="0">
                  <a:pos x="51" y="7"/>
                </a:cxn>
                <a:cxn ang="0">
                  <a:pos x="45" y="0"/>
                </a:cxn>
                <a:cxn ang="0">
                  <a:pos x="6" y="0"/>
                </a:cxn>
              </a:cxnLst>
              <a:rect l="0" t="0" r="r" b="b"/>
              <a:pathLst>
                <a:path w="51" h="7">
                  <a:moveTo>
                    <a:pt x="6" y="0"/>
                  </a:moveTo>
                  <a:lnTo>
                    <a:pt x="0" y="0"/>
                  </a:lnTo>
                  <a:lnTo>
                    <a:pt x="0" y="7"/>
                  </a:lnTo>
                  <a:lnTo>
                    <a:pt x="51" y="7"/>
                  </a:lnTo>
                  <a:lnTo>
                    <a:pt x="45" y="0"/>
                  </a:lnTo>
                  <a:lnTo>
                    <a:pt x="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65" name="Freeform 4742"/>
            <p:cNvSpPr>
              <a:spLocks/>
            </p:cNvSpPr>
            <p:nvPr/>
          </p:nvSpPr>
          <p:spPr bwMode="auto">
            <a:xfrm>
              <a:off x="2478088" y="1506538"/>
              <a:ext cx="26988" cy="3175"/>
            </a:xfrm>
            <a:custGeom>
              <a:avLst/>
              <a:gdLst/>
              <a:ahLst/>
              <a:cxnLst>
                <a:cxn ang="0">
                  <a:pos x="6" y="0"/>
                </a:cxn>
                <a:cxn ang="0">
                  <a:pos x="0" y="0"/>
                </a:cxn>
                <a:cxn ang="0">
                  <a:pos x="0" y="7"/>
                </a:cxn>
                <a:cxn ang="0">
                  <a:pos x="6" y="7"/>
                </a:cxn>
                <a:cxn ang="0">
                  <a:pos x="45" y="7"/>
                </a:cxn>
                <a:cxn ang="0">
                  <a:pos x="51" y="7"/>
                </a:cxn>
                <a:cxn ang="0">
                  <a:pos x="45" y="0"/>
                </a:cxn>
                <a:cxn ang="0">
                  <a:pos x="45" y="0"/>
                </a:cxn>
                <a:cxn ang="0">
                  <a:pos x="6" y="0"/>
                </a:cxn>
              </a:cxnLst>
              <a:rect l="0" t="0" r="r" b="b"/>
              <a:pathLst>
                <a:path w="51" h="7">
                  <a:moveTo>
                    <a:pt x="6" y="0"/>
                  </a:moveTo>
                  <a:lnTo>
                    <a:pt x="0" y="0"/>
                  </a:lnTo>
                  <a:lnTo>
                    <a:pt x="0" y="7"/>
                  </a:lnTo>
                  <a:lnTo>
                    <a:pt x="6" y="7"/>
                  </a:lnTo>
                  <a:lnTo>
                    <a:pt x="45" y="7"/>
                  </a:lnTo>
                  <a:lnTo>
                    <a:pt x="51" y="7"/>
                  </a:lnTo>
                  <a:lnTo>
                    <a:pt x="45" y="0"/>
                  </a:lnTo>
                  <a:lnTo>
                    <a:pt x="45" y="0"/>
                  </a:lnTo>
                  <a:lnTo>
                    <a:pt x="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66" name="Line 4743"/>
            <p:cNvSpPr>
              <a:spLocks noChangeShapeType="1"/>
            </p:cNvSpPr>
            <p:nvPr/>
          </p:nvSpPr>
          <p:spPr bwMode="auto">
            <a:xfrm>
              <a:off x="2501901" y="15065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67" name="Freeform 4744"/>
            <p:cNvSpPr>
              <a:spLocks/>
            </p:cNvSpPr>
            <p:nvPr/>
          </p:nvSpPr>
          <p:spPr bwMode="auto">
            <a:xfrm>
              <a:off x="2498726" y="1506538"/>
              <a:ext cx="11113" cy="3175"/>
            </a:xfrm>
            <a:custGeom>
              <a:avLst/>
              <a:gdLst/>
              <a:ahLst/>
              <a:cxnLst>
                <a:cxn ang="0">
                  <a:pos x="8" y="0"/>
                </a:cxn>
                <a:cxn ang="0">
                  <a:pos x="0" y="0"/>
                </a:cxn>
                <a:cxn ang="0">
                  <a:pos x="0" y="7"/>
                </a:cxn>
                <a:cxn ang="0">
                  <a:pos x="22" y="7"/>
                </a:cxn>
                <a:cxn ang="0">
                  <a:pos x="22" y="0"/>
                </a:cxn>
                <a:cxn ang="0">
                  <a:pos x="14" y="0"/>
                </a:cxn>
                <a:cxn ang="0">
                  <a:pos x="8" y="0"/>
                </a:cxn>
              </a:cxnLst>
              <a:rect l="0" t="0" r="r" b="b"/>
              <a:pathLst>
                <a:path w="22" h="7">
                  <a:moveTo>
                    <a:pt x="8" y="0"/>
                  </a:moveTo>
                  <a:lnTo>
                    <a:pt x="0" y="0"/>
                  </a:lnTo>
                  <a:lnTo>
                    <a:pt x="0" y="7"/>
                  </a:lnTo>
                  <a:lnTo>
                    <a:pt x="22" y="7"/>
                  </a:lnTo>
                  <a:lnTo>
                    <a:pt x="22" y="0"/>
                  </a:lnTo>
                  <a:lnTo>
                    <a:pt x="14"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68" name="Freeform 4745"/>
            <p:cNvSpPr>
              <a:spLocks/>
            </p:cNvSpPr>
            <p:nvPr/>
          </p:nvSpPr>
          <p:spPr bwMode="auto">
            <a:xfrm>
              <a:off x="2498726" y="1506538"/>
              <a:ext cx="11113" cy="3175"/>
            </a:xfrm>
            <a:custGeom>
              <a:avLst/>
              <a:gdLst/>
              <a:ahLst/>
              <a:cxnLst>
                <a:cxn ang="0">
                  <a:pos x="8" y="0"/>
                </a:cxn>
                <a:cxn ang="0">
                  <a:pos x="0" y="0"/>
                </a:cxn>
                <a:cxn ang="0">
                  <a:pos x="0" y="7"/>
                </a:cxn>
                <a:cxn ang="0">
                  <a:pos x="8" y="7"/>
                </a:cxn>
                <a:cxn ang="0">
                  <a:pos x="14" y="7"/>
                </a:cxn>
                <a:cxn ang="0">
                  <a:pos x="22" y="7"/>
                </a:cxn>
                <a:cxn ang="0">
                  <a:pos x="22" y="0"/>
                </a:cxn>
                <a:cxn ang="0">
                  <a:pos x="14" y="0"/>
                </a:cxn>
                <a:cxn ang="0">
                  <a:pos x="8" y="0"/>
                </a:cxn>
              </a:cxnLst>
              <a:rect l="0" t="0" r="r" b="b"/>
              <a:pathLst>
                <a:path w="22" h="7">
                  <a:moveTo>
                    <a:pt x="8" y="0"/>
                  </a:moveTo>
                  <a:lnTo>
                    <a:pt x="0" y="0"/>
                  </a:lnTo>
                  <a:lnTo>
                    <a:pt x="0" y="7"/>
                  </a:lnTo>
                  <a:lnTo>
                    <a:pt x="8" y="7"/>
                  </a:lnTo>
                  <a:lnTo>
                    <a:pt x="14" y="7"/>
                  </a:lnTo>
                  <a:lnTo>
                    <a:pt x="22" y="7"/>
                  </a:lnTo>
                  <a:lnTo>
                    <a:pt x="22" y="0"/>
                  </a:lnTo>
                  <a:lnTo>
                    <a:pt x="14"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69" name="Line 4746"/>
            <p:cNvSpPr>
              <a:spLocks noChangeShapeType="1"/>
            </p:cNvSpPr>
            <p:nvPr/>
          </p:nvSpPr>
          <p:spPr bwMode="auto">
            <a:xfrm>
              <a:off x="2509838" y="15097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70" name="Freeform 4747"/>
            <p:cNvSpPr>
              <a:spLocks/>
            </p:cNvSpPr>
            <p:nvPr/>
          </p:nvSpPr>
          <p:spPr bwMode="auto">
            <a:xfrm>
              <a:off x="2505076" y="1506538"/>
              <a:ext cx="4763" cy="11113"/>
            </a:xfrm>
            <a:custGeom>
              <a:avLst/>
              <a:gdLst/>
              <a:ahLst/>
              <a:cxnLst>
                <a:cxn ang="0">
                  <a:pos x="8" y="7"/>
                </a:cxn>
                <a:cxn ang="0">
                  <a:pos x="8" y="0"/>
                </a:cxn>
                <a:cxn ang="0">
                  <a:pos x="0" y="0"/>
                </a:cxn>
                <a:cxn ang="0">
                  <a:pos x="0" y="21"/>
                </a:cxn>
                <a:cxn ang="0">
                  <a:pos x="8" y="21"/>
                </a:cxn>
                <a:cxn ang="0">
                  <a:pos x="8" y="13"/>
                </a:cxn>
                <a:cxn ang="0">
                  <a:pos x="8" y="7"/>
                </a:cxn>
              </a:cxnLst>
              <a:rect l="0" t="0" r="r" b="b"/>
              <a:pathLst>
                <a:path w="8" h="21">
                  <a:moveTo>
                    <a:pt x="8" y="7"/>
                  </a:moveTo>
                  <a:lnTo>
                    <a:pt x="8" y="0"/>
                  </a:lnTo>
                  <a:lnTo>
                    <a:pt x="0" y="0"/>
                  </a:lnTo>
                  <a:lnTo>
                    <a:pt x="0" y="21"/>
                  </a:lnTo>
                  <a:lnTo>
                    <a:pt x="8" y="21"/>
                  </a:lnTo>
                  <a:lnTo>
                    <a:pt x="8" y="13"/>
                  </a:lnTo>
                  <a:lnTo>
                    <a:pt x="8"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71" name="Freeform 4748"/>
            <p:cNvSpPr>
              <a:spLocks/>
            </p:cNvSpPr>
            <p:nvPr/>
          </p:nvSpPr>
          <p:spPr bwMode="auto">
            <a:xfrm>
              <a:off x="2505076" y="1506538"/>
              <a:ext cx="4763" cy="11113"/>
            </a:xfrm>
            <a:custGeom>
              <a:avLst/>
              <a:gdLst/>
              <a:ahLst/>
              <a:cxnLst>
                <a:cxn ang="0">
                  <a:pos x="8" y="7"/>
                </a:cxn>
                <a:cxn ang="0">
                  <a:pos x="8" y="0"/>
                </a:cxn>
                <a:cxn ang="0">
                  <a:pos x="0" y="0"/>
                </a:cxn>
                <a:cxn ang="0">
                  <a:pos x="0" y="7"/>
                </a:cxn>
                <a:cxn ang="0">
                  <a:pos x="0" y="13"/>
                </a:cxn>
                <a:cxn ang="0">
                  <a:pos x="0" y="21"/>
                </a:cxn>
                <a:cxn ang="0">
                  <a:pos x="8" y="21"/>
                </a:cxn>
                <a:cxn ang="0">
                  <a:pos x="8" y="13"/>
                </a:cxn>
                <a:cxn ang="0">
                  <a:pos x="8" y="7"/>
                </a:cxn>
              </a:cxnLst>
              <a:rect l="0" t="0" r="r" b="b"/>
              <a:pathLst>
                <a:path w="8" h="21">
                  <a:moveTo>
                    <a:pt x="8" y="7"/>
                  </a:moveTo>
                  <a:lnTo>
                    <a:pt x="8" y="0"/>
                  </a:lnTo>
                  <a:lnTo>
                    <a:pt x="0" y="0"/>
                  </a:lnTo>
                  <a:lnTo>
                    <a:pt x="0" y="7"/>
                  </a:lnTo>
                  <a:lnTo>
                    <a:pt x="0" y="13"/>
                  </a:lnTo>
                  <a:lnTo>
                    <a:pt x="0" y="21"/>
                  </a:lnTo>
                  <a:lnTo>
                    <a:pt x="8" y="21"/>
                  </a:lnTo>
                  <a:lnTo>
                    <a:pt x="8" y="13"/>
                  </a:lnTo>
                  <a:lnTo>
                    <a:pt x="8"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72" name="Line 4749"/>
            <p:cNvSpPr>
              <a:spLocks noChangeShapeType="1"/>
            </p:cNvSpPr>
            <p:nvPr/>
          </p:nvSpPr>
          <p:spPr bwMode="auto">
            <a:xfrm>
              <a:off x="2505076" y="15097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73" name="Freeform 4750"/>
            <p:cNvSpPr>
              <a:spLocks/>
            </p:cNvSpPr>
            <p:nvPr/>
          </p:nvSpPr>
          <p:spPr bwMode="auto">
            <a:xfrm>
              <a:off x="2505076" y="1509713"/>
              <a:ext cx="9525" cy="7938"/>
            </a:xfrm>
            <a:custGeom>
              <a:avLst/>
              <a:gdLst/>
              <a:ahLst/>
              <a:cxnLst>
                <a:cxn ang="0">
                  <a:pos x="0" y="0"/>
                </a:cxn>
                <a:cxn ang="0">
                  <a:pos x="0" y="14"/>
                </a:cxn>
                <a:cxn ang="0">
                  <a:pos x="8" y="14"/>
                </a:cxn>
                <a:cxn ang="0">
                  <a:pos x="16" y="6"/>
                </a:cxn>
                <a:cxn ang="0">
                  <a:pos x="8" y="0"/>
                </a:cxn>
                <a:cxn ang="0">
                  <a:pos x="0" y="0"/>
                </a:cxn>
              </a:cxnLst>
              <a:rect l="0" t="0" r="r" b="b"/>
              <a:pathLst>
                <a:path w="16" h="14">
                  <a:moveTo>
                    <a:pt x="0" y="0"/>
                  </a:moveTo>
                  <a:lnTo>
                    <a:pt x="0" y="14"/>
                  </a:lnTo>
                  <a:lnTo>
                    <a:pt x="8" y="14"/>
                  </a:lnTo>
                  <a:lnTo>
                    <a:pt x="16" y="6"/>
                  </a:lnTo>
                  <a:lnTo>
                    <a:pt x="8"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74" name="Freeform 4751"/>
            <p:cNvSpPr>
              <a:spLocks/>
            </p:cNvSpPr>
            <p:nvPr/>
          </p:nvSpPr>
          <p:spPr bwMode="auto">
            <a:xfrm>
              <a:off x="2505076" y="1509713"/>
              <a:ext cx="9525" cy="7938"/>
            </a:xfrm>
            <a:custGeom>
              <a:avLst/>
              <a:gdLst/>
              <a:ahLst/>
              <a:cxnLst>
                <a:cxn ang="0">
                  <a:pos x="0" y="0"/>
                </a:cxn>
                <a:cxn ang="0">
                  <a:pos x="0" y="6"/>
                </a:cxn>
                <a:cxn ang="0">
                  <a:pos x="0" y="6"/>
                </a:cxn>
                <a:cxn ang="0">
                  <a:pos x="0" y="14"/>
                </a:cxn>
                <a:cxn ang="0">
                  <a:pos x="8" y="14"/>
                </a:cxn>
                <a:cxn ang="0">
                  <a:pos x="16" y="6"/>
                </a:cxn>
                <a:cxn ang="0">
                  <a:pos x="16" y="6"/>
                </a:cxn>
                <a:cxn ang="0">
                  <a:pos x="8" y="0"/>
                </a:cxn>
                <a:cxn ang="0">
                  <a:pos x="0" y="0"/>
                </a:cxn>
              </a:cxnLst>
              <a:rect l="0" t="0" r="r" b="b"/>
              <a:pathLst>
                <a:path w="16" h="14">
                  <a:moveTo>
                    <a:pt x="0" y="0"/>
                  </a:moveTo>
                  <a:lnTo>
                    <a:pt x="0" y="6"/>
                  </a:lnTo>
                  <a:lnTo>
                    <a:pt x="0" y="6"/>
                  </a:lnTo>
                  <a:lnTo>
                    <a:pt x="0" y="14"/>
                  </a:lnTo>
                  <a:lnTo>
                    <a:pt x="8" y="14"/>
                  </a:lnTo>
                  <a:lnTo>
                    <a:pt x="16" y="6"/>
                  </a:lnTo>
                  <a:lnTo>
                    <a:pt x="16" y="6"/>
                  </a:lnTo>
                  <a:lnTo>
                    <a:pt x="8"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75" name="Line 4752"/>
            <p:cNvSpPr>
              <a:spLocks noChangeShapeType="1"/>
            </p:cNvSpPr>
            <p:nvPr/>
          </p:nvSpPr>
          <p:spPr bwMode="auto">
            <a:xfrm>
              <a:off x="2514601" y="15128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76" name="Freeform 4753"/>
            <p:cNvSpPr>
              <a:spLocks/>
            </p:cNvSpPr>
            <p:nvPr/>
          </p:nvSpPr>
          <p:spPr bwMode="auto">
            <a:xfrm>
              <a:off x="2505076" y="1509713"/>
              <a:ext cx="9525" cy="11113"/>
            </a:xfrm>
            <a:custGeom>
              <a:avLst/>
              <a:gdLst/>
              <a:ahLst/>
              <a:cxnLst>
                <a:cxn ang="0">
                  <a:pos x="16" y="6"/>
                </a:cxn>
                <a:cxn ang="0">
                  <a:pos x="8" y="0"/>
                </a:cxn>
                <a:cxn ang="0">
                  <a:pos x="0" y="6"/>
                </a:cxn>
                <a:cxn ang="0">
                  <a:pos x="0" y="21"/>
                </a:cxn>
                <a:cxn ang="0">
                  <a:pos x="16" y="21"/>
                </a:cxn>
                <a:cxn ang="0">
                  <a:pos x="16" y="6"/>
                </a:cxn>
              </a:cxnLst>
              <a:rect l="0" t="0" r="r" b="b"/>
              <a:pathLst>
                <a:path w="16" h="21">
                  <a:moveTo>
                    <a:pt x="16" y="6"/>
                  </a:moveTo>
                  <a:lnTo>
                    <a:pt x="8" y="0"/>
                  </a:lnTo>
                  <a:lnTo>
                    <a:pt x="0" y="6"/>
                  </a:lnTo>
                  <a:lnTo>
                    <a:pt x="0" y="21"/>
                  </a:lnTo>
                  <a:lnTo>
                    <a:pt x="16" y="21"/>
                  </a:lnTo>
                  <a:lnTo>
                    <a:pt x="16" y="6"/>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77" name="Freeform 4754"/>
            <p:cNvSpPr>
              <a:spLocks/>
            </p:cNvSpPr>
            <p:nvPr/>
          </p:nvSpPr>
          <p:spPr bwMode="auto">
            <a:xfrm>
              <a:off x="2505076" y="1509713"/>
              <a:ext cx="9525" cy="11113"/>
            </a:xfrm>
            <a:custGeom>
              <a:avLst/>
              <a:gdLst/>
              <a:ahLst/>
              <a:cxnLst>
                <a:cxn ang="0">
                  <a:pos x="16" y="6"/>
                </a:cxn>
                <a:cxn ang="0">
                  <a:pos x="16" y="6"/>
                </a:cxn>
                <a:cxn ang="0">
                  <a:pos x="8" y="0"/>
                </a:cxn>
                <a:cxn ang="0">
                  <a:pos x="0" y="6"/>
                </a:cxn>
                <a:cxn ang="0">
                  <a:pos x="0" y="21"/>
                </a:cxn>
                <a:cxn ang="0">
                  <a:pos x="8" y="21"/>
                </a:cxn>
                <a:cxn ang="0">
                  <a:pos x="16" y="21"/>
                </a:cxn>
                <a:cxn ang="0">
                  <a:pos x="16" y="21"/>
                </a:cxn>
                <a:cxn ang="0">
                  <a:pos x="16" y="6"/>
                </a:cxn>
              </a:cxnLst>
              <a:rect l="0" t="0" r="r" b="b"/>
              <a:pathLst>
                <a:path w="16" h="21">
                  <a:moveTo>
                    <a:pt x="16" y="6"/>
                  </a:moveTo>
                  <a:lnTo>
                    <a:pt x="16" y="6"/>
                  </a:lnTo>
                  <a:lnTo>
                    <a:pt x="8" y="0"/>
                  </a:lnTo>
                  <a:lnTo>
                    <a:pt x="0" y="6"/>
                  </a:lnTo>
                  <a:lnTo>
                    <a:pt x="0" y="21"/>
                  </a:lnTo>
                  <a:lnTo>
                    <a:pt x="8" y="21"/>
                  </a:lnTo>
                  <a:lnTo>
                    <a:pt x="16" y="21"/>
                  </a:lnTo>
                  <a:lnTo>
                    <a:pt x="16" y="21"/>
                  </a:lnTo>
                  <a:lnTo>
                    <a:pt x="16" y="6"/>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78" name="Line 4755"/>
            <p:cNvSpPr>
              <a:spLocks noChangeShapeType="1"/>
            </p:cNvSpPr>
            <p:nvPr/>
          </p:nvSpPr>
          <p:spPr bwMode="auto">
            <a:xfrm>
              <a:off x="2509838" y="15176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79" name="Freeform 4756"/>
            <p:cNvSpPr>
              <a:spLocks/>
            </p:cNvSpPr>
            <p:nvPr/>
          </p:nvSpPr>
          <p:spPr bwMode="auto">
            <a:xfrm>
              <a:off x="2505076" y="1517650"/>
              <a:ext cx="25400" cy="3175"/>
            </a:xfrm>
            <a:custGeom>
              <a:avLst/>
              <a:gdLst/>
              <a:ahLst/>
              <a:cxnLst>
                <a:cxn ang="0">
                  <a:pos x="8" y="0"/>
                </a:cxn>
                <a:cxn ang="0">
                  <a:pos x="0" y="7"/>
                </a:cxn>
                <a:cxn ang="0">
                  <a:pos x="46" y="7"/>
                </a:cxn>
                <a:cxn ang="0">
                  <a:pos x="46" y="0"/>
                </a:cxn>
                <a:cxn ang="0">
                  <a:pos x="39" y="0"/>
                </a:cxn>
                <a:cxn ang="0">
                  <a:pos x="8" y="0"/>
                </a:cxn>
              </a:cxnLst>
              <a:rect l="0" t="0" r="r" b="b"/>
              <a:pathLst>
                <a:path w="46" h="7">
                  <a:moveTo>
                    <a:pt x="8" y="0"/>
                  </a:moveTo>
                  <a:lnTo>
                    <a:pt x="0" y="7"/>
                  </a:lnTo>
                  <a:lnTo>
                    <a:pt x="46" y="7"/>
                  </a:lnTo>
                  <a:lnTo>
                    <a:pt x="46" y="0"/>
                  </a:lnTo>
                  <a:lnTo>
                    <a:pt x="39"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80" name="Freeform 4757"/>
            <p:cNvSpPr>
              <a:spLocks/>
            </p:cNvSpPr>
            <p:nvPr/>
          </p:nvSpPr>
          <p:spPr bwMode="auto">
            <a:xfrm>
              <a:off x="2505076" y="1517650"/>
              <a:ext cx="25400" cy="3175"/>
            </a:xfrm>
            <a:custGeom>
              <a:avLst/>
              <a:gdLst/>
              <a:ahLst/>
              <a:cxnLst>
                <a:cxn ang="0">
                  <a:pos x="8" y="0"/>
                </a:cxn>
                <a:cxn ang="0">
                  <a:pos x="8" y="0"/>
                </a:cxn>
                <a:cxn ang="0">
                  <a:pos x="0" y="7"/>
                </a:cxn>
                <a:cxn ang="0">
                  <a:pos x="8" y="7"/>
                </a:cxn>
                <a:cxn ang="0">
                  <a:pos x="39" y="7"/>
                </a:cxn>
                <a:cxn ang="0">
                  <a:pos x="46" y="7"/>
                </a:cxn>
                <a:cxn ang="0">
                  <a:pos x="46" y="0"/>
                </a:cxn>
                <a:cxn ang="0">
                  <a:pos x="39" y="0"/>
                </a:cxn>
                <a:cxn ang="0">
                  <a:pos x="8" y="0"/>
                </a:cxn>
              </a:cxnLst>
              <a:rect l="0" t="0" r="r" b="b"/>
              <a:pathLst>
                <a:path w="46" h="7">
                  <a:moveTo>
                    <a:pt x="8" y="0"/>
                  </a:moveTo>
                  <a:lnTo>
                    <a:pt x="8" y="0"/>
                  </a:lnTo>
                  <a:lnTo>
                    <a:pt x="0" y="7"/>
                  </a:lnTo>
                  <a:lnTo>
                    <a:pt x="8" y="7"/>
                  </a:lnTo>
                  <a:lnTo>
                    <a:pt x="39" y="7"/>
                  </a:lnTo>
                  <a:lnTo>
                    <a:pt x="46" y="7"/>
                  </a:lnTo>
                  <a:lnTo>
                    <a:pt x="46" y="0"/>
                  </a:lnTo>
                  <a:lnTo>
                    <a:pt x="39"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81" name="Line 4758"/>
            <p:cNvSpPr>
              <a:spLocks noChangeShapeType="1"/>
            </p:cNvSpPr>
            <p:nvPr/>
          </p:nvSpPr>
          <p:spPr bwMode="auto">
            <a:xfrm>
              <a:off x="2530476" y="15208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82" name="Freeform 4759"/>
            <p:cNvSpPr>
              <a:spLocks/>
            </p:cNvSpPr>
            <p:nvPr/>
          </p:nvSpPr>
          <p:spPr bwMode="auto">
            <a:xfrm>
              <a:off x="2522538" y="1517650"/>
              <a:ext cx="7938" cy="11113"/>
            </a:xfrm>
            <a:custGeom>
              <a:avLst/>
              <a:gdLst/>
              <a:ahLst/>
              <a:cxnLst>
                <a:cxn ang="0">
                  <a:pos x="15" y="7"/>
                </a:cxn>
                <a:cxn ang="0">
                  <a:pos x="15" y="0"/>
                </a:cxn>
                <a:cxn ang="0">
                  <a:pos x="8" y="0"/>
                </a:cxn>
                <a:cxn ang="0">
                  <a:pos x="0" y="7"/>
                </a:cxn>
                <a:cxn ang="0">
                  <a:pos x="0" y="15"/>
                </a:cxn>
                <a:cxn ang="0">
                  <a:pos x="8" y="22"/>
                </a:cxn>
                <a:cxn ang="0">
                  <a:pos x="15" y="22"/>
                </a:cxn>
                <a:cxn ang="0">
                  <a:pos x="15" y="15"/>
                </a:cxn>
                <a:cxn ang="0">
                  <a:pos x="15" y="7"/>
                </a:cxn>
              </a:cxnLst>
              <a:rect l="0" t="0" r="r" b="b"/>
              <a:pathLst>
                <a:path w="15" h="22">
                  <a:moveTo>
                    <a:pt x="15" y="7"/>
                  </a:moveTo>
                  <a:lnTo>
                    <a:pt x="15" y="0"/>
                  </a:lnTo>
                  <a:lnTo>
                    <a:pt x="8" y="0"/>
                  </a:lnTo>
                  <a:lnTo>
                    <a:pt x="0" y="7"/>
                  </a:lnTo>
                  <a:lnTo>
                    <a:pt x="0" y="15"/>
                  </a:lnTo>
                  <a:lnTo>
                    <a:pt x="8" y="22"/>
                  </a:lnTo>
                  <a:lnTo>
                    <a:pt x="15" y="22"/>
                  </a:lnTo>
                  <a:lnTo>
                    <a:pt x="15" y="15"/>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83" name="Freeform 4760"/>
            <p:cNvSpPr>
              <a:spLocks/>
            </p:cNvSpPr>
            <p:nvPr/>
          </p:nvSpPr>
          <p:spPr bwMode="auto">
            <a:xfrm>
              <a:off x="2522538" y="1517650"/>
              <a:ext cx="7938" cy="11113"/>
            </a:xfrm>
            <a:custGeom>
              <a:avLst/>
              <a:gdLst/>
              <a:ahLst/>
              <a:cxnLst>
                <a:cxn ang="0">
                  <a:pos x="15" y="7"/>
                </a:cxn>
                <a:cxn ang="0">
                  <a:pos x="15" y="0"/>
                </a:cxn>
                <a:cxn ang="0">
                  <a:pos x="8" y="0"/>
                </a:cxn>
                <a:cxn ang="0">
                  <a:pos x="0" y="7"/>
                </a:cxn>
                <a:cxn ang="0">
                  <a:pos x="0" y="15"/>
                </a:cxn>
                <a:cxn ang="0">
                  <a:pos x="8" y="22"/>
                </a:cxn>
                <a:cxn ang="0">
                  <a:pos x="15" y="22"/>
                </a:cxn>
                <a:cxn ang="0">
                  <a:pos x="15" y="15"/>
                </a:cxn>
                <a:cxn ang="0">
                  <a:pos x="15" y="7"/>
                </a:cxn>
              </a:cxnLst>
              <a:rect l="0" t="0" r="r" b="b"/>
              <a:pathLst>
                <a:path w="15" h="22">
                  <a:moveTo>
                    <a:pt x="15" y="7"/>
                  </a:moveTo>
                  <a:lnTo>
                    <a:pt x="15" y="0"/>
                  </a:lnTo>
                  <a:lnTo>
                    <a:pt x="8" y="0"/>
                  </a:lnTo>
                  <a:lnTo>
                    <a:pt x="0" y="7"/>
                  </a:lnTo>
                  <a:lnTo>
                    <a:pt x="0" y="15"/>
                  </a:lnTo>
                  <a:lnTo>
                    <a:pt x="8" y="22"/>
                  </a:lnTo>
                  <a:lnTo>
                    <a:pt x="15" y="22"/>
                  </a:lnTo>
                  <a:lnTo>
                    <a:pt x="15" y="15"/>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84" name="Line 4761"/>
            <p:cNvSpPr>
              <a:spLocks noChangeShapeType="1"/>
            </p:cNvSpPr>
            <p:nvPr/>
          </p:nvSpPr>
          <p:spPr bwMode="auto">
            <a:xfrm>
              <a:off x="2525713" y="15208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85" name="Freeform 4762"/>
            <p:cNvSpPr>
              <a:spLocks/>
            </p:cNvSpPr>
            <p:nvPr/>
          </p:nvSpPr>
          <p:spPr bwMode="auto">
            <a:xfrm>
              <a:off x="2522538" y="1520825"/>
              <a:ext cx="19050" cy="7938"/>
            </a:xfrm>
            <a:custGeom>
              <a:avLst/>
              <a:gdLst/>
              <a:ahLst/>
              <a:cxnLst>
                <a:cxn ang="0">
                  <a:pos x="8" y="0"/>
                </a:cxn>
                <a:cxn ang="0">
                  <a:pos x="0" y="8"/>
                </a:cxn>
                <a:cxn ang="0">
                  <a:pos x="8" y="15"/>
                </a:cxn>
                <a:cxn ang="0">
                  <a:pos x="30" y="15"/>
                </a:cxn>
                <a:cxn ang="0">
                  <a:pos x="38" y="8"/>
                </a:cxn>
                <a:cxn ang="0">
                  <a:pos x="30" y="0"/>
                </a:cxn>
                <a:cxn ang="0">
                  <a:pos x="8" y="0"/>
                </a:cxn>
              </a:cxnLst>
              <a:rect l="0" t="0" r="r" b="b"/>
              <a:pathLst>
                <a:path w="38" h="15">
                  <a:moveTo>
                    <a:pt x="8" y="0"/>
                  </a:moveTo>
                  <a:lnTo>
                    <a:pt x="0" y="8"/>
                  </a:lnTo>
                  <a:lnTo>
                    <a:pt x="8" y="15"/>
                  </a:lnTo>
                  <a:lnTo>
                    <a:pt x="30" y="15"/>
                  </a:lnTo>
                  <a:lnTo>
                    <a:pt x="38" y="8"/>
                  </a:lnTo>
                  <a:lnTo>
                    <a:pt x="30"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86" name="Freeform 4763"/>
            <p:cNvSpPr>
              <a:spLocks/>
            </p:cNvSpPr>
            <p:nvPr/>
          </p:nvSpPr>
          <p:spPr bwMode="auto">
            <a:xfrm>
              <a:off x="2522538" y="1520825"/>
              <a:ext cx="19050" cy="7938"/>
            </a:xfrm>
            <a:custGeom>
              <a:avLst/>
              <a:gdLst/>
              <a:ahLst/>
              <a:cxnLst>
                <a:cxn ang="0">
                  <a:pos x="8" y="0"/>
                </a:cxn>
                <a:cxn ang="0">
                  <a:pos x="0" y="8"/>
                </a:cxn>
                <a:cxn ang="0">
                  <a:pos x="0" y="8"/>
                </a:cxn>
                <a:cxn ang="0">
                  <a:pos x="8" y="15"/>
                </a:cxn>
                <a:cxn ang="0">
                  <a:pos x="30" y="15"/>
                </a:cxn>
                <a:cxn ang="0">
                  <a:pos x="38" y="8"/>
                </a:cxn>
                <a:cxn ang="0">
                  <a:pos x="38" y="8"/>
                </a:cxn>
                <a:cxn ang="0">
                  <a:pos x="30" y="0"/>
                </a:cxn>
                <a:cxn ang="0">
                  <a:pos x="8" y="0"/>
                </a:cxn>
              </a:cxnLst>
              <a:rect l="0" t="0" r="r" b="b"/>
              <a:pathLst>
                <a:path w="38" h="15">
                  <a:moveTo>
                    <a:pt x="8" y="0"/>
                  </a:moveTo>
                  <a:lnTo>
                    <a:pt x="0" y="8"/>
                  </a:lnTo>
                  <a:lnTo>
                    <a:pt x="0" y="8"/>
                  </a:lnTo>
                  <a:lnTo>
                    <a:pt x="8" y="15"/>
                  </a:lnTo>
                  <a:lnTo>
                    <a:pt x="30" y="15"/>
                  </a:lnTo>
                  <a:lnTo>
                    <a:pt x="38" y="8"/>
                  </a:lnTo>
                  <a:lnTo>
                    <a:pt x="38" y="8"/>
                  </a:lnTo>
                  <a:lnTo>
                    <a:pt x="30"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87" name="Line 4764"/>
            <p:cNvSpPr>
              <a:spLocks noChangeShapeType="1"/>
            </p:cNvSpPr>
            <p:nvPr/>
          </p:nvSpPr>
          <p:spPr bwMode="auto">
            <a:xfrm>
              <a:off x="2541588" y="15255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88" name="Freeform 4765"/>
            <p:cNvSpPr>
              <a:spLocks/>
            </p:cNvSpPr>
            <p:nvPr/>
          </p:nvSpPr>
          <p:spPr bwMode="auto">
            <a:xfrm>
              <a:off x="2533651" y="1520825"/>
              <a:ext cx="7938" cy="12700"/>
            </a:xfrm>
            <a:custGeom>
              <a:avLst/>
              <a:gdLst/>
              <a:ahLst/>
              <a:cxnLst>
                <a:cxn ang="0">
                  <a:pos x="16" y="8"/>
                </a:cxn>
                <a:cxn ang="0">
                  <a:pos x="8" y="0"/>
                </a:cxn>
                <a:cxn ang="0">
                  <a:pos x="0" y="8"/>
                </a:cxn>
                <a:cxn ang="0">
                  <a:pos x="0" y="15"/>
                </a:cxn>
                <a:cxn ang="0">
                  <a:pos x="8" y="23"/>
                </a:cxn>
                <a:cxn ang="0">
                  <a:pos x="16" y="15"/>
                </a:cxn>
                <a:cxn ang="0">
                  <a:pos x="16" y="8"/>
                </a:cxn>
              </a:cxnLst>
              <a:rect l="0" t="0" r="r" b="b"/>
              <a:pathLst>
                <a:path w="16" h="23">
                  <a:moveTo>
                    <a:pt x="16" y="8"/>
                  </a:moveTo>
                  <a:lnTo>
                    <a:pt x="8" y="0"/>
                  </a:lnTo>
                  <a:lnTo>
                    <a:pt x="0" y="8"/>
                  </a:lnTo>
                  <a:lnTo>
                    <a:pt x="0" y="15"/>
                  </a:lnTo>
                  <a:lnTo>
                    <a:pt x="8" y="23"/>
                  </a:lnTo>
                  <a:lnTo>
                    <a:pt x="16" y="15"/>
                  </a:lnTo>
                  <a:lnTo>
                    <a:pt x="16"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89" name="Freeform 4766"/>
            <p:cNvSpPr>
              <a:spLocks/>
            </p:cNvSpPr>
            <p:nvPr/>
          </p:nvSpPr>
          <p:spPr bwMode="auto">
            <a:xfrm>
              <a:off x="2533651" y="1520825"/>
              <a:ext cx="7938" cy="12700"/>
            </a:xfrm>
            <a:custGeom>
              <a:avLst/>
              <a:gdLst/>
              <a:ahLst/>
              <a:cxnLst>
                <a:cxn ang="0">
                  <a:pos x="16" y="8"/>
                </a:cxn>
                <a:cxn ang="0">
                  <a:pos x="8" y="0"/>
                </a:cxn>
                <a:cxn ang="0">
                  <a:pos x="8" y="0"/>
                </a:cxn>
                <a:cxn ang="0">
                  <a:pos x="0" y="8"/>
                </a:cxn>
                <a:cxn ang="0">
                  <a:pos x="0" y="15"/>
                </a:cxn>
                <a:cxn ang="0">
                  <a:pos x="8" y="23"/>
                </a:cxn>
                <a:cxn ang="0">
                  <a:pos x="8" y="23"/>
                </a:cxn>
                <a:cxn ang="0">
                  <a:pos x="16" y="15"/>
                </a:cxn>
                <a:cxn ang="0">
                  <a:pos x="16" y="8"/>
                </a:cxn>
              </a:cxnLst>
              <a:rect l="0" t="0" r="r" b="b"/>
              <a:pathLst>
                <a:path w="16" h="23">
                  <a:moveTo>
                    <a:pt x="16" y="8"/>
                  </a:moveTo>
                  <a:lnTo>
                    <a:pt x="8" y="0"/>
                  </a:lnTo>
                  <a:lnTo>
                    <a:pt x="8" y="0"/>
                  </a:lnTo>
                  <a:lnTo>
                    <a:pt x="0" y="8"/>
                  </a:lnTo>
                  <a:lnTo>
                    <a:pt x="0" y="15"/>
                  </a:lnTo>
                  <a:lnTo>
                    <a:pt x="8" y="23"/>
                  </a:lnTo>
                  <a:lnTo>
                    <a:pt x="8" y="23"/>
                  </a:lnTo>
                  <a:lnTo>
                    <a:pt x="16" y="15"/>
                  </a:lnTo>
                  <a:lnTo>
                    <a:pt x="16"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90" name="Line 4767"/>
            <p:cNvSpPr>
              <a:spLocks noChangeShapeType="1"/>
            </p:cNvSpPr>
            <p:nvPr/>
          </p:nvSpPr>
          <p:spPr bwMode="auto">
            <a:xfrm>
              <a:off x="2538413" y="15287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91" name="Freeform 4768"/>
            <p:cNvSpPr>
              <a:spLocks/>
            </p:cNvSpPr>
            <p:nvPr/>
          </p:nvSpPr>
          <p:spPr bwMode="auto">
            <a:xfrm>
              <a:off x="2533651" y="1528763"/>
              <a:ext cx="20638" cy="4763"/>
            </a:xfrm>
            <a:custGeom>
              <a:avLst/>
              <a:gdLst/>
              <a:ahLst/>
              <a:cxnLst>
                <a:cxn ang="0">
                  <a:pos x="8" y="0"/>
                </a:cxn>
                <a:cxn ang="0">
                  <a:pos x="0" y="0"/>
                </a:cxn>
                <a:cxn ang="0">
                  <a:pos x="0" y="8"/>
                </a:cxn>
                <a:cxn ang="0">
                  <a:pos x="38" y="8"/>
                </a:cxn>
                <a:cxn ang="0">
                  <a:pos x="38" y="0"/>
                </a:cxn>
                <a:cxn ang="0">
                  <a:pos x="8" y="0"/>
                </a:cxn>
              </a:cxnLst>
              <a:rect l="0" t="0" r="r" b="b"/>
              <a:pathLst>
                <a:path w="38" h="8">
                  <a:moveTo>
                    <a:pt x="8" y="0"/>
                  </a:moveTo>
                  <a:lnTo>
                    <a:pt x="0" y="0"/>
                  </a:lnTo>
                  <a:lnTo>
                    <a:pt x="0" y="8"/>
                  </a:lnTo>
                  <a:lnTo>
                    <a:pt x="38" y="8"/>
                  </a:lnTo>
                  <a:lnTo>
                    <a:pt x="38"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92" name="Freeform 4769"/>
            <p:cNvSpPr>
              <a:spLocks/>
            </p:cNvSpPr>
            <p:nvPr/>
          </p:nvSpPr>
          <p:spPr bwMode="auto">
            <a:xfrm>
              <a:off x="2533651" y="1528763"/>
              <a:ext cx="20638" cy="4763"/>
            </a:xfrm>
            <a:custGeom>
              <a:avLst/>
              <a:gdLst/>
              <a:ahLst/>
              <a:cxnLst>
                <a:cxn ang="0">
                  <a:pos x="8" y="0"/>
                </a:cxn>
                <a:cxn ang="0">
                  <a:pos x="0" y="0"/>
                </a:cxn>
                <a:cxn ang="0">
                  <a:pos x="0" y="8"/>
                </a:cxn>
                <a:cxn ang="0">
                  <a:pos x="8" y="8"/>
                </a:cxn>
                <a:cxn ang="0">
                  <a:pos x="38" y="8"/>
                </a:cxn>
                <a:cxn ang="0">
                  <a:pos x="38" y="8"/>
                </a:cxn>
                <a:cxn ang="0">
                  <a:pos x="38" y="0"/>
                </a:cxn>
                <a:cxn ang="0">
                  <a:pos x="38" y="0"/>
                </a:cxn>
                <a:cxn ang="0">
                  <a:pos x="8" y="0"/>
                </a:cxn>
              </a:cxnLst>
              <a:rect l="0" t="0" r="r" b="b"/>
              <a:pathLst>
                <a:path w="38" h="8">
                  <a:moveTo>
                    <a:pt x="8" y="0"/>
                  </a:moveTo>
                  <a:lnTo>
                    <a:pt x="0" y="0"/>
                  </a:lnTo>
                  <a:lnTo>
                    <a:pt x="0" y="8"/>
                  </a:lnTo>
                  <a:lnTo>
                    <a:pt x="8" y="8"/>
                  </a:lnTo>
                  <a:lnTo>
                    <a:pt x="38" y="8"/>
                  </a:lnTo>
                  <a:lnTo>
                    <a:pt x="38" y="8"/>
                  </a:lnTo>
                  <a:lnTo>
                    <a:pt x="38" y="0"/>
                  </a:lnTo>
                  <a:lnTo>
                    <a:pt x="38"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93" name="Line 4770"/>
            <p:cNvSpPr>
              <a:spLocks noChangeShapeType="1"/>
            </p:cNvSpPr>
            <p:nvPr/>
          </p:nvSpPr>
          <p:spPr bwMode="auto">
            <a:xfrm>
              <a:off x="2554288" y="15287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94" name="Freeform 4771"/>
            <p:cNvSpPr>
              <a:spLocks/>
            </p:cNvSpPr>
            <p:nvPr/>
          </p:nvSpPr>
          <p:spPr bwMode="auto">
            <a:xfrm>
              <a:off x="2549526" y="1528763"/>
              <a:ext cx="4763" cy="11113"/>
            </a:xfrm>
            <a:custGeom>
              <a:avLst/>
              <a:gdLst/>
              <a:ahLst/>
              <a:cxnLst>
                <a:cxn ang="0">
                  <a:pos x="7" y="0"/>
                </a:cxn>
                <a:cxn ang="0">
                  <a:pos x="0" y="0"/>
                </a:cxn>
                <a:cxn ang="0">
                  <a:pos x="0" y="21"/>
                </a:cxn>
                <a:cxn ang="0">
                  <a:pos x="7" y="14"/>
                </a:cxn>
                <a:cxn ang="0">
                  <a:pos x="7" y="0"/>
                </a:cxn>
              </a:cxnLst>
              <a:rect l="0" t="0" r="r" b="b"/>
              <a:pathLst>
                <a:path w="7" h="21">
                  <a:moveTo>
                    <a:pt x="7" y="0"/>
                  </a:moveTo>
                  <a:lnTo>
                    <a:pt x="0" y="0"/>
                  </a:lnTo>
                  <a:lnTo>
                    <a:pt x="0" y="21"/>
                  </a:lnTo>
                  <a:lnTo>
                    <a:pt x="7" y="14"/>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95" name="Freeform 4772"/>
            <p:cNvSpPr>
              <a:spLocks/>
            </p:cNvSpPr>
            <p:nvPr/>
          </p:nvSpPr>
          <p:spPr bwMode="auto">
            <a:xfrm>
              <a:off x="2549526" y="1528763"/>
              <a:ext cx="4763" cy="11113"/>
            </a:xfrm>
            <a:custGeom>
              <a:avLst/>
              <a:gdLst/>
              <a:ahLst/>
              <a:cxnLst>
                <a:cxn ang="0">
                  <a:pos x="7" y="0"/>
                </a:cxn>
                <a:cxn ang="0">
                  <a:pos x="7" y="0"/>
                </a:cxn>
                <a:cxn ang="0">
                  <a:pos x="0" y="0"/>
                </a:cxn>
                <a:cxn ang="0">
                  <a:pos x="0" y="0"/>
                </a:cxn>
                <a:cxn ang="0">
                  <a:pos x="0" y="14"/>
                </a:cxn>
                <a:cxn ang="0">
                  <a:pos x="0" y="21"/>
                </a:cxn>
                <a:cxn ang="0">
                  <a:pos x="7" y="14"/>
                </a:cxn>
                <a:cxn ang="0">
                  <a:pos x="7" y="14"/>
                </a:cxn>
                <a:cxn ang="0">
                  <a:pos x="7" y="0"/>
                </a:cxn>
              </a:cxnLst>
              <a:rect l="0" t="0" r="r" b="b"/>
              <a:pathLst>
                <a:path w="7" h="21">
                  <a:moveTo>
                    <a:pt x="7" y="0"/>
                  </a:moveTo>
                  <a:lnTo>
                    <a:pt x="7" y="0"/>
                  </a:lnTo>
                  <a:lnTo>
                    <a:pt x="0" y="0"/>
                  </a:lnTo>
                  <a:lnTo>
                    <a:pt x="0" y="0"/>
                  </a:lnTo>
                  <a:lnTo>
                    <a:pt x="0" y="14"/>
                  </a:lnTo>
                  <a:lnTo>
                    <a:pt x="0" y="21"/>
                  </a:lnTo>
                  <a:lnTo>
                    <a:pt x="7" y="14"/>
                  </a:lnTo>
                  <a:lnTo>
                    <a:pt x="7" y="14"/>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96" name="Line 4773"/>
            <p:cNvSpPr>
              <a:spLocks noChangeShapeType="1"/>
            </p:cNvSpPr>
            <p:nvPr/>
          </p:nvSpPr>
          <p:spPr bwMode="auto">
            <a:xfrm>
              <a:off x="2554288" y="15335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97" name="Freeform 4774"/>
            <p:cNvSpPr>
              <a:spLocks/>
            </p:cNvSpPr>
            <p:nvPr/>
          </p:nvSpPr>
          <p:spPr bwMode="auto">
            <a:xfrm>
              <a:off x="2549526" y="1533525"/>
              <a:ext cx="7938" cy="6350"/>
            </a:xfrm>
            <a:custGeom>
              <a:avLst/>
              <a:gdLst/>
              <a:ahLst/>
              <a:cxnLst>
                <a:cxn ang="0">
                  <a:pos x="7" y="0"/>
                </a:cxn>
                <a:cxn ang="0">
                  <a:pos x="0" y="0"/>
                </a:cxn>
                <a:cxn ang="0">
                  <a:pos x="0" y="6"/>
                </a:cxn>
                <a:cxn ang="0">
                  <a:pos x="7" y="13"/>
                </a:cxn>
                <a:cxn ang="0">
                  <a:pos x="15" y="6"/>
                </a:cxn>
                <a:cxn ang="0">
                  <a:pos x="15" y="0"/>
                </a:cxn>
                <a:cxn ang="0">
                  <a:pos x="7" y="0"/>
                </a:cxn>
              </a:cxnLst>
              <a:rect l="0" t="0" r="r" b="b"/>
              <a:pathLst>
                <a:path w="15" h="13">
                  <a:moveTo>
                    <a:pt x="7" y="0"/>
                  </a:moveTo>
                  <a:lnTo>
                    <a:pt x="0" y="0"/>
                  </a:lnTo>
                  <a:lnTo>
                    <a:pt x="0" y="6"/>
                  </a:lnTo>
                  <a:lnTo>
                    <a:pt x="7" y="13"/>
                  </a:lnTo>
                  <a:lnTo>
                    <a:pt x="15" y="6"/>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98" name="Freeform 4775"/>
            <p:cNvSpPr>
              <a:spLocks/>
            </p:cNvSpPr>
            <p:nvPr/>
          </p:nvSpPr>
          <p:spPr bwMode="auto">
            <a:xfrm>
              <a:off x="2549526" y="1533525"/>
              <a:ext cx="7938" cy="6350"/>
            </a:xfrm>
            <a:custGeom>
              <a:avLst/>
              <a:gdLst/>
              <a:ahLst/>
              <a:cxnLst>
                <a:cxn ang="0">
                  <a:pos x="7" y="0"/>
                </a:cxn>
                <a:cxn ang="0">
                  <a:pos x="0" y="0"/>
                </a:cxn>
                <a:cxn ang="0">
                  <a:pos x="0" y="6"/>
                </a:cxn>
                <a:cxn ang="0">
                  <a:pos x="7" y="13"/>
                </a:cxn>
                <a:cxn ang="0">
                  <a:pos x="7" y="13"/>
                </a:cxn>
                <a:cxn ang="0">
                  <a:pos x="15" y="6"/>
                </a:cxn>
                <a:cxn ang="0">
                  <a:pos x="15" y="0"/>
                </a:cxn>
                <a:cxn ang="0">
                  <a:pos x="7" y="0"/>
                </a:cxn>
                <a:cxn ang="0">
                  <a:pos x="7" y="0"/>
                </a:cxn>
              </a:cxnLst>
              <a:rect l="0" t="0" r="r" b="b"/>
              <a:pathLst>
                <a:path w="15" h="13">
                  <a:moveTo>
                    <a:pt x="7" y="0"/>
                  </a:moveTo>
                  <a:lnTo>
                    <a:pt x="0" y="0"/>
                  </a:lnTo>
                  <a:lnTo>
                    <a:pt x="0" y="6"/>
                  </a:lnTo>
                  <a:lnTo>
                    <a:pt x="7" y="13"/>
                  </a:lnTo>
                  <a:lnTo>
                    <a:pt x="7" y="13"/>
                  </a:lnTo>
                  <a:lnTo>
                    <a:pt x="15" y="6"/>
                  </a:lnTo>
                  <a:lnTo>
                    <a:pt x="15" y="0"/>
                  </a:lnTo>
                  <a:lnTo>
                    <a:pt x="7"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399" name="Line 4776"/>
            <p:cNvSpPr>
              <a:spLocks noChangeShapeType="1"/>
            </p:cNvSpPr>
            <p:nvPr/>
          </p:nvSpPr>
          <p:spPr bwMode="auto">
            <a:xfrm>
              <a:off x="2554288" y="15335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00" name="Freeform 4777"/>
            <p:cNvSpPr>
              <a:spLocks/>
            </p:cNvSpPr>
            <p:nvPr/>
          </p:nvSpPr>
          <p:spPr bwMode="auto">
            <a:xfrm>
              <a:off x="2554288" y="1533525"/>
              <a:ext cx="7938" cy="6350"/>
            </a:xfrm>
            <a:custGeom>
              <a:avLst/>
              <a:gdLst/>
              <a:ahLst/>
              <a:cxnLst>
                <a:cxn ang="0">
                  <a:pos x="0" y="0"/>
                </a:cxn>
                <a:cxn ang="0">
                  <a:pos x="0" y="13"/>
                </a:cxn>
                <a:cxn ang="0">
                  <a:pos x="8" y="13"/>
                </a:cxn>
                <a:cxn ang="0">
                  <a:pos x="15" y="6"/>
                </a:cxn>
                <a:cxn ang="0">
                  <a:pos x="15" y="0"/>
                </a:cxn>
                <a:cxn ang="0">
                  <a:pos x="8" y="0"/>
                </a:cxn>
                <a:cxn ang="0">
                  <a:pos x="0" y="0"/>
                </a:cxn>
              </a:cxnLst>
              <a:rect l="0" t="0" r="r" b="b"/>
              <a:pathLst>
                <a:path w="15" h="13">
                  <a:moveTo>
                    <a:pt x="0" y="0"/>
                  </a:moveTo>
                  <a:lnTo>
                    <a:pt x="0" y="13"/>
                  </a:lnTo>
                  <a:lnTo>
                    <a:pt x="8" y="13"/>
                  </a:lnTo>
                  <a:lnTo>
                    <a:pt x="15" y="6"/>
                  </a:lnTo>
                  <a:lnTo>
                    <a:pt x="15" y="0"/>
                  </a:lnTo>
                  <a:lnTo>
                    <a:pt x="8"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01" name="Freeform 4778"/>
            <p:cNvSpPr>
              <a:spLocks/>
            </p:cNvSpPr>
            <p:nvPr/>
          </p:nvSpPr>
          <p:spPr bwMode="auto">
            <a:xfrm>
              <a:off x="2554288" y="1533525"/>
              <a:ext cx="7938" cy="6350"/>
            </a:xfrm>
            <a:custGeom>
              <a:avLst/>
              <a:gdLst/>
              <a:ahLst/>
              <a:cxnLst>
                <a:cxn ang="0">
                  <a:pos x="0" y="0"/>
                </a:cxn>
                <a:cxn ang="0">
                  <a:pos x="0" y="0"/>
                </a:cxn>
                <a:cxn ang="0">
                  <a:pos x="0" y="6"/>
                </a:cxn>
                <a:cxn ang="0">
                  <a:pos x="0" y="13"/>
                </a:cxn>
                <a:cxn ang="0">
                  <a:pos x="8" y="13"/>
                </a:cxn>
                <a:cxn ang="0">
                  <a:pos x="15" y="6"/>
                </a:cxn>
                <a:cxn ang="0">
                  <a:pos x="15" y="0"/>
                </a:cxn>
                <a:cxn ang="0">
                  <a:pos x="8" y="0"/>
                </a:cxn>
                <a:cxn ang="0">
                  <a:pos x="0" y="0"/>
                </a:cxn>
              </a:cxnLst>
              <a:rect l="0" t="0" r="r" b="b"/>
              <a:pathLst>
                <a:path w="15" h="13">
                  <a:moveTo>
                    <a:pt x="0" y="0"/>
                  </a:moveTo>
                  <a:lnTo>
                    <a:pt x="0" y="0"/>
                  </a:lnTo>
                  <a:lnTo>
                    <a:pt x="0" y="6"/>
                  </a:lnTo>
                  <a:lnTo>
                    <a:pt x="0" y="13"/>
                  </a:lnTo>
                  <a:lnTo>
                    <a:pt x="8" y="13"/>
                  </a:lnTo>
                  <a:lnTo>
                    <a:pt x="15" y="6"/>
                  </a:lnTo>
                  <a:lnTo>
                    <a:pt x="15" y="0"/>
                  </a:lnTo>
                  <a:lnTo>
                    <a:pt x="8"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02" name="Line 4779"/>
            <p:cNvSpPr>
              <a:spLocks noChangeShapeType="1"/>
            </p:cNvSpPr>
            <p:nvPr/>
          </p:nvSpPr>
          <p:spPr bwMode="auto">
            <a:xfrm>
              <a:off x="2557463" y="15335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03" name="Freeform 4780"/>
            <p:cNvSpPr>
              <a:spLocks/>
            </p:cNvSpPr>
            <p:nvPr/>
          </p:nvSpPr>
          <p:spPr bwMode="auto">
            <a:xfrm>
              <a:off x="2554288" y="1533525"/>
              <a:ext cx="19050" cy="6350"/>
            </a:xfrm>
            <a:custGeom>
              <a:avLst/>
              <a:gdLst/>
              <a:ahLst/>
              <a:cxnLst>
                <a:cxn ang="0">
                  <a:pos x="8" y="0"/>
                </a:cxn>
                <a:cxn ang="0">
                  <a:pos x="0" y="6"/>
                </a:cxn>
                <a:cxn ang="0">
                  <a:pos x="8" y="13"/>
                </a:cxn>
                <a:cxn ang="0">
                  <a:pos x="31" y="13"/>
                </a:cxn>
                <a:cxn ang="0">
                  <a:pos x="37" y="6"/>
                </a:cxn>
                <a:cxn ang="0">
                  <a:pos x="37" y="0"/>
                </a:cxn>
                <a:cxn ang="0">
                  <a:pos x="31" y="0"/>
                </a:cxn>
                <a:cxn ang="0">
                  <a:pos x="8" y="0"/>
                </a:cxn>
              </a:cxnLst>
              <a:rect l="0" t="0" r="r" b="b"/>
              <a:pathLst>
                <a:path w="37" h="13">
                  <a:moveTo>
                    <a:pt x="8" y="0"/>
                  </a:moveTo>
                  <a:lnTo>
                    <a:pt x="0" y="6"/>
                  </a:lnTo>
                  <a:lnTo>
                    <a:pt x="8" y="13"/>
                  </a:lnTo>
                  <a:lnTo>
                    <a:pt x="31" y="13"/>
                  </a:lnTo>
                  <a:lnTo>
                    <a:pt x="37" y="6"/>
                  </a:lnTo>
                  <a:lnTo>
                    <a:pt x="37" y="0"/>
                  </a:lnTo>
                  <a:lnTo>
                    <a:pt x="31"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04" name="Freeform 4781"/>
            <p:cNvSpPr>
              <a:spLocks/>
            </p:cNvSpPr>
            <p:nvPr/>
          </p:nvSpPr>
          <p:spPr bwMode="auto">
            <a:xfrm>
              <a:off x="2554288" y="1533525"/>
              <a:ext cx="19050" cy="6350"/>
            </a:xfrm>
            <a:custGeom>
              <a:avLst/>
              <a:gdLst/>
              <a:ahLst/>
              <a:cxnLst>
                <a:cxn ang="0">
                  <a:pos x="8" y="0"/>
                </a:cxn>
                <a:cxn ang="0">
                  <a:pos x="8" y="0"/>
                </a:cxn>
                <a:cxn ang="0">
                  <a:pos x="0" y="6"/>
                </a:cxn>
                <a:cxn ang="0">
                  <a:pos x="8" y="13"/>
                </a:cxn>
                <a:cxn ang="0">
                  <a:pos x="31" y="13"/>
                </a:cxn>
                <a:cxn ang="0">
                  <a:pos x="37" y="6"/>
                </a:cxn>
                <a:cxn ang="0">
                  <a:pos x="37" y="0"/>
                </a:cxn>
                <a:cxn ang="0">
                  <a:pos x="31" y="0"/>
                </a:cxn>
                <a:cxn ang="0">
                  <a:pos x="8" y="0"/>
                </a:cxn>
              </a:cxnLst>
              <a:rect l="0" t="0" r="r" b="b"/>
              <a:pathLst>
                <a:path w="37" h="13">
                  <a:moveTo>
                    <a:pt x="8" y="0"/>
                  </a:moveTo>
                  <a:lnTo>
                    <a:pt x="8" y="0"/>
                  </a:lnTo>
                  <a:lnTo>
                    <a:pt x="0" y="6"/>
                  </a:lnTo>
                  <a:lnTo>
                    <a:pt x="8" y="13"/>
                  </a:lnTo>
                  <a:lnTo>
                    <a:pt x="31" y="13"/>
                  </a:lnTo>
                  <a:lnTo>
                    <a:pt x="37" y="6"/>
                  </a:lnTo>
                  <a:lnTo>
                    <a:pt x="37" y="0"/>
                  </a:lnTo>
                  <a:lnTo>
                    <a:pt x="31"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05" name="Line 4782"/>
            <p:cNvSpPr>
              <a:spLocks noChangeShapeType="1"/>
            </p:cNvSpPr>
            <p:nvPr/>
          </p:nvSpPr>
          <p:spPr bwMode="auto">
            <a:xfrm>
              <a:off x="2570163" y="15335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06" name="Freeform 4783"/>
            <p:cNvSpPr>
              <a:spLocks/>
            </p:cNvSpPr>
            <p:nvPr/>
          </p:nvSpPr>
          <p:spPr bwMode="auto">
            <a:xfrm>
              <a:off x="2565401" y="1533525"/>
              <a:ext cx="15875" cy="6350"/>
            </a:xfrm>
            <a:custGeom>
              <a:avLst/>
              <a:gdLst/>
              <a:ahLst/>
              <a:cxnLst>
                <a:cxn ang="0">
                  <a:pos x="8" y="0"/>
                </a:cxn>
                <a:cxn ang="0">
                  <a:pos x="0" y="0"/>
                </a:cxn>
                <a:cxn ang="0">
                  <a:pos x="0" y="6"/>
                </a:cxn>
                <a:cxn ang="0">
                  <a:pos x="8" y="13"/>
                </a:cxn>
                <a:cxn ang="0">
                  <a:pos x="22" y="13"/>
                </a:cxn>
                <a:cxn ang="0">
                  <a:pos x="30" y="6"/>
                </a:cxn>
                <a:cxn ang="0">
                  <a:pos x="30" y="0"/>
                </a:cxn>
                <a:cxn ang="0">
                  <a:pos x="22" y="0"/>
                </a:cxn>
                <a:cxn ang="0">
                  <a:pos x="8" y="0"/>
                </a:cxn>
              </a:cxnLst>
              <a:rect l="0" t="0" r="r" b="b"/>
              <a:pathLst>
                <a:path w="30" h="13">
                  <a:moveTo>
                    <a:pt x="8" y="0"/>
                  </a:moveTo>
                  <a:lnTo>
                    <a:pt x="0" y="0"/>
                  </a:lnTo>
                  <a:lnTo>
                    <a:pt x="0" y="6"/>
                  </a:lnTo>
                  <a:lnTo>
                    <a:pt x="8" y="13"/>
                  </a:lnTo>
                  <a:lnTo>
                    <a:pt x="22" y="13"/>
                  </a:lnTo>
                  <a:lnTo>
                    <a:pt x="30" y="6"/>
                  </a:lnTo>
                  <a:lnTo>
                    <a:pt x="30" y="0"/>
                  </a:lnTo>
                  <a:lnTo>
                    <a:pt x="22"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07" name="Freeform 4784"/>
            <p:cNvSpPr>
              <a:spLocks/>
            </p:cNvSpPr>
            <p:nvPr/>
          </p:nvSpPr>
          <p:spPr bwMode="auto">
            <a:xfrm>
              <a:off x="2565401" y="1533525"/>
              <a:ext cx="15875" cy="6350"/>
            </a:xfrm>
            <a:custGeom>
              <a:avLst/>
              <a:gdLst/>
              <a:ahLst/>
              <a:cxnLst>
                <a:cxn ang="0">
                  <a:pos x="8" y="0"/>
                </a:cxn>
                <a:cxn ang="0">
                  <a:pos x="0" y="0"/>
                </a:cxn>
                <a:cxn ang="0">
                  <a:pos x="0" y="6"/>
                </a:cxn>
                <a:cxn ang="0">
                  <a:pos x="8" y="13"/>
                </a:cxn>
                <a:cxn ang="0">
                  <a:pos x="22" y="13"/>
                </a:cxn>
                <a:cxn ang="0">
                  <a:pos x="30" y="6"/>
                </a:cxn>
                <a:cxn ang="0">
                  <a:pos x="30" y="0"/>
                </a:cxn>
                <a:cxn ang="0">
                  <a:pos x="22" y="0"/>
                </a:cxn>
                <a:cxn ang="0">
                  <a:pos x="8" y="0"/>
                </a:cxn>
              </a:cxnLst>
              <a:rect l="0" t="0" r="r" b="b"/>
              <a:pathLst>
                <a:path w="30" h="13">
                  <a:moveTo>
                    <a:pt x="8" y="0"/>
                  </a:moveTo>
                  <a:lnTo>
                    <a:pt x="0" y="0"/>
                  </a:lnTo>
                  <a:lnTo>
                    <a:pt x="0" y="6"/>
                  </a:lnTo>
                  <a:lnTo>
                    <a:pt x="8" y="13"/>
                  </a:lnTo>
                  <a:lnTo>
                    <a:pt x="22" y="13"/>
                  </a:lnTo>
                  <a:lnTo>
                    <a:pt x="30" y="6"/>
                  </a:lnTo>
                  <a:lnTo>
                    <a:pt x="30" y="0"/>
                  </a:lnTo>
                  <a:lnTo>
                    <a:pt x="22"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08" name="Line 4785"/>
            <p:cNvSpPr>
              <a:spLocks noChangeShapeType="1"/>
            </p:cNvSpPr>
            <p:nvPr/>
          </p:nvSpPr>
          <p:spPr bwMode="auto">
            <a:xfrm>
              <a:off x="2578101" y="15335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09" name="Freeform 4786"/>
            <p:cNvSpPr>
              <a:spLocks/>
            </p:cNvSpPr>
            <p:nvPr/>
          </p:nvSpPr>
          <p:spPr bwMode="auto">
            <a:xfrm>
              <a:off x="2573338" y="1533525"/>
              <a:ext cx="15875" cy="6350"/>
            </a:xfrm>
            <a:custGeom>
              <a:avLst/>
              <a:gdLst/>
              <a:ahLst/>
              <a:cxnLst>
                <a:cxn ang="0">
                  <a:pos x="8" y="0"/>
                </a:cxn>
                <a:cxn ang="0">
                  <a:pos x="0" y="0"/>
                </a:cxn>
                <a:cxn ang="0">
                  <a:pos x="0" y="6"/>
                </a:cxn>
                <a:cxn ang="0">
                  <a:pos x="8" y="13"/>
                </a:cxn>
                <a:cxn ang="0">
                  <a:pos x="23" y="13"/>
                </a:cxn>
                <a:cxn ang="0">
                  <a:pos x="31" y="6"/>
                </a:cxn>
                <a:cxn ang="0">
                  <a:pos x="31" y="0"/>
                </a:cxn>
                <a:cxn ang="0">
                  <a:pos x="23" y="0"/>
                </a:cxn>
                <a:cxn ang="0">
                  <a:pos x="8" y="0"/>
                </a:cxn>
              </a:cxnLst>
              <a:rect l="0" t="0" r="r" b="b"/>
              <a:pathLst>
                <a:path w="31" h="13">
                  <a:moveTo>
                    <a:pt x="8" y="0"/>
                  </a:moveTo>
                  <a:lnTo>
                    <a:pt x="0" y="0"/>
                  </a:lnTo>
                  <a:lnTo>
                    <a:pt x="0" y="6"/>
                  </a:lnTo>
                  <a:lnTo>
                    <a:pt x="8" y="13"/>
                  </a:lnTo>
                  <a:lnTo>
                    <a:pt x="23" y="13"/>
                  </a:lnTo>
                  <a:lnTo>
                    <a:pt x="31" y="6"/>
                  </a:lnTo>
                  <a:lnTo>
                    <a:pt x="31" y="0"/>
                  </a:lnTo>
                  <a:lnTo>
                    <a:pt x="23"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10" name="Freeform 4787"/>
            <p:cNvSpPr>
              <a:spLocks/>
            </p:cNvSpPr>
            <p:nvPr/>
          </p:nvSpPr>
          <p:spPr bwMode="auto">
            <a:xfrm>
              <a:off x="2573338" y="1533525"/>
              <a:ext cx="15875" cy="6350"/>
            </a:xfrm>
            <a:custGeom>
              <a:avLst/>
              <a:gdLst/>
              <a:ahLst/>
              <a:cxnLst>
                <a:cxn ang="0">
                  <a:pos x="8" y="0"/>
                </a:cxn>
                <a:cxn ang="0">
                  <a:pos x="0" y="0"/>
                </a:cxn>
                <a:cxn ang="0">
                  <a:pos x="0" y="6"/>
                </a:cxn>
                <a:cxn ang="0">
                  <a:pos x="8" y="13"/>
                </a:cxn>
                <a:cxn ang="0">
                  <a:pos x="23" y="13"/>
                </a:cxn>
                <a:cxn ang="0">
                  <a:pos x="31" y="6"/>
                </a:cxn>
                <a:cxn ang="0">
                  <a:pos x="31" y="0"/>
                </a:cxn>
                <a:cxn ang="0">
                  <a:pos x="23" y="0"/>
                </a:cxn>
                <a:cxn ang="0">
                  <a:pos x="8" y="0"/>
                </a:cxn>
              </a:cxnLst>
              <a:rect l="0" t="0" r="r" b="b"/>
              <a:pathLst>
                <a:path w="31" h="13">
                  <a:moveTo>
                    <a:pt x="8" y="0"/>
                  </a:moveTo>
                  <a:lnTo>
                    <a:pt x="0" y="0"/>
                  </a:lnTo>
                  <a:lnTo>
                    <a:pt x="0" y="6"/>
                  </a:lnTo>
                  <a:lnTo>
                    <a:pt x="8" y="13"/>
                  </a:lnTo>
                  <a:lnTo>
                    <a:pt x="23" y="13"/>
                  </a:lnTo>
                  <a:lnTo>
                    <a:pt x="31" y="6"/>
                  </a:lnTo>
                  <a:lnTo>
                    <a:pt x="31" y="0"/>
                  </a:lnTo>
                  <a:lnTo>
                    <a:pt x="23"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11" name="Line 4788"/>
            <p:cNvSpPr>
              <a:spLocks noChangeShapeType="1"/>
            </p:cNvSpPr>
            <p:nvPr/>
          </p:nvSpPr>
          <p:spPr bwMode="auto">
            <a:xfrm>
              <a:off x="2589213" y="15367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12" name="Freeform 4789"/>
            <p:cNvSpPr>
              <a:spLocks/>
            </p:cNvSpPr>
            <p:nvPr/>
          </p:nvSpPr>
          <p:spPr bwMode="auto">
            <a:xfrm>
              <a:off x="2581276" y="1533525"/>
              <a:ext cx="7938" cy="11113"/>
            </a:xfrm>
            <a:custGeom>
              <a:avLst/>
              <a:gdLst/>
              <a:ahLst/>
              <a:cxnLst>
                <a:cxn ang="0">
                  <a:pos x="15" y="6"/>
                </a:cxn>
                <a:cxn ang="0">
                  <a:pos x="7" y="0"/>
                </a:cxn>
                <a:cxn ang="0">
                  <a:pos x="0" y="6"/>
                </a:cxn>
                <a:cxn ang="0">
                  <a:pos x="0" y="13"/>
                </a:cxn>
                <a:cxn ang="0">
                  <a:pos x="7" y="21"/>
                </a:cxn>
                <a:cxn ang="0">
                  <a:pos x="15" y="13"/>
                </a:cxn>
                <a:cxn ang="0">
                  <a:pos x="15" y="6"/>
                </a:cxn>
              </a:cxnLst>
              <a:rect l="0" t="0" r="r" b="b"/>
              <a:pathLst>
                <a:path w="15" h="21">
                  <a:moveTo>
                    <a:pt x="15" y="6"/>
                  </a:moveTo>
                  <a:lnTo>
                    <a:pt x="7" y="0"/>
                  </a:lnTo>
                  <a:lnTo>
                    <a:pt x="0" y="6"/>
                  </a:lnTo>
                  <a:lnTo>
                    <a:pt x="0" y="13"/>
                  </a:lnTo>
                  <a:lnTo>
                    <a:pt x="7" y="21"/>
                  </a:lnTo>
                  <a:lnTo>
                    <a:pt x="15" y="13"/>
                  </a:lnTo>
                  <a:lnTo>
                    <a:pt x="15" y="6"/>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13" name="Freeform 4790"/>
            <p:cNvSpPr>
              <a:spLocks/>
            </p:cNvSpPr>
            <p:nvPr/>
          </p:nvSpPr>
          <p:spPr bwMode="auto">
            <a:xfrm>
              <a:off x="2581276" y="1533525"/>
              <a:ext cx="7938" cy="11113"/>
            </a:xfrm>
            <a:custGeom>
              <a:avLst/>
              <a:gdLst/>
              <a:ahLst/>
              <a:cxnLst>
                <a:cxn ang="0">
                  <a:pos x="15" y="6"/>
                </a:cxn>
                <a:cxn ang="0">
                  <a:pos x="7" y="0"/>
                </a:cxn>
                <a:cxn ang="0">
                  <a:pos x="7" y="0"/>
                </a:cxn>
                <a:cxn ang="0">
                  <a:pos x="0" y="6"/>
                </a:cxn>
                <a:cxn ang="0">
                  <a:pos x="0" y="13"/>
                </a:cxn>
                <a:cxn ang="0">
                  <a:pos x="7" y="21"/>
                </a:cxn>
                <a:cxn ang="0">
                  <a:pos x="7" y="21"/>
                </a:cxn>
                <a:cxn ang="0">
                  <a:pos x="15" y="13"/>
                </a:cxn>
                <a:cxn ang="0">
                  <a:pos x="15" y="6"/>
                </a:cxn>
              </a:cxnLst>
              <a:rect l="0" t="0" r="r" b="b"/>
              <a:pathLst>
                <a:path w="15" h="21">
                  <a:moveTo>
                    <a:pt x="15" y="6"/>
                  </a:moveTo>
                  <a:lnTo>
                    <a:pt x="7" y="0"/>
                  </a:lnTo>
                  <a:lnTo>
                    <a:pt x="7" y="0"/>
                  </a:lnTo>
                  <a:lnTo>
                    <a:pt x="0" y="6"/>
                  </a:lnTo>
                  <a:lnTo>
                    <a:pt x="0" y="13"/>
                  </a:lnTo>
                  <a:lnTo>
                    <a:pt x="7" y="21"/>
                  </a:lnTo>
                  <a:lnTo>
                    <a:pt x="7" y="21"/>
                  </a:lnTo>
                  <a:lnTo>
                    <a:pt x="15" y="13"/>
                  </a:lnTo>
                  <a:lnTo>
                    <a:pt x="15" y="6"/>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14" name="Line 4791"/>
            <p:cNvSpPr>
              <a:spLocks noChangeShapeType="1"/>
            </p:cNvSpPr>
            <p:nvPr/>
          </p:nvSpPr>
          <p:spPr bwMode="auto">
            <a:xfrm>
              <a:off x="2586038" y="15398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15" name="Freeform 4792"/>
            <p:cNvSpPr>
              <a:spLocks/>
            </p:cNvSpPr>
            <p:nvPr/>
          </p:nvSpPr>
          <p:spPr bwMode="auto">
            <a:xfrm>
              <a:off x="2581276" y="1539875"/>
              <a:ext cx="20638" cy="4763"/>
            </a:xfrm>
            <a:custGeom>
              <a:avLst/>
              <a:gdLst/>
              <a:ahLst/>
              <a:cxnLst>
                <a:cxn ang="0">
                  <a:pos x="7" y="0"/>
                </a:cxn>
                <a:cxn ang="0">
                  <a:pos x="0" y="0"/>
                </a:cxn>
                <a:cxn ang="0">
                  <a:pos x="7" y="8"/>
                </a:cxn>
                <a:cxn ang="0">
                  <a:pos x="30" y="8"/>
                </a:cxn>
                <a:cxn ang="0">
                  <a:pos x="37" y="0"/>
                </a:cxn>
                <a:cxn ang="0">
                  <a:pos x="30" y="0"/>
                </a:cxn>
                <a:cxn ang="0">
                  <a:pos x="7" y="0"/>
                </a:cxn>
              </a:cxnLst>
              <a:rect l="0" t="0" r="r" b="b"/>
              <a:pathLst>
                <a:path w="37" h="8">
                  <a:moveTo>
                    <a:pt x="7" y="0"/>
                  </a:moveTo>
                  <a:lnTo>
                    <a:pt x="0" y="0"/>
                  </a:lnTo>
                  <a:lnTo>
                    <a:pt x="7" y="8"/>
                  </a:lnTo>
                  <a:lnTo>
                    <a:pt x="30" y="8"/>
                  </a:lnTo>
                  <a:lnTo>
                    <a:pt x="37" y="0"/>
                  </a:lnTo>
                  <a:lnTo>
                    <a:pt x="30"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16" name="Freeform 4793"/>
            <p:cNvSpPr>
              <a:spLocks/>
            </p:cNvSpPr>
            <p:nvPr/>
          </p:nvSpPr>
          <p:spPr bwMode="auto">
            <a:xfrm>
              <a:off x="2581276" y="1539875"/>
              <a:ext cx="20638" cy="4763"/>
            </a:xfrm>
            <a:custGeom>
              <a:avLst/>
              <a:gdLst/>
              <a:ahLst/>
              <a:cxnLst>
                <a:cxn ang="0">
                  <a:pos x="7" y="0"/>
                </a:cxn>
                <a:cxn ang="0">
                  <a:pos x="0" y="0"/>
                </a:cxn>
                <a:cxn ang="0">
                  <a:pos x="0" y="0"/>
                </a:cxn>
                <a:cxn ang="0">
                  <a:pos x="7" y="8"/>
                </a:cxn>
                <a:cxn ang="0">
                  <a:pos x="30" y="8"/>
                </a:cxn>
                <a:cxn ang="0">
                  <a:pos x="37" y="0"/>
                </a:cxn>
                <a:cxn ang="0">
                  <a:pos x="30" y="0"/>
                </a:cxn>
                <a:cxn ang="0">
                  <a:pos x="30" y="0"/>
                </a:cxn>
                <a:cxn ang="0">
                  <a:pos x="7" y="0"/>
                </a:cxn>
              </a:cxnLst>
              <a:rect l="0" t="0" r="r" b="b"/>
              <a:pathLst>
                <a:path w="37" h="8">
                  <a:moveTo>
                    <a:pt x="7" y="0"/>
                  </a:moveTo>
                  <a:lnTo>
                    <a:pt x="0" y="0"/>
                  </a:lnTo>
                  <a:lnTo>
                    <a:pt x="0" y="0"/>
                  </a:lnTo>
                  <a:lnTo>
                    <a:pt x="7" y="8"/>
                  </a:lnTo>
                  <a:lnTo>
                    <a:pt x="30" y="8"/>
                  </a:lnTo>
                  <a:lnTo>
                    <a:pt x="37" y="0"/>
                  </a:lnTo>
                  <a:lnTo>
                    <a:pt x="30" y="0"/>
                  </a:lnTo>
                  <a:lnTo>
                    <a:pt x="30"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17" name="Line 4794"/>
            <p:cNvSpPr>
              <a:spLocks noChangeShapeType="1"/>
            </p:cNvSpPr>
            <p:nvPr/>
          </p:nvSpPr>
          <p:spPr bwMode="auto">
            <a:xfrm>
              <a:off x="2601913" y="15398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18" name="Freeform 4795"/>
            <p:cNvSpPr>
              <a:spLocks/>
            </p:cNvSpPr>
            <p:nvPr/>
          </p:nvSpPr>
          <p:spPr bwMode="auto">
            <a:xfrm>
              <a:off x="2593976" y="1539875"/>
              <a:ext cx="7938" cy="12700"/>
            </a:xfrm>
            <a:custGeom>
              <a:avLst/>
              <a:gdLst/>
              <a:ahLst/>
              <a:cxnLst>
                <a:cxn ang="0">
                  <a:pos x="14" y="0"/>
                </a:cxn>
                <a:cxn ang="0">
                  <a:pos x="0" y="0"/>
                </a:cxn>
                <a:cxn ang="0">
                  <a:pos x="0" y="15"/>
                </a:cxn>
                <a:cxn ang="0">
                  <a:pos x="7" y="23"/>
                </a:cxn>
                <a:cxn ang="0">
                  <a:pos x="7" y="15"/>
                </a:cxn>
                <a:cxn ang="0">
                  <a:pos x="14" y="15"/>
                </a:cxn>
                <a:cxn ang="0">
                  <a:pos x="14" y="0"/>
                </a:cxn>
              </a:cxnLst>
              <a:rect l="0" t="0" r="r" b="b"/>
              <a:pathLst>
                <a:path w="14" h="23">
                  <a:moveTo>
                    <a:pt x="14" y="0"/>
                  </a:moveTo>
                  <a:lnTo>
                    <a:pt x="0" y="0"/>
                  </a:lnTo>
                  <a:lnTo>
                    <a:pt x="0" y="15"/>
                  </a:lnTo>
                  <a:lnTo>
                    <a:pt x="7" y="23"/>
                  </a:lnTo>
                  <a:lnTo>
                    <a:pt x="7" y="15"/>
                  </a:lnTo>
                  <a:lnTo>
                    <a:pt x="14" y="15"/>
                  </a:lnTo>
                  <a:lnTo>
                    <a:pt x="14"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19" name="Freeform 4796"/>
            <p:cNvSpPr>
              <a:spLocks/>
            </p:cNvSpPr>
            <p:nvPr/>
          </p:nvSpPr>
          <p:spPr bwMode="auto">
            <a:xfrm>
              <a:off x="2593976" y="1539875"/>
              <a:ext cx="7938" cy="12700"/>
            </a:xfrm>
            <a:custGeom>
              <a:avLst/>
              <a:gdLst/>
              <a:ahLst/>
              <a:cxnLst>
                <a:cxn ang="0">
                  <a:pos x="14" y="0"/>
                </a:cxn>
                <a:cxn ang="0">
                  <a:pos x="7" y="0"/>
                </a:cxn>
                <a:cxn ang="0">
                  <a:pos x="7" y="0"/>
                </a:cxn>
                <a:cxn ang="0">
                  <a:pos x="0" y="0"/>
                </a:cxn>
                <a:cxn ang="0">
                  <a:pos x="0" y="15"/>
                </a:cxn>
                <a:cxn ang="0">
                  <a:pos x="7" y="23"/>
                </a:cxn>
                <a:cxn ang="0">
                  <a:pos x="7" y="15"/>
                </a:cxn>
                <a:cxn ang="0">
                  <a:pos x="14" y="15"/>
                </a:cxn>
                <a:cxn ang="0">
                  <a:pos x="14" y="0"/>
                </a:cxn>
              </a:cxnLst>
              <a:rect l="0" t="0" r="r" b="b"/>
              <a:pathLst>
                <a:path w="14" h="23">
                  <a:moveTo>
                    <a:pt x="14" y="0"/>
                  </a:moveTo>
                  <a:lnTo>
                    <a:pt x="7" y="0"/>
                  </a:lnTo>
                  <a:lnTo>
                    <a:pt x="7" y="0"/>
                  </a:lnTo>
                  <a:lnTo>
                    <a:pt x="0" y="0"/>
                  </a:lnTo>
                  <a:lnTo>
                    <a:pt x="0" y="15"/>
                  </a:lnTo>
                  <a:lnTo>
                    <a:pt x="7" y="23"/>
                  </a:lnTo>
                  <a:lnTo>
                    <a:pt x="7" y="15"/>
                  </a:lnTo>
                  <a:lnTo>
                    <a:pt x="14" y="15"/>
                  </a:lnTo>
                  <a:lnTo>
                    <a:pt x="14"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20" name="Line 4797"/>
            <p:cNvSpPr>
              <a:spLocks noChangeShapeType="1"/>
            </p:cNvSpPr>
            <p:nvPr/>
          </p:nvSpPr>
          <p:spPr bwMode="auto">
            <a:xfrm>
              <a:off x="2597151" y="15446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21" name="Freeform 4798"/>
            <p:cNvSpPr>
              <a:spLocks/>
            </p:cNvSpPr>
            <p:nvPr/>
          </p:nvSpPr>
          <p:spPr bwMode="auto">
            <a:xfrm>
              <a:off x="2593976" y="1544638"/>
              <a:ext cx="11113" cy="7938"/>
            </a:xfrm>
            <a:custGeom>
              <a:avLst/>
              <a:gdLst/>
              <a:ahLst/>
              <a:cxnLst>
                <a:cxn ang="0">
                  <a:pos x="7" y="0"/>
                </a:cxn>
                <a:cxn ang="0">
                  <a:pos x="0" y="0"/>
                </a:cxn>
                <a:cxn ang="0">
                  <a:pos x="0" y="7"/>
                </a:cxn>
                <a:cxn ang="0">
                  <a:pos x="7" y="15"/>
                </a:cxn>
                <a:cxn ang="0">
                  <a:pos x="14" y="15"/>
                </a:cxn>
                <a:cxn ang="0">
                  <a:pos x="22" y="7"/>
                </a:cxn>
                <a:cxn ang="0">
                  <a:pos x="22" y="0"/>
                </a:cxn>
                <a:cxn ang="0">
                  <a:pos x="14" y="0"/>
                </a:cxn>
                <a:cxn ang="0">
                  <a:pos x="7" y="0"/>
                </a:cxn>
              </a:cxnLst>
              <a:rect l="0" t="0" r="r" b="b"/>
              <a:pathLst>
                <a:path w="22" h="15">
                  <a:moveTo>
                    <a:pt x="7" y="0"/>
                  </a:moveTo>
                  <a:lnTo>
                    <a:pt x="0" y="0"/>
                  </a:lnTo>
                  <a:lnTo>
                    <a:pt x="0" y="7"/>
                  </a:lnTo>
                  <a:lnTo>
                    <a:pt x="7" y="15"/>
                  </a:lnTo>
                  <a:lnTo>
                    <a:pt x="14" y="15"/>
                  </a:lnTo>
                  <a:lnTo>
                    <a:pt x="22" y="7"/>
                  </a:lnTo>
                  <a:lnTo>
                    <a:pt x="22" y="0"/>
                  </a:lnTo>
                  <a:lnTo>
                    <a:pt x="14"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22" name="Freeform 4799"/>
            <p:cNvSpPr>
              <a:spLocks/>
            </p:cNvSpPr>
            <p:nvPr/>
          </p:nvSpPr>
          <p:spPr bwMode="auto">
            <a:xfrm>
              <a:off x="2593976" y="1544638"/>
              <a:ext cx="11113" cy="7938"/>
            </a:xfrm>
            <a:custGeom>
              <a:avLst/>
              <a:gdLst/>
              <a:ahLst/>
              <a:cxnLst>
                <a:cxn ang="0">
                  <a:pos x="7" y="0"/>
                </a:cxn>
                <a:cxn ang="0">
                  <a:pos x="0" y="0"/>
                </a:cxn>
                <a:cxn ang="0">
                  <a:pos x="0" y="7"/>
                </a:cxn>
                <a:cxn ang="0">
                  <a:pos x="7" y="15"/>
                </a:cxn>
                <a:cxn ang="0">
                  <a:pos x="14" y="15"/>
                </a:cxn>
                <a:cxn ang="0">
                  <a:pos x="22" y="7"/>
                </a:cxn>
                <a:cxn ang="0">
                  <a:pos x="22" y="0"/>
                </a:cxn>
                <a:cxn ang="0">
                  <a:pos x="14" y="0"/>
                </a:cxn>
                <a:cxn ang="0">
                  <a:pos x="7" y="0"/>
                </a:cxn>
              </a:cxnLst>
              <a:rect l="0" t="0" r="r" b="b"/>
              <a:pathLst>
                <a:path w="22" h="15">
                  <a:moveTo>
                    <a:pt x="7" y="0"/>
                  </a:moveTo>
                  <a:lnTo>
                    <a:pt x="0" y="0"/>
                  </a:lnTo>
                  <a:lnTo>
                    <a:pt x="0" y="7"/>
                  </a:lnTo>
                  <a:lnTo>
                    <a:pt x="7" y="15"/>
                  </a:lnTo>
                  <a:lnTo>
                    <a:pt x="14" y="15"/>
                  </a:lnTo>
                  <a:lnTo>
                    <a:pt x="22" y="7"/>
                  </a:lnTo>
                  <a:lnTo>
                    <a:pt x="22" y="0"/>
                  </a:lnTo>
                  <a:lnTo>
                    <a:pt x="14"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23" name="Line 4800"/>
            <p:cNvSpPr>
              <a:spLocks noChangeShapeType="1"/>
            </p:cNvSpPr>
            <p:nvPr/>
          </p:nvSpPr>
          <p:spPr bwMode="auto">
            <a:xfrm>
              <a:off x="2601913" y="15446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24" name="Freeform 4801"/>
            <p:cNvSpPr>
              <a:spLocks/>
            </p:cNvSpPr>
            <p:nvPr/>
          </p:nvSpPr>
          <p:spPr bwMode="auto">
            <a:xfrm>
              <a:off x="2601913" y="1544638"/>
              <a:ext cx="55563" cy="7938"/>
            </a:xfrm>
            <a:custGeom>
              <a:avLst/>
              <a:gdLst/>
              <a:ahLst/>
              <a:cxnLst>
                <a:cxn ang="0">
                  <a:pos x="0" y="0"/>
                </a:cxn>
                <a:cxn ang="0">
                  <a:pos x="0" y="15"/>
                </a:cxn>
                <a:cxn ang="0">
                  <a:pos x="98" y="15"/>
                </a:cxn>
                <a:cxn ang="0">
                  <a:pos x="106" y="7"/>
                </a:cxn>
                <a:cxn ang="0">
                  <a:pos x="106" y="0"/>
                </a:cxn>
                <a:cxn ang="0">
                  <a:pos x="98" y="0"/>
                </a:cxn>
                <a:cxn ang="0">
                  <a:pos x="0" y="0"/>
                </a:cxn>
              </a:cxnLst>
              <a:rect l="0" t="0" r="r" b="b"/>
              <a:pathLst>
                <a:path w="106" h="15">
                  <a:moveTo>
                    <a:pt x="0" y="0"/>
                  </a:moveTo>
                  <a:lnTo>
                    <a:pt x="0" y="15"/>
                  </a:lnTo>
                  <a:lnTo>
                    <a:pt x="98" y="15"/>
                  </a:lnTo>
                  <a:lnTo>
                    <a:pt x="106" y="7"/>
                  </a:lnTo>
                  <a:lnTo>
                    <a:pt x="106" y="0"/>
                  </a:lnTo>
                  <a:lnTo>
                    <a:pt x="98"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25" name="Freeform 4802"/>
            <p:cNvSpPr>
              <a:spLocks/>
            </p:cNvSpPr>
            <p:nvPr/>
          </p:nvSpPr>
          <p:spPr bwMode="auto">
            <a:xfrm>
              <a:off x="2601913" y="1544638"/>
              <a:ext cx="55563" cy="7938"/>
            </a:xfrm>
            <a:custGeom>
              <a:avLst/>
              <a:gdLst/>
              <a:ahLst/>
              <a:cxnLst>
                <a:cxn ang="0">
                  <a:pos x="0" y="0"/>
                </a:cxn>
                <a:cxn ang="0">
                  <a:pos x="0" y="0"/>
                </a:cxn>
                <a:cxn ang="0">
                  <a:pos x="0" y="7"/>
                </a:cxn>
                <a:cxn ang="0">
                  <a:pos x="0" y="15"/>
                </a:cxn>
                <a:cxn ang="0">
                  <a:pos x="98" y="15"/>
                </a:cxn>
                <a:cxn ang="0">
                  <a:pos x="106" y="7"/>
                </a:cxn>
                <a:cxn ang="0">
                  <a:pos x="106" y="0"/>
                </a:cxn>
                <a:cxn ang="0">
                  <a:pos x="98" y="0"/>
                </a:cxn>
                <a:cxn ang="0">
                  <a:pos x="0" y="0"/>
                </a:cxn>
              </a:cxnLst>
              <a:rect l="0" t="0" r="r" b="b"/>
              <a:pathLst>
                <a:path w="106" h="15">
                  <a:moveTo>
                    <a:pt x="0" y="0"/>
                  </a:moveTo>
                  <a:lnTo>
                    <a:pt x="0" y="0"/>
                  </a:lnTo>
                  <a:lnTo>
                    <a:pt x="0" y="7"/>
                  </a:lnTo>
                  <a:lnTo>
                    <a:pt x="0" y="15"/>
                  </a:lnTo>
                  <a:lnTo>
                    <a:pt x="98" y="15"/>
                  </a:lnTo>
                  <a:lnTo>
                    <a:pt x="106" y="7"/>
                  </a:lnTo>
                  <a:lnTo>
                    <a:pt x="106" y="0"/>
                  </a:lnTo>
                  <a:lnTo>
                    <a:pt x="98"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26" name="Line 4803"/>
            <p:cNvSpPr>
              <a:spLocks noChangeShapeType="1"/>
            </p:cNvSpPr>
            <p:nvPr/>
          </p:nvSpPr>
          <p:spPr bwMode="auto">
            <a:xfrm>
              <a:off x="2657476" y="15478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27" name="Freeform 4804"/>
            <p:cNvSpPr>
              <a:spLocks/>
            </p:cNvSpPr>
            <p:nvPr/>
          </p:nvSpPr>
          <p:spPr bwMode="auto">
            <a:xfrm>
              <a:off x="2649538" y="1544638"/>
              <a:ext cx="7938" cy="11113"/>
            </a:xfrm>
            <a:custGeom>
              <a:avLst/>
              <a:gdLst/>
              <a:ahLst/>
              <a:cxnLst>
                <a:cxn ang="0">
                  <a:pos x="15" y="7"/>
                </a:cxn>
                <a:cxn ang="0">
                  <a:pos x="15" y="0"/>
                </a:cxn>
                <a:cxn ang="0">
                  <a:pos x="7" y="0"/>
                </a:cxn>
                <a:cxn ang="0">
                  <a:pos x="0" y="7"/>
                </a:cxn>
                <a:cxn ang="0">
                  <a:pos x="0" y="15"/>
                </a:cxn>
                <a:cxn ang="0">
                  <a:pos x="7" y="22"/>
                </a:cxn>
                <a:cxn ang="0">
                  <a:pos x="15" y="22"/>
                </a:cxn>
                <a:cxn ang="0">
                  <a:pos x="15" y="15"/>
                </a:cxn>
                <a:cxn ang="0">
                  <a:pos x="15" y="7"/>
                </a:cxn>
              </a:cxnLst>
              <a:rect l="0" t="0" r="r" b="b"/>
              <a:pathLst>
                <a:path w="15" h="22">
                  <a:moveTo>
                    <a:pt x="15" y="7"/>
                  </a:moveTo>
                  <a:lnTo>
                    <a:pt x="15" y="0"/>
                  </a:lnTo>
                  <a:lnTo>
                    <a:pt x="7" y="0"/>
                  </a:lnTo>
                  <a:lnTo>
                    <a:pt x="0" y="7"/>
                  </a:lnTo>
                  <a:lnTo>
                    <a:pt x="0" y="15"/>
                  </a:lnTo>
                  <a:lnTo>
                    <a:pt x="7" y="22"/>
                  </a:lnTo>
                  <a:lnTo>
                    <a:pt x="15" y="22"/>
                  </a:lnTo>
                  <a:lnTo>
                    <a:pt x="15" y="15"/>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28" name="Freeform 4805"/>
            <p:cNvSpPr>
              <a:spLocks/>
            </p:cNvSpPr>
            <p:nvPr/>
          </p:nvSpPr>
          <p:spPr bwMode="auto">
            <a:xfrm>
              <a:off x="2649538" y="1544638"/>
              <a:ext cx="7938" cy="11113"/>
            </a:xfrm>
            <a:custGeom>
              <a:avLst/>
              <a:gdLst/>
              <a:ahLst/>
              <a:cxnLst>
                <a:cxn ang="0">
                  <a:pos x="15" y="7"/>
                </a:cxn>
                <a:cxn ang="0">
                  <a:pos x="15" y="0"/>
                </a:cxn>
                <a:cxn ang="0">
                  <a:pos x="7" y="0"/>
                </a:cxn>
                <a:cxn ang="0">
                  <a:pos x="0" y="7"/>
                </a:cxn>
                <a:cxn ang="0">
                  <a:pos x="0" y="15"/>
                </a:cxn>
                <a:cxn ang="0">
                  <a:pos x="7" y="22"/>
                </a:cxn>
                <a:cxn ang="0">
                  <a:pos x="15" y="22"/>
                </a:cxn>
                <a:cxn ang="0">
                  <a:pos x="15" y="15"/>
                </a:cxn>
                <a:cxn ang="0">
                  <a:pos x="15" y="7"/>
                </a:cxn>
              </a:cxnLst>
              <a:rect l="0" t="0" r="r" b="b"/>
              <a:pathLst>
                <a:path w="15" h="22">
                  <a:moveTo>
                    <a:pt x="15" y="7"/>
                  </a:moveTo>
                  <a:lnTo>
                    <a:pt x="15" y="0"/>
                  </a:lnTo>
                  <a:lnTo>
                    <a:pt x="7" y="0"/>
                  </a:lnTo>
                  <a:lnTo>
                    <a:pt x="0" y="7"/>
                  </a:lnTo>
                  <a:lnTo>
                    <a:pt x="0" y="15"/>
                  </a:lnTo>
                  <a:lnTo>
                    <a:pt x="7" y="22"/>
                  </a:lnTo>
                  <a:lnTo>
                    <a:pt x="15" y="22"/>
                  </a:lnTo>
                  <a:lnTo>
                    <a:pt x="15" y="15"/>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29" name="Line 4806"/>
            <p:cNvSpPr>
              <a:spLocks noChangeShapeType="1"/>
            </p:cNvSpPr>
            <p:nvPr/>
          </p:nvSpPr>
          <p:spPr bwMode="auto">
            <a:xfrm>
              <a:off x="2652713" y="15525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30" name="Freeform 4807"/>
            <p:cNvSpPr>
              <a:spLocks/>
            </p:cNvSpPr>
            <p:nvPr/>
          </p:nvSpPr>
          <p:spPr bwMode="auto">
            <a:xfrm>
              <a:off x="2649538" y="1552575"/>
              <a:ext cx="39688" cy="3175"/>
            </a:xfrm>
            <a:custGeom>
              <a:avLst/>
              <a:gdLst/>
              <a:ahLst/>
              <a:cxnLst>
                <a:cxn ang="0">
                  <a:pos x="7" y="0"/>
                </a:cxn>
                <a:cxn ang="0">
                  <a:pos x="0" y="0"/>
                </a:cxn>
                <a:cxn ang="0">
                  <a:pos x="7" y="7"/>
                </a:cxn>
                <a:cxn ang="0">
                  <a:pos x="68" y="7"/>
                </a:cxn>
                <a:cxn ang="0">
                  <a:pos x="75" y="0"/>
                </a:cxn>
                <a:cxn ang="0">
                  <a:pos x="68" y="0"/>
                </a:cxn>
                <a:cxn ang="0">
                  <a:pos x="7" y="0"/>
                </a:cxn>
              </a:cxnLst>
              <a:rect l="0" t="0" r="r" b="b"/>
              <a:pathLst>
                <a:path w="75" h="7">
                  <a:moveTo>
                    <a:pt x="7" y="0"/>
                  </a:moveTo>
                  <a:lnTo>
                    <a:pt x="0" y="0"/>
                  </a:lnTo>
                  <a:lnTo>
                    <a:pt x="7" y="7"/>
                  </a:lnTo>
                  <a:lnTo>
                    <a:pt x="68" y="7"/>
                  </a:lnTo>
                  <a:lnTo>
                    <a:pt x="75" y="0"/>
                  </a:lnTo>
                  <a:lnTo>
                    <a:pt x="68"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31" name="Freeform 4808"/>
            <p:cNvSpPr>
              <a:spLocks/>
            </p:cNvSpPr>
            <p:nvPr/>
          </p:nvSpPr>
          <p:spPr bwMode="auto">
            <a:xfrm>
              <a:off x="2649538" y="1552575"/>
              <a:ext cx="39688" cy="3175"/>
            </a:xfrm>
            <a:custGeom>
              <a:avLst/>
              <a:gdLst/>
              <a:ahLst/>
              <a:cxnLst>
                <a:cxn ang="0">
                  <a:pos x="7" y="0"/>
                </a:cxn>
                <a:cxn ang="0">
                  <a:pos x="7" y="0"/>
                </a:cxn>
                <a:cxn ang="0">
                  <a:pos x="0" y="0"/>
                </a:cxn>
                <a:cxn ang="0">
                  <a:pos x="7" y="7"/>
                </a:cxn>
                <a:cxn ang="0">
                  <a:pos x="68" y="7"/>
                </a:cxn>
                <a:cxn ang="0">
                  <a:pos x="75" y="0"/>
                </a:cxn>
                <a:cxn ang="0">
                  <a:pos x="68" y="0"/>
                </a:cxn>
                <a:cxn ang="0">
                  <a:pos x="68" y="0"/>
                </a:cxn>
                <a:cxn ang="0">
                  <a:pos x="7" y="0"/>
                </a:cxn>
              </a:cxnLst>
              <a:rect l="0" t="0" r="r" b="b"/>
              <a:pathLst>
                <a:path w="75" h="7">
                  <a:moveTo>
                    <a:pt x="7" y="0"/>
                  </a:moveTo>
                  <a:lnTo>
                    <a:pt x="7" y="0"/>
                  </a:lnTo>
                  <a:lnTo>
                    <a:pt x="0" y="0"/>
                  </a:lnTo>
                  <a:lnTo>
                    <a:pt x="7" y="7"/>
                  </a:lnTo>
                  <a:lnTo>
                    <a:pt x="68" y="7"/>
                  </a:lnTo>
                  <a:lnTo>
                    <a:pt x="75" y="0"/>
                  </a:lnTo>
                  <a:lnTo>
                    <a:pt x="68" y="0"/>
                  </a:lnTo>
                  <a:lnTo>
                    <a:pt x="68"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32" name="Line 4809"/>
            <p:cNvSpPr>
              <a:spLocks noChangeShapeType="1"/>
            </p:cNvSpPr>
            <p:nvPr/>
          </p:nvSpPr>
          <p:spPr bwMode="auto">
            <a:xfrm>
              <a:off x="2686051" y="15525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33" name="Freeform 4810"/>
            <p:cNvSpPr>
              <a:spLocks/>
            </p:cNvSpPr>
            <p:nvPr/>
          </p:nvSpPr>
          <p:spPr bwMode="auto">
            <a:xfrm>
              <a:off x="2681288" y="1552575"/>
              <a:ext cx="15875" cy="3175"/>
            </a:xfrm>
            <a:custGeom>
              <a:avLst/>
              <a:gdLst/>
              <a:ahLst/>
              <a:cxnLst>
                <a:cxn ang="0">
                  <a:pos x="8" y="0"/>
                </a:cxn>
                <a:cxn ang="0">
                  <a:pos x="0" y="0"/>
                </a:cxn>
                <a:cxn ang="0">
                  <a:pos x="8" y="7"/>
                </a:cxn>
                <a:cxn ang="0">
                  <a:pos x="22" y="7"/>
                </a:cxn>
                <a:cxn ang="0">
                  <a:pos x="30" y="0"/>
                </a:cxn>
                <a:cxn ang="0">
                  <a:pos x="22" y="0"/>
                </a:cxn>
                <a:cxn ang="0">
                  <a:pos x="8" y="0"/>
                </a:cxn>
              </a:cxnLst>
              <a:rect l="0" t="0" r="r" b="b"/>
              <a:pathLst>
                <a:path w="30" h="7">
                  <a:moveTo>
                    <a:pt x="8" y="0"/>
                  </a:moveTo>
                  <a:lnTo>
                    <a:pt x="0" y="0"/>
                  </a:lnTo>
                  <a:lnTo>
                    <a:pt x="8" y="7"/>
                  </a:lnTo>
                  <a:lnTo>
                    <a:pt x="22" y="7"/>
                  </a:lnTo>
                  <a:lnTo>
                    <a:pt x="30" y="0"/>
                  </a:lnTo>
                  <a:lnTo>
                    <a:pt x="22"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34" name="Freeform 4811"/>
            <p:cNvSpPr>
              <a:spLocks/>
            </p:cNvSpPr>
            <p:nvPr/>
          </p:nvSpPr>
          <p:spPr bwMode="auto">
            <a:xfrm>
              <a:off x="2681288" y="1552575"/>
              <a:ext cx="15875" cy="3175"/>
            </a:xfrm>
            <a:custGeom>
              <a:avLst/>
              <a:gdLst/>
              <a:ahLst/>
              <a:cxnLst>
                <a:cxn ang="0">
                  <a:pos x="8" y="0"/>
                </a:cxn>
                <a:cxn ang="0">
                  <a:pos x="0" y="0"/>
                </a:cxn>
                <a:cxn ang="0">
                  <a:pos x="0" y="0"/>
                </a:cxn>
                <a:cxn ang="0">
                  <a:pos x="8" y="7"/>
                </a:cxn>
                <a:cxn ang="0">
                  <a:pos x="22" y="7"/>
                </a:cxn>
                <a:cxn ang="0">
                  <a:pos x="30" y="0"/>
                </a:cxn>
                <a:cxn ang="0">
                  <a:pos x="22" y="0"/>
                </a:cxn>
                <a:cxn ang="0">
                  <a:pos x="22" y="0"/>
                </a:cxn>
                <a:cxn ang="0">
                  <a:pos x="8" y="0"/>
                </a:cxn>
              </a:cxnLst>
              <a:rect l="0" t="0" r="r" b="b"/>
              <a:pathLst>
                <a:path w="30" h="7">
                  <a:moveTo>
                    <a:pt x="8" y="0"/>
                  </a:moveTo>
                  <a:lnTo>
                    <a:pt x="0" y="0"/>
                  </a:lnTo>
                  <a:lnTo>
                    <a:pt x="0" y="0"/>
                  </a:lnTo>
                  <a:lnTo>
                    <a:pt x="8" y="7"/>
                  </a:lnTo>
                  <a:lnTo>
                    <a:pt x="22" y="7"/>
                  </a:lnTo>
                  <a:lnTo>
                    <a:pt x="30" y="0"/>
                  </a:lnTo>
                  <a:lnTo>
                    <a:pt x="22" y="0"/>
                  </a:lnTo>
                  <a:lnTo>
                    <a:pt x="22"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35" name="Line 4812"/>
            <p:cNvSpPr>
              <a:spLocks noChangeShapeType="1"/>
            </p:cNvSpPr>
            <p:nvPr/>
          </p:nvSpPr>
          <p:spPr bwMode="auto">
            <a:xfrm>
              <a:off x="2697163" y="15525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36" name="Freeform 4813"/>
            <p:cNvSpPr>
              <a:spLocks/>
            </p:cNvSpPr>
            <p:nvPr/>
          </p:nvSpPr>
          <p:spPr bwMode="auto">
            <a:xfrm>
              <a:off x="2689226" y="1552575"/>
              <a:ext cx="7938" cy="11113"/>
            </a:xfrm>
            <a:custGeom>
              <a:avLst/>
              <a:gdLst/>
              <a:ahLst/>
              <a:cxnLst>
                <a:cxn ang="0">
                  <a:pos x="15" y="0"/>
                </a:cxn>
                <a:cxn ang="0">
                  <a:pos x="0" y="0"/>
                </a:cxn>
                <a:cxn ang="0">
                  <a:pos x="0" y="14"/>
                </a:cxn>
                <a:cxn ang="0">
                  <a:pos x="7" y="21"/>
                </a:cxn>
                <a:cxn ang="0">
                  <a:pos x="7" y="14"/>
                </a:cxn>
                <a:cxn ang="0">
                  <a:pos x="15" y="14"/>
                </a:cxn>
                <a:cxn ang="0">
                  <a:pos x="15" y="0"/>
                </a:cxn>
              </a:cxnLst>
              <a:rect l="0" t="0" r="r" b="b"/>
              <a:pathLst>
                <a:path w="15" h="21">
                  <a:moveTo>
                    <a:pt x="15" y="0"/>
                  </a:moveTo>
                  <a:lnTo>
                    <a:pt x="0" y="0"/>
                  </a:lnTo>
                  <a:lnTo>
                    <a:pt x="0" y="14"/>
                  </a:lnTo>
                  <a:lnTo>
                    <a:pt x="7" y="21"/>
                  </a:lnTo>
                  <a:lnTo>
                    <a:pt x="7" y="14"/>
                  </a:lnTo>
                  <a:lnTo>
                    <a:pt x="15" y="14"/>
                  </a:lnTo>
                  <a:lnTo>
                    <a:pt x="15"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37" name="Freeform 4814"/>
            <p:cNvSpPr>
              <a:spLocks/>
            </p:cNvSpPr>
            <p:nvPr/>
          </p:nvSpPr>
          <p:spPr bwMode="auto">
            <a:xfrm>
              <a:off x="2689226" y="1552575"/>
              <a:ext cx="7938" cy="11113"/>
            </a:xfrm>
            <a:custGeom>
              <a:avLst/>
              <a:gdLst/>
              <a:ahLst/>
              <a:cxnLst>
                <a:cxn ang="0">
                  <a:pos x="15" y="0"/>
                </a:cxn>
                <a:cxn ang="0">
                  <a:pos x="7" y="0"/>
                </a:cxn>
                <a:cxn ang="0">
                  <a:pos x="7" y="0"/>
                </a:cxn>
                <a:cxn ang="0">
                  <a:pos x="0" y="0"/>
                </a:cxn>
                <a:cxn ang="0">
                  <a:pos x="0" y="14"/>
                </a:cxn>
                <a:cxn ang="0">
                  <a:pos x="7" y="21"/>
                </a:cxn>
                <a:cxn ang="0">
                  <a:pos x="7" y="14"/>
                </a:cxn>
                <a:cxn ang="0">
                  <a:pos x="15" y="14"/>
                </a:cxn>
                <a:cxn ang="0">
                  <a:pos x="15" y="0"/>
                </a:cxn>
              </a:cxnLst>
              <a:rect l="0" t="0" r="r" b="b"/>
              <a:pathLst>
                <a:path w="15" h="21">
                  <a:moveTo>
                    <a:pt x="15" y="0"/>
                  </a:moveTo>
                  <a:lnTo>
                    <a:pt x="7" y="0"/>
                  </a:lnTo>
                  <a:lnTo>
                    <a:pt x="7" y="0"/>
                  </a:lnTo>
                  <a:lnTo>
                    <a:pt x="0" y="0"/>
                  </a:lnTo>
                  <a:lnTo>
                    <a:pt x="0" y="14"/>
                  </a:lnTo>
                  <a:lnTo>
                    <a:pt x="7" y="21"/>
                  </a:lnTo>
                  <a:lnTo>
                    <a:pt x="7" y="14"/>
                  </a:lnTo>
                  <a:lnTo>
                    <a:pt x="15" y="14"/>
                  </a:lnTo>
                  <a:lnTo>
                    <a:pt x="15"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38" name="Line 4815"/>
            <p:cNvSpPr>
              <a:spLocks noChangeShapeType="1"/>
            </p:cNvSpPr>
            <p:nvPr/>
          </p:nvSpPr>
          <p:spPr bwMode="auto">
            <a:xfrm>
              <a:off x="2692401" y="15557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39" name="Freeform 4816"/>
            <p:cNvSpPr>
              <a:spLocks/>
            </p:cNvSpPr>
            <p:nvPr/>
          </p:nvSpPr>
          <p:spPr bwMode="auto">
            <a:xfrm>
              <a:off x="2689226" y="1555750"/>
              <a:ext cx="7938" cy="7938"/>
            </a:xfrm>
            <a:custGeom>
              <a:avLst/>
              <a:gdLst/>
              <a:ahLst/>
              <a:cxnLst>
                <a:cxn ang="0">
                  <a:pos x="7" y="0"/>
                </a:cxn>
                <a:cxn ang="0">
                  <a:pos x="0" y="0"/>
                </a:cxn>
                <a:cxn ang="0">
                  <a:pos x="0" y="7"/>
                </a:cxn>
                <a:cxn ang="0">
                  <a:pos x="7" y="14"/>
                </a:cxn>
                <a:cxn ang="0">
                  <a:pos x="15" y="14"/>
                </a:cxn>
                <a:cxn ang="0">
                  <a:pos x="15" y="0"/>
                </a:cxn>
                <a:cxn ang="0">
                  <a:pos x="7" y="0"/>
                </a:cxn>
              </a:cxnLst>
              <a:rect l="0" t="0" r="r" b="b"/>
              <a:pathLst>
                <a:path w="15" h="14">
                  <a:moveTo>
                    <a:pt x="7" y="0"/>
                  </a:moveTo>
                  <a:lnTo>
                    <a:pt x="0" y="0"/>
                  </a:lnTo>
                  <a:lnTo>
                    <a:pt x="0" y="7"/>
                  </a:lnTo>
                  <a:lnTo>
                    <a:pt x="7" y="14"/>
                  </a:lnTo>
                  <a:lnTo>
                    <a:pt x="15" y="14"/>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40" name="Freeform 4817"/>
            <p:cNvSpPr>
              <a:spLocks/>
            </p:cNvSpPr>
            <p:nvPr/>
          </p:nvSpPr>
          <p:spPr bwMode="auto">
            <a:xfrm>
              <a:off x="2689226" y="1555750"/>
              <a:ext cx="7938" cy="7938"/>
            </a:xfrm>
            <a:custGeom>
              <a:avLst/>
              <a:gdLst/>
              <a:ahLst/>
              <a:cxnLst>
                <a:cxn ang="0">
                  <a:pos x="7" y="0"/>
                </a:cxn>
                <a:cxn ang="0">
                  <a:pos x="0" y="0"/>
                </a:cxn>
                <a:cxn ang="0">
                  <a:pos x="0" y="7"/>
                </a:cxn>
                <a:cxn ang="0">
                  <a:pos x="7" y="14"/>
                </a:cxn>
                <a:cxn ang="0">
                  <a:pos x="15" y="14"/>
                </a:cxn>
                <a:cxn ang="0">
                  <a:pos x="15" y="7"/>
                </a:cxn>
                <a:cxn ang="0">
                  <a:pos x="15" y="0"/>
                </a:cxn>
                <a:cxn ang="0">
                  <a:pos x="15" y="0"/>
                </a:cxn>
                <a:cxn ang="0">
                  <a:pos x="7" y="0"/>
                </a:cxn>
              </a:cxnLst>
              <a:rect l="0" t="0" r="r" b="b"/>
              <a:pathLst>
                <a:path w="15" h="14">
                  <a:moveTo>
                    <a:pt x="7" y="0"/>
                  </a:moveTo>
                  <a:lnTo>
                    <a:pt x="0" y="0"/>
                  </a:lnTo>
                  <a:lnTo>
                    <a:pt x="0" y="7"/>
                  </a:lnTo>
                  <a:lnTo>
                    <a:pt x="7" y="14"/>
                  </a:lnTo>
                  <a:lnTo>
                    <a:pt x="15" y="14"/>
                  </a:lnTo>
                  <a:lnTo>
                    <a:pt x="15" y="7"/>
                  </a:lnTo>
                  <a:lnTo>
                    <a:pt x="15"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41" name="Line 4818"/>
            <p:cNvSpPr>
              <a:spLocks noChangeShapeType="1"/>
            </p:cNvSpPr>
            <p:nvPr/>
          </p:nvSpPr>
          <p:spPr bwMode="auto">
            <a:xfrm>
              <a:off x="2697163" y="15557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42" name="Freeform 4819"/>
            <p:cNvSpPr>
              <a:spLocks/>
            </p:cNvSpPr>
            <p:nvPr/>
          </p:nvSpPr>
          <p:spPr bwMode="auto">
            <a:xfrm>
              <a:off x="2692401" y="1555750"/>
              <a:ext cx="25400" cy="7938"/>
            </a:xfrm>
            <a:custGeom>
              <a:avLst/>
              <a:gdLst/>
              <a:ahLst/>
              <a:cxnLst>
                <a:cxn ang="0">
                  <a:pos x="8" y="0"/>
                </a:cxn>
                <a:cxn ang="0">
                  <a:pos x="0" y="0"/>
                </a:cxn>
                <a:cxn ang="0">
                  <a:pos x="0" y="7"/>
                </a:cxn>
                <a:cxn ang="0">
                  <a:pos x="8" y="14"/>
                </a:cxn>
                <a:cxn ang="0">
                  <a:pos x="38" y="14"/>
                </a:cxn>
                <a:cxn ang="0">
                  <a:pos x="46" y="7"/>
                </a:cxn>
                <a:cxn ang="0">
                  <a:pos x="46" y="0"/>
                </a:cxn>
                <a:cxn ang="0">
                  <a:pos x="38" y="0"/>
                </a:cxn>
                <a:cxn ang="0">
                  <a:pos x="8" y="0"/>
                </a:cxn>
              </a:cxnLst>
              <a:rect l="0" t="0" r="r" b="b"/>
              <a:pathLst>
                <a:path w="46" h="14">
                  <a:moveTo>
                    <a:pt x="8" y="0"/>
                  </a:moveTo>
                  <a:lnTo>
                    <a:pt x="0" y="0"/>
                  </a:lnTo>
                  <a:lnTo>
                    <a:pt x="0" y="7"/>
                  </a:lnTo>
                  <a:lnTo>
                    <a:pt x="8" y="14"/>
                  </a:lnTo>
                  <a:lnTo>
                    <a:pt x="38" y="14"/>
                  </a:lnTo>
                  <a:lnTo>
                    <a:pt x="46" y="7"/>
                  </a:lnTo>
                  <a:lnTo>
                    <a:pt x="46" y="0"/>
                  </a:lnTo>
                  <a:lnTo>
                    <a:pt x="38"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43" name="Freeform 4820"/>
            <p:cNvSpPr>
              <a:spLocks/>
            </p:cNvSpPr>
            <p:nvPr/>
          </p:nvSpPr>
          <p:spPr bwMode="auto">
            <a:xfrm>
              <a:off x="2692401" y="1555750"/>
              <a:ext cx="25400" cy="7938"/>
            </a:xfrm>
            <a:custGeom>
              <a:avLst/>
              <a:gdLst/>
              <a:ahLst/>
              <a:cxnLst>
                <a:cxn ang="0">
                  <a:pos x="8" y="0"/>
                </a:cxn>
                <a:cxn ang="0">
                  <a:pos x="0" y="0"/>
                </a:cxn>
                <a:cxn ang="0">
                  <a:pos x="0" y="7"/>
                </a:cxn>
                <a:cxn ang="0">
                  <a:pos x="8" y="14"/>
                </a:cxn>
                <a:cxn ang="0">
                  <a:pos x="38" y="14"/>
                </a:cxn>
                <a:cxn ang="0">
                  <a:pos x="46" y="7"/>
                </a:cxn>
                <a:cxn ang="0">
                  <a:pos x="46" y="0"/>
                </a:cxn>
                <a:cxn ang="0">
                  <a:pos x="38" y="0"/>
                </a:cxn>
                <a:cxn ang="0">
                  <a:pos x="8" y="0"/>
                </a:cxn>
              </a:cxnLst>
              <a:rect l="0" t="0" r="r" b="b"/>
              <a:pathLst>
                <a:path w="46" h="14">
                  <a:moveTo>
                    <a:pt x="8" y="0"/>
                  </a:moveTo>
                  <a:lnTo>
                    <a:pt x="0" y="0"/>
                  </a:lnTo>
                  <a:lnTo>
                    <a:pt x="0" y="7"/>
                  </a:lnTo>
                  <a:lnTo>
                    <a:pt x="8" y="14"/>
                  </a:lnTo>
                  <a:lnTo>
                    <a:pt x="38" y="14"/>
                  </a:lnTo>
                  <a:lnTo>
                    <a:pt x="46" y="7"/>
                  </a:lnTo>
                  <a:lnTo>
                    <a:pt x="46" y="0"/>
                  </a:lnTo>
                  <a:lnTo>
                    <a:pt x="38"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44" name="Line 4821"/>
            <p:cNvSpPr>
              <a:spLocks noChangeShapeType="1"/>
            </p:cNvSpPr>
            <p:nvPr/>
          </p:nvSpPr>
          <p:spPr bwMode="auto">
            <a:xfrm>
              <a:off x="2717801" y="15589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45" name="Freeform 4822"/>
            <p:cNvSpPr>
              <a:spLocks/>
            </p:cNvSpPr>
            <p:nvPr/>
          </p:nvSpPr>
          <p:spPr bwMode="auto">
            <a:xfrm>
              <a:off x="2709863" y="1555750"/>
              <a:ext cx="7938" cy="11113"/>
            </a:xfrm>
            <a:custGeom>
              <a:avLst/>
              <a:gdLst/>
              <a:ahLst/>
              <a:cxnLst>
                <a:cxn ang="0">
                  <a:pos x="15" y="7"/>
                </a:cxn>
                <a:cxn ang="0">
                  <a:pos x="15" y="0"/>
                </a:cxn>
                <a:cxn ang="0">
                  <a:pos x="7" y="0"/>
                </a:cxn>
                <a:cxn ang="0">
                  <a:pos x="0" y="7"/>
                </a:cxn>
                <a:cxn ang="0">
                  <a:pos x="0" y="14"/>
                </a:cxn>
                <a:cxn ang="0">
                  <a:pos x="7" y="22"/>
                </a:cxn>
                <a:cxn ang="0">
                  <a:pos x="15" y="22"/>
                </a:cxn>
                <a:cxn ang="0">
                  <a:pos x="15" y="14"/>
                </a:cxn>
                <a:cxn ang="0">
                  <a:pos x="15" y="7"/>
                </a:cxn>
              </a:cxnLst>
              <a:rect l="0" t="0" r="r" b="b"/>
              <a:pathLst>
                <a:path w="15" h="22">
                  <a:moveTo>
                    <a:pt x="15" y="7"/>
                  </a:moveTo>
                  <a:lnTo>
                    <a:pt x="15" y="0"/>
                  </a:lnTo>
                  <a:lnTo>
                    <a:pt x="7" y="0"/>
                  </a:lnTo>
                  <a:lnTo>
                    <a:pt x="0" y="7"/>
                  </a:lnTo>
                  <a:lnTo>
                    <a:pt x="0" y="14"/>
                  </a:lnTo>
                  <a:lnTo>
                    <a:pt x="7" y="22"/>
                  </a:lnTo>
                  <a:lnTo>
                    <a:pt x="15" y="22"/>
                  </a:lnTo>
                  <a:lnTo>
                    <a:pt x="15" y="14"/>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46" name="Freeform 4823"/>
            <p:cNvSpPr>
              <a:spLocks/>
            </p:cNvSpPr>
            <p:nvPr/>
          </p:nvSpPr>
          <p:spPr bwMode="auto">
            <a:xfrm>
              <a:off x="2709863" y="1555750"/>
              <a:ext cx="7938" cy="11113"/>
            </a:xfrm>
            <a:custGeom>
              <a:avLst/>
              <a:gdLst/>
              <a:ahLst/>
              <a:cxnLst>
                <a:cxn ang="0">
                  <a:pos x="15" y="7"/>
                </a:cxn>
                <a:cxn ang="0">
                  <a:pos x="15" y="0"/>
                </a:cxn>
                <a:cxn ang="0">
                  <a:pos x="7" y="0"/>
                </a:cxn>
                <a:cxn ang="0">
                  <a:pos x="0" y="7"/>
                </a:cxn>
                <a:cxn ang="0">
                  <a:pos x="0" y="14"/>
                </a:cxn>
                <a:cxn ang="0">
                  <a:pos x="7" y="22"/>
                </a:cxn>
                <a:cxn ang="0">
                  <a:pos x="15" y="22"/>
                </a:cxn>
                <a:cxn ang="0">
                  <a:pos x="15" y="14"/>
                </a:cxn>
                <a:cxn ang="0">
                  <a:pos x="15" y="7"/>
                </a:cxn>
              </a:cxnLst>
              <a:rect l="0" t="0" r="r" b="b"/>
              <a:pathLst>
                <a:path w="15" h="22">
                  <a:moveTo>
                    <a:pt x="15" y="7"/>
                  </a:moveTo>
                  <a:lnTo>
                    <a:pt x="15" y="0"/>
                  </a:lnTo>
                  <a:lnTo>
                    <a:pt x="7" y="0"/>
                  </a:lnTo>
                  <a:lnTo>
                    <a:pt x="0" y="7"/>
                  </a:lnTo>
                  <a:lnTo>
                    <a:pt x="0" y="14"/>
                  </a:lnTo>
                  <a:lnTo>
                    <a:pt x="7" y="22"/>
                  </a:lnTo>
                  <a:lnTo>
                    <a:pt x="15" y="22"/>
                  </a:lnTo>
                  <a:lnTo>
                    <a:pt x="15" y="14"/>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47" name="Line 4824"/>
            <p:cNvSpPr>
              <a:spLocks noChangeShapeType="1"/>
            </p:cNvSpPr>
            <p:nvPr/>
          </p:nvSpPr>
          <p:spPr bwMode="auto">
            <a:xfrm>
              <a:off x="2713038" y="15636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48" name="Freeform 4825"/>
            <p:cNvSpPr>
              <a:spLocks/>
            </p:cNvSpPr>
            <p:nvPr/>
          </p:nvSpPr>
          <p:spPr bwMode="auto">
            <a:xfrm>
              <a:off x="2709863" y="1563688"/>
              <a:ext cx="15875" cy="3175"/>
            </a:xfrm>
            <a:custGeom>
              <a:avLst/>
              <a:gdLst/>
              <a:ahLst/>
              <a:cxnLst>
                <a:cxn ang="0">
                  <a:pos x="7" y="0"/>
                </a:cxn>
                <a:cxn ang="0">
                  <a:pos x="0" y="0"/>
                </a:cxn>
                <a:cxn ang="0">
                  <a:pos x="7" y="8"/>
                </a:cxn>
                <a:cxn ang="0">
                  <a:pos x="22" y="8"/>
                </a:cxn>
                <a:cxn ang="0">
                  <a:pos x="30" y="0"/>
                </a:cxn>
                <a:cxn ang="0">
                  <a:pos x="22" y="0"/>
                </a:cxn>
                <a:cxn ang="0">
                  <a:pos x="7" y="0"/>
                </a:cxn>
              </a:cxnLst>
              <a:rect l="0" t="0" r="r" b="b"/>
              <a:pathLst>
                <a:path w="30" h="8">
                  <a:moveTo>
                    <a:pt x="7" y="0"/>
                  </a:moveTo>
                  <a:lnTo>
                    <a:pt x="0" y="0"/>
                  </a:lnTo>
                  <a:lnTo>
                    <a:pt x="7" y="8"/>
                  </a:lnTo>
                  <a:lnTo>
                    <a:pt x="22" y="8"/>
                  </a:lnTo>
                  <a:lnTo>
                    <a:pt x="30" y="0"/>
                  </a:lnTo>
                  <a:lnTo>
                    <a:pt x="22"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49" name="Freeform 4826"/>
            <p:cNvSpPr>
              <a:spLocks/>
            </p:cNvSpPr>
            <p:nvPr/>
          </p:nvSpPr>
          <p:spPr bwMode="auto">
            <a:xfrm>
              <a:off x="2709863" y="1563688"/>
              <a:ext cx="15875" cy="3175"/>
            </a:xfrm>
            <a:custGeom>
              <a:avLst/>
              <a:gdLst/>
              <a:ahLst/>
              <a:cxnLst>
                <a:cxn ang="0">
                  <a:pos x="7" y="0"/>
                </a:cxn>
                <a:cxn ang="0">
                  <a:pos x="0" y="0"/>
                </a:cxn>
                <a:cxn ang="0">
                  <a:pos x="0" y="0"/>
                </a:cxn>
                <a:cxn ang="0">
                  <a:pos x="7" y="8"/>
                </a:cxn>
                <a:cxn ang="0">
                  <a:pos x="22" y="8"/>
                </a:cxn>
                <a:cxn ang="0">
                  <a:pos x="30" y="0"/>
                </a:cxn>
                <a:cxn ang="0">
                  <a:pos x="30" y="0"/>
                </a:cxn>
                <a:cxn ang="0">
                  <a:pos x="22" y="0"/>
                </a:cxn>
                <a:cxn ang="0">
                  <a:pos x="7" y="0"/>
                </a:cxn>
              </a:cxnLst>
              <a:rect l="0" t="0" r="r" b="b"/>
              <a:pathLst>
                <a:path w="30" h="8">
                  <a:moveTo>
                    <a:pt x="7" y="0"/>
                  </a:moveTo>
                  <a:lnTo>
                    <a:pt x="0" y="0"/>
                  </a:lnTo>
                  <a:lnTo>
                    <a:pt x="0" y="0"/>
                  </a:lnTo>
                  <a:lnTo>
                    <a:pt x="7" y="8"/>
                  </a:lnTo>
                  <a:lnTo>
                    <a:pt x="22" y="8"/>
                  </a:lnTo>
                  <a:lnTo>
                    <a:pt x="30" y="0"/>
                  </a:lnTo>
                  <a:lnTo>
                    <a:pt x="30" y="0"/>
                  </a:lnTo>
                  <a:lnTo>
                    <a:pt x="22"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50" name="Line 4827"/>
            <p:cNvSpPr>
              <a:spLocks noChangeShapeType="1"/>
            </p:cNvSpPr>
            <p:nvPr/>
          </p:nvSpPr>
          <p:spPr bwMode="auto">
            <a:xfrm>
              <a:off x="2725738" y="15636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51" name="Freeform 4828"/>
            <p:cNvSpPr>
              <a:spLocks/>
            </p:cNvSpPr>
            <p:nvPr/>
          </p:nvSpPr>
          <p:spPr bwMode="auto">
            <a:xfrm>
              <a:off x="2717801" y="1563688"/>
              <a:ext cx="7938" cy="11113"/>
            </a:xfrm>
            <a:custGeom>
              <a:avLst/>
              <a:gdLst/>
              <a:ahLst/>
              <a:cxnLst>
                <a:cxn ang="0">
                  <a:pos x="15" y="0"/>
                </a:cxn>
                <a:cxn ang="0">
                  <a:pos x="0" y="0"/>
                </a:cxn>
                <a:cxn ang="0">
                  <a:pos x="0" y="15"/>
                </a:cxn>
                <a:cxn ang="0">
                  <a:pos x="7" y="22"/>
                </a:cxn>
                <a:cxn ang="0">
                  <a:pos x="15" y="15"/>
                </a:cxn>
                <a:cxn ang="0">
                  <a:pos x="15" y="0"/>
                </a:cxn>
              </a:cxnLst>
              <a:rect l="0" t="0" r="r" b="b"/>
              <a:pathLst>
                <a:path w="15" h="22">
                  <a:moveTo>
                    <a:pt x="15" y="0"/>
                  </a:moveTo>
                  <a:lnTo>
                    <a:pt x="0" y="0"/>
                  </a:lnTo>
                  <a:lnTo>
                    <a:pt x="0" y="15"/>
                  </a:lnTo>
                  <a:lnTo>
                    <a:pt x="7" y="22"/>
                  </a:lnTo>
                  <a:lnTo>
                    <a:pt x="15" y="15"/>
                  </a:lnTo>
                  <a:lnTo>
                    <a:pt x="15"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52" name="Freeform 4829"/>
            <p:cNvSpPr>
              <a:spLocks/>
            </p:cNvSpPr>
            <p:nvPr/>
          </p:nvSpPr>
          <p:spPr bwMode="auto">
            <a:xfrm>
              <a:off x="2717801" y="1563688"/>
              <a:ext cx="7938" cy="11113"/>
            </a:xfrm>
            <a:custGeom>
              <a:avLst/>
              <a:gdLst/>
              <a:ahLst/>
              <a:cxnLst>
                <a:cxn ang="0">
                  <a:pos x="15" y="0"/>
                </a:cxn>
                <a:cxn ang="0">
                  <a:pos x="15" y="0"/>
                </a:cxn>
                <a:cxn ang="0">
                  <a:pos x="7" y="0"/>
                </a:cxn>
                <a:cxn ang="0">
                  <a:pos x="0" y="0"/>
                </a:cxn>
                <a:cxn ang="0">
                  <a:pos x="0" y="15"/>
                </a:cxn>
                <a:cxn ang="0">
                  <a:pos x="7" y="22"/>
                </a:cxn>
                <a:cxn ang="0">
                  <a:pos x="15" y="15"/>
                </a:cxn>
                <a:cxn ang="0">
                  <a:pos x="15" y="15"/>
                </a:cxn>
                <a:cxn ang="0">
                  <a:pos x="15" y="0"/>
                </a:cxn>
              </a:cxnLst>
              <a:rect l="0" t="0" r="r" b="b"/>
              <a:pathLst>
                <a:path w="15" h="22">
                  <a:moveTo>
                    <a:pt x="15" y="0"/>
                  </a:moveTo>
                  <a:lnTo>
                    <a:pt x="15" y="0"/>
                  </a:lnTo>
                  <a:lnTo>
                    <a:pt x="7" y="0"/>
                  </a:lnTo>
                  <a:lnTo>
                    <a:pt x="0" y="0"/>
                  </a:lnTo>
                  <a:lnTo>
                    <a:pt x="0" y="15"/>
                  </a:lnTo>
                  <a:lnTo>
                    <a:pt x="7" y="22"/>
                  </a:lnTo>
                  <a:lnTo>
                    <a:pt x="15" y="15"/>
                  </a:lnTo>
                  <a:lnTo>
                    <a:pt x="15" y="15"/>
                  </a:lnTo>
                  <a:lnTo>
                    <a:pt x="15"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53" name="Line 4830"/>
            <p:cNvSpPr>
              <a:spLocks noChangeShapeType="1"/>
            </p:cNvSpPr>
            <p:nvPr/>
          </p:nvSpPr>
          <p:spPr bwMode="auto">
            <a:xfrm>
              <a:off x="2720976" y="15668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54" name="Freeform 4831"/>
            <p:cNvSpPr>
              <a:spLocks/>
            </p:cNvSpPr>
            <p:nvPr/>
          </p:nvSpPr>
          <p:spPr bwMode="auto">
            <a:xfrm>
              <a:off x="2717801" y="1566863"/>
              <a:ext cx="26988" cy="7938"/>
            </a:xfrm>
            <a:custGeom>
              <a:avLst/>
              <a:gdLst/>
              <a:ahLst/>
              <a:cxnLst>
                <a:cxn ang="0">
                  <a:pos x="7" y="0"/>
                </a:cxn>
                <a:cxn ang="0">
                  <a:pos x="0" y="0"/>
                </a:cxn>
                <a:cxn ang="0">
                  <a:pos x="0" y="7"/>
                </a:cxn>
                <a:cxn ang="0">
                  <a:pos x="7" y="14"/>
                </a:cxn>
                <a:cxn ang="0">
                  <a:pos x="45" y="14"/>
                </a:cxn>
                <a:cxn ang="0">
                  <a:pos x="53" y="7"/>
                </a:cxn>
                <a:cxn ang="0">
                  <a:pos x="45" y="0"/>
                </a:cxn>
                <a:cxn ang="0">
                  <a:pos x="7" y="0"/>
                </a:cxn>
              </a:cxnLst>
              <a:rect l="0" t="0" r="r" b="b"/>
              <a:pathLst>
                <a:path w="53" h="14">
                  <a:moveTo>
                    <a:pt x="7" y="0"/>
                  </a:moveTo>
                  <a:lnTo>
                    <a:pt x="0" y="0"/>
                  </a:lnTo>
                  <a:lnTo>
                    <a:pt x="0" y="7"/>
                  </a:lnTo>
                  <a:lnTo>
                    <a:pt x="7" y="14"/>
                  </a:lnTo>
                  <a:lnTo>
                    <a:pt x="45" y="14"/>
                  </a:lnTo>
                  <a:lnTo>
                    <a:pt x="53" y="7"/>
                  </a:lnTo>
                  <a:lnTo>
                    <a:pt x="4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55" name="Freeform 4832"/>
            <p:cNvSpPr>
              <a:spLocks/>
            </p:cNvSpPr>
            <p:nvPr/>
          </p:nvSpPr>
          <p:spPr bwMode="auto">
            <a:xfrm>
              <a:off x="2717801" y="1566863"/>
              <a:ext cx="26988" cy="7938"/>
            </a:xfrm>
            <a:custGeom>
              <a:avLst/>
              <a:gdLst/>
              <a:ahLst/>
              <a:cxnLst>
                <a:cxn ang="0">
                  <a:pos x="7" y="0"/>
                </a:cxn>
                <a:cxn ang="0">
                  <a:pos x="0" y="0"/>
                </a:cxn>
                <a:cxn ang="0">
                  <a:pos x="0" y="7"/>
                </a:cxn>
                <a:cxn ang="0">
                  <a:pos x="7" y="14"/>
                </a:cxn>
                <a:cxn ang="0">
                  <a:pos x="45" y="14"/>
                </a:cxn>
                <a:cxn ang="0">
                  <a:pos x="53" y="7"/>
                </a:cxn>
                <a:cxn ang="0">
                  <a:pos x="45" y="0"/>
                </a:cxn>
                <a:cxn ang="0">
                  <a:pos x="45" y="0"/>
                </a:cxn>
                <a:cxn ang="0">
                  <a:pos x="7" y="0"/>
                </a:cxn>
              </a:cxnLst>
              <a:rect l="0" t="0" r="r" b="b"/>
              <a:pathLst>
                <a:path w="53" h="14">
                  <a:moveTo>
                    <a:pt x="7" y="0"/>
                  </a:moveTo>
                  <a:lnTo>
                    <a:pt x="0" y="0"/>
                  </a:lnTo>
                  <a:lnTo>
                    <a:pt x="0" y="7"/>
                  </a:lnTo>
                  <a:lnTo>
                    <a:pt x="7" y="14"/>
                  </a:lnTo>
                  <a:lnTo>
                    <a:pt x="45" y="14"/>
                  </a:lnTo>
                  <a:lnTo>
                    <a:pt x="53" y="7"/>
                  </a:lnTo>
                  <a:lnTo>
                    <a:pt x="45" y="0"/>
                  </a:lnTo>
                  <a:lnTo>
                    <a:pt x="4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56" name="Line 4833"/>
            <p:cNvSpPr>
              <a:spLocks noChangeShapeType="1"/>
            </p:cNvSpPr>
            <p:nvPr/>
          </p:nvSpPr>
          <p:spPr bwMode="auto">
            <a:xfrm>
              <a:off x="2744788" y="15716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57" name="Freeform 4834"/>
            <p:cNvSpPr>
              <a:spLocks/>
            </p:cNvSpPr>
            <p:nvPr/>
          </p:nvSpPr>
          <p:spPr bwMode="auto">
            <a:xfrm>
              <a:off x="2736851" y="1566863"/>
              <a:ext cx="7938" cy="12700"/>
            </a:xfrm>
            <a:custGeom>
              <a:avLst/>
              <a:gdLst/>
              <a:ahLst/>
              <a:cxnLst>
                <a:cxn ang="0">
                  <a:pos x="16" y="7"/>
                </a:cxn>
                <a:cxn ang="0">
                  <a:pos x="8" y="0"/>
                </a:cxn>
                <a:cxn ang="0">
                  <a:pos x="0" y="7"/>
                </a:cxn>
                <a:cxn ang="0">
                  <a:pos x="0" y="14"/>
                </a:cxn>
                <a:cxn ang="0">
                  <a:pos x="8" y="22"/>
                </a:cxn>
                <a:cxn ang="0">
                  <a:pos x="16" y="14"/>
                </a:cxn>
                <a:cxn ang="0">
                  <a:pos x="16" y="7"/>
                </a:cxn>
              </a:cxnLst>
              <a:rect l="0" t="0" r="r" b="b"/>
              <a:pathLst>
                <a:path w="16" h="22">
                  <a:moveTo>
                    <a:pt x="16" y="7"/>
                  </a:moveTo>
                  <a:lnTo>
                    <a:pt x="8" y="0"/>
                  </a:lnTo>
                  <a:lnTo>
                    <a:pt x="0" y="7"/>
                  </a:lnTo>
                  <a:lnTo>
                    <a:pt x="0" y="14"/>
                  </a:lnTo>
                  <a:lnTo>
                    <a:pt x="8" y="22"/>
                  </a:lnTo>
                  <a:lnTo>
                    <a:pt x="16" y="14"/>
                  </a:lnTo>
                  <a:lnTo>
                    <a:pt x="16"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58" name="Freeform 4835"/>
            <p:cNvSpPr>
              <a:spLocks/>
            </p:cNvSpPr>
            <p:nvPr/>
          </p:nvSpPr>
          <p:spPr bwMode="auto">
            <a:xfrm>
              <a:off x="2736851" y="1566863"/>
              <a:ext cx="7938" cy="12700"/>
            </a:xfrm>
            <a:custGeom>
              <a:avLst/>
              <a:gdLst/>
              <a:ahLst/>
              <a:cxnLst>
                <a:cxn ang="0">
                  <a:pos x="16" y="7"/>
                </a:cxn>
                <a:cxn ang="0">
                  <a:pos x="8" y="0"/>
                </a:cxn>
                <a:cxn ang="0">
                  <a:pos x="8" y="0"/>
                </a:cxn>
                <a:cxn ang="0">
                  <a:pos x="0" y="7"/>
                </a:cxn>
                <a:cxn ang="0">
                  <a:pos x="0" y="14"/>
                </a:cxn>
                <a:cxn ang="0">
                  <a:pos x="8" y="22"/>
                </a:cxn>
                <a:cxn ang="0">
                  <a:pos x="8" y="22"/>
                </a:cxn>
                <a:cxn ang="0">
                  <a:pos x="16" y="14"/>
                </a:cxn>
                <a:cxn ang="0">
                  <a:pos x="16" y="7"/>
                </a:cxn>
              </a:cxnLst>
              <a:rect l="0" t="0" r="r" b="b"/>
              <a:pathLst>
                <a:path w="16" h="22">
                  <a:moveTo>
                    <a:pt x="16" y="7"/>
                  </a:moveTo>
                  <a:lnTo>
                    <a:pt x="8" y="0"/>
                  </a:lnTo>
                  <a:lnTo>
                    <a:pt x="8" y="0"/>
                  </a:lnTo>
                  <a:lnTo>
                    <a:pt x="0" y="7"/>
                  </a:lnTo>
                  <a:lnTo>
                    <a:pt x="0" y="14"/>
                  </a:lnTo>
                  <a:lnTo>
                    <a:pt x="8" y="22"/>
                  </a:lnTo>
                  <a:lnTo>
                    <a:pt x="8" y="22"/>
                  </a:lnTo>
                  <a:lnTo>
                    <a:pt x="16" y="14"/>
                  </a:lnTo>
                  <a:lnTo>
                    <a:pt x="16"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59" name="Line 4836"/>
            <p:cNvSpPr>
              <a:spLocks noChangeShapeType="1"/>
            </p:cNvSpPr>
            <p:nvPr/>
          </p:nvSpPr>
          <p:spPr bwMode="auto">
            <a:xfrm>
              <a:off x="2741613" y="15748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60" name="Freeform 4837"/>
            <p:cNvSpPr>
              <a:spLocks/>
            </p:cNvSpPr>
            <p:nvPr/>
          </p:nvSpPr>
          <p:spPr bwMode="auto">
            <a:xfrm>
              <a:off x="2736851" y="1574800"/>
              <a:ext cx="20638" cy="4763"/>
            </a:xfrm>
            <a:custGeom>
              <a:avLst/>
              <a:gdLst/>
              <a:ahLst/>
              <a:cxnLst>
                <a:cxn ang="0">
                  <a:pos x="8" y="0"/>
                </a:cxn>
                <a:cxn ang="0">
                  <a:pos x="0" y="0"/>
                </a:cxn>
                <a:cxn ang="0">
                  <a:pos x="8" y="8"/>
                </a:cxn>
                <a:cxn ang="0">
                  <a:pos x="31" y="8"/>
                </a:cxn>
                <a:cxn ang="0">
                  <a:pos x="39" y="0"/>
                </a:cxn>
                <a:cxn ang="0">
                  <a:pos x="31" y="0"/>
                </a:cxn>
                <a:cxn ang="0">
                  <a:pos x="8" y="0"/>
                </a:cxn>
              </a:cxnLst>
              <a:rect l="0" t="0" r="r" b="b"/>
              <a:pathLst>
                <a:path w="39" h="8">
                  <a:moveTo>
                    <a:pt x="8" y="0"/>
                  </a:moveTo>
                  <a:lnTo>
                    <a:pt x="0" y="0"/>
                  </a:lnTo>
                  <a:lnTo>
                    <a:pt x="8" y="8"/>
                  </a:lnTo>
                  <a:lnTo>
                    <a:pt x="31" y="8"/>
                  </a:lnTo>
                  <a:lnTo>
                    <a:pt x="39" y="0"/>
                  </a:lnTo>
                  <a:lnTo>
                    <a:pt x="31"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61" name="Freeform 4838"/>
            <p:cNvSpPr>
              <a:spLocks/>
            </p:cNvSpPr>
            <p:nvPr/>
          </p:nvSpPr>
          <p:spPr bwMode="auto">
            <a:xfrm>
              <a:off x="2736851" y="1574800"/>
              <a:ext cx="20638" cy="4763"/>
            </a:xfrm>
            <a:custGeom>
              <a:avLst/>
              <a:gdLst/>
              <a:ahLst/>
              <a:cxnLst>
                <a:cxn ang="0">
                  <a:pos x="8" y="0"/>
                </a:cxn>
                <a:cxn ang="0">
                  <a:pos x="0" y="0"/>
                </a:cxn>
                <a:cxn ang="0">
                  <a:pos x="0" y="0"/>
                </a:cxn>
                <a:cxn ang="0">
                  <a:pos x="8" y="8"/>
                </a:cxn>
                <a:cxn ang="0">
                  <a:pos x="31" y="8"/>
                </a:cxn>
                <a:cxn ang="0">
                  <a:pos x="39" y="0"/>
                </a:cxn>
                <a:cxn ang="0">
                  <a:pos x="39" y="0"/>
                </a:cxn>
                <a:cxn ang="0">
                  <a:pos x="31" y="0"/>
                </a:cxn>
                <a:cxn ang="0">
                  <a:pos x="8" y="0"/>
                </a:cxn>
              </a:cxnLst>
              <a:rect l="0" t="0" r="r" b="b"/>
              <a:pathLst>
                <a:path w="39" h="8">
                  <a:moveTo>
                    <a:pt x="8" y="0"/>
                  </a:moveTo>
                  <a:lnTo>
                    <a:pt x="0" y="0"/>
                  </a:lnTo>
                  <a:lnTo>
                    <a:pt x="0" y="0"/>
                  </a:lnTo>
                  <a:lnTo>
                    <a:pt x="8" y="8"/>
                  </a:lnTo>
                  <a:lnTo>
                    <a:pt x="31" y="8"/>
                  </a:lnTo>
                  <a:lnTo>
                    <a:pt x="39" y="0"/>
                  </a:lnTo>
                  <a:lnTo>
                    <a:pt x="39" y="0"/>
                  </a:lnTo>
                  <a:lnTo>
                    <a:pt x="31"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62" name="Line 4839"/>
            <p:cNvSpPr>
              <a:spLocks noChangeShapeType="1"/>
            </p:cNvSpPr>
            <p:nvPr/>
          </p:nvSpPr>
          <p:spPr bwMode="auto">
            <a:xfrm>
              <a:off x="2752726" y="15748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63" name="Freeform 4840"/>
            <p:cNvSpPr>
              <a:spLocks/>
            </p:cNvSpPr>
            <p:nvPr/>
          </p:nvSpPr>
          <p:spPr bwMode="auto">
            <a:xfrm>
              <a:off x="2749551" y="1574800"/>
              <a:ext cx="15875" cy="4763"/>
            </a:xfrm>
            <a:custGeom>
              <a:avLst/>
              <a:gdLst/>
              <a:ahLst/>
              <a:cxnLst>
                <a:cxn ang="0">
                  <a:pos x="8" y="0"/>
                </a:cxn>
                <a:cxn ang="0">
                  <a:pos x="0" y="0"/>
                </a:cxn>
                <a:cxn ang="0">
                  <a:pos x="8" y="8"/>
                </a:cxn>
                <a:cxn ang="0">
                  <a:pos x="22" y="8"/>
                </a:cxn>
                <a:cxn ang="0">
                  <a:pos x="30" y="0"/>
                </a:cxn>
                <a:cxn ang="0">
                  <a:pos x="22" y="0"/>
                </a:cxn>
                <a:cxn ang="0">
                  <a:pos x="8" y="0"/>
                </a:cxn>
              </a:cxnLst>
              <a:rect l="0" t="0" r="r" b="b"/>
              <a:pathLst>
                <a:path w="30" h="8">
                  <a:moveTo>
                    <a:pt x="8" y="0"/>
                  </a:moveTo>
                  <a:lnTo>
                    <a:pt x="0" y="0"/>
                  </a:lnTo>
                  <a:lnTo>
                    <a:pt x="8" y="8"/>
                  </a:lnTo>
                  <a:lnTo>
                    <a:pt x="22" y="8"/>
                  </a:lnTo>
                  <a:lnTo>
                    <a:pt x="30" y="0"/>
                  </a:lnTo>
                  <a:lnTo>
                    <a:pt x="22"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64" name="Freeform 4841"/>
            <p:cNvSpPr>
              <a:spLocks/>
            </p:cNvSpPr>
            <p:nvPr/>
          </p:nvSpPr>
          <p:spPr bwMode="auto">
            <a:xfrm>
              <a:off x="2749551" y="1574800"/>
              <a:ext cx="15875" cy="4763"/>
            </a:xfrm>
            <a:custGeom>
              <a:avLst/>
              <a:gdLst/>
              <a:ahLst/>
              <a:cxnLst>
                <a:cxn ang="0">
                  <a:pos x="8" y="0"/>
                </a:cxn>
                <a:cxn ang="0">
                  <a:pos x="8" y="0"/>
                </a:cxn>
                <a:cxn ang="0">
                  <a:pos x="0" y="0"/>
                </a:cxn>
                <a:cxn ang="0">
                  <a:pos x="8" y="8"/>
                </a:cxn>
                <a:cxn ang="0">
                  <a:pos x="22" y="8"/>
                </a:cxn>
                <a:cxn ang="0">
                  <a:pos x="30" y="0"/>
                </a:cxn>
                <a:cxn ang="0">
                  <a:pos x="30" y="0"/>
                </a:cxn>
                <a:cxn ang="0">
                  <a:pos x="22" y="0"/>
                </a:cxn>
                <a:cxn ang="0">
                  <a:pos x="8" y="0"/>
                </a:cxn>
              </a:cxnLst>
              <a:rect l="0" t="0" r="r" b="b"/>
              <a:pathLst>
                <a:path w="30" h="8">
                  <a:moveTo>
                    <a:pt x="8" y="0"/>
                  </a:moveTo>
                  <a:lnTo>
                    <a:pt x="8" y="0"/>
                  </a:lnTo>
                  <a:lnTo>
                    <a:pt x="0" y="0"/>
                  </a:lnTo>
                  <a:lnTo>
                    <a:pt x="8" y="8"/>
                  </a:lnTo>
                  <a:lnTo>
                    <a:pt x="22" y="8"/>
                  </a:lnTo>
                  <a:lnTo>
                    <a:pt x="30" y="0"/>
                  </a:lnTo>
                  <a:lnTo>
                    <a:pt x="30" y="0"/>
                  </a:lnTo>
                  <a:lnTo>
                    <a:pt x="22"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65" name="Line 4842"/>
            <p:cNvSpPr>
              <a:spLocks noChangeShapeType="1"/>
            </p:cNvSpPr>
            <p:nvPr/>
          </p:nvSpPr>
          <p:spPr bwMode="auto">
            <a:xfrm>
              <a:off x="2760663" y="15748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66" name="Freeform 4843"/>
            <p:cNvSpPr>
              <a:spLocks/>
            </p:cNvSpPr>
            <p:nvPr/>
          </p:nvSpPr>
          <p:spPr bwMode="auto">
            <a:xfrm>
              <a:off x="2757488" y="1574800"/>
              <a:ext cx="11113" cy="4763"/>
            </a:xfrm>
            <a:custGeom>
              <a:avLst/>
              <a:gdLst/>
              <a:ahLst/>
              <a:cxnLst>
                <a:cxn ang="0">
                  <a:pos x="6" y="0"/>
                </a:cxn>
                <a:cxn ang="0">
                  <a:pos x="0" y="0"/>
                </a:cxn>
                <a:cxn ang="0">
                  <a:pos x="6" y="8"/>
                </a:cxn>
                <a:cxn ang="0">
                  <a:pos x="14" y="8"/>
                </a:cxn>
                <a:cxn ang="0">
                  <a:pos x="22" y="0"/>
                </a:cxn>
                <a:cxn ang="0">
                  <a:pos x="14" y="0"/>
                </a:cxn>
                <a:cxn ang="0">
                  <a:pos x="6" y="0"/>
                </a:cxn>
              </a:cxnLst>
              <a:rect l="0" t="0" r="r" b="b"/>
              <a:pathLst>
                <a:path w="22" h="8">
                  <a:moveTo>
                    <a:pt x="6" y="0"/>
                  </a:moveTo>
                  <a:lnTo>
                    <a:pt x="0" y="0"/>
                  </a:lnTo>
                  <a:lnTo>
                    <a:pt x="6" y="8"/>
                  </a:lnTo>
                  <a:lnTo>
                    <a:pt x="14" y="8"/>
                  </a:lnTo>
                  <a:lnTo>
                    <a:pt x="22" y="0"/>
                  </a:lnTo>
                  <a:lnTo>
                    <a:pt x="14" y="0"/>
                  </a:lnTo>
                  <a:lnTo>
                    <a:pt x="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67" name="Freeform 4845"/>
            <p:cNvSpPr>
              <a:spLocks/>
            </p:cNvSpPr>
            <p:nvPr/>
          </p:nvSpPr>
          <p:spPr bwMode="auto">
            <a:xfrm>
              <a:off x="2757488" y="1574800"/>
              <a:ext cx="11113" cy="4763"/>
            </a:xfrm>
            <a:custGeom>
              <a:avLst/>
              <a:gdLst/>
              <a:ahLst/>
              <a:cxnLst>
                <a:cxn ang="0">
                  <a:pos x="6" y="0"/>
                </a:cxn>
                <a:cxn ang="0">
                  <a:pos x="0" y="0"/>
                </a:cxn>
                <a:cxn ang="0">
                  <a:pos x="0" y="0"/>
                </a:cxn>
                <a:cxn ang="0">
                  <a:pos x="6" y="8"/>
                </a:cxn>
                <a:cxn ang="0">
                  <a:pos x="14" y="8"/>
                </a:cxn>
                <a:cxn ang="0">
                  <a:pos x="22" y="0"/>
                </a:cxn>
                <a:cxn ang="0">
                  <a:pos x="22" y="0"/>
                </a:cxn>
                <a:cxn ang="0">
                  <a:pos x="14" y="0"/>
                </a:cxn>
                <a:cxn ang="0">
                  <a:pos x="6" y="0"/>
                </a:cxn>
              </a:cxnLst>
              <a:rect l="0" t="0" r="r" b="b"/>
              <a:pathLst>
                <a:path w="22" h="8">
                  <a:moveTo>
                    <a:pt x="6" y="0"/>
                  </a:moveTo>
                  <a:lnTo>
                    <a:pt x="0" y="0"/>
                  </a:lnTo>
                  <a:lnTo>
                    <a:pt x="0" y="0"/>
                  </a:lnTo>
                  <a:lnTo>
                    <a:pt x="6" y="8"/>
                  </a:lnTo>
                  <a:lnTo>
                    <a:pt x="14" y="8"/>
                  </a:lnTo>
                  <a:lnTo>
                    <a:pt x="22" y="0"/>
                  </a:lnTo>
                  <a:lnTo>
                    <a:pt x="22" y="0"/>
                  </a:lnTo>
                  <a:lnTo>
                    <a:pt x="14" y="0"/>
                  </a:lnTo>
                  <a:lnTo>
                    <a:pt x="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68" name="Line 4846"/>
            <p:cNvSpPr>
              <a:spLocks noChangeShapeType="1"/>
            </p:cNvSpPr>
            <p:nvPr/>
          </p:nvSpPr>
          <p:spPr bwMode="auto">
            <a:xfrm>
              <a:off x="2768601" y="15748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69" name="Rectangle 4847"/>
            <p:cNvSpPr>
              <a:spLocks noChangeArrowheads="1"/>
            </p:cNvSpPr>
            <p:nvPr/>
          </p:nvSpPr>
          <p:spPr bwMode="auto">
            <a:xfrm>
              <a:off x="2760663" y="1574800"/>
              <a:ext cx="7938" cy="7938"/>
            </a:xfrm>
            <a:prstGeom prst="rect">
              <a:avLst/>
            </a:prstGeom>
            <a:grpFill/>
            <a:ln w="22225">
              <a:solidFill>
                <a:schemeClr val="accent1"/>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70" name="Freeform 4848"/>
            <p:cNvSpPr>
              <a:spLocks/>
            </p:cNvSpPr>
            <p:nvPr/>
          </p:nvSpPr>
          <p:spPr bwMode="auto">
            <a:xfrm>
              <a:off x="2760663" y="1574800"/>
              <a:ext cx="7938" cy="7938"/>
            </a:xfrm>
            <a:custGeom>
              <a:avLst/>
              <a:gdLst/>
              <a:ahLst/>
              <a:cxnLst>
                <a:cxn ang="0">
                  <a:pos x="16" y="0"/>
                </a:cxn>
                <a:cxn ang="0">
                  <a:pos x="16" y="0"/>
                </a:cxn>
                <a:cxn ang="0">
                  <a:pos x="8" y="0"/>
                </a:cxn>
                <a:cxn ang="0">
                  <a:pos x="0" y="0"/>
                </a:cxn>
                <a:cxn ang="0">
                  <a:pos x="0" y="14"/>
                </a:cxn>
                <a:cxn ang="0">
                  <a:pos x="8" y="14"/>
                </a:cxn>
                <a:cxn ang="0">
                  <a:pos x="16" y="14"/>
                </a:cxn>
                <a:cxn ang="0">
                  <a:pos x="16" y="14"/>
                </a:cxn>
                <a:cxn ang="0">
                  <a:pos x="16" y="0"/>
                </a:cxn>
              </a:cxnLst>
              <a:rect l="0" t="0" r="r" b="b"/>
              <a:pathLst>
                <a:path w="16" h="14">
                  <a:moveTo>
                    <a:pt x="16" y="0"/>
                  </a:moveTo>
                  <a:lnTo>
                    <a:pt x="16" y="0"/>
                  </a:lnTo>
                  <a:lnTo>
                    <a:pt x="8" y="0"/>
                  </a:lnTo>
                  <a:lnTo>
                    <a:pt x="0" y="0"/>
                  </a:lnTo>
                  <a:lnTo>
                    <a:pt x="0" y="14"/>
                  </a:lnTo>
                  <a:lnTo>
                    <a:pt x="8" y="14"/>
                  </a:lnTo>
                  <a:lnTo>
                    <a:pt x="16" y="14"/>
                  </a:lnTo>
                  <a:lnTo>
                    <a:pt x="16" y="14"/>
                  </a:lnTo>
                  <a:lnTo>
                    <a:pt x="1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71" name="Line 4849"/>
            <p:cNvSpPr>
              <a:spLocks noChangeShapeType="1"/>
            </p:cNvSpPr>
            <p:nvPr/>
          </p:nvSpPr>
          <p:spPr bwMode="auto">
            <a:xfrm>
              <a:off x="2765426" y="15795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72" name="Freeform 4850"/>
            <p:cNvSpPr>
              <a:spLocks/>
            </p:cNvSpPr>
            <p:nvPr/>
          </p:nvSpPr>
          <p:spPr bwMode="auto">
            <a:xfrm>
              <a:off x="2760663" y="1579563"/>
              <a:ext cx="15875" cy="3175"/>
            </a:xfrm>
            <a:custGeom>
              <a:avLst/>
              <a:gdLst/>
              <a:ahLst/>
              <a:cxnLst>
                <a:cxn ang="0">
                  <a:pos x="8" y="0"/>
                </a:cxn>
                <a:cxn ang="0">
                  <a:pos x="0" y="0"/>
                </a:cxn>
                <a:cxn ang="0">
                  <a:pos x="0" y="6"/>
                </a:cxn>
                <a:cxn ang="0">
                  <a:pos x="31" y="6"/>
                </a:cxn>
                <a:cxn ang="0">
                  <a:pos x="31" y="0"/>
                </a:cxn>
                <a:cxn ang="0">
                  <a:pos x="23" y="0"/>
                </a:cxn>
                <a:cxn ang="0">
                  <a:pos x="8" y="0"/>
                </a:cxn>
              </a:cxnLst>
              <a:rect l="0" t="0" r="r" b="b"/>
              <a:pathLst>
                <a:path w="31" h="6">
                  <a:moveTo>
                    <a:pt x="8" y="0"/>
                  </a:moveTo>
                  <a:lnTo>
                    <a:pt x="0" y="0"/>
                  </a:lnTo>
                  <a:lnTo>
                    <a:pt x="0" y="6"/>
                  </a:lnTo>
                  <a:lnTo>
                    <a:pt x="31" y="6"/>
                  </a:lnTo>
                  <a:lnTo>
                    <a:pt x="31" y="0"/>
                  </a:lnTo>
                  <a:lnTo>
                    <a:pt x="23"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73" name="Freeform 4851"/>
            <p:cNvSpPr>
              <a:spLocks/>
            </p:cNvSpPr>
            <p:nvPr/>
          </p:nvSpPr>
          <p:spPr bwMode="auto">
            <a:xfrm>
              <a:off x="2760663" y="1579563"/>
              <a:ext cx="15875" cy="3175"/>
            </a:xfrm>
            <a:custGeom>
              <a:avLst/>
              <a:gdLst/>
              <a:ahLst/>
              <a:cxnLst>
                <a:cxn ang="0">
                  <a:pos x="8" y="0"/>
                </a:cxn>
                <a:cxn ang="0">
                  <a:pos x="0" y="0"/>
                </a:cxn>
                <a:cxn ang="0">
                  <a:pos x="0" y="6"/>
                </a:cxn>
                <a:cxn ang="0">
                  <a:pos x="8" y="6"/>
                </a:cxn>
                <a:cxn ang="0">
                  <a:pos x="23" y="6"/>
                </a:cxn>
                <a:cxn ang="0">
                  <a:pos x="31" y="6"/>
                </a:cxn>
                <a:cxn ang="0">
                  <a:pos x="31" y="0"/>
                </a:cxn>
                <a:cxn ang="0">
                  <a:pos x="23" y="0"/>
                </a:cxn>
                <a:cxn ang="0">
                  <a:pos x="8" y="0"/>
                </a:cxn>
              </a:cxnLst>
              <a:rect l="0" t="0" r="r" b="b"/>
              <a:pathLst>
                <a:path w="31" h="6">
                  <a:moveTo>
                    <a:pt x="8" y="0"/>
                  </a:moveTo>
                  <a:lnTo>
                    <a:pt x="0" y="0"/>
                  </a:lnTo>
                  <a:lnTo>
                    <a:pt x="0" y="6"/>
                  </a:lnTo>
                  <a:lnTo>
                    <a:pt x="8" y="6"/>
                  </a:lnTo>
                  <a:lnTo>
                    <a:pt x="23" y="6"/>
                  </a:lnTo>
                  <a:lnTo>
                    <a:pt x="31" y="6"/>
                  </a:lnTo>
                  <a:lnTo>
                    <a:pt x="31" y="0"/>
                  </a:lnTo>
                  <a:lnTo>
                    <a:pt x="23"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74" name="Line 4852"/>
            <p:cNvSpPr>
              <a:spLocks noChangeShapeType="1"/>
            </p:cNvSpPr>
            <p:nvPr/>
          </p:nvSpPr>
          <p:spPr bwMode="auto">
            <a:xfrm>
              <a:off x="2773363" y="15795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75" name="Freeform 4853"/>
            <p:cNvSpPr>
              <a:spLocks/>
            </p:cNvSpPr>
            <p:nvPr/>
          </p:nvSpPr>
          <p:spPr bwMode="auto">
            <a:xfrm>
              <a:off x="2768601" y="1579563"/>
              <a:ext cx="28575" cy="3175"/>
            </a:xfrm>
            <a:custGeom>
              <a:avLst/>
              <a:gdLst/>
              <a:ahLst/>
              <a:cxnLst>
                <a:cxn ang="0">
                  <a:pos x="7" y="0"/>
                </a:cxn>
                <a:cxn ang="0">
                  <a:pos x="0" y="0"/>
                </a:cxn>
                <a:cxn ang="0">
                  <a:pos x="0" y="6"/>
                </a:cxn>
                <a:cxn ang="0">
                  <a:pos x="53" y="6"/>
                </a:cxn>
                <a:cxn ang="0">
                  <a:pos x="53" y="0"/>
                </a:cxn>
                <a:cxn ang="0">
                  <a:pos x="45" y="0"/>
                </a:cxn>
                <a:cxn ang="0">
                  <a:pos x="7" y="0"/>
                </a:cxn>
              </a:cxnLst>
              <a:rect l="0" t="0" r="r" b="b"/>
              <a:pathLst>
                <a:path w="53" h="6">
                  <a:moveTo>
                    <a:pt x="7" y="0"/>
                  </a:moveTo>
                  <a:lnTo>
                    <a:pt x="0" y="0"/>
                  </a:lnTo>
                  <a:lnTo>
                    <a:pt x="0" y="6"/>
                  </a:lnTo>
                  <a:lnTo>
                    <a:pt x="53" y="6"/>
                  </a:lnTo>
                  <a:lnTo>
                    <a:pt x="53" y="0"/>
                  </a:lnTo>
                  <a:lnTo>
                    <a:pt x="4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76" name="Freeform 4854"/>
            <p:cNvSpPr>
              <a:spLocks/>
            </p:cNvSpPr>
            <p:nvPr/>
          </p:nvSpPr>
          <p:spPr bwMode="auto">
            <a:xfrm>
              <a:off x="2768601" y="1579563"/>
              <a:ext cx="28575" cy="3175"/>
            </a:xfrm>
            <a:custGeom>
              <a:avLst/>
              <a:gdLst/>
              <a:ahLst/>
              <a:cxnLst>
                <a:cxn ang="0">
                  <a:pos x="7" y="0"/>
                </a:cxn>
                <a:cxn ang="0">
                  <a:pos x="0" y="0"/>
                </a:cxn>
                <a:cxn ang="0">
                  <a:pos x="0" y="6"/>
                </a:cxn>
                <a:cxn ang="0">
                  <a:pos x="7" y="6"/>
                </a:cxn>
                <a:cxn ang="0">
                  <a:pos x="45" y="6"/>
                </a:cxn>
                <a:cxn ang="0">
                  <a:pos x="53" y="6"/>
                </a:cxn>
                <a:cxn ang="0">
                  <a:pos x="53" y="0"/>
                </a:cxn>
                <a:cxn ang="0">
                  <a:pos x="45" y="0"/>
                </a:cxn>
                <a:cxn ang="0">
                  <a:pos x="7" y="0"/>
                </a:cxn>
              </a:cxnLst>
              <a:rect l="0" t="0" r="r" b="b"/>
              <a:pathLst>
                <a:path w="53" h="6">
                  <a:moveTo>
                    <a:pt x="7" y="0"/>
                  </a:moveTo>
                  <a:lnTo>
                    <a:pt x="0" y="0"/>
                  </a:lnTo>
                  <a:lnTo>
                    <a:pt x="0" y="6"/>
                  </a:lnTo>
                  <a:lnTo>
                    <a:pt x="7" y="6"/>
                  </a:lnTo>
                  <a:lnTo>
                    <a:pt x="45" y="6"/>
                  </a:lnTo>
                  <a:lnTo>
                    <a:pt x="53" y="6"/>
                  </a:lnTo>
                  <a:lnTo>
                    <a:pt x="53" y="0"/>
                  </a:lnTo>
                  <a:lnTo>
                    <a:pt x="4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77" name="Line 4855"/>
            <p:cNvSpPr>
              <a:spLocks noChangeShapeType="1"/>
            </p:cNvSpPr>
            <p:nvPr/>
          </p:nvSpPr>
          <p:spPr bwMode="auto">
            <a:xfrm>
              <a:off x="2797176" y="15827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78" name="Freeform 4856"/>
            <p:cNvSpPr>
              <a:spLocks/>
            </p:cNvSpPr>
            <p:nvPr/>
          </p:nvSpPr>
          <p:spPr bwMode="auto">
            <a:xfrm>
              <a:off x="2789238" y="1579563"/>
              <a:ext cx="7938" cy="11113"/>
            </a:xfrm>
            <a:custGeom>
              <a:avLst/>
              <a:gdLst/>
              <a:ahLst/>
              <a:cxnLst>
                <a:cxn ang="0">
                  <a:pos x="16" y="6"/>
                </a:cxn>
                <a:cxn ang="0">
                  <a:pos x="16" y="0"/>
                </a:cxn>
                <a:cxn ang="0">
                  <a:pos x="8" y="0"/>
                </a:cxn>
                <a:cxn ang="0">
                  <a:pos x="0" y="6"/>
                </a:cxn>
                <a:cxn ang="0">
                  <a:pos x="0" y="14"/>
                </a:cxn>
                <a:cxn ang="0">
                  <a:pos x="8" y="21"/>
                </a:cxn>
                <a:cxn ang="0">
                  <a:pos x="16" y="21"/>
                </a:cxn>
                <a:cxn ang="0">
                  <a:pos x="16" y="14"/>
                </a:cxn>
                <a:cxn ang="0">
                  <a:pos x="16" y="6"/>
                </a:cxn>
              </a:cxnLst>
              <a:rect l="0" t="0" r="r" b="b"/>
              <a:pathLst>
                <a:path w="16" h="21">
                  <a:moveTo>
                    <a:pt x="16" y="6"/>
                  </a:moveTo>
                  <a:lnTo>
                    <a:pt x="16" y="0"/>
                  </a:lnTo>
                  <a:lnTo>
                    <a:pt x="8" y="0"/>
                  </a:lnTo>
                  <a:lnTo>
                    <a:pt x="0" y="6"/>
                  </a:lnTo>
                  <a:lnTo>
                    <a:pt x="0" y="14"/>
                  </a:lnTo>
                  <a:lnTo>
                    <a:pt x="8" y="21"/>
                  </a:lnTo>
                  <a:lnTo>
                    <a:pt x="16" y="21"/>
                  </a:lnTo>
                  <a:lnTo>
                    <a:pt x="16" y="14"/>
                  </a:lnTo>
                  <a:lnTo>
                    <a:pt x="16" y="6"/>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79" name="Freeform 4857"/>
            <p:cNvSpPr>
              <a:spLocks/>
            </p:cNvSpPr>
            <p:nvPr/>
          </p:nvSpPr>
          <p:spPr bwMode="auto">
            <a:xfrm>
              <a:off x="2789238" y="1579563"/>
              <a:ext cx="7938" cy="11113"/>
            </a:xfrm>
            <a:custGeom>
              <a:avLst/>
              <a:gdLst/>
              <a:ahLst/>
              <a:cxnLst>
                <a:cxn ang="0">
                  <a:pos x="16" y="6"/>
                </a:cxn>
                <a:cxn ang="0">
                  <a:pos x="16" y="0"/>
                </a:cxn>
                <a:cxn ang="0">
                  <a:pos x="8" y="0"/>
                </a:cxn>
                <a:cxn ang="0">
                  <a:pos x="0" y="6"/>
                </a:cxn>
                <a:cxn ang="0">
                  <a:pos x="0" y="14"/>
                </a:cxn>
                <a:cxn ang="0">
                  <a:pos x="8" y="21"/>
                </a:cxn>
                <a:cxn ang="0">
                  <a:pos x="16" y="21"/>
                </a:cxn>
                <a:cxn ang="0">
                  <a:pos x="16" y="14"/>
                </a:cxn>
                <a:cxn ang="0">
                  <a:pos x="16" y="6"/>
                </a:cxn>
              </a:cxnLst>
              <a:rect l="0" t="0" r="r" b="b"/>
              <a:pathLst>
                <a:path w="16" h="21">
                  <a:moveTo>
                    <a:pt x="16" y="6"/>
                  </a:moveTo>
                  <a:lnTo>
                    <a:pt x="16" y="0"/>
                  </a:lnTo>
                  <a:lnTo>
                    <a:pt x="8" y="0"/>
                  </a:lnTo>
                  <a:lnTo>
                    <a:pt x="0" y="6"/>
                  </a:lnTo>
                  <a:lnTo>
                    <a:pt x="0" y="14"/>
                  </a:lnTo>
                  <a:lnTo>
                    <a:pt x="8" y="21"/>
                  </a:lnTo>
                  <a:lnTo>
                    <a:pt x="16" y="21"/>
                  </a:lnTo>
                  <a:lnTo>
                    <a:pt x="16" y="14"/>
                  </a:lnTo>
                  <a:lnTo>
                    <a:pt x="16" y="6"/>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80" name="Line 4858"/>
            <p:cNvSpPr>
              <a:spLocks noChangeShapeType="1"/>
            </p:cNvSpPr>
            <p:nvPr/>
          </p:nvSpPr>
          <p:spPr bwMode="auto">
            <a:xfrm>
              <a:off x="2792413" y="15827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81" name="Freeform 4859"/>
            <p:cNvSpPr>
              <a:spLocks/>
            </p:cNvSpPr>
            <p:nvPr/>
          </p:nvSpPr>
          <p:spPr bwMode="auto">
            <a:xfrm>
              <a:off x="2792413" y="1582738"/>
              <a:ext cx="12700" cy="7938"/>
            </a:xfrm>
            <a:custGeom>
              <a:avLst/>
              <a:gdLst/>
              <a:ahLst/>
              <a:cxnLst>
                <a:cxn ang="0">
                  <a:pos x="0" y="0"/>
                </a:cxn>
                <a:cxn ang="0">
                  <a:pos x="0" y="15"/>
                </a:cxn>
                <a:cxn ang="0">
                  <a:pos x="15" y="15"/>
                </a:cxn>
                <a:cxn ang="0">
                  <a:pos x="22" y="8"/>
                </a:cxn>
                <a:cxn ang="0">
                  <a:pos x="15" y="0"/>
                </a:cxn>
                <a:cxn ang="0">
                  <a:pos x="0" y="0"/>
                </a:cxn>
              </a:cxnLst>
              <a:rect l="0" t="0" r="r" b="b"/>
              <a:pathLst>
                <a:path w="22" h="15">
                  <a:moveTo>
                    <a:pt x="0" y="0"/>
                  </a:moveTo>
                  <a:lnTo>
                    <a:pt x="0" y="15"/>
                  </a:lnTo>
                  <a:lnTo>
                    <a:pt x="15" y="15"/>
                  </a:lnTo>
                  <a:lnTo>
                    <a:pt x="22" y="8"/>
                  </a:lnTo>
                  <a:lnTo>
                    <a:pt x="15"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82" name="Freeform 4860"/>
            <p:cNvSpPr>
              <a:spLocks/>
            </p:cNvSpPr>
            <p:nvPr/>
          </p:nvSpPr>
          <p:spPr bwMode="auto">
            <a:xfrm>
              <a:off x="2792413" y="1582738"/>
              <a:ext cx="12700" cy="7938"/>
            </a:xfrm>
            <a:custGeom>
              <a:avLst/>
              <a:gdLst/>
              <a:ahLst/>
              <a:cxnLst>
                <a:cxn ang="0">
                  <a:pos x="0" y="0"/>
                </a:cxn>
                <a:cxn ang="0">
                  <a:pos x="0" y="8"/>
                </a:cxn>
                <a:cxn ang="0">
                  <a:pos x="0" y="8"/>
                </a:cxn>
                <a:cxn ang="0">
                  <a:pos x="0" y="15"/>
                </a:cxn>
                <a:cxn ang="0">
                  <a:pos x="15" y="15"/>
                </a:cxn>
                <a:cxn ang="0">
                  <a:pos x="22" y="8"/>
                </a:cxn>
                <a:cxn ang="0">
                  <a:pos x="22" y="8"/>
                </a:cxn>
                <a:cxn ang="0">
                  <a:pos x="15" y="0"/>
                </a:cxn>
                <a:cxn ang="0">
                  <a:pos x="0" y="0"/>
                </a:cxn>
              </a:cxnLst>
              <a:rect l="0" t="0" r="r" b="b"/>
              <a:pathLst>
                <a:path w="22" h="15">
                  <a:moveTo>
                    <a:pt x="0" y="0"/>
                  </a:moveTo>
                  <a:lnTo>
                    <a:pt x="0" y="8"/>
                  </a:lnTo>
                  <a:lnTo>
                    <a:pt x="0" y="8"/>
                  </a:lnTo>
                  <a:lnTo>
                    <a:pt x="0" y="15"/>
                  </a:lnTo>
                  <a:lnTo>
                    <a:pt x="15" y="15"/>
                  </a:lnTo>
                  <a:lnTo>
                    <a:pt x="22" y="8"/>
                  </a:lnTo>
                  <a:lnTo>
                    <a:pt x="22" y="8"/>
                  </a:lnTo>
                  <a:lnTo>
                    <a:pt x="15"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83" name="Line 4861"/>
            <p:cNvSpPr>
              <a:spLocks noChangeShapeType="1"/>
            </p:cNvSpPr>
            <p:nvPr/>
          </p:nvSpPr>
          <p:spPr bwMode="auto">
            <a:xfrm>
              <a:off x="2800351" y="15827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84" name="Freeform 4862"/>
            <p:cNvSpPr>
              <a:spLocks/>
            </p:cNvSpPr>
            <p:nvPr/>
          </p:nvSpPr>
          <p:spPr bwMode="auto">
            <a:xfrm>
              <a:off x="2797176" y="1582738"/>
              <a:ext cx="15875" cy="7938"/>
            </a:xfrm>
            <a:custGeom>
              <a:avLst/>
              <a:gdLst/>
              <a:ahLst/>
              <a:cxnLst>
                <a:cxn ang="0">
                  <a:pos x="7" y="0"/>
                </a:cxn>
                <a:cxn ang="0">
                  <a:pos x="7" y="8"/>
                </a:cxn>
                <a:cxn ang="0">
                  <a:pos x="0" y="8"/>
                </a:cxn>
                <a:cxn ang="0">
                  <a:pos x="7" y="15"/>
                </a:cxn>
                <a:cxn ang="0">
                  <a:pos x="22" y="15"/>
                </a:cxn>
                <a:cxn ang="0">
                  <a:pos x="29" y="8"/>
                </a:cxn>
                <a:cxn ang="0">
                  <a:pos x="22" y="0"/>
                </a:cxn>
                <a:cxn ang="0">
                  <a:pos x="7" y="0"/>
                </a:cxn>
              </a:cxnLst>
              <a:rect l="0" t="0" r="r" b="b"/>
              <a:pathLst>
                <a:path w="29" h="15">
                  <a:moveTo>
                    <a:pt x="7" y="0"/>
                  </a:moveTo>
                  <a:lnTo>
                    <a:pt x="7" y="8"/>
                  </a:lnTo>
                  <a:lnTo>
                    <a:pt x="0" y="8"/>
                  </a:lnTo>
                  <a:lnTo>
                    <a:pt x="7" y="15"/>
                  </a:lnTo>
                  <a:lnTo>
                    <a:pt x="22" y="15"/>
                  </a:lnTo>
                  <a:lnTo>
                    <a:pt x="29" y="8"/>
                  </a:lnTo>
                  <a:lnTo>
                    <a:pt x="22"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85" name="Freeform 4863"/>
            <p:cNvSpPr>
              <a:spLocks/>
            </p:cNvSpPr>
            <p:nvPr/>
          </p:nvSpPr>
          <p:spPr bwMode="auto">
            <a:xfrm>
              <a:off x="2797176" y="1582738"/>
              <a:ext cx="15875" cy="7938"/>
            </a:xfrm>
            <a:custGeom>
              <a:avLst/>
              <a:gdLst/>
              <a:ahLst/>
              <a:cxnLst>
                <a:cxn ang="0">
                  <a:pos x="7" y="0"/>
                </a:cxn>
                <a:cxn ang="0">
                  <a:pos x="7" y="8"/>
                </a:cxn>
                <a:cxn ang="0">
                  <a:pos x="0" y="8"/>
                </a:cxn>
                <a:cxn ang="0">
                  <a:pos x="7" y="15"/>
                </a:cxn>
                <a:cxn ang="0">
                  <a:pos x="22" y="15"/>
                </a:cxn>
                <a:cxn ang="0">
                  <a:pos x="29" y="8"/>
                </a:cxn>
                <a:cxn ang="0">
                  <a:pos x="29" y="8"/>
                </a:cxn>
                <a:cxn ang="0">
                  <a:pos x="22" y="0"/>
                </a:cxn>
                <a:cxn ang="0">
                  <a:pos x="7" y="0"/>
                </a:cxn>
              </a:cxnLst>
              <a:rect l="0" t="0" r="r" b="b"/>
              <a:pathLst>
                <a:path w="29" h="15">
                  <a:moveTo>
                    <a:pt x="7" y="0"/>
                  </a:moveTo>
                  <a:lnTo>
                    <a:pt x="7" y="8"/>
                  </a:lnTo>
                  <a:lnTo>
                    <a:pt x="0" y="8"/>
                  </a:lnTo>
                  <a:lnTo>
                    <a:pt x="7" y="15"/>
                  </a:lnTo>
                  <a:lnTo>
                    <a:pt x="22" y="15"/>
                  </a:lnTo>
                  <a:lnTo>
                    <a:pt x="29" y="8"/>
                  </a:lnTo>
                  <a:lnTo>
                    <a:pt x="29" y="8"/>
                  </a:lnTo>
                  <a:lnTo>
                    <a:pt x="22"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86" name="Line 4864"/>
            <p:cNvSpPr>
              <a:spLocks noChangeShapeType="1"/>
            </p:cNvSpPr>
            <p:nvPr/>
          </p:nvSpPr>
          <p:spPr bwMode="auto">
            <a:xfrm>
              <a:off x="2813051" y="15859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87" name="Freeform 4865"/>
            <p:cNvSpPr>
              <a:spLocks/>
            </p:cNvSpPr>
            <p:nvPr/>
          </p:nvSpPr>
          <p:spPr bwMode="auto">
            <a:xfrm>
              <a:off x="2805113" y="1582738"/>
              <a:ext cx="7938" cy="11113"/>
            </a:xfrm>
            <a:custGeom>
              <a:avLst/>
              <a:gdLst/>
              <a:ahLst/>
              <a:cxnLst>
                <a:cxn ang="0">
                  <a:pos x="15" y="8"/>
                </a:cxn>
                <a:cxn ang="0">
                  <a:pos x="8" y="0"/>
                </a:cxn>
                <a:cxn ang="0">
                  <a:pos x="0" y="8"/>
                </a:cxn>
                <a:cxn ang="0">
                  <a:pos x="0" y="23"/>
                </a:cxn>
                <a:cxn ang="0">
                  <a:pos x="15" y="23"/>
                </a:cxn>
                <a:cxn ang="0">
                  <a:pos x="15" y="8"/>
                </a:cxn>
              </a:cxnLst>
              <a:rect l="0" t="0" r="r" b="b"/>
              <a:pathLst>
                <a:path w="15" h="23">
                  <a:moveTo>
                    <a:pt x="15" y="8"/>
                  </a:moveTo>
                  <a:lnTo>
                    <a:pt x="8" y="0"/>
                  </a:lnTo>
                  <a:lnTo>
                    <a:pt x="0" y="8"/>
                  </a:lnTo>
                  <a:lnTo>
                    <a:pt x="0" y="23"/>
                  </a:lnTo>
                  <a:lnTo>
                    <a:pt x="15" y="23"/>
                  </a:lnTo>
                  <a:lnTo>
                    <a:pt x="15"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88" name="Freeform 4866"/>
            <p:cNvSpPr>
              <a:spLocks/>
            </p:cNvSpPr>
            <p:nvPr/>
          </p:nvSpPr>
          <p:spPr bwMode="auto">
            <a:xfrm>
              <a:off x="2805113" y="1582738"/>
              <a:ext cx="7938" cy="11113"/>
            </a:xfrm>
            <a:custGeom>
              <a:avLst/>
              <a:gdLst/>
              <a:ahLst/>
              <a:cxnLst>
                <a:cxn ang="0">
                  <a:pos x="15" y="8"/>
                </a:cxn>
                <a:cxn ang="0">
                  <a:pos x="15" y="8"/>
                </a:cxn>
                <a:cxn ang="0">
                  <a:pos x="8" y="0"/>
                </a:cxn>
                <a:cxn ang="0">
                  <a:pos x="0" y="8"/>
                </a:cxn>
                <a:cxn ang="0">
                  <a:pos x="0" y="23"/>
                </a:cxn>
                <a:cxn ang="0">
                  <a:pos x="8" y="23"/>
                </a:cxn>
                <a:cxn ang="0">
                  <a:pos x="15" y="23"/>
                </a:cxn>
                <a:cxn ang="0">
                  <a:pos x="15" y="23"/>
                </a:cxn>
                <a:cxn ang="0">
                  <a:pos x="15" y="8"/>
                </a:cxn>
              </a:cxnLst>
              <a:rect l="0" t="0" r="r" b="b"/>
              <a:pathLst>
                <a:path w="15" h="23">
                  <a:moveTo>
                    <a:pt x="15" y="8"/>
                  </a:moveTo>
                  <a:lnTo>
                    <a:pt x="15" y="8"/>
                  </a:lnTo>
                  <a:lnTo>
                    <a:pt x="8" y="0"/>
                  </a:lnTo>
                  <a:lnTo>
                    <a:pt x="0" y="8"/>
                  </a:lnTo>
                  <a:lnTo>
                    <a:pt x="0" y="23"/>
                  </a:lnTo>
                  <a:lnTo>
                    <a:pt x="8" y="23"/>
                  </a:lnTo>
                  <a:lnTo>
                    <a:pt x="15" y="23"/>
                  </a:lnTo>
                  <a:lnTo>
                    <a:pt x="15" y="23"/>
                  </a:lnTo>
                  <a:lnTo>
                    <a:pt x="15"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89" name="Line 4867"/>
            <p:cNvSpPr>
              <a:spLocks noChangeShapeType="1"/>
            </p:cNvSpPr>
            <p:nvPr/>
          </p:nvSpPr>
          <p:spPr bwMode="auto">
            <a:xfrm>
              <a:off x="2808288" y="15906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90" name="Freeform 4868"/>
            <p:cNvSpPr>
              <a:spLocks/>
            </p:cNvSpPr>
            <p:nvPr/>
          </p:nvSpPr>
          <p:spPr bwMode="auto">
            <a:xfrm>
              <a:off x="2805113" y="1590675"/>
              <a:ext cx="15875" cy="3175"/>
            </a:xfrm>
            <a:custGeom>
              <a:avLst/>
              <a:gdLst/>
              <a:ahLst/>
              <a:cxnLst>
                <a:cxn ang="0">
                  <a:pos x="8" y="0"/>
                </a:cxn>
                <a:cxn ang="0">
                  <a:pos x="0" y="0"/>
                </a:cxn>
                <a:cxn ang="0">
                  <a:pos x="0" y="8"/>
                </a:cxn>
                <a:cxn ang="0">
                  <a:pos x="31" y="8"/>
                </a:cxn>
                <a:cxn ang="0">
                  <a:pos x="31" y="0"/>
                </a:cxn>
                <a:cxn ang="0">
                  <a:pos x="23" y="0"/>
                </a:cxn>
                <a:cxn ang="0">
                  <a:pos x="8" y="0"/>
                </a:cxn>
              </a:cxnLst>
              <a:rect l="0" t="0" r="r" b="b"/>
              <a:pathLst>
                <a:path w="31" h="8">
                  <a:moveTo>
                    <a:pt x="8" y="0"/>
                  </a:moveTo>
                  <a:lnTo>
                    <a:pt x="0" y="0"/>
                  </a:lnTo>
                  <a:lnTo>
                    <a:pt x="0" y="8"/>
                  </a:lnTo>
                  <a:lnTo>
                    <a:pt x="31" y="8"/>
                  </a:lnTo>
                  <a:lnTo>
                    <a:pt x="31" y="0"/>
                  </a:lnTo>
                  <a:lnTo>
                    <a:pt x="23"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91" name="Freeform 4869"/>
            <p:cNvSpPr>
              <a:spLocks/>
            </p:cNvSpPr>
            <p:nvPr/>
          </p:nvSpPr>
          <p:spPr bwMode="auto">
            <a:xfrm>
              <a:off x="2805113" y="1590675"/>
              <a:ext cx="15875" cy="3175"/>
            </a:xfrm>
            <a:custGeom>
              <a:avLst/>
              <a:gdLst/>
              <a:ahLst/>
              <a:cxnLst>
                <a:cxn ang="0">
                  <a:pos x="8" y="0"/>
                </a:cxn>
                <a:cxn ang="0">
                  <a:pos x="0" y="0"/>
                </a:cxn>
                <a:cxn ang="0">
                  <a:pos x="0" y="8"/>
                </a:cxn>
                <a:cxn ang="0">
                  <a:pos x="8" y="8"/>
                </a:cxn>
                <a:cxn ang="0">
                  <a:pos x="23" y="8"/>
                </a:cxn>
                <a:cxn ang="0">
                  <a:pos x="31" y="8"/>
                </a:cxn>
                <a:cxn ang="0">
                  <a:pos x="31" y="0"/>
                </a:cxn>
                <a:cxn ang="0">
                  <a:pos x="23" y="0"/>
                </a:cxn>
                <a:cxn ang="0">
                  <a:pos x="8" y="0"/>
                </a:cxn>
              </a:cxnLst>
              <a:rect l="0" t="0" r="r" b="b"/>
              <a:pathLst>
                <a:path w="31" h="8">
                  <a:moveTo>
                    <a:pt x="8" y="0"/>
                  </a:moveTo>
                  <a:lnTo>
                    <a:pt x="0" y="0"/>
                  </a:lnTo>
                  <a:lnTo>
                    <a:pt x="0" y="8"/>
                  </a:lnTo>
                  <a:lnTo>
                    <a:pt x="8" y="8"/>
                  </a:lnTo>
                  <a:lnTo>
                    <a:pt x="23" y="8"/>
                  </a:lnTo>
                  <a:lnTo>
                    <a:pt x="31" y="8"/>
                  </a:lnTo>
                  <a:lnTo>
                    <a:pt x="31" y="0"/>
                  </a:lnTo>
                  <a:lnTo>
                    <a:pt x="23"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92" name="Line 4870"/>
            <p:cNvSpPr>
              <a:spLocks noChangeShapeType="1"/>
            </p:cNvSpPr>
            <p:nvPr/>
          </p:nvSpPr>
          <p:spPr bwMode="auto">
            <a:xfrm>
              <a:off x="2816226" y="15906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93" name="Freeform 4871"/>
            <p:cNvSpPr>
              <a:spLocks/>
            </p:cNvSpPr>
            <p:nvPr/>
          </p:nvSpPr>
          <p:spPr bwMode="auto">
            <a:xfrm>
              <a:off x="2813051" y="1590675"/>
              <a:ext cx="12700" cy="3175"/>
            </a:xfrm>
            <a:custGeom>
              <a:avLst/>
              <a:gdLst/>
              <a:ahLst/>
              <a:cxnLst>
                <a:cxn ang="0">
                  <a:pos x="8" y="0"/>
                </a:cxn>
                <a:cxn ang="0">
                  <a:pos x="0" y="0"/>
                </a:cxn>
                <a:cxn ang="0">
                  <a:pos x="0" y="8"/>
                </a:cxn>
                <a:cxn ang="0">
                  <a:pos x="24" y="8"/>
                </a:cxn>
                <a:cxn ang="0">
                  <a:pos x="24" y="0"/>
                </a:cxn>
                <a:cxn ang="0">
                  <a:pos x="16" y="0"/>
                </a:cxn>
                <a:cxn ang="0">
                  <a:pos x="8" y="0"/>
                </a:cxn>
              </a:cxnLst>
              <a:rect l="0" t="0" r="r" b="b"/>
              <a:pathLst>
                <a:path w="24" h="8">
                  <a:moveTo>
                    <a:pt x="8" y="0"/>
                  </a:moveTo>
                  <a:lnTo>
                    <a:pt x="0" y="0"/>
                  </a:lnTo>
                  <a:lnTo>
                    <a:pt x="0" y="8"/>
                  </a:lnTo>
                  <a:lnTo>
                    <a:pt x="24" y="8"/>
                  </a:lnTo>
                  <a:lnTo>
                    <a:pt x="24"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94" name="Freeform 4872"/>
            <p:cNvSpPr>
              <a:spLocks/>
            </p:cNvSpPr>
            <p:nvPr/>
          </p:nvSpPr>
          <p:spPr bwMode="auto">
            <a:xfrm>
              <a:off x="2813051" y="1590675"/>
              <a:ext cx="12700" cy="3175"/>
            </a:xfrm>
            <a:custGeom>
              <a:avLst/>
              <a:gdLst/>
              <a:ahLst/>
              <a:cxnLst>
                <a:cxn ang="0">
                  <a:pos x="8" y="0"/>
                </a:cxn>
                <a:cxn ang="0">
                  <a:pos x="0" y="0"/>
                </a:cxn>
                <a:cxn ang="0">
                  <a:pos x="0" y="8"/>
                </a:cxn>
                <a:cxn ang="0">
                  <a:pos x="8" y="8"/>
                </a:cxn>
                <a:cxn ang="0">
                  <a:pos x="16" y="8"/>
                </a:cxn>
                <a:cxn ang="0">
                  <a:pos x="24" y="8"/>
                </a:cxn>
                <a:cxn ang="0">
                  <a:pos x="24" y="0"/>
                </a:cxn>
                <a:cxn ang="0">
                  <a:pos x="16" y="0"/>
                </a:cxn>
                <a:cxn ang="0">
                  <a:pos x="8" y="0"/>
                </a:cxn>
              </a:cxnLst>
              <a:rect l="0" t="0" r="r" b="b"/>
              <a:pathLst>
                <a:path w="24" h="8">
                  <a:moveTo>
                    <a:pt x="8" y="0"/>
                  </a:moveTo>
                  <a:lnTo>
                    <a:pt x="0" y="0"/>
                  </a:lnTo>
                  <a:lnTo>
                    <a:pt x="0" y="8"/>
                  </a:lnTo>
                  <a:lnTo>
                    <a:pt x="8" y="8"/>
                  </a:lnTo>
                  <a:lnTo>
                    <a:pt x="16" y="8"/>
                  </a:lnTo>
                  <a:lnTo>
                    <a:pt x="24" y="8"/>
                  </a:lnTo>
                  <a:lnTo>
                    <a:pt x="24"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95" name="Line 4873"/>
            <p:cNvSpPr>
              <a:spLocks noChangeShapeType="1"/>
            </p:cNvSpPr>
            <p:nvPr/>
          </p:nvSpPr>
          <p:spPr bwMode="auto">
            <a:xfrm>
              <a:off x="2820988" y="15906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96" name="Freeform 4874"/>
            <p:cNvSpPr>
              <a:spLocks/>
            </p:cNvSpPr>
            <p:nvPr/>
          </p:nvSpPr>
          <p:spPr bwMode="auto">
            <a:xfrm>
              <a:off x="2816226" y="1590675"/>
              <a:ext cx="33338" cy="3175"/>
            </a:xfrm>
            <a:custGeom>
              <a:avLst/>
              <a:gdLst/>
              <a:ahLst/>
              <a:cxnLst>
                <a:cxn ang="0">
                  <a:pos x="8" y="0"/>
                </a:cxn>
                <a:cxn ang="0">
                  <a:pos x="0" y="0"/>
                </a:cxn>
                <a:cxn ang="0">
                  <a:pos x="0" y="8"/>
                </a:cxn>
                <a:cxn ang="0">
                  <a:pos x="61" y="8"/>
                </a:cxn>
                <a:cxn ang="0">
                  <a:pos x="61" y="0"/>
                </a:cxn>
                <a:cxn ang="0">
                  <a:pos x="53" y="0"/>
                </a:cxn>
                <a:cxn ang="0">
                  <a:pos x="8" y="0"/>
                </a:cxn>
              </a:cxnLst>
              <a:rect l="0" t="0" r="r" b="b"/>
              <a:pathLst>
                <a:path w="61" h="8">
                  <a:moveTo>
                    <a:pt x="8" y="0"/>
                  </a:moveTo>
                  <a:lnTo>
                    <a:pt x="0" y="0"/>
                  </a:lnTo>
                  <a:lnTo>
                    <a:pt x="0" y="8"/>
                  </a:lnTo>
                  <a:lnTo>
                    <a:pt x="61" y="8"/>
                  </a:lnTo>
                  <a:lnTo>
                    <a:pt x="61" y="0"/>
                  </a:lnTo>
                  <a:lnTo>
                    <a:pt x="53"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97" name="Freeform 4875"/>
            <p:cNvSpPr>
              <a:spLocks/>
            </p:cNvSpPr>
            <p:nvPr/>
          </p:nvSpPr>
          <p:spPr bwMode="auto">
            <a:xfrm>
              <a:off x="2816226" y="1590675"/>
              <a:ext cx="33338" cy="3175"/>
            </a:xfrm>
            <a:custGeom>
              <a:avLst/>
              <a:gdLst/>
              <a:ahLst/>
              <a:cxnLst>
                <a:cxn ang="0">
                  <a:pos x="8" y="0"/>
                </a:cxn>
                <a:cxn ang="0">
                  <a:pos x="0" y="0"/>
                </a:cxn>
                <a:cxn ang="0">
                  <a:pos x="0" y="8"/>
                </a:cxn>
                <a:cxn ang="0">
                  <a:pos x="8" y="8"/>
                </a:cxn>
                <a:cxn ang="0">
                  <a:pos x="53" y="8"/>
                </a:cxn>
                <a:cxn ang="0">
                  <a:pos x="61" y="8"/>
                </a:cxn>
                <a:cxn ang="0">
                  <a:pos x="61" y="0"/>
                </a:cxn>
                <a:cxn ang="0">
                  <a:pos x="53" y="0"/>
                </a:cxn>
                <a:cxn ang="0">
                  <a:pos x="8" y="0"/>
                </a:cxn>
              </a:cxnLst>
              <a:rect l="0" t="0" r="r" b="b"/>
              <a:pathLst>
                <a:path w="61" h="8">
                  <a:moveTo>
                    <a:pt x="8" y="0"/>
                  </a:moveTo>
                  <a:lnTo>
                    <a:pt x="0" y="0"/>
                  </a:lnTo>
                  <a:lnTo>
                    <a:pt x="0" y="8"/>
                  </a:lnTo>
                  <a:lnTo>
                    <a:pt x="8" y="8"/>
                  </a:lnTo>
                  <a:lnTo>
                    <a:pt x="53" y="8"/>
                  </a:lnTo>
                  <a:lnTo>
                    <a:pt x="61" y="8"/>
                  </a:lnTo>
                  <a:lnTo>
                    <a:pt x="61" y="0"/>
                  </a:lnTo>
                  <a:lnTo>
                    <a:pt x="53"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98" name="Line 4876"/>
            <p:cNvSpPr>
              <a:spLocks noChangeShapeType="1"/>
            </p:cNvSpPr>
            <p:nvPr/>
          </p:nvSpPr>
          <p:spPr bwMode="auto">
            <a:xfrm>
              <a:off x="2849563" y="15938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499" name="Freeform 4877"/>
            <p:cNvSpPr>
              <a:spLocks/>
            </p:cNvSpPr>
            <p:nvPr/>
          </p:nvSpPr>
          <p:spPr bwMode="auto">
            <a:xfrm>
              <a:off x="2840038" y="1590675"/>
              <a:ext cx="9525" cy="11113"/>
            </a:xfrm>
            <a:custGeom>
              <a:avLst/>
              <a:gdLst/>
              <a:ahLst/>
              <a:cxnLst>
                <a:cxn ang="0">
                  <a:pos x="16" y="8"/>
                </a:cxn>
                <a:cxn ang="0">
                  <a:pos x="16" y="0"/>
                </a:cxn>
                <a:cxn ang="0">
                  <a:pos x="8" y="0"/>
                </a:cxn>
                <a:cxn ang="0">
                  <a:pos x="0" y="8"/>
                </a:cxn>
                <a:cxn ang="0">
                  <a:pos x="0" y="15"/>
                </a:cxn>
                <a:cxn ang="0">
                  <a:pos x="8" y="21"/>
                </a:cxn>
                <a:cxn ang="0">
                  <a:pos x="16" y="21"/>
                </a:cxn>
                <a:cxn ang="0">
                  <a:pos x="16" y="15"/>
                </a:cxn>
                <a:cxn ang="0">
                  <a:pos x="16" y="8"/>
                </a:cxn>
              </a:cxnLst>
              <a:rect l="0" t="0" r="r" b="b"/>
              <a:pathLst>
                <a:path w="16" h="21">
                  <a:moveTo>
                    <a:pt x="16" y="8"/>
                  </a:moveTo>
                  <a:lnTo>
                    <a:pt x="16" y="0"/>
                  </a:lnTo>
                  <a:lnTo>
                    <a:pt x="8" y="0"/>
                  </a:lnTo>
                  <a:lnTo>
                    <a:pt x="0" y="8"/>
                  </a:lnTo>
                  <a:lnTo>
                    <a:pt x="0" y="15"/>
                  </a:lnTo>
                  <a:lnTo>
                    <a:pt x="8" y="21"/>
                  </a:lnTo>
                  <a:lnTo>
                    <a:pt x="16" y="21"/>
                  </a:lnTo>
                  <a:lnTo>
                    <a:pt x="16" y="15"/>
                  </a:lnTo>
                  <a:lnTo>
                    <a:pt x="16"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00" name="Freeform 4878"/>
            <p:cNvSpPr>
              <a:spLocks/>
            </p:cNvSpPr>
            <p:nvPr/>
          </p:nvSpPr>
          <p:spPr bwMode="auto">
            <a:xfrm>
              <a:off x="2840038" y="1590675"/>
              <a:ext cx="9525" cy="11113"/>
            </a:xfrm>
            <a:custGeom>
              <a:avLst/>
              <a:gdLst/>
              <a:ahLst/>
              <a:cxnLst>
                <a:cxn ang="0">
                  <a:pos x="16" y="8"/>
                </a:cxn>
                <a:cxn ang="0">
                  <a:pos x="16" y="0"/>
                </a:cxn>
                <a:cxn ang="0">
                  <a:pos x="8" y="0"/>
                </a:cxn>
                <a:cxn ang="0">
                  <a:pos x="0" y="8"/>
                </a:cxn>
                <a:cxn ang="0">
                  <a:pos x="0" y="15"/>
                </a:cxn>
                <a:cxn ang="0">
                  <a:pos x="8" y="21"/>
                </a:cxn>
                <a:cxn ang="0">
                  <a:pos x="16" y="21"/>
                </a:cxn>
                <a:cxn ang="0">
                  <a:pos x="16" y="15"/>
                </a:cxn>
                <a:cxn ang="0">
                  <a:pos x="16" y="8"/>
                </a:cxn>
              </a:cxnLst>
              <a:rect l="0" t="0" r="r" b="b"/>
              <a:pathLst>
                <a:path w="16" h="21">
                  <a:moveTo>
                    <a:pt x="16" y="8"/>
                  </a:moveTo>
                  <a:lnTo>
                    <a:pt x="16" y="0"/>
                  </a:lnTo>
                  <a:lnTo>
                    <a:pt x="8" y="0"/>
                  </a:lnTo>
                  <a:lnTo>
                    <a:pt x="0" y="8"/>
                  </a:lnTo>
                  <a:lnTo>
                    <a:pt x="0" y="15"/>
                  </a:lnTo>
                  <a:lnTo>
                    <a:pt x="8" y="21"/>
                  </a:lnTo>
                  <a:lnTo>
                    <a:pt x="16" y="21"/>
                  </a:lnTo>
                  <a:lnTo>
                    <a:pt x="16" y="15"/>
                  </a:lnTo>
                  <a:lnTo>
                    <a:pt x="16"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01" name="Line 4879"/>
            <p:cNvSpPr>
              <a:spLocks noChangeShapeType="1"/>
            </p:cNvSpPr>
            <p:nvPr/>
          </p:nvSpPr>
          <p:spPr bwMode="auto">
            <a:xfrm>
              <a:off x="2844801" y="15938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02" name="Freeform 4880"/>
            <p:cNvSpPr>
              <a:spLocks/>
            </p:cNvSpPr>
            <p:nvPr/>
          </p:nvSpPr>
          <p:spPr bwMode="auto">
            <a:xfrm>
              <a:off x="2840038" y="1593850"/>
              <a:ext cx="12700" cy="7938"/>
            </a:xfrm>
            <a:custGeom>
              <a:avLst/>
              <a:gdLst/>
              <a:ahLst/>
              <a:cxnLst>
                <a:cxn ang="0">
                  <a:pos x="8" y="0"/>
                </a:cxn>
                <a:cxn ang="0">
                  <a:pos x="8" y="7"/>
                </a:cxn>
                <a:cxn ang="0">
                  <a:pos x="0" y="7"/>
                </a:cxn>
                <a:cxn ang="0">
                  <a:pos x="8" y="13"/>
                </a:cxn>
                <a:cxn ang="0">
                  <a:pos x="16" y="13"/>
                </a:cxn>
                <a:cxn ang="0">
                  <a:pos x="22" y="7"/>
                </a:cxn>
                <a:cxn ang="0">
                  <a:pos x="16" y="0"/>
                </a:cxn>
                <a:cxn ang="0">
                  <a:pos x="8" y="0"/>
                </a:cxn>
              </a:cxnLst>
              <a:rect l="0" t="0" r="r" b="b"/>
              <a:pathLst>
                <a:path w="22" h="13">
                  <a:moveTo>
                    <a:pt x="8" y="0"/>
                  </a:moveTo>
                  <a:lnTo>
                    <a:pt x="8" y="7"/>
                  </a:lnTo>
                  <a:lnTo>
                    <a:pt x="0" y="7"/>
                  </a:lnTo>
                  <a:lnTo>
                    <a:pt x="8" y="13"/>
                  </a:lnTo>
                  <a:lnTo>
                    <a:pt x="16" y="13"/>
                  </a:lnTo>
                  <a:lnTo>
                    <a:pt x="22" y="7"/>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03" name="Freeform 4881"/>
            <p:cNvSpPr>
              <a:spLocks/>
            </p:cNvSpPr>
            <p:nvPr/>
          </p:nvSpPr>
          <p:spPr bwMode="auto">
            <a:xfrm>
              <a:off x="2840038" y="1593850"/>
              <a:ext cx="12700" cy="7938"/>
            </a:xfrm>
            <a:custGeom>
              <a:avLst/>
              <a:gdLst/>
              <a:ahLst/>
              <a:cxnLst>
                <a:cxn ang="0">
                  <a:pos x="8" y="0"/>
                </a:cxn>
                <a:cxn ang="0">
                  <a:pos x="8" y="7"/>
                </a:cxn>
                <a:cxn ang="0">
                  <a:pos x="0" y="7"/>
                </a:cxn>
                <a:cxn ang="0">
                  <a:pos x="8" y="13"/>
                </a:cxn>
                <a:cxn ang="0">
                  <a:pos x="16" y="13"/>
                </a:cxn>
                <a:cxn ang="0">
                  <a:pos x="22" y="7"/>
                </a:cxn>
                <a:cxn ang="0">
                  <a:pos x="22" y="7"/>
                </a:cxn>
                <a:cxn ang="0">
                  <a:pos x="16" y="0"/>
                </a:cxn>
                <a:cxn ang="0">
                  <a:pos x="8" y="0"/>
                </a:cxn>
              </a:cxnLst>
              <a:rect l="0" t="0" r="r" b="b"/>
              <a:pathLst>
                <a:path w="22" h="13">
                  <a:moveTo>
                    <a:pt x="8" y="0"/>
                  </a:moveTo>
                  <a:lnTo>
                    <a:pt x="8" y="7"/>
                  </a:lnTo>
                  <a:lnTo>
                    <a:pt x="0" y="7"/>
                  </a:lnTo>
                  <a:lnTo>
                    <a:pt x="8" y="13"/>
                  </a:lnTo>
                  <a:lnTo>
                    <a:pt x="16" y="13"/>
                  </a:lnTo>
                  <a:lnTo>
                    <a:pt x="22" y="7"/>
                  </a:lnTo>
                  <a:lnTo>
                    <a:pt x="22" y="7"/>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04" name="Line 4882"/>
            <p:cNvSpPr>
              <a:spLocks noChangeShapeType="1"/>
            </p:cNvSpPr>
            <p:nvPr/>
          </p:nvSpPr>
          <p:spPr bwMode="auto">
            <a:xfrm>
              <a:off x="2849563" y="15938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05" name="Freeform 4883"/>
            <p:cNvSpPr>
              <a:spLocks/>
            </p:cNvSpPr>
            <p:nvPr/>
          </p:nvSpPr>
          <p:spPr bwMode="auto">
            <a:xfrm>
              <a:off x="2844801" y="1593850"/>
              <a:ext cx="11113" cy="7938"/>
            </a:xfrm>
            <a:custGeom>
              <a:avLst/>
              <a:gdLst/>
              <a:ahLst/>
              <a:cxnLst>
                <a:cxn ang="0">
                  <a:pos x="8" y="0"/>
                </a:cxn>
                <a:cxn ang="0">
                  <a:pos x="8" y="7"/>
                </a:cxn>
                <a:cxn ang="0">
                  <a:pos x="0" y="7"/>
                </a:cxn>
                <a:cxn ang="0">
                  <a:pos x="8" y="13"/>
                </a:cxn>
                <a:cxn ang="0">
                  <a:pos x="14" y="13"/>
                </a:cxn>
                <a:cxn ang="0">
                  <a:pos x="22" y="7"/>
                </a:cxn>
                <a:cxn ang="0">
                  <a:pos x="14" y="0"/>
                </a:cxn>
                <a:cxn ang="0">
                  <a:pos x="8" y="0"/>
                </a:cxn>
              </a:cxnLst>
              <a:rect l="0" t="0" r="r" b="b"/>
              <a:pathLst>
                <a:path w="22" h="13">
                  <a:moveTo>
                    <a:pt x="8" y="0"/>
                  </a:moveTo>
                  <a:lnTo>
                    <a:pt x="8" y="7"/>
                  </a:lnTo>
                  <a:lnTo>
                    <a:pt x="0" y="7"/>
                  </a:lnTo>
                  <a:lnTo>
                    <a:pt x="8" y="13"/>
                  </a:lnTo>
                  <a:lnTo>
                    <a:pt x="14" y="13"/>
                  </a:lnTo>
                  <a:lnTo>
                    <a:pt x="22" y="7"/>
                  </a:lnTo>
                  <a:lnTo>
                    <a:pt x="14"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06" name="Freeform 4884"/>
            <p:cNvSpPr>
              <a:spLocks/>
            </p:cNvSpPr>
            <p:nvPr/>
          </p:nvSpPr>
          <p:spPr bwMode="auto">
            <a:xfrm>
              <a:off x="2844801" y="1593850"/>
              <a:ext cx="11113" cy="7938"/>
            </a:xfrm>
            <a:custGeom>
              <a:avLst/>
              <a:gdLst/>
              <a:ahLst/>
              <a:cxnLst>
                <a:cxn ang="0">
                  <a:pos x="8" y="0"/>
                </a:cxn>
                <a:cxn ang="0">
                  <a:pos x="8" y="7"/>
                </a:cxn>
                <a:cxn ang="0">
                  <a:pos x="0" y="7"/>
                </a:cxn>
                <a:cxn ang="0">
                  <a:pos x="8" y="13"/>
                </a:cxn>
                <a:cxn ang="0">
                  <a:pos x="14" y="13"/>
                </a:cxn>
                <a:cxn ang="0">
                  <a:pos x="22" y="7"/>
                </a:cxn>
                <a:cxn ang="0">
                  <a:pos x="22" y="7"/>
                </a:cxn>
                <a:cxn ang="0">
                  <a:pos x="14" y="0"/>
                </a:cxn>
                <a:cxn ang="0">
                  <a:pos x="8" y="0"/>
                </a:cxn>
              </a:cxnLst>
              <a:rect l="0" t="0" r="r" b="b"/>
              <a:pathLst>
                <a:path w="22" h="13">
                  <a:moveTo>
                    <a:pt x="8" y="0"/>
                  </a:moveTo>
                  <a:lnTo>
                    <a:pt x="8" y="7"/>
                  </a:lnTo>
                  <a:lnTo>
                    <a:pt x="0" y="7"/>
                  </a:lnTo>
                  <a:lnTo>
                    <a:pt x="8" y="13"/>
                  </a:lnTo>
                  <a:lnTo>
                    <a:pt x="14" y="13"/>
                  </a:lnTo>
                  <a:lnTo>
                    <a:pt x="22" y="7"/>
                  </a:lnTo>
                  <a:lnTo>
                    <a:pt x="22" y="7"/>
                  </a:lnTo>
                  <a:lnTo>
                    <a:pt x="14"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07" name="Line 4885"/>
            <p:cNvSpPr>
              <a:spLocks noChangeShapeType="1"/>
            </p:cNvSpPr>
            <p:nvPr/>
          </p:nvSpPr>
          <p:spPr bwMode="auto">
            <a:xfrm>
              <a:off x="2852738" y="15938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08" name="Freeform 4886"/>
            <p:cNvSpPr>
              <a:spLocks/>
            </p:cNvSpPr>
            <p:nvPr/>
          </p:nvSpPr>
          <p:spPr bwMode="auto">
            <a:xfrm>
              <a:off x="2849563" y="1593850"/>
              <a:ext cx="19050" cy="7938"/>
            </a:xfrm>
            <a:custGeom>
              <a:avLst/>
              <a:gdLst/>
              <a:ahLst/>
              <a:cxnLst>
                <a:cxn ang="0">
                  <a:pos x="6" y="0"/>
                </a:cxn>
                <a:cxn ang="0">
                  <a:pos x="6" y="7"/>
                </a:cxn>
                <a:cxn ang="0">
                  <a:pos x="0" y="7"/>
                </a:cxn>
                <a:cxn ang="0">
                  <a:pos x="6" y="13"/>
                </a:cxn>
                <a:cxn ang="0">
                  <a:pos x="30" y="13"/>
                </a:cxn>
                <a:cxn ang="0">
                  <a:pos x="37" y="7"/>
                </a:cxn>
                <a:cxn ang="0">
                  <a:pos x="30" y="0"/>
                </a:cxn>
                <a:cxn ang="0">
                  <a:pos x="6" y="0"/>
                </a:cxn>
              </a:cxnLst>
              <a:rect l="0" t="0" r="r" b="b"/>
              <a:pathLst>
                <a:path w="37" h="13">
                  <a:moveTo>
                    <a:pt x="6" y="0"/>
                  </a:moveTo>
                  <a:lnTo>
                    <a:pt x="6" y="7"/>
                  </a:lnTo>
                  <a:lnTo>
                    <a:pt x="0" y="7"/>
                  </a:lnTo>
                  <a:lnTo>
                    <a:pt x="6" y="13"/>
                  </a:lnTo>
                  <a:lnTo>
                    <a:pt x="30" y="13"/>
                  </a:lnTo>
                  <a:lnTo>
                    <a:pt x="37" y="7"/>
                  </a:lnTo>
                  <a:lnTo>
                    <a:pt x="30" y="0"/>
                  </a:lnTo>
                  <a:lnTo>
                    <a:pt x="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09" name="Freeform 4887"/>
            <p:cNvSpPr>
              <a:spLocks/>
            </p:cNvSpPr>
            <p:nvPr/>
          </p:nvSpPr>
          <p:spPr bwMode="auto">
            <a:xfrm>
              <a:off x="2849563" y="1593850"/>
              <a:ext cx="19050" cy="7938"/>
            </a:xfrm>
            <a:custGeom>
              <a:avLst/>
              <a:gdLst/>
              <a:ahLst/>
              <a:cxnLst>
                <a:cxn ang="0">
                  <a:pos x="6" y="0"/>
                </a:cxn>
                <a:cxn ang="0">
                  <a:pos x="6" y="7"/>
                </a:cxn>
                <a:cxn ang="0">
                  <a:pos x="0" y="7"/>
                </a:cxn>
                <a:cxn ang="0">
                  <a:pos x="6" y="13"/>
                </a:cxn>
                <a:cxn ang="0">
                  <a:pos x="30" y="13"/>
                </a:cxn>
                <a:cxn ang="0">
                  <a:pos x="37" y="7"/>
                </a:cxn>
                <a:cxn ang="0">
                  <a:pos x="37" y="7"/>
                </a:cxn>
                <a:cxn ang="0">
                  <a:pos x="30" y="0"/>
                </a:cxn>
                <a:cxn ang="0">
                  <a:pos x="6" y="0"/>
                </a:cxn>
              </a:cxnLst>
              <a:rect l="0" t="0" r="r" b="b"/>
              <a:pathLst>
                <a:path w="37" h="13">
                  <a:moveTo>
                    <a:pt x="6" y="0"/>
                  </a:moveTo>
                  <a:lnTo>
                    <a:pt x="6" y="7"/>
                  </a:lnTo>
                  <a:lnTo>
                    <a:pt x="0" y="7"/>
                  </a:lnTo>
                  <a:lnTo>
                    <a:pt x="6" y="13"/>
                  </a:lnTo>
                  <a:lnTo>
                    <a:pt x="30" y="13"/>
                  </a:lnTo>
                  <a:lnTo>
                    <a:pt x="37" y="7"/>
                  </a:lnTo>
                  <a:lnTo>
                    <a:pt x="37" y="7"/>
                  </a:lnTo>
                  <a:lnTo>
                    <a:pt x="30" y="0"/>
                  </a:lnTo>
                  <a:lnTo>
                    <a:pt x="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10" name="Line 4888"/>
            <p:cNvSpPr>
              <a:spLocks noChangeShapeType="1"/>
            </p:cNvSpPr>
            <p:nvPr/>
          </p:nvSpPr>
          <p:spPr bwMode="auto">
            <a:xfrm>
              <a:off x="2868613" y="15986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11" name="Freeform 4889"/>
            <p:cNvSpPr>
              <a:spLocks/>
            </p:cNvSpPr>
            <p:nvPr/>
          </p:nvSpPr>
          <p:spPr bwMode="auto">
            <a:xfrm>
              <a:off x="2860676" y="1593850"/>
              <a:ext cx="7938" cy="11113"/>
            </a:xfrm>
            <a:custGeom>
              <a:avLst/>
              <a:gdLst/>
              <a:ahLst/>
              <a:cxnLst>
                <a:cxn ang="0">
                  <a:pos x="15" y="7"/>
                </a:cxn>
                <a:cxn ang="0">
                  <a:pos x="8" y="0"/>
                </a:cxn>
                <a:cxn ang="0">
                  <a:pos x="0" y="7"/>
                </a:cxn>
                <a:cxn ang="0">
                  <a:pos x="0" y="21"/>
                </a:cxn>
                <a:cxn ang="0">
                  <a:pos x="15" y="21"/>
                </a:cxn>
                <a:cxn ang="0">
                  <a:pos x="15" y="7"/>
                </a:cxn>
              </a:cxnLst>
              <a:rect l="0" t="0" r="r" b="b"/>
              <a:pathLst>
                <a:path w="15" h="21">
                  <a:moveTo>
                    <a:pt x="15" y="7"/>
                  </a:moveTo>
                  <a:lnTo>
                    <a:pt x="8" y="0"/>
                  </a:lnTo>
                  <a:lnTo>
                    <a:pt x="0" y="7"/>
                  </a:lnTo>
                  <a:lnTo>
                    <a:pt x="0" y="21"/>
                  </a:lnTo>
                  <a:lnTo>
                    <a:pt x="15" y="21"/>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12" name="Freeform 4890"/>
            <p:cNvSpPr>
              <a:spLocks/>
            </p:cNvSpPr>
            <p:nvPr/>
          </p:nvSpPr>
          <p:spPr bwMode="auto">
            <a:xfrm>
              <a:off x="2860676" y="1593850"/>
              <a:ext cx="7938" cy="11113"/>
            </a:xfrm>
            <a:custGeom>
              <a:avLst/>
              <a:gdLst/>
              <a:ahLst/>
              <a:cxnLst>
                <a:cxn ang="0">
                  <a:pos x="15" y="7"/>
                </a:cxn>
                <a:cxn ang="0">
                  <a:pos x="15" y="7"/>
                </a:cxn>
                <a:cxn ang="0">
                  <a:pos x="8" y="0"/>
                </a:cxn>
                <a:cxn ang="0">
                  <a:pos x="0" y="7"/>
                </a:cxn>
                <a:cxn ang="0">
                  <a:pos x="0" y="21"/>
                </a:cxn>
                <a:cxn ang="0">
                  <a:pos x="8" y="21"/>
                </a:cxn>
                <a:cxn ang="0">
                  <a:pos x="15" y="21"/>
                </a:cxn>
                <a:cxn ang="0">
                  <a:pos x="15" y="21"/>
                </a:cxn>
                <a:cxn ang="0">
                  <a:pos x="15" y="7"/>
                </a:cxn>
              </a:cxnLst>
              <a:rect l="0" t="0" r="r" b="b"/>
              <a:pathLst>
                <a:path w="15" h="21">
                  <a:moveTo>
                    <a:pt x="15" y="7"/>
                  </a:moveTo>
                  <a:lnTo>
                    <a:pt x="15" y="7"/>
                  </a:lnTo>
                  <a:lnTo>
                    <a:pt x="8" y="0"/>
                  </a:lnTo>
                  <a:lnTo>
                    <a:pt x="0" y="7"/>
                  </a:lnTo>
                  <a:lnTo>
                    <a:pt x="0" y="21"/>
                  </a:lnTo>
                  <a:lnTo>
                    <a:pt x="8" y="21"/>
                  </a:lnTo>
                  <a:lnTo>
                    <a:pt x="15" y="21"/>
                  </a:lnTo>
                  <a:lnTo>
                    <a:pt x="15" y="21"/>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13" name="Line 4891"/>
            <p:cNvSpPr>
              <a:spLocks noChangeShapeType="1"/>
            </p:cNvSpPr>
            <p:nvPr/>
          </p:nvSpPr>
          <p:spPr bwMode="auto">
            <a:xfrm>
              <a:off x="2865438" y="16017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14" name="Freeform 4892"/>
            <p:cNvSpPr>
              <a:spLocks/>
            </p:cNvSpPr>
            <p:nvPr/>
          </p:nvSpPr>
          <p:spPr bwMode="auto">
            <a:xfrm>
              <a:off x="2860676" y="1601788"/>
              <a:ext cx="19050" cy="3175"/>
            </a:xfrm>
            <a:custGeom>
              <a:avLst/>
              <a:gdLst/>
              <a:ahLst/>
              <a:cxnLst>
                <a:cxn ang="0">
                  <a:pos x="8" y="0"/>
                </a:cxn>
                <a:cxn ang="0">
                  <a:pos x="0" y="0"/>
                </a:cxn>
                <a:cxn ang="0">
                  <a:pos x="0" y="8"/>
                </a:cxn>
                <a:cxn ang="0">
                  <a:pos x="37" y="8"/>
                </a:cxn>
                <a:cxn ang="0">
                  <a:pos x="30" y="0"/>
                </a:cxn>
                <a:cxn ang="0">
                  <a:pos x="8" y="0"/>
                </a:cxn>
              </a:cxnLst>
              <a:rect l="0" t="0" r="r" b="b"/>
              <a:pathLst>
                <a:path w="37" h="8">
                  <a:moveTo>
                    <a:pt x="8" y="0"/>
                  </a:moveTo>
                  <a:lnTo>
                    <a:pt x="0" y="0"/>
                  </a:lnTo>
                  <a:lnTo>
                    <a:pt x="0" y="8"/>
                  </a:lnTo>
                  <a:lnTo>
                    <a:pt x="37" y="8"/>
                  </a:lnTo>
                  <a:lnTo>
                    <a:pt x="30"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15" name="Freeform 4893"/>
            <p:cNvSpPr>
              <a:spLocks/>
            </p:cNvSpPr>
            <p:nvPr/>
          </p:nvSpPr>
          <p:spPr bwMode="auto">
            <a:xfrm>
              <a:off x="2860676" y="1601788"/>
              <a:ext cx="19050" cy="3175"/>
            </a:xfrm>
            <a:custGeom>
              <a:avLst/>
              <a:gdLst/>
              <a:ahLst/>
              <a:cxnLst>
                <a:cxn ang="0">
                  <a:pos x="8" y="0"/>
                </a:cxn>
                <a:cxn ang="0">
                  <a:pos x="0" y="0"/>
                </a:cxn>
                <a:cxn ang="0">
                  <a:pos x="0" y="8"/>
                </a:cxn>
                <a:cxn ang="0">
                  <a:pos x="8" y="8"/>
                </a:cxn>
                <a:cxn ang="0">
                  <a:pos x="30" y="8"/>
                </a:cxn>
                <a:cxn ang="0">
                  <a:pos x="37" y="8"/>
                </a:cxn>
                <a:cxn ang="0">
                  <a:pos x="30" y="0"/>
                </a:cxn>
                <a:cxn ang="0">
                  <a:pos x="30" y="0"/>
                </a:cxn>
                <a:cxn ang="0">
                  <a:pos x="8" y="0"/>
                </a:cxn>
              </a:cxnLst>
              <a:rect l="0" t="0" r="r" b="b"/>
              <a:pathLst>
                <a:path w="37" h="8">
                  <a:moveTo>
                    <a:pt x="8" y="0"/>
                  </a:moveTo>
                  <a:lnTo>
                    <a:pt x="0" y="0"/>
                  </a:lnTo>
                  <a:lnTo>
                    <a:pt x="0" y="8"/>
                  </a:lnTo>
                  <a:lnTo>
                    <a:pt x="8" y="8"/>
                  </a:lnTo>
                  <a:lnTo>
                    <a:pt x="30" y="8"/>
                  </a:lnTo>
                  <a:lnTo>
                    <a:pt x="37" y="8"/>
                  </a:lnTo>
                  <a:lnTo>
                    <a:pt x="30" y="0"/>
                  </a:lnTo>
                  <a:lnTo>
                    <a:pt x="30"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16" name="Line 4894"/>
            <p:cNvSpPr>
              <a:spLocks noChangeShapeType="1"/>
            </p:cNvSpPr>
            <p:nvPr/>
          </p:nvSpPr>
          <p:spPr bwMode="auto">
            <a:xfrm>
              <a:off x="2879726" y="16049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17" name="Freeform 4895"/>
            <p:cNvSpPr>
              <a:spLocks/>
            </p:cNvSpPr>
            <p:nvPr/>
          </p:nvSpPr>
          <p:spPr bwMode="auto">
            <a:xfrm>
              <a:off x="2871788" y="1601788"/>
              <a:ext cx="7938" cy="11113"/>
            </a:xfrm>
            <a:custGeom>
              <a:avLst/>
              <a:gdLst/>
              <a:ahLst/>
              <a:cxnLst>
                <a:cxn ang="0">
                  <a:pos x="15" y="8"/>
                </a:cxn>
                <a:cxn ang="0">
                  <a:pos x="8" y="0"/>
                </a:cxn>
                <a:cxn ang="0">
                  <a:pos x="0" y="8"/>
                </a:cxn>
                <a:cxn ang="0">
                  <a:pos x="0" y="15"/>
                </a:cxn>
                <a:cxn ang="0">
                  <a:pos x="8" y="23"/>
                </a:cxn>
                <a:cxn ang="0">
                  <a:pos x="15" y="15"/>
                </a:cxn>
                <a:cxn ang="0">
                  <a:pos x="15" y="8"/>
                </a:cxn>
              </a:cxnLst>
              <a:rect l="0" t="0" r="r" b="b"/>
              <a:pathLst>
                <a:path w="15" h="23">
                  <a:moveTo>
                    <a:pt x="15" y="8"/>
                  </a:moveTo>
                  <a:lnTo>
                    <a:pt x="8" y="0"/>
                  </a:lnTo>
                  <a:lnTo>
                    <a:pt x="0" y="8"/>
                  </a:lnTo>
                  <a:lnTo>
                    <a:pt x="0" y="15"/>
                  </a:lnTo>
                  <a:lnTo>
                    <a:pt x="8" y="23"/>
                  </a:lnTo>
                  <a:lnTo>
                    <a:pt x="15" y="15"/>
                  </a:lnTo>
                  <a:lnTo>
                    <a:pt x="15"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18" name="Freeform 4896"/>
            <p:cNvSpPr>
              <a:spLocks/>
            </p:cNvSpPr>
            <p:nvPr/>
          </p:nvSpPr>
          <p:spPr bwMode="auto">
            <a:xfrm>
              <a:off x="2871788" y="1601788"/>
              <a:ext cx="7938" cy="11113"/>
            </a:xfrm>
            <a:custGeom>
              <a:avLst/>
              <a:gdLst/>
              <a:ahLst/>
              <a:cxnLst>
                <a:cxn ang="0">
                  <a:pos x="15" y="8"/>
                </a:cxn>
                <a:cxn ang="0">
                  <a:pos x="8" y="0"/>
                </a:cxn>
                <a:cxn ang="0">
                  <a:pos x="8" y="0"/>
                </a:cxn>
                <a:cxn ang="0">
                  <a:pos x="0" y="8"/>
                </a:cxn>
                <a:cxn ang="0">
                  <a:pos x="0" y="15"/>
                </a:cxn>
                <a:cxn ang="0">
                  <a:pos x="8" y="23"/>
                </a:cxn>
                <a:cxn ang="0">
                  <a:pos x="8" y="23"/>
                </a:cxn>
                <a:cxn ang="0">
                  <a:pos x="15" y="15"/>
                </a:cxn>
                <a:cxn ang="0">
                  <a:pos x="15" y="8"/>
                </a:cxn>
              </a:cxnLst>
              <a:rect l="0" t="0" r="r" b="b"/>
              <a:pathLst>
                <a:path w="15" h="23">
                  <a:moveTo>
                    <a:pt x="15" y="8"/>
                  </a:moveTo>
                  <a:lnTo>
                    <a:pt x="8" y="0"/>
                  </a:lnTo>
                  <a:lnTo>
                    <a:pt x="8" y="0"/>
                  </a:lnTo>
                  <a:lnTo>
                    <a:pt x="0" y="8"/>
                  </a:lnTo>
                  <a:lnTo>
                    <a:pt x="0" y="15"/>
                  </a:lnTo>
                  <a:lnTo>
                    <a:pt x="8" y="23"/>
                  </a:lnTo>
                  <a:lnTo>
                    <a:pt x="8" y="23"/>
                  </a:lnTo>
                  <a:lnTo>
                    <a:pt x="15" y="15"/>
                  </a:lnTo>
                  <a:lnTo>
                    <a:pt x="15"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19" name="Line 4897"/>
            <p:cNvSpPr>
              <a:spLocks noChangeShapeType="1"/>
            </p:cNvSpPr>
            <p:nvPr/>
          </p:nvSpPr>
          <p:spPr bwMode="auto">
            <a:xfrm>
              <a:off x="2876551" y="16049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20" name="Freeform 4898"/>
            <p:cNvSpPr>
              <a:spLocks/>
            </p:cNvSpPr>
            <p:nvPr/>
          </p:nvSpPr>
          <p:spPr bwMode="auto">
            <a:xfrm>
              <a:off x="2871788" y="1604963"/>
              <a:ext cx="17463" cy="7938"/>
            </a:xfrm>
            <a:custGeom>
              <a:avLst/>
              <a:gdLst/>
              <a:ahLst/>
              <a:cxnLst>
                <a:cxn ang="0">
                  <a:pos x="8" y="0"/>
                </a:cxn>
                <a:cxn ang="0">
                  <a:pos x="0" y="7"/>
                </a:cxn>
                <a:cxn ang="0">
                  <a:pos x="8" y="15"/>
                </a:cxn>
                <a:cxn ang="0">
                  <a:pos x="23" y="15"/>
                </a:cxn>
                <a:cxn ang="0">
                  <a:pos x="31" y="7"/>
                </a:cxn>
                <a:cxn ang="0">
                  <a:pos x="23" y="7"/>
                </a:cxn>
                <a:cxn ang="0">
                  <a:pos x="23" y="0"/>
                </a:cxn>
                <a:cxn ang="0">
                  <a:pos x="8" y="0"/>
                </a:cxn>
              </a:cxnLst>
              <a:rect l="0" t="0" r="r" b="b"/>
              <a:pathLst>
                <a:path w="31" h="15">
                  <a:moveTo>
                    <a:pt x="8" y="0"/>
                  </a:moveTo>
                  <a:lnTo>
                    <a:pt x="0" y="7"/>
                  </a:lnTo>
                  <a:lnTo>
                    <a:pt x="8" y="15"/>
                  </a:lnTo>
                  <a:lnTo>
                    <a:pt x="23" y="15"/>
                  </a:lnTo>
                  <a:lnTo>
                    <a:pt x="31" y="7"/>
                  </a:lnTo>
                  <a:lnTo>
                    <a:pt x="23" y="7"/>
                  </a:lnTo>
                  <a:lnTo>
                    <a:pt x="23"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21" name="Freeform 4899"/>
            <p:cNvSpPr>
              <a:spLocks/>
            </p:cNvSpPr>
            <p:nvPr/>
          </p:nvSpPr>
          <p:spPr bwMode="auto">
            <a:xfrm>
              <a:off x="2871788" y="1604963"/>
              <a:ext cx="17463" cy="7938"/>
            </a:xfrm>
            <a:custGeom>
              <a:avLst/>
              <a:gdLst/>
              <a:ahLst/>
              <a:cxnLst>
                <a:cxn ang="0">
                  <a:pos x="8" y="0"/>
                </a:cxn>
                <a:cxn ang="0">
                  <a:pos x="0" y="7"/>
                </a:cxn>
                <a:cxn ang="0">
                  <a:pos x="0" y="7"/>
                </a:cxn>
                <a:cxn ang="0">
                  <a:pos x="8" y="15"/>
                </a:cxn>
                <a:cxn ang="0">
                  <a:pos x="23" y="15"/>
                </a:cxn>
                <a:cxn ang="0">
                  <a:pos x="31" y="7"/>
                </a:cxn>
                <a:cxn ang="0">
                  <a:pos x="23" y="7"/>
                </a:cxn>
                <a:cxn ang="0">
                  <a:pos x="23" y="0"/>
                </a:cxn>
                <a:cxn ang="0">
                  <a:pos x="8" y="0"/>
                </a:cxn>
              </a:cxnLst>
              <a:rect l="0" t="0" r="r" b="b"/>
              <a:pathLst>
                <a:path w="31" h="15">
                  <a:moveTo>
                    <a:pt x="8" y="0"/>
                  </a:moveTo>
                  <a:lnTo>
                    <a:pt x="0" y="7"/>
                  </a:lnTo>
                  <a:lnTo>
                    <a:pt x="0" y="7"/>
                  </a:lnTo>
                  <a:lnTo>
                    <a:pt x="8" y="15"/>
                  </a:lnTo>
                  <a:lnTo>
                    <a:pt x="23" y="15"/>
                  </a:lnTo>
                  <a:lnTo>
                    <a:pt x="31" y="7"/>
                  </a:lnTo>
                  <a:lnTo>
                    <a:pt x="23" y="7"/>
                  </a:lnTo>
                  <a:lnTo>
                    <a:pt x="23"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22" name="Line 4900"/>
            <p:cNvSpPr>
              <a:spLocks noChangeShapeType="1"/>
            </p:cNvSpPr>
            <p:nvPr/>
          </p:nvSpPr>
          <p:spPr bwMode="auto">
            <a:xfrm>
              <a:off x="2884488" y="16049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23" name="Freeform 4901"/>
            <p:cNvSpPr>
              <a:spLocks/>
            </p:cNvSpPr>
            <p:nvPr/>
          </p:nvSpPr>
          <p:spPr bwMode="auto">
            <a:xfrm>
              <a:off x="2879726" y="1604963"/>
              <a:ext cx="9525" cy="7938"/>
            </a:xfrm>
            <a:custGeom>
              <a:avLst/>
              <a:gdLst/>
              <a:ahLst/>
              <a:cxnLst>
                <a:cxn ang="0">
                  <a:pos x="8" y="0"/>
                </a:cxn>
                <a:cxn ang="0">
                  <a:pos x="0" y="7"/>
                </a:cxn>
                <a:cxn ang="0">
                  <a:pos x="8" y="15"/>
                </a:cxn>
                <a:cxn ang="0">
                  <a:pos x="16" y="15"/>
                </a:cxn>
                <a:cxn ang="0">
                  <a:pos x="16" y="0"/>
                </a:cxn>
                <a:cxn ang="0">
                  <a:pos x="8" y="0"/>
                </a:cxn>
              </a:cxnLst>
              <a:rect l="0" t="0" r="r" b="b"/>
              <a:pathLst>
                <a:path w="16" h="15">
                  <a:moveTo>
                    <a:pt x="8" y="0"/>
                  </a:moveTo>
                  <a:lnTo>
                    <a:pt x="0" y="7"/>
                  </a:lnTo>
                  <a:lnTo>
                    <a:pt x="8" y="15"/>
                  </a:lnTo>
                  <a:lnTo>
                    <a:pt x="16" y="15"/>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24" name="Freeform 4902"/>
            <p:cNvSpPr>
              <a:spLocks/>
            </p:cNvSpPr>
            <p:nvPr/>
          </p:nvSpPr>
          <p:spPr bwMode="auto">
            <a:xfrm>
              <a:off x="2879726" y="1604963"/>
              <a:ext cx="9525" cy="7938"/>
            </a:xfrm>
            <a:custGeom>
              <a:avLst/>
              <a:gdLst/>
              <a:ahLst/>
              <a:cxnLst>
                <a:cxn ang="0">
                  <a:pos x="8" y="0"/>
                </a:cxn>
                <a:cxn ang="0">
                  <a:pos x="0" y="7"/>
                </a:cxn>
                <a:cxn ang="0">
                  <a:pos x="0" y="7"/>
                </a:cxn>
                <a:cxn ang="0">
                  <a:pos x="8" y="15"/>
                </a:cxn>
                <a:cxn ang="0">
                  <a:pos x="16" y="15"/>
                </a:cxn>
                <a:cxn ang="0">
                  <a:pos x="16" y="7"/>
                </a:cxn>
                <a:cxn ang="0">
                  <a:pos x="16" y="7"/>
                </a:cxn>
                <a:cxn ang="0">
                  <a:pos x="16" y="0"/>
                </a:cxn>
                <a:cxn ang="0">
                  <a:pos x="8" y="0"/>
                </a:cxn>
              </a:cxnLst>
              <a:rect l="0" t="0" r="r" b="b"/>
              <a:pathLst>
                <a:path w="16" h="15">
                  <a:moveTo>
                    <a:pt x="8" y="0"/>
                  </a:moveTo>
                  <a:lnTo>
                    <a:pt x="0" y="7"/>
                  </a:lnTo>
                  <a:lnTo>
                    <a:pt x="0" y="7"/>
                  </a:lnTo>
                  <a:lnTo>
                    <a:pt x="8" y="15"/>
                  </a:lnTo>
                  <a:lnTo>
                    <a:pt x="16" y="15"/>
                  </a:lnTo>
                  <a:lnTo>
                    <a:pt x="16" y="7"/>
                  </a:lnTo>
                  <a:lnTo>
                    <a:pt x="16" y="7"/>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25" name="Line 4903"/>
            <p:cNvSpPr>
              <a:spLocks noChangeShapeType="1"/>
            </p:cNvSpPr>
            <p:nvPr/>
          </p:nvSpPr>
          <p:spPr bwMode="auto">
            <a:xfrm>
              <a:off x="2889251" y="16097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26" name="Freeform 4904"/>
            <p:cNvSpPr>
              <a:spLocks/>
            </p:cNvSpPr>
            <p:nvPr/>
          </p:nvSpPr>
          <p:spPr bwMode="auto">
            <a:xfrm>
              <a:off x="2884488" y="1604963"/>
              <a:ext cx="4763" cy="12700"/>
            </a:xfrm>
            <a:custGeom>
              <a:avLst/>
              <a:gdLst/>
              <a:ahLst/>
              <a:cxnLst>
                <a:cxn ang="0">
                  <a:pos x="8" y="7"/>
                </a:cxn>
                <a:cxn ang="0">
                  <a:pos x="0" y="0"/>
                </a:cxn>
                <a:cxn ang="0">
                  <a:pos x="0" y="22"/>
                </a:cxn>
                <a:cxn ang="0">
                  <a:pos x="8" y="22"/>
                </a:cxn>
                <a:cxn ang="0">
                  <a:pos x="8" y="7"/>
                </a:cxn>
              </a:cxnLst>
              <a:rect l="0" t="0" r="r" b="b"/>
              <a:pathLst>
                <a:path w="8" h="22">
                  <a:moveTo>
                    <a:pt x="8" y="7"/>
                  </a:moveTo>
                  <a:lnTo>
                    <a:pt x="0" y="0"/>
                  </a:lnTo>
                  <a:lnTo>
                    <a:pt x="0" y="22"/>
                  </a:lnTo>
                  <a:lnTo>
                    <a:pt x="8" y="22"/>
                  </a:lnTo>
                  <a:lnTo>
                    <a:pt x="8"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27" name="Freeform 4905"/>
            <p:cNvSpPr>
              <a:spLocks/>
            </p:cNvSpPr>
            <p:nvPr/>
          </p:nvSpPr>
          <p:spPr bwMode="auto">
            <a:xfrm>
              <a:off x="2884488" y="1604963"/>
              <a:ext cx="4763" cy="12700"/>
            </a:xfrm>
            <a:custGeom>
              <a:avLst/>
              <a:gdLst/>
              <a:ahLst/>
              <a:cxnLst>
                <a:cxn ang="0">
                  <a:pos x="8" y="7"/>
                </a:cxn>
                <a:cxn ang="0">
                  <a:pos x="8" y="7"/>
                </a:cxn>
                <a:cxn ang="0">
                  <a:pos x="0" y="0"/>
                </a:cxn>
                <a:cxn ang="0">
                  <a:pos x="0" y="7"/>
                </a:cxn>
                <a:cxn ang="0">
                  <a:pos x="0" y="22"/>
                </a:cxn>
                <a:cxn ang="0">
                  <a:pos x="0" y="22"/>
                </a:cxn>
                <a:cxn ang="0">
                  <a:pos x="8" y="22"/>
                </a:cxn>
                <a:cxn ang="0">
                  <a:pos x="8" y="22"/>
                </a:cxn>
                <a:cxn ang="0">
                  <a:pos x="8" y="7"/>
                </a:cxn>
              </a:cxnLst>
              <a:rect l="0" t="0" r="r" b="b"/>
              <a:pathLst>
                <a:path w="8" h="22">
                  <a:moveTo>
                    <a:pt x="8" y="7"/>
                  </a:moveTo>
                  <a:lnTo>
                    <a:pt x="8" y="7"/>
                  </a:lnTo>
                  <a:lnTo>
                    <a:pt x="0" y="0"/>
                  </a:lnTo>
                  <a:lnTo>
                    <a:pt x="0" y="7"/>
                  </a:lnTo>
                  <a:lnTo>
                    <a:pt x="0" y="22"/>
                  </a:lnTo>
                  <a:lnTo>
                    <a:pt x="0" y="22"/>
                  </a:lnTo>
                  <a:lnTo>
                    <a:pt x="8" y="22"/>
                  </a:lnTo>
                  <a:lnTo>
                    <a:pt x="8" y="22"/>
                  </a:lnTo>
                  <a:lnTo>
                    <a:pt x="8"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28" name="Line 4906"/>
            <p:cNvSpPr>
              <a:spLocks noChangeShapeType="1"/>
            </p:cNvSpPr>
            <p:nvPr/>
          </p:nvSpPr>
          <p:spPr bwMode="auto">
            <a:xfrm>
              <a:off x="2889251" y="16129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29" name="Freeform 4907"/>
            <p:cNvSpPr>
              <a:spLocks/>
            </p:cNvSpPr>
            <p:nvPr/>
          </p:nvSpPr>
          <p:spPr bwMode="auto">
            <a:xfrm>
              <a:off x="2884488" y="1612900"/>
              <a:ext cx="23813" cy="4763"/>
            </a:xfrm>
            <a:custGeom>
              <a:avLst/>
              <a:gdLst/>
              <a:ahLst/>
              <a:cxnLst>
                <a:cxn ang="0">
                  <a:pos x="8" y="0"/>
                </a:cxn>
                <a:cxn ang="0">
                  <a:pos x="0" y="0"/>
                </a:cxn>
                <a:cxn ang="0">
                  <a:pos x="0" y="7"/>
                </a:cxn>
                <a:cxn ang="0">
                  <a:pos x="45" y="7"/>
                </a:cxn>
                <a:cxn ang="0">
                  <a:pos x="45" y="0"/>
                </a:cxn>
                <a:cxn ang="0">
                  <a:pos x="38" y="0"/>
                </a:cxn>
                <a:cxn ang="0">
                  <a:pos x="8" y="0"/>
                </a:cxn>
              </a:cxnLst>
              <a:rect l="0" t="0" r="r" b="b"/>
              <a:pathLst>
                <a:path w="45" h="7">
                  <a:moveTo>
                    <a:pt x="8" y="0"/>
                  </a:moveTo>
                  <a:lnTo>
                    <a:pt x="0" y="0"/>
                  </a:lnTo>
                  <a:lnTo>
                    <a:pt x="0" y="7"/>
                  </a:lnTo>
                  <a:lnTo>
                    <a:pt x="45" y="7"/>
                  </a:lnTo>
                  <a:lnTo>
                    <a:pt x="45" y="0"/>
                  </a:lnTo>
                  <a:lnTo>
                    <a:pt x="38"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30" name="Freeform 4908"/>
            <p:cNvSpPr>
              <a:spLocks/>
            </p:cNvSpPr>
            <p:nvPr/>
          </p:nvSpPr>
          <p:spPr bwMode="auto">
            <a:xfrm>
              <a:off x="2884488" y="1612900"/>
              <a:ext cx="23813" cy="4763"/>
            </a:xfrm>
            <a:custGeom>
              <a:avLst/>
              <a:gdLst/>
              <a:ahLst/>
              <a:cxnLst>
                <a:cxn ang="0">
                  <a:pos x="8" y="0"/>
                </a:cxn>
                <a:cxn ang="0">
                  <a:pos x="0" y="0"/>
                </a:cxn>
                <a:cxn ang="0">
                  <a:pos x="0" y="7"/>
                </a:cxn>
                <a:cxn ang="0">
                  <a:pos x="8" y="7"/>
                </a:cxn>
                <a:cxn ang="0">
                  <a:pos x="38" y="7"/>
                </a:cxn>
                <a:cxn ang="0">
                  <a:pos x="45" y="7"/>
                </a:cxn>
                <a:cxn ang="0">
                  <a:pos x="45" y="0"/>
                </a:cxn>
                <a:cxn ang="0">
                  <a:pos x="38" y="0"/>
                </a:cxn>
                <a:cxn ang="0">
                  <a:pos x="8" y="0"/>
                </a:cxn>
              </a:cxnLst>
              <a:rect l="0" t="0" r="r" b="b"/>
              <a:pathLst>
                <a:path w="45" h="7">
                  <a:moveTo>
                    <a:pt x="8" y="0"/>
                  </a:moveTo>
                  <a:lnTo>
                    <a:pt x="0" y="0"/>
                  </a:lnTo>
                  <a:lnTo>
                    <a:pt x="0" y="7"/>
                  </a:lnTo>
                  <a:lnTo>
                    <a:pt x="8" y="7"/>
                  </a:lnTo>
                  <a:lnTo>
                    <a:pt x="38" y="7"/>
                  </a:lnTo>
                  <a:lnTo>
                    <a:pt x="45" y="7"/>
                  </a:lnTo>
                  <a:lnTo>
                    <a:pt x="45" y="0"/>
                  </a:lnTo>
                  <a:lnTo>
                    <a:pt x="38"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31" name="Line 4909"/>
            <p:cNvSpPr>
              <a:spLocks noChangeShapeType="1"/>
            </p:cNvSpPr>
            <p:nvPr/>
          </p:nvSpPr>
          <p:spPr bwMode="auto">
            <a:xfrm>
              <a:off x="2908301" y="16176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32" name="Freeform 4910"/>
            <p:cNvSpPr>
              <a:spLocks/>
            </p:cNvSpPr>
            <p:nvPr/>
          </p:nvSpPr>
          <p:spPr bwMode="auto">
            <a:xfrm>
              <a:off x="2900363" y="1612900"/>
              <a:ext cx="7938" cy="11113"/>
            </a:xfrm>
            <a:custGeom>
              <a:avLst/>
              <a:gdLst/>
              <a:ahLst/>
              <a:cxnLst>
                <a:cxn ang="0">
                  <a:pos x="15" y="7"/>
                </a:cxn>
                <a:cxn ang="0">
                  <a:pos x="15" y="0"/>
                </a:cxn>
                <a:cxn ang="0">
                  <a:pos x="8" y="0"/>
                </a:cxn>
                <a:cxn ang="0">
                  <a:pos x="0" y="7"/>
                </a:cxn>
                <a:cxn ang="0">
                  <a:pos x="0" y="15"/>
                </a:cxn>
                <a:cxn ang="0">
                  <a:pos x="8" y="21"/>
                </a:cxn>
                <a:cxn ang="0">
                  <a:pos x="15" y="21"/>
                </a:cxn>
                <a:cxn ang="0">
                  <a:pos x="15" y="15"/>
                </a:cxn>
                <a:cxn ang="0">
                  <a:pos x="15" y="7"/>
                </a:cxn>
              </a:cxnLst>
              <a:rect l="0" t="0" r="r" b="b"/>
              <a:pathLst>
                <a:path w="15" h="21">
                  <a:moveTo>
                    <a:pt x="15" y="7"/>
                  </a:moveTo>
                  <a:lnTo>
                    <a:pt x="15" y="0"/>
                  </a:lnTo>
                  <a:lnTo>
                    <a:pt x="8" y="0"/>
                  </a:lnTo>
                  <a:lnTo>
                    <a:pt x="0" y="7"/>
                  </a:lnTo>
                  <a:lnTo>
                    <a:pt x="0" y="15"/>
                  </a:lnTo>
                  <a:lnTo>
                    <a:pt x="8" y="21"/>
                  </a:lnTo>
                  <a:lnTo>
                    <a:pt x="15" y="21"/>
                  </a:lnTo>
                  <a:lnTo>
                    <a:pt x="15" y="15"/>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33" name="Freeform 4911"/>
            <p:cNvSpPr>
              <a:spLocks/>
            </p:cNvSpPr>
            <p:nvPr/>
          </p:nvSpPr>
          <p:spPr bwMode="auto">
            <a:xfrm>
              <a:off x="2900363" y="1612900"/>
              <a:ext cx="7938" cy="11113"/>
            </a:xfrm>
            <a:custGeom>
              <a:avLst/>
              <a:gdLst/>
              <a:ahLst/>
              <a:cxnLst>
                <a:cxn ang="0">
                  <a:pos x="15" y="7"/>
                </a:cxn>
                <a:cxn ang="0">
                  <a:pos x="15" y="0"/>
                </a:cxn>
                <a:cxn ang="0">
                  <a:pos x="8" y="0"/>
                </a:cxn>
                <a:cxn ang="0">
                  <a:pos x="0" y="7"/>
                </a:cxn>
                <a:cxn ang="0">
                  <a:pos x="0" y="15"/>
                </a:cxn>
                <a:cxn ang="0">
                  <a:pos x="8" y="21"/>
                </a:cxn>
                <a:cxn ang="0">
                  <a:pos x="15" y="21"/>
                </a:cxn>
                <a:cxn ang="0">
                  <a:pos x="15" y="15"/>
                </a:cxn>
                <a:cxn ang="0">
                  <a:pos x="15" y="7"/>
                </a:cxn>
              </a:cxnLst>
              <a:rect l="0" t="0" r="r" b="b"/>
              <a:pathLst>
                <a:path w="15" h="21">
                  <a:moveTo>
                    <a:pt x="15" y="7"/>
                  </a:moveTo>
                  <a:lnTo>
                    <a:pt x="15" y="0"/>
                  </a:lnTo>
                  <a:lnTo>
                    <a:pt x="8" y="0"/>
                  </a:lnTo>
                  <a:lnTo>
                    <a:pt x="0" y="7"/>
                  </a:lnTo>
                  <a:lnTo>
                    <a:pt x="0" y="15"/>
                  </a:lnTo>
                  <a:lnTo>
                    <a:pt x="8" y="21"/>
                  </a:lnTo>
                  <a:lnTo>
                    <a:pt x="15" y="21"/>
                  </a:lnTo>
                  <a:lnTo>
                    <a:pt x="15" y="15"/>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34" name="Line 4912"/>
            <p:cNvSpPr>
              <a:spLocks noChangeShapeType="1"/>
            </p:cNvSpPr>
            <p:nvPr/>
          </p:nvSpPr>
          <p:spPr bwMode="auto">
            <a:xfrm>
              <a:off x="2905126" y="16176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35" name="Freeform 4913"/>
            <p:cNvSpPr>
              <a:spLocks/>
            </p:cNvSpPr>
            <p:nvPr/>
          </p:nvSpPr>
          <p:spPr bwMode="auto">
            <a:xfrm>
              <a:off x="2900363" y="1617663"/>
              <a:ext cx="12700" cy="6350"/>
            </a:xfrm>
            <a:custGeom>
              <a:avLst/>
              <a:gdLst/>
              <a:ahLst/>
              <a:cxnLst>
                <a:cxn ang="0">
                  <a:pos x="8" y="0"/>
                </a:cxn>
                <a:cxn ang="0">
                  <a:pos x="0" y="8"/>
                </a:cxn>
                <a:cxn ang="0">
                  <a:pos x="8" y="14"/>
                </a:cxn>
                <a:cxn ang="0">
                  <a:pos x="15" y="14"/>
                </a:cxn>
                <a:cxn ang="0">
                  <a:pos x="23" y="8"/>
                </a:cxn>
                <a:cxn ang="0">
                  <a:pos x="15" y="0"/>
                </a:cxn>
                <a:cxn ang="0">
                  <a:pos x="8" y="0"/>
                </a:cxn>
              </a:cxnLst>
              <a:rect l="0" t="0" r="r" b="b"/>
              <a:pathLst>
                <a:path w="23" h="14">
                  <a:moveTo>
                    <a:pt x="8" y="0"/>
                  </a:moveTo>
                  <a:lnTo>
                    <a:pt x="0" y="8"/>
                  </a:lnTo>
                  <a:lnTo>
                    <a:pt x="8" y="14"/>
                  </a:lnTo>
                  <a:lnTo>
                    <a:pt x="15" y="14"/>
                  </a:lnTo>
                  <a:lnTo>
                    <a:pt x="23" y="8"/>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36" name="Freeform 4914"/>
            <p:cNvSpPr>
              <a:spLocks/>
            </p:cNvSpPr>
            <p:nvPr/>
          </p:nvSpPr>
          <p:spPr bwMode="auto">
            <a:xfrm>
              <a:off x="2900363" y="1617663"/>
              <a:ext cx="12700" cy="6350"/>
            </a:xfrm>
            <a:custGeom>
              <a:avLst/>
              <a:gdLst/>
              <a:ahLst/>
              <a:cxnLst>
                <a:cxn ang="0">
                  <a:pos x="8" y="0"/>
                </a:cxn>
                <a:cxn ang="0">
                  <a:pos x="0" y="8"/>
                </a:cxn>
                <a:cxn ang="0">
                  <a:pos x="0" y="8"/>
                </a:cxn>
                <a:cxn ang="0">
                  <a:pos x="8" y="14"/>
                </a:cxn>
                <a:cxn ang="0">
                  <a:pos x="15" y="14"/>
                </a:cxn>
                <a:cxn ang="0">
                  <a:pos x="23" y="8"/>
                </a:cxn>
                <a:cxn ang="0">
                  <a:pos x="23" y="8"/>
                </a:cxn>
                <a:cxn ang="0">
                  <a:pos x="15" y="0"/>
                </a:cxn>
                <a:cxn ang="0">
                  <a:pos x="8" y="0"/>
                </a:cxn>
              </a:cxnLst>
              <a:rect l="0" t="0" r="r" b="b"/>
              <a:pathLst>
                <a:path w="23" h="14">
                  <a:moveTo>
                    <a:pt x="8" y="0"/>
                  </a:moveTo>
                  <a:lnTo>
                    <a:pt x="0" y="8"/>
                  </a:lnTo>
                  <a:lnTo>
                    <a:pt x="0" y="8"/>
                  </a:lnTo>
                  <a:lnTo>
                    <a:pt x="8" y="14"/>
                  </a:lnTo>
                  <a:lnTo>
                    <a:pt x="15" y="14"/>
                  </a:lnTo>
                  <a:lnTo>
                    <a:pt x="23" y="8"/>
                  </a:lnTo>
                  <a:lnTo>
                    <a:pt x="23" y="8"/>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37" name="Line 4915"/>
            <p:cNvSpPr>
              <a:spLocks noChangeShapeType="1"/>
            </p:cNvSpPr>
            <p:nvPr/>
          </p:nvSpPr>
          <p:spPr bwMode="auto">
            <a:xfrm>
              <a:off x="2913063" y="16208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38" name="Freeform 4916"/>
            <p:cNvSpPr>
              <a:spLocks/>
            </p:cNvSpPr>
            <p:nvPr/>
          </p:nvSpPr>
          <p:spPr bwMode="auto">
            <a:xfrm>
              <a:off x="2905126" y="1617663"/>
              <a:ext cx="7938" cy="11113"/>
            </a:xfrm>
            <a:custGeom>
              <a:avLst/>
              <a:gdLst/>
              <a:ahLst/>
              <a:cxnLst>
                <a:cxn ang="0">
                  <a:pos x="15" y="8"/>
                </a:cxn>
                <a:cxn ang="0">
                  <a:pos x="7" y="0"/>
                </a:cxn>
                <a:cxn ang="0">
                  <a:pos x="0" y="8"/>
                </a:cxn>
                <a:cxn ang="0">
                  <a:pos x="0" y="22"/>
                </a:cxn>
                <a:cxn ang="0">
                  <a:pos x="15" y="22"/>
                </a:cxn>
                <a:cxn ang="0">
                  <a:pos x="15" y="8"/>
                </a:cxn>
              </a:cxnLst>
              <a:rect l="0" t="0" r="r" b="b"/>
              <a:pathLst>
                <a:path w="15" h="22">
                  <a:moveTo>
                    <a:pt x="15" y="8"/>
                  </a:moveTo>
                  <a:lnTo>
                    <a:pt x="7" y="0"/>
                  </a:lnTo>
                  <a:lnTo>
                    <a:pt x="0" y="8"/>
                  </a:lnTo>
                  <a:lnTo>
                    <a:pt x="0" y="22"/>
                  </a:lnTo>
                  <a:lnTo>
                    <a:pt x="15" y="22"/>
                  </a:lnTo>
                  <a:lnTo>
                    <a:pt x="15"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39" name="Freeform 4917"/>
            <p:cNvSpPr>
              <a:spLocks/>
            </p:cNvSpPr>
            <p:nvPr/>
          </p:nvSpPr>
          <p:spPr bwMode="auto">
            <a:xfrm>
              <a:off x="2905126" y="1617663"/>
              <a:ext cx="7938" cy="11113"/>
            </a:xfrm>
            <a:custGeom>
              <a:avLst/>
              <a:gdLst/>
              <a:ahLst/>
              <a:cxnLst>
                <a:cxn ang="0">
                  <a:pos x="15" y="8"/>
                </a:cxn>
                <a:cxn ang="0">
                  <a:pos x="15" y="8"/>
                </a:cxn>
                <a:cxn ang="0">
                  <a:pos x="7" y="0"/>
                </a:cxn>
                <a:cxn ang="0">
                  <a:pos x="0" y="8"/>
                </a:cxn>
                <a:cxn ang="0">
                  <a:pos x="0" y="22"/>
                </a:cxn>
                <a:cxn ang="0">
                  <a:pos x="7" y="22"/>
                </a:cxn>
                <a:cxn ang="0">
                  <a:pos x="15" y="22"/>
                </a:cxn>
                <a:cxn ang="0">
                  <a:pos x="15" y="22"/>
                </a:cxn>
                <a:cxn ang="0">
                  <a:pos x="15" y="8"/>
                </a:cxn>
              </a:cxnLst>
              <a:rect l="0" t="0" r="r" b="b"/>
              <a:pathLst>
                <a:path w="15" h="22">
                  <a:moveTo>
                    <a:pt x="15" y="8"/>
                  </a:moveTo>
                  <a:lnTo>
                    <a:pt x="15" y="8"/>
                  </a:lnTo>
                  <a:lnTo>
                    <a:pt x="7" y="0"/>
                  </a:lnTo>
                  <a:lnTo>
                    <a:pt x="0" y="8"/>
                  </a:lnTo>
                  <a:lnTo>
                    <a:pt x="0" y="22"/>
                  </a:lnTo>
                  <a:lnTo>
                    <a:pt x="7" y="22"/>
                  </a:lnTo>
                  <a:lnTo>
                    <a:pt x="15" y="22"/>
                  </a:lnTo>
                  <a:lnTo>
                    <a:pt x="15" y="22"/>
                  </a:lnTo>
                  <a:lnTo>
                    <a:pt x="15"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40" name="Line 4918"/>
            <p:cNvSpPr>
              <a:spLocks noChangeShapeType="1"/>
            </p:cNvSpPr>
            <p:nvPr/>
          </p:nvSpPr>
          <p:spPr bwMode="auto">
            <a:xfrm>
              <a:off x="2908301" y="16240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41" name="Freeform 4919"/>
            <p:cNvSpPr>
              <a:spLocks/>
            </p:cNvSpPr>
            <p:nvPr/>
          </p:nvSpPr>
          <p:spPr bwMode="auto">
            <a:xfrm>
              <a:off x="2905126" y="1624013"/>
              <a:ext cx="14288" cy="4763"/>
            </a:xfrm>
            <a:custGeom>
              <a:avLst/>
              <a:gdLst/>
              <a:ahLst/>
              <a:cxnLst>
                <a:cxn ang="0">
                  <a:pos x="7" y="0"/>
                </a:cxn>
                <a:cxn ang="0">
                  <a:pos x="0" y="0"/>
                </a:cxn>
                <a:cxn ang="0">
                  <a:pos x="0" y="8"/>
                </a:cxn>
                <a:cxn ang="0">
                  <a:pos x="29" y="8"/>
                </a:cxn>
                <a:cxn ang="0">
                  <a:pos x="29" y="0"/>
                </a:cxn>
                <a:cxn ang="0">
                  <a:pos x="23" y="0"/>
                </a:cxn>
                <a:cxn ang="0">
                  <a:pos x="7" y="0"/>
                </a:cxn>
              </a:cxnLst>
              <a:rect l="0" t="0" r="r" b="b"/>
              <a:pathLst>
                <a:path w="29" h="8">
                  <a:moveTo>
                    <a:pt x="7" y="0"/>
                  </a:moveTo>
                  <a:lnTo>
                    <a:pt x="0" y="0"/>
                  </a:lnTo>
                  <a:lnTo>
                    <a:pt x="0" y="8"/>
                  </a:lnTo>
                  <a:lnTo>
                    <a:pt x="29" y="8"/>
                  </a:lnTo>
                  <a:lnTo>
                    <a:pt x="29" y="0"/>
                  </a:lnTo>
                  <a:lnTo>
                    <a:pt x="23"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42" name="Freeform 4920"/>
            <p:cNvSpPr>
              <a:spLocks/>
            </p:cNvSpPr>
            <p:nvPr/>
          </p:nvSpPr>
          <p:spPr bwMode="auto">
            <a:xfrm>
              <a:off x="2905126" y="1624013"/>
              <a:ext cx="14288" cy="4763"/>
            </a:xfrm>
            <a:custGeom>
              <a:avLst/>
              <a:gdLst/>
              <a:ahLst/>
              <a:cxnLst>
                <a:cxn ang="0">
                  <a:pos x="7" y="0"/>
                </a:cxn>
                <a:cxn ang="0">
                  <a:pos x="0" y="0"/>
                </a:cxn>
                <a:cxn ang="0">
                  <a:pos x="0" y="8"/>
                </a:cxn>
                <a:cxn ang="0">
                  <a:pos x="7" y="8"/>
                </a:cxn>
                <a:cxn ang="0">
                  <a:pos x="23" y="8"/>
                </a:cxn>
                <a:cxn ang="0">
                  <a:pos x="29" y="8"/>
                </a:cxn>
                <a:cxn ang="0">
                  <a:pos x="29" y="0"/>
                </a:cxn>
                <a:cxn ang="0">
                  <a:pos x="23" y="0"/>
                </a:cxn>
                <a:cxn ang="0">
                  <a:pos x="7" y="0"/>
                </a:cxn>
              </a:cxnLst>
              <a:rect l="0" t="0" r="r" b="b"/>
              <a:pathLst>
                <a:path w="29" h="8">
                  <a:moveTo>
                    <a:pt x="7" y="0"/>
                  </a:moveTo>
                  <a:lnTo>
                    <a:pt x="0" y="0"/>
                  </a:lnTo>
                  <a:lnTo>
                    <a:pt x="0" y="8"/>
                  </a:lnTo>
                  <a:lnTo>
                    <a:pt x="7" y="8"/>
                  </a:lnTo>
                  <a:lnTo>
                    <a:pt x="23" y="8"/>
                  </a:lnTo>
                  <a:lnTo>
                    <a:pt x="29" y="8"/>
                  </a:lnTo>
                  <a:lnTo>
                    <a:pt x="29" y="0"/>
                  </a:lnTo>
                  <a:lnTo>
                    <a:pt x="23"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43" name="Line 4921"/>
            <p:cNvSpPr>
              <a:spLocks noChangeShapeType="1"/>
            </p:cNvSpPr>
            <p:nvPr/>
          </p:nvSpPr>
          <p:spPr bwMode="auto">
            <a:xfrm>
              <a:off x="2919413" y="16287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44" name="Freeform 4922"/>
            <p:cNvSpPr>
              <a:spLocks/>
            </p:cNvSpPr>
            <p:nvPr/>
          </p:nvSpPr>
          <p:spPr bwMode="auto">
            <a:xfrm>
              <a:off x="2913063" y="1624013"/>
              <a:ext cx="6350" cy="12700"/>
            </a:xfrm>
            <a:custGeom>
              <a:avLst/>
              <a:gdLst/>
              <a:ahLst/>
              <a:cxnLst>
                <a:cxn ang="0">
                  <a:pos x="14" y="8"/>
                </a:cxn>
                <a:cxn ang="0">
                  <a:pos x="14" y="0"/>
                </a:cxn>
                <a:cxn ang="0">
                  <a:pos x="8" y="0"/>
                </a:cxn>
                <a:cxn ang="0">
                  <a:pos x="0" y="8"/>
                </a:cxn>
                <a:cxn ang="0">
                  <a:pos x="0" y="15"/>
                </a:cxn>
                <a:cxn ang="0">
                  <a:pos x="8" y="22"/>
                </a:cxn>
                <a:cxn ang="0">
                  <a:pos x="14" y="22"/>
                </a:cxn>
                <a:cxn ang="0">
                  <a:pos x="14" y="15"/>
                </a:cxn>
                <a:cxn ang="0">
                  <a:pos x="14" y="8"/>
                </a:cxn>
              </a:cxnLst>
              <a:rect l="0" t="0" r="r" b="b"/>
              <a:pathLst>
                <a:path w="14" h="22">
                  <a:moveTo>
                    <a:pt x="14" y="8"/>
                  </a:moveTo>
                  <a:lnTo>
                    <a:pt x="14" y="0"/>
                  </a:lnTo>
                  <a:lnTo>
                    <a:pt x="8" y="0"/>
                  </a:lnTo>
                  <a:lnTo>
                    <a:pt x="0" y="8"/>
                  </a:lnTo>
                  <a:lnTo>
                    <a:pt x="0" y="15"/>
                  </a:lnTo>
                  <a:lnTo>
                    <a:pt x="8" y="22"/>
                  </a:lnTo>
                  <a:lnTo>
                    <a:pt x="14" y="22"/>
                  </a:lnTo>
                  <a:lnTo>
                    <a:pt x="14" y="15"/>
                  </a:lnTo>
                  <a:lnTo>
                    <a:pt x="14"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45" name="Freeform 4923"/>
            <p:cNvSpPr>
              <a:spLocks/>
            </p:cNvSpPr>
            <p:nvPr/>
          </p:nvSpPr>
          <p:spPr bwMode="auto">
            <a:xfrm>
              <a:off x="2913063" y="1624013"/>
              <a:ext cx="6350" cy="12700"/>
            </a:xfrm>
            <a:custGeom>
              <a:avLst/>
              <a:gdLst/>
              <a:ahLst/>
              <a:cxnLst>
                <a:cxn ang="0">
                  <a:pos x="14" y="8"/>
                </a:cxn>
                <a:cxn ang="0">
                  <a:pos x="14" y="0"/>
                </a:cxn>
                <a:cxn ang="0">
                  <a:pos x="8" y="0"/>
                </a:cxn>
                <a:cxn ang="0">
                  <a:pos x="0" y="8"/>
                </a:cxn>
                <a:cxn ang="0">
                  <a:pos x="0" y="15"/>
                </a:cxn>
                <a:cxn ang="0">
                  <a:pos x="8" y="22"/>
                </a:cxn>
                <a:cxn ang="0">
                  <a:pos x="14" y="22"/>
                </a:cxn>
                <a:cxn ang="0">
                  <a:pos x="14" y="15"/>
                </a:cxn>
                <a:cxn ang="0">
                  <a:pos x="14" y="8"/>
                </a:cxn>
              </a:cxnLst>
              <a:rect l="0" t="0" r="r" b="b"/>
              <a:pathLst>
                <a:path w="14" h="22">
                  <a:moveTo>
                    <a:pt x="14" y="8"/>
                  </a:moveTo>
                  <a:lnTo>
                    <a:pt x="14" y="0"/>
                  </a:lnTo>
                  <a:lnTo>
                    <a:pt x="8" y="0"/>
                  </a:lnTo>
                  <a:lnTo>
                    <a:pt x="0" y="8"/>
                  </a:lnTo>
                  <a:lnTo>
                    <a:pt x="0" y="15"/>
                  </a:lnTo>
                  <a:lnTo>
                    <a:pt x="8" y="22"/>
                  </a:lnTo>
                  <a:lnTo>
                    <a:pt x="14" y="22"/>
                  </a:lnTo>
                  <a:lnTo>
                    <a:pt x="14" y="15"/>
                  </a:lnTo>
                  <a:lnTo>
                    <a:pt x="14"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46" name="Line 4924"/>
            <p:cNvSpPr>
              <a:spLocks noChangeShapeType="1"/>
            </p:cNvSpPr>
            <p:nvPr/>
          </p:nvSpPr>
          <p:spPr bwMode="auto">
            <a:xfrm>
              <a:off x="2916238" y="16287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47" name="Freeform 4925"/>
            <p:cNvSpPr>
              <a:spLocks/>
            </p:cNvSpPr>
            <p:nvPr/>
          </p:nvSpPr>
          <p:spPr bwMode="auto">
            <a:xfrm>
              <a:off x="2913063" y="1628775"/>
              <a:ext cx="19050" cy="7938"/>
            </a:xfrm>
            <a:custGeom>
              <a:avLst/>
              <a:gdLst/>
              <a:ahLst/>
              <a:cxnLst>
                <a:cxn ang="0">
                  <a:pos x="8" y="0"/>
                </a:cxn>
                <a:cxn ang="0">
                  <a:pos x="0" y="7"/>
                </a:cxn>
                <a:cxn ang="0">
                  <a:pos x="8" y="14"/>
                </a:cxn>
                <a:cxn ang="0">
                  <a:pos x="30" y="14"/>
                </a:cxn>
                <a:cxn ang="0">
                  <a:pos x="37" y="7"/>
                </a:cxn>
                <a:cxn ang="0">
                  <a:pos x="30" y="7"/>
                </a:cxn>
                <a:cxn ang="0">
                  <a:pos x="30" y="0"/>
                </a:cxn>
                <a:cxn ang="0">
                  <a:pos x="8" y="0"/>
                </a:cxn>
              </a:cxnLst>
              <a:rect l="0" t="0" r="r" b="b"/>
              <a:pathLst>
                <a:path w="37" h="14">
                  <a:moveTo>
                    <a:pt x="8" y="0"/>
                  </a:moveTo>
                  <a:lnTo>
                    <a:pt x="0" y="7"/>
                  </a:lnTo>
                  <a:lnTo>
                    <a:pt x="8" y="14"/>
                  </a:lnTo>
                  <a:lnTo>
                    <a:pt x="30" y="14"/>
                  </a:lnTo>
                  <a:lnTo>
                    <a:pt x="37" y="7"/>
                  </a:lnTo>
                  <a:lnTo>
                    <a:pt x="30" y="7"/>
                  </a:lnTo>
                  <a:lnTo>
                    <a:pt x="30"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48" name="Freeform 4926"/>
            <p:cNvSpPr>
              <a:spLocks/>
            </p:cNvSpPr>
            <p:nvPr/>
          </p:nvSpPr>
          <p:spPr bwMode="auto">
            <a:xfrm>
              <a:off x="2913063" y="1628775"/>
              <a:ext cx="19050" cy="7938"/>
            </a:xfrm>
            <a:custGeom>
              <a:avLst/>
              <a:gdLst/>
              <a:ahLst/>
              <a:cxnLst>
                <a:cxn ang="0">
                  <a:pos x="8" y="0"/>
                </a:cxn>
                <a:cxn ang="0">
                  <a:pos x="0" y="7"/>
                </a:cxn>
                <a:cxn ang="0">
                  <a:pos x="0" y="7"/>
                </a:cxn>
                <a:cxn ang="0">
                  <a:pos x="8" y="14"/>
                </a:cxn>
                <a:cxn ang="0">
                  <a:pos x="30" y="14"/>
                </a:cxn>
                <a:cxn ang="0">
                  <a:pos x="37" y="7"/>
                </a:cxn>
                <a:cxn ang="0">
                  <a:pos x="30" y="7"/>
                </a:cxn>
                <a:cxn ang="0">
                  <a:pos x="30" y="0"/>
                </a:cxn>
                <a:cxn ang="0">
                  <a:pos x="8" y="0"/>
                </a:cxn>
              </a:cxnLst>
              <a:rect l="0" t="0" r="r" b="b"/>
              <a:pathLst>
                <a:path w="37" h="14">
                  <a:moveTo>
                    <a:pt x="8" y="0"/>
                  </a:moveTo>
                  <a:lnTo>
                    <a:pt x="0" y="7"/>
                  </a:lnTo>
                  <a:lnTo>
                    <a:pt x="0" y="7"/>
                  </a:lnTo>
                  <a:lnTo>
                    <a:pt x="8" y="14"/>
                  </a:lnTo>
                  <a:lnTo>
                    <a:pt x="30" y="14"/>
                  </a:lnTo>
                  <a:lnTo>
                    <a:pt x="37" y="7"/>
                  </a:lnTo>
                  <a:lnTo>
                    <a:pt x="30" y="7"/>
                  </a:lnTo>
                  <a:lnTo>
                    <a:pt x="30"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49" name="Line 4927"/>
            <p:cNvSpPr>
              <a:spLocks noChangeShapeType="1"/>
            </p:cNvSpPr>
            <p:nvPr/>
          </p:nvSpPr>
          <p:spPr bwMode="auto">
            <a:xfrm>
              <a:off x="2932113" y="16319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50" name="Freeform 4928"/>
            <p:cNvSpPr>
              <a:spLocks/>
            </p:cNvSpPr>
            <p:nvPr/>
          </p:nvSpPr>
          <p:spPr bwMode="auto">
            <a:xfrm>
              <a:off x="2924176" y="1628775"/>
              <a:ext cx="7938" cy="11113"/>
            </a:xfrm>
            <a:custGeom>
              <a:avLst/>
              <a:gdLst/>
              <a:ahLst/>
              <a:cxnLst>
                <a:cxn ang="0">
                  <a:pos x="15" y="7"/>
                </a:cxn>
                <a:cxn ang="0">
                  <a:pos x="8" y="7"/>
                </a:cxn>
                <a:cxn ang="0">
                  <a:pos x="8" y="0"/>
                </a:cxn>
                <a:cxn ang="0">
                  <a:pos x="0" y="7"/>
                </a:cxn>
                <a:cxn ang="0">
                  <a:pos x="0" y="22"/>
                </a:cxn>
                <a:cxn ang="0">
                  <a:pos x="15" y="22"/>
                </a:cxn>
                <a:cxn ang="0">
                  <a:pos x="15" y="7"/>
                </a:cxn>
              </a:cxnLst>
              <a:rect l="0" t="0" r="r" b="b"/>
              <a:pathLst>
                <a:path w="15" h="22">
                  <a:moveTo>
                    <a:pt x="15" y="7"/>
                  </a:moveTo>
                  <a:lnTo>
                    <a:pt x="8" y="7"/>
                  </a:lnTo>
                  <a:lnTo>
                    <a:pt x="8" y="0"/>
                  </a:lnTo>
                  <a:lnTo>
                    <a:pt x="0" y="7"/>
                  </a:lnTo>
                  <a:lnTo>
                    <a:pt x="0" y="22"/>
                  </a:lnTo>
                  <a:lnTo>
                    <a:pt x="15" y="22"/>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51" name="Freeform 4929"/>
            <p:cNvSpPr>
              <a:spLocks/>
            </p:cNvSpPr>
            <p:nvPr/>
          </p:nvSpPr>
          <p:spPr bwMode="auto">
            <a:xfrm>
              <a:off x="2924176" y="1628775"/>
              <a:ext cx="7938" cy="11113"/>
            </a:xfrm>
            <a:custGeom>
              <a:avLst/>
              <a:gdLst/>
              <a:ahLst/>
              <a:cxnLst>
                <a:cxn ang="0">
                  <a:pos x="15" y="7"/>
                </a:cxn>
                <a:cxn ang="0">
                  <a:pos x="8" y="7"/>
                </a:cxn>
                <a:cxn ang="0">
                  <a:pos x="8" y="0"/>
                </a:cxn>
                <a:cxn ang="0">
                  <a:pos x="0" y="7"/>
                </a:cxn>
                <a:cxn ang="0">
                  <a:pos x="0" y="22"/>
                </a:cxn>
                <a:cxn ang="0">
                  <a:pos x="8" y="22"/>
                </a:cxn>
                <a:cxn ang="0">
                  <a:pos x="8" y="22"/>
                </a:cxn>
                <a:cxn ang="0">
                  <a:pos x="15" y="22"/>
                </a:cxn>
                <a:cxn ang="0">
                  <a:pos x="15" y="7"/>
                </a:cxn>
              </a:cxnLst>
              <a:rect l="0" t="0" r="r" b="b"/>
              <a:pathLst>
                <a:path w="15" h="22">
                  <a:moveTo>
                    <a:pt x="15" y="7"/>
                  </a:moveTo>
                  <a:lnTo>
                    <a:pt x="8" y="7"/>
                  </a:lnTo>
                  <a:lnTo>
                    <a:pt x="8" y="0"/>
                  </a:lnTo>
                  <a:lnTo>
                    <a:pt x="0" y="7"/>
                  </a:lnTo>
                  <a:lnTo>
                    <a:pt x="0" y="22"/>
                  </a:lnTo>
                  <a:lnTo>
                    <a:pt x="8" y="22"/>
                  </a:lnTo>
                  <a:lnTo>
                    <a:pt x="8" y="22"/>
                  </a:lnTo>
                  <a:lnTo>
                    <a:pt x="15" y="22"/>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52" name="Line 4930"/>
            <p:cNvSpPr>
              <a:spLocks noChangeShapeType="1"/>
            </p:cNvSpPr>
            <p:nvPr/>
          </p:nvSpPr>
          <p:spPr bwMode="auto">
            <a:xfrm>
              <a:off x="2928938" y="16367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53" name="Freeform 4931"/>
            <p:cNvSpPr>
              <a:spLocks/>
            </p:cNvSpPr>
            <p:nvPr/>
          </p:nvSpPr>
          <p:spPr bwMode="auto">
            <a:xfrm>
              <a:off x="2924176" y="1636713"/>
              <a:ext cx="15875" cy="3175"/>
            </a:xfrm>
            <a:custGeom>
              <a:avLst/>
              <a:gdLst/>
              <a:ahLst/>
              <a:cxnLst>
                <a:cxn ang="0">
                  <a:pos x="8" y="0"/>
                </a:cxn>
                <a:cxn ang="0">
                  <a:pos x="0" y="0"/>
                </a:cxn>
                <a:cxn ang="0">
                  <a:pos x="0" y="8"/>
                </a:cxn>
                <a:cxn ang="0">
                  <a:pos x="31" y="8"/>
                </a:cxn>
                <a:cxn ang="0">
                  <a:pos x="31" y="0"/>
                </a:cxn>
                <a:cxn ang="0">
                  <a:pos x="23" y="0"/>
                </a:cxn>
                <a:cxn ang="0">
                  <a:pos x="8" y="0"/>
                </a:cxn>
              </a:cxnLst>
              <a:rect l="0" t="0" r="r" b="b"/>
              <a:pathLst>
                <a:path w="31" h="8">
                  <a:moveTo>
                    <a:pt x="8" y="0"/>
                  </a:moveTo>
                  <a:lnTo>
                    <a:pt x="0" y="0"/>
                  </a:lnTo>
                  <a:lnTo>
                    <a:pt x="0" y="8"/>
                  </a:lnTo>
                  <a:lnTo>
                    <a:pt x="31" y="8"/>
                  </a:lnTo>
                  <a:lnTo>
                    <a:pt x="31" y="0"/>
                  </a:lnTo>
                  <a:lnTo>
                    <a:pt x="23"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54" name="Freeform 4932"/>
            <p:cNvSpPr>
              <a:spLocks/>
            </p:cNvSpPr>
            <p:nvPr/>
          </p:nvSpPr>
          <p:spPr bwMode="auto">
            <a:xfrm>
              <a:off x="2924176" y="1636713"/>
              <a:ext cx="15875" cy="3175"/>
            </a:xfrm>
            <a:custGeom>
              <a:avLst/>
              <a:gdLst/>
              <a:ahLst/>
              <a:cxnLst>
                <a:cxn ang="0">
                  <a:pos x="8" y="0"/>
                </a:cxn>
                <a:cxn ang="0">
                  <a:pos x="0" y="0"/>
                </a:cxn>
                <a:cxn ang="0">
                  <a:pos x="0" y="8"/>
                </a:cxn>
                <a:cxn ang="0">
                  <a:pos x="8" y="8"/>
                </a:cxn>
                <a:cxn ang="0">
                  <a:pos x="23" y="8"/>
                </a:cxn>
                <a:cxn ang="0">
                  <a:pos x="31" y="8"/>
                </a:cxn>
                <a:cxn ang="0">
                  <a:pos x="31" y="0"/>
                </a:cxn>
                <a:cxn ang="0">
                  <a:pos x="23" y="0"/>
                </a:cxn>
                <a:cxn ang="0">
                  <a:pos x="8" y="0"/>
                </a:cxn>
              </a:cxnLst>
              <a:rect l="0" t="0" r="r" b="b"/>
              <a:pathLst>
                <a:path w="31" h="8">
                  <a:moveTo>
                    <a:pt x="8" y="0"/>
                  </a:moveTo>
                  <a:lnTo>
                    <a:pt x="0" y="0"/>
                  </a:lnTo>
                  <a:lnTo>
                    <a:pt x="0" y="8"/>
                  </a:lnTo>
                  <a:lnTo>
                    <a:pt x="8" y="8"/>
                  </a:lnTo>
                  <a:lnTo>
                    <a:pt x="23" y="8"/>
                  </a:lnTo>
                  <a:lnTo>
                    <a:pt x="31" y="8"/>
                  </a:lnTo>
                  <a:lnTo>
                    <a:pt x="31" y="0"/>
                  </a:lnTo>
                  <a:lnTo>
                    <a:pt x="23"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55" name="Line 4933"/>
            <p:cNvSpPr>
              <a:spLocks noChangeShapeType="1"/>
            </p:cNvSpPr>
            <p:nvPr/>
          </p:nvSpPr>
          <p:spPr bwMode="auto">
            <a:xfrm>
              <a:off x="2940051" y="16398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56" name="Freeform 4934"/>
            <p:cNvSpPr>
              <a:spLocks/>
            </p:cNvSpPr>
            <p:nvPr/>
          </p:nvSpPr>
          <p:spPr bwMode="auto">
            <a:xfrm>
              <a:off x="2932113" y="1636713"/>
              <a:ext cx="7938" cy="11113"/>
            </a:xfrm>
            <a:custGeom>
              <a:avLst/>
              <a:gdLst/>
              <a:ahLst/>
              <a:cxnLst>
                <a:cxn ang="0">
                  <a:pos x="16" y="8"/>
                </a:cxn>
                <a:cxn ang="0">
                  <a:pos x="16" y="0"/>
                </a:cxn>
                <a:cxn ang="0">
                  <a:pos x="8" y="0"/>
                </a:cxn>
                <a:cxn ang="0">
                  <a:pos x="0" y="8"/>
                </a:cxn>
                <a:cxn ang="0">
                  <a:pos x="0" y="15"/>
                </a:cxn>
                <a:cxn ang="0">
                  <a:pos x="8" y="22"/>
                </a:cxn>
                <a:cxn ang="0">
                  <a:pos x="16" y="22"/>
                </a:cxn>
                <a:cxn ang="0">
                  <a:pos x="16" y="15"/>
                </a:cxn>
                <a:cxn ang="0">
                  <a:pos x="16" y="8"/>
                </a:cxn>
              </a:cxnLst>
              <a:rect l="0" t="0" r="r" b="b"/>
              <a:pathLst>
                <a:path w="16" h="22">
                  <a:moveTo>
                    <a:pt x="16" y="8"/>
                  </a:moveTo>
                  <a:lnTo>
                    <a:pt x="16" y="0"/>
                  </a:lnTo>
                  <a:lnTo>
                    <a:pt x="8" y="0"/>
                  </a:lnTo>
                  <a:lnTo>
                    <a:pt x="0" y="8"/>
                  </a:lnTo>
                  <a:lnTo>
                    <a:pt x="0" y="15"/>
                  </a:lnTo>
                  <a:lnTo>
                    <a:pt x="8" y="22"/>
                  </a:lnTo>
                  <a:lnTo>
                    <a:pt x="16" y="22"/>
                  </a:lnTo>
                  <a:lnTo>
                    <a:pt x="16" y="15"/>
                  </a:lnTo>
                  <a:lnTo>
                    <a:pt x="16"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57" name="Freeform 4935"/>
            <p:cNvSpPr>
              <a:spLocks/>
            </p:cNvSpPr>
            <p:nvPr/>
          </p:nvSpPr>
          <p:spPr bwMode="auto">
            <a:xfrm>
              <a:off x="2932113" y="1636713"/>
              <a:ext cx="7938" cy="11113"/>
            </a:xfrm>
            <a:custGeom>
              <a:avLst/>
              <a:gdLst/>
              <a:ahLst/>
              <a:cxnLst>
                <a:cxn ang="0">
                  <a:pos x="16" y="8"/>
                </a:cxn>
                <a:cxn ang="0">
                  <a:pos x="16" y="0"/>
                </a:cxn>
                <a:cxn ang="0">
                  <a:pos x="8" y="0"/>
                </a:cxn>
                <a:cxn ang="0">
                  <a:pos x="0" y="8"/>
                </a:cxn>
                <a:cxn ang="0">
                  <a:pos x="0" y="15"/>
                </a:cxn>
                <a:cxn ang="0">
                  <a:pos x="8" y="22"/>
                </a:cxn>
                <a:cxn ang="0">
                  <a:pos x="16" y="22"/>
                </a:cxn>
                <a:cxn ang="0">
                  <a:pos x="16" y="15"/>
                </a:cxn>
                <a:cxn ang="0">
                  <a:pos x="16" y="8"/>
                </a:cxn>
              </a:cxnLst>
              <a:rect l="0" t="0" r="r" b="b"/>
              <a:pathLst>
                <a:path w="16" h="22">
                  <a:moveTo>
                    <a:pt x="16" y="8"/>
                  </a:moveTo>
                  <a:lnTo>
                    <a:pt x="16" y="0"/>
                  </a:lnTo>
                  <a:lnTo>
                    <a:pt x="8" y="0"/>
                  </a:lnTo>
                  <a:lnTo>
                    <a:pt x="0" y="8"/>
                  </a:lnTo>
                  <a:lnTo>
                    <a:pt x="0" y="15"/>
                  </a:lnTo>
                  <a:lnTo>
                    <a:pt x="8" y="22"/>
                  </a:lnTo>
                  <a:lnTo>
                    <a:pt x="16" y="22"/>
                  </a:lnTo>
                  <a:lnTo>
                    <a:pt x="16" y="15"/>
                  </a:lnTo>
                  <a:lnTo>
                    <a:pt x="16"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58" name="Line 4936"/>
            <p:cNvSpPr>
              <a:spLocks noChangeShapeType="1"/>
            </p:cNvSpPr>
            <p:nvPr/>
          </p:nvSpPr>
          <p:spPr bwMode="auto">
            <a:xfrm>
              <a:off x="2936876" y="16398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59" name="Freeform 4937"/>
            <p:cNvSpPr>
              <a:spLocks/>
            </p:cNvSpPr>
            <p:nvPr/>
          </p:nvSpPr>
          <p:spPr bwMode="auto">
            <a:xfrm>
              <a:off x="2932113" y="1639888"/>
              <a:ext cx="15875" cy="7938"/>
            </a:xfrm>
            <a:custGeom>
              <a:avLst/>
              <a:gdLst/>
              <a:ahLst/>
              <a:cxnLst>
                <a:cxn ang="0">
                  <a:pos x="8" y="0"/>
                </a:cxn>
                <a:cxn ang="0">
                  <a:pos x="8" y="7"/>
                </a:cxn>
                <a:cxn ang="0">
                  <a:pos x="0" y="7"/>
                </a:cxn>
                <a:cxn ang="0">
                  <a:pos x="8" y="14"/>
                </a:cxn>
                <a:cxn ang="0">
                  <a:pos x="23" y="14"/>
                </a:cxn>
                <a:cxn ang="0">
                  <a:pos x="30" y="7"/>
                </a:cxn>
                <a:cxn ang="0">
                  <a:pos x="23" y="0"/>
                </a:cxn>
                <a:cxn ang="0">
                  <a:pos x="8" y="0"/>
                </a:cxn>
              </a:cxnLst>
              <a:rect l="0" t="0" r="r" b="b"/>
              <a:pathLst>
                <a:path w="30" h="14">
                  <a:moveTo>
                    <a:pt x="8" y="0"/>
                  </a:moveTo>
                  <a:lnTo>
                    <a:pt x="8" y="7"/>
                  </a:lnTo>
                  <a:lnTo>
                    <a:pt x="0" y="7"/>
                  </a:lnTo>
                  <a:lnTo>
                    <a:pt x="8" y="14"/>
                  </a:lnTo>
                  <a:lnTo>
                    <a:pt x="23" y="14"/>
                  </a:lnTo>
                  <a:lnTo>
                    <a:pt x="30" y="7"/>
                  </a:lnTo>
                  <a:lnTo>
                    <a:pt x="23"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60" name="Freeform 4938"/>
            <p:cNvSpPr>
              <a:spLocks/>
            </p:cNvSpPr>
            <p:nvPr/>
          </p:nvSpPr>
          <p:spPr bwMode="auto">
            <a:xfrm>
              <a:off x="2932113" y="1639888"/>
              <a:ext cx="15875" cy="7938"/>
            </a:xfrm>
            <a:custGeom>
              <a:avLst/>
              <a:gdLst/>
              <a:ahLst/>
              <a:cxnLst>
                <a:cxn ang="0">
                  <a:pos x="8" y="0"/>
                </a:cxn>
                <a:cxn ang="0">
                  <a:pos x="8" y="7"/>
                </a:cxn>
                <a:cxn ang="0">
                  <a:pos x="0" y="7"/>
                </a:cxn>
                <a:cxn ang="0">
                  <a:pos x="8" y="14"/>
                </a:cxn>
                <a:cxn ang="0">
                  <a:pos x="23" y="14"/>
                </a:cxn>
                <a:cxn ang="0">
                  <a:pos x="30" y="7"/>
                </a:cxn>
                <a:cxn ang="0">
                  <a:pos x="30" y="7"/>
                </a:cxn>
                <a:cxn ang="0">
                  <a:pos x="23" y="0"/>
                </a:cxn>
                <a:cxn ang="0">
                  <a:pos x="8" y="0"/>
                </a:cxn>
              </a:cxnLst>
              <a:rect l="0" t="0" r="r" b="b"/>
              <a:pathLst>
                <a:path w="30" h="14">
                  <a:moveTo>
                    <a:pt x="8" y="0"/>
                  </a:moveTo>
                  <a:lnTo>
                    <a:pt x="8" y="7"/>
                  </a:lnTo>
                  <a:lnTo>
                    <a:pt x="0" y="7"/>
                  </a:lnTo>
                  <a:lnTo>
                    <a:pt x="8" y="14"/>
                  </a:lnTo>
                  <a:lnTo>
                    <a:pt x="23" y="14"/>
                  </a:lnTo>
                  <a:lnTo>
                    <a:pt x="30" y="7"/>
                  </a:lnTo>
                  <a:lnTo>
                    <a:pt x="30" y="7"/>
                  </a:lnTo>
                  <a:lnTo>
                    <a:pt x="23"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61" name="Line 4939"/>
            <p:cNvSpPr>
              <a:spLocks noChangeShapeType="1"/>
            </p:cNvSpPr>
            <p:nvPr/>
          </p:nvSpPr>
          <p:spPr bwMode="auto">
            <a:xfrm>
              <a:off x="2944813" y="16398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62" name="Freeform 4940"/>
            <p:cNvSpPr>
              <a:spLocks/>
            </p:cNvSpPr>
            <p:nvPr/>
          </p:nvSpPr>
          <p:spPr bwMode="auto">
            <a:xfrm>
              <a:off x="2940051" y="1639888"/>
              <a:ext cx="20638" cy="7938"/>
            </a:xfrm>
            <a:custGeom>
              <a:avLst/>
              <a:gdLst/>
              <a:ahLst/>
              <a:cxnLst>
                <a:cxn ang="0">
                  <a:pos x="7" y="0"/>
                </a:cxn>
                <a:cxn ang="0">
                  <a:pos x="7" y="7"/>
                </a:cxn>
                <a:cxn ang="0">
                  <a:pos x="0" y="7"/>
                </a:cxn>
                <a:cxn ang="0">
                  <a:pos x="7" y="14"/>
                </a:cxn>
                <a:cxn ang="0">
                  <a:pos x="30" y="14"/>
                </a:cxn>
                <a:cxn ang="0">
                  <a:pos x="37" y="7"/>
                </a:cxn>
                <a:cxn ang="0">
                  <a:pos x="30" y="0"/>
                </a:cxn>
                <a:cxn ang="0">
                  <a:pos x="7" y="0"/>
                </a:cxn>
              </a:cxnLst>
              <a:rect l="0" t="0" r="r" b="b"/>
              <a:pathLst>
                <a:path w="37" h="14">
                  <a:moveTo>
                    <a:pt x="7" y="0"/>
                  </a:moveTo>
                  <a:lnTo>
                    <a:pt x="7" y="7"/>
                  </a:lnTo>
                  <a:lnTo>
                    <a:pt x="0" y="7"/>
                  </a:lnTo>
                  <a:lnTo>
                    <a:pt x="7" y="14"/>
                  </a:lnTo>
                  <a:lnTo>
                    <a:pt x="30" y="14"/>
                  </a:lnTo>
                  <a:lnTo>
                    <a:pt x="37" y="7"/>
                  </a:lnTo>
                  <a:lnTo>
                    <a:pt x="30"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63" name="Freeform 4941"/>
            <p:cNvSpPr>
              <a:spLocks/>
            </p:cNvSpPr>
            <p:nvPr/>
          </p:nvSpPr>
          <p:spPr bwMode="auto">
            <a:xfrm>
              <a:off x="2940051" y="1639888"/>
              <a:ext cx="20638" cy="7938"/>
            </a:xfrm>
            <a:custGeom>
              <a:avLst/>
              <a:gdLst/>
              <a:ahLst/>
              <a:cxnLst>
                <a:cxn ang="0">
                  <a:pos x="7" y="0"/>
                </a:cxn>
                <a:cxn ang="0">
                  <a:pos x="7" y="7"/>
                </a:cxn>
                <a:cxn ang="0">
                  <a:pos x="0" y="7"/>
                </a:cxn>
                <a:cxn ang="0">
                  <a:pos x="7" y="14"/>
                </a:cxn>
                <a:cxn ang="0">
                  <a:pos x="30" y="14"/>
                </a:cxn>
                <a:cxn ang="0">
                  <a:pos x="37" y="7"/>
                </a:cxn>
                <a:cxn ang="0">
                  <a:pos x="37" y="7"/>
                </a:cxn>
                <a:cxn ang="0">
                  <a:pos x="30" y="0"/>
                </a:cxn>
                <a:cxn ang="0">
                  <a:pos x="7" y="0"/>
                </a:cxn>
              </a:cxnLst>
              <a:rect l="0" t="0" r="r" b="b"/>
              <a:pathLst>
                <a:path w="37" h="14">
                  <a:moveTo>
                    <a:pt x="7" y="0"/>
                  </a:moveTo>
                  <a:lnTo>
                    <a:pt x="7" y="7"/>
                  </a:lnTo>
                  <a:lnTo>
                    <a:pt x="0" y="7"/>
                  </a:lnTo>
                  <a:lnTo>
                    <a:pt x="7" y="14"/>
                  </a:lnTo>
                  <a:lnTo>
                    <a:pt x="30" y="14"/>
                  </a:lnTo>
                  <a:lnTo>
                    <a:pt x="37" y="7"/>
                  </a:lnTo>
                  <a:lnTo>
                    <a:pt x="37" y="7"/>
                  </a:lnTo>
                  <a:lnTo>
                    <a:pt x="30"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64" name="Line 4942"/>
            <p:cNvSpPr>
              <a:spLocks noChangeShapeType="1"/>
            </p:cNvSpPr>
            <p:nvPr/>
          </p:nvSpPr>
          <p:spPr bwMode="auto">
            <a:xfrm>
              <a:off x="2955926" y="16398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65" name="Freeform 4943"/>
            <p:cNvSpPr>
              <a:spLocks/>
            </p:cNvSpPr>
            <p:nvPr/>
          </p:nvSpPr>
          <p:spPr bwMode="auto">
            <a:xfrm>
              <a:off x="2952751" y="1639888"/>
              <a:ext cx="31750" cy="7938"/>
            </a:xfrm>
            <a:custGeom>
              <a:avLst/>
              <a:gdLst/>
              <a:ahLst/>
              <a:cxnLst>
                <a:cxn ang="0">
                  <a:pos x="8" y="0"/>
                </a:cxn>
                <a:cxn ang="0">
                  <a:pos x="0" y="7"/>
                </a:cxn>
                <a:cxn ang="0">
                  <a:pos x="8" y="14"/>
                </a:cxn>
                <a:cxn ang="0">
                  <a:pos x="53" y="14"/>
                </a:cxn>
                <a:cxn ang="0">
                  <a:pos x="61" y="7"/>
                </a:cxn>
                <a:cxn ang="0">
                  <a:pos x="53" y="0"/>
                </a:cxn>
                <a:cxn ang="0">
                  <a:pos x="8" y="0"/>
                </a:cxn>
              </a:cxnLst>
              <a:rect l="0" t="0" r="r" b="b"/>
              <a:pathLst>
                <a:path w="61" h="14">
                  <a:moveTo>
                    <a:pt x="8" y="0"/>
                  </a:moveTo>
                  <a:lnTo>
                    <a:pt x="0" y="7"/>
                  </a:lnTo>
                  <a:lnTo>
                    <a:pt x="8" y="14"/>
                  </a:lnTo>
                  <a:lnTo>
                    <a:pt x="53" y="14"/>
                  </a:lnTo>
                  <a:lnTo>
                    <a:pt x="61" y="7"/>
                  </a:lnTo>
                  <a:lnTo>
                    <a:pt x="53"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66" name="Freeform 4944"/>
            <p:cNvSpPr>
              <a:spLocks/>
            </p:cNvSpPr>
            <p:nvPr/>
          </p:nvSpPr>
          <p:spPr bwMode="auto">
            <a:xfrm>
              <a:off x="2952751" y="1639888"/>
              <a:ext cx="31750" cy="7938"/>
            </a:xfrm>
            <a:custGeom>
              <a:avLst/>
              <a:gdLst/>
              <a:ahLst/>
              <a:cxnLst>
                <a:cxn ang="0">
                  <a:pos x="8" y="0"/>
                </a:cxn>
                <a:cxn ang="0">
                  <a:pos x="0" y="7"/>
                </a:cxn>
                <a:cxn ang="0">
                  <a:pos x="0" y="7"/>
                </a:cxn>
                <a:cxn ang="0">
                  <a:pos x="8" y="14"/>
                </a:cxn>
                <a:cxn ang="0">
                  <a:pos x="53" y="14"/>
                </a:cxn>
                <a:cxn ang="0">
                  <a:pos x="61" y="7"/>
                </a:cxn>
                <a:cxn ang="0">
                  <a:pos x="61" y="7"/>
                </a:cxn>
                <a:cxn ang="0">
                  <a:pos x="53" y="0"/>
                </a:cxn>
                <a:cxn ang="0">
                  <a:pos x="8" y="0"/>
                </a:cxn>
              </a:cxnLst>
              <a:rect l="0" t="0" r="r" b="b"/>
              <a:pathLst>
                <a:path w="61" h="14">
                  <a:moveTo>
                    <a:pt x="8" y="0"/>
                  </a:moveTo>
                  <a:lnTo>
                    <a:pt x="0" y="7"/>
                  </a:lnTo>
                  <a:lnTo>
                    <a:pt x="0" y="7"/>
                  </a:lnTo>
                  <a:lnTo>
                    <a:pt x="8" y="14"/>
                  </a:lnTo>
                  <a:lnTo>
                    <a:pt x="53" y="14"/>
                  </a:lnTo>
                  <a:lnTo>
                    <a:pt x="61" y="7"/>
                  </a:lnTo>
                  <a:lnTo>
                    <a:pt x="61" y="7"/>
                  </a:lnTo>
                  <a:lnTo>
                    <a:pt x="53"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67" name="Line 4945"/>
            <p:cNvSpPr>
              <a:spLocks noChangeShapeType="1"/>
            </p:cNvSpPr>
            <p:nvPr/>
          </p:nvSpPr>
          <p:spPr bwMode="auto">
            <a:xfrm>
              <a:off x="2984501" y="16446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68" name="Rectangle 4946"/>
            <p:cNvSpPr>
              <a:spLocks noChangeArrowheads="1"/>
            </p:cNvSpPr>
            <p:nvPr/>
          </p:nvSpPr>
          <p:spPr bwMode="auto">
            <a:xfrm>
              <a:off x="2979738" y="1644650"/>
              <a:ext cx="4763" cy="6350"/>
            </a:xfrm>
            <a:prstGeom prst="rect">
              <a:avLst/>
            </a:prstGeom>
            <a:grpFill/>
            <a:ln w="22225">
              <a:solidFill>
                <a:schemeClr val="accent1"/>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69" name="Freeform 4947"/>
            <p:cNvSpPr>
              <a:spLocks/>
            </p:cNvSpPr>
            <p:nvPr/>
          </p:nvSpPr>
          <p:spPr bwMode="auto">
            <a:xfrm>
              <a:off x="2979738" y="1644650"/>
              <a:ext cx="4763" cy="6350"/>
            </a:xfrm>
            <a:custGeom>
              <a:avLst/>
              <a:gdLst/>
              <a:ahLst/>
              <a:cxnLst>
                <a:cxn ang="0">
                  <a:pos x="8" y="0"/>
                </a:cxn>
                <a:cxn ang="0">
                  <a:pos x="8" y="0"/>
                </a:cxn>
                <a:cxn ang="0">
                  <a:pos x="0" y="0"/>
                </a:cxn>
                <a:cxn ang="0">
                  <a:pos x="0" y="0"/>
                </a:cxn>
                <a:cxn ang="0">
                  <a:pos x="0" y="14"/>
                </a:cxn>
                <a:cxn ang="0">
                  <a:pos x="0" y="14"/>
                </a:cxn>
                <a:cxn ang="0">
                  <a:pos x="8" y="14"/>
                </a:cxn>
                <a:cxn ang="0">
                  <a:pos x="8" y="14"/>
                </a:cxn>
                <a:cxn ang="0">
                  <a:pos x="8" y="0"/>
                </a:cxn>
              </a:cxnLst>
              <a:rect l="0" t="0" r="r" b="b"/>
              <a:pathLst>
                <a:path w="8" h="14">
                  <a:moveTo>
                    <a:pt x="8" y="0"/>
                  </a:moveTo>
                  <a:lnTo>
                    <a:pt x="8" y="0"/>
                  </a:lnTo>
                  <a:lnTo>
                    <a:pt x="0" y="0"/>
                  </a:lnTo>
                  <a:lnTo>
                    <a:pt x="0" y="0"/>
                  </a:lnTo>
                  <a:lnTo>
                    <a:pt x="0" y="14"/>
                  </a:lnTo>
                  <a:lnTo>
                    <a:pt x="0" y="14"/>
                  </a:lnTo>
                  <a:lnTo>
                    <a:pt x="8" y="14"/>
                  </a:lnTo>
                  <a:lnTo>
                    <a:pt x="8" y="14"/>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70" name="Line 4948"/>
            <p:cNvSpPr>
              <a:spLocks noChangeShapeType="1"/>
            </p:cNvSpPr>
            <p:nvPr/>
          </p:nvSpPr>
          <p:spPr bwMode="auto">
            <a:xfrm>
              <a:off x="2979738" y="16478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71" name="Freeform 4949"/>
            <p:cNvSpPr>
              <a:spLocks/>
            </p:cNvSpPr>
            <p:nvPr/>
          </p:nvSpPr>
          <p:spPr bwMode="auto">
            <a:xfrm>
              <a:off x="2979738" y="1647825"/>
              <a:ext cx="12700" cy="3175"/>
            </a:xfrm>
            <a:custGeom>
              <a:avLst/>
              <a:gdLst/>
              <a:ahLst/>
              <a:cxnLst>
                <a:cxn ang="0">
                  <a:pos x="0" y="0"/>
                </a:cxn>
                <a:cxn ang="0">
                  <a:pos x="0" y="7"/>
                </a:cxn>
                <a:cxn ang="0">
                  <a:pos x="22" y="7"/>
                </a:cxn>
                <a:cxn ang="0">
                  <a:pos x="22" y="0"/>
                </a:cxn>
                <a:cxn ang="0">
                  <a:pos x="14" y="0"/>
                </a:cxn>
                <a:cxn ang="0">
                  <a:pos x="0" y="0"/>
                </a:cxn>
              </a:cxnLst>
              <a:rect l="0" t="0" r="r" b="b"/>
              <a:pathLst>
                <a:path w="22" h="7">
                  <a:moveTo>
                    <a:pt x="0" y="0"/>
                  </a:moveTo>
                  <a:lnTo>
                    <a:pt x="0" y="7"/>
                  </a:lnTo>
                  <a:lnTo>
                    <a:pt x="22" y="7"/>
                  </a:lnTo>
                  <a:lnTo>
                    <a:pt x="22" y="0"/>
                  </a:lnTo>
                  <a:lnTo>
                    <a:pt x="14"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72" name="Freeform 4950"/>
            <p:cNvSpPr>
              <a:spLocks/>
            </p:cNvSpPr>
            <p:nvPr/>
          </p:nvSpPr>
          <p:spPr bwMode="auto">
            <a:xfrm>
              <a:off x="2979738" y="1647825"/>
              <a:ext cx="12700" cy="3175"/>
            </a:xfrm>
            <a:custGeom>
              <a:avLst/>
              <a:gdLst/>
              <a:ahLst/>
              <a:cxnLst>
                <a:cxn ang="0">
                  <a:pos x="0" y="0"/>
                </a:cxn>
                <a:cxn ang="0">
                  <a:pos x="0" y="0"/>
                </a:cxn>
                <a:cxn ang="0">
                  <a:pos x="0" y="7"/>
                </a:cxn>
                <a:cxn ang="0">
                  <a:pos x="0" y="7"/>
                </a:cxn>
                <a:cxn ang="0">
                  <a:pos x="14" y="7"/>
                </a:cxn>
                <a:cxn ang="0">
                  <a:pos x="22" y="7"/>
                </a:cxn>
                <a:cxn ang="0">
                  <a:pos x="22" y="0"/>
                </a:cxn>
                <a:cxn ang="0">
                  <a:pos x="14" y="0"/>
                </a:cxn>
                <a:cxn ang="0">
                  <a:pos x="0" y="0"/>
                </a:cxn>
              </a:cxnLst>
              <a:rect l="0" t="0" r="r" b="b"/>
              <a:pathLst>
                <a:path w="22" h="7">
                  <a:moveTo>
                    <a:pt x="0" y="0"/>
                  </a:moveTo>
                  <a:lnTo>
                    <a:pt x="0" y="0"/>
                  </a:lnTo>
                  <a:lnTo>
                    <a:pt x="0" y="7"/>
                  </a:lnTo>
                  <a:lnTo>
                    <a:pt x="0" y="7"/>
                  </a:lnTo>
                  <a:lnTo>
                    <a:pt x="14" y="7"/>
                  </a:lnTo>
                  <a:lnTo>
                    <a:pt x="22" y="7"/>
                  </a:lnTo>
                  <a:lnTo>
                    <a:pt x="22" y="0"/>
                  </a:lnTo>
                  <a:lnTo>
                    <a:pt x="14"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73" name="Line 4951"/>
            <p:cNvSpPr>
              <a:spLocks noChangeShapeType="1"/>
            </p:cNvSpPr>
            <p:nvPr/>
          </p:nvSpPr>
          <p:spPr bwMode="auto">
            <a:xfrm>
              <a:off x="2992438" y="16510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74" name="Freeform 4952"/>
            <p:cNvSpPr>
              <a:spLocks/>
            </p:cNvSpPr>
            <p:nvPr/>
          </p:nvSpPr>
          <p:spPr bwMode="auto">
            <a:xfrm>
              <a:off x="2984501" y="1647825"/>
              <a:ext cx="7938" cy="11113"/>
            </a:xfrm>
            <a:custGeom>
              <a:avLst/>
              <a:gdLst/>
              <a:ahLst/>
              <a:cxnLst>
                <a:cxn ang="0">
                  <a:pos x="14" y="7"/>
                </a:cxn>
                <a:cxn ang="0">
                  <a:pos x="14" y="0"/>
                </a:cxn>
                <a:cxn ang="0">
                  <a:pos x="6" y="0"/>
                </a:cxn>
                <a:cxn ang="0">
                  <a:pos x="0" y="7"/>
                </a:cxn>
                <a:cxn ang="0">
                  <a:pos x="0" y="15"/>
                </a:cxn>
                <a:cxn ang="0">
                  <a:pos x="6" y="22"/>
                </a:cxn>
                <a:cxn ang="0">
                  <a:pos x="14" y="22"/>
                </a:cxn>
                <a:cxn ang="0">
                  <a:pos x="14" y="15"/>
                </a:cxn>
                <a:cxn ang="0">
                  <a:pos x="14" y="7"/>
                </a:cxn>
              </a:cxnLst>
              <a:rect l="0" t="0" r="r" b="b"/>
              <a:pathLst>
                <a:path w="14" h="22">
                  <a:moveTo>
                    <a:pt x="14" y="7"/>
                  </a:moveTo>
                  <a:lnTo>
                    <a:pt x="14" y="0"/>
                  </a:lnTo>
                  <a:lnTo>
                    <a:pt x="6" y="0"/>
                  </a:lnTo>
                  <a:lnTo>
                    <a:pt x="0" y="7"/>
                  </a:lnTo>
                  <a:lnTo>
                    <a:pt x="0" y="15"/>
                  </a:lnTo>
                  <a:lnTo>
                    <a:pt x="6" y="22"/>
                  </a:lnTo>
                  <a:lnTo>
                    <a:pt x="14" y="22"/>
                  </a:lnTo>
                  <a:lnTo>
                    <a:pt x="14" y="15"/>
                  </a:lnTo>
                  <a:lnTo>
                    <a:pt x="14"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75" name="Freeform 4953"/>
            <p:cNvSpPr>
              <a:spLocks/>
            </p:cNvSpPr>
            <p:nvPr/>
          </p:nvSpPr>
          <p:spPr bwMode="auto">
            <a:xfrm>
              <a:off x="2984501" y="1647825"/>
              <a:ext cx="7938" cy="11113"/>
            </a:xfrm>
            <a:custGeom>
              <a:avLst/>
              <a:gdLst/>
              <a:ahLst/>
              <a:cxnLst>
                <a:cxn ang="0">
                  <a:pos x="14" y="7"/>
                </a:cxn>
                <a:cxn ang="0">
                  <a:pos x="14" y="0"/>
                </a:cxn>
                <a:cxn ang="0">
                  <a:pos x="6" y="0"/>
                </a:cxn>
                <a:cxn ang="0">
                  <a:pos x="0" y="7"/>
                </a:cxn>
                <a:cxn ang="0">
                  <a:pos x="0" y="15"/>
                </a:cxn>
                <a:cxn ang="0">
                  <a:pos x="6" y="22"/>
                </a:cxn>
                <a:cxn ang="0">
                  <a:pos x="14" y="22"/>
                </a:cxn>
                <a:cxn ang="0">
                  <a:pos x="14" y="15"/>
                </a:cxn>
                <a:cxn ang="0">
                  <a:pos x="14" y="7"/>
                </a:cxn>
              </a:cxnLst>
              <a:rect l="0" t="0" r="r" b="b"/>
              <a:pathLst>
                <a:path w="14" h="22">
                  <a:moveTo>
                    <a:pt x="14" y="7"/>
                  </a:moveTo>
                  <a:lnTo>
                    <a:pt x="14" y="0"/>
                  </a:lnTo>
                  <a:lnTo>
                    <a:pt x="6" y="0"/>
                  </a:lnTo>
                  <a:lnTo>
                    <a:pt x="0" y="7"/>
                  </a:lnTo>
                  <a:lnTo>
                    <a:pt x="0" y="15"/>
                  </a:lnTo>
                  <a:lnTo>
                    <a:pt x="6" y="22"/>
                  </a:lnTo>
                  <a:lnTo>
                    <a:pt x="14" y="22"/>
                  </a:lnTo>
                  <a:lnTo>
                    <a:pt x="14" y="15"/>
                  </a:lnTo>
                  <a:lnTo>
                    <a:pt x="14"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76" name="Line 4954"/>
            <p:cNvSpPr>
              <a:spLocks noChangeShapeType="1"/>
            </p:cNvSpPr>
            <p:nvPr/>
          </p:nvSpPr>
          <p:spPr bwMode="auto">
            <a:xfrm>
              <a:off x="2987676" y="16557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77" name="Freeform 4955"/>
            <p:cNvSpPr>
              <a:spLocks/>
            </p:cNvSpPr>
            <p:nvPr/>
          </p:nvSpPr>
          <p:spPr bwMode="auto">
            <a:xfrm>
              <a:off x="2984501" y="1655763"/>
              <a:ext cx="11113" cy="3175"/>
            </a:xfrm>
            <a:custGeom>
              <a:avLst/>
              <a:gdLst/>
              <a:ahLst/>
              <a:cxnLst>
                <a:cxn ang="0">
                  <a:pos x="6" y="0"/>
                </a:cxn>
                <a:cxn ang="0">
                  <a:pos x="0" y="0"/>
                </a:cxn>
                <a:cxn ang="0">
                  <a:pos x="6" y="7"/>
                </a:cxn>
                <a:cxn ang="0">
                  <a:pos x="14" y="7"/>
                </a:cxn>
                <a:cxn ang="0">
                  <a:pos x="22" y="0"/>
                </a:cxn>
                <a:cxn ang="0">
                  <a:pos x="14" y="0"/>
                </a:cxn>
                <a:cxn ang="0">
                  <a:pos x="6" y="0"/>
                </a:cxn>
              </a:cxnLst>
              <a:rect l="0" t="0" r="r" b="b"/>
              <a:pathLst>
                <a:path w="22" h="7">
                  <a:moveTo>
                    <a:pt x="6" y="0"/>
                  </a:moveTo>
                  <a:lnTo>
                    <a:pt x="0" y="0"/>
                  </a:lnTo>
                  <a:lnTo>
                    <a:pt x="6" y="7"/>
                  </a:lnTo>
                  <a:lnTo>
                    <a:pt x="14" y="7"/>
                  </a:lnTo>
                  <a:lnTo>
                    <a:pt x="22" y="0"/>
                  </a:lnTo>
                  <a:lnTo>
                    <a:pt x="14" y="0"/>
                  </a:lnTo>
                  <a:lnTo>
                    <a:pt x="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78" name="Freeform 4956"/>
            <p:cNvSpPr>
              <a:spLocks/>
            </p:cNvSpPr>
            <p:nvPr/>
          </p:nvSpPr>
          <p:spPr bwMode="auto">
            <a:xfrm>
              <a:off x="2984501" y="1655763"/>
              <a:ext cx="11113" cy="3175"/>
            </a:xfrm>
            <a:custGeom>
              <a:avLst/>
              <a:gdLst/>
              <a:ahLst/>
              <a:cxnLst>
                <a:cxn ang="0">
                  <a:pos x="6" y="0"/>
                </a:cxn>
                <a:cxn ang="0">
                  <a:pos x="6" y="0"/>
                </a:cxn>
                <a:cxn ang="0">
                  <a:pos x="0" y="0"/>
                </a:cxn>
                <a:cxn ang="0">
                  <a:pos x="6" y="7"/>
                </a:cxn>
                <a:cxn ang="0">
                  <a:pos x="14" y="7"/>
                </a:cxn>
                <a:cxn ang="0">
                  <a:pos x="22" y="0"/>
                </a:cxn>
                <a:cxn ang="0">
                  <a:pos x="22" y="0"/>
                </a:cxn>
                <a:cxn ang="0">
                  <a:pos x="14" y="0"/>
                </a:cxn>
                <a:cxn ang="0">
                  <a:pos x="6" y="0"/>
                </a:cxn>
              </a:cxnLst>
              <a:rect l="0" t="0" r="r" b="b"/>
              <a:pathLst>
                <a:path w="22" h="7">
                  <a:moveTo>
                    <a:pt x="6" y="0"/>
                  </a:moveTo>
                  <a:lnTo>
                    <a:pt x="6" y="0"/>
                  </a:lnTo>
                  <a:lnTo>
                    <a:pt x="0" y="0"/>
                  </a:lnTo>
                  <a:lnTo>
                    <a:pt x="6" y="7"/>
                  </a:lnTo>
                  <a:lnTo>
                    <a:pt x="14" y="7"/>
                  </a:lnTo>
                  <a:lnTo>
                    <a:pt x="22" y="0"/>
                  </a:lnTo>
                  <a:lnTo>
                    <a:pt x="22" y="0"/>
                  </a:lnTo>
                  <a:lnTo>
                    <a:pt x="14" y="0"/>
                  </a:lnTo>
                  <a:lnTo>
                    <a:pt x="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79" name="Line 4957"/>
            <p:cNvSpPr>
              <a:spLocks noChangeShapeType="1"/>
            </p:cNvSpPr>
            <p:nvPr/>
          </p:nvSpPr>
          <p:spPr bwMode="auto">
            <a:xfrm>
              <a:off x="2995613" y="16557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80" name="Freeform 4958"/>
            <p:cNvSpPr>
              <a:spLocks/>
            </p:cNvSpPr>
            <p:nvPr/>
          </p:nvSpPr>
          <p:spPr bwMode="auto">
            <a:xfrm>
              <a:off x="2987676" y="1655763"/>
              <a:ext cx="7938" cy="11113"/>
            </a:xfrm>
            <a:custGeom>
              <a:avLst/>
              <a:gdLst/>
              <a:ahLst/>
              <a:cxnLst>
                <a:cxn ang="0">
                  <a:pos x="16" y="0"/>
                </a:cxn>
                <a:cxn ang="0">
                  <a:pos x="0" y="0"/>
                </a:cxn>
                <a:cxn ang="0">
                  <a:pos x="0" y="15"/>
                </a:cxn>
                <a:cxn ang="0">
                  <a:pos x="8" y="22"/>
                </a:cxn>
                <a:cxn ang="0">
                  <a:pos x="16" y="15"/>
                </a:cxn>
                <a:cxn ang="0">
                  <a:pos x="16" y="0"/>
                </a:cxn>
              </a:cxnLst>
              <a:rect l="0" t="0" r="r" b="b"/>
              <a:pathLst>
                <a:path w="16" h="22">
                  <a:moveTo>
                    <a:pt x="16" y="0"/>
                  </a:moveTo>
                  <a:lnTo>
                    <a:pt x="0" y="0"/>
                  </a:lnTo>
                  <a:lnTo>
                    <a:pt x="0" y="15"/>
                  </a:lnTo>
                  <a:lnTo>
                    <a:pt x="8" y="22"/>
                  </a:lnTo>
                  <a:lnTo>
                    <a:pt x="16" y="15"/>
                  </a:lnTo>
                  <a:lnTo>
                    <a:pt x="1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81" name="Freeform 4959"/>
            <p:cNvSpPr>
              <a:spLocks/>
            </p:cNvSpPr>
            <p:nvPr/>
          </p:nvSpPr>
          <p:spPr bwMode="auto">
            <a:xfrm>
              <a:off x="2987676" y="1655763"/>
              <a:ext cx="7938" cy="11113"/>
            </a:xfrm>
            <a:custGeom>
              <a:avLst/>
              <a:gdLst/>
              <a:ahLst/>
              <a:cxnLst>
                <a:cxn ang="0">
                  <a:pos x="16" y="0"/>
                </a:cxn>
                <a:cxn ang="0">
                  <a:pos x="16" y="0"/>
                </a:cxn>
                <a:cxn ang="0">
                  <a:pos x="8" y="0"/>
                </a:cxn>
                <a:cxn ang="0">
                  <a:pos x="0" y="0"/>
                </a:cxn>
                <a:cxn ang="0">
                  <a:pos x="0" y="15"/>
                </a:cxn>
                <a:cxn ang="0">
                  <a:pos x="8" y="22"/>
                </a:cxn>
                <a:cxn ang="0">
                  <a:pos x="16" y="15"/>
                </a:cxn>
                <a:cxn ang="0">
                  <a:pos x="16" y="15"/>
                </a:cxn>
                <a:cxn ang="0">
                  <a:pos x="16" y="0"/>
                </a:cxn>
              </a:cxnLst>
              <a:rect l="0" t="0" r="r" b="b"/>
              <a:pathLst>
                <a:path w="16" h="22">
                  <a:moveTo>
                    <a:pt x="16" y="0"/>
                  </a:moveTo>
                  <a:lnTo>
                    <a:pt x="16" y="0"/>
                  </a:lnTo>
                  <a:lnTo>
                    <a:pt x="8" y="0"/>
                  </a:lnTo>
                  <a:lnTo>
                    <a:pt x="0" y="0"/>
                  </a:lnTo>
                  <a:lnTo>
                    <a:pt x="0" y="15"/>
                  </a:lnTo>
                  <a:lnTo>
                    <a:pt x="8" y="22"/>
                  </a:lnTo>
                  <a:lnTo>
                    <a:pt x="16" y="15"/>
                  </a:lnTo>
                  <a:lnTo>
                    <a:pt x="16" y="15"/>
                  </a:lnTo>
                  <a:lnTo>
                    <a:pt x="1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82" name="Line 4960"/>
            <p:cNvSpPr>
              <a:spLocks noChangeShapeType="1"/>
            </p:cNvSpPr>
            <p:nvPr/>
          </p:nvSpPr>
          <p:spPr bwMode="auto">
            <a:xfrm>
              <a:off x="2992438" y="16589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83" name="Freeform 4961"/>
            <p:cNvSpPr>
              <a:spLocks/>
            </p:cNvSpPr>
            <p:nvPr/>
          </p:nvSpPr>
          <p:spPr bwMode="auto">
            <a:xfrm>
              <a:off x="2987676" y="1658938"/>
              <a:ext cx="15875" cy="7938"/>
            </a:xfrm>
            <a:custGeom>
              <a:avLst/>
              <a:gdLst/>
              <a:ahLst/>
              <a:cxnLst>
                <a:cxn ang="0">
                  <a:pos x="8" y="0"/>
                </a:cxn>
                <a:cxn ang="0">
                  <a:pos x="0" y="8"/>
                </a:cxn>
                <a:cxn ang="0">
                  <a:pos x="8" y="15"/>
                </a:cxn>
                <a:cxn ang="0">
                  <a:pos x="23" y="15"/>
                </a:cxn>
                <a:cxn ang="0">
                  <a:pos x="31" y="8"/>
                </a:cxn>
                <a:cxn ang="0">
                  <a:pos x="31" y="0"/>
                </a:cxn>
                <a:cxn ang="0">
                  <a:pos x="23" y="0"/>
                </a:cxn>
                <a:cxn ang="0">
                  <a:pos x="8" y="0"/>
                </a:cxn>
              </a:cxnLst>
              <a:rect l="0" t="0" r="r" b="b"/>
              <a:pathLst>
                <a:path w="31" h="15">
                  <a:moveTo>
                    <a:pt x="8" y="0"/>
                  </a:moveTo>
                  <a:lnTo>
                    <a:pt x="0" y="8"/>
                  </a:lnTo>
                  <a:lnTo>
                    <a:pt x="8" y="15"/>
                  </a:lnTo>
                  <a:lnTo>
                    <a:pt x="23" y="15"/>
                  </a:lnTo>
                  <a:lnTo>
                    <a:pt x="31" y="8"/>
                  </a:lnTo>
                  <a:lnTo>
                    <a:pt x="31" y="0"/>
                  </a:lnTo>
                  <a:lnTo>
                    <a:pt x="23"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84" name="Freeform 4962"/>
            <p:cNvSpPr>
              <a:spLocks/>
            </p:cNvSpPr>
            <p:nvPr/>
          </p:nvSpPr>
          <p:spPr bwMode="auto">
            <a:xfrm>
              <a:off x="2987676" y="1658938"/>
              <a:ext cx="15875" cy="7938"/>
            </a:xfrm>
            <a:custGeom>
              <a:avLst/>
              <a:gdLst/>
              <a:ahLst/>
              <a:cxnLst>
                <a:cxn ang="0">
                  <a:pos x="8" y="0"/>
                </a:cxn>
                <a:cxn ang="0">
                  <a:pos x="8" y="0"/>
                </a:cxn>
                <a:cxn ang="0">
                  <a:pos x="0" y="8"/>
                </a:cxn>
                <a:cxn ang="0">
                  <a:pos x="8" y="15"/>
                </a:cxn>
                <a:cxn ang="0">
                  <a:pos x="23" y="15"/>
                </a:cxn>
                <a:cxn ang="0">
                  <a:pos x="31" y="8"/>
                </a:cxn>
                <a:cxn ang="0">
                  <a:pos x="31" y="0"/>
                </a:cxn>
                <a:cxn ang="0">
                  <a:pos x="23" y="0"/>
                </a:cxn>
                <a:cxn ang="0">
                  <a:pos x="8" y="0"/>
                </a:cxn>
              </a:cxnLst>
              <a:rect l="0" t="0" r="r" b="b"/>
              <a:pathLst>
                <a:path w="31" h="15">
                  <a:moveTo>
                    <a:pt x="8" y="0"/>
                  </a:moveTo>
                  <a:lnTo>
                    <a:pt x="8" y="0"/>
                  </a:lnTo>
                  <a:lnTo>
                    <a:pt x="0" y="8"/>
                  </a:lnTo>
                  <a:lnTo>
                    <a:pt x="8" y="15"/>
                  </a:lnTo>
                  <a:lnTo>
                    <a:pt x="23" y="15"/>
                  </a:lnTo>
                  <a:lnTo>
                    <a:pt x="31" y="8"/>
                  </a:lnTo>
                  <a:lnTo>
                    <a:pt x="31" y="0"/>
                  </a:lnTo>
                  <a:lnTo>
                    <a:pt x="23"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85" name="Line 4963"/>
            <p:cNvSpPr>
              <a:spLocks noChangeShapeType="1"/>
            </p:cNvSpPr>
            <p:nvPr/>
          </p:nvSpPr>
          <p:spPr bwMode="auto">
            <a:xfrm>
              <a:off x="3003551" y="16637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86" name="Freeform 4964"/>
            <p:cNvSpPr>
              <a:spLocks/>
            </p:cNvSpPr>
            <p:nvPr/>
          </p:nvSpPr>
          <p:spPr bwMode="auto">
            <a:xfrm>
              <a:off x="2995613" y="1658938"/>
              <a:ext cx="7938" cy="11113"/>
            </a:xfrm>
            <a:custGeom>
              <a:avLst/>
              <a:gdLst/>
              <a:ahLst/>
              <a:cxnLst>
                <a:cxn ang="0">
                  <a:pos x="15" y="8"/>
                </a:cxn>
                <a:cxn ang="0">
                  <a:pos x="15" y="0"/>
                </a:cxn>
                <a:cxn ang="0">
                  <a:pos x="7" y="0"/>
                </a:cxn>
                <a:cxn ang="0">
                  <a:pos x="0" y="8"/>
                </a:cxn>
                <a:cxn ang="0">
                  <a:pos x="0" y="15"/>
                </a:cxn>
                <a:cxn ang="0">
                  <a:pos x="7" y="21"/>
                </a:cxn>
                <a:cxn ang="0">
                  <a:pos x="15" y="21"/>
                </a:cxn>
                <a:cxn ang="0">
                  <a:pos x="15" y="15"/>
                </a:cxn>
                <a:cxn ang="0">
                  <a:pos x="15" y="8"/>
                </a:cxn>
              </a:cxnLst>
              <a:rect l="0" t="0" r="r" b="b"/>
              <a:pathLst>
                <a:path w="15" h="21">
                  <a:moveTo>
                    <a:pt x="15" y="8"/>
                  </a:moveTo>
                  <a:lnTo>
                    <a:pt x="15" y="0"/>
                  </a:lnTo>
                  <a:lnTo>
                    <a:pt x="7" y="0"/>
                  </a:lnTo>
                  <a:lnTo>
                    <a:pt x="0" y="8"/>
                  </a:lnTo>
                  <a:lnTo>
                    <a:pt x="0" y="15"/>
                  </a:lnTo>
                  <a:lnTo>
                    <a:pt x="7" y="21"/>
                  </a:lnTo>
                  <a:lnTo>
                    <a:pt x="15" y="21"/>
                  </a:lnTo>
                  <a:lnTo>
                    <a:pt x="15" y="15"/>
                  </a:lnTo>
                  <a:lnTo>
                    <a:pt x="15"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87" name="Freeform 4965"/>
            <p:cNvSpPr>
              <a:spLocks/>
            </p:cNvSpPr>
            <p:nvPr/>
          </p:nvSpPr>
          <p:spPr bwMode="auto">
            <a:xfrm>
              <a:off x="2995613" y="1658938"/>
              <a:ext cx="7938" cy="11113"/>
            </a:xfrm>
            <a:custGeom>
              <a:avLst/>
              <a:gdLst/>
              <a:ahLst/>
              <a:cxnLst>
                <a:cxn ang="0">
                  <a:pos x="15" y="8"/>
                </a:cxn>
                <a:cxn ang="0">
                  <a:pos x="15" y="0"/>
                </a:cxn>
                <a:cxn ang="0">
                  <a:pos x="7" y="0"/>
                </a:cxn>
                <a:cxn ang="0">
                  <a:pos x="0" y="8"/>
                </a:cxn>
                <a:cxn ang="0">
                  <a:pos x="0" y="15"/>
                </a:cxn>
                <a:cxn ang="0">
                  <a:pos x="7" y="21"/>
                </a:cxn>
                <a:cxn ang="0">
                  <a:pos x="15" y="21"/>
                </a:cxn>
                <a:cxn ang="0">
                  <a:pos x="15" y="15"/>
                </a:cxn>
                <a:cxn ang="0">
                  <a:pos x="15" y="8"/>
                </a:cxn>
              </a:cxnLst>
              <a:rect l="0" t="0" r="r" b="b"/>
              <a:pathLst>
                <a:path w="15" h="21">
                  <a:moveTo>
                    <a:pt x="15" y="8"/>
                  </a:moveTo>
                  <a:lnTo>
                    <a:pt x="15" y="0"/>
                  </a:lnTo>
                  <a:lnTo>
                    <a:pt x="7" y="0"/>
                  </a:lnTo>
                  <a:lnTo>
                    <a:pt x="0" y="8"/>
                  </a:lnTo>
                  <a:lnTo>
                    <a:pt x="0" y="15"/>
                  </a:lnTo>
                  <a:lnTo>
                    <a:pt x="7" y="21"/>
                  </a:lnTo>
                  <a:lnTo>
                    <a:pt x="15" y="21"/>
                  </a:lnTo>
                  <a:lnTo>
                    <a:pt x="15" y="15"/>
                  </a:lnTo>
                  <a:lnTo>
                    <a:pt x="15"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88" name="Line 4966"/>
            <p:cNvSpPr>
              <a:spLocks noChangeShapeType="1"/>
            </p:cNvSpPr>
            <p:nvPr/>
          </p:nvSpPr>
          <p:spPr bwMode="auto">
            <a:xfrm>
              <a:off x="3000376" y="16668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89" name="Freeform 4967"/>
            <p:cNvSpPr>
              <a:spLocks/>
            </p:cNvSpPr>
            <p:nvPr/>
          </p:nvSpPr>
          <p:spPr bwMode="auto">
            <a:xfrm>
              <a:off x="2995613" y="1666875"/>
              <a:ext cx="20638" cy="3175"/>
            </a:xfrm>
            <a:custGeom>
              <a:avLst/>
              <a:gdLst/>
              <a:ahLst/>
              <a:cxnLst>
                <a:cxn ang="0">
                  <a:pos x="7" y="0"/>
                </a:cxn>
                <a:cxn ang="0">
                  <a:pos x="0" y="0"/>
                </a:cxn>
                <a:cxn ang="0">
                  <a:pos x="7" y="6"/>
                </a:cxn>
                <a:cxn ang="0">
                  <a:pos x="29" y="6"/>
                </a:cxn>
                <a:cxn ang="0">
                  <a:pos x="37" y="0"/>
                </a:cxn>
                <a:cxn ang="0">
                  <a:pos x="29" y="0"/>
                </a:cxn>
                <a:cxn ang="0">
                  <a:pos x="7" y="0"/>
                </a:cxn>
              </a:cxnLst>
              <a:rect l="0" t="0" r="r" b="b"/>
              <a:pathLst>
                <a:path w="37" h="6">
                  <a:moveTo>
                    <a:pt x="7" y="0"/>
                  </a:moveTo>
                  <a:lnTo>
                    <a:pt x="0" y="0"/>
                  </a:lnTo>
                  <a:lnTo>
                    <a:pt x="7" y="6"/>
                  </a:lnTo>
                  <a:lnTo>
                    <a:pt x="29" y="6"/>
                  </a:lnTo>
                  <a:lnTo>
                    <a:pt x="37" y="0"/>
                  </a:lnTo>
                  <a:lnTo>
                    <a:pt x="29"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90" name="Freeform 4968"/>
            <p:cNvSpPr>
              <a:spLocks/>
            </p:cNvSpPr>
            <p:nvPr/>
          </p:nvSpPr>
          <p:spPr bwMode="auto">
            <a:xfrm>
              <a:off x="2995613" y="1666875"/>
              <a:ext cx="20638" cy="3175"/>
            </a:xfrm>
            <a:custGeom>
              <a:avLst/>
              <a:gdLst/>
              <a:ahLst/>
              <a:cxnLst>
                <a:cxn ang="0">
                  <a:pos x="7" y="0"/>
                </a:cxn>
                <a:cxn ang="0">
                  <a:pos x="0" y="0"/>
                </a:cxn>
                <a:cxn ang="0">
                  <a:pos x="0" y="0"/>
                </a:cxn>
                <a:cxn ang="0">
                  <a:pos x="7" y="6"/>
                </a:cxn>
                <a:cxn ang="0">
                  <a:pos x="29" y="6"/>
                </a:cxn>
                <a:cxn ang="0">
                  <a:pos x="37" y="0"/>
                </a:cxn>
                <a:cxn ang="0">
                  <a:pos x="37" y="0"/>
                </a:cxn>
                <a:cxn ang="0">
                  <a:pos x="29" y="0"/>
                </a:cxn>
                <a:cxn ang="0">
                  <a:pos x="7" y="0"/>
                </a:cxn>
              </a:cxnLst>
              <a:rect l="0" t="0" r="r" b="b"/>
              <a:pathLst>
                <a:path w="37" h="6">
                  <a:moveTo>
                    <a:pt x="7" y="0"/>
                  </a:moveTo>
                  <a:lnTo>
                    <a:pt x="0" y="0"/>
                  </a:lnTo>
                  <a:lnTo>
                    <a:pt x="0" y="0"/>
                  </a:lnTo>
                  <a:lnTo>
                    <a:pt x="7" y="6"/>
                  </a:lnTo>
                  <a:lnTo>
                    <a:pt x="29" y="6"/>
                  </a:lnTo>
                  <a:lnTo>
                    <a:pt x="37" y="0"/>
                  </a:lnTo>
                  <a:lnTo>
                    <a:pt x="37" y="0"/>
                  </a:lnTo>
                  <a:lnTo>
                    <a:pt x="29"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91" name="Line 4969"/>
            <p:cNvSpPr>
              <a:spLocks noChangeShapeType="1"/>
            </p:cNvSpPr>
            <p:nvPr/>
          </p:nvSpPr>
          <p:spPr bwMode="auto">
            <a:xfrm>
              <a:off x="3016251" y="16668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92" name="Freeform 4970"/>
            <p:cNvSpPr>
              <a:spLocks/>
            </p:cNvSpPr>
            <p:nvPr/>
          </p:nvSpPr>
          <p:spPr bwMode="auto">
            <a:xfrm>
              <a:off x="3008313" y="1666875"/>
              <a:ext cx="7938" cy="11113"/>
            </a:xfrm>
            <a:custGeom>
              <a:avLst/>
              <a:gdLst/>
              <a:ahLst/>
              <a:cxnLst>
                <a:cxn ang="0">
                  <a:pos x="14" y="0"/>
                </a:cxn>
                <a:cxn ang="0">
                  <a:pos x="0" y="0"/>
                </a:cxn>
                <a:cxn ang="0">
                  <a:pos x="0" y="14"/>
                </a:cxn>
                <a:cxn ang="0">
                  <a:pos x="6" y="21"/>
                </a:cxn>
                <a:cxn ang="0">
                  <a:pos x="14" y="14"/>
                </a:cxn>
                <a:cxn ang="0">
                  <a:pos x="14" y="0"/>
                </a:cxn>
              </a:cxnLst>
              <a:rect l="0" t="0" r="r" b="b"/>
              <a:pathLst>
                <a:path w="14" h="21">
                  <a:moveTo>
                    <a:pt x="14" y="0"/>
                  </a:moveTo>
                  <a:lnTo>
                    <a:pt x="0" y="0"/>
                  </a:lnTo>
                  <a:lnTo>
                    <a:pt x="0" y="14"/>
                  </a:lnTo>
                  <a:lnTo>
                    <a:pt x="6" y="21"/>
                  </a:lnTo>
                  <a:lnTo>
                    <a:pt x="14" y="14"/>
                  </a:lnTo>
                  <a:lnTo>
                    <a:pt x="14"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93" name="Freeform 4971"/>
            <p:cNvSpPr>
              <a:spLocks/>
            </p:cNvSpPr>
            <p:nvPr/>
          </p:nvSpPr>
          <p:spPr bwMode="auto">
            <a:xfrm>
              <a:off x="3008313" y="1666875"/>
              <a:ext cx="7938" cy="11113"/>
            </a:xfrm>
            <a:custGeom>
              <a:avLst/>
              <a:gdLst/>
              <a:ahLst/>
              <a:cxnLst>
                <a:cxn ang="0">
                  <a:pos x="14" y="0"/>
                </a:cxn>
                <a:cxn ang="0">
                  <a:pos x="14" y="0"/>
                </a:cxn>
                <a:cxn ang="0">
                  <a:pos x="6" y="0"/>
                </a:cxn>
                <a:cxn ang="0">
                  <a:pos x="0" y="0"/>
                </a:cxn>
                <a:cxn ang="0">
                  <a:pos x="0" y="14"/>
                </a:cxn>
                <a:cxn ang="0">
                  <a:pos x="6" y="21"/>
                </a:cxn>
                <a:cxn ang="0">
                  <a:pos x="14" y="14"/>
                </a:cxn>
                <a:cxn ang="0">
                  <a:pos x="14" y="14"/>
                </a:cxn>
                <a:cxn ang="0">
                  <a:pos x="14" y="0"/>
                </a:cxn>
              </a:cxnLst>
              <a:rect l="0" t="0" r="r" b="b"/>
              <a:pathLst>
                <a:path w="14" h="21">
                  <a:moveTo>
                    <a:pt x="14" y="0"/>
                  </a:moveTo>
                  <a:lnTo>
                    <a:pt x="14" y="0"/>
                  </a:lnTo>
                  <a:lnTo>
                    <a:pt x="6" y="0"/>
                  </a:lnTo>
                  <a:lnTo>
                    <a:pt x="0" y="0"/>
                  </a:lnTo>
                  <a:lnTo>
                    <a:pt x="0" y="14"/>
                  </a:lnTo>
                  <a:lnTo>
                    <a:pt x="6" y="21"/>
                  </a:lnTo>
                  <a:lnTo>
                    <a:pt x="14" y="14"/>
                  </a:lnTo>
                  <a:lnTo>
                    <a:pt x="14" y="14"/>
                  </a:lnTo>
                  <a:lnTo>
                    <a:pt x="14"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94" name="Line 4972"/>
            <p:cNvSpPr>
              <a:spLocks noChangeShapeType="1"/>
            </p:cNvSpPr>
            <p:nvPr/>
          </p:nvSpPr>
          <p:spPr bwMode="auto">
            <a:xfrm>
              <a:off x="3011488" y="16700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95" name="Freeform 4973"/>
            <p:cNvSpPr>
              <a:spLocks/>
            </p:cNvSpPr>
            <p:nvPr/>
          </p:nvSpPr>
          <p:spPr bwMode="auto">
            <a:xfrm>
              <a:off x="3008313" y="1670050"/>
              <a:ext cx="11113" cy="7938"/>
            </a:xfrm>
            <a:custGeom>
              <a:avLst/>
              <a:gdLst/>
              <a:ahLst/>
              <a:cxnLst>
                <a:cxn ang="0">
                  <a:pos x="6" y="0"/>
                </a:cxn>
                <a:cxn ang="0">
                  <a:pos x="0" y="0"/>
                </a:cxn>
                <a:cxn ang="0">
                  <a:pos x="0" y="8"/>
                </a:cxn>
                <a:cxn ang="0">
                  <a:pos x="6" y="15"/>
                </a:cxn>
                <a:cxn ang="0">
                  <a:pos x="14" y="15"/>
                </a:cxn>
                <a:cxn ang="0">
                  <a:pos x="22" y="8"/>
                </a:cxn>
                <a:cxn ang="0">
                  <a:pos x="22" y="0"/>
                </a:cxn>
                <a:cxn ang="0">
                  <a:pos x="14" y="0"/>
                </a:cxn>
                <a:cxn ang="0">
                  <a:pos x="6" y="0"/>
                </a:cxn>
              </a:cxnLst>
              <a:rect l="0" t="0" r="r" b="b"/>
              <a:pathLst>
                <a:path w="22" h="15">
                  <a:moveTo>
                    <a:pt x="6" y="0"/>
                  </a:moveTo>
                  <a:lnTo>
                    <a:pt x="0" y="0"/>
                  </a:lnTo>
                  <a:lnTo>
                    <a:pt x="0" y="8"/>
                  </a:lnTo>
                  <a:lnTo>
                    <a:pt x="6" y="15"/>
                  </a:lnTo>
                  <a:lnTo>
                    <a:pt x="14" y="15"/>
                  </a:lnTo>
                  <a:lnTo>
                    <a:pt x="22" y="8"/>
                  </a:lnTo>
                  <a:lnTo>
                    <a:pt x="22" y="0"/>
                  </a:lnTo>
                  <a:lnTo>
                    <a:pt x="14" y="0"/>
                  </a:lnTo>
                  <a:lnTo>
                    <a:pt x="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96" name="Freeform 4974"/>
            <p:cNvSpPr>
              <a:spLocks/>
            </p:cNvSpPr>
            <p:nvPr/>
          </p:nvSpPr>
          <p:spPr bwMode="auto">
            <a:xfrm>
              <a:off x="3008313" y="1670050"/>
              <a:ext cx="11113" cy="7938"/>
            </a:xfrm>
            <a:custGeom>
              <a:avLst/>
              <a:gdLst/>
              <a:ahLst/>
              <a:cxnLst>
                <a:cxn ang="0">
                  <a:pos x="6" y="0"/>
                </a:cxn>
                <a:cxn ang="0">
                  <a:pos x="0" y="0"/>
                </a:cxn>
                <a:cxn ang="0">
                  <a:pos x="0" y="8"/>
                </a:cxn>
                <a:cxn ang="0">
                  <a:pos x="6" y="15"/>
                </a:cxn>
                <a:cxn ang="0">
                  <a:pos x="14" y="15"/>
                </a:cxn>
                <a:cxn ang="0">
                  <a:pos x="22" y="8"/>
                </a:cxn>
                <a:cxn ang="0">
                  <a:pos x="22" y="0"/>
                </a:cxn>
                <a:cxn ang="0">
                  <a:pos x="14" y="0"/>
                </a:cxn>
                <a:cxn ang="0">
                  <a:pos x="6" y="0"/>
                </a:cxn>
              </a:cxnLst>
              <a:rect l="0" t="0" r="r" b="b"/>
              <a:pathLst>
                <a:path w="22" h="15">
                  <a:moveTo>
                    <a:pt x="6" y="0"/>
                  </a:moveTo>
                  <a:lnTo>
                    <a:pt x="0" y="0"/>
                  </a:lnTo>
                  <a:lnTo>
                    <a:pt x="0" y="8"/>
                  </a:lnTo>
                  <a:lnTo>
                    <a:pt x="6" y="15"/>
                  </a:lnTo>
                  <a:lnTo>
                    <a:pt x="14" y="15"/>
                  </a:lnTo>
                  <a:lnTo>
                    <a:pt x="22" y="8"/>
                  </a:lnTo>
                  <a:lnTo>
                    <a:pt x="22" y="0"/>
                  </a:lnTo>
                  <a:lnTo>
                    <a:pt x="14" y="0"/>
                  </a:lnTo>
                  <a:lnTo>
                    <a:pt x="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97" name="Line 4975"/>
            <p:cNvSpPr>
              <a:spLocks noChangeShapeType="1"/>
            </p:cNvSpPr>
            <p:nvPr/>
          </p:nvSpPr>
          <p:spPr bwMode="auto">
            <a:xfrm>
              <a:off x="3016251" y="16700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98" name="Freeform 4976"/>
            <p:cNvSpPr>
              <a:spLocks/>
            </p:cNvSpPr>
            <p:nvPr/>
          </p:nvSpPr>
          <p:spPr bwMode="auto">
            <a:xfrm>
              <a:off x="3011488" y="1670050"/>
              <a:ext cx="12700" cy="7938"/>
            </a:xfrm>
            <a:custGeom>
              <a:avLst/>
              <a:gdLst/>
              <a:ahLst/>
              <a:cxnLst>
                <a:cxn ang="0">
                  <a:pos x="8" y="0"/>
                </a:cxn>
                <a:cxn ang="0">
                  <a:pos x="0" y="0"/>
                </a:cxn>
                <a:cxn ang="0">
                  <a:pos x="0" y="8"/>
                </a:cxn>
                <a:cxn ang="0">
                  <a:pos x="8" y="15"/>
                </a:cxn>
                <a:cxn ang="0">
                  <a:pos x="16" y="15"/>
                </a:cxn>
                <a:cxn ang="0">
                  <a:pos x="24" y="8"/>
                </a:cxn>
                <a:cxn ang="0">
                  <a:pos x="16" y="0"/>
                </a:cxn>
                <a:cxn ang="0">
                  <a:pos x="8" y="0"/>
                </a:cxn>
              </a:cxnLst>
              <a:rect l="0" t="0" r="r" b="b"/>
              <a:pathLst>
                <a:path w="24" h="15">
                  <a:moveTo>
                    <a:pt x="8" y="0"/>
                  </a:moveTo>
                  <a:lnTo>
                    <a:pt x="0" y="0"/>
                  </a:lnTo>
                  <a:lnTo>
                    <a:pt x="0" y="8"/>
                  </a:lnTo>
                  <a:lnTo>
                    <a:pt x="8" y="15"/>
                  </a:lnTo>
                  <a:lnTo>
                    <a:pt x="16" y="15"/>
                  </a:lnTo>
                  <a:lnTo>
                    <a:pt x="24" y="8"/>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599" name="Freeform 4977"/>
            <p:cNvSpPr>
              <a:spLocks/>
            </p:cNvSpPr>
            <p:nvPr/>
          </p:nvSpPr>
          <p:spPr bwMode="auto">
            <a:xfrm>
              <a:off x="3011488" y="1670050"/>
              <a:ext cx="12700" cy="7938"/>
            </a:xfrm>
            <a:custGeom>
              <a:avLst/>
              <a:gdLst/>
              <a:ahLst/>
              <a:cxnLst>
                <a:cxn ang="0">
                  <a:pos x="8" y="0"/>
                </a:cxn>
                <a:cxn ang="0">
                  <a:pos x="0" y="0"/>
                </a:cxn>
                <a:cxn ang="0">
                  <a:pos x="0" y="8"/>
                </a:cxn>
                <a:cxn ang="0">
                  <a:pos x="8" y="15"/>
                </a:cxn>
                <a:cxn ang="0">
                  <a:pos x="16" y="15"/>
                </a:cxn>
                <a:cxn ang="0">
                  <a:pos x="24" y="8"/>
                </a:cxn>
                <a:cxn ang="0">
                  <a:pos x="16" y="0"/>
                </a:cxn>
                <a:cxn ang="0">
                  <a:pos x="16" y="0"/>
                </a:cxn>
                <a:cxn ang="0">
                  <a:pos x="8" y="0"/>
                </a:cxn>
              </a:cxnLst>
              <a:rect l="0" t="0" r="r" b="b"/>
              <a:pathLst>
                <a:path w="24" h="15">
                  <a:moveTo>
                    <a:pt x="8" y="0"/>
                  </a:moveTo>
                  <a:lnTo>
                    <a:pt x="0" y="0"/>
                  </a:lnTo>
                  <a:lnTo>
                    <a:pt x="0" y="8"/>
                  </a:lnTo>
                  <a:lnTo>
                    <a:pt x="8" y="15"/>
                  </a:lnTo>
                  <a:lnTo>
                    <a:pt x="16" y="15"/>
                  </a:lnTo>
                  <a:lnTo>
                    <a:pt x="24" y="8"/>
                  </a:lnTo>
                  <a:lnTo>
                    <a:pt x="16"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00" name="Line 4978"/>
            <p:cNvSpPr>
              <a:spLocks noChangeShapeType="1"/>
            </p:cNvSpPr>
            <p:nvPr/>
          </p:nvSpPr>
          <p:spPr bwMode="auto">
            <a:xfrm>
              <a:off x="3019426" y="16700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01" name="Freeform 4979"/>
            <p:cNvSpPr>
              <a:spLocks/>
            </p:cNvSpPr>
            <p:nvPr/>
          </p:nvSpPr>
          <p:spPr bwMode="auto">
            <a:xfrm>
              <a:off x="3016251" y="1670050"/>
              <a:ext cx="7938" cy="7938"/>
            </a:xfrm>
            <a:custGeom>
              <a:avLst/>
              <a:gdLst/>
              <a:ahLst/>
              <a:cxnLst>
                <a:cxn ang="0">
                  <a:pos x="8" y="0"/>
                </a:cxn>
                <a:cxn ang="0">
                  <a:pos x="0" y="0"/>
                </a:cxn>
                <a:cxn ang="0">
                  <a:pos x="0" y="8"/>
                </a:cxn>
                <a:cxn ang="0">
                  <a:pos x="8" y="15"/>
                </a:cxn>
                <a:cxn ang="0">
                  <a:pos x="16" y="8"/>
                </a:cxn>
                <a:cxn ang="0">
                  <a:pos x="16" y="0"/>
                </a:cxn>
                <a:cxn ang="0">
                  <a:pos x="8" y="0"/>
                </a:cxn>
              </a:cxnLst>
              <a:rect l="0" t="0" r="r" b="b"/>
              <a:pathLst>
                <a:path w="16" h="15">
                  <a:moveTo>
                    <a:pt x="8" y="0"/>
                  </a:moveTo>
                  <a:lnTo>
                    <a:pt x="0" y="0"/>
                  </a:lnTo>
                  <a:lnTo>
                    <a:pt x="0" y="8"/>
                  </a:lnTo>
                  <a:lnTo>
                    <a:pt x="8" y="15"/>
                  </a:lnTo>
                  <a:lnTo>
                    <a:pt x="16" y="8"/>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02" name="Freeform 4980"/>
            <p:cNvSpPr>
              <a:spLocks/>
            </p:cNvSpPr>
            <p:nvPr/>
          </p:nvSpPr>
          <p:spPr bwMode="auto">
            <a:xfrm>
              <a:off x="3016251" y="1670050"/>
              <a:ext cx="7938" cy="7938"/>
            </a:xfrm>
            <a:custGeom>
              <a:avLst/>
              <a:gdLst/>
              <a:ahLst/>
              <a:cxnLst>
                <a:cxn ang="0">
                  <a:pos x="8" y="0"/>
                </a:cxn>
                <a:cxn ang="0">
                  <a:pos x="0" y="0"/>
                </a:cxn>
                <a:cxn ang="0">
                  <a:pos x="0" y="8"/>
                </a:cxn>
                <a:cxn ang="0">
                  <a:pos x="8" y="15"/>
                </a:cxn>
                <a:cxn ang="0">
                  <a:pos x="8" y="15"/>
                </a:cxn>
                <a:cxn ang="0">
                  <a:pos x="16" y="8"/>
                </a:cxn>
                <a:cxn ang="0">
                  <a:pos x="16" y="0"/>
                </a:cxn>
                <a:cxn ang="0">
                  <a:pos x="8" y="0"/>
                </a:cxn>
                <a:cxn ang="0">
                  <a:pos x="8" y="0"/>
                </a:cxn>
              </a:cxnLst>
              <a:rect l="0" t="0" r="r" b="b"/>
              <a:pathLst>
                <a:path w="16" h="15">
                  <a:moveTo>
                    <a:pt x="8" y="0"/>
                  </a:moveTo>
                  <a:lnTo>
                    <a:pt x="0" y="0"/>
                  </a:lnTo>
                  <a:lnTo>
                    <a:pt x="0" y="8"/>
                  </a:lnTo>
                  <a:lnTo>
                    <a:pt x="8" y="15"/>
                  </a:lnTo>
                  <a:lnTo>
                    <a:pt x="8" y="15"/>
                  </a:lnTo>
                  <a:lnTo>
                    <a:pt x="16" y="8"/>
                  </a:lnTo>
                  <a:lnTo>
                    <a:pt x="16" y="0"/>
                  </a:lnTo>
                  <a:lnTo>
                    <a:pt x="8"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03" name="Line 4981"/>
            <p:cNvSpPr>
              <a:spLocks noChangeShapeType="1"/>
            </p:cNvSpPr>
            <p:nvPr/>
          </p:nvSpPr>
          <p:spPr bwMode="auto">
            <a:xfrm>
              <a:off x="3019426" y="16700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04" name="Freeform 4982"/>
            <p:cNvSpPr>
              <a:spLocks/>
            </p:cNvSpPr>
            <p:nvPr/>
          </p:nvSpPr>
          <p:spPr bwMode="auto">
            <a:xfrm>
              <a:off x="3016251" y="1670050"/>
              <a:ext cx="15875" cy="7938"/>
            </a:xfrm>
            <a:custGeom>
              <a:avLst/>
              <a:gdLst/>
              <a:ahLst/>
              <a:cxnLst>
                <a:cxn ang="0">
                  <a:pos x="8" y="0"/>
                </a:cxn>
                <a:cxn ang="0">
                  <a:pos x="0" y="0"/>
                </a:cxn>
                <a:cxn ang="0">
                  <a:pos x="0" y="8"/>
                </a:cxn>
                <a:cxn ang="0">
                  <a:pos x="8" y="15"/>
                </a:cxn>
                <a:cxn ang="0">
                  <a:pos x="23" y="15"/>
                </a:cxn>
                <a:cxn ang="0">
                  <a:pos x="31" y="8"/>
                </a:cxn>
                <a:cxn ang="0">
                  <a:pos x="23" y="0"/>
                </a:cxn>
                <a:cxn ang="0">
                  <a:pos x="8" y="0"/>
                </a:cxn>
              </a:cxnLst>
              <a:rect l="0" t="0" r="r" b="b"/>
              <a:pathLst>
                <a:path w="31" h="15">
                  <a:moveTo>
                    <a:pt x="8" y="0"/>
                  </a:moveTo>
                  <a:lnTo>
                    <a:pt x="0" y="0"/>
                  </a:lnTo>
                  <a:lnTo>
                    <a:pt x="0" y="8"/>
                  </a:lnTo>
                  <a:lnTo>
                    <a:pt x="8" y="15"/>
                  </a:lnTo>
                  <a:lnTo>
                    <a:pt x="23" y="15"/>
                  </a:lnTo>
                  <a:lnTo>
                    <a:pt x="31" y="8"/>
                  </a:lnTo>
                  <a:lnTo>
                    <a:pt x="23"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05" name="Freeform 4983"/>
            <p:cNvSpPr>
              <a:spLocks/>
            </p:cNvSpPr>
            <p:nvPr/>
          </p:nvSpPr>
          <p:spPr bwMode="auto">
            <a:xfrm>
              <a:off x="3016251" y="1670050"/>
              <a:ext cx="15875" cy="7938"/>
            </a:xfrm>
            <a:custGeom>
              <a:avLst/>
              <a:gdLst/>
              <a:ahLst/>
              <a:cxnLst>
                <a:cxn ang="0">
                  <a:pos x="8" y="0"/>
                </a:cxn>
                <a:cxn ang="0">
                  <a:pos x="0" y="0"/>
                </a:cxn>
                <a:cxn ang="0">
                  <a:pos x="0" y="8"/>
                </a:cxn>
                <a:cxn ang="0">
                  <a:pos x="8" y="15"/>
                </a:cxn>
                <a:cxn ang="0">
                  <a:pos x="23" y="15"/>
                </a:cxn>
                <a:cxn ang="0">
                  <a:pos x="31" y="8"/>
                </a:cxn>
                <a:cxn ang="0">
                  <a:pos x="23" y="0"/>
                </a:cxn>
                <a:cxn ang="0">
                  <a:pos x="23" y="0"/>
                </a:cxn>
                <a:cxn ang="0">
                  <a:pos x="8" y="0"/>
                </a:cxn>
              </a:cxnLst>
              <a:rect l="0" t="0" r="r" b="b"/>
              <a:pathLst>
                <a:path w="31" h="15">
                  <a:moveTo>
                    <a:pt x="8" y="0"/>
                  </a:moveTo>
                  <a:lnTo>
                    <a:pt x="0" y="0"/>
                  </a:lnTo>
                  <a:lnTo>
                    <a:pt x="0" y="8"/>
                  </a:lnTo>
                  <a:lnTo>
                    <a:pt x="8" y="15"/>
                  </a:lnTo>
                  <a:lnTo>
                    <a:pt x="23" y="15"/>
                  </a:lnTo>
                  <a:lnTo>
                    <a:pt x="31" y="8"/>
                  </a:lnTo>
                  <a:lnTo>
                    <a:pt x="23" y="0"/>
                  </a:lnTo>
                  <a:lnTo>
                    <a:pt x="23"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06" name="Line 4984"/>
            <p:cNvSpPr>
              <a:spLocks noChangeShapeType="1"/>
            </p:cNvSpPr>
            <p:nvPr/>
          </p:nvSpPr>
          <p:spPr bwMode="auto">
            <a:xfrm>
              <a:off x="3027363" y="16700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07" name="Freeform 4985"/>
            <p:cNvSpPr>
              <a:spLocks/>
            </p:cNvSpPr>
            <p:nvPr/>
          </p:nvSpPr>
          <p:spPr bwMode="auto">
            <a:xfrm>
              <a:off x="3024188" y="1670050"/>
              <a:ext cx="7938" cy="7938"/>
            </a:xfrm>
            <a:custGeom>
              <a:avLst/>
              <a:gdLst/>
              <a:ahLst/>
              <a:cxnLst>
                <a:cxn ang="0">
                  <a:pos x="7" y="0"/>
                </a:cxn>
                <a:cxn ang="0">
                  <a:pos x="0" y="0"/>
                </a:cxn>
                <a:cxn ang="0">
                  <a:pos x="0" y="8"/>
                </a:cxn>
                <a:cxn ang="0">
                  <a:pos x="7" y="15"/>
                </a:cxn>
                <a:cxn ang="0">
                  <a:pos x="15" y="8"/>
                </a:cxn>
                <a:cxn ang="0">
                  <a:pos x="15" y="0"/>
                </a:cxn>
                <a:cxn ang="0">
                  <a:pos x="7" y="0"/>
                </a:cxn>
              </a:cxnLst>
              <a:rect l="0" t="0" r="r" b="b"/>
              <a:pathLst>
                <a:path w="15" h="15">
                  <a:moveTo>
                    <a:pt x="7" y="0"/>
                  </a:moveTo>
                  <a:lnTo>
                    <a:pt x="0" y="0"/>
                  </a:lnTo>
                  <a:lnTo>
                    <a:pt x="0" y="8"/>
                  </a:lnTo>
                  <a:lnTo>
                    <a:pt x="7" y="15"/>
                  </a:lnTo>
                  <a:lnTo>
                    <a:pt x="15" y="8"/>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08" name="Freeform 4986"/>
            <p:cNvSpPr>
              <a:spLocks/>
            </p:cNvSpPr>
            <p:nvPr/>
          </p:nvSpPr>
          <p:spPr bwMode="auto">
            <a:xfrm>
              <a:off x="3024188" y="1670050"/>
              <a:ext cx="7938" cy="7938"/>
            </a:xfrm>
            <a:custGeom>
              <a:avLst/>
              <a:gdLst/>
              <a:ahLst/>
              <a:cxnLst>
                <a:cxn ang="0">
                  <a:pos x="7" y="0"/>
                </a:cxn>
                <a:cxn ang="0">
                  <a:pos x="0" y="0"/>
                </a:cxn>
                <a:cxn ang="0">
                  <a:pos x="0" y="8"/>
                </a:cxn>
                <a:cxn ang="0">
                  <a:pos x="7" y="15"/>
                </a:cxn>
                <a:cxn ang="0">
                  <a:pos x="7" y="15"/>
                </a:cxn>
                <a:cxn ang="0">
                  <a:pos x="15" y="8"/>
                </a:cxn>
                <a:cxn ang="0">
                  <a:pos x="15" y="0"/>
                </a:cxn>
                <a:cxn ang="0">
                  <a:pos x="7" y="0"/>
                </a:cxn>
                <a:cxn ang="0">
                  <a:pos x="7" y="0"/>
                </a:cxn>
              </a:cxnLst>
              <a:rect l="0" t="0" r="r" b="b"/>
              <a:pathLst>
                <a:path w="15" h="15">
                  <a:moveTo>
                    <a:pt x="7" y="0"/>
                  </a:moveTo>
                  <a:lnTo>
                    <a:pt x="0" y="0"/>
                  </a:lnTo>
                  <a:lnTo>
                    <a:pt x="0" y="8"/>
                  </a:lnTo>
                  <a:lnTo>
                    <a:pt x="7" y="15"/>
                  </a:lnTo>
                  <a:lnTo>
                    <a:pt x="7" y="15"/>
                  </a:lnTo>
                  <a:lnTo>
                    <a:pt x="15" y="8"/>
                  </a:lnTo>
                  <a:lnTo>
                    <a:pt x="15" y="0"/>
                  </a:lnTo>
                  <a:lnTo>
                    <a:pt x="7"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09" name="Line 4987"/>
            <p:cNvSpPr>
              <a:spLocks noChangeShapeType="1"/>
            </p:cNvSpPr>
            <p:nvPr/>
          </p:nvSpPr>
          <p:spPr bwMode="auto">
            <a:xfrm>
              <a:off x="3032126" y="16748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10" name="Freeform 4988"/>
            <p:cNvSpPr>
              <a:spLocks/>
            </p:cNvSpPr>
            <p:nvPr/>
          </p:nvSpPr>
          <p:spPr bwMode="auto">
            <a:xfrm>
              <a:off x="3027363" y="1670050"/>
              <a:ext cx="4763" cy="12700"/>
            </a:xfrm>
            <a:custGeom>
              <a:avLst/>
              <a:gdLst/>
              <a:ahLst/>
              <a:cxnLst>
                <a:cxn ang="0">
                  <a:pos x="8" y="8"/>
                </a:cxn>
                <a:cxn ang="0">
                  <a:pos x="8" y="0"/>
                </a:cxn>
                <a:cxn ang="0">
                  <a:pos x="0" y="0"/>
                </a:cxn>
                <a:cxn ang="0">
                  <a:pos x="0" y="23"/>
                </a:cxn>
                <a:cxn ang="0">
                  <a:pos x="8" y="23"/>
                </a:cxn>
                <a:cxn ang="0">
                  <a:pos x="8" y="15"/>
                </a:cxn>
                <a:cxn ang="0">
                  <a:pos x="8" y="8"/>
                </a:cxn>
              </a:cxnLst>
              <a:rect l="0" t="0" r="r" b="b"/>
              <a:pathLst>
                <a:path w="8" h="23">
                  <a:moveTo>
                    <a:pt x="8" y="8"/>
                  </a:moveTo>
                  <a:lnTo>
                    <a:pt x="8" y="0"/>
                  </a:lnTo>
                  <a:lnTo>
                    <a:pt x="0" y="0"/>
                  </a:lnTo>
                  <a:lnTo>
                    <a:pt x="0" y="23"/>
                  </a:lnTo>
                  <a:lnTo>
                    <a:pt x="8" y="23"/>
                  </a:lnTo>
                  <a:lnTo>
                    <a:pt x="8" y="15"/>
                  </a:lnTo>
                  <a:lnTo>
                    <a:pt x="8"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11" name="Freeform 4989"/>
            <p:cNvSpPr>
              <a:spLocks/>
            </p:cNvSpPr>
            <p:nvPr/>
          </p:nvSpPr>
          <p:spPr bwMode="auto">
            <a:xfrm>
              <a:off x="3027363" y="1670050"/>
              <a:ext cx="4763" cy="12700"/>
            </a:xfrm>
            <a:custGeom>
              <a:avLst/>
              <a:gdLst/>
              <a:ahLst/>
              <a:cxnLst>
                <a:cxn ang="0">
                  <a:pos x="8" y="8"/>
                </a:cxn>
                <a:cxn ang="0">
                  <a:pos x="8" y="0"/>
                </a:cxn>
                <a:cxn ang="0">
                  <a:pos x="0" y="0"/>
                </a:cxn>
                <a:cxn ang="0">
                  <a:pos x="0" y="8"/>
                </a:cxn>
                <a:cxn ang="0">
                  <a:pos x="0" y="15"/>
                </a:cxn>
                <a:cxn ang="0">
                  <a:pos x="0" y="23"/>
                </a:cxn>
                <a:cxn ang="0">
                  <a:pos x="8" y="23"/>
                </a:cxn>
                <a:cxn ang="0">
                  <a:pos x="8" y="15"/>
                </a:cxn>
                <a:cxn ang="0">
                  <a:pos x="8" y="8"/>
                </a:cxn>
              </a:cxnLst>
              <a:rect l="0" t="0" r="r" b="b"/>
              <a:pathLst>
                <a:path w="8" h="23">
                  <a:moveTo>
                    <a:pt x="8" y="8"/>
                  </a:moveTo>
                  <a:lnTo>
                    <a:pt x="8" y="0"/>
                  </a:lnTo>
                  <a:lnTo>
                    <a:pt x="0" y="0"/>
                  </a:lnTo>
                  <a:lnTo>
                    <a:pt x="0" y="8"/>
                  </a:lnTo>
                  <a:lnTo>
                    <a:pt x="0" y="15"/>
                  </a:lnTo>
                  <a:lnTo>
                    <a:pt x="0" y="23"/>
                  </a:lnTo>
                  <a:lnTo>
                    <a:pt x="8" y="23"/>
                  </a:lnTo>
                  <a:lnTo>
                    <a:pt x="8" y="15"/>
                  </a:lnTo>
                  <a:lnTo>
                    <a:pt x="8"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12" name="Line 4990"/>
            <p:cNvSpPr>
              <a:spLocks noChangeShapeType="1"/>
            </p:cNvSpPr>
            <p:nvPr/>
          </p:nvSpPr>
          <p:spPr bwMode="auto">
            <a:xfrm>
              <a:off x="3027363" y="16779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13" name="Freeform 4991"/>
            <p:cNvSpPr>
              <a:spLocks/>
            </p:cNvSpPr>
            <p:nvPr/>
          </p:nvSpPr>
          <p:spPr bwMode="auto">
            <a:xfrm>
              <a:off x="3027363" y="1677988"/>
              <a:ext cx="7938" cy="4763"/>
            </a:xfrm>
            <a:custGeom>
              <a:avLst/>
              <a:gdLst/>
              <a:ahLst/>
              <a:cxnLst>
                <a:cxn ang="0">
                  <a:pos x="0" y="0"/>
                </a:cxn>
                <a:cxn ang="0">
                  <a:pos x="0" y="8"/>
                </a:cxn>
                <a:cxn ang="0">
                  <a:pos x="8" y="8"/>
                </a:cxn>
                <a:cxn ang="0">
                  <a:pos x="15" y="0"/>
                </a:cxn>
                <a:cxn ang="0">
                  <a:pos x="8" y="0"/>
                </a:cxn>
                <a:cxn ang="0">
                  <a:pos x="0" y="0"/>
                </a:cxn>
              </a:cxnLst>
              <a:rect l="0" t="0" r="r" b="b"/>
              <a:pathLst>
                <a:path w="15" h="8">
                  <a:moveTo>
                    <a:pt x="0" y="0"/>
                  </a:moveTo>
                  <a:lnTo>
                    <a:pt x="0" y="8"/>
                  </a:lnTo>
                  <a:lnTo>
                    <a:pt x="8" y="8"/>
                  </a:lnTo>
                  <a:lnTo>
                    <a:pt x="15" y="0"/>
                  </a:lnTo>
                  <a:lnTo>
                    <a:pt x="8"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14" name="Freeform 4992"/>
            <p:cNvSpPr>
              <a:spLocks/>
            </p:cNvSpPr>
            <p:nvPr/>
          </p:nvSpPr>
          <p:spPr bwMode="auto">
            <a:xfrm>
              <a:off x="3027363" y="1677988"/>
              <a:ext cx="7938" cy="4763"/>
            </a:xfrm>
            <a:custGeom>
              <a:avLst/>
              <a:gdLst/>
              <a:ahLst/>
              <a:cxnLst>
                <a:cxn ang="0">
                  <a:pos x="0" y="0"/>
                </a:cxn>
                <a:cxn ang="0">
                  <a:pos x="0" y="0"/>
                </a:cxn>
                <a:cxn ang="0">
                  <a:pos x="0" y="0"/>
                </a:cxn>
                <a:cxn ang="0">
                  <a:pos x="0" y="8"/>
                </a:cxn>
                <a:cxn ang="0">
                  <a:pos x="8" y="8"/>
                </a:cxn>
                <a:cxn ang="0">
                  <a:pos x="15" y="0"/>
                </a:cxn>
                <a:cxn ang="0">
                  <a:pos x="15" y="0"/>
                </a:cxn>
                <a:cxn ang="0">
                  <a:pos x="8" y="0"/>
                </a:cxn>
                <a:cxn ang="0">
                  <a:pos x="0" y="0"/>
                </a:cxn>
              </a:cxnLst>
              <a:rect l="0" t="0" r="r" b="b"/>
              <a:pathLst>
                <a:path w="15" h="8">
                  <a:moveTo>
                    <a:pt x="0" y="0"/>
                  </a:moveTo>
                  <a:lnTo>
                    <a:pt x="0" y="0"/>
                  </a:lnTo>
                  <a:lnTo>
                    <a:pt x="0" y="0"/>
                  </a:lnTo>
                  <a:lnTo>
                    <a:pt x="0" y="8"/>
                  </a:lnTo>
                  <a:lnTo>
                    <a:pt x="8" y="8"/>
                  </a:lnTo>
                  <a:lnTo>
                    <a:pt x="15" y="0"/>
                  </a:lnTo>
                  <a:lnTo>
                    <a:pt x="15" y="0"/>
                  </a:lnTo>
                  <a:lnTo>
                    <a:pt x="8"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15" name="Line 4993"/>
            <p:cNvSpPr>
              <a:spLocks noChangeShapeType="1"/>
            </p:cNvSpPr>
            <p:nvPr/>
          </p:nvSpPr>
          <p:spPr bwMode="auto">
            <a:xfrm>
              <a:off x="3035301" y="16779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16" name="Freeform 4994"/>
            <p:cNvSpPr>
              <a:spLocks/>
            </p:cNvSpPr>
            <p:nvPr/>
          </p:nvSpPr>
          <p:spPr bwMode="auto">
            <a:xfrm>
              <a:off x="3027363" y="1677988"/>
              <a:ext cx="7938" cy="12700"/>
            </a:xfrm>
            <a:custGeom>
              <a:avLst/>
              <a:gdLst/>
              <a:ahLst/>
              <a:cxnLst>
                <a:cxn ang="0">
                  <a:pos x="15" y="0"/>
                </a:cxn>
                <a:cxn ang="0">
                  <a:pos x="0" y="0"/>
                </a:cxn>
                <a:cxn ang="0">
                  <a:pos x="0" y="15"/>
                </a:cxn>
                <a:cxn ang="0">
                  <a:pos x="8" y="22"/>
                </a:cxn>
                <a:cxn ang="0">
                  <a:pos x="15" y="15"/>
                </a:cxn>
                <a:cxn ang="0">
                  <a:pos x="15" y="0"/>
                </a:cxn>
              </a:cxnLst>
              <a:rect l="0" t="0" r="r" b="b"/>
              <a:pathLst>
                <a:path w="15" h="22">
                  <a:moveTo>
                    <a:pt x="15" y="0"/>
                  </a:moveTo>
                  <a:lnTo>
                    <a:pt x="0" y="0"/>
                  </a:lnTo>
                  <a:lnTo>
                    <a:pt x="0" y="15"/>
                  </a:lnTo>
                  <a:lnTo>
                    <a:pt x="8" y="22"/>
                  </a:lnTo>
                  <a:lnTo>
                    <a:pt x="15" y="15"/>
                  </a:lnTo>
                  <a:lnTo>
                    <a:pt x="15"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17" name="Freeform 4995"/>
            <p:cNvSpPr>
              <a:spLocks/>
            </p:cNvSpPr>
            <p:nvPr/>
          </p:nvSpPr>
          <p:spPr bwMode="auto">
            <a:xfrm>
              <a:off x="3027363" y="1677988"/>
              <a:ext cx="7938" cy="12700"/>
            </a:xfrm>
            <a:custGeom>
              <a:avLst/>
              <a:gdLst/>
              <a:ahLst/>
              <a:cxnLst>
                <a:cxn ang="0">
                  <a:pos x="15" y="0"/>
                </a:cxn>
                <a:cxn ang="0">
                  <a:pos x="15" y="0"/>
                </a:cxn>
                <a:cxn ang="0">
                  <a:pos x="8" y="0"/>
                </a:cxn>
                <a:cxn ang="0">
                  <a:pos x="0" y="0"/>
                </a:cxn>
                <a:cxn ang="0">
                  <a:pos x="0" y="15"/>
                </a:cxn>
                <a:cxn ang="0">
                  <a:pos x="8" y="22"/>
                </a:cxn>
                <a:cxn ang="0">
                  <a:pos x="15" y="15"/>
                </a:cxn>
                <a:cxn ang="0">
                  <a:pos x="15" y="15"/>
                </a:cxn>
                <a:cxn ang="0">
                  <a:pos x="15" y="0"/>
                </a:cxn>
              </a:cxnLst>
              <a:rect l="0" t="0" r="r" b="b"/>
              <a:pathLst>
                <a:path w="15" h="22">
                  <a:moveTo>
                    <a:pt x="15" y="0"/>
                  </a:moveTo>
                  <a:lnTo>
                    <a:pt x="15" y="0"/>
                  </a:lnTo>
                  <a:lnTo>
                    <a:pt x="8" y="0"/>
                  </a:lnTo>
                  <a:lnTo>
                    <a:pt x="0" y="0"/>
                  </a:lnTo>
                  <a:lnTo>
                    <a:pt x="0" y="15"/>
                  </a:lnTo>
                  <a:lnTo>
                    <a:pt x="8" y="22"/>
                  </a:lnTo>
                  <a:lnTo>
                    <a:pt x="15" y="15"/>
                  </a:lnTo>
                  <a:lnTo>
                    <a:pt x="15" y="15"/>
                  </a:lnTo>
                  <a:lnTo>
                    <a:pt x="15"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18" name="Line 4996"/>
            <p:cNvSpPr>
              <a:spLocks noChangeShapeType="1"/>
            </p:cNvSpPr>
            <p:nvPr/>
          </p:nvSpPr>
          <p:spPr bwMode="auto">
            <a:xfrm>
              <a:off x="3032126" y="16827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19" name="Freeform 4997"/>
            <p:cNvSpPr>
              <a:spLocks/>
            </p:cNvSpPr>
            <p:nvPr/>
          </p:nvSpPr>
          <p:spPr bwMode="auto">
            <a:xfrm>
              <a:off x="3027363" y="1682750"/>
              <a:ext cx="12700" cy="7938"/>
            </a:xfrm>
            <a:custGeom>
              <a:avLst/>
              <a:gdLst/>
              <a:ahLst/>
              <a:cxnLst>
                <a:cxn ang="0">
                  <a:pos x="8" y="0"/>
                </a:cxn>
                <a:cxn ang="0">
                  <a:pos x="0" y="7"/>
                </a:cxn>
                <a:cxn ang="0">
                  <a:pos x="8" y="14"/>
                </a:cxn>
                <a:cxn ang="0">
                  <a:pos x="15" y="14"/>
                </a:cxn>
                <a:cxn ang="0">
                  <a:pos x="22" y="7"/>
                </a:cxn>
                <a:cxn ang="0">
                  <a:pos x="22" y="0"/>
                </a:cxn>
                <a:cxn ang="0">
                  <a:pos x="15" y="0"/>
                </a:cxn>
                <a:cxn ang="0">
                  <a:pos x="8" y="0"/>
                </a:cxn>
              </a:cxnLst>
              <a:rect l="0" t="0" r="r" b="b"/>
              <a:pathLst>
                <a:path w="22" h="14">
                  <a:moveTo>
                    <a:pt x="8" y="0"/>
                  </a:moveTo>
                  <a:lnTo>
                    <a:pt x="0" y="7"/>
                  </a:lnTo>
                  <a:lnTo>
                    <a:pt x="8" y="14"/>
                  </a:lnTo>
                  <a:lnTo>
                    <a:pt x="15" y="14"/>
                  </a:lnTo>
                  <a:lnTo>
                    <a:pt x="22" y="7"/>
                  </a:lnTo>
                  <a:lnTo>
                    <a:pt x="22" y="0"/>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20" name="Freeform 4998"/>
            <p:cNvSpPr>
              <a:spLocks/>
            </p:cNvSpPr>
            <p:nvPr/>
          </p:nvSpPr>
          <p:spPr bwMode="auto">
            <a:xfrm>
              <a:off x="3027363" y="1682750"/>
              <a:ext cx="12700" cy="7938"/>
            </a:xfrm>
            <a:custGeom>
              <a:avLst/>
              <a:gdLst/>
              <a:ahLst/>
              <a:cxnLst>
                <a:cxn ang="0">
                  <a:pos x="8" y="0"/>
                </a:cxn>
                <a:cxn ang="0">
                  <a:pos x="8" y="0"/>
                </a:cxn>
                <a:cxn ang="0">
                  <a:pos x="0" y="7"/>
                </a:cxn>
                <a:cxn ang="0">
                  <a:pos x="8" y="14"/>
                </a:cxn>
                <a:cxn ang="0">
                  <a:pos x="15" y="14"/>
                </a:cxn>
                <a:cxn ang="0">
                  <a:pos x="22" y="7"/>
                </a:cxn>
                <a:cxn ang="0">
                  <a:pos x="22" y="0"/>
                </a:cxn>
                <a:cxn ang="0">
                  <a:pos x="15" y="0"/>
                </a:cxn>
                <a:cxn ang="0">
                  <a:pos x="8" y="0"/>
                </a:cxn>
              </a:cxnLst>
              <a:rect l="0" t="0" r="r" b="b"/>
              <a:pathLst>
                <a:path w="22" h="14">
                  <a:moveTo>
                    <a:pt x="8" y="0"/>
                  </a:moveTo>
                  <a:lnTo>
                    <a:pt x="8" y="0"/>
                  </a:lnTo>
                  <a:lnTo>
                    <a:pt x="0" y="7"/>
                  </a:lnTo>
                  <a:lnTo>
                    <a:pt x="8" y="14"/>
                  </a:lnTo>
                  <a:lnTo>
                    <a:pt x="15" y="14"/>
                  </a:lnTo>
                  <a:lnTo>
                    <a:pt x="22" y="7"/>
                  </a:lnTo>
                  <a:lnTo>
                    <a:pt x="22"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21" name="Line 4999"/>
            <p:cNvSpPr>
              <a:spLocks noChangeShapeType="1"/>
            </p:cNvSpPr>
            <p:nvPr/>
          </p:nvSpPr>
          <p:spPr bwMode="auto">
            <a:xfrm>
              <a:off x="3035301" y="16827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22" name="Freeform 5000"/>
            <p:cNvSpPr>
              <a:spLocks/>
            </p:cNvSpPr>
            <p:nvPr/>
          </p:nvSpPr>
          <p:spPr bwMode="auto">
            <a:xfrm>
              <a:off x="3032126" y="1682750"/>
              <a:ext cx="34925" cy="7938"/>
            </a:xfrm>
            <a:custGeom>
              <a:avLst/>
              <a:gdLst/>
              <a:ahLst/>
              <a:cxnLst>
                <a:cxn ang="0">
                  <a:pos x="7" y="0"/>
                </a:cxn>
                <a:cxn ang="0">
                  <a:pos x="0" y="7"/>
                </a:cxn>
                <a:cxn ang="0">
                  <a:pos x="7" y="14"/>
                </a:cxn>
                <a:cxn ang="0">
                  <a:pos x="60" y="14"/>
                </a:cxn>
                <a:cxn ang="0">
                  <a:pos x="67" y="7"/>
                </a:cxn>
                <a:cxn ang="0">
                  <a:pos x="60" y="0"/>
                </a:cxn>
                <a:cxn ang="0">
                  <a:pos x="7" y="0"/>
                </a:cxn>
              </a:cxnLst>
              <a:rect l="0" t="0" r="r" b="b"/>
              <a:pathLst>
                <a:path w="67" h="14">
                  <a:moveTo>
                    <a:pt x="7" y="0"/>
                  </a:moveTo>
                  <a:lnTo>
                    <a:pt x="0" y="7"/>
                  </a:lnTo>
                  <a:lnTo>
                    <a:pt x="7" y="14"/>
                  </a:lnTo>
                  <a:lnTo>
                    <a:pt x="60" y="14"/>
                  </a:lnTo>
                  <a:lnTo>
                    <a:pt x="67" y="7"/>
                  </a:lnTo>
                  <a:lnTo>
                    <a:pt x="60"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23" name="Freeform 5001"/>
            <p:cNvSpPr>
              <a:spLocks/>
            </p:cNvSpPr>
            <p:nvPr/>
          </p:nvSpPr>
          <p:spPr bwMode="auto">
            <a:xfrm>
              <a:off x="3032126" y="1682750"/>
              <a:ext cx="34925" cy="7938"/>
            </a:xfrm>
            <a:custGeom>
              <a:avLst/>
              <a:gdLst/>
              <a:ahLst/>
              <a:cxnLst>
                <a:cxn ang="0">
                  <a:pos x="7" y="0"/>
                </a:cxn>
                <a:cxn ang="0">
                  <a:pos x="7" y="0"/>
                </a:cxn>
                <a:cxn ang="0">
                  <a:pos x="0" y="7"/>
                </a:cxn>
                <a:cxn ang="0">
                  <a:pos x="7" y="14"/>
                </a:cxn>
                <a:cxn ang="0">
                  <a:pos x="60" y="14"/>
                </a:cxn>
                <a:cxn ang="0">
                  <a:pos x="67" y="7"/>
                </a:cxn>
                <a:cxn ang="0">
                  <a:pos x="60" y="0"/>
                </a:cxn>
                <a:cxn ang="0">
                  <a:pos x="60" y="0"/>
                </a:cxn>
                <a:cxn ang="0">
                  <a:pos x="7" y="0"/>
                </a:cxn>
              </a:cxnLst>
              <a:rect l="0" t="0" r="r" b="b"/>
              <a:pathLst>
                <a:path w="67" h="14">
                  <a:moveTo>
                    <a:pt x="7" y="0"/>
                  </a:moveTo>
                  <a:lnTo>
                    <a:pt x="7" y="0"/>
                  </a:lnTo>
                  <a:lnTo>
                    <a:pt x="0" y="7"/>
                  </a:lnTo>
                  <a:lnTo>
                    <a:pt x="7" y="14"/>
                  </a:lnTo>
                  <a:lnTo>
                    <a:pt x="60" y="14"/>
                  </a:lnTo>
                  <a:lnTo>
                    <a:pt x="67" y="7"/>
                  </a:lnTo>
                  <a:lnTo>
                    <a:pt x="60" y="0"/>
                  </a:lnTo>
                  <a:lnTo>
                    <a:pt x="60"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24" name="Line 5002"/>
            <p:cNvSpPr>
              <a:spLocks noChangeShapeType="1"/>
            </p:cNvSpPr>
            <p:nvPr/>
          </p:nvSpPr>
          <p:spPr bwMode="auto">
            <a:xfrm>
              <a:off x="3067051" y="16859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25" name="Freeform 5003"/>
            <p:cNvSpPr>
              <a:spLocks/>
            </p:cNvSpPr>
            <p:nvPr/>
          </p:nvSpPr>
          <p:spPr bwMode="auto">
            <a:xfrm>
              <a:off x="3059113" y="1682750"/>
              <a:ext cx="7938" cy="19050"/>
            </a:xfrm>
            <a:custGeom>
              <a:avLst/>
              <a:gdLst/>
              <a:ahLst/>
              <a:cxnLst>
                <a:cxn ang="0">
                  <a:pos x="15" y="7"/>
                </a:cxn>
                <a:cxn ang="0">
                  <a:pos x="8" y="0"/>
                </a:cxn>
                <a:cxn ang="0">
                  <a:pos x="0" y="7"/>
                </a:cxn>
                <a:cxn ang="0">
                  <a:pos x="0" y="28"/>
                </a:cxn>
                <a:cxn ang="0">
                  <a:pos x="8" y="36"/>
                </a:cxn>
                <a:cxn ang="0">
                  <a:pos x="8" y="28"/>
                </a:cxn>
                <a:cxn ang="0">
                  <a:pos x="15" y="28"/>
                </a:cxn>
                <a:cxn ang="0">
                  <a:pos x="15" y="7"/>
                </a:cxn>
              </a:cxnLst>
              <a:rect l="0" t="0" r="r" b="b"/>
              <a:pathLst>
                <a:path w="15" h="36">
                  <a:moveTo>
                    <a:pt x="15" y="7"/>
                  </a:moveTo>
                  <a:lnTo>
                    <a:pt x="8" y="0"/>
                  </a:lnTo>
                  <a:lnTo>
                    <a:pt x="0" y="7"/>
                  </a:lnTo>
                  <a:lnTo>
                    <a:pt x="0" y="28"/>
                  </a:lnTo>
                  <a:lnTo>
                    <a:pt x="8" y="36"/>
                  </a:lnTo>
                  <a:lnTo>
                    <a:pt x="8" y="28"/>
                  </a:lnTo>
                  <a:lnTo>
                    <a:pt x="15" y="28"/>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26" name="Freeform 5004"/>
            <p:cNvSpPr>
              <a:spLocks/>
            </p:cNvSpPr>
            <p:nvPr/>
          </p:nvSpPr>
          <p:spPr bwMode="auto">
            <a:xfrm>
              <a:off x="3059113" y="1682750"/>
              <a:ext cx="7938" cy="19050"/>
            </a:xfrm>
            <a:custGeom>
              <a:avLst/>
              <a:gdLst/>
              <a:ahLst/>
              <a:cxnLst>
                <a:cxn ang="0">
                  <a:pos x="15" y="7"/>
                </a:cxn>
                <a:cxn ang="0">
                  <a:pos x="8" y="0"/>
                </a:cxn>
                <a:cxn ang="0">
                  <a:pos x="8" y="0"/>
                </a:cxn>
                <a:cxn ang="0">
                  <a:pos x="0" y="7"/>
                </a:cxn>
                <a:cxn ang="0">
                  <a:pos x="0" y="28"/>
                </a:cxn>
                <a:cxn ang="0">
                  <a:pos x="8" y="36"/>
                </a:cxn>
                <a:cxn ang="0">
                  <a:pos x="8" y="28"/>
                </a:cxn>
                <a:cxn ang="0">
                  <a:pos x="15" y="28"/>
                </a:cxn>
                <a:cxn ang="0">
                  <a:pos x="15" y="7"/>
                </a:cxn>
              </a:cxnLst>
              <a:rect l="0" t="0" r="r" b="b"/>
              <a:pathLst>
                <a:path w="15" h="36">
                  <a:moveTo>
                    <a:pt x="15" y="7"/>
                  </a:moveTo>
                  <a:lnTo>
                    <a:pt x="8" y="0"/>
                  </a:lnTo>
                  <a:lnTo>
                    <a:pt x="8" y="0"/>
                  </a:lnTo>
                  <a:lnTo>
                    <a:pt x="0" y="7"/>
                  </a:lnTo>
                  <a:lnTo>
                    <a:pt x="0" y="28"/>
                  </a:lnTo>
                  <a:lnTo>
                    <a:pt x="8" y="36"/>
                  </a:lnTo>
                  <a:lnTo>
                    <a:pt x="8" y="28"/>
                  </a:lnTo>
                  <a:lnTo>
                    <a:pt x="15" y="28"/>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27" name="Line 5005"/>
            <p:cNvSpPr>
              <a:spLocks noChangeShapeType="1"/>
            </p:cNvSpPr>
            <p:nvPr/>
          </p:nvSpPr>
          <p:spPr bwMode="auto">
            <a:xfrm>
              <a:off x="3063876" y="16938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28" name="Freeform 5006"/>
            <p:cNvSpPr>
              <a:spLocks/>
            </p:cNvSpPr>
            <p:nvPr/>
          </p:nvSpPr>
          <p:spPr bwMode="auto">
            <a:xfrm>
              <a:off x="3059113" y="1693863"/>
              <a:ext cx="20638" cy="7938"/>
            </a:xfrm>
            <a:custGeom>
              <a:avLst/>
              <a:gdLst/>
              <a:ahLst/>
              <a:cxnLst>
                <a:cxn ang="0">
                  <a:pos x="8" y="0"/>
                </a:cxn>
                <a:cxn ang="0">
                  <a:pos x="0" y="0"/>
                </a:cxn>
                <a:cxn ang="0">
                  <a:pos x="0" y="7"/>
                </a:cxn>
                <a:cxn ang="0">
                  <a:pos x="8" y="15"/>
                </a:cxn>
                <a:cxn ang="0">
                  <a:pos x="31" y="15"/>
                </a:cxn>
                <a:cxn ang="0">
                  <a:pos x="37" y="7"/>
                </a:cxn>
                <a:cxn ang="0">
                  <a:pos x="37" y="0"/>
                </a:cxn>
                <a:cxn ang="0">
                  <a:pos x="31" y="0"/>
                </a:cxn>
                <a:cxn ang="0">
                  <a:pos x="8" y="0"/>
                </a:cxn>
              </a:cxnLst>
              <a:rect l="0" t="0" r="r" b="b"/>
              <a:pathLst>
                <a:path w="37" h="15">
                  <a:moveTo>
                    <a:pt x="8" y="0"/>
                  </a:moveTo>
                  <a:lnTo>
                    <a:pt x="0" y="0"/>
                  </a:lnTo>
                  <a:lnTo>
                    <a:pt x="0" y="7"/>
                  </a:lnTo>
                  <a:lnTo>
                    <a:pt x="8" y="15"/>
                  </a:lnTo>
                  <a:lnTo>
                    <a:pt x="31" y="15"/>
                  </a:lnTo>
                  <a:lnTo>
                    <a:pt x="37" y="7"/>
                  </a:lnTo>
                  <a:lnTo>
                    <a:pt x="37" y="0"/>
                  </a:lnTo>
                  <a:lnTo>
                    <a:pt x="31"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29" name="Freeform 5007"/>
            <p:cNvSpPr>
              <a:spLocks/>
            </p:cNvSpPr>
            <p:nvPr/>
          </p:nvSpPr>
          <p:spPr bwMode="auto">
            <a:xfrm>
              <a:off x="3059113" y="1693863"/>
              <a:ext cx="20638" cy="7938"/>
            </a:xfrm>
            <a:custGeom>
              <a:avLst/>
              <a:gdLst/>
              <a:ahLst/>
              <a:cxnLst>
                <a:cxn ang="0">
                  <a:pos x="8" y="0"/>
                </a:cxn>
                <a:cxn ang="0">
                  <a:pos x="0" y="0"/>
                </a:cxn>
                <a:cxn ang="0">
                  <a:pos x="0" y="7"/>
                </a:cxn>
                <a:cxn ang="0">
                  <a:pos x="8" y="15"/>
                </a:cxn>
                <a:cxn ang="0">
                  <a:pos x="31" y="15"/>
                </a:cxn>
                <a:cxn ang="0">
                  <a:pos x="37" y="7"/>
                </a:cxn>
                <a:cxn ang="0">
                  <a:pos x="37" y="0"/>
                </a:cxn>
                <a:cxn ang="0">
                  <a:pos x="31" y="0"/>
                </a:cxn>
                <a:cxn ang="0">
                  <a:pos x="8" y="0"/>
                </a:cxn>
              </a:cxnLst>
              <a:rect l="0" t="0" r="r" b="b"/>
              <a:pathLst>
                <a:path w="37" h="15">
                  <a:moveTo>
                    <a:pt x="8" y="0"/>
                  </a:moveTo>
                  <a:lnTo>
                    <a:pt x="0" y="0"/>
                  </a:lnTo>
                  <a:lnTo>
                    <a:pt x="0" y="7"/>
                  </a:lnTo>
                  <a:lnTo>
                    <a:pt x="8" y="15"/>
                  </a:lnTo>
                  <a:lnTo>
                    <a:pt x="31" y="15"/>
                  </a:lnTo>
                  <a:lnTo>
                    <a:pt x="37" y="7"/>
                  </a:lnTo>
                  <a:lnTo>
                    <a:pt x="37" y="0"/>
                  </a:lnTo>
                  <a:lnTo>
                    <a:pt x="31"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30" name="Line 5008"/>
            <p:cNvSpPr>
              <a:spLocks noChangeShapeType="1"/>
            </p:cNvSpPr>
            <p:nvPr/>
          </p:nvSpPr>
          <p:spPr bwMode="auto">
            <a:xfrm>
              <a:off x="3079751" y="16970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31" name="Freeform 5009"/>
            <p:cNvSpPr>
              <a:spLocks/>
            </p:cNvSpPr>
            <p:nvPr/>
          </p:nvSpPr>
          <p:spPr bwMode="auto">
            <a:xfrm>
              <a:off x="3076576" y="1693863"/>
              <a:ext cx="3175" cy="19050"/>
            </a:xfrm>
            <a:custGeom>
              <a:avLst/>
              <a:gdLst/>
              <a:ahLst/>
              <a:cxnLst>
                <a:cxn ang="0">
                  <a:pos x="6" y="7"/>
                </a:cxn>
                <a:cxn ang="0">
                  <a:pos x="6" y="0"/>
                </a:cxn>
                <a:cxn ang="0">
                  <a:pos x="0" y="0"/>
                </a:cxn>
                <a:cxn ang="0">
                  <a:pos x="0" y="36"/>
                </a:cxn>
                <a:cxn ang="0">
                  <a:pos x="6" y="30"/>
                </a:cxn>
                <a:cxn ang="0">
                  <a:pos x="6" y="7"/>
                </a:cxn>
              </a:cxnLst>
              <a:rect l="0" t="0" r="r" b="b"/>
              <a:pathLst>
                <a:path w="6" h="36">
                  <a:moveTo>
                    <a:pt x="6" y="7"/>
                  </a:moveTo>
                  <a:lnTo>
                    <a:pt x="6" y="0"/>
                  </a:lnTo>
                  <a:lnTo>
                    <a:pt x="0" y="0"/>
                  </a:lnTo>
                  <a:lnTo>
                    <a:pt x="0" y="36"/>
                  </a:lnTo>
                  <a:lnTo>
                    <a:pt x="6" y="30"/>
                  </a:lnTo>
                  <a:lnTo>
                    <a:pt x="6"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32" name="Freeform 5010"/>
            <p:cNvSpPr>
              <a:spLocks/>
            </p:cNvSpPr>
            <p:nvPr/>
          </p:nvSpPr>
          <p:spPr bwMode="auto">
            <a:xfrm>
              <a:off x="3076576" y="1693863"/>
              <a:ext cx="3175" cy="19050"/>
            </a:xfrm>
            <a:custGeom>
              <a:avLst/>
              <a:gdLst/>
              <a:ahLst/>
              <a:cxnLst>
                <a:cxn ang="0">
                  <a:pos x="6" y="7"/>
                </a:cxn>
                <a:cxn ang="0">
                  <a:pos x="6" y="0"/>
                </a:cxn>
                <a:cxn ang="0">
                  <a:pos x="0" y="0"/>
                </a:cxn>
                <a:cxn ang="0">
                  <a:pos x="0" y="7"/>
                </a:cxn>
                <a:cxn ang="0">
                  <a:pos x="0" y="30"/>
                </a:cxn>
                <a:cxn ang="0">
                  <a:pos x="0" y="36"/>
                </a:cxn>
                <a:cxn ang="0">
                  <a:pos x="6" y="30"/>
                </a:cxn>
                <a:cxn ang="0">
                  <a:pos x="6" y="30"/>
                </a:cxn>
                <a:cxn ang="0">
                  <a:pos x="6" y="7"/>
                </a:cxn>
              </a:cxnLst>
              <a:rect l="0" t="0" r="r" b="b"/>
              <a:pathLst>
                <a:path w="6" h="36">
                  <a:moveTo>
                    <a:pt x="6" y="7"/>
                  </a:moveTo>
                  <a:lnTo>
                    <a:pt x="6" y="0"/>
                  </a:lnTo>
                  <a:lnTo>
                    <a:pt x="0" y="0"/>
                  </a:lnTo>
                  <a:lnTo>
                    <a:pt x="0" y="7"/>
                  </a:lnTo>
                  <a:lnTo>
                    <a:pt x="0" y="30"/>
                  </a:lnTo>
                  <a:lnTo>
                    <a:pt x="0" y="36"/>
                  </a:lnTo>
                  <a:lnTo>
                    <a:pt x="6" y="30"/>
                  </a:lnTo>
                  <a:lnTo>
                    <a:pt x="6" y="30"/>
                  </a:lnTo>
                  <a:lnTo>
                    <a:pt x="6"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33" name="Line 5011"/>
            <p:cNvSpPr>
              <a:spLocks noChangeShapeType="1"/>
            </p:cNvSpPr>
            <p:nvPr/>
          </p:nvSpPr>
          <p:spPr bwMode="auto">
            <a:xfrm>
              <a:off x="3076576" y="17049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34" name="Freeform 5012"/>
            <p:cNvSpPr>
              <a:spLocks/>
            </p:cNvSpPr>
            <p:nvPr/>
          </p:nvSpPr>
          <p:spPr bwMode="auto">
            <a:xfrm>
              <a:off x="3076576" y="1704975"/>
              <a:ext cx="11113" cy="7938"/>
            </a:xfrm>
            <a:custGeom>
              <a:avLst/>
              <a:gdLst/>
              <a:ahLst/>
              <a:cxnLst>
                <a:cxn ang="0">
                  <a:pos x="0" y="0"/>
                </a:cxn>
                <a:cxn ang="0">
                  <a:pos x="0" y="14"/>
                </a:cxn>
                <a:cxn ang="0">
                  <a:pos x="14" y="14"/>
                </a:cxn>
                <a:cxn ang="0">
                  <a:pos x="22" y="8"/>
                </a:cxn>
                <a:cxn ang="0">
                  <a:pos x="22" y="0"/>
                </a:cxn>
                <a:cxn ang="0">
                  <a:pos x="14" y="0"/>
                </a:cxn>
                <a:cxn ang="0">
                  <a:pos x="0" y="0"/>
                </a:cxn>
              </a:cxnLst>
              <a:rect l="0" t="0" r="r" b="b"/>
              <a:pathLst>
                <a:path w="22" h="14">
                  <a:moveTo>
                    <a:pt x="0" y="0"/>
                  </a:moveTo>
                  <a:lnTo>
                    <a:pt x="0" y="14"/>
                  </a:lnTo>
                  <a:lnTo>
                    <a:pt x="14" y="14"/>
                  </a:lnTo>
                  <a:lnTo>
                    <a:pt x="22" y="8"/>
                  </a:lnTo>
                  <a:lnTo>
                    <a:pt x="22" y="0"/>
                  </a:lnTo>
                  <a:lnTo>
                    <a:pt x="14"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35" name="Freeform 5013"/>
            <p:cNvSpPr>
              <a:spLocks/>
            </p:cNvSpPr>
            <p:nvPr/>
          </p:nvSpPr>
          <p:spPr bwMode="auto">
            <a:xfrm>
              <a:off x="3076576" y="1704975"/>
              <a:ext cx="11113" cy="7938"/>
            </a:xfrm>
            <a:custGeom>
              <a:avLst/>
              <a:gdLst/>
              <a:ahLst/>
              <a:cxnLst>
                <a:cxn ang="0">
                  <a:pos x="0" y="0"/>
                </a:cxn>
                <a:cxn ang="0">
                  <a:pos x="0" y="0"/>
                </a:cxn>
                <a:cxn ang="0">
                  <a:pos x="0" y="8"/>
                </a:cxn>
                <a:cxn ang="0">
                  <a:pos x="0" y="14"/>
                </a:cxn>
                <a:cxn ang="0">
                  <a:pos x="14" y="14"/>
                </a:cxn>
                <a:cxn ang="0">
                  <a:pos x="22" y="8"/>
                </a:cxn>
                <a:cxn ang="0">
                  <a:pos x="22" y="0"/>
                </a:cxn>
                <a:cxn ang="0">
                  <a:pos x="14" y="0"/>
                </a:cxn>
                <a:cxn ang="0">
                  <a:pos x="0" y="0"/>
                </a:cxn>
              </a:cxnLst>
              <a:rect l="0" t="0" r="r" b="b"/>
              <a:pathLst>
                <a:path w="22" h="14">
                  <a:moveTo>
                    <a:pt x="0" y="0"/>
                  </a:moveTo>
                  <a:lnTo>
                    <a:pt x="0" y="0"/>
                  </a:lnTo>
                  <a:lnTo>
                    <a:pt x="0" y="8"/>
                  </a:lnTo>
                  <a:lnTo>
                    <a:pt x="0" y="14"/>
                  </a:lnTo>
                  <a:lnTo>
                    <a:pt x="14" y="14"/>
                  </a:lnTo>
                  <a:lnTo>
                    <a:pt x="22" y="8"/>
                  </a:lnTo>
                  <a:lnTo>
                    <a:pt x="22" y="0"/>
                  </a:lnTo>
                  <a:lnTo>
                    <a:pt x="14"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36" name="Line 5014"/>
            <p:cNvSpPr>
              <a:spLocks noChangeShapeType="1"/>
            </p:cNvSpPr>
            <p:nvPr/>
          </p:nvSpPr>
          <p:spPr bwMode="auto">
            <a:xfrm>
              <a:off x="3087688" y="17097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37" name="Freeform 5015"/>
            <p:cNvSpPr>
              <a:spLocks/>
            </p:cNvSpPr>
            <p:nvPr/>
          </p:nvSpPr>
          <p:spPr bwMode="auto">
            <a:xfrm>
              <a:off x="3079751" y="1704975"/>
              <a:ext cx="7938" cy="12700"/>
            </a:xfrm>
            <a:custGeom>
              <a:avLst/>
              <a:gdLst/>
              <a:ahLst/>
              <a:cxnLst>
                <a:cxn ang="0">
                  <a:pos x="16" y="8"/>
                </a:cxn>
                <a:cxn ang="0">
                  <a:pos x="16" y="0"/>
                </a:cxn>
                <a:cxn ang="0">
                  <a:pos x="8" y="0"/>
                </a:cxn>
                <a:cxn ang="0">
                  <a:pos x="0" y="8"/>
                </a:cxn>
                <a:cxn ang="0">
                  <a:pos x="0" y="14"/>
                </a:cxn>
                <a:cxn ang="0">
                  <a:pos x="8" y="22"/>
                </a:cxn>
                <a:cxn ang="0">
                  <a:pos x="16" y="22"/>
                </a:cxn>
                <a:cxn ang="0">
                  <a:pos x="16" y="14"/>
                </a:cxn>
                <a:cxn ang="0">
                  <a:pos x="16" y="8"/>
                </a:cxn>
              </a:cxnLst>
              <a:rect l="0" t="0" r="r" b="b"/>
              <a:pathLst>
                <a:path w="16" h="22">
                  <a:moveTo>
                    <a:pt x="16" y="8"/>
                  </a:moveTo>
                  <a:lnTo>
                    <a:pt x="16" y="0"/>
                  </a:lnTo>
                  <a:lnTo>
                    <a:pt x="8" y="0"/>
                  </a:lnTo>
                  <a:lnTo>
                    <a:pt x="0" y="8"/>
                  </a:lnTo>
                  <a:lnTo>
                    <a:pt x="0" y="14"/>
                  </a:lnTo>
                  <a:lnTo>
                    <a:pt x="8" y="22"/>
                  </a:lnTo>
                  <a:lnTo>
                    <a:pt x="16" y="22"/>
                  </a:lnTo>
                  <a:lnTo>
                    <a:pt x="16" y="14"/>
                  </a:lnTo>
                  <a:lnTo>
                    <a:pt x="16"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38" name="Freeform 5016"/>
            <p:cNvSpPr>
              <a:spLocks/>
            </p:cNvSpPr>
            <p:nvPr/>
          </p:nvSpPr>
          <p:spPr bwMode="auto">
            <a:xfrm>
              <a:off x="3079751" y="1704975"/>
              <a:ext cx="7938" cy="12700"/>
            </a:xfrm>
            <a:custGeom>
              <a:avLst/>
              <a:gdLst/>
              <a:ahLst/>
              <a:cxnLst>
                <a:cxn ang="0">
                  <a:pos x="16" y="8"/>
                </a:cxn>
                <a:cxn ang="0">
                  <a:pos x="16" y="0"/>
                </a:cxn>
                <a:cxn ang="0">
                  <a:pos x="8" y="0"/>
                </a:cxn>
                <a:cxn ang="0">
                  <a:pos x="0" y="8"/>
                </a:cxn>
                <a:cxn ang="0">
                  <a:pos x="0" y="14"/>
                </a:cxn>
                <a:cxn ang="0">
                  <a:pos x="8" y="22"/>
                </a:cxn>
                <a:cxn ang="0">
                  <a:pos x="16" y="22"/>
                </a:cxn>
                <a:cxn ang="0">
                  <a:pos x="16" y="14"/>
                </a:cxn>
                <a:cxn ang="0">
                  <a:pos x="16" y="8"/>
                </a:cxn>
              </a:cxnLst>
              <a:rect l="0" t="0" r="r" b="b"/>
              <a:pathLst>
                <a:path w="16" h="22">
                  <a:moveTo>
                    <a:pt x="16" y="8"/>
                  </a:moveTo>
                  <a:lnTo>
                    <a:pt x="16" y="0"/>
                  </a:lnTo>
                  <a:lnTo>
                    <a:pt x="8" y="0"/>
                  </a:lnTo>
                  <a:lnTo>
                    <a:pt x="0" y="8"/>
                  </a:lnTo>
                  <a:lnTo>
                    <a:pt x="0" y="14"/>
                  </a:lnTo>
                  <a:lnTo>
                    <a:pt x="8" y="22"/>
                  </a:lnTo>
                  <a:lnTo>
                    <a:pt x="16" y="22"/>
                  </a:lnTo>
                  <a:lnTo>
                    <a:pt x="16" y="14"/>
                  </a:lnTo>
                  <a:lnTo>
                    <a:pt x="16"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39" name="Line 5017"/>
            <p:cNvSpPr>
              <a:spLocks noChangeShapeType="1"/>
            </p:cNvSpPr>
            <p:nvPr/>
          </p:nvSpPr>
          <p:spPr bwMode="auto">
            <a:xfrm>
              <a:off x="3082926" y="17129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40" name="Freeform 5018"/>
            <p:cNvSpPr>
              <a:spLocks/>
            </p:cNvSpPr>
            <p:nvPr/>
          </p:nvSpPr>
          <p:spPr bwMode="auto">
            <a:xfrm>
              <a:off x="3079751" y="1712913"/>
              <a:ext cx="15875" cy="4763"/>
            </a:xfrm>
            <a:custGeom>
              <a:avLst/>
              <a:gdLst/>
              <a:ahLst/>
              <a:cxnLst>
                <a:cxn ang="0">
                  <a:pos x="8" y="0"/>
                </a:cxn>
                <a:cxn ang="0">
                  <a:pos x="0" y="8"/>
                </a:cxn>
                <a:cxn ang="0">
                  <a:pos x="31" y="8"/>
                </a:cxn>
                <a:cxn ang="0">
                  <a:pos x="31" y="0"/>
                </a:cxn>
                <a:cxn ang="0">
                  <a:pos x="24" y="0"/>
                </a:cxn>
                <a:cxn ang="0">
                  <a:pos x="8" y="0"/>
                </a:cxn>
              </a:cxnLst>
              <a:rect l="0" t="0" r="r" b="b"/>
              <a:pathLst>
                <a:path w="31" h="8">
                  <a:moveTo>
                    <a:pt x="8" y="0"/>
                  </a:moveTo>
                  <a:lnTo>
                    <a:pt x="0" y="8"/>
                  </a:lnTo>
                  <a:lnTo>
                    <a:pt x="31" y="8"/>
                  </a:lnTo>
                  <a:lnTo>
                    <a:pt x="31" y="0"/>
                  </a:lnTo>
                  <a:lnTo>
                    <a:pt x="24"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41" name="Freeform 5019"/>
            <p:cNvSpPr>
              <a:spLocks/>
            </p:cNvSpPr>
            <p:nvPr/>
          </p:nvSpPr>
          <p:spPr bwMode="auto">
            <a:xfrm>
              <a:off x="3079751" y="1712913"/>
              <a:ext cx="15875" cy="4763"/>
            </a:xfrm>
            <a:custGeom>
              <a:avLst/>
              <a:gdLst/>
              <a:ahLst/>
              <a:cxnLst>
                <a:cxn ang="0">
                  <a:pos x="8" y="0"/>
                </a:cxn>
                <a:cxn ang="0">
                  <a:pos x="8" y="0"/>
                </a:cxn>
                <a:cxn ang="0">
                  <a:pos x="0" y="8"/>
                </a:cxn>
                <a:cxn ang="0">
                  <a:pos x="8" y="8"/>
                </a:cxn>
                <a:cxn ang="0">
                  <a:pos x="24" y="8"/>
                </a:cxn>
                <a:cxn ang="0">
                  <a:pos x="31" y="8"/>
                </a:cxn>
                <a:cxn ang="0">
                  <a:pos x="31" y="0"/>
                </a:cxn>
                <a:cxn ang="0">
                  <a:pos x="24" y="0"/>
                </a:cxn>
                <a:cxn ang="0">
                  <a:pos x="8" y="0"/>
                </a:cxn>
              </a:cxnLst>
              <a:rect l="0" t="0" r="r" b="b"/>
              <a:pathLst>
                <a:path w="31" h="8">
                  <a:moveTo>
                    <a:pt x="8" y="0"/>
                  </a:moveTo>
                  <a:lnTo>
                    <a:pt x="8" y="0"/>
                  </a:lnTo>
                  <a:lnTo>
                    <a:pt x="0" y="8"/>
                  </a:lnTo>
                  <a:lnTo>
                    <a:pt x="8" y="8"/>
                  </a:lnTo>
                  <a:lnTo>
                    <a:pt x="24" y="8"/>
                  </a:lnTo>
                  <a:lnTo>
                    <a:pt x="31" y="8"/>
                  </a:lnTo>
                  <a:lnTo>
                    <a:pt x="31" y="0"/>
                  </a:lnTo>
                  <a:lnTo>
                    <a:pt x="24"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42" name="Line 5020"/>
            <p:cNvSpPr>
              <a:spLocks noChangeShapeType="1"/>
            </p:cNvSpPr>
            <p:nvPr/>
          </p:nvSpPr>
          <p:spPr bwMode="auto">
            <a:xfrm>
              <a:off x="3095626" y="17129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43" name="Freeform 5021"/>
            <p:cNvSpPr>
              <a:spLocks/>
            </p:cNvSpPr>
            <p:nvPr/>
          </p:nvSpPr>
          <p:spPr bwMode="auto">
            <a:xfrm>
              <a:off x="3087688" y="1712913"/>
              <a:ext cx="7938" cy="12700"/>
            </a:xfrm>
            <a:custGeom>
              <a:avLst/>
              <a:gdLst/>
              <a:ahLst/>
              <a:cxnLst>
                <a:cxn ang="0">
                  <a:pos x="15" y="0"/>
                </a:cxn>
                <a:cxn ang="0">
                  <a:pos x="0" y="0"/>
                </a:cxn>
                <a:cxn ang="0">
                  <a:pos x="0" y="15"/>
                </a:cxn>
                <a:cxn ang="0">
                  <a:pos x="8" y="23"/>
                </a:cxn>
                <a:cxn ang="0">
                  <a:pos x="15" y="23"/>
                </a:cxn>
                <a:cxn ang="0">
                  <a:pos x="15" y="15"/>
                </a:cxn>
                <a:cxn ang="0">
                  <a:pos x="15" y="0"/>
                </a:cxn>
              </a:cxnLst>
              <a:rect l="0" t="0" r="r" b="b"/>
              <a:pathLst>
                <a:path w="15" h="23">
                  <a:moveTo>
                    <a:pt x="15" y="0"/>
                  </a:moveTo>
                  <a:lnTo>
                    <a:pt x="0" y="0"/>
                  </a:lnTo>
                  <a:lnTo>
                    <a:pt x="0" y="15"/>
                  </a:lnTo>
                  <a:lnTo>
                    <a:pt x="8" y="23"/>
                  </a:lnTo>
                  <a:lnTo>
                    <a:pt x="15" y="23"/>
                  </a:lnTo>
                  <a:lnTo>
                    <a:pt x="15" y="15"/>
                  </a:lnTo>
                  <a:lnTo>
                    <a:pt x="15"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44" name="Freeform 5022"/>
            <p:cNvSpPr>
              <a:spLocks/>
            </p:cNvSpPr>
            <p:nvPr/>
          </p:nvSpPr>
          <p:spPr bwMode="auto">
            <a:xfrm>
              <a:off x="3087688" y="1712913"/>
              <a:ext cx="7938" cy="12700"/>
            </a:xfrm>
            <a:custGeom>
              <a:avLst/>
              <a:gdLst/>
              <a:ahLst/>
              <a:cxnLst>
                <a:cxn ang="0">
                  <a:pos x="15" y="0"/>
                </a:cxn>
                <a:cxn ang="0">
                  <a:pos x="15" y="0"/>
                </a:cxn>
                <a:cxn ang="0">
                  <a:pos x="8" y="0"/>
                </a:cxn>
                <a:cxn ang="0">
                  <a:pos x="0" y="0"/>
                </a:cxn>
                <a:cxn ang="0">
                  <a:pos x="0" y="15"/>
                </a:cxn>
                <a:cxn ang="0">
                  <a:pos x="8" y="23"/>
                </a:cxn>
                <a:cxn ang="0">
                  <a:pos x="15" y="23"/>
                </a:cxn>
                <a:cxn ang="0">
                  <a:pos x="15" y="15"/>
                </a:cxn>
                <a:cxn ang="0">
                  <a:pos x="15" y="0"/>
                </a:cxn>
              </a:cxnLst>
              <a:rect l="0" t="0" r="r" b="b"/>
              <a:pathLst>
                <a:path w="15" h="23">
                  <a:moveTo>
                    <a:pt x="15" y="0"/>
                  </a:moveTo>
                  <a:lnTo>
                    <a:pt x="15" y="0"/>
                  </a:lnTo>
                  <a:lnTo>
                    <a:pt x="8" y="0"/>
                  </a:lnTo>
                  <a:lnTo>
                    <a:pt x="0" y="0"/>
                  </a:lnTo>
                  <a:lnTo>
                    <a:pt x="0" y="15"/>
                  </a:lnTo>
                  <a:lnTo>
                    <a:pt x="8" y="23"/>
                  </a:lnTo>
                  <a:lnTo>
                    <a:pt x="15" y="23"/>
                  </a:lnTo>
                  <a:lnTo>
                    <a:pt x="15" y="15"/>
                  </a:lnTo>
                  <a:lnTo>
                    <a:pt x="15"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45" name="Line 5023"/>
            <p:cNvSpPr>
              <a:spLocks noChangeShapeType="1"/>
            </p:cNvSpPr>
            <p:nvPr/>
          </p:nvSpPr>
          <p:spPr bwMode="auto">
            <a:xfrm>
              <a:off x="3092451" y="17176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46" name="Freeform 5024"/>
            <p:cNvSpPr>
              <a:spLocks/>
            </p:cNvSpPr>
            <p:nvPr/>
          </p:nvSpPr>
          <p:spPr bwMode="auto">
            <a:xfrm>
              <a:off x="3087688" y="1717675"/>
              <a:ext cx="12700" cy="7938"/>
            </a:xfrm>
            <a:custGeom>
              <a:avLst/>
              <a:gdLst/>
              <a:ahLst/>
              <a:cxnLst>
                <a:cxn ang="0">
                  <a:pos x="8" y="0"/>
                </a:cxn>
                <a:cxn ang="0">
                  <a:pos x="0" y="0"/>
                </a:cxn>
                <a:cxn ang="0">
                  <a:pos x="0" y="7"/>
                </a:cxn>
                <a:cxn ang="0">
                  <a:pos x="8" y="15"/>
                </a:cxn>
                <a:cxn ang="0">
                  <a:pos x="15" y="15"/>
                </a:cxn>
                <a:cxn ang="0">
                  <a:pos x="23" y="7"/>
                </a:cxn>
                <a:cxn ang="0">
                  <a:pos x="23" y="0"/>
                </a:cxn>
                <a:cxn ang="0">
                  <a:pos x="15" y="0"/>
                </a:cxn>
                <a:cxn ang="0">
                  <a:pos x="8" y="0"/>
                </a:cxn>
              </a:cxnLst>
              <a:rect l="0" t="0" r="r" b="b"/>
              <a:pathLst>
                <a:path w="23" h="15">
                  <a:moveTo>
                    <a:pt x="8" y="0"/>
                  </a:moveTo>
                  <a:lnTo>
                    <a:pt x="0" y="0"/>
                  </a:lnTo>
                  <a:lnTo>
                    <a:pt x="0" y="7"/>
                  </a:lnTo>
                  <a:lnTo>
                    <a:pt x="8" y="15"/>
                  </a:lnTo>
                  <a:lnTo>
                    <a:pt x="15" y="15"/>
                  </a:lnTo>
                  <a:lnTo>
                    <a:pt x="23" y="7"/>
                  </a:lnTo>
                  <a:lnTo>
                    <a:pt x="23" y="0"/>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47" name="Freeform 5025"/>
            <p:cNvSpPr>
              <a:spLocks/>
            </p:cNvSpPr>
            <p:nvPr/>
          </p:nvSpPr>
          <p:spPr bwMode="auto">
            <a:xfrm>
              <a:off x="3087688" y="1717675"/>
              <a:ext cx="12700" cy="7938"/>
            </a:xfrm>
            <a:custGeom>
              <a:avLst/>
              <a:gdLst/>
              <a:ahLst/>
              <a:cxnLst>
                <a:cxn ang="0">
                  <a:pos x="8" y="0"/>
                </a:cxn>
                <a:cxn ang="0">
                  <a:pos x="0" y="0"/>
                </a:cxn>
                <a:cxn ang="0">
                  <a:pos x="0" y="7"/>
                </a:cxn>
                <a:cxn ang="0">
                  <a:pos x="8" y="15"/>
                </a:cxn>
                <a:cxn ang="0">
                  <a:pos x="15" y="15"/>
                </a:cxn>
                <a:cxn ang="0">
                  <a:pos x="23" y="7"/>
                </a:cxn>
                <a:cxn ang="0">
                  <a:pos x="23" y="0"/>
                </a:cxn>
                <a:cxn ang="0">
                  <a:pos x="15" y="0"/>
                </a:cxn>
                <a:cxn ang="0">
                  <a:pos x="8" y="0"/>
                </a:cxn>
              </a:cxnLst>
              <a:rect l="0" t="0" r="r" b="b"/>
              <a:pathLst>
                <a:path w="23" h="15">
                  <a:moveTo>
                    <a:pt x="8" y="0"/>
                  </a:moveTo>
                  <a:lnTo>
                    <a:pt x="0" y="0"/>
                  </a:lnTo>
                  <a:lnTo>
                    <a:pt x="0" y="7"/>
                  </a:lnTo>
                  <a:lnTo>
                    <a:pt x="8" y="15"/>
                  </a:lnTo>
                  <a:lnTo>
                    <a:pt x="15" y="15"/>
                  </a:lnTo>
                  <a:lnTo>
                    <a:pt x="23" y="7"/>
                  </a:lnTo>
                  <a:lnTo>
                    <a:pt x="23"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48" name="Line 5026"/>
            <p:cNvSpPr>
              <a:spLocks noChangeShapeType="1"/>
            </p:cNvSpPr>
            <p:nvPr/>
          </p:nvSpPr>
          <p:spPr bwMode="auto">
            <a:xfrm>
              <a:off x="3100388" y="17208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49" name="Freeform 5027"/>
            <p:cNvSpPr>
              <a:spLocks/>
            </p:cNvSpPr>
            <p:nvPr/>
          </p:nvSpPr>
          <p:spPr bwMode="auto">
            <a:xfrm>
              <a:off x="3092451" y="1717675"/>
              <a:ext cx="7938" cy="11113"/>
            </a:xfrm>
            <a:custGeom>
              <a:avLst/>
              <a:gdLst/>
              <a:ahLst/>
              <a:cxnLst>
                <a:cxn ang="0">
                  <a:pos x="15" y="7"/>
                </a:cxn>
                <a:cxn ang="0">
                  <a:pos x="15" y="0"/>
                </a:cxn>
                <a:cxn ang="0">
                  <a:pos x="7" y="0"/>
                </a:cxn>
                <a:cxn ang="0">
                  <a:pos x="0" y="7"/>
                </a:cxn>
                <a:cxn ang="0">
                  <a:pos x="0" y="22"/>
                </a:cxn>
                <a:cxn ang="0">
                  <a:pos x="15" y="22"/>
                </a:cxn>
                <a:cxn ang="0">
                  <a:pos x="15" y="7"/>
                </a:cxn>
              </a:cxnLst>
              <a:rect l="0" t="0" r="r" b="b"/>
              <a:pathLst>
                <a:path w="15" h="22">
                  <a:moveTo>
                    <a:pt x="15" y="7"/>
                  </a:moveTo>
                  <a:lnTo>
                    <a:pt x="15" y="0"/>
                  </a:lnTo>
                  <a:lnTo>
                    <a:pt x="7" y="0"/>
                  </a:lnTo>
                  <a:lnTo>
                    <a:pt x="0" y="7"/>
                  </a:lnTo>
                  <a:lnTo>
                    <a:pt x="0" y="22"/>
                  </a:lnTo>
                  <a:lnTo>
                    <a:pt x="15" y="22"/>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50" name="Freeform 5028"/>
            <p:cNvSpPr>
              <a:spLocks/>
            </p:cNvSpPr>
            <p:nvPr/>
          </p:nvSpPr>
          <p:spPr bwMode="auto">
            <a:xfrm>
              <a:off x="3092451" y="1717675"/>
              <a:ext cx="7938" cy="11113"/>
            </a:xfrm>
            <a:custGeom>
              <a:avLst/>
              <a:gdLst/>
              <a:ahLst/>
              <a:cxnLst>
                <a:cxn ang="0">
                  <a:pos x="15" y="7"/>
                </a:cxn>
                <a:cxn ang="0">
                  <a:pos x="15" y="0"/>
                </a:cxn>
                <a:cxn ang="0">
                  <a:pos x="7" y="0"/>
                </a:cxn>
                <a:cxn ang="0">
                  <a:pos x="0" y="7"/>
                </a:cxn>
                <a:cxn ang="0">
                  <a:pos x="0" y="22"/>
                </a:cxn>
                <a:cxn ang="0">
                  <a:pos x="7" y="22"/>
                </a:cxn>
                <a:cxn ang="0">
                  <a:pos x="15" y="22"/>
                </a:cxn>
                <a:cxn ang="0">
                  <a:pos x="15" y="22"/>
                </a:cxn>
                <a:cxn ang="0">
                  <a:pos x="15" y="7"/>
                </a:cxn>
              </a:cxnLst>
              <a:rect l="0" t="0" r="r" b="b"/>
              <a:pathLst>
                <a:path w="15" h="22">
                  <a:moveTo>
                    <a:pt x="15" y="7"/>
                  </a:moveTo>
                  <a:lnTo>
                    <a:pt x="15" y="0"/>
                  </a:lnTo>
                  <a:lnTo>
                    <a:pt x="7" y="0"/>
                  </a:lnTo>
                  <a:lnTo>
                    <a:pt x="0" y="7"/>
                  </a:lnTo>
                  <a:lnTo>
                    <a:pt x="0" y="22"/>
                  </a:lnTo>
                  <a:lnTo>
                    <a:pt x="7" y="22"/>
                  </a:lnTo>
                  <a:lnTo>
                    <a:pt x="15" y="22"/>
                  </a:lnTo>
                  <a:lnTo>
                    <a:pt x="15" y="22"/>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51" name="Line 5029"/>
            <p:cNvSpPr>
              <a:spLocks noChangeShapeType="1"/>
            </p:cNvSpPr>
            <p:nvPr/>
          </p:nvSpPr>
          <p:spPr bwMode="auto">
            <a:xfrm>
              <a:off x="3095626" y="17256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52" name="Freeform 5030"/>
            <p:cNvSpPr>
              <a:spLocks/>
            </p:cNvSpPr>
            <p:nvPr/>
          </p:nvSpPr>
          <p:spPr bwMode="auto">
            <a:xfrm>
              <a:off x="3092451" y="1725613"/>
              <a:ext cx="26988" cy="3175"/>
            </a:xfrm>
            <a:custGeom>
              <a:avLst/>
              <a:gdLst/>
              <a:ahLst/>
              <a:cxnLst>
                <a:cxn ang="0">
                  <a:pos x="7" y="0"/>
                </a:cxn>
                <a:cxn ang="0">
                  <a:pos x="0" y="0"/>
                </a:cxn>
                <a:cxn ang="0">
                  <a:pos x="0" y="7"/>
                </a:cxn>
                <a:cxn ang="0">
                  <a:pos x="52" y="7"/>
                </a:cxn>
                <a:cxn ang="0">
                  <a:pos x="45" y="0"/>
                </a:cxn>
                <a:cxn ang="0">
                  <a:pos x="7" y="0"/>
                </a:cxn>
              </a:cxnLst>
              <a:rect l="0" t="0" r="r" b="b"/>
              <a:pathLst>
                <a:path w="52" h="7">
                  <a:moveTo>
                    <a:pt x="7" y="0"/>
                  </a:moveTo>
                  <a:lnTo>
                    <a:pt x="0" y="0"/>
                  </a:lnTo>
                  <a:lnTo>
                    <a:pt x="0" y="7"/>
                  </a:lnTo>
                  <a:lnTo>
                    <a:pt x="52" y="7"/>
                  </a:lnTo>
                  <a:lnTo>
                    <a:pt x="4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53" name="Freeform 5031"/>
            <p:cNvSpPr>
              <a:spLocks/>
            </p:cNvSpPr>
            <p:nvPr/>
          </p:nvSpPr>
          <p:spPr bwMode="auto">
            <a:xfrm>
              <a:off x="3092451" y="1725613"/>
              <a:ext cx="26988" cy="3175"/>
            </a:xfrm>
            <a:custGeom>
              <a:avLst/>
              <a:gdLst/>
              <a:ahLst/>
              <a:cxnLst>
                <a:cxn ang="0">
                  <a:pos x="7" y="0"/>
                </a:cxn>
                <a:cxn ang="0">
                  <a:pos x="0" y="0"/>
                </a:cxn>
                <a:cxn ang="0">
                  <a:pos x="0" y="7"/>
                </a:cxn>
                <a:cxn ang="0">
                  <a:pos x="7" y="7"/>
                </a:cxn>
                <a:cxn ang="0">
                  <a:pos x="45" y="7"/>
                </a:cxn>
                <a:cxn ang="0">
                  <a:pos x="52" y="7"/>
                </a:cxn>
                <a:cxn ang="0">
                  <a:pos x="45" y="0"/>
                </a:cxn>
                <a:cxn ang="0">
                  <a:pos x="45" y="0"/>
                </a:cxn>
                <a:cxn ang="0">
                  <a:pos x="7" y="0"/>
                </a:cxn>
              </a:cxnLst>
              <a:rect l="0" t="0" r="r" b="b"/>
              <a:pathLst>
                <a:path w="52" h="7">
                  <a:moveTo>
                    <a:pt x="7" y="0"/>
                  </a:moveTo>
                  <a:lnTo>
                    <a:pt x="0" y="0"/>
                  </a:lnTo>
                  <a:lnTo>
                    <a:pt x="0" y="7"/>
                  </a:lnTo>
                  <a:lnTo>
                    <a:pt x="7" y="7"/>
                  </a:lnTo>
                  <a:lnTo>
                    <a:pt x="45" y="7"/>
                  </a:lnTo>
                  <a:lnTo>
                    <a:pt x="52" y="7"/>
                  </a:lnTo>
                  <a:lnTo>
                    <a:pt x="45" y="0"/>
                  </a:lnTo>
                  <a:lnTo>
                    <a:pt x="4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54" name="Line 5032"/>
            <p:cNvSpPr>
              <a:spLocks noChangeShapeType="1"/>
            </p:cNvSpPr>
            <p:nvPr/>
          </p:nvSpPr>
          <p:spPr bwMode="auto">
            <a:xfrm>
              <a:off x="3119438" y="17287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55" name="Freeform 5033"/>
            <p:cNvSpPr>
              <a:spLocks/>
            </p:cNvSpPr>
            <p:nvPr/>
          </p:nvSpPr>
          <p:spPr bwMode="auto">
            <a:xfrm>
              <a:off x="3111501" y="1725613"/>
              <a:ext cx="7938" cy="11113"/>
            </a:xfrm>
            <a:custGeom>
              <a:avLst/>
              <a:gdLst/>
              <a:ahLst/>
              <a:cxnLst>
                <a:cxn ang="0">
                  <a:pos x="15" y="7"/>
                </a:cxn>
                <a:cxn ang="0">
                  <a:pos x="8" y="0"/>
                </a:cxn>
                <a:cxn ang="0">
                  <a:pos x="0" y="7"/>
                </a:cxn>
                <a:cxn ang="0">
                  <a:pos x="0" y="14"/>
                </a:cxn>
                <a:cxn ang="0">
                  <a:pos x="8" y="21"/>
                </a:cxn>
                <a:cxn ang="0">
                  <a:pos x="15" y="14"/>
                </a:cxn>
                <a:cxn ang="0">
                  <a:pos x="15" y="7"/>
                </a:cxn>
              </a:cxnLst>
              <a:rect l="0" t="0" r="r" b="b"/>
              <a:pathLst>
                <a:path w="15" h="21">
                  <a:moveTo>
                    <a:pt x="15" y="7"/>
                  </a:moveTo>
                  <a:lnTo>
                    <a:pt x="8" y="0"/>
                  </a:lnTo>
                  <a:lnTo>
                    <a:pt x="0" y="7"/>
                  </a:lnTo>
                  <a:lnTo>
                    <a:pt x="0" y="14"/>
                  </a:lnTo>
                  <a:lnTo>
                    <a:pt x="8" y="21"/>
                  </a:lnTo>
                  <a:lnTo>
                    <a:pt x="15" y="14"/>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56" name="Freeform 5034"/>
            <p:cNvSpPr>
              <a:spLocks/>
            </p:cNvSpPr>
            <p:nvPr/>
          </p:nvSpPr>
          <p:spPr bwMode="auto">
            <a:xfrm>
              <a:off x="3111501" y="1725613"/>
              <a:ext cx="7938" cy="11113"/>
            </a:xfrm>
            <a:custGeom>
              <a:avLst/>
              <a:gdLst/>
              <a:ahLst/>
              <a:cxnLst>
                <a:cxn ang="0">
                  <a:pos x="15" y="7"/>
                </a:cxn>
                <a:cxn ang="0">
                  <a:pos x="8" y="0"/>
                </a:cxn>
                <a:cxn ang="0">
                  <a:pos x="8" y="0"/>
                </a:cxn>
                <a:cxn ang="0">
                  <a:pos x="0" y="7"/>
                </a:cxn>
                <a:cxn ang="0">
                  <a:pos x="0" y="14"/>
                </a:cxn>
                <a:cxn ang="0">
                  <a:pos x="8" y="21"/>
                </a:cxn>
                <a:cxn ang="0">
                  <a:pos x="8" y="21"/>
                </a:cxn>
                <a:cxn ang="0">
                  <a:pos x="15" y="14"/>
                </a:cxn>
                <a:cxn ang="0">
                  <a:pos x="15" y="7"/>
                </a:cxn>
              </a:cxnLst>
              <a:rect l="0" t="0" r="r" b="b"/>
              <a:pathLst>
                <a:path w="15" h="21">
                  <a:moveTo>
                    <a:pt x="15" y="7"/>
                  </a:moveTo>
                  <a:lnTo>
                    <a:pt x="8" y="0"/>
                  </a:lnTo>
                  <a:lnTo>
                    <a:pt x="8" y="0"/>
                  </a:lnTo>
                  <a:lnTo>
                    <a:pt x="0" y="7"/>
                  </a:lnTo>
                  <a:lnTo>
                    <a:pt x="0" y="14"/>
                  </a:lnTo>
                  <a:lnTo>
                    <a:pt x="8" y="21"/>
                  </a:lnTo>
                  <a:lnTo>
                    <a:pt x="8" y="21"/>
                  </a:lnTo>
                  <a:lnTo>
                    <a:pt x="15" y="14"/>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57" name="Line 5035"/>
            <p:cNvSpPr>
              <a:spLocks noChangeShapeType="1"/>
            </p:cNvSpPr>
            <p:nvPr/>
          </p:nvSpPr>
          <p:spPr bwMode="auto">
            <a:xfrm>
              <a:off x="3116263" y="17287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58" name="Freeform 5036"/>
            <p:cNvSpPr>
              <a:spLocks/>
            </p:cNvSpPr>
            <p:nvPr/>
          </p:nvSpPr>
          <p:spPr bwMode="auto">
            <a:xfrm>
              <a:off x="3111501" y="1728788"/>
              <a:ext cx="12700" cy="7938"/>
            </a:xfrm>
            <a:custGeom>
              <a:avLst/>
              <a:gdLst/>
              <a:ahLst/>
              <a:cxnLst>
                <a:cxn ang="0">
                  <a:pos x="8" y="0"/>
                </a:cxn>
                <a:cxn ang="0">
                  <a:pos x="0" y="7"/>
                </a:cxn>
                <a:cxn ang="0">
                  <a:pos x="8" y="14"/>
                </a:cxn>
                <a:cxn ang="0">
                  <a:pos x="15" y="14"/>
                </a:cxn>
                <a:cxn ang="0">
                  <a:pos x="23" y="7"/>
                </a:cxn>
                <a:cxn ang="0">
                  <a:pos x="15" y="7"/>
                </a:cxn>
                <a:cxn ang="0">
                  <a:pos x="15" y="0"/>
                </a:cxn>
                <a:cxn ang="0">
                  <a:pos x="8" y="0"/>
                </a:cxn>
              </a:cxnLst>
              <a:rect l="0" t="0" r="r" b="b"/>
              <a:pathLst>
                <a:path w="23" h="14">
                  <a:moveTo>
                    <a:pt x="8" y="0"/>
                  </a:moveTo>
                  <a:lnTo>
                    <a:pt x="0" y="7"/>
                  </a:lnTo>
                  <a:lnTo>
                    <a:pt x="8" y="14"/>
                  </a:lnTo>
                  <a:lnTo>
                    <a:pt x="15" y="14"/>
                  </a:lnTo>
                  <a:lnTo>
                    <a:pt x="23" y="7"/>
                  </a:lnTo>
                  <a:lnTo>
                    <a:pt x="15" y="7"/>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59" name="Freeform 5037"/>
            <p:cNvSpPr>
              <a:spLocks/>
            </p:cNvSpPr>
            <p:nvPr/>
          </p:nvSpPr>
          <p:spPr bwMode="auto">
            <a:xfrm>
              <a:off x="3111501" y="1728788"/>
              <a:ext cx="12700" cy="7938"/>
            </a:xfrm>
            <a:custGeom>
              <a:avLst/>
              <a:gdLst/>
              <a:ahLst/>
              <a:cxnLst>
                <a:cxn ang="0">
                  <a:pos x="8" y="0"/>
                </a:cxn>
                <a:cxn ang="0">
                  <a:pos x="0" y="7"/>
                </a:cxn>
                <a:cxn ang="0">
                  <a:pos x="0" y="7"/>
                </a:cxn>
                <a:cxn ang="0">
                  <a:pos x="8" y="14"/>
                </a:cxn>
                <a:cxn ang="0">
                  <a:pos x="15" y="14"/>
                </a:cxn>
                <a:cxn ang="0">
                  <a:pos x="23" y="7"/>
                </a:cxn>
                <a:cxn ang="0">
                  <a:pos x="15" y="7"/>
                </a:cxn>
                <a:cxn ang="0">
                  <a:pos x="15" y="0"/>
                </a:cxn>
                <a:cxn ang="0">
                  <a:pos x="8" y="0"/>
                </a:cxn>
              </a:cxnLst>
              <a:rect l="0" t="0" r="r" b="b"/>
              <a:pathLst>
                <a:path w="23" h="14">
                  <a:moveTo>
                    <a:pt x="8" y="0"/>
                  </a:moveTo>
                  <a:lnTo>
                    <a:pt x="0" y="7"/>
                  </a:lnTo>
                  <a:lnTo>
                    <a:pt x="0" y="7"/>
                  </a:lnTo>
                  <a:lnTo>
                    <a:pt x="8" y="14"/>
                  </a:lnTo>
                  <a:lnTo>
                    <a:pt x="15" y="14"/>
                  </a:lnTo>
                  <a:lnTo>
                    <a:pt x="23" y="7"/>
                  </a:lnTo>
                  <a:lnTo>
                    <a:pt x="15" y="7"/>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60" name="Line 5038"/>
            <p:cNvSpPr>
              <a:spLocks noChangeShapeType="1"/>
            </p:cNvSpPr>
            <p:nvPr/>
          </p:nvSpPr>
          <p:spPr bwMode="auto">
            <a:xfrm>
              <a:off x="3124201" y="17319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61" name="Freeform 5039"/>
            <p:cNvSpPr>
              <a:spLocks/>
            </p:cNvSpPr>
            <p:nvPr/>
          </p:nvSpPr>
          <p:spPr bwMode="auto">
            <a:xfrm>
              <a:off x="3116263" y="1728788"/>
              <a:ext cx="7938" cy="11113"/>
            </a:xfrm>
            <a:custGeom>
              <a:avLst/>
              <a:gdLst/>
              <a:ahLst/>
              <a:cxnLst>
                <a:cxn ang="0">
                  <a:pos x="15" y="7"/>
                </a:cxn>
                <a:cxn ang="0">
                  <a:pos x="7" y="7"/>
                </a:cxn>
                <a:cxn ang="0">
                  <a:pos x="7" y="0"/>
                </a:cxn>
                <a:cxn ang="0">
                  <a:pos x="0" y="7"/>
                </a:cxn>
                <a:cxn ang="0">
                  <a:pos x="0" y="21"/>
                </a:cxn>
                <a:cxn ang="0">
                  <a:pos x="15" y="21"/>
                </a:cxn>
                <a:cxn ang="0">
                  <a:pos x="15" y="7"/>
                </a:cxn>
              </a:cxnLst>
              <a:rect l="0" t="0" r="r" b="b"/>
              <a:pathLst>
                <a:path w="15" h="21">
                  <a:moveTo>
                    <a:pt x="15" y="7"/>
                  </a:moveTo>
                  <a:lnTo>
                    <a:pt x="7" y="7"/>
                  </a:lnTo>
                  <a:lnTo>
                    <a:pt x="7" y="0"/>
                  </a:lnTo>
                  <a:lnTo>
                    <a:pt x="0" y="7"/>
                  </a:lnTo>
                  <a:lnTo>
                    <a:pt x="0" y="21"/>
                  </a:lnTo>
                  <a:lnTo>
                    <a:pt x="15" y="21"/>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62" name="Freeform 5040"/>
            <p:cNvSpPr>
              <a:spLocks/>
            </p:cNvSpPr>
            <p:nvPr/>
          </p:nvSpPr>
          <p:spPr bwMode="auto">
            <a:xfrm>
              <a:off x="3116263" y="1728788"/>
              <a:ext cx="7938" cy="11113"/>
            </a:xfrm>
            <a:custGeom>
              <a:avLst/>
              <a:gdLst/>
              <a:ahLst/>
              <a:cxnLst>
                <a:cxn ang="0">
                  <a:pos x="15" y="7"/>
                </a:cxn>
                <a:cxn ang="0">
                  <a:pos x="7" y="7"/>
                </a:cxn>
                <a:cxn ang="0">
                  <a:pos x="7" y="0"/>
                </a:cxn>
                <a:cxn ang="0">
                  <a:pos x="0" y="7"/>
                </a:cxn>
                <a:cxn ang="0">
                  <a:pos x="0" y="21"/>
                </a:cxn>
                <a:cxn ang="0">
                  <a:pos x="7" y="21"/>
                </a:cxn>
                <a:cxn ang="0">
                  <a:pos x="7" y="21"/>
                </a:cxn>
                <a:cxn ang="0">
                  <a:pos x="15" y="21"/>
                </a:cxn>
                <a:cxn ang="0">
                  <a:pos x="15" y="7"/>
                </a:cxn>
              </a:cxnLst>
              <a:rect l="0" t="0" r="r" b="b"/>
              <a:pathLst>
                <a:path w="15" h="21">
                  <a:moveTo>
                    <a:pt x="15" y="7"/>
                  </a:moveTo>
                  <a:lnTo>
                    <a:pt x="7" y="7"/>
                  </a:lnTo>
                  <a:lnTo>
                    <a:pt x="7" y="0"/>
                  </a:lnTo>
                  <a:lnTo>
                    <a:pt x="0" y="7"/>
                  </a:lnTo>
                  <a:lnTo>
                    <a:pt x="0" y="21"/>
                  </a:lnTo>
                  <a:lnTo>
                    <a:pt x="7" y="21"/>
                  </a:lnTo>
                  <a:lnTo>
                    <a:pt x="7" y="21"/>
                  </a:lnTo>
                  <a:lnTo>
                    <a:pt x="15" y="21"/>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63" name="Line 5041"/>
            <p:cNvSpPr>
              <a:spLocks noChangeShapeType="1"/>
            </p:cNvSpPr>
            <p:nvPr/>
          </p:nvSpPr>
          <p:spPr bwMode="auto">
            <a:xfrm>
              <a:off x="3119438" y="17367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64" name="Freeform 5042"/>
            <p:cNvSpPr>
              <a:spLocks/>
            </p:cNvSpPr>
            <p:nvPr/>
          </p:nvSpPr>
          <p:spPr bwMode="auto">
            <a:xfrm>
              <a:off x="3116263" y="1736725"/>
              <a:ext cx="11113" cy="3175"/>
            </a:xfrm>
            <a:custGeom>
              <a:avLst/>
              <a:gdLst/>
              <a:ahLst/>
              <a:cxnLst>
                <a:cxn ang="0">
                  <a:pos x="7" y="0"/>
                </a:cxn>
                <a:cxn ang="0">
                  <a:pos x="0" y="0"/>
                </a:cxn>
                <a:cxn ang="0">
                  <a:pos x="0" y="7"/>
                </a:cxn>
                <a:cxn ang="0">
                  <a:pos x="22" y="7"/>
                </a:cxn>
                <a:cxn ang="0">
                  <a:pos x="22" y="0"/>
                </a:cxn>
                <a:cxn ang="0">
                  <a:pos x="15" y="0"/>
                </a:cxn>
                <a:cxn ang="0">
                  <a:pos x="7" y="0"/>
                </a:cxn>
              </a:cxnLst>
              <a:rect l="0" t="0" r="r" b="b"/>
              <a:pathLst>
                <a:path w="22" h="7">
                  <a:moveTo>
                    <a:pt x="7" y="0"/>
                  </a:moveTo>
                  <a:lnTo>
                    <a:pt x="0" y="0"/>
                  </a:lnTo>
                  <a:lnTo>
                    <a:pt x="0" y="7"/>
                  </a:lnTo>
                  <a:lnTo>
                    <a:pt x="22" y="7"/>
                  </a:lnTo>
                  <a:lnTo>
                    <a:pt x="22" y="0"/>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65" name="Freeform 5043"/>
            <p:cNvSpPr>
              <a:spLocks/>
            </p:cNvSpPr>
            <p:nvPr/>
          </p:nvSpPr>
          <p:spPr bwMode="auto">
            <a:xfrm>
              <a:off x="3116263" y="1736725"/>
              <a:ext cx="11113" cy="3175"/>
            </a:xfrm>
            <a:custGeom>
              <a:avLst/>
              <a:gdLst/>
              <a:ahLst/>
              <a:cxnLst>
                <a:cxn ang="0">
                  <a:pos x="7" y="0"/>
                </a:cxn>
                <a:cxn ang="0">
                  <a:pos x="0" y="0"/>
                </a:cxn>
                <a:cxn ang="0">
                  <a:pos x="0" y="7"/>
                </a:cxn>
                <a:cxn ang="0">
                  <a:pos x="7" y="7"/>
                </a:cxn>
                <a:cxn ang="0">
                  <a:pos x="15" y="7"/>
                </a:cxn>
                <a:cxn ang="0">
                  <a:pos x="22" y="7"/>
                </a:cxn>
                <a:cxn ang="0">
                  <a:pos x="22" y="0"/>
                </a:cxn>
                <a:cxn ang="0">
                  <a:pos x="15" y="0"/>
                </a:cxn>
                <a:cxn ang="0">
                  <a:pos x="7" y="0"/>
                </a:cxn>
              </a:cxnLst>
              <a:rect l="0" t="0" r="r" b="b"/>
              <a:pathLst>
                <a:path w="22" h="7">
                  <a:moveTo>
                    <a:pt x="7" y="0"/>
                  </a:moveTo>
                  <a:lnTo>
                    <a:pt x="0" y="0"/>
                  </a:lnTo>
                  <a:lnTo>
                    <a:pt x="0" y="7"/>
                  </a:lnTo>
                  <a:lnTo>
                    <a:pt x="7" y="7"/>
                  </a:lnTo>
                  <a:lnTo>
                    <a:pt x="15" y="7"/>
                  </a:lnTo>
                  <a:lnTo>
                    <a:pt x="22" y="7"/>
                  </a:lnTo>
                  <a:lnTo>
                    <a:pt x="22"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66" name="Line 5044"/>
            <p:cNvSpPr>
              <a:spLocks noChangeShapeType="1"/>
            </p:cNvSpPr>
            <p:nvPr/>
          </p:nvSpPr>
          <p:spPr bwMode="auto">
            <a:xfrm>
              <a:off x="3124201" y="17367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67" name="Freeform 5046"/>
            <p:cNvSpPr>
              <a:spLocks/>
            </p:cNvSpPr>
            <p:nvPr/>
          </p:nvSpPr>
          <p:spPr bwMode="auto">
            <a:xfrm>
              <a:off x="3124200" y="1736725"/>
              <a:ext cx="11113" cy="3175"/>
            </a:xfrm>
            <a:custGeom>
              <a:avLst/>
              <a:gdLst/>
              <a:ahLst/>
              <a:cxnLst>
                <a:cxn ang="0">
                  <a:pos x="0" y="0"/>
                </a:cxn>
                <a:cxn ang="0">
                  <a:pos x="0" y="7"/>
                </a:cxn>
                <a:cxn ang="0">
                  <a:pos x="22" y="7"/>
                </a:cxn>
                <a:cxn ang="0">
                  <a:pos x="22" y="0"/>
                </a:cxn>
                <a:cxn ang="0">
                  <a:pos x="15" y="0"/>
                </a:cxn>
                <a:cxn ang="0">
                  <a:pos x="0" y="0"/>
                </a:cxn>
              </a:cxnLst>
              <a:rect l="0" t="0" r="r" b="b"/>
              <a:pathLst>
                <a:path w="22" h="7">
                  <a:moveTo>
                    <a:pt x="0" y="0"/>
                  </a:moveTo>
                  <a:lnTo>
                    <a:pt x="0" y="7"/>
                  </a:lnTo>
                  <a:lnTo>
                    <a:pt x="22" y="7"/>
                  </a:lnTo>
                  <a:lnTo>
                    <a:pt x="22" y="0"/>
                  </a:lnTo>
                  <a:lnTo>
                    <a:pt x="15"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68" name="Freeform 5047"/>
            <p:cNvSpPr>
              <a:spLocks/>
            </p:cNvSpPr>
            <p:nvPr/>
          </p:nvSpPr>
          <p:spPr bwMode="auto">
            <a:xfrm>
              <a:off x="3124200" y="1736725"/>
              <a:ext cx="11113" cy="3175"/>
            </a:xfrm>
            <a:custGeom>
              <a:avLst/>
              <a:gdLst/>
              <a:ahLst/>
              <a:cxnLst>
                <a:cxn ang="0">
                  <a:pos x="0" y="0"/>
                </a:cxn>
                <a:cxn ang="0">
                  <a:pos x="0" y="0"/>
                </a:cxn>
                <a:cxn ang="0">
                  <a:pos x="0" y="7"/>
                </a:cxn>
                <a:cxn ang="0">
                  <a:pos x="0" y="7"/>
                </a:cxn>
                <a:cxn ang="0">
                  <a:pos x="15" y="7"/>
                </a:cxn>
                <a:cxn ang="0">
                  <a:pos x="22" y="7"/>
                </a:cxn>
                <a:cxn ang="0">
                  <a:pos x="22" y="0"/>
                </a:cxn>
                <a:cxn ang="0">
                  <a:pos x="15" y="0"/>
                </a:cxn>
                <a:cxn ang="0">
                  <a:pos x="0" y="0"/>
                </a:cxn>
              </a:cxnLst>
              <a:rect l="0" t="0" r="r" b="b"/>
              <a:pathLst>
                <a:path w="22" h="7">
                  <a:moveTo>
                    <a:pt x="0" y="0"/>
                  </a:moveTo>
                  <a:lnTo>
                    <a:pt x="0" y="0"/>
                  </a:lnTo>
                  <a:lnTo>
                    <a:pt x="0" y="7"/>
                  </a:lnTo>
                  <a:lnTo>
                    <a:pt x="0" y="7"/>
                  </a:lnTo>
                  <a:lnTo>
                    <a:pt x="15" y="7"/>
                  </a:lnTo>
                  <a:lnTo>
                    <a:pt x="22" y="7"/>
                  </a:lnTo>
                  <a:lnTo>
                    <a:pt x="22" y="0"/>
                  </a:lnTo>
                  <a:lnTo>
                    <a:pt x="15"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69" name="Line 5048"/>
            <p:cNvSpPr>
              <a:spLocks noChangeShapeType="1"/>
            </p:cNvSpPr>
            <p:nvPr/>
          </p:nvSpPr>
          <p:spPr bwMode="auto">
            <a:xfrm>
              <a:off x="3135313" y="17399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70" name="Freeform 5049"/>
            <p:cNvSpPr>
              <a:spLocks/>
            </p:cNvSpPr>
            <p:nvPr/>
          </p:nvSpPr>
          <p:spPr bwMode="auto">
            <a:xfrm>
              <a:off x="3127375" y="1736725"/>
              <a:ext cx="7938" cy="11113"/>
            </a:xfrm>
            <a:custGeom>
              <a:avLst/>
              <a:gdLst/>
              <a:ahLst/>
              <a:cxnLst>
                <a:cxn ang="0">
                  <a:pos x="15" y="7"/>
                </a:cxn>
                <a:cxn ang="0">
                  <a:pos x="15" y="0"/>
                </a:cxn>
                <a:cxn ang="0">
                  <a:pos x="8" y="0"/>
                </a:cxn>
                <a:cxn ang="0">
                  <a:pos x="0" y="7"/>
                </a:cxn>
                <a:cxn ang="0">
                  <a:pos x="0" y="15"/>
                </a:cxn>
                <a:cxn ang="0">
                  <a:pos x="8" y="22"/>
                </a:cxn>
                <a:cxn ang="0">
                  <a:pos x="15" y="22"/>
                </a:cxn>
                <a:cxn ang="0">
                  <a:pos x="15" y="15"/>
                </a:cxn>
                <a:cxn ang="0">
                  <a:pos x="15" y="7"/>
                </a:cxn>
              </a:cxnLst>
              <a:rect l="0" t="0" r="r" b="b"/>
              <a:pathLst>
                <a:path w="15" h="22">
                  <a:moveTo>
                    <a:pt x="15" y="7"/>
                  </a:moveTo>
                  <a:lnTo>
                    <a:pt x="15" y="0"/>
                  </a:lnTo>
                  <a:lnTo>
                    <a:pt x="8" y="0"/>
                  </a:lnTo>
                  <a:lnTo>
                    <a:pt x="0" y="7"/>
                  </a:lnTo>
                  <a:lnTo>
                    <a:pt x="0" y="15"/>
                  </a:lnTo>
                  <a:lnTo>
                    <a:pt x="8" y="22"/>
                  </a:lnTo>
                  <a:lnTo>
                    <a:pt x="15" y="22"/>
                  </a:lnTo>
                  <a:lnTo>
                    <a:pt x="15" y="15"/>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71" name="Freeform 5050"/>
            <p:cNvSpPr>
              <a:spLocks/>
            </p:cNvSpPr>
            <p:nvPr/>
          </p:nvSpPr>
          <p:spPr bwMode="auto">
            <a:xfrm>
              <a:off x="3127375" y="1736725"/>
              <a:ext cx="7938" cy="11113"/>
            </a:xfrm>
            <a:custGeom>
              <a:avLst/>
              <a:gdLst/>
              <a:ahLst/>
              <a:cxnLst>
                <a:cxn ang="0">
                  <a:pos x="15" y="7"/>
                </a:cxn>
                <a:cxn ang="0">
                  <a:pos x="15" y="0"/>
                </a:cxn>
                <a:cxn ang="0">
                  <a:pos x="8" y="0"/>
                </a:cxn>
                <a:cxn ang="0">
                  <a:pos x="0" y="7"/>
                </a:cxn>
                <a:cxn ang="0">
                  <a:pos x="0" y="15"/>
                </a:cxn>
                <a:cxn ang="0">
                  <a:pos x="8" y="22"/>
                </a:cxn>
                <a:cxn ang="0">
                  <a:pos x="15" y="22"/>
                </a:cxn>
                <a:cxn ang="0">
                  <a:pos x="15" y="15"/>
                </a:cxn>
                <a:cxn ang="0">
                  <a:pos x="15" y="7"/>
                </a:cxn>
              </a:cxnLst>
              <a:rect l="0" t="0" r="r" b="b"/>
              <a:pathLst>
                <a:path w="15" h="22">
                  <a:moveTo>
                    <a:pt x="15" y="7"/>
                  </a:moveTo>
                  <a:lnTo>
                    <a:pt x="15" y="0"/>
                  </a:lnTo>
                  <a:lnTo>
                    <a:pt x="8" y="0"/>
                  </a:lnTo>
                  <a:lnTo>
                    <a:pt x="0" y="7"/>
                  </a:lnTo>
                  <a:lnTo>
                    <a:pt x="0" y="15"/>
                  </a:lnTo>
                  <a:lnTo>
                    <a:pt x="8" y="22"/>
                  </a:lnTo>
                  <a:lnTo>
                    <a:pt x="15" y="22"/>
                  </a:lnTo>
                  <a:lnTo>
                    <a:pt x="15" y="15"/>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72" name="Line 5051"/>
            <p:cNvSpPr>
              <a:spLocks noChangeShapeType="1"/>
            </p:cNvSpPr>
            <p:nvPr/>
          </p:nvSpPr>
          <p:spPr bwMode="auto">
            <a:xfrm>
              <a:off x="3132138" y="17399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73" name="Freeform 5052"/>
            <p:cNvSpPr>
              <a:spLocks/>
            </p:cNvSpPr>
            <p:nvPr/>
          </p:nvSpPr>
          <p:spPr bwMode="auto">
            <a:xfrm>
              <a:off x="3127375" y="1739900"/>
              <a:ext cx="28575" cy="7938"/>
            </a:xfrm>
            <a:custGeom>
              <a:avLst/>
              <a:gdLst/>
              <a:ahLst/>
              <a:cxnLst>
                <a:cxn ang="0">
                  <a:pos x="8" y="0"/>
                </a:cxn>
                <a:cxn ang="0">
                  <a:pos x="8" y="8"/>
                </a:cxn>
                <a:cxn ang="0">
                  <a:pos x="0" y="8"/>
                </a:cxn>
                <a:cxn ang="0">
                  <a:pos x="8" y="15"/>
                </a:cxn>
                <a:cxn ang="0">
                  <a:pos x="45" y="15"/>
                </a:cxn>
                <a:cxn ang="0">
                  <a:pos x="53" y="8"/>
                </a:cxn>
                <a:cxn ang="0">
                  <a:pos x="45" y="0"/>
                </a:cxn>
                <a:cxn ang="0">
                  <a:pos x="8" y="0"/>
                </a:cxn>
              </a:cxnLst>
              <a:rect l="0" t="0" r="r" b="b"/>
              <a:pathLst>
                <a:path w="53" h="15">
                  <a:moveTo>
                    <a:pt x="8" y="0"/>
                  </a:moveTo>
                  <a:lnTo>
                    <a:pt x="8" y="8"/>
                  </a:lnTo>
                  <a:lnTo>
                    <a:pt x="0" y="8"/>
                  </a:lnTo>
                  <a:lnTo>
                    <a:pt x="8" y="15"/>
                  </a:lnTo>
                  <a:lnTo>
                    <a:pt x="45" y="15"/>
                  </a:lnTo>
                  <a:lnTo>
                    <a:pt x="53" y="8"/>
                  </a:lnTo>
                  <a:lnTo>
                    <a:pt x="4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74" name="Freeform 5053"/>
            <p:cNvSpPr>
              <a:spLocks/>
            </p:cNvSpPr>
            <p:nvPr/>
          </p:nvSpPr>
          <p:spPr bwMode="auto">
            <a:xfrm>
              <a:off x="3127375" y="1739900"/>
              <a:ext cx="28575" cy="7938"/>
            </a:xfrm>
            <a:custGeom>
              <a:avLst/>
              <a:gdLst/>
              <a:ahLst/>
              <a:cxnLst>
                <a:cxn ang="0">
                  <a:pos x="8" y="0"/>
                </a:cxn>
                <a:cxn ang="0">
                  <a:pos x="8" y="8"/>
                </a:cxn>
                <a:cxn ang="0">
                  <a:pos x="0" y="8"/>
                </a:cxn>
                <a:cxn ang="0">
                  <a:pos x="8" y="15"/>
                </a:cxn>
                <a:cxn ang="0">
                  <a:pos x="45" y="15"/>
                </a:cxn>
                <a:cxn ang="0">
                  <a:pos x="53" y="8"/>
                </a:cxn>
                <a:cxn ang="0">
                  <a:pos x="53" y="8"/>
                </a:cxn>
                <a:cxn ang="0">
                  <a:pos x="45" y="0"/>
                </a:cxn>
                <a:cxn ang="0">
                  <a:pos x="8" y="0"/>
                </a:cxn>
              </a:cxnLst>
              <a:rect l="0" t="0" r="r" b="b"/>
              <a:pathLst>
                <a:path w="53" h="15">
                  <a:moveTo>
                    <a:pt x="8" y="0"/>
                  </a:moveTo>
                  <a:lnTo>
                    <a:pt x="8" y="8"/>
                  </a:lnTo>
                  <a:lnTo>
                    <a:pt x="0" y="8"/>
                  </a:lnTo>
                  <a:lnTo>
                    <a:pt x="8" y="15"/>
                  </a:lnTo>
                  <a:lnTo>
                    <a:pt x="45" y="15"/>
                  </a:lnTo>
                  <a:lnTo>
                    <a:pt x="53" y="8"/>
                  </a:lnTo>
                  <a:lnTo>
                    <a:pt x="53" y="8"/>
                  </a:lnTo>
                  <a:lnTo>
                    <a:pt x="4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75" name="Line 5054"/>
            <p:cNvSpPr>
              <a:spLocks noChangeShapeType="1"/>
            </p:cNvSpPr>
            <p:nvPr/>
          </p:nvSpPr>
          <p:spPr bwMode="auto">
            <a:xfrm>
              <a:off x="3155950" y="17446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76" name="Freeform 5055"/>
            <p:cNvSpPr>
              <a:spLocks/>
            </p:cNvSpPr>
            <p:nvPr/>
          </p:nvSpPr>
          <p:spPr bwMode="auto">
            <a:xfrm>
              <a:off x="3146425" y="1739900"/>
              <a:ext cx="9525" cy="12700"/>
            </a:xfrm>
            <a:custGeom>
              <a:avLst/>
              <a:gdLst/>
              <a:ahLst/>
              <a:cxnLst>
                <a:cxn ang="0">
                  <a:pos x="16" y="8"/>
                </a:cxn>
                <a:cxn ang="0">
                  <a:pos x="8" y="0"/>
                </a:cxn>
                <a:cxn ang="0">
                  <a:pos x="0" y="8"/>
                </a:cxn>
                <a:cxn ang="0">
                  <a:pos x="0" y="23"/>
                </a:cxn>
                <a:cxn ang="0">
                  <a:pos x="16" y="23"/>
                </a:cxn>
                <a:cxn ang="0">
                  <a:pos x="16" y="8"/>
                </a:cxn>
              </a:cxnLst>
              <a:rect l="0" t="0" r="r" b="b"/>
              <a:pathLst>
                <a:path w="16" h="23">
                  <a:moveTo>
                    <a:pt x="16" y="8"/>
                  </a:moveTo>
                  <a:lnTo>
                    <a:pt x="8" y="0"/>
                  </a:lnTo>
                  <a:lnTo>
                    <a:pt x="0" y="8"/>
                  </a:lnTo>
                  <a:lnTo>
                    <a:pt x="0" y="23"/>
                  </a:lnTo>
                  <a:lnTo>
                    <a:pt x="16" y="23"/>
                  </a:lnTo>
                  <a:lnTo>
                    <a:pt x="16"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77" name="Freeform 5056"/>
            <p:cNvSpPr>
              <a:spLocks/>
            </p:cNvSpPr>
            <p:nvPr/>
          </p:nvSpPr>
          <p:spPr bwMode="auto">
            <a:xfrm>
              <a:off x="3146425" y="1739900"/>
              <a:ext cx="9525" cy="12700"/>
            </a:xfrm>
            <a:custGeom>
              <a:avLst/>
              <a:gdLst/>
              <a:ahLst/>
              <a:cxnLst>
                <a:cxn ang="0">
                  <a:pos x="16" y="8"/>
                </a:cxn>
                <a:cxn ang="0">
                  <a:pos x="16" y="8"/>
                </a:cxn>
                <a:cxn ang="0">
                  <a:pos x="8" y="0"/>
                </a:cxn>
                <a:cxn ang="0">
                  <a:pos x="0" y="8"/>
                </a:cxn>
                <a:cxn ang="0">
                  <a:pos x="0" y="23"/>
                </a:cxn>
                <a:cxn ang="0">
                  <a:pos x="8" y="23"/>
                </a:cxn>
                <a:cxn ang="0">
                  <a:pos x="16" y="23"/>
                </a:cxn>
                <a:cxn ang="0">
                  <a:pos x="16" y="23"/>
                </a:cxn>
                <a:cxn ang="0">
                  <a:pos x="16" y="8"/>
                </a:cxn>
              </a:cxnLst>
              <a:rect l="0" t="0" r="r" b="b"/>
              <a:pathLst>
                <a:path w="16" h="23">
                  <a:moveTo>
                    <a:pt x="16" y="8"/>
                  </a:moveTo>
                  <a:lnTo>
                    <a:pt x="16" y="8"/>
                  </a:lnTo>
                  <a:lnTo>
                    <a:pt x="8" y="0"/>
                  </a:lnTo>
                  <a:lnTo>
                    <a:pt x="0" y="8"/>
                  </a:lnTo>
                  <a:lnTo>
                    <a:pt x="0" y="23"/>
                  </a:lnTo>
                  <a:lnTo>
                    <a:pt x="8" y="23"/>
                  </a:lnTo>
                  <a:lnTo>
                    <a:pt x="16" y="23"/>
                  </a:lnTo>
                  <a:lnTo>
                    <a:pt x="16" y="23"/>
                  </a:lnTo>
                  <a:lnTo>
                    <a:pt x="16"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78" name="Line 5057"/>
            <p:cNvSpPr>
              <a:spLocks noChangeShapeType="1"/>
            </p:cNvSpPr>
            <p:nvPr/>
          </p:nvSpPr>
          <p:spPr bwMode="auto">
            <a:xfrm>
              <a:off x="3151188" y="17478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79" name="Line 5060"/>
            <p:cNvSpPr>
              <a:spLocks noChangeShapeType="1"/>
            </p:cNvSpPr>
            <p:nvPr/>
          </p:nvSpPr>
          <p:spPr bwMode="auto">
            <a:xfrm>
              <a:off x="3155950" y="17478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80" name="Line 5156"/>
            <p:cNvSpPr>
              <a:spLocks noChangeShapeType="1"/>
            </p:cNvSpPr>
            <p:nvPr/>
          </p:nvSpPr>
          <p:spPr bwMode="auto">
            <a:xfrm>
              <a:off x="3406775" y="18288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81" name="Line 5159"/>
            <p:cNvSpPr>
              <a:spLocks noChangeShapeType="1"/>
            </p:cNvSpPr>
            <p:nvPr/>
          </p:nvSpPr>
          <p:spPr bwMode="auto">
            <a:xfrm>
              <a:off x="3402013" y="18319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82" name="Freeform 5160"/>
            <p:cNvSpPr>
              <a:spLocks/>
            </p:cNvSpPr>
            <p:nvPr/>
          </p:nvSpPr>
          <p:spPr bwMode="auto">
            <a:xfrm>
              <a:off x="3398838" y="1831975"/>
              <a:ext cx="11113" cy="4763"/>
            </a:xfrm>
            <a:custGeom>
              <a:avLst/>
              <a:gdLst/>
              <a:ahLst/>
              <a:cxnLst>
                <a:cxn ang="0">
                  <a:pos x="6" y="0"/>
                </a:cxn>
                <a:cxn ang="0">
                  <a:pos x="0" y="0"/>
                </a:cxn>
                <a:cxn ang="0">
                  <a:pos x="6" y="7"/>
                </a:cxn>
                <a:cxn ang="0">
                  <a:pos x="14" y="7"/>
                </a:cxn>
                <a:cxn ang="0">
                  <a:pos x="22" y="0"/>
                </a:cxn>
                <a:cxn ang="0">
                  <a:pos x="14" y="0"/>
                </a:cxn>
                <a:cxn ang="0">
                  <a:pos x="6" y="0"/>
                </a:cxn>
              </a:cxnLst>
              <a:rect l="0" t="0" r="r" b="b"/>
              <a:pathLst>
                <a:path w="22" h="7">
                  <a:moveTo>
                    <a:pt x="6" y="0"/>
                  </a:moveTo>
                  <a:lnTo>
                    <a:pt x="0" y="0"/>
                  </a:lnTo>
                  <a:lnTo>
                    <a:pt x="6" y="7"/>
                  </a:lnTo>
                  <a:lnTo>
                    <a:pt x="14" y="7"/>
                  </a:lnTo>
                  <a:lnTo>
                    <a:pt x="22" y="0"/>
                  </a:lnTo>
                  <a:lnTo>
                    <a:pt x="14" y="0"/>
                  </a:lnTo>
                  <a:lnTo>
                    <a:pt x="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83" name="Freeform 5161"/>
            <p:cNvSpPr>
              <a:spLocks/>
            </p:cNvSpPr>
            <p:nvPr/>
          </p:nvSpPr>
          <p:spPr bwMode="auto">
            <a:xfrm>
              <a:off x="3398838" y="1831975"/>
              <a:ext cx="11113" cy="4763"/>
            </a:xfrm>
            <a:custGeom>
              <a:avLst/>
              <a:gdLst/>
              <a:ahLst/>
              <a:cxnLst>
                <a:cxn ang="0">
                  <a:pos x="6" y="0"/>
                </a:cxn>
                <a:cxn ang="0">
                  <a:pos x="0" y="0"/>
                </a:cxn>
                <a:cxn ang="0">
                  <a:pos x="0" y="0"/>
                </a:cxn>
                <a:cxn ang="0">
                  <a:pos x="6" y="7"/>
                </a:cxn>
                <a:cxn ang="0">
                  <a:pos x="14" y="7"/>
                </a:cxn>
                <a:cxn ang="0">
                  <a:pos x="22" y="0"/>
                </a:cxn>
                <a:cxn ang="0">
                  <a:pos x="14" y="0"/>
                </a:cxn>
                <a:cxn ang="0">
                  <a:pos x="14" y="0"/>
                </a:cxn>
                <a:cxn ang="0">
                  <a:pos x="6" y="0"/>
                </a:cxn>
              </a:cxnLst>
              <a:rect l="0" t="0" r="r" b="b"/>
              <a:pathLst>
                <a:path w="22" h="7">
                  <a:moveTo>
                    <a:pt x="6" y="0"/>
                  </a:moveTo>
                  <a:lnTo>
                    <a:pt x="0" y="0"/>
                  </a:lnTo>
                  <a:lnTo>
                    <a:pt x="0" y="0"/>
                  </a:lnTo>
                  <a:lnTo>
                    <a:pt x="6" y="7"/>
                  </a:lnTo>
                  <a:lnTo>
                    <a:pt x="14" y="7"/>
                  </a:lnTo>
                  <a:lnTo>
                    <a:pt x="22" y="0"/>
                  </a:lnTo>
                  <a:lnTo>
                    <a:pt x="14" y="0"/>
                  </a:lnTo>
                  <a:lnTo>
                    <a:pt x="14" y="0"/>
                  </a:lnTo>
                  <a:lnTo>
                    <a:pt x="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84" name="Line 5162"/>
            <p:cNvSpPr>
              <a:spLocks noChangeShapeType="1"/>
            </p:cNvSpPr>
            <p:nvPr/>
          </p:nvSpPr>
          <p:spPr bwMode="auto">
            <a:xfrm>
              <a:off x="3409950" y="18319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85" name="Freeform 5163"/>
            <p:cNvSpPr>
              <a:spLocks/>
            </p:cNvSpPr>
            <p:nvPr/>
          </p:nvSpPr>
          <p:spPr bwMode="auto">
            <a:xfrm>
              <a:off x="3402013" y="1831975"/>
              <a:ext cx="7938" cy="12700"/>
            </a:xfrm>
            <a:custGeom>
              <a:avLst/>
              <a:gdLst/>
              <a:ahLst/>
              <a:cxnLst>
                <a:cxn ang="0">
                  <a:pos x="16" y="0"/>
                </a:cxn>
                <a:cxn ang="0">
                  <a:pos x="0" y="0"/>
                </a:cxn>
                <a:cxn ang="0">
                  <a:pos x="0" y="15"/>
                </a:cxn>
                <a:cxn ang="0">
                  <a:pos x="8" y="22"/>
                </a:cxn>
                <a:cxn ang="0">
                  <a:pos x="8" y="15"/>
                </a:cxn>
                <a:cxn ang="0">
                  <a:pos x="16" y="15"/>
                </a:cxn>
                <a:cxn ang="0">
                  <a:pos x="16" y="0"/>
                </a:cxn>
              </a:cxnLst>
              <a:rect l="0" t="0" r="r" b="b"/>
              <a:pathLst>
                <a:path w="16" h="22">
                  <a:moveTo>
                    <a:pt x="16" y="0"/>
                  </a:moveTo>
                  <a:lnTo>
                    <a:pt x="0" y="0"/>
                  </a:lnTo>
                  <a:lnTo>
                    <a:pt x="0" y="15"/>
                  </a:lnTo>
                  <a:lnTo>
                    <a:pt x="8" y="22"/>
                  </a:lnTo>
                  <a:lnTo>
                    <a:pt x="8" y="15"/>
                  </a:lnTo>
                  <a:lnTo>
                    <a:pt x="16" y="15"/>
                  </a:lnTo>
                  <a:lnTo>
                    <a:pt x="1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86" name="Freeform 5164"/>
            <p:cNvSpPr>
              <a:spLocks/>
            </p:cNvSpPr>
            <p:nvPr/>
          </p:nvSpPr>
          <p:spPr bwMode="auto">
            <a:xfrm>
              <a:off x="3402013" y="1831975"/>
              <a:ext cx="7938" cy="12700"/>
            </a:xfrm>
            <a:custGeom>
              <a:avLst/>
              <a:gdLst/>
              <a:ahLst/>
              <a:cxnLst>
                <a:cxn ang="0">
                  <a:pos x="16" y="0"/>
                </a:cxn>
                <a:cxn ang="0">
                  <a:pos x="8" y="0"/>
                </a:cxn>
                <a:cxn ang="0">
                  <a:pos x="8" y="0"/>
                </a:cxn>
                <a:cxn ang="0">
                  <a:pos x="0" y="0"/>
                </a:cxn>
                <a:cxn ang="0">
                  <a:pos x="0" y="15"/>
                </a:cxn>
                <a:cxn ang="0">
                  <a:pos x="8" y="22"/>
                </a:cxn>
                <a:cxn ang="0">
                  <a:pos x="8" y="15"/>
                </a:cxn>
                <a:cxn ang="0">
                  <a:pos x="16" y="15"/>
                </a:cxn>
                <a:cxn ang="0">
                  <a:pos x="16" y="0"/>
                </a:cxn>
              </a:cxnLst>
              <a:rect l="0" t="0" r="r" b="b"/>
              <a:pathLst>
                <a:path w="16" h="22">
                  <a:moveTo>
                    <a:pt x="16" y="0"/>
                  </a:moveTo>
                  <a:lnTo>
                    <a:pt x="8" y="0"/>
                  </a:lnTo>
                  <a:lnTo>
                    <a:pt x="8" y="0"/>
                  </a:lnTo>
                  <a:lnTo>
                    <a:pt x="0" y="0"/>
                  </a:lnTo>
                  <a:lnTo>
                    <a:pt x="0" y="15"/>
                  </a:lnTo>
                  <a:lnTo>
                    <a:pt x="8" y="22"/>
                  </a:lnTo>
                  <a:lnTo>
                    <a:pt x="8" y="15"/>
                  </a:lnTo>
                  <a:lnTo>
                    <a:pt x="16" y="15"/>
                  </a:lnTo>
                  <a:lnTo>
                    <a:pt x="1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87" name="Line 5165"/>
            <p:cNvSpPr>
              <a:spLocks noChangeShapeType="1"/>
            </p:cNvSpPr>
            <p:nvPr/>
          </p:nvSpPr>
          <p:spPr bwMode="auto">
            <a:xfrm>
              <a:off x="3406775" y="18367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88" name="Freeform 5166"/>
            <p:cNvSpPr>
              <a:spLocks/>
            </p:cNvSpPr>
            <p:nvPr/>
          </p:nvSpPr>
          <p:spPr bwMode="auto">
            <a:xfrm>
              <a:off x="3402013" y="1836738"/>
              <a:ext cx="12700" cy="7938"/>
            </a:xfrm>
            <a:custGeom>
              <a:avLst/>
              <a:gdLst/>
              <a:ahLst/>
              <a:cxnLst>
                <a:cxn ang="0">
                  <a:pos x="8" y="0"/>
                </a:cxn>
                <a:cxn ang="0">
                  <a:pos x="0" y="0"/>
                </a:cxn>
                <a:cxn ang="0">
                  <a:pos x="0" y="8"/>
                </a:cxn>
                <a:cxn ang="0">
                  <a:pos x="8" y="15"/>
                </a:cxn>
                <a:cxn ang="0">
                  <a:pos x="16" y="15"/>
                </a:cxn>
                <a:cxn ang="0">
                  <a:pos x="23" y="8"/>
                </a:cxn>
                <a:cxn ang="0">
                  <a:pos x="23" y="0"/>
                </a:cxn>
                <a:cxn ang="0">
                  <a:pos x="16" y="0"/>
                </a:cxn>
                <a:cxn ang="0">
                  <a:pos x="8" y="0"/>
                </a:cxn>
              </a:cxnLst>
              <a:rect l="0" t="0" r="r" b="b"/>
              <a:pathLst>
                <a:path w="23" h="15">
                  <a:moveTo>
                    <a:pt x="8" y="0"/>
                  </a:moveTo>
                  <a:lnTo>
                    <a:pt x="0" y="0"/>
                  </a:lnTo>
                  <a:lnTo>
                    <a:pt x="0" y="8"/>
                  </a:lnTo>
                  <a:lnTo>
                    <a:pt x="8" y="15"/>
                  </a:lnTo>
                  <a:lnTo>
                    <a:pt x="16" y="15"/>
                  </a:lnTo>
                  <a:lnTo>
                    <a:pt x="23" y="8"/>
                  </a:lnTo>
                  <a:lnTo>
                    <a:pt x="23"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89" name="Freeform 5167"/>
            <p:cNvSpPr>
              <a:spLocks/>
            </p:cNvSpPr>
            <p:nvPr/>
          </p:nvSpPr>
          <p:spPr bwMode="auto">
            <a:xfrm>
              <a:off x="3402013" y="1836738"/>
              <a:ext cx="12700" cy="7938"/>
            </a:xfrm>
            <a:custGeom>
              <a:avLst/>
              <a:gdLst/>
              <a:ahLst/>
              <a:cxnLst>
                <a:cxn ang="0">
                  <a:pos x="8" y="0"/>
                </a:cxn>
                <a:cxn ang="0">
                  <a:pos x="0" y="0"/>
                </a:cxn>
                <a:cxn ang="0">
                  <a:pos x="0" y="8"/>
                </a:cxn>
                <a:cxn ang="0">
                  <a:pos x="8" y="15"/>
                </a:cxn>
                <a:cxn ang="0">
                  <a:pos x="16" y="15"/>
                </a:cxn>
                <a:cxn ang="0">
                  <a:pos x="23" y="8"/>
                </a:cxn>
                <a:cxn ang="0">
                  <a:pos x="23" y="0"/>
                </a:cxn>
                <a:cxn ang="0">
                  <a:pos x="16" y="0"/>
                </a:cxn>
                <a:cxn ang="0">
                  <a:pos x="8" y="0"/>
                </a:cxn>
              </a:cxnLst>
              <a:rect l="0" t="0" r="r" b="b"/>
              <a:pathLst>
                <a:path w="23" h="15">
                  <a:moveTo>
                    <a:pt x="8" y="0"/>
                  </a:moveTo>
                  <a:lnTo>
                    <a:pt x="0" y="0"/>
                  </a:lnTo>
                  <a:lnTo>
                    <a:pt x="0" y="8"/>
                  </a:lnTo>
                  <a:lnTo>
                    <a:pt x="8" y="15"/>
                  </a:lnTo>
                  <a:lnTo>
                    <a:pt x="16" y="15"/>
                  </a:lnTo>
                  <a:lnTo>
                    <a:pt x="23" y="8"/>
                  </a:lnTo>
                  <a:lnTo>
                    <a:pt x="23"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90" name="Line 5168"/>
            <p:cNvSpPr>
              <a:spLocks noChangeShapeType="1"/>
            </p:cNvSpPr>
            <p:nvPr/>
          </p:nvSpPr>
          <p:spPr bwMode="auto">
            <a:xfrm>
              <a:off x="3414713" y="18399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91" name="Freeform 5169"/>
            <p:cNvSpPr>
              <a:spLocks/>
            </p:cNvSpPr>
            <p:nvPr/>
          </p:nvSpPr>
          <p:spPr bwMode="auto">
            <a:xfrm>
              <a:off x="3409950" y="1836738"/>
              <a:ext cx="4763" cy="11113"/>
            </a:xfrm>
            <a:custGeom>
              <a:avLst/>
              <a:gdLst/>
              <a:ahLst/>
              <a:cxnLst>
                <a:cxn ang="0">
                  <a:pos x="7" y="8"/>
                </a:cxn>
                <a:cxn ang="0">
                  <a:pos x="7" y="0"/>
                </a:cxn>
                <a:cxn ang="0">
                  <a:pos x="0" y="0"/>
                </a:cxn>
                <a:cxn ang="0">
                  <a:pos x="0" y="22"/>
                </a:cxn>
                <a:cxn ang="0">
                  <a:pos x="7" y="22"/>
                </a:cxn>
                <a:cxn ang="0">
                  <a:pos x="7" y="15"/>
                </a:cxn>
                <a:cxn ang="0">
                  <a:pos x="7" y="8"/>
                </a:cxn>
              </a:cxnLst>
              <a:rect l="0" t="0" r="r" b="b"/>
              <a:pathLst>
                <a:path w="7" h="22">
                  <a:moveTo>
                    <a:pt x="7" y="8"/>
                  </a:moveTo>
                  <a:lnTo>
                    <a:pt x="7" y="0"/>
                  </a:lnTo>
                  <a:lnTo>
                    <a:pt x="0" y="0"/>
                  </a:lnTo>
                  <a:lnTo>
                    <a:pt x="0" y="22"/>
                  </a:lnTo>
                  <a:lnTo>
                    <a:pt x="7" y="22"/>
                  </a:lnTo>
                  <a:lnTo>
                    <a:pt x="7" y="15"/>
                  </a:lnTo>
                  <a:lnTo>
                    <a:pt x="7"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92" name="Freeform 5170"/>
            <p:cNvSpPr>
              <a:spLocks/>
            </p:cNvSpPr>
            <p:nvPr/>
          </p:nvSpPr>
          <p:spPr bwMode="auto">
            <a:xfrm>
              <a:off x="3409950" y="1836738"/>
              <a:ext cx="4763" cy="11113"/>
            </a:xfrm>
            <a:custGeom>
              <a:avLst/>
              <a:gdLst/>
              <a:ahLst/>
              <a:cxnLst>
                <a:cxn ang="0">
                  <a:pos x="7" y="8"/>
                </a:cxn>
                <a:cxn ang="0">
                  <a:pos x="7" y="0"/>
                </a:cxn>
                <a:cxn ang="0">
                  <a:pos x="0" y="0"/>
                </a:cxn>
                <a:cxn ang="0">
                  <a:pos x="0" y="8"/>
                </a:cxn>
                <a:cxn ang="0">
                  <a:pos x="0" y="15"/>
                </a:cxn>
                <a:cxn ang="0">
                  <a:pos x="0" y="22"/>
                </a:cxn>
                <a:cxn ang="0">
                  <a:pos x="7" y="22"/>
                </a:cxn>
                <a:cxn ang="0">
                  <a:pos x="7" y="15"/>
                </a:cxn>
                <a:cxn ang="0">
                  <a:pos x="7" y="8"/>
                </a:cxn>
              </a:cxnLst>
              <a:rect l="0" t="0" r="r" b="b"/>
              <a:pathLst>
                <a:path w="7" h="22">
                  <a:moveTo>
                    <a:pt x="7" y="8"/>
                  </a:moveTo>
                  <a:lnTo>
                    <a:pt x="7" y="0"/>
                  </a:lnTo>
                  <a:lnTo>
                    <a:pt x="0" y="0"/>
                  </a:lnTo>
                  <a:lnTo>
                    <a:pt x="0" y="8"/>
                  </a:lnTo>
                  <a:lnTo>
                    <a:pt x="0" y="15"/>
                  </a:lnTo>
                  <a:lnTo>
                    <a:pt x="0" y="22"/>
                  </a:lnTo>
                  <a:lnTo>
                    <a:pt x="7" y="22"/>
                  </a:lnTo>
                  <a:lnTo>
                    <a:pt x="7" y="15"/>
                  </a:lnTo>
                  <a:lnTo>
                    <a:pt x="7"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93" name="Line 5171"/>
            <p:cNvSpPr>
              <a:spLocks noChangeShapeType="1"/>
            </p:cNvSpPr>
            <p:nvPr/>
          </p:nvSpPr>
          <p:spPr bwMode="auto">
            <a:xfrm>
              <a:off x="3409950" y="18446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94" name="Freeform 5172"/>
            <p:cNvSpPr>
              <a:spLocks/>
            </p:cNvSpPr>
            <p:nvPr/>
          </p:nvSpPr>
          <p:spPr bwMode="auto">
            <a:xfrm>
              <a:off x="3409950" y="1844675"/>
              <a:ext cx="15875" cy="3175"/>
            </a:xfrm>
            <a:custGeom>
              <a:avLst/>
              <a:gdLst/>
              <a:ahLst/>
              <a:cxnLst>
                <a:cxn ang="0">
                  <a:pos x="0" y="0"/>
                </a:cxn>
                <a:cxn ang="0">
                  <a:pos x="0" y="7"/>
                </a:cxn>
                <a:cxn ang="0">
                  <a:pos x="22" y="7"/>
                </a:cxn>
                <a:cxn ang="0">
                  <a:pos x="29" y="0"/>
                </a:cxn>
                <a:cxn ang="0">
                  <a:pos x="22" y="0"/>
                </a:cxn>
                <a:cxn ang="0">
                  <a:pos x="0" y="0"/>
                </a:cxn>
              </a:cxnLst>
              <a:rect l="0" t="0" r="r" b="b"/>
              <a:pathLst>
                <a:path w="29" h="7">
                  <a:moveTo>
                    <a:pt x="0" y="0"/>
                  </a:moveTo>
                  <a:lnTo>
                    <a:pt x="0" y="7"/>
                  </a:lnTo>
                  <a:lnTo>
                    <a:pt x="22" y="7"/>
                  </a:lnTo>
                  <a:lnTo>
                    <a:pt x="29" y="0"/>
                  </a:lnTo>
                  <a:lnTo>
                    <a:pt x="22"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95" name="Freeform 5173"/>
            <p:cNvSpPr>
              <a:spLocks/>
            </p:cNvSpPr>
            <p:nvPr/>
          </p:nvSpPr>
          <p:spPr bwMode="auto">
            <a:xfrm>
              <a:off x="3409950" y="1844675"/>
              <a:ext cx="15875" cy="3175"/>
            </a:xfrm>
            <a:custGeom>
              <a:avLst/>
              <a:gdLst/>
              <a:ahLst/>
              <a:cxnLst>
                <a:cxn ang="0">
                  <a:pos x="0" y="0"/>
                </a:cxn>
                <a:cxn ang="0">
                  <a:pos x="0" y="0"/>
                </a:cxn>
                <a:cxn ang="0">
                  <a:pos x="0" y="0"/>
                </a:cxn>
                <a:cxn ang="0">
                  <a:pos x="0" y="7"/>
                </a:cxn>
                <a:cxn ang="0">
                  <a:pos x="22" y="7"/>
                </a:cxn>
                <a:cxn ang="0">
                  <a:pos x="29" y="0"/>
                </a:cxn>
                <a:cxn ang="0">
                  <a:pos x="29" y="0"/>
                </a:cxn>
                <a:cxn ang="0">
                  <a:pos x="22" y="0"/>
                </a:cxn>
                <a:cxn ang="0">
                  <a:pos x="0" y="0"/>
                </a:cxn>
              </a:cxnLst>
              <a:rect l="0" t="0" r="r" b="b"/>
              <a:pathLst>
                <a:path w="29" h="7">
                  <a:moveTo>
                    <a:pt x="0" y="0"/>
                  </a:moveTo>
                  <a:lnTo>
                    <a:pt x="0" y="0"/>
                  </a:lnTo>
                  <a:lnTo>
                    <a:pt x="0" y="0"/>
                  </a:lnTo>
                  <a:lnTo>
                    <a:pt x="0" y="7"/>
                  </a:lnTo>
                  <a:lnTo>
                    <a:pt x="22" y="7"/>
                  </a:lnTo>
                  <a:lnTo>
                    <a:pt x="29" y="0"/>
                  </a:lnTo>
                  <a:lnTo>
                    <a:pt x="29" y="0"/>
                  </a:lnTo>
                  <a:lnTo>
                    <a:pt x="22"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96" name="Line 5174"/>
            <p:cNvSpPr>
              <a:spLocks noChangeShapeType="1"/>
            </p:cNvSpPr>
            <p:nvPr/>
          </p:nvSpPr>
          <p:spPr bwMode="auto">
            <a:xfrm>
              <a:off x="3425825" y="18446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97" name="Freeform 5175"/>
            <p:cNvSpPr>
              <a:spLocks/>
            </p:cNvSpPr>
            <p:nvPr/>
          </p:nvSpPr>
          <p:spPr bwMode="auto">
            <a:xfrm>
              <a:off x="3417888" y="1844675"/>
              <a:ext cx="7938" cy="11113"/>
            </a:xfrm>
            <a:custGeom>
              <a:avLst/>
              <a:gdLst/>
              <a:ahLst/>
              <a:cxnLst>
                <a:cxn ang="0">
                  <a:pos x="14" y="0"/>
                </a:cxn>
                <a:cxn ang="0">
                  <a:pos x="0" y="0"/>
                </a:cxn>
                <a:cxn ang="0">
                  <a:pos x="0" y="14"/>
                </a:cxn>
                <a:cxn ang="0">
                  <a:pos x="7" y="21"/>
                </a:cxn>
                <a:cxn ang="0">
                  <a:pos x="14" y="14"/>
                </a:cxn>
                <a:cxn ang="0">
                  <a:pos x="14" y="0"/>
                </a:cxn>
              </a:cxnLst>
              <a:rect l="0" t="0" r="r" b="b"/>
              <a:pathLst>
                <a:path w="14" h="21">
                  <a:moveTo>
                    <a:pt x="14" y="0"/>
                  </a:moveTo>
                  <a:lnTo>
                    <a:pt x="0" y="0"/>
                  </a:lnTo>
                  <a:lnTo>
                    <a:pt x="0" y="14"/>
                  </a:lnTo>
                  <a:lnTo>
                    <a:pt x="7" y="21"/>
                  </a:lnTo>
                  <a:lnTo>
                    <a:pt x="14" y="14"/>
                  </a:lnTo>
                  <a:lnTo>
                    <a:pt x="14"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98" name="Freeform 5176"/>
            <p:cNvSpPr>
              <a:spLocks/>
            </p:cNvSpPr>
            <p:nvPr/>
          </p:nvSpPr>
          <p:spPr bwMode="auto">
            <a:xfrm>
              <a:off x="3417888" y="1844675"/>
              <a:ext cx="7938" cy="11113"/>
            </a:xfrm>
            <a:custGeom>
              <a:avLst/>
              <a:gdLst/>
              <a:ahLst/>
              <a:cxnLst>
                <a:cxn ang="0">
                  <a:pos x="14" y="0"/>
                </a:cxn>
                <a:cxn ang="0">
                  <a:pos x="14" y="0"/>
                </a:cxn>
                <a:cxn ang="0">
                  <a:pos x="7" y="0"/>
                </a:cxn>
                <a:cxn ang="0">
                  <a:pos x="0" y="0"/>
                </a:cxn>
                <a:cxn ang="0">
                  <a:pos x="0" y="14"/>
                </a:cxn>
                <a:cxn ang="0">
                  <a:pos x="7" y="21"/>
                </a:cxn>
                <a:cxn ang="0">
                  <a:pos x="14" y="14"/>
                </a:cxn>
                <a:cxn ang="0">
                  <a:pos x="14" y="14"/>
                </a:cxn>
                <a:cxn ang="0">
                  <a:pos x="14" y="0"/>
                </a:cxn>
              </a:cxnLst>
              <a:rect l="0" t="0" r="r" b="b"/>
              <a:pathLst>
                <a:path w="14" h="21">
                  <a:moveTo>
                    <a:pt x="14" y="0"/>
                  </a:moveTo>
                  <a:lnTo>
                    <a:pt x="14" y="0"/>
                  </a:lnTo>
                  <a:lnTo>
                    <a:pt x="7" y="0"/>
                  </a:lnTo>
                  <a:lnTo>
                    <a:pt x="0" y="0"/>
                  </a:lnTo>
                  <a:lnTo>
                    <a:pt x="0" y="14"/>
                  </a:lnTo>
                  <a:lnTo>
                    <a:pt x="7" y="21"/>
                  </a:lnTo>
                  <a:lnTo>
                    <a:pt x="14" y="14"/>
                  </a:lnTo>
                  <a:lnTo>
                    <a:pt x="14" y="14"/>
                  </a:lnTo>
                  <a:lnTo>
                    <a:pt x="14"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699" name="Line 5177"/>
            <p:cNvSpPr>
              <a:spLocks noChangeShapeType="1"/>
            </p:cNvSpPr>
            <p:nvPr/>
          </p:nvSpPr>
          <p:spPr bwMode="auto">
            <a:xfrm>
              <a:off x="3422650" y="18478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00" name="Freeform 5178"/>
            <p:cNvSpPr>
              <a:spLocks/>
            </p:cNvSpPr>
            <p:nvPr/>
          </p:nvSpPr>
          <p:spPr bwMode="auto">
            <a:xfrm>
              <a:off x="3417888" y="1847850"/>
              <a:ext cx="12700" cy="7938"/>
            </a:xfrm>
            <a:custGeom>
              <a:avLst/>
              <a:gdLst/>
              <a:ahLst/>
              <a:cxnLst>
                <a:cxn ang="0">
                  <a:pos x="7" y="0"/>
                </a:cxn>
                <a:cxn ang="0">
                  <a:pos x="0" y="7"/>
                </a:cxn>
                <a:cxn ang="0">
                  <a:pos x="7" y="14"/>
                </a:cxn>
                <a:cxn ang="0">
                  <a:pos x="14" y="14"/>
                </a:cxn>
                <a:cxn ang="0">
                  <a:pos x="22" y="7"/>
                </a:cxn>
                <a:cxn ang="0">
                  <a:pos x="22" y="0"/>
                </a:cxn>
                <a:cxn ang="0">
                  <a:pos x="14" y="0"/>
                </a:cxn>
                <a:cxn ang="0">
                  <a:pos x="7" y="0"/>
                </a:cxn>
              </a:cxnLst>
              <a:rect l="0" t="0" r="r" b="b"/>
              <a:pathLst>
                <a:path w="22" h="14">
                  <a:moveTo>
                    <a:pt x="7" y="0"/>
                  </a:moveTo>
                  <a:lnTo>
                    <a:pt x="0" y="7"/>
                  </a:lnTo>
                  <a:lnTo>
                    <a:pt x="7" y="14"/>
                  </a:lnTo>
                  <a:lnTo>
                    <a:pt x="14" y="14"/>
                  </a:lnTo>
                  <a:lnTo>
                    <a:pt x="22" y="7"/>
                  </a:lnTo>
                  <a:lnTo>
                    <a:pt x="22" y="0"/>
                  </a:lnTo>
                  <a:lnTo>
                    <a:pt x="14"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01" name="Freeform 5179"/>
            <p:cNvSpPr>
              <a:spLocks/>
            </p:cNvSpPr>
            <p:nvPr/>
          </p:nvSpPr>
          <p:spPr bwMode="auto">
            <a:xfrm>
              <a:off x="3417888" y="1847850"/>
              <a:ext cx="12700" cy="7938"/>
            </a:xfrm>
            <a:custGeom>
              <a:avLst/>
              <a:gdLst/>
              <a:ahLst/>
              <a:cxnLst>
                <a:cxn ang="0">
                  <a:pos x="7" y="0"/>
                </a:cxn>
                <a:cxn ang="0">
                  <a:pos x="7" y="0"/>
                </a:cxn>
                <a:cxn ang="0">
                  <a:pos x="0" y="7"/>
                </a:cxn>
                <a:cxn ang="0">
                  <a:pos x="7" y="14"/>
                </a:cxn>
                <a:cxn ang="0">
                  <a:pos x="14" y="14"/>
                </a:cxn>
                <a:cxn ang="0">
                  <a:pos x="22" y="7"/>
                </a:cxn>
                <a:cxn ang="0">
                  <a:pos x="22" y="0"/>
                </a:cxn>
                <a:cxn ang="0">
                  <a:pos x="14" y="0"/>
                </a:cxn>
                <a:cxn ang="0">
                  <a:pos x="7" y="0"/>
                </a:cxn>
              </a:cxnLst>
              <a:rect l="0" t="0" r="r" b="b"/>
              <a:pathLst>
                <a:path w="22" h="14">
                  <a:moveTo>
                    <a:pt x="7" y="0"/>
                  </a:moveTo>
                  <a:lnTo>
                    <a:pt x="7" y="0"/>
                  </a:lnTo>
                  <a:lnTo>
                    <a:pt x="0" y="7"/>
                  </a:lnTo>
                  <a:lnTo>
                    <a:pt x="7" y="14"/>
                  </a:lnTo>
                  <a:lnTo>
                    <a:pt x="14" y="14"/>
                  </a:lnTo>
                  <a:lnTo>
                    <a:pt x="22" y="7"/>
                  </a:lnTo>
                  <a:lnTo>
                    <a:pt x="22" y="0"/>
                  </a:lnTo>
                  <a:lnTo>
                    <a:pt x="14"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02" name="Line 5180"/>
            <p:cNvSpPr>
              <a:spLocks noChangeShapeType="1"/>
            </p:cNvSpPr>
            <p:nvPr/>
          </p:nvSpPr>
          <p:spPr bwMode="auto">
            <a:xfrm>
              <a:off x="3425825" y="18478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03" name="Freeform 5181"/>
            <p:cNvSpPr>
              <a:spLocks/>
            </p:cNvSpPr>
            <p:nvPr/>
          </p:nvSpPr>
          <p:spPr bwMode="auto">
            <a:xfrm>
              <a:off x="3422650" y="1847850"/>
              <a:ext cx="11113" cy="7938"/>
            </a:xfrm>
            <a:custGeom>
              <a:avLst/>
              <a:gdLst/>
              <a:ahLst/>
              <a:cxnLst>
                <a:cxn ang="0">
                  <a:pos x="7" y="0"/>
                </a:cxn>
                <a:cxn ang="0">
                  <a:pos x="0" y="0"/>
                </a:cxn>
                <a:cxn ang="0">
                  <a:pos x="0" y="7"/>
                </a:cxn>
                <a:cxn ang="0">
                  <a:pos x="7" y="14"/>
                </a:cxn>
                <a:cxn ang="0">
                  <a:pos x="15" y="14"/>
                </a:cxn>
                <a:cxn ang="0">
                  <a:pos x="23" y="7"/>
                </a:cxn>
                <a:cxn ang="0">
                  <a:pos x="23" y="0"/>
                </a:cxn>
                <a:cxn ang="0">
                  <a:pos x="15" y="0"/>
                </a:cxn>
                <a:cxn ang="0">
                  <a:pos x="7" y="0"/>
                </a:cxn>
              </a:cxnLst>
              <a:rect l="0" t="0" r="r" b="b"/>
              <a:pathLst>
                <a:path w="23" h="14">
                  <a:moveTo>
                    <a:pt x="7" y="0"/>
                  </a:moveTo>
                  <a:lnTo>
                    <a:pt x="0" y="0"/>
                  </a:lnTo>
                  <a:lnTo>
                    <a:pt x="0" y="7"/>
                  </a:lnTo>
                  <a:lnTo>
                    <a:pt x="7" y="14"/>
                  </a:lnTo>
                  <a:lnTo>
                    <a:pt x="15" y="14"/>
                  </a:lnTo>
                  <a:lnTo>
                    <a:pt x="23" y="7"/>
                  </a:lnTo>
                  <a:lnTo>
                    <a:pt x="23" y="0"/>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04" name="Freeform 5182"/>
            <p:cNvSpPr>
              <a:spLocks/>
            </p:cNvSpPr>
            <p:nvPr/>
          </p:nvSpPr>
          <p:spPr bwMode="auto">
            <a:xfrm>
              <a:off x="3422650" y="1847850"/>
              <a:ext cx="11113" cy="7938"/>
            </a:xfrm>
            <a:custGeom>
              <a:avLst/>
              <a:gdLst/>
              <a:ahLst/>
              <a:cxnLst>
                <a:cxn ang="0">
                  <a:pos x="7" y="0"/>
                </a:cxn>
                <a:cxn ang="0">
                  <a:pos x="0" y="0"/>
                </a:cxn>
                <a:cxn ang="0">
                  <a:pos x="0" y="7"/>
                </a:cxn>
                <a:cxn ang="0">
                  <a:pos x="7" y="14"/>
                </a:cxn>
                <a:cxn ang="0">
                  <a:pos x="15" y="14"/>
                </a:cxn>
                <a:cxn ang="0">
                  <a:pos x="23" y="7"/>
                </a:cxn>
                <a:cxn ang="0">
                  <a:pos x="23" y="0"/>
                </a:cxn>
                <a:cxn ang="0">
                  <a:pos x="15" y="0"/>
                </a:cxn>
                <a:cxn ang="0">
                  <a:pos x="7" y="0"/>
                </a:cxn>
              </a:cxnLst>
              <a:rect l="0" t="0" r="r" b="b"/>
              <a:pathLst>
                <a:path w="23" h="14">
                  <a:moveTo>
                    <a:pt x="7" y="0"/>
                  </a:moveTo>
                  <a:lnTo>
                    <a:pt x="0" y="0"/>
                  </a:lnTo>
                  <a:lnTo>
                    <a:pt x="0" y="7"/>
                  </a:lnTo>
                  <a:lnTo>
                    <a:pt x="7" y="14"/>
                  </a:lnTo>
                  <a:lnTo>
                    <a:pt x="15" y="14"/>
                  </a:lnTo>
                  <a:lnTo>
                    <a:pt x="23" y="7"/>
                  </a:lnTo>
                  <a:lnTo>
                    <a:pt x="23"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05" name="Line 5183"/>
            <p:cNvSpPr>
              <a:spLocks noChangeShapeType="1"/>
            </p:cNvSpPr>
            <p:nvPr/>
          </p:nvSpPr>
          <p:spPr bwMode="auto">
            <a:xfrm>
              <a:off x="3433763" y="18510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06" name="Freeform 5184"/>
            <p:cNvSpPr>
              <a:spLocks/>
            </p:cNvSpPr>
            <p:nvPr/>
          </p:nvSpPr>
          <p:spPr bwMode="auto">
            <a:xfrm>
              <a:off x="3425825" y="1847850"/>
              <a:ext cx="7938" cy="11113"/>
            </a:xfrm>
            <a:custGeom>
              <a:avLst/>
              <a:gdLst/>
              <a:ahLst/>
              <a:cxnLst>
                <a:cxn ang="0">
                  <a:pos x="16" y="7"/>
                </a:cxn>
                <a:cxn ang="0">
                  <a:pos x="16" y="0"/>
                </a:cxn>
                <a:cxn ang="0">
                  <a:pos x="8" y="0"/>
                </a:cxn>
                <a:cxn ang="0">
                  <a:pos x="0" y="7"/>
                </a:cxn>
                <a:cxn ang="0">
                  <a:pos x="0" y="14"/>
                </a:cxn>
                <a:cxn ang="0">
                  <a:pos x="8" y="22"/>
                </a:cxn>
                <a:cxn ang="0">
                  <a:pos x="16" y="22"/>
                </a:cxn>
                <a:cxn ang="0">
                  <a:pos x="16" y="14"/>
                </a:cxn>
                <a:cxn ang="0">
                  <a:pos x="16" y="7"/>
                </a:cxn>
              </a:cxnLst>
              <a:rect l="0" t="0" r="r" b="b"/>
              <a:pathLst>
                <a:path w="16" h="22">
                  <a:moveTo>
                    <a:pt x="16" y="7"/>
                  </a:moveTo>
                  <a:lnTo>
                    <a:pt x="16" y="0"/>
                  </a:lnTo>
                  <a:lnTo>
                    <a:pt x="8" y="0"/>
                  </a:lnTo>
                  <a:lnTo>
                    <a:pt x="0" y="7"/>
                  </a:lnTo>
                  <a:lnTo>
                    <a:pt x="0" y="14"/>
                  </a:lnTo>
                  <a:lnTo>
                    <a:pt x="8" y="22"/>
                  </a:lnTo>
                  <a:lnTo>
                    <a:pt x="16" y="22"/>
                  </a:lnTo>
                  <a:lnTo>
                    <a:pt x="16" y="14"/>
                  </a:lnTo>
                  <a:lnTo>
                    <a:pt x="16"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07" name="Freeform 5185"/>
            <p:cNvSpPr>
              <a:spLocks/>
            </p:cNvSpPr>
            <p:nvPr/>
          </p:nvSpPr>
          <p:spPr bwMode="auto">
            <a:xfrm>
              <a:off x="3425825" y="1847850"/>
              <a:ext cx="7938" cy="11113"/>
            </a:xfrm>
            <a:custGeom>
              <a:avLst/>
              <a:gdLst/>
              <a:ahLst/>
              <a:cxnLst>
                <a:cxn ang="0">
                  <a:pos x="16" y="7"/>
                </a:cxn>
                <a:cxn ang="0">
                  <a:pos x="16" y="0"/>
                </a:cxn>
                <a:cxn ang="0">
                  <a:pos x="8" y="0"/>
                </a:cxn>
                <a:cxn ang="0">
                  <a:pos x="0" y="7"/>
                </a:cxn>
                <a:cxn ang="0">
                  <a:pos x="0" y="14"/>
                </a:cxn>
                <a:cxn ang="0">
                  <a:pos x="8" y="22"/>
                </a:cxn>
                <a:cxn ang="0">
                  <a:pos x="16" y="22"/>
                </a:cxn>
                <a:cxn ang="0">
                  <a:pos x="16" y="14"/>
                </a:cxn>
                <a:cxn ang="0">
                  <a:pos x="16" y="7"/>
                </a:cxn>
              </a:cxnLst>
              <a:rect l="0" t="0" r="r" b="b"/>
              <a:pathLst>
                <a:path w="16" h="22">
                  <a:moveTo>
                    <a:pt x="16" y="7"/>
                  </a:moveTo>
                  <a:lnTo>
                    <a:pt x="16" y="0"/>
                  </a:lnTo>
                  <a:lnTo>
                    <a:pt x="8" y="0"/>
                  </a:lnTo>
                  <a:lnTo>
                    <a:pt x="0" y="7"/>
                  </a:lnTo>
                  <a:lnTo>
                    <a:pt x="0" y="14"/>
                  </a:lnTo>
                  <a:lnTo>
                    <a:pt x="8" y="22"/>
                  </a:lnTo>
                  <a:lnTo>
                    <a:pt x="16" y="22"/>
                  </a:lnTo>
                  <a:lnTo>
                    <a:pt x="16" y="14"/>
                  </a:lnTo>
                  <a:lnTo>
                    <a:pt x="16"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08" name="Line 5186"/>
            <p:cNvSpPr>
              <a:spLocks noChangeShapeType="1"/>
            </p:cNvSpPr>
            <p:nvPr/>
          </p:nvSpPr>
          <p:spPr bwMode="auto">
            <a:xfrm>
              <a:off x="3430588" y="18557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09" name="Freeform 5187"/>
            <p:cNvSpPr>
              <a:spLocks/>
            </p:cNvSpPr>
            <p:nvPr/>
          </p:nvSpPr>
          <p:spPr bwMode="auto">
            <a:xfrm>
              <a:off x="3425825" y="1855788"/>
              <a:ext cx="23813" cy="3175"/>
            </a:xfrm>
            <a:custGeom>
              <a:avLst/>
              <a:gdLst/>
              <a:ahLst/>
              <a:cxnLst>
                <a:cxn ang="0">
                  <a:pos x="8" y="0"/>
                </a:cxn>
                <a:cxn ang="0">
                  <a:pos x="0" y="0"/>
                </a:cxn>
                <a:cxn ang="0">
                  <a:pos x="0" y="8"/>
                </a:cxn>
                <a:cxn ang="0">
                  <a:pos x="46" y="8"/>
                </a:cxn>
                <a:cxn ang="0">
                  <a:pos x="38" y="0"/>
                </a:cxn>
                <a:cxn ang="0">
                  <a:pos x="8" y="0"/>
                </a:cxn>
              </a:cxnLst>
              <a:rect l="0" t="0" r="r" b="b"/>
              <a:pathLst>
                <a:path w="46" h="8">
                  <a:moveTo>
                    <a:pt x="8" y="0"/>
                  </a:moveTo>
                  <a:lnTo>
                    <a:pt x="0" y="0"/>
                  </a:lnTo>
                  <a:lnTo>
                    <a:pt x="0" y="8"/>
                  </a:lnTo>
                  <a:lnTo>
                    <a:pt x="46" y="8"/>
                  </a:lnTo>
                  <a:lnTo>
                    <a:pt x="38"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10" name="Freeform 5188"/>
            <p:cNvSpPr>
              <a:spLocks/>
            </p:cNvSpPr>
            <p:nvPr/>
          </p:nvSpPr>
          <p:spPr bwMode="auto">
            <a:xfrm>
              <a:off x="3425825" y="1855788"/>
              <a:ext cx="23813" cy="3175"/>
            </a:xfrm>
            <a:custGeom>
              <a:avLst/>
              <a:gdLst/>
              <a:ahLst/>
              <a:cxnLst>
                <a:cxn ang="0">
                  <a:pos x="8" y="0"/>
                </a:cxn>
                <a:cxn ang="0">
                  <a:pos x="0" y="0"/>
                </a:cxn>
                <a:cxn ang="0">
                  <a:pos x="0" y="8"/>
                </a:cxn>
                <a:cxn ang="0">
                  <a:pos x="8" y="8"/>
                </a:cxn>
                <a:cxn ang="0">
                  <a:pos x="38" y="8"/>
                </a:cxn>
                <a:cxn ang="0">
                  <a:pos x="46" y="8"/>
                </a:cxn>
                <a:cxn ang="0">
                  <a:pos x="38" y="0"/>
                </a:cxn>
                <a:cxn ang="0">
                  <a:pos x="38" y="0"/>
                </a:cxn>
                <a:cxn ang="0">
                  <a:pos x="8" y="0"/>
                </a:cxn>
              </a:cxnLst>
              <a:rect l="0" t="0" r="r" b="b"/>
              <a:pathLst>
                <a:path w="46" h="8">
                  <a:moveTo>
                    <a:pt x="8" y="0"/>
                  </a:moveTo>
                  <a:lnTo>
                    <a:pt x="0" y="0"/>
                  </a:lnTo>
                  <a:lnTo>
                    <a:pt x="0" y="8"/>
                  </a:lnTo>
                  <a:lnTo>
                    <a:pt x="8" y="8"/>
                  </a:lnTo>
                  <a:lnTo>
                    <a:pt x="38" y="8"/>
                  </a:lnTo>
                  <a:lnTo>
                    <a:pt x="46" y="8"/>
                  </a:lnTo>
                  <a:lnTo>
                    <a:pt x="38" y="0"/>
                  </a:lnTo>
                  <a:lnTo>
                    <a:pt x="38"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11" name="Line 5189"/>
            <p:cNvSpPr>
              <a:spLocks noChangeShapeType="1"/>
            </p:cNvSpPr>
            <p:nvPr/>
          </p:nvSpPr>
          <p:spPr bwMode="auto">
            <a:xfrm>
              <a:off x="3449638" y="18557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12" name="Freeform 5190"/>
            <p:cNvSpPr>
              <a:spLocks/>
            </p:cNvSpPr>
            <p:nvPr/>
          </p:nvSpPr>
          <p:spPr bwMode="auto">
            <a:xfrm>
              <a:off x="3441700" y="1855788"/>
              <a:ext cx="7938" cy="11113"/>
            </a:xfrm>
            <a:custGeom>
              <a:avLst/>
              <a:gdLst/>
              <a:ahLst/>
              <a:cxnLst>
                <a:cxn ang="0">
                  <a:pos x="15" y="0"/>
                </a:cxn>
                <a:cxn ang="0">
                  <a:pos x="0" y="0"/>
                </a:cxn>
                <a:cxn ang="0">
                  <a:pos x="0" y="15"/>
                </a:cxn>
                <a:cxn ang="0">
                  <a:pos x="7" y="23"/>
                </a:cxn>
                <a:cxn ang="0">
                  <a:pos x="15" y="15"/>
                </a:cxn>
                <a:cxn ang="0">
                  <a:pos x="15" y="0"/>
                </a:cxn>
              </a:cxnLst>
              <a:rect l="0" t="0" r="r" b="b"/>
              <a:pathLst>
                <a:path w="15" h="23">
                  <a:moveTo>
                    <a:pt x="15" y="0"/>
                  </a:moveTo>
                  <a:lnTo>
                    <a:pt x="0" y="0"/>
                  </a:lnTo>
                  <a:lnTo>
                    <a:pt x="0" y="15"/>
                  </a:lnTo>
                  <a:lnTo>
                    <a:pt x="7" y="23"/>
                  </a:lnTo>
                  <a:lnTo>
                    <a:pt x="15" y="15"/>
                  </a:lnTo>
                  <a:lnTo>
                    <a:pt x="15"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13" name="Freeform 5191"/>
            <p:cNvSpPr>
              <a:spLocks/>
            </p:cNvSpPr>
            <p:nvPr/>
          </p:nvSpPr>
          <p:spPr bwMode="auto">
            <a:xfrm>
              <a:off x="3441700" y="1855788"/>
              <a:ext cx="7938" cy="11113"/>
            </a:xfrm>
            <a:custGeom>
              <a:avLst/>
              <a:gdLst/>
              <a:ahLst/>
              <a:cxnLst>
                <a:cxn ang="0">
                  <a:pos x="15" y="0"/>
                </a:cxn>
                <a:cxn ang="0">
                  <a:pos x="7" y="0"/>
                </a:cxn>
                <a:cxn ang="0">
                  <a:pos x="7" y="0"/>
                </a:cxn>
                <a:cxn ang="0">
                  <a:pos x="0" y="0"/>
                </a:cxn>
                <a:cxn ang="0">
                  <a:pos x="0" y="15"/>
                </a:cxn>
                <a:cxn ang="0">
                  <a:pos x="7" y="23"/>
                </a:cxn>
                <a:cxn ang="0">
                  <a:pos x="7" y="23"/>
                </a:cxn>
                <a:cxn ang="0">
                  <a:pos x="15" y="15"/>
                </a:cxn>
                <a:cxn ang="0">
                  <a:pos x="15" y="0"/>
                </a:cxn>
              </a:cxnLst>
              <a:rect l="0" t="0" r="r" b="b"/>
              <a:pathLst>
                <a:path w="15" h="23">
                  <a:moveTo>
                    <a:pt x="15" y="0"/>
                  </a:moveTo>
                  <a:lnTo>
                    <a:pt x="7" y="0"/>
                  </a:lnTo>
                  <a:lnTo>
                    <a:pt x="7" y="0"/>
                  </a:lnTo>
                  <a:lnTo>
                    <a:pt x="0" y="0"/>
                  </a:lnTo>
                  <a:lnTo>
                    <a:pt x="0" y="15"/>
                  </a:lnTo>
                  <a:lnTo>
                    <a:pt x="7" y="23"/>
                  </a:lnTo>
                  <a:lnTo>
                    <a:pt x="7" y="23"/>
                  </a:lnTo>
                  <a:lnTo>
                    <a:pt x="15" y="15"/>
                  </a:lnTo>
                  <a:lnTo>
                    <a:pt x="15"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14" name="Line 5192"/>
            <p:cNvSpPr>
              <a:spLocks noChangeShapeType="1"/>
            </p:cNvSpPr>
            <p:nvPr/>
          </p:nvSpPr>
          <p:spPr bwMode="auto">
            <a:xfrm>
              <a:off x="3446463" y="18589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15" name="Freeform 5193"/>
            <p:cNvSpPr>
              <a:spLocks/>
            </p:cNvSpPr>
            <p:nvPr/>
          </p:nvSpPr>
          <p:spPr bwMode="auto">
            <a:xfrm>
              <a:off x="3441700" y="1858963"/>
              <a:ext cx="36513" cy="7938"/>
            </a:xfrm>
            <a:custGeom>
              <a:avLst/>
              <a:gdLst/>
              <a:ahLst/>
              <a:cxnLst>
                <a:cxn ang="0">
                  <a:pos x="7" y="0"/>
                </a:cxn>
                <a:cxn ang="0">
                  <a:pos x="0" y="7"/>
                </a:cxn>
                <a:cxn ang="0">
                  <a:pos x="7" y="15"/>
                </a:cxn>
                <a:cxn ang="0">
                  <a:pos x="60" y="15"/>
                </a:cxn>
                <a:cxn ang="0">
                  <a:pos x="68" y="7"/>
                </a:cxn>
                <a:cxn ang="0">
                  <a:pos x="60" y="0"/>
                </a:cxn>
                <a:cxn ang="0">
                  <a:pos x="7" y="0"/>
                </a:cxn>
              </a:cxnLst>
              <a:rect l="0" t="0" r="r" b="b"/>
              <a:pathLst>
                <a:path w="68" h="15">
                  <a:moveTo>
                    <a:pt x="7" y="0"/>
                  </a:moveTo>
                  <a:lnTo>
                    <a:pt x="0" y="7"/>
                  </a:lnTo>
                  <a:lnTo>
                    <a:pt x="7" y="15"/>
                  </a:lnTo>
                  <a:lnTo>
                    <a:pt x="60" y="15"/>
                  </a:lnTo>
                  <a:lnTo>
                    <a:pt x="68" y="7"/>
                  </a:lnTo>
                  <a:lnTo>
                    <a:pt x="60"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16" name="Freeform 5194"/>
            <p:cNvSpPr>
              <a:spLocks/>
            </p:cNvSpPr>
            <p:nvPr/>
          </p:nvSpPr>
          <p:spPr bwMode="auto">
            <a:xfrm>
              <a:off x="3441700" y="1858963"/>
              <a:ext cx="36513" cy="7938"/>
            </a:xfrm>
            <a:custGeom>
              <a:avLst/>
              <a:gdLst/>
              <a:ahLst/>
              <a:cxnLst>
                <a:cxn ang="0">
                  <a:pos x="7" y="0"/>
                </a:cxn>
                <a:cxn ang="0">
                  <a:pos x="0" y="7"/>
                </a:cxn>
                <a:cxn ang="0">
                  <a:pos x="0" y="7"/>
                </a:cxn>
                <a:cxn ang="0">
                  <a:pos x="7" y="15"/>
                </a:cxn>
                <a:cxn ang="0">
                  <a:pos x="60" y="15"/>
                </a:cxn>
                <a:cxn ang="0">
                  <a:pos x="68" y="7"/>
                </a:cxn>
                <a:cxn ang="0">
                  <a:pos x="68" y="7"/>
                </a:cxn>
                <a:cxn ang="0">
                  <a:pos x="60" y="0"/>
                </a:cxn>
                <a:cxn ang="0">
                  <a:pos x="7" y="0"/>
                </a:cxn>
              </a:cxnLst>
              <a:rect l="0" t="0" r="r" b="b"/>
              <a:pathLst>
                <a:path w="68" h="15">
                  <a:moveTo>
                    <a:pt x="7" y="0"/>
                  </a:moveTo>
                  <a:lnTo>
                    <a:pt x="0" y="7"/>
                  </a:lnTo>
                  <a:lnTo>
                    <a:pt x="0" y="7"/>
                  </a:lnTo>
                  <a:lnTo>
                    <a:pt x="7" y="15"/>
                  </a:lnTo>
                  <a:lnTo>
                    <a:pt x="60" y="15"/>
                  </a:lnTo>
                  <a:lnTo>
                    <a:pt x="68" y="7"/>
                  </a:lnTo>
                  <a:lnTo>
                    <a:pt x="68" y="7"/>
                  </a:lnTo>
                  <a:lnTo>
                    <a:pt x="60"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17" name="Line 5195"/>
            <p:cNvSpPr>
              <a:spLocks noChangeShapeType="1"/>
            </p:cNvSpPr>
            <p:nvPr/>
          </p:nvSpPr>
          <p:spPr bwMode="auto">
            <a:xfrm>
              <a:off x="3473450" y="18589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18" name="Freeform 5196"/>
            <p:cNvSpPr>
              <a:spLocks/>
            </p:cNvSpPr>
            <p:nvPr/>
          </p:nvSpPr>
          <p:spPr bwMode="auto">
            <a:xfrm>
              <a:off x="3470275" y="1858963"/>
              <a:ext cx="11113" cy="7938"/>
            </a:xfrm>
            <a:custGeom>
              <a:avLst/>
              <a:gdLst/>
              <a:ahLst/>
              <a:cxnLst>
                <a:cxn ang="0">
                  <a:pos x="8" y="0"/>
                </a:cxn>
                <a:cxn ang="0">
                  <a:pos x="0" y="7"/>
                </a:cxn>
                <a:cxn ang="0">
                  <a:pos x="8" y="15"/>
                </a:cxn>
                <a:cxn ang="0">
                  <a:pos x="16" y="15"/>
                </a:cxn>
                <a:cxn ang="0">
                  <a:pos x="23" y="7"/>
                </a:cxn>
                <a:cxn ang="0">
                  <a:pos x="16" y="0"/>
                </a:cxn>
                <a:cxn ang="0">
                  <a:pos x="8" y="0"/>
                </a:cxn>
              </a:cxnLst>
              <a:rect l="0" t="0" r="r" b="b"/>
              <a:pathLst>
                <a:path w="23" h="15">
                  <a:moveTo>
                    <a:pt x="8" y="0"/>
                  </a:moveTo>
                  <a:lnTo>
                    <a:pt x="0" y="7"/>
                  </a:lnTo>
                  <a:lnTo>
                    <a:pt x="8" y="15"/>
                  </a:lnTo>
                  <a:lnTo>
                    <a:pt x="16" y="15"/>
                  </a:lnTo>
                  <a:lnTo>
                    <a:pt x="23" y="7"/>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19" name="Freeform 5197"/>
            <p:cNvSpPr>
              <a:spLocks/>
            </p:cNvSpPr>
            <p:nvPr/>
          </p:nvSpPr>
          <p:spPr bwMode="auto">
            <a:xfrm>
              <a:off x="3470275" y="1858963"/>
              <a:ext cx="11113" cy="7938"/>
            </a:xfrm>
            <a:custGeom>
              <a:avLst/>
              <a:gdLst/>
              <a:ahLst/>
              <a:cxnLst>
                <a:cxn ang="0">
                  <a:pos x="8" y="0"/>
                </a:cxn>
                <a:cxn ang="0">
                  <a:pos x="0" y="7"/>
                </a:cxn>
                <a:cxn ang="0">
                  <a:pos x="0" y="7"/>
                </a:cxn>
                <a:cxn ang="0">
                  <a:pos x="8" y="15"/>
                </a:cxn>
                <a:cxn ang="0">
                  <a:pos x="16" y="15"/>
                </a:cxn>
                <a:cxn ang="0">
                  <a:pos x="23" y="7"/>
                </a:cxn>
                <a:cxn ang="0">
                  <a:pos x="23" y="7"/>
                </a:cxn>
                <a:cxn ang="0">
                  <a:pos x="16" y="0"/>
                </a:cxn>
                <a:cxn ang="0">
                  <a:pos x="8" y="0"/>
                </a:cxn>
              </a:cxnLst>
              <a:rect l="0" t="0" r="r" b="b"/>
              <a:pathLst>
                <a:path w="23" h="15">
                  <a:moveTo>
                    <a:pt x="8" y="0"/>
                  </a:moveTo>
                  <a:lnTo>
                    <a:pt x="0" y="7"/>
                  </a:lnTo>
                  <a:lnTo>
                    <a:pt x="0" y="7"/>
                  </a:lnTo>
                  <a:lnTo>
                    <a:pt x="8" y="15"/>
                  </a:lnTo>
                  <a:lnTo>
                    <a:pt x="16" y="15"/>
                  </a:lnTo>
                  <a:lnTo>
                    <a:pt x="23" y="7"/>
                  </a:lnTo>
                  <a:lnTo>
                    <a:pt x="23" y="7"/>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20" name="Line 5198"/>
            <p:cNvSpPr>
              <a:spLocks noChangeShapeType="1"/>
            </p:cNvSpPr>
            <p:nvPr/>
          </p:nvSpPr>
          <p:spPr bwMode="auto">
            <a:xfrm>
              <a:off x="3481388" y="18637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21" name="Freeform 5199"/>
            <p:cNvSpPr>
              <a:spLocks/>
            </p:cNvSpPr>
            <p:nvPr/>
          </p:nvSpPr>
          <p:spPr bwMode="auto">
            <a:xfrm>
              <a:off x="3473450" y="1858963"/>
              <a:ext cx="7938" cy="11113"/>
            </a:xfrm>
            <a:custGeom>
              <a:avLst/>
              <a:gdLst/>
              <a:ahLst/>
              <a:cxnLst>
                <a:cxn ang="0">
                  <a:pos x="15" y="7"/>
                </a:cxn>
                <a:cxn ang="0">
                  <a:pos x="15" y="0"/>
                </a:cxn>
                <a:cxn ang="0">
                  <a:pos x="8" y="0"/>
                </a:cxn>
                <a:cxn ang="0">
                  <a:pos x="0" y="7"/>
                </a:cxn>
                <a:cxn ang="0">
                  <a:pos x="0" y="21"/>
                </a:cxn>
                <a:cxn ang="0">
                  <a:pos x="15" y="21"/>
                </a:cxn>
                <a:cxn ang="0">
                  <a:pos x="15" y="7"/>
                </a:cxn>
              </a:cxnLst>
              <a:rect l="0" t="0" r="r" b="b"/>
              <a:pathLst>
                <a:path w="15" h="21">
                  <a:moveTo>
                    <a:pt x="15" y="7"/>
                  </a:moveTo>
                  <a:lnTo>
                    <a:pt x="15" y="0"/>
                  </a:lnTo>
                  <a:lnTo>
                    <a:pt x="8" y="0"/>
                  </a:lnTo>
                  <a:lnTo>
                    <a:pt x="0" y="7"/>
                  </a:lnTo>
                  <a:lnTo>
                    <a:pt x="0" y="21"/>
                  </a:lnTo>
                  <a:lnTo>
                    <a:pt x="15" y="21"/>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22" name="Freeform 5200"/>
            <p:cNvSpPr>
              <a:spLocks/>
            </p:cNvSpPr>
            <p:nvPr/>
          </p:nvSpPr>
          <p:spPr bwMode="auto">
            <a:xfrm>
              <a:off x="3473450" y="1858963"/>
              <a:ext cx="7938" cy="11113"/>
            </a:xfrm>
            <a:custGeom>
              <a:avLst/>
              <a:gdLst/>
              <a:ahLst/>
              <a:cxnLst>
                <a:cxn ang="0">
                  <a:pos x="15" y="7"/>
                </a:cxn>
                <a:cxn ang="0">
                  <a:pos x="15" y="0"/>
                </a:cxn>
                <a:cxn ang="0">
                  <a:pos x="8" y="0"/>
                </a:cxn>
                <a:cxn ang="0">
                  <a:pos x="0" y="7"/>
                </a:cxn>
                <a:cxn ang="0">
                  <a:pos x="0" y="21"/>
                </a:cxn>
                <a:cxn ang="0">
                  <a:pos x="8" y="21"/>
                </a:cxn>
                <a:cxn ang="0">
                  <a:pos x="15" y="21"/>
                </a:cxn>
                <a:cxn ang="0">
                  <a:pos x="15" y="21"/>
                </a:cxn>
                <a:cxn ang="0">
                  <a:pos x="15" y="7"/>
                </a:cxn>
              </a:cxnLst>
              <a:rect l="0" t="0" r="r" b="b"/>
              <a:pathLst>
                <a:path w="15" h="21">
                  <a:moveTo>
                    <a:pt x="15" y="7"/>
                  </a:moveTo>
                  <a:lnTo>
                    <a:pt x="15" y="0"/>
                  </a:lnTo>
                  <a:lnTo>
                    <a:pt x="8" y="0"/>
                  </a:lnTo>
                  <a:lnTo>
                    <a:pt x="0" y="7"/>
                  </a:lnTo>
                  <a:lnTo>
                    <a:pt x="0" y="21"/>
                  </a:lnTo>
                  <a:lnTo>
                    <a:pt x="8" y="21"/>
                  </a:lnTo>
                  <a:lnTo>
                    <a:pt x="15" y="21"/>
                  </a:lnTo>
                  <a:lnTo>
                    <a:pt x="15" y="21"/>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23" name="Line 5201"/>
            <p:cNvSpPr>
              <a:spLocks noChangeShapeType="1"/>
            </p:cNvSpPr>
            <p:nvPr/>
          </p:nvSpPr>
          <p:spPr bwMode="auto">
            <a:xfrm>
              <a:off x="3478213" y="18669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24" name="Freeform 5202"/>
            <p:cNvSpPr>
              <a:spLocks/>
            </p:cNvSpPr>
            <p:nvPr/>
          </p:nvSpPr>
          <p:spPr bwMode="auto">
            <a:xfrm>
              <a:off x="3473450" y="1866900"/>
              <a:ext cx="12700" cy="3175"/>
            </a:xfrm>
            <a:custGeom>
              <a:avLst/>
              <a:gdLst/>
              <a:ahLst/>
              <a:cxnLst>
                <a:cxn ang="0">
                  <a:pos x="8" y="0"/>
                </a:cxn>
                <a:cxn ang="0">
                  <a:pos x="0" y="0"/>
                </a:cxn>
                <a:cxn ang="0">
                  <a:pos x="0" y="6"/>
                </a:cxn>
                <a:cxn ang="0">
                  <a:pos x="23" y="6"/>
                </a:cxn>
                <a:cxn ang="0">
                  <a:pos x="23" y="0"/>
                </a:cxn>
                <a:cxn ang="0">
                  <a:pos x="15" y="0"/>
                </a:cxn>
                <a:cxn ang="0">
                  <a:pos x="8" y="0"/>
                </a:cxn>
              </a:cxnLst>
              <a:rect l="0" t="0" r="r" b="b"/>
              <a:pathLst>
                <a:path w="23" h="6">
                  <a:moveTo>
                    <a:pt x="8" y="0"/>
                  </a:moveTo>
                  <a:lnTo>
                    <a:pt x="0" y="0"/>
                  </a:lnTo>
                  <a:lnTo>
                    <a:pt x="0" y="6"/>
                  </a:lnTo>
                  <a:lnTo>
                    <a:pt x="23" y="6"/>
                  </a:lnTo>
                  <a:lnTo>
                    <a:pt x="23" y="0"/>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25" name="Freeform 5203"/>
            <p:cNvSpPr>
              <a:spLocks/>
            </p:cNvSpPr>
            <p:nvPr/>
          </p:nvSpPr>
          <p:spPr bwMode="auto">
            <a:xfrm>
              <a:off x="3473450" y="1866900"/>
              <a:ext cx="12700" cy="3175"/>
            </a:xfrm>
            <a:custGeom>
              <a:avLst/>
              <a:gdLst/>
              <a:ahLst/>
              <a:cxnLst>
                <a:cxn ang="0">
                  <a:pos x="8" y="0"/>
                </a:cxn>
                <a:cxn ang="0">
                  <a:pos x="0" y="0"/>
                </a:cxn>
                <a:cxn ang="0">
                  <a:pos x="0" y="6"/>
                </a:cxn>
                <a:cxn ang="0">
                  <a:pos x="8" y="6"/>
                </a:cxn>
                <a:cxn ang="0">
                  <a:pos x="15" y="6"/>
                </a:cxn>
                <a:cxn ang="0">
                  <a:pos x="23" y="6"/>
                </a:cxn>
                <a:cxn ang="0">
                  <a:pos x="23" y="0"/>
                </a:cxn>
                <a:cxn ang="0">
                  <a:pos x="15" y="0"/>
                </a:cxn>
                <a:cxn ang="0">
                  <a:pos x="8" y="0"/>
                </a:cxn>
              </a:cxnLst>
              <a:rect l="0" t="0" r="r" b="b"/>
              <a:pathLst>
                <a:path w="23" h="6">
                  <a:moveTo>
                    <a:pt x="8" y="0"/>
                  </a:moveTo>
                  <a:lnTo>
                    <a:pt x="0" y="0"/>
                  </a:lnTo>
                  <a:lnTo>
                    <a:pt x="0" y="6"/>
                  </a:lnTo>
                  <a:lnTo>
                    <a:pt x="8" y="6"/>
                  </a:lnTo>
                  <a:lnTo>
                    <a:pt x="15" y="6"/>
                  </a:lnTo>
                  <a:lnTo>
                    <a:pt x="23" y="6"/>
                  </a:lnTo>
                  <a:lnTo>
                    <a:pt x="23"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26" name="Line 5204"/>
            <p:cNvSpPr>
              <a:spLocks noChangeShapeType="1"/>
            </p:cNvSpPr>
            <p:nvPr/>
          </p:nvSpPr>
          <p:spPr bwMode="auto">
            <a:xfrm>
              <a:off x="3486150" y="18700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27" name="Freeform 5205"/>
            <p:cNvSpPr>
              <a:spLocks/>
            </p:cNvSpPr>
            <p:nvPr/>
          </p:nvSpPr>
          <p:spPr bwMode="auto">
            <a:xfrm>
              <a:off x="3478213" y="1866900"/>
              <a:ext cx="7938" cy="11113"/>
            </a:xfrm>
            <a:custGeom>
              <a:avLst/>
              <a:gdLst/>
              <a:ahLst/>
              <a:cxnLst>
                <a:cxn ang="0">
                  <a:pos x="15" y="6"/>
                </a:cxn>
                <a:cxn ang="0">
                  <a:pos x="15" y="0"/>
                </a:cxn>
                <a:cxn ang="0">
                  <a:pos x="7" y="0"/>
                </a:cxn>
                <a:cxn ang="0">
                  <a:pos x="0" y="6"/>
                </a:cxn>
                <a:cxn ang="0">
                  <a:pos x="0" y="14"/>
                </a:cxn>
                <a:cxn ang="0">
                  <a:pos x="7" y="21"/>
                </a:cxn>
                <a:cxn ang="0">
                  <a:pos x="15" y="21"/>
                </a:cxn>
                <a:cxn ang="0">
                  <a:pos x="15" y="14"/>
                </a:cxn>
                <a:cxn ang="0">
                  <a:pos x="15" y="6"/>
                </a:cxn>
              </a:cxnLst>
              <a:rect l="0" t="0" r="r" b="b"/>
              <a:pathLst>
                <a:path w="15" h="21">
                  <a:moveTo>
                    <a:pt x="15" y="6"/>
                  </a:moveTo>
                  <a:lnTo>
                    <a:pt x="15" y="0"/>
                  </a:lnTo>
                  <a:lnTo>
                    <a:pt x="7" y="0"/>
                  </a:lnTo>
                  <a:lnTo>
                    <a:pt x="0" y="6"/>
                  </a:lnTo>
                  <a:lnTo>
                    <a:pt x="0" y="14"/>
                  </a:lnTo>
                  <a:lnTo>
                    <a:pt x="7" y="21"/>
                  </a:lnTo>
                  <a:lnTo>
                    <a:pt x="15" y="21"/>
                  </a:lnTo>
                  <a:lnTo>
                    <a:pt x="15" y="14"/>
                  </a:lnTo>
                  <a:lnTo>
                    <a:pt x="15" y="6"/>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28" name="Freeform 5206"/>
            <p:cNvSpPr>
              <a:spLocks/>
            </p:cNvSpPr>
            <p:nvPr/>
          </p:nvSpPr>
          <p:spPr bwMode="auto">
            <a:xfrm>
              <a:off x="3478213" y="1866900"/>
              <a:ext cx="7938" cy="11113"/>
            </a:xfrm>
            <a:custGeom>
              <a:avLst/>
              <a:gdLst/>
              <a:ahLst/>
              <a:cxnLst>
                <a:cxn ang="0">
                  <a:pos x="15" y="6"/>
                </a:cxn>
                <a:cxn ang="0">
                  <a:pos x="15" y="0"/>
                </a:cxn>
                <a:cxn ang="0">
                  <a:pos x="7" y="0"/>
                </a:cxn>
                <a:cxn ang="0">
                  <a:pos x="0" y="6"/>
                </a:cxn>
                <a:cxn ang="0">
                  <a:pos x="0" y="14"/>
                </a:cxn>
                <a:cxn ang="0">
                  <a:pos x="7" y="21"/>
                </a:cxn>
                <a:cxn ang="0">
                  <a:pos x="15" y="21"/>
                </a:cxn>
                <a:cxn ang="0">
                  <a:pos x="15" y="14"/>
                </a:cxn>
                <a:cxn ang="0">
                  <a:pos x="15" y="6"/>
                </a:cxn>
              </a:cxnLst>
              <a:rect l="0" t="0" r="r" b="b"/>
              <a:pathLst>
                <a:path w="15" h="21">
                  <a:moveTo>
                    <a:pt x="15" y="6"/>
                  </a:moveTo>
                  <a:lnTo>
                    <a:pt x="15" y="0"/>
                  </a:lnTo>
                  <a:lnTo>
                    <a:pt x="7" y="0"/>
                  </a:lnTo>
                  <a:lnTo>
                    <a:pt x="0" y="6"/>
                  </a:lnTo>
                  <a:lnTo>
                    <a:pt x="0" y="14"/>
                  </a:lnTo>
                  <a:lnTo>
                    <a:pt x="7" y="21"/>
                  </a:lnTo>
                  <a:lnTo>
                    <a:pt x="15" y="21"/>
                  </a:lnTo>
                  <a:lnTo>
                    <a:pt x="15" y="14"/>
                  </a:lnTo>
                  <a:lnTo>
                    <a:pt x="15" y="6"/>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29" name="Line 5207"/>
            <p:cNvSpPr>
              <a:spLocks noChangeShapeType="1"/>
            </p:cNvSpPr>
            <p:nvPr/>
          </p:nvSpPr>
          <p:spPr bwMode="auto">
            <a:xfrm>
              <a:off x="3481388" y="18700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30" name="Freeform 5208"/>
            <p:cNvSpPr>
              <a:spLocks/>
            </p:cNvSpPr>
            <p:nvPr/>
          </p:nvSpPr>
          <p:spPr bwMode="auto">
            <a:xfrm>
              <a:off x="3478213" y="1870075"/>
              <a:ext cx="19050" cy="7938"/>
            </a:xfrm>
            <a:custGeom>
              <a:avLst/>
              <a:gdLst/>
              <a:ahLst/>
              <a:cxnLst>
                <a:cxn ang="0">
                  <a:pos x="7" y="0"/>
                </a:cxn>
                <a:cxn ang="0">
                  <a:pos x="0" y="8"/>
                </a:cxn>
                <a:cxn ang="0">
                  <a:pos x="7" y="15"/>
                </a:cxn>
                <a:cxn ang="0">
                  <a:pos x="29" y="15"/>
                </a:cxn>
                <a:cxn ang="0">
                  <a:pos x="37" y="8"/>
                </a:cxn>
                <a:cxn ang="0">
                  <a:pos x="29" y="8"/>
                </a:cxn>
                <a:cxn ang="0">
                  <a:pos x="29" y="0"/>
                </a:cxn>
                <a:cxn ang="0">
                  <a:pos x="7" y="0"/>
                </a:cxn>
              </a:cxnLst>
              <a:rect l="0" t="0" r="r" b="b"/>
              <a:pathLst>
                <a:path w="37" h="15">
                  <a:moveTo>
                    <a:pt x="7" y="0"/>
                  </a:moveTo>
                  <a:lnTo>
                    <a:pt x="0" y="8"/>
                  </a:lnTo>
                  <a:lnTo>
                    <a:pt x="7" y="15"/>
                  </a:lnTo>
                  <a:lnTo>
                    <a:pt x="29" y="15"/>
                  </a:lnTo>
                  <a:lnTo>
                    <a:pt x="37" y="8"/>
                  </a:lnTo>
                  <a:lnTo>
                    <a:pt x="29" y="8"/>
                  </a:lnTo>
                  <a:lnTo>
                    <a:pt x="29"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31" name="Freeform 5209"/>
            <p:cNvSpPr>
              <a:spLocks/>
            </p:cNvSpPr>
            <p:nvPr/>
          </p:nvSpPr>
          <p:spPr bwMode="auto">
            <a:xfrm>
              <a:off x="3478213" y="1870075"/>
              <a:ext cx="19050" cy="7938"/>
            </a:xfrm>
            <a:custGeom>
              <a:avLst/>
              <a:gdLst/>
              <a:ahLst/>
              <a:cxnLst>
                <a:cxn ang="0">
                  <a:pos x="7" y="0"/>
                </a:cxn>
                <a:cxn ang="0">
                  <a:pos x="0" y="8"/>
                </a:cxn>
                <a:cxn ang="0">
                  <a:pos x="0" y="8"/>
                </a:cxn>
                <a:cxn ang="0">
                  <a:pos x="7" y="15"/>
                </a:cxn>
                <a:cxn ang="0">
                  <a:pos x="29" y="15"/>
                </a:cxn>
                <a:cxn ang="0">
                  <a:pos x="37" y="8"/>
                </a:cxn>
                <a:cxn ang="0">
                  <a:pos x="29" y="8"/>
                </a:cxn>
                <a:cxn ang="0">
                  <a:pos x="29" y="0"/>
                </a:cxn>
                <a:cxn ang="0">
                  <a:pos x="7" y="0"/>
                </a:cxn>
              </a:cxnLst>
              <a:rect l="0" t="0" r="r" b="b"/>
              <a:pathLst>
                <a:path w="37" h="15">
                  <a:moveTo>
                    <a:pt x="7" y="0"/>
                  </a:moveTo>
                  <a:lnTo>
                    <a:pt x="0" y="8"/>
                  </a:lnTo>
                  <a:lnTo>
                    <a:pt x="0" y="8"/>
                  </a:lnTo>
                  <a:lnTo>
                    <a:pt x="7" y="15"/>
                  </a:lnTo>
                  <a:lnTo>
                    <a:pt x="29" y="15"/>
                  </a:lnTo>
                  <a:lnTo>
                    <a:pt x="37" y="8"/>
                  </a:lnTo>
                  <a:lnTo>
                    <a:pt x="29" y="8"/>
                  </a:lnTo>
                  <a:lnTo>
                    <a:pt x="29"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32" name="Line 5210"/>
            <p:cNvSpPr>
              <a:spLocks noChangeShapeType="1"/>
            </p:cNvSpPr>
            <p:nvPr/>
          </p:nvSpPr>
          <p:spPr bwMode="auto">
            <a:xfrm>
              <a:off x="3497263" y="18748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33" name="Freeform 5211"/>
            <p:cNvSpPr>
              <a:spLocks/>
            </p:cNvSpPr>
            <p:nvPr/>
          </p:nvSpPr>
          <p:spPr bwMode="auto">
            <a:xfrm>
              <a:off x="3490913" y="1870075"/>
              <a:ext cx="6350" cy="12700"/>
            </a:xfrm>
            <a:custGeom>
              <a:avLst/>
              <a:gdLst/>
              <a:ahLst/>
              <a:cxnLst>
                <a:cxn ang="0">
                  <a:pos x="14" y="8"/>
                </a:cxn>
                <a:cxn ang="0">
                  <a:pos x="6" y="8"/>
                </a:cxn>
                <a:cxn ang="0">
                  <a:pos x="6" y="0"/>
                </a:cxn>
                <a:cxn ang="0">
                  <a:pos x="0" y="8"/>
                </a:cxn>
                <a:cxn ang="0">
                  <a:pos x="0" y="22"/>
                </a:cxn>
                <a:cxn ang="0">
                  <a:pos x="14" y="22"/>
                </a:cxn>
                <a:cxn ang="0">
                  <a:pos x="14" y="8"/>
                </a:cxn>
              </a:cxnLst>
              <a:rect l="0" t="0" r="r" b="b"/>
              <a:pathLst>
                <a:path w="14" h="22">
                  <a:moveTo>
                    <a:pt x="14" y="8"/>
                  </a:moveTo>
                  <a:lnTo>
                    <a:pt x="6" y="8"/>
                  </a:lnTo>
                  <a:lnTo>
                    <a:pt x="6" y="0"/>
                  </a:lnTo>
                  <a:lnTo>
                    <a:pt x="0" y="8"/>
                  </a:lnTo>
                  <a:lnTo>
                    <a:pt x="0" y="22"/>
                  </a:lnTo>
                  <a:lnTo>
                    <a:pt x="14" y="22"/>
                  </a:lnTo>
                  <a:lnTo>
                    <a:pt x="14"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34" name="Freeform 5212"/>
            <p:cNvSpPr>
              <a:spLocks/>
            </p:cNvSpPr>
            <p:nvPr/>
          </p:nvSpPr>
          <p:spPr bwMode="auto">
            <a:xfrm>
              <a:off x="3490913" y="1870075"/>
              <a:ext cx="6350" cy="12700"/>
            </a:xfrm>
            <a:custGeom>
              <a:avLst/>
              <a:gdLst/>
              <a:ahLst/>
              <a:cxnLst>
                <a:cxn ang="0">
                  <a:pos x="14" y="8"/>
                </a:cxn>
                <a:cxn ang="0">
                  <a:pos x="6" y="8"/>
                </a:cxn>
                <a:cxn ang="0">
                  <a:pos x="6" y="0"/>
                </a:cxn>
                <a:cxn ang="0">
                  <a:pos x="0" y="8"/>
                </a:cxn>
                <a:cxn ang="0">
                  <a:pos x="0" y="22"/>
                </a:cxn>
                <a:cxn ang="0">
                  <a:pos x="6" y="22"/>
                </a:cxn>
                <a:cxn ang="0">
                  <a:pos x="6" y="22"/>
                </a:cxn>
                <a:cxn ang="0">
                  <a:pos x="14" y="22"/>
                </a:cxn>
                <a:cxn ang="0">
                  <a:pos x="14" y="8"/>
                </a:cxn>
              </a:cxnLst>
              <a:rect l="0" t="0" r="r" b="b"/>
              <a:pathLst>
                <a:path w="14" h="22">
                  <a:moveTo>
                    <a:pt x="14" y="8"/>
                  </a:moveTo>
                  <a:lnTo>
                    <a:pt x="6" y="8"/>
                  </a:lnTo>
                  <a:lnTo>
                    <a:pt x="6" y="0"/>
                  </a:lnTo>
                  <a:lnTo>
                    <a:pt x="0" y="8"/>
                  </a:lnTo>
                  <a:lnTo>
                    <a:pt x="0" y="22"/>
                  </a:lnTo>
                  <a:lnTo>
                    <a:pt x="6" y="22"/>
                  </a:lnTo>
                  <a:lnTo>
                    <a:pt x="6" y="22"/>
                  </a:lnTo>
                  <a:lnTo>
                    <a:pt x="14" y="22"/>
                  </a:lnTo>
                  <a:lnTo>
                    <a:pt x="14"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35" name="Line 5213"/>
            <p:cNvSpPr>
              <a:spLocks noChangeShapeType="1"/>
            </p:cNvSpPr>
            <p:nvPr/>
          </p:nvSpPr>
          <p:spPr bwMode="auto">
            <a:xfrm>
              <a:off x="3494088" y="18780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36" name="Freeform 5214"/>
            <p:cNvSpPr>
              <a:spLocks/>
            </p:cNvSpPr>
            <p:nvPr/>
          </p:nvSpPr>
          <p:spPr bwMode="auto">
            <a:xfrm>
              <a:off x="3490913" y="1878013"/>
              <a:ext cx="22225" cy="4763"/>
            </a:xfrm>
            <a:custGeom>
              <a:avLst/>
              <a:gdLst/>
              <a:ahLst/>
              <a:cxnLst>
                <a:cxn ang="0">
                  <a:pos x="6" y="0"/>
                </a:cxn>
                <a:cxn ang="0">
                  <a:pos x="0" y="0"/>
                </a:cxn>
                <a:cxn ang="0">
                  <a:pos x="0" y="7"/>
                </a:cxn>
                <a:cxn ang="0">
                  <a:pos x="44" y="7"/>
                </a:cxn>
                <a:cxn ang="0">
                  <a:pos x="44" y="0"/>
                </a:cxn>
                <a:cxn ang="0">
                  <a:pos x="37" y="0"/>
                </a:cxn>
                <a:cxn ang="0">
                  <a:pos x="6" y="0"/>
                </a:cxn>
              </a:cxnLst>
              <a:rect l="0" t="0" r="r" b="b"/>
              <a:pathLst>
                <a:path w="44" h="7">
                  <a:moveTo>
                    <a:pt x="6" y="0"/>
                  </a:moveTo>
                  <a:lnTo>
                    <a:pt x="0" y="0"/>
                  </a:lnTo>
                  <a:lnTo>
                    <a:pt x="0" y="7"/>
                  </a:lnTo>
                  <a:lnTo>
                    <a:pt x="44" y="7"/>
                  </a:lnTo>
                  <a:lnTo>
                    <a:pt x="44" y="0"/>
                  </a:lnTo>
                  <a:lnTo>
                    <a:pt x="37" y="0"/>
                  </a:lnTo>
                  <a:lnTo>
                    <a:pt x="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37" name="Freeform 5215"/>
            <p:cNvSpPr>
              <a:spLocks/>
            </p:cNvSpPr>
            <p:nvPr/>
          </p:nvSpPr>
          <p:spPr bwMode="auto">
            <a:xfrm>
              <a:off x="3490913" y="1878013"/>
              <a:ext cx="22225" cy="4763"/>
            </a:xfrm>
            <a:custGeom>
              <a:avLst/>
              <a:gdLst/>
              <a:ahLst/>
              <a:cxnLst>
                <a:cxn ang="0">
                  <a:pos x="6" y="0"/>
                </a:cxn>
                <a:cxn ang="0">
                  <a:pos x="0" y="0"/>
                </a:cxn>
                <a:cxn ang="0">
                  <a:pos x="0" y="7"/>
                </a:cxn>
                <a:cxn ang="0">
                  <a:pos x="6" y="7"/>
                </a:cxn>
                <a:cxn ang="0">
                  <a:pos x="37" y="7"/>
                </a:cxn>
                <a:cxn ang="0">
                  <a:pos x="44" y="7"/>
                </a:cxn>
                <a:cxn ang="0">
                  <a:pos x="44" y="0"/>
                </a:cxn>
                <a:cxn ang="0">
                  <a:pos x="37" y="0"/>
                </a:cxn>
                <a:cxn ang="0">
                  <a:pos x="6" y="0"/>
                </a:cxn>
              </a:cxnLst>
              <a:rect l="0" t="0" r="r" b="b"/>
              <a:pathLst>
                <a:path w="44" h="7">
                  <a:moveTo>
                    <a:pt x="6" y="0"/>
                  </a:moveTo>
                  <a:lnTo>
                    <a:pt x="0" y="0"/>
                  </a:lnTo>
                  <a:lnTo>
                    <a:pt x="0" y="7"/>
                  </a:lnTo>
                  <a:lnTo>
                    <a:pt x="6" y="7"/>
                  </a:lnTo>
                  <a:lnTo>
                    <a:pt x="37" y="7"/>
                  </a:lnTo>
                  <a:lnTo>
                    <a:pt x="44" y="7"/>
                  </a:lnTo>
                  <a:lnTo>
                    <a:pt x="44" y="0"/>
                  </a:lnTo>
                  <a:lnTo>
                    <a:pt x="37" y="0"/>
                  </a:lnTo>
                  <a:lnTo>
                    <a:pt x="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38" name="Line 5216"/>
            <p:cNvSpPr>
              <a:spLocks noChangeShapeType="1"/>
            </p:cNvSpPr>
            <p:nvPr/>
          </p:nvSpPr>
          <p:spPr bwMode="auto">
            <a:xfrm>
              <a:off x="3513138" y="18827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39" name="Freeform 5217"/>
            <p:cNvSpPr>
              <a:spLocks/>
            </p:cNvSpPr>
            <p:nvPr/>
          </p:nvSpPr>
          <p:spPr bwMode="auto">
            <a:xfrm>
              <a:off x="3505200" y="1878013"/>
              <a:ext cx="7938" cy="11113"/>
            </a:xfrm>
            <a:custGeom>
              <a:avLst/>
              <a:gdLst/>
              <a:ahLst/>
              <a:cxnLst>
                <a:cxn ang="0">
                  <a:pos x="15" y="7"/>
                </a:cxn>
                <a:cxn ang="0">
                  <a:pos x="15" y="0"/>
                </a:cxn>
                <a:cxn ang="0">
                  <a:pos x="8" y="0"/>
                </a:cxn>
                <a:cxn ang="0">
                  <a:pos x="0" y="7"/>
                </a:cxn>
                <a:cxn ang="0">
                  <a:pos x="0" y="15"/>
                </a:cxn>
                <a:cxn ang="0">
                  <a:pos x="8" y="21"/>
                </a:cxn>
                <a:cxn ang="0">
                  <a:pos x="15" y="21"/>
                </a:cxn>
                <a:cxn ang="0">
                  <a:pos x="15" y="15"/>
                </a:cxn>
                <a:cxn ang="0">
                  <a:pos x="15" y="7"/>
                </a:cxn>
              </a:cxnLst>
              <a:rect l="0" t="0" r="r" b="b"/>
              <a:pathLst>
                <a:path w="15" h="21">
                  <a:moveTo>
                    <a:pt x="15" y="7"/>
                  </a:moveTo>
                  <a:lnTo>
                    <a:pt x="15" y="0"/>
                  </a:lnTo>
                  <a:lnTo>
                    <a:pt x="8" y="0"/>
                  </a:lnTo>
                  <a:lnTo>
                    <a:pt x="0" y="7"/>
                  </a:lnTo>
                  <a:lnTo>
                    <a:pt x="0" y="15"/>
                  </a:lnTo>
                  <a:lnTo>
                    <a:pt x="8" y="21"/>
                  </a:lnTo>
                  <a:lnTo>
                    <a:pt x="15" y="21"/>
                  </a:lnTo>
                  <a:lnTo>
                    <a:pt x="15" y="15"/>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40" name="Freeform 5218"/>
            <p:cNvSpPr>
              <a:spLocks/>
            </p:cNvSpPr>
            <p:nvPr/>
          </p:nvSpPr>
          <p:spPr bwMode="auto">
            <a:xfrm>
              <a:off x="3505200" y="1878013"/>
              <a:ext cx="7938" cy="11113"/>
            </a:xfrm>
            <a:custGeom>
              <a:avLst/>
              <a:gdLst/>
              <a:ahLst/>
              <a:cxnLst>
                <a:cxn ang="0">
                  <a:pos x="15" y="7"/>
                </a:cxn>
                <a:cxn ang="0">
                  <a:pos x="15" y="0"/>
                </a:cxn>
                <a:cxn ang="0">
                  <a:pos x="8" y="0"/>
                </a:cxn>
                <a:cxn ang="0">
                  <a:pos x="0" y="7"/>
                </a:cxn>
                <a:cxn ang="0">
                  <a:pos x="0" y="15"/>
                </a:cxn>
                <a:cxn ang="0">
                  <a:pos x="8" y="21"/>
                </a:cxn>
                <a:cxn ang="0">
                  <a:pos x="15" y="21"/>
                </a:cxn>
                <a:cxn ang="0">
                  <a:pos x="15" y="15"/>
                </a:cxn>
                <a:cxn ang="0">
                  <a:pos x="15" y="7"/>
                </a:cxn>
              </a:cxnLst>
              <a:rect l="0" t="0" r="r" b="b"/>
              <a:pathLst>
                <a:path w="15" h="21">
                  <a:moveTo>
                    <a:pt x="15" y="7"/>
                  </a:moveTo>
                  <a:lnTo>
                    <a:pt x="15" y="0"/>
                  </a:lnTo>
                  <a:lnTo>
                    <a:pt x="8" y="0"/>
                  </a:lnTo>
                  <a:lnTo>
                    <a:pt x="0" y="7"/>
                  </a:lnTo>
                  <a:lnTo>
                    <a:pt x="0" y="15"/>
                  </a:lnTo>
                  <a:lnTo>
                    <a:pt x="8" y="21"/>
                  </a:lnTo>
                  <a:lnTo>
                    <a:pt x="15" y="21"/>
                  </a:lnTo>
                  <a:lnTo>
                    <a:pt x="15" y="15"/>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41" name="Line 5219"/>
            <p:cNvSpPr>
              <a:spLocks noChangeShapeType="1"/>
            </p:cNvSpPr>
            <p:nvPr/>
          </p:nvSpPr>
          <p:spPr bwMode="auto">
            <a:xfrm>
              <a:off x="3509963" y="18859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42" name="Freeform 5220"/>
            <p:cNvSpPr>
              <a:spLocks/>
            </p:cNvSpPr>
            <p:nvPr/>
          </p:nvSpPr>
          <p:spPr bwMode="auto">
            <a:xfrm>
              <a:off x="3505200" y="1885950"/>
              <a:ext cx="12700" cy="3175"/>
            </a:xfrm>
            <a:custGeom>
              <a:avLst/>
              <a:gdLst/>
              <a:ahLst/>
              <a:cxnLst>
                <a:cxn ang="0">
                  <a:pos x="8" y="0"/>
                </a:cxn>
                <a:cxn ang="0">
                  <a:pos x="0" y="0"/>
                </a:cxn>
                <a:cxn ang="0">
                  <a:pos x="8" y="6"/>
                </a:cxn>
                <a:cxn ang="0">
                  <a:pos x="15" y="6"/>
                </a:cxn>
                <a:cxn ang="0">
                  <a:pos x="23" y="0"/>
                </a:cxn>
                <a:cxn ang="0">
                  <a:pos x="15" y="0"/>
                </a:cxn>
                <a:cxn ang="0">
                  <a:pos x="8" y="0"/>
                </a:cxn>
              </a:cxnLst>
              <a:rect l="0" t="0" r="r" b="b"/>
              <a:pathLst>
                <a:path w="23" h="6">
                  <a:moveTo>
                    <a:pt x="8" y="0"/>
                  </a:moveTo>
                  <a:lnTo>
                    <a:pt x="0" y="0"/>
                  </a:lnTo>
                  <a:lnTo>
                    <a:pt x="8" y="6"/>
                  </a:lnTo>
                  <a:lnTo>
                    <a:pt x="15" y="6"/>
                  </a:lnTo>
                  <a:lnTo>
                    <a:pt x="23" y="0"/>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43" name="Freeform 5221"/>
            <p:cNvSpPr>
              <a:spLocks/>
            </p:cNvSpPr>
            <p:nvPr/>
          </p:nvSpPr>
          <p:spPr bwMode="auto">
            <a:xfrm>
              <a:off x="3505200" y="1885950"/>
              <a:ext cx="12700" cy="3175"/>
            </a:xfrm>
            <a:custGeom>
              <a:avLst/>
              <a:gdLst/>
              <a:ahLst/>
              <a:cxnLst>
                <a:cxn ang="0">
                  <a:pos x="8" y="0"/>
                </a:cxn>
                <a:cxn ang="0">
                  <a:pos x="8" y="0"/>
                </a:cxn>
                <a:cxn ang="0">
                  <a:pos x="0" y="0"/>
                </a:cxn>
                <a:cxn ang="0">
                  <a:pos x="8" y="6"/>
                </a:cxn>
                <a:cxn ang="0">
                  <a:pos x="15" y="6"/>
                </a:cxn>
                <a:cxn ang="0">
                  <a:pos x="23" y="0"/>
                </a:cxn>
                <a:cxn ang="0">
                  <a:pos x="23" y="0"/>
                </a:cxn>
                <a:cxn ang="0">
                  <a:pos x="15" y="0"/>
                </a:cxn>
                <a:cxn ang="0">
                  <a:pos x="8" y="0"/>
                </a:cxn>
              </a:cxnLst>
              <a:rect l="0" t="0" r="r" b="b"/>
              <a:pathLst>
                <a:path w="23" h="6">
                  <a:moveTo>
                    <a:pt x="8" y="0"/>
                  </a:moveTo>
                  <a:lnTo>
                    <a:pt x="8" y="0"/>
                  </a:lnTo>
                  <a:lnTo>
                    <a:pt x="0" y="0"/>
                  </a:lnTo>
                  <a:lnTo>
                    <a:pt x="8" y="6"/>
                  </a:lnTo>
                  <a:lnTo>
                    <a:pt x="15" y="6"/>
                  </a:lnTo>
                  <a:lnTo>
                    <a:pt x="23" y="0"/>
                  </a:lnTo>
                  <a:lnTo>
                    <a:pt x="23"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44" name="Line 5222"/>
            <p:cNvSpPr>
              <a:spLocks noChangeShapeType="1"/>
            </p:cNvSpPr>
            <p:nvPr/>
          </p:nvSpPr>
          <p:spPr bwMode="auto">
            <a:xfrm>
              <a:off x="3517900" y="18859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45" name="Freeform 5223"/>
            <p:cNvSpPr>
              <a:spLocks/>
            </p:cNvSpPr>
            <p:nvPr/>
          </p:nvSpPr>
          <p:spPr bwMode="auto">
            <a:xfrm>
              <a:off x="3509963" y="1885950"/>
              <a:ext cx="7938" cy="11113"/>
            </a:xfrm>
            <a:custGeom>
              <a:avLst/>
              <a:gdLst/>
              <a:ahLst/>
              <a:cxnLst>
                <a:cxn ang="0">
                  <a:pos x="15" y="0"/>
                </a:cxn>
                <a:cxn ang="0">
                  <a:pos x="0" y="0"/>
                </a:cxn>
                <a:cxn ang="0">
                  <a:pos x="0" y="14"/>
                </a:cxn>
                <a:cxn ang="0">
                  <a:pos x="7" y="21"/>
                </a:cxn>
                <a:cxn ang="0">
                  <a:pos x="15" y="14"/>
                </a:cxn>
                <a:cxn ang="0">
                  <a:pos x="15" y="0"/>
                </a:cxn>
              </a:cxnLst>
              <a:rect l="0" t="0" r="r" b="b"/>
              <a:pathLst>
                <a:path w="15" h="21">
                  <a:moveTo>
                    <a:pt x="15" y="0"/>
                  </a:moveTo>
                  <a:lnTo>
                    <a:pt x="0" y="0"/>
                  </a:lnTo>
                  <a:lnTo>
                    <a:pt x="0" y="14"/>
                  </a:lnTo>
                  <a:lnTo>
                    <a:pt x="7" y="21"/>
                  </a:lnTo>
                  <a:lnTo>
                    <a:pt x="15" y="14"/>
                  </a:lnTo>
                  <a:lnTo>
                    <a:pt x="15"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46" name="Freeform 5224"/>
            <p:cNvSpPr>
              <a:spLocks/>
            </p:cNvSpPr>
            <p:nvPr/>
          </p:nvSpPr>
          <p:spPr bwMode="auto">
            <a:xfrm>
              <a:off x="3509963" y="1885950"/>
              <a:ext cx="7938" cy="11113"/>
            </a:xfrm>
            <a:custGeom>
              <a:avLst/>
              <a:gdLst/>
              <a:ahLst/>
              <a:cxnLst>
                <a:cxn ang="0">
                  <a:pos x="15" y="0"/>
                </a:cxn>
                <a:cxn ang="0">
                  <a:pos x="15" y="0"/>
                </a:cxn>
                <a:cxn ang="0">
                  <a:pos x="7" y="0"/>
                </a:cxn>
                <a:cxn ang="0">
                  <a:pos x="0" y="0"/>
                </a:cxn>
                <a:cxn ang="0">
                  <a:pos x="0" y="14"/>
                </a:cxn>
                <a:cxn ang="0">
                  <a:pos x="7" y="21"/>
                </a:cxn>
                <a:cxn ang="0">
                  <a:pos x="15" y="14"/>
                </a:cxn>
                <a:cxn ang="0">
                  <a:pos x="15" y="14"/>
                </a:cxn>
                <a:cxn ang="0">
                  <a:pos x="15" y="0"/>
                </a:cxn>
              </a:cxnLst>
              <a:rect l="0" t="0" r="r" b="b"/>
              <a:pathLst>
                <a:path w="15" h="21">
                  <a:moveTo>
                    <a:pt x="15" y="0"/>
                  </a:moveTo>
                  <a:lnTo>
                    <a:pt x="15" y="0"/>
                  </a:lnTo>
                  <a:lnTo>
                    <a:pt x="7" y="0"/>
                  </a:lnTo>
                  <a:lnTo>
                    <a:pt x="0" y="0"/>
                  </a:lnTo>
                  <a:lnTo>
                    <a:pt x="0" y="14"/>
                  </a:lnTo>
                  <a:lnTo>
                    <a:pt x="7" y="21"/>
                  </a:lnTo>
                  <a:lnTo>
                    <a:pt x="15" y="14"/>
                  </a:lnTo>
                  <a:lnTo>
                    <a:pt x="15" y="14"/>
                  </a:lnTo>
                  <a:lnTo>
                    <a:pt x="15"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47" name="Line 5225"/>
            <p:cNvSpPr>
              <a:spLocks noChangeShapeType="1"/>
            </p:cNvSpPr>
            <p:nvPr/>
          </p:nvSpPr>
          <p:spPr bwMode="auto">
            <a:xfrm>
              <a:off x="3513138" y="18891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48" name="Freeform 5226"/>
            <p:cNvSpPr>
              <a:spLocks/>
            </p:cNvSpPr>
            <p:nvPr/>
          </p:nvSpPr>
          <p:spPr bwMode="auto">
            <a:xfrm>
              <a:off x="3509963" y="1889125"/>
              <a:ext cx="15875" cy="7938"/>
            </a:xfrm>
            <a:custGeom>
              <a:avLst/>
              <a:gdLst/>
              <a:ahLst/>
              <a:cxnLst>
                <a:cxn ang="0">
                  <a:pos x="7" y="0"/>
                </a:cxn>
                <a:cxn ang="0">
                  <a:pos x="0" y="8"/>
                </a:cxn>
                <a:cxn ang="0">
                  <a:pos x="7" y="15"/>
                </a:cxn>
                <a:cxn ang="0">
                  <a:pos x="22" y="15"/>
                </a:cxn>
                <a:cxn ang="0">
                  <a:pos x="30" y="8"/>
                </a:cxn>
                <a:cxn ang="0">
                  <a:pos x="30" y="0"/>
                </a:cxn>
                <a:cxn ang="0">
                  <a:pos x="22" y="0"/>
                </a:cxn>
                <a:cxn ang="0">
                  <a:pos x="7" y="0"/>
                </a:cxn>
              </a:cxnLst>
              <a:rect l="0" t="0" r="r" b="b"/>
              <a:pathLst>
                <a:path w="30" h="15">
                  <a:moveTo>
                    <a:pt x="7" y="0"/>
                  </a:moveTo>
                  <a:lnTo>
                    <a:pt x="0" y="8"/>
                  </a:lnTo>
                  <a:lnTo>
                    <a:pt x="7" y="15"/>
                  </a:lnTo>
                  <a:lnTo>
                    <a:pt x="22" y="15"/>
                  </a:lnTo>
                  <a:lnTo>
                    <a:pt x="30" y="8"/>
                  </a:lnTo>
                  <a:lnTo>
                    <a:pt x="30" y="0"/>
                  </a:lnTo>
                  <a:lnTo>
                    <a:pt x="22"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49" name="Freeform 5227"/>
            <p:cNvSpPr>
              <a:spLocks/>
            </p:cNvSpPr>
            <p:nvPr/>
          </p:nvSpPr>
          <p:spPr bwMode="auto">
            <a:xfrm>
              <a:off x="3509963" y="1889125"/>
              <a:ext cx="15875" cy="7938"/>
            </a:xfrm>
            <a:custGeom>
              <a:avLst/>
              <a:gdLst/>
              <a:ahLst/>
              <a:cxnLst>
                <a:cxn ang="0">
                  <a:pos x="7" y="0"/>
                </a:cxn>
                <a:cxn ang="0">
                  <a:pos x="7" y="0"/>
                </a:cxn>
                <a:cxn ang="0">
                  <a:pos x="0" y="8"/>
                </a:cxn>
                <a:cxn ang="0">
                  <a:pos x="7" y="15"/>
                </a:cxn>
                <a:cxn ang="0">
                  <a:pos x="22" y="15"/>
                </a:cxn>
                <a:cxn ang="0">
                  <a:pos x="30" y="8"/>
                </a:cxn>
                <a:cxn ang="0">
                  <a:pos x="30" y="0"/>
                </a:cxn>
                <a:cxn ang="0">
                  <a:pos x="22" y="0"/>
                </a:cxn>
                <a:cxn ang="0">
                  <a:pos x="7" y="0"/>
                </a:cxn>
              </a:cxnLst>
              <a:rect l="0" t="0" r="r" b="b"/>
              <a:pathLst>
                <a:path w="30" h="15">
                  <a:moveTo>
                    <a:pt x="7" y="0"/>
                  </a:moveTo>
                  <a:lnTo>
                    <a:pt x="7" y="0"/>
                  </a:lnTo>
                  <a:lnTo>
                    <a:pt x="0" y="8"/>
                  </a:lnTo>
                  <a:lnTo>
                    <a:pt x="7" y="15"/>
                  </a:lnTo>
                  <a:lnTo>
                    <a:pt x="22" y="15"/>
                  </a:lnTo>
                  <a:lnTo>
                    <a:pt x="30" y="8"/>
                  </a:lnTo>
                  <a:lnTo>
                    <a:pt x="30" y="0"/>
                  </a:lnTo>
                  <a:lnTo>
                    <a:pt x="22"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50" name="Line 5228"/>
            <p:cNvSpPr>
              <a:spLocks noChangeShapeType="1"/>
            </p:cNvSpPr>
            <p:nvPr/>
          </p:nvSpPr>
          <p:spPr bwMode="auto">
            <a:xfrm>
              <a:off x="3521075" y="18891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51" name="Freeform 5229"/>
            <p:cNvSpPr>
              <a:spLocks/>
            </p:cNvSpPr>
            <p:nvPr/>
          </p:nvSpPr>
          <p:spPr bwMode="auto">
            <a:xfrm>
              <a:off x="3517900" y="1889125"/>
              <a:ext cx="36513" cy="7938"/>
            </a:xfrm>
            <a:custGeom>
              <a:avLst/>
              <a:gdLst/>
              <a:ahLst/>
              <a:cxnLst>
                <a:cxn ang="0">
                  <a:pos x="7" y="0"/>
                </a:cxn>
                <a:cxn ang="0">
                  <a:pos x="0" y="0"/>
                </a:cxn>
                <a:cxn ang="0">
                  <a:pos x="0" y="8"/>
                </a:cxn>
                <a:cxn ang="0">
                  <a:pos x="7" y="15"/>
                </a:cxn>
                <a:cxn ang="0">
                  <a:pos x="68" y="15"/>
                </a:cxn>
                <a:cxn ang="0">
                  <a:pos x="68" y="0"/>
                </a:cxn>
                <a:cxn ang="0">
                  <a:pos x="7" y="0"/>
                </a:cxn>
              </a:cxnLst>
              <a:rect l="0" t="0" r="r" b="b"/>
              <a:pathLst>
                <a:path w="68" h="15">
                  <a:moveTo>
                    <a:pt x="7" y="0"/>
                  </a:moveTo>
                  <a:lnTo>
                    <a:pt x="0" y="0"/>
                  </a:lnTo>
                  <a:lnTo>
                    <a:pt x="0" y="8"/>
                  </a:lnTo>
                  <a:lnTo>
                    <a:pt x="7" y="15"/>
                  </a:lnTo>
                  <a:lnTo>
                    <a:pt x="68" y="15"/>
                  </a:lnTo>
                  <a:lnTo>
                    <a:pt x="68"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52" name="Freeform 5230"/>
            <p:cNvSpPr>
              <a:spLocks/>
            </p:cNvSpPr>
            <p:nvPr/>
          </p:nvSpPr>
          <p:spPr bwMode="auto">
            <a:xfrm>
              <a:off x="3517900" y="1889125"/>
              <a:ext cx="36513" cy="7938"/>
            </a:xfrm>
            <a:custGeom>
              <a:avLst/>
              <a:gdLst/>
              <a:ahLst/>
              <a:cxnLst>
                <a:cxn ang="0">
                  <a:pos x="7" y="0"/>
                </a:cxn>
                <a:cxn ang="0">
                  <a:pos x="0" y="0"/>
                </a:cxn>
                <a:cxn ang="0">
                  <a:pos x="0" y="8"/>
                </a:cxn>
                <a:cxn ang="0">
                  <a:pos x="7" y="15"/>
                </a:cxn>
                <a:cxn ang="0">
                  <a:pos x="68" y="15"/>
                </a:cxn>
                <a:cxn ang="0">
                  <a:pos x="68" y="8"/>
                </a:cxn>
                <a:cxn ang="0">
                  <a:pos x="68" y="0"/>
                </a:cxn>
                <a:cxn ang="0">
                  <a:pos x="68" y="0"/>
                </a:cxn>
                <a:cxn ang="0">
                  <a:pos x="7" y="0"/>
                </a:cxn>
              </a:cxnLst>
              <a:rect l="0" t="0" r="r" b="b"/>
              <a:pathLst>
                <a:path w="68" h="15">
                  <a:moveTo>
                    <a:pt x="7" y="0"/>
                  </a:moveTo>
                  <a:lnTo>
                    <a:pt x="0" y="0"/>
                  </a:lnTo>
                  <a:lnTo>
                    <a:pt x="0" y="8"/>
                  </a:lnTo>
                  <a:lnTo>
                    <a:pt x="7" y="15"/>
                  </a:lnTo>
                  <a:lnTo>
                    <a:pt x="68" y="15"/>
                  </a:lnTo>
                  <a:lnTo>
                    <a:pt x="68" y="8"/>
                  </a:lnTo>
                  <a:lnTo>
                    <a:pt x="68" y="0"/>
                  </a:lnTo>
                  <a:lnTo>
                    <a:pt x="68"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53" name="Line 5231"/>
            <p:cNvSpPr>
              <a:spLocks noChangeShapeType="1"/>
            </p:cNvSpPr>
            <p:nvPr/>
          </p:nvSpPr>
          <p:spPr bwMode="auto">
            <a:xfrm>
              <a:off x="3554413" y="18938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54" name="Freeform 5232"/>
            <p:cNvSpPr>
              <a:spLocks/>
            </p:cNvSpPr>
            <p:nvPr/>
          </p:nvSpPr>
          <p:spPr bwMode="auto">
            <a:xfrm>
              <a:off x="3549650" y="1889125"/>
              <a:ext cx="4763" cy="12700"/>
            </a:xfrm>
            <a:custGeom>
              <a:avLst/>
              <a:gdLst/>
              <a:ahLst/>
              <a:cxnLst>
                <a:cxn ang="0">
                  <a:pos x="8" y="8"/>
                </a:cxn>
                <a:cxn ang="0">
                  <a:pos x="8" y="0"/>
                </a:cxn>
                <a:cxn ang="0">
                  <a:pos x="0" y="0"/>
                </a:cxn>
                <a:cxn ang="0">
                  <a:pos x="0" y="23"/>
                </a:cxn>
                <a:cxn ang="0">
                  <a:pos x="8" y="23"/>
                </a:cxn>
                <a:cxn ang="0">
                  <a:pos x="8" y="15"/>
                </a:cxn>
                <a:cxn ang="0">
                  <a:pos x="8" y="8"/>
                </a:cxn>
              </a:cxnLst>
              <a:rect l="0" t="0" r="r" b="b"/>
              <a:pathLst>
                <a:path w="8" h="23">
                  <a:moveTo>
                    <a:pt x="8" y="8"/>
                  </a:moveTo>
                  <a:lnTo>
                    <a:pt x="8" y="0"/>
                  </a:lnTo>
                  <a:lnTo>
                    <a:pt x="0" y="0"/>
                  </a:lnTo>
                  <a:lnTo>
                    <a:pt x="0" y="23"/>
                  </a:lnTo>
                  <a:lnTo>
                    <a:pt x="8" y="23"/>
                  </a:lnTo>
                  <a:lnTo>
                    <a:pt x="8" y="15"/>
                  </a:lnTo>
                  <a:lnTo>
                    <a:pt x="8"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55" name="Freeform 5233"/>
            <p:cNvSpPr>
              <a:spLocks/>
            </p:cNvSpPr>
            <p:nvPr/>
          </p:nvSpPr>
          <p:spPr bwMode="auto">
            <a:xfrm>
              <a:off x="3549650" y="1889125"/>
              <a:ext cx="4763" cy="12700"/>
            </a:xfrm>
            <a:custGeom>
              <a:avLst/>
              <a:gdLst/>
              <a:ahLst/>
              <a:cxnLst>
                <a:cxn ang="0">
                  <a:pos x="8" y="8"/>
                </a:cxn>
                <a:cxn ang="0">
                  <a:pos x="8" y="0"/>
                </a:cxn>
                <a:cxn ang="0">
                  <a:pos x="0" y="0"/>
                </a:cxn>
                <a:cxn ang="0">
                  <a:pos x="0" y="8"/>
                </a:cxn>
                <a:cxn ang="0">
                  <a:pos x="0" y="15"/>
                </a:cxn>
                <a:cxn ang="0">
                  <a:pos x="0" y="23"/>
                </a:cxn>
                <a:cxn ang="0">
                  <a:pos x="8" y="23"/>
                </a:cxn>
                <a:cxn ang="0">
                  <a:pos x="8" y="15"/>
                </a:cxn>
                <a:cxn ang="0">
                  <a:pos x="8" y="8"/>
                </a:cxn>
              </a:cxnLst>
              <a:rect l="0" t="0" r="r" b="b"/>
              <a:pathLst>
                <a:path w="8" h="23">
                  <a:moveTo>
                    <a:pt x="8" y="8"/>
                  </a:moveTo>
                  <a:lnTo>
                    <a:pt x="8" y="0"/>
                  </a:lnTo>
                  <a:lnTo>
                    <a:pt x="0" y="0"/>
                  </a:lnTo>
                  <a:lnTo>
                    <a:pt x="0" y="8"/>
                  </a:lnTo>
                  <a:lnTo>
                    <a:pt x="0" y="15"/>
                  </a:lnTo>
                  <a:lnTo>
                    <a:pt x="0" y="23"/>
                  </a:lnTo>
                  <a:lnTo>
                    <a:pt x="8" y="23"/>
                  </a:lnTo>
                  <a:lnTo>
                    <a:pt x="8" y="15"/>
                  </a:lnTo>
                  <a:lnTo>
                    <a:pt x="8"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56" name="Line 5234"/>
            <p:cNvSpPr>
              <a:spLocks noChangeShapeType="1"/>
            </p:cNvSpPr>
            <p:nvPr/>
          </p:nvSpPr>
          <p:spPr bwMode="auto">
            <a:xfrm>
              <a:off x="3554413" y="18970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57" name="Freeform 5235"/>
            <p:cNvSpPr>
              <a:spLocks/>
            </p:cNvSpPr>
            <p:nvPr/>
          </p:nvSpPr>
          <p:spPr bwMode="auto">
            <a:xfrm>
              <a:off x="3549650" y="1897063"/>
              <a:ext cx="15875" cy="4763"/>
            </a:xfrm>
            <a:custGeom>
              <a:avLst/>
              <a:gdLst/>
              <a:ahLst/>
              <a:cxnLst>
                <a:cxn ang="0">
                  <a:pos x="8" y="0"/>
                </a:cxn>
                <a:cxn ang="0">
                  <a:pos x="0" y="0"/>
                </a:cxn>
                <a:cxn ang="0">
                  <a:pos x="8" y="8"/>
                </a:cxn>
                <a:cxn ang="0">
                  <a:pos x="22" y="8"/>
                </a:cxn>
                <a:cxn ang="0">
                  <a:pos x="30" y="0"/>
                </a:cxn>
                <a:cxn ang="0">
                  <a:pos x="22" y="0"/>
                </a:cxn>
                <a:cxn ang="0">
                  <a:pos x="8" y="0"/>
                </a:cxn>
              </a:cxnLst>
              <a:rect l="0" t="0" r="r" b="b"/>
              <a:pathLst>
                <a:path w="30" h="8">
                  <a:moveTo>
                    <a:pt x="8" y="0"/>
                  </a:moveTo>
                  <a:lnTo>
                    <a:pt x="0" y="0"/>
                  </a:lnTo>
                  <a:lnTo>
                    <a:pt x="8" y="8"/>
                  </a:lnTo>
                  <a:lnTo>
                    <a:pt x="22" y="8"/>
                  </a:lnTo>
                  <a:lnTo>
                    <a:pt x="30" y="0"/>
                  </a:lnTo>
                  <a:lnTo>
                    <a:pt x="22"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58" name="Freeform 5236"/>
            <p:cNvSpPr>
              <a:spLocks/>
            </p:cNvSpPr>
            <p:nvPr/>
          </p:nvSpPr>
          <p:spPr bwMode="auto">
            <a:xfrm>
              <a:off x="3549650" y="1897063"/>
              <a:ext cx="15875" cy="4763"/>
            </a:xfrm>
            <a:custGeom>
              <a:avLst/>
              <a:gdLst/>
              <a:ahLst/>
              <a:cxnLst>
                <a:cxn ang="0">
                  <a:pos x="8" y="0"/>
                </a:cxn>
                <a:cxn ang="0">
                  <a:pos x="0" y="0"/>
                </a:cxn>
                <a:cxn ang="0">
                  <a:pos x="0" y="0"/>
                </a:cxn>
                <a:cxn ang="0">
                  <a:pos x="8" y="8"/>
                </a:cxn>
                <a:cxn ang="0">
                  <a:pos x="22" y="8"/>
                </a:cxn>
                <a:cxn ang="0">
                  <a:pos x="30" y="0"/>
                </a:cxn>
                <a:cxn ang="0">
                  <a:pos x="30" y="0"/>
                </a:cxn>
                <a:cxn ang="0">
                  <a:pos x="22" y="0"/>
                </a:cxn>
                <a:cxn ang="0">
                  <a:pos x="8" y="0"/>
                </a:cxn>
              </a:cxnLst>
              <a:rect l="0" t="0" r="r" b="b"/>
              <a:pathLst>
                <a:path w="30" h="8">
                  <a:moveTo>
                    <a:pt x="8" y="0"/>
                  </a:moveTo>
                  <a:lnTo>
                    <a:pt x="0" y="0"/>
                  </a:lnTo>
                  <a:lnTo>
                    <a:pt x="0" y="0"/>
                  </a:lnTo>
                  <a:lnTo>
                    <a:pt x="8" y="8"/>
                  </a:lnTo>
                  <a:lnTo>
                    <a:pt x="22" y="8"/>
                  </a:lnTo>
                  <a:lnTo>
                    <a:pt x="30" y="0"/>
                  </a:lnTo>
                  <a:lnTo>
                    <a:pt x="30" y="0"/>
                  </a:lnTo>
                  <a:lnTo>
                    <a:pt x="22"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59" name="Line 5237"/>
            <p:cNvSpPr>
              <a:spLocks noChangeShapeType="1"/>
            </p:cNvSpPr>
            <p:nvPr/>
          </p:nvSpPr>
          <p:spPr bwMode="auto">
            <a:xfrm>
              <a:off x="3560763" y="18970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60" name="Freeform 5238"/>
            <p:cNvSpPr>
              <a:spLocks/>
            </p:cNvSpPr>
            <p:nvPr/>
          </p:nvSpPr>
          <p:spPr bwMode="auto">
            <a:xfrm>
              <a:off x="3557588" y="1897063"/>
              <a:ext cx="12700" cy="4763"/>
            </a:xfrm>
            <a:custGeom>
              <a:avLst/>
              <a:gdLst/>
              <a:ahLst/>
              <a:cxnLst>
                <a:cxn ang="0">
                  <a:pos x="6" y="0"/>
                </a:cxn>
                <a:cxn ang="0">
                  <a:pos x="0" y="0"/>
                </a:cxn>
                <a:cxn ang="0">
                  <a:pos x="6" y="8"/>
                </a:cxn>
                <a:cxn ang="0">
                  <a:pos x="14" y="8"/>
                </a:cxn>
                <a:cxn ang="0">
                  <a:pos x="22" y="0"/>
                </a:cxn>
                <a:cxn ang="0">
                  <a:pos x="14" y="0"/>
                </a:cxn>
                <a:cxn ang="0">
                  <a:pos x="6" y="0"/>
                </a:cxn>
              </a:cxnLst>
              <a:rect l="0" t="0" r="r" b="b"/>
              <a:pathLst>
                <a:path w="22" h="8">
                  <a:moveTo>
                    <a:pt x="6" y="0"/>
                  </a:moveTo>
                  <a:lnTo>
                    <a:pt x="0" y="0"/>
                  </a:lnTo>
                  <a:lnTo>
                    <a:pt x="6" y="8"/>
                  </a:lnTo>
                  <a:lnTo>
                    <a:pt x="14" y="8"/>
                  </a:lnTo>
                  <a:lnTo>
                    <a:pt x="22" y="0"/>
                  </a:lnTo>
                  <a:lnTo>
                    <a:pt x="14" y="0"/>
                  </a:lnTo>
                  <a:lnTo>
                    <a:pt x="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61" name="Freeform 5239"/>
            <p:cNvSpPr>
              <a:spLocks/>
            </p:cNvSpPr>
            <p:nvPr/>
          </p:nvSpPr>
          <p:spPr bwMode="auto">
            <a:xfrm>
              <a:off x="3557588" y="1897063"/>
              <a:ext cx="12700" cy="4763"/>
            </a:xfrm>
            <a:custGeom>
              <a:avLst/>
              <a:gdLst/>
              <a:ahLst/>
              <a:cxnLst>
                <a:cxn ang="0">
                  <a:pos x="6" y="0"/>
                </a:cxn>
                <a:cxn ang="0">
                  <a:pos x="6" y="0"/>
                </a:cxn>
                <a:cxn ang="0">
                  <a:pos x="0" y="0"/>
                </a:cxn>
                <a:cxn ang="0">
                  <a:pos x="6" y="8"/>
                </a:cxn>
                <a:cxn ang="0">
                  <a:pos x="14" y="8"/>
                </a:cxn>
                <a:cxn ang="0">
                  <a:pos x="22" y="0"/>
                </a:cxn>
                <a:cxn ang="0">
                  <a:pos x="22" y="0"/>
                </a:cxn>
                <a:cxn ang="0">
                  <a:pos x="14" y="0"/>
                </a:cxn>
                <a:cxn ang="0">
                  <a:pos x="6" y="0"/>
                </a:cxn>
              </a:cxnLst>
              <a:rect l="0" t="0" r="r" b="b"/>
              <a:pathLst>
                <a:path w="22" h="8">
                  <a:moveTo>
                    <a:pt x="6" y="0"/>
                  </a:moveTo>
                  <a:lnTo>
                    <a:pt x="6" y="0"/>
                  </a:lnTo>
                  <a:lnTo>
                    <a:pt x="0" y="0"/>
                  </a:lnTo>
                  <a:lnTo>
                    <a:pt x="6" y="8"/>
                  </a:lnTo>
                  <a:lnTo>
                    <a:pt x="14" y="8"/>
                  </a:lnTo>
                  <a:lnTo>
                    <a:pt x="22" y="0"/>
                  </a:lnTo>
                  <a:lnTo>
                    <a:pt x="22" y="0"/>
                  </a:lnTo>
                  <a:lnTo>
                    <a:pt x="14" y="0"/>
                  </a:lnTo>
                  <a:lnTo>
                    <a:pt x="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62" name="Line 5240"/>
            <p:cNvSpPr>
              <a:spLocks noChangeShapeType="1"/>
            </p:cNvSpPr>
            <p:nvPr/>
          </p:nvSpPr>
          <p:spPr bwMode="auto">
            <a:xfrm>
              <a:off x="3570288" y="18970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63" name="Freeform 5241"/>
            <p:cNvSpPr>
              <a:spLocks/>
            </p:cNvSpPr>
            <p:nvPr/>
          </p:nvSpPr>
          <p:spPr bwMode="auto">
            <a:xfrm>
              <a:off x="3560763" y="1897063"/>
              <a:ext cx="9525" cy="12700"/>
            </a:xfrm>
            <a:custGeom>
              <a:avLst/>
              <a:gdLst/>
              <a:ahLst/>
              <a:cxnLst>
                <a:cxn ang="0">
                  <a:pos x="16" y="0"/>
                </a:cxn>
                <a:cxn ang="0">
                  <a:pos x="0" y="0"/>
                </a:cxn>
                <a:cxn ang="0">
                  <a:pos x="0" y="15"/>
                </a:cxn>
                <a:cxn ang="0">
                  <a:pos x="8" y="23"/>
                </a:cxn>
                <a:cxn ang="0">
                  <a:pos x="16" y="23"/>
                </a:cxn>
                <a:cxn ang="0">
                  <a:pos x="16" y="15"/>
                </a:cxn>
                <a:cxn ang="0">
                  <a:pos x="16" y="0"/>
                </a:cxn>
              </a:cxnLst>
              <a:rect l="0" t="0" r="r" b="b"/>
              <a:pathLst>
                <a:path w="16" h="23">
                  <a:moveTo>
                    <a:pt x="16" y="0"/>
                  </a:moveTo>
                  <a:lnTo>
                    <a:pt x="0" y="0"/>
                  </a:lnTo>
                  <a:lnTo>
                    <a:pt x="0" y="15"/>
                  </a:lnTo>
                  <a:lnTo>
                    <a:pt x="8" y="23"/>
                  </a:lnTo>
                  <a:lnTo>
                    <a:pt x="16" y="23"/>
                  </a:lnTo>
                  <a:lnTo>
                    <a:pt x="16" y="15"/>
                  </a:lnTo>
                  <a:lnTo>
                    <a:pt x="1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64" name="Freeform 5242"/>
            <p:cNvSpPr>
              <a:spLocks/>
            </p:cNvSpPr>
            <p:nvPr/>
          </p:nvSpPr>
          <p:spPr bwMode="auto">
            <a:xfrm>
              <a:off x="3560763" y="1897063"/>
              <a:ext cx="9525" cy="12700"/>
            </a:xfrm>
            <a:custGeom>
              <a:avLst/>
              <a:gdLst/>
              <a:ahLst/>
              <a:cxnLst>
                <a:cxn ang="0">
                  <a:pos x="16" y="0"/>
                </a:cxn>
                <a:cxn ang="0">
                  <a:pos x="16" y="0"/>
                </a:cxn>
                <a:cxn ang="0">
                  <a:pos x="8" y="0"/>
                </a:cxn>
                <a:cxn ang="0">
                  <a:pos x="0" y="0"/>
                </a:cxn>
                <a:cxn ang="0">
                  <a:pos x="0" y="15"/>
                </a:cxn>
                <a:cxn ang="0">
                  <a:pos x="8" y="23"/>
                </a:cxn>
                <a:cxn ang="0">
                  <a:pos x="16" y="23"/>
                </a:cxn>
                <a:cxn ang="0">
                  <a:pos x="16" y="15"/>
                </a:cxn>
                <a:cxn ang="0">
                  <a:pos x="16" y="0"/>
                </a:cxn>
              </a:cxnLst>
              <a:rect l="0" t="0" r="r" b="b"/>
              <a:pathLst>
                <a:path w="16" h="23">
                  <a:moveTo>
                    <a:pt x="16" y="0"/>
                  </a:moveTo>
                  <a:lnTo>
                    <a:pt x="16" y="0"/>
                  </a:lnTo>
                  <a:lnTo>
                    <a:pt x="8" y="0"/>
                  </a:lnTo>
                  <a:lnTo>
                    <a:pt x="0" y="0"/>
                  </a:lnTo>
                  <a:lnTo>
                    <a:pt x="0" y="15"/>
                  </a:lnTo>
                  <a:lnTo>
                    <a:pt x="8" y="23"/>
                  </a:lnTo>
                  <a:lnTo>
                    <a:pt x="16" y="23"/>
                  </a:lnTo>
                  <a:lnTo>
                    <a:pt x="16" y="15"/>
                  </a:lnTo>
                  <a:lnTo>
                    <a:pt x="1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65" name="Line 5243"/>
            <p:cNvSpPr>
              <a:spLocks noChangeShapeType="1"/>
            </p:cNvSpPr>
            <p:nvPr/>
          </p:nvSpPr>
          <p:spPr bwMode="auto">
            <a:xfrm>
              <a:off x="3565525" y="19018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66" name="Freeform 5244"/>
            <p:cNvSpPr>
              <a:spLocks/>
            </p:cNvSpPr>
            <p:nvPr/>
          </p:nvSpPr>
          <p:spPr bwMode="auto">
            <a:xfrm>
              <a:off x="3560763" y="1901825"/>
              <a:ext cx="17463" cy="7938"/>
            </a:xfrm>
            <a:custGeom>
              <a:avLst/>
              <a:gdLst/>
              <a:ahLst/>
              <a:cxnLst>
                <a:cxn ang="0">
                  <a:pos x="8" y="0"/>
                </a:cxn>
                <a:cxn ang="0">
                  <a:pos x="0" y="7"/>
                </a:cxn>
                <a:cxn ang="0">
                  <a:pos x="8" y="15"/>
                </a:cxn>
                <a:cxn ang="0">
                  <a:pos x="23" y="15"/>
                </a:cxn>
                <a:cxn ang="0">
                  <a:pos x="31" y="7"/>
                </a:cxn>
                <a:cxn ang="0">
                  <a:pos x="31" y="0"/>
                </a:cxn>
                <a:cxn ang="0">
                  <a:pos x="23" y="0"/>
                </a:cxn>
                <a:cxn ang="0">
                  <a:pos x="8" y="0"/>
                </a:cxn>
              </a:cxnLst>
              <a:rect l="0" t="0" r="r" b="b"/>
              <a:pathLst>
                <a:path w="31" h="15">
                  <a:moveTo>
                    <a:pt x="8" y="0"/>
                  </a:moveTo>
                  <a:lnTo>
                    <a:pt x="0" y="7"/>
                  </a:lnTo>
                  <a:lnTo>
                    <a:pt x="8" y="15"/>
                  </a:lnTo>
                  <a:lnTo>
                    <a:pt x="23" y="15"/>
                  </a:lnTo>
                  <a:lnTo>
                    <a:pt x="31" y="7"/>
                  </a:lnTo>
                  <a:lnTo>
                    <a:pt x="31" y="0"/>
                  </a:lnTo>
                  <a:lnTo>
                    <a:pt x="23"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67" name="Freeform 5245"/>
            <p:cNvSpPr>
              <a:spLocks/>
            </p:cNvSpPr>
            <p:nvPr/>
          </p:nvSpPr>
          <p:spPr bwMode="auto">
            <a:xfrm>
              <a:off x="3560763" y="1901825"/>
              <a:ext cx="17463" cy="7938"/>
            </a:xfrm>
            <a:custGeom>
              <a:avLst/>
              <a:gdLst/>
              <a:ahLst/>
              <a:cxnLst>
                <a:cxn ang="0">
                  <a:pos x="8" y="0"/>
                </a:cxn>
                <a:cxn ang="0">
                  <a:pos x="8" y="0"/>
                </a:cxn>
                <a:cxn ang="0">
                  <a:pos x="0" y="7"/>
                </a:cxn>
                <a:cxn ang="0">
                  <a:pos x="8" y="15"/>
                </a:cxn>
                <a:cxn ang="0">
                  <a:pos x="23" y="15"/>
                </a:cxn>
                <a:cxn ang="0">
                  <a:pos x="31" y="7"/>
                </a:cxn>
                <a:cxn ang="0">
                  <a:pos x="31" y="0"/>
                </a:cxn>
                <a:cxn ang="0">
                  <a:pos x="23" y="0"/>
                </a:cxn>
                <a:cxn ang="0">
                  <a:pos x="8" y="0"/>
                </a:cxn>
              </a:cxnLst>
              <a:rect l="0" t="0" r="r" b="b"/>
              <a:pathLst>
                <a:path w="31" h="15">
                  <a:moveTo>
                    <a:pt x="8" y="0"/>
                  </a:moveTo>
                  <a:lnTo>
                    <a:pt x="8" y="0"/>
                  </a:lnTo>
                  <a:lnTo>
                    <a:pt x="0" y="7"/>
                  </a:lnTo>
                  <a:lnTo>
                    <a:pt x="8" y="15"/>
                  </a:lnTo>
                  <a:lnTo>
                    <a:pt x="23" y="15"/>
                  </a:lnTo>
                  <a:lnTo>
                    <a:pt x="31" y="7"/>
                  </a:lnTo>
                  <a:lnTo>
                    <a:pt x="31" y="0"/>
                  </a:lnTo>
                  <a:lnTo>
                    <a:pt x="23"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68" name="Line 5247"/>
            <p:cNvSpPr>
              <a:spLocks noChangeShapeType="1"/>
            </p:cNvSpPr>
            <p:nvPr/>
          </p:nvSpPr>
          <p:spPr bwMode="auto">
            <a:xfrm>
              <a:off x="3573463" y="19018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69" name="Freeform 5248"/>
            <p:cNvSpPr>
              <a:spLocks/>
            </p:cNvSpPr>
            <p:nvPr/>
          </p:nvSpPr>
          <p:spPr bwMode="auto">
            <a:xfrm>
              <a:off x="3570288" y="1901825"/>
              <a:ext cx="23813" cy="7938"/>
            </a:xfrm>
            <a:custGeom>
              <a:avLst/>
              <a:gdLst/>
              <a:ahLst/>
              <a:cxnLst>
                <a:cxn ang="0">
                  <a:pos x="7" y="0"/>
                </a:cxn>
                <a:cxn ang="0">
                  <a:pos x="0" y="0"/>
                </a:cxn>
                <a:cxn ang="0">
                  <a:pos x="0" y="7"/>
                </a:cxn>
                <a:cxn ang="0">
                  <a:pos x="7" y="15"/>
                </a:cxn>
                <a:cxn ang="0">
                  <a:pos x="37" y="15"/>
                </a:cxn>
                <a:cxn ang="0">
                  <a:pos x="45" y="7"/>
                </a:cxn>
                <a:cxn ang="0">
                  <a:pos x="37" y="0"/>
                </a:cxn>
                <a:cxn ang="0">
                  <a:pos x="7" y="0"/>
                </a:cxn>
              </a:cxnLst>
              <a:rect l="0" t="0" r="r" b="b"/>
              <a:pathLst>
                <a:path w="45" h="15">
                  <a:moveTo>
                    <a:pt x="7" y="0"/>
                  </a:moveTo>
                  <a:lnTo>
                    <a:pt x="0" y="0"/>
                  </a:lnTo>
                  <a:lnTo>
                    <a:pt x="0" y="7"/>
                  </a:lnTo>
                  <a:lnTo>
                    <a:pt x="7" y="15"/>
                  </a:lnTo>
                  <a:lnTo>
                    <a:pt x="37" y="15"/>
                  </a:lnTo>
                  <a:lnTo>
                    <a:pt x="45" y="7"/>
                  </a:lnTo>
                  <a:lnTo>
                    <a:pt x="37"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70" name="Freeform 5249"/>
            <p:cNvSpPr>
              <a:spLocks/>
            </p:cNvSpPr>
            <p:nvPr/>
          </p:nvSpPr>
          <p:spPr bwMode="auto">
            <a:xfrm>
              <a:off x="3570288" y="1901825"/>
              <a:ext cx="23813" cy="7938"/>
            </a:xfrm>
            <a:custGeom>
              <a:avLst/>
              <a:gdLst/>
              <a:ahLst/>
              <a:cxnLst>
                <a:cxn ang="0">
                  <a:pos x="7" y="0"/>
                </a:cxn>
                <a:cxn ang="0">
                  <a:pos x="0" y="0"/>
                </a:cxn>
                <a:cxn ang="0">
                  <a:pos x="0" y="7"/>
                </a:cxn>
                <a:cxn ang="0">
                  <a:pos x="7" y="15"/>
                </a:cxn>
                <a:cxn ang="0">
                  <a:pos x="37" y="15"/>
                </a:cxn>
                <a:cxn ang="0">
                  <a:pos x="45" y="7"/>
                </a:cxn>
                <a:cxn ang="0">
                  <a:pos x="37" y="0"/>
                </a:cxn>
                <a:cxn ang="0">
                  <a:pos x="37" y="0"/>
                </a:cxn>
                <a:cxn ang="0">
                  <a:pos x="7" y="0"/>
                </a:cxn>
              </a:cxnLst>
              <a:rect l="0" t="0" r="r" b="b"/>
              <a:pathLst>
                <a:path w="45" h="15">
                  <a:moveTo>
                    <a:pt x="7" y="0"/>
                  </a:moveTo>
                  <a:lnTo>
                    <a:pt x="0" y="0"/>
                  </a:lnTo>
                  <a:lnTo>
                    <a:pt x="0" y="7"/>
                  </a:lnTo>
                  <a:lnTo>
                    <a:pt x="7" y="15"/>
                  </a:lnTo>
                  <a:lnTo>
                    <a:pt x="37" y="15"/>
                  </a:lnTo>
                  <a:lnTo>
                    <a:pt x="45" y="7"/>
                  </a:lnTo>
                  <a:lnTo>
                    <a:pt x="37" y="0"/>
                  </a:lnTo>
                  <a:lnTo>
                    <a:pt x="37"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71" name="Line 5250"/>
            <p:cNvSpPr>
              <a:spLocks noChangeShapeType="1"/>
            </p:cNvSpPr>
            <p:nvPr/>
          </p:nvSpPr>
          <p:spPr bwMode="auto">
            <a:xfrm>
              <a:off x="3594101" y="19050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72" name="Freeform 5251"/>
            <p:cNvSpPr>
              <a:spLocks/>
            </p:cNvSpPr>
            <p:nvPr/>
          </p:nvSpPr>
          <p:spPr bwMode="auto">
            <a:xfrm>
              <a:off x="3584576" y="1901825"/>
              <a:ext cx="9525" cy="11113"/>
            </a:xfrm>
            <a:custGeom>
              <a:avLst/>
              <a:gdLst/>
              <a:ahLst/>
              <a:cxnLst>
                <a:cxn ang="0">
                  <a:pos x="16" y="7"/>
                </a:cxn>
                <a:cxn ang="0">
                  <a:pos x="8" y="0"/>
                </a:cxn>
                <a:cxn ang="0">
                  <a:pos x="0" y="7"/>
                </a:cxn>
                <a:cxn ang="0">
                  <a:pos x="0" y="21"/>
                </a:cxn>
                <a:cxn ang="0">
                  <a:pos x="16" y="21"/>
                </a:cxn>
                <a:cxn ang="0">
                  <a:pos x="16" y="7"/>
                </a:cxn>
              </a:cxnLst>
              <a:rect l="0" t="0" r="r" b="b"/>
              <a:pathLst>
                <a:path w="16" h="21">
                  <a:moveTo>
                    <a:pt x="16" y="7"/>
                  </a:moveTo>
                  <a:lnTo>
                    <a:pt x="8" y="0"/>
                  </a:lnTo>
                  <a:lnTo>
                    <a:pt x="0" y="7"/>
                  </a:lnTo>
                  <a:lnTo>
                    <a:pt x="0" y="21"/>
                  </a:lnTo>
                  <a:lnTo>
                    <a:pt x="16" y="21"/>
                  </a:lnTo>
                  <a:lnTo>
                    <a:pt x="16"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73" name="Freeform 5252"/>
            <p:cNvSpPr>
              <a:spLocks/>
            </p:cNvSpPr>
            <p:nvPr/>
          </p:nvSpPr>
          <p:spPr bwMode="auto">
            <a:xfrm>
              <a:off x="3584576" y="1901825"/>
              <a:ext cx="9525" cy="11113"/>
            </a:xfrm>
            <a:custGeom>
              <a:avLst/>
              <a:gdLst/>
              <a:ahLst/>
              <a:cxnLst>
                <a:cxn ang="0">
                  <a:pos x="16" y="7"/>
                </a:cxn>
                <a:cxn ang="0">
                  <a:pos x="8" y="0"/>
                </a:cxn>
                <a:cxn ang="0">
                  <a:pos x="8" y="0"/>
                </a:cxn>
                <a:cxn ang="0">
                  <a:pos x="0" y="7"/>
                </a:cxn>
                <a:cxn ang="0">
                  <a:pos x="0" y="21"/>
                </a:cxn>
                <a:cxn ang="0">
                  <a:pos x="8" y="21"/>
                </a:cxn>
                <a:cxn ang="0">
                  <a:pos x="8" y="21"/>
                </a:cxn>
                <a:cxn ang="0">
                  <a:pos x="16" y="21"/>
                </a:cxn>
                <a:cxn ang="0">
                  <a:pos x="16" y="7"/>
                </a:cxn>
              </a:cxnLst>
              <a:rect l="0" t="0" r="r" b="b"/>
              <a:pathLst>
                <a:path w="16" h="21">
                  <a:moveTo>
                    <a:pt x="16" y="7"/>
                  </a:moveTo>
                  <a:lnTo>
                    <a:pt x="8" y="0"/>
                  </a:lnTo>
                  <a:lnTo>
                    <a:pt x="8" y="0"/>
                  </a:lnTo>
                  <a:lnTo>
                    <a:pt x="0" y="7"/>
                  </a:lnTo>
                  <a:lnTo>
                    <a:pt x="0" y="21"/>
                  </a:lnTo>
                  <a:lnTo>
                    <a:pt x="8" y="21"/>
                  </a:lnTo>
                  <a:lnTo>
                    <a:pt x="8" y="21"/>
                  </a:lnTo>
                  <a:lnTo>
                    <a:pt x="16" y="21"/>
                  </a:lnTo>
                  <a:lnTo>
                    <a:pt x="16"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74" name="Line 5253"/>
            <p:cNvSpPr>
              <a:spLocks noChangeShapeType="1"/>
            </p:cNvSpPr>
            <p:nvPr/>
          </p:nvSpPr>
          <p:spPr bwMode="auto">
            <a:xfrm>
              <a:off x="3589338" y="19097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75" name="Freeform 5254"/>
            <p:cNvSpPr>
              <a:spLocks/>
            </p:cNvSpPr>
            <p:nvPr/>
          </p:nvSpPr>
          <p:spPr bwMode="auto">
            <a:xfrm>
              <a:off x="3584576" y="1909763"/>
              <a:ext cx="17463" cy="3175"/>
            </a:xfrm>
            <a:custGeom>
              <a:avLst/>
              <a:gdLst/>
              <a:ahLst/>
              <a:cxnLst>
                <a:cxn ang="0">
                  <a:pos x="8" y="0"/>
                </a:cxn>
                <a:cxn ang="0">
                  <a:pos x="0" y="0"/>
                </a:cxn>
                <a:cxn ang="0">
                  <a:pos x="0" y="6"/>
                </a:cxn>
                <a:cxn ang="0">
                  <a:pos x="31" y="6"/>
                </a:cxn>
                <a:cxn ang="0">
                  <a:pos x="31" y="0"/>
                </a:cxn>
                <a:cxn ang="0">
                  <a:pos x="8" y="0"/>
                </a:cxn>
              </a:cxnLst>
              <a:rect l="0" t="0" r="r" b="b"/>
              <a:pathLst>
                <a:path w="31" h="6">
                  <a:moveTo>
                    <a:pt x="8" y="0"/>
                  </a:moveTo>
                  <a:lnTo>
                    <a:pt x="0" y="0"/>
                  </a:lnTo>
                  <a:lnTo>
                    <a:pt x="0" y="6"/>
                  </a:lnTo>
                  <a:lnTo>
                    <a:pt x="31" y="6"/>
                  </a:lnTo>
                  <a:lnTo>
                    <a:pt x="31"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76" name="Freeform 5255"/>
            <p:cNvSpPr>
              <a:spLocks/>
            </p:cNvSpPr>
            <p:nvPr/>
          </p:nvSpPr>
          <p:spPr bwMode="auto">
            <a:xfrm>
              <a:off x="3584576" y="1909763"/>
              <a:ext cx="17463" cy="3175"/>
            </a:xfrm>
            <a:custGeom>
              <a:avLst/>
              <a:gdLst/>
              <a:ahLst/>
              <a:cxnLst>
                <a:cxn ang="0">
                  <a:pos x="8" y="0"/>
                </a:cxn>
                <a:cxn ang="0">
                  <a:pos x="0" y="0"/>
                </a:cxn>
                <a:cxn ang="0">
                  <a:pos x="0" y="6"/>
                </a:cxn>
                <a:cxn ang="0">
                  <a:pos x="8" y="6"/>
                </a:cxn>
                <a:cxn ang="0">
                  <a:pos x="31" y="6"/>
                </a:cxn>
                <a:cxn ang="0">
                  <a:pos x="31" y="6"/>
                </a:cxn>
                <a:cxn ang="0">
                  <a:pos x="31" y="0"/>
                </a:cxn>
                <a:cxn ang="0">
                  <a:pos x="31" y="0"/>
                </a:cxn>
                <a:cxn ang="0">
                  <a:pos x="8" y="0"/>
                </a:cxn>
              </a:cxnLst>
              <a:rect l="0" t="0" r="r" b="b"/>
              <a:pathLst>
                <a:path w="31" h="6">
                  <a:moveTo>
                    <a:pt x="8" y="0"/>
                  </a:moveTo>
                  <a:lnTo>
                    <a:pt x="0" y="0"/>
                  </a:lnTo>
                  <a:lnTo>
                    <a:pt x="0" y="6"/>
                  </a:lnTo>
                  <a:lnTo>
                    <a:pt x="8" y="6"/>
                  </a:lnTo>
                  <a:lnTo>
                    <a:pt x="31" y="6"/>
                  </a:lnTo>
                  <a:lnTo>
                    <a:pt x="31" y="6"/>
                  </a:lnTo>
                  <a:lnTo>
                    <a:pt x="31" y="0"/>
                  </a:lnTo>
                  <a:lnTo>
                    <a:pt x="31"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77" name="Line 5256"/>
            <p:cNvSpPr>
              <a:spLocks noChangeShapeType="1"/>
            </p:cNvSpPr>
            <p:nvPr/>
          </p:nvSpPr>
          <p:spPr bwMode="auto">
            <a:xfrm>
              <a:off x="3602038" y="19129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78" name="Freeform 5257"/>
            <p:cNvSpPr>
              <a:spLocks/>
            </p:cNvSpPr>
            <p:nvPr/>
          </p:nvSpPr>
          <p:spPr bwMode="auto">
            <a:xfrm>
              <a:off x="3597276" y="1909763"/>
              <a:ext cx="4763" cy="11113"/>
            </a:xfrm>
            <a:custGeom>
              <a:avLst/>
              <a:gdLst/>
              <a:ahLst/>
              <a:cxnLst>
                <a:cxn ang="0">
                  <a:pos x="7" y="6"/>
                </a:cxn>
                <a:cxn ang="0">
                  <a:pos x="7" y="0"/>
                </a:cxn>
                <a:cxn ang="0">
                  <a:pos x="0" y="0"/>
                </a:cxn>
                <a:cxn ang="0">
                  <a:pos x="0" y="21"/>
                </a:cxn>
                <a:cxn ang="0">
                  <a:pos x="7" y="21"/>
                </a:cxn>
                <a:cxn ang="0">
                  <a:pos x="7" y="13"/>
                </a:cxn>
                <a:cxn ang="0">
                  <a:pos x="7" y="6"/>
                </a:cxn>
              </a:cxnLst>
              <a:rect l="0" t="0" r="r" b="b"/>
              <a:pathLst>
                <a:path w="7" h="21">
                  <a:moveTo>
                    <a:pt x="7" y="6"/>
                  </a:moveTo>
                  <a:lnTo>
                    <a:pt x="7" y="0"/>
                  </a:lnTo>
                  <a:lnTo>
                    <a:pt x="0" y="0"/>
                  </a:lnTo>
                  <a:lnTo>
                    <a:pt x="0" y="21"/>
                  </a:lnTo>
                  <a:lnTo>
                    <a:pt x="7" y="21"/>
                  </a:lnTo>
                  <a:lnTo>
                    <a:pt x="7" y="13"/>
                  </a:lnTo>
                  <a:lnTo>
                    <a:pt x="7" y="6"/>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79" name="Freeform 5258"/>
            <p:cNvSpPr>
              <a:spLocks/>
            </p:cNvSpPr>
            <p:nvPr/>
          </p:nvSpPr>
          <p:spPr bwMode="auto">
            <a:xfrm>
              <a:off x="3597276" y="1909763"/>
              <a:ext cx="4763" cy="11113"/>
            </a:xfrm>
            <a:custGeom>
              <a:avLst/>
              <a:gdLst/>
              <a:ahLst/>
              <a:cxnLst>
                <a:cxn ang="0">
                  <a:pos x="7" y="6"/>
                </a:cxn>
                <a:cxn ang="0">
                  <a:pos x="7" y="0"/>
                </a:cxn>
                <a:cxn ang="0">
                  <a:pos x="0" y="0"/>
                </a:cxn>
                <a:cxn ang="0">
                  <a:pos x="0" y="6"/>
                </a:cxn>
                <a:cxn ang="0">
                  <a:pos x="0" y="13"/>
                </a:cxn>
                <a:cxn ang="0">
                  <a:pos x="0" y="21"/>
                </a:cxn>
                <a:cxn ang="0">
                  <a:pos x="7" y="21"/>
                </a:cxn>
                <a:cxn ang="0">
                  <a:pos x="7" y="13"/>
                </a:cxn>
                <a:cxn ang="0">
                  <a:pos x="7" y="6"/>
                </a:cxn>
              </a:cxnLst>
              <a:rect l="0" t="0" r="r" b="b"/>
              <a:pathLst>
                <a:path w="7" h="21">
                  <a:moveTo>
                    <a:pt x="7" y="6"/>
                  </a:moveTo>
                  <a:lnTo>
                    <a:pt x="7" y="0"/>
                  </a:lnTo>
                  <a:lnTo>
                    <a:pt x="0" y="0"/>
                  </a:lnTo>
                  <a:lnTo>
                    <a:pt x="0" y="6"/>
                  </a:lnTo>
                  <a:lnTo>
                    <a:pt x="0" y="13"/>
                  </a:lnTo>
                  <a:lnTo>
                    <a:pt x="0" y="21"/>
                  </a:lnTo>
                  <a:lnTo>
                    <a:pt x="7" y="21"/>
                  </a:lnTo>
                  <a:lnTo>
                    <a:pt x="7" y="13"/>
                  </a:lnTo>
                  <a:lnTo>
                    <a:pt x="7" y="6"/>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80" name="Line 5259"/>
            <p:cNvSpPr>
              <a:spLocks noChangeShapeType="1"/>
            </p:cNvSpPr>
            <p:nvPr/>
          </p:nvSpPr>
          <p:spPr bwMode="auto">
            <a:xfrm>
              <a:off x="3602038" y="19129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81" name="Freeform 5260"/>
            <p:cNvSpPr>
              <a:spLocks/>
            </p:cNvSpPr>
            <p:nvPr/>
          </p:nvSpPr>
          <p:spPr bwMode="auto">
            <a:xfrm>
              <a:off x="3597276" y="1912938"/>
              <a:ext cx="36513" cy="7938"/>
            </a:xfrm>
            <a:custGeom>
              <a:avLst/>
              <a:gdLst/>
              <a:ahLst/>
              <a:cxnLst>
                <a:cxn ang="0">
                  <a:pos x="7" y="0"/>
                </a:cxn>
                <a:cxn ang="0">
                  <a:pos x="0" y="7"/>
                </a:cxn>
                <a:cxn ang="0">
                  <a:pos x="7" y="15"/>
                </a:cxn>
                <a:cxn ang="0">
                  <a:pos x="59" y="15"/>
                </a:cxn>
                <a:cxn ang="0">
                  <a:pos x="67" y="7"/>
                </a:cxn>
                <a:cxn ang="0">
                  <a:pos x="59" y="0"/>
                </a:cxn>
                <a:cxn ang="0">
                  <a:pos x="7" y="0"/>
                </a:cxn>
              </a:cxnLst>
              <a:rect l="0" t="0" r="r" b="b"/>
              <a:pathLst>
                <a:path w="67" h="15">
                  <a:moveTo>
                    <a:pt x="7" y="0"/>
                  </a:moveTo>
                  <a:lnTo>
                    <a:pt x="0" y="7"/>
                  </a:lnTo>
                  <a:lnTo>
                    <a:pt x="7" y="15"/>
                  </a:lnTo>
                  <a:lnTo>
                    <a:pt x="59" y="15"/>
                  </a:lnTo>
                  <a:lnTo>
                    <a:pt x="67" y="7"/>
                  </a:lnTo>
                  <a:lnTo>
                    <a:pt x="59"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82" name="Freeform 5261"/>
            <p:cNvSpPr>
              <a:spLocks/>
            </p:cNvSpPr>
            <p:nvPr/>
          </p:nvSpPr>
          <p:spPr bwMode="auto">
            <a:xfrm>
              <a:off x="3597276" y="1912938"/>
              <a:ext cx="36513" cy="7938"/>
            </a:xfrm>
            <a:custGeom>
              <a:avLst/>
              <a:gdLst/>
              <a:ahLst/>
              <a:cxnLst>
                <a:cxn ang="0">
                  <a:pos x="7" y="0"/>
                </a:cxn>
                <a:cxn ang="0">
                  <a:pos x="0" y="7"/>
                </a:cxn>
                <a:cxn ang="0">
                  <a:pos x="0" y="7"/>
                </a:cxn>
                <a:cxn ang="0">
                  <a:pos x="7" y="15"/>
                </a:cxn>
                <a:cxn ang="0">
                  <a:pos x="59" y="15"/>
                </a:cxn>
                <a:cxn ang="0">
                  <a:pos x="67" y="7"/>
                </a:cxn>
                <a:cxn ang="0">
                  <a:pos x="67" y="7"/>
                </a:cxn>
                <a:cxn ang="0">
                  <a:pos x="59" y="0"/>
                </a:cxn>
                <a:cxn ang="0">
                  <a:pos x="7" y="0"/>
                </a:cxn>
              </a:cxnLst>
              <a:rect l="0" t="0" r="r" b="b"/>
              <a:pathLst>
                <a:path w="67" h="15">
                  <a:moveTo>
                    <a:pt x="7" y="0"/>
                  </a:moveTo>
                  <a:lnTo>
                    <a:pt x="0" y="7"/>
                  </a:lnTo>
                  <a:lnTo>
                    <a:pt x="0" y="7"/>
                  </a:lnTo>
                  <a:lnTo>
                    <a:pt x="7" y="15"/>
                  </a:lnTo>
                  <a:lnTo>
                    <a:pt x="59" y="15"/>
                  </a:lnTo>
                  <a:lnTo>
                    <a:pt x="67" y="7"/>
                  </a:lnTo>
                  <a:lnTo>
                    <a:pt x="67" y="7"/>
                  </a:lnTo>
                  <a:lnTo>
                    <a:pt x="59"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83" name="Line 5262"/>
            <p:cNvSpPr>
              <a:spLocks noChangeShapeType="1"/>
            </p:cNvSpPr>
            <p:nvPr/>
          </p:nvSpPr>
          <p:spPr bwMode="auto">
            <a:xfrm>
              <a:off x="3633788" y="19161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84" name="Freeform 5263"/>
            <p:cNvSpPr>
              <a:spLocks/>
            </p:cNvSpPr>
            <p:nvPr/>
          </p:nvSpPr>
          <p:spPr bwMode="auto">
            <a:xfrm>
              <a:off x="3625851" y="1912938"/>
              <a:ext cx="7938" cy="11113"/>
            </a:xfrm>
            <a:custGeom>
              <a:avLst/>
              <a:gdLst/>
              <a:ahLst/>
              <a:cxnLst>
                <a:cxn ang="0">
                  <a:pos x="14" y="7"/>
                </a:cxn>
                <a:cxn ang="0">
                  <a:pos x="6" y="0"/>
                </a:cxn>
                <a:cxn ang="0">
                  <a:pos x="0" y="7"/>
                </a:cxn>
                <a:cxn ang="0">
                  <a:pos x="0" y="22"/>
                </a:cxn>
                <a:cxn ang="0">
                  <a:pos x="14" y="22"/>
                </a:cxn>
                <a:cxn ang="0">
                  <a:pos x="14" y="7"/>
                </a:cxn>
              </a:cxnLst>
              <a:rect l="0" t="0" r="r" b="b"/>
              <a:pathLst>
                <a:path w="14" h="22">
                  <a:moveTo>
                    <a:pt x="14" y="7"/>
                  </a:moveTo>
                  <a:lnTo>
                    <a:pt x="6" y="0"/>
                  </a:lnTo>
                  <a:lnTo>
                    <a:pt x="0" y="7"/>
                  </a:lnTo>
                  <a:lnTo>
                    <a:pt x="0" y="22"/>
                  </a:lnTo>
                  <a:lnTo>
                    <a:pt x="14" y="22"/>
                  </a:lnTo>
                  <a:lnTo>
                    <a:pt x="14"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85" name="Freeform 5264"/>
            <p:cNvSpPr>
              <a:spLocks/>
            </p:cNvSpPr>
            <p:nvPr/>
          </p:nvSpPr>
          <p:spPr bwMode="auto">
            <a:xfrm>
              <a:off x="3625851" y="1912938"/>
              <a:ext cx="7938" cy="11113"/>
            </a:xfrm>
            <a:custGeom>
              <a:avLst/>
              <a:gdLst/>
              <a:ahLst/>
              <a:cxnLst>
                <a:cxn ang="0">
                  <a:pos x="14" y="7"/>
                </a:cxn>
                <a:cxn ang="0">
                  <a:pos x="14" y="7"/>
                </a:cxn>
                <a:cxn ang="0">
                  <a:pos x="6" y="0"/>
                </a:cxn>
                <a:cxn ang="0">
                  <a:pos x="0" y="7"/>
                </a:cxn>
                <a:cxn ang="0">
                  <a:pos x="0" y="22"/>
                </a:cxn>
                <a:cxn ang="0">
                  <a:pos x="6" y="22"/>
                </a:cxn>
                <a:cxn ang="0">
                  <a:pos x="14" y="22"/>
                </a:cxn>
                <a:cxn ang="0">
                  <a:pos x="14" y="22"/>
                </a:cxn>
                <a:cxn ang="0">
                  <a:pos x="14" y="7"/>
                </a:cxn>
              </a:cxnLst>
              <a:rect l="0" t="0" r="r" b="b"/>
              <a:pathLst>
                <a:path w="14" h="22">
                  <a:moveTo>
                    <a:pt x="14" y="7"/>
                  </a:moveTo>
                  <a:lnTo>
                    <a:pt x="14" y="7"/>
                  </a:lnTo>
                  <a:lnTo>
                    <a:pt x="6" y="0"/>
                  </a:lnTo>
                  <a:lnTo>
                    <a:pt x="0" y="7"/>
                  </a:lnTo>
                  <a:lnTo>
                    <a:pt x="0" y="22"/>
                  </a:lnTo>
                  <a:lnTo>
                    <a:pt x="6" y="22"/>
                  </a:lnTo>
                  <a:lnTo>
                    <a:pt x="14" y="22"/>
                  </a:lnTo>
                  <a:lnTo>
                    <a:pt x="14" y="22"/>
                  </a:lnTo>
                  <a:lnTo>
                    <a:pt x="14"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86" name="Line 5265"/>
            <p:cNvSpPr>
              <a:spLocks noChangeShapeType="1"/>
            </p:cNvSpPr>
            <p:nvPr/>
          </p:nvSpPr>
          <p:spPr bwMode="auto">
            <a:xfrm>
              <a:off x="3629026" y="19208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87" name="Freeform 5266"/>
            <p:cNvSpPr>
              <a:spLocks/>
            </p:cNvSpPr>
            <p:nvPr/>
          </p:nvSpPr>
          <p:spPr bwMode="auto">
            <a:xfrm>
              <a:off x="3625851" y="1920875"/>
              <a:ext cx="19050" cy="3175"/>
            </a:xfrm>
            <a:custGeom>
              <a:avLst/>
              <a:gdLst/>
              <a:ahLst/>
              <a:cxnLst>
                <a:cxn ang="0">
                  <a:pos x="6" y="0"/>
                </a:cxn>
                <a:cxn ang="0">
                  <a:pos x="0" y="0"/>
                </a:cxn>
                <a:cxn ang="0">
                  <a:pos x="0" y="7"/>
                </a:cxn>
                <a:cxn ang="0">
                  <a:pos x="37" y="7"/>
                </a:cxn>
                <a:cxn ang="0">
                  <a:pos x="29" y="0"/>
                </a:cxn>
                <a:cxn ang="0">
                  <a:pos x="6" y="0"/>
                </a:cxn>
              </a:cxnLst>
              <a:rect l="0" t="0" r="r" b="b"/>
              <a:pathLst>
                <a:path w="37" h="7">
                  <a:moveTo>
                    <a:pt x="6" y="0"/>
                  </a:moveTo>
                  <a:lnTo>
                    <a:pt x="0" y="0"/>
                  </a:lnTo>
                  <a:lnTo>
                    <a:pt x="0" y="7"/>
                  </a:lnTo>
                  <a:lnTo>
                    <a:pt x="37" y="7"/>
                  </a:lnTo>
                  <a:lnTo>
                    <a:pt x="29" y="0"/>
                  </a:lnTo>
                  <a:lnTo>
                    <a:pt x="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88" name="Freeform 5267"/>
            <p:cNvSpPr>
              <a:spLocks/>
            </p:cNvSpPr>
            <p:nvPr/>
          </p:nvSpPr>
          <p:spPr bwMode="auto">
            <a:xfrm>
              <a:off x="3625851" y="1920875"/>
              <a:ext cx="19050" cy="3175"/>
            </a:xfrm>
            <a:custGeom>
              <a:avLst/>
              <a:gdLst/>
              <a:ahLst/>
              <a:cxnLst>
                <a:cxn ang="0">
                  <a:pos x="6" y="0"/>
                </a:cxn>
                <a:cxn ang="0">
                  <a:pos x="0" y="0"/>
                </a:cxn>
                <a:cxn ang="0">
                  <a:pos x="0" y="7"/>
                </a:cxn>
                <a:cxn ang="0">
                  <a:pos x="6" y="7"/>
                </a:cxn>
                <a:cxn ang="0">
                  <a:pos x="29" y="7"/>
                </a:cxn>
                <a:cxn ang="0">
                  <a:pos x="37" y="7"/>
                </a:cxn>
                <a:cxn ang="0">
                  <a:pos x="29" y="0"/>
                </a:cxn>
                <a:cxn ang="0">
                  <a:pos x="29" y="0"/>
                </a:cxn>
                <a:cxn ang="0">
                  <a:pos x="6" y="0"/>
                </a:cxn>
              </a:cxnLst>
              <a:rect l="0" t="0" r="r" b="b"/>
              <a:pathLst>
                <a:path w="37" h="7">
                  <a:moveTo>
                    <a:pt x="6" y="0"/>
                  </a:moveTo>
                  <a:lnTo>
                    <a:pt x="0" y="0"/>
                  </a:lnTo>
                  <a:lnTo>
                    <a:pt x="0" y="7"/>
                  </a:lnTo>
                  <a:lnTo>
                    <a:pt x="6" y="7"/>
                  </a:lnTo>
                  <a:lnTo>
                    <a:pt x="29" y="7"/>
                  </a:lnTo>
                  <a:lnTo>
                    <a:pt x="37" y="7"/>
                  </a:lnTo>
                  <a:lnTo>
                    <a:pt x="29" y="0"/>
                  </a:lnTo>
                  <a:lnTo>
                    <a:pt x="29" y="0"/>
                  </a:lnTo>
                  <a:lnTo>
                    <a:pt x="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89" name="Line 5268"/>
            <p:cNvSpPr>
              <a:spLocks noChangeShapeType="1"/>
            </p:cNvSpPr>
            <p:nvPr/>
          </p:nvSpPr>
          <p:spPr bwMode="auto">
            <a:xfrm>
              <a:off x="3644901" y="19240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90" name="Freeform 5269"/>
            <p:cNvSpPr>
              <a:spLocks/>
            </p:cNvSpPr>
            <p:nvPr/>
          </p:nvSpPr>
          <p:spPr bwMode="auto">
            <a:xfrm>
              <a:off x="3636963" y="1920875"/>
              <a:ext cx="7938" cy="11113"/>
            </a:xfrm>
            <a:custGeom>
              <a:avLst/>
              <a:gdLst/>
              <a:ahLst/>
              <a:cxnLst>
                <a:cxn ang="0">
                  <a:pos x="15" y="7"/>
                </a:cxn>
                <a:cxn ang="0">
                  <a:pos x="7" y="0"/>
                </a:cxn>
                <a:cxn ang="0">
                  <a:pos x="0" y="7"/>
                </a:cxn>
                <a:cxn ang="0">
                  <a:pos x="0" y="15"/>
                </a:cxn>
                <a:cxn ang="0">
                  <a:pos x="7" y="22"/>
                </a:cxn>
                <a:cxn ang="0">
                  <a:pos x="15" y="15"/>
                </a:cxn>
                <a:cxn ang="0">
                  <a:pos x="15" y="7"/>
                </a:cxn>
              </a:cxnLst>
              <a:rect l="0" t="0" r="r" b="b"/>
              <a:pathLst>
                <a:path w="15" h="22">
                  <a:moveTo>
                    <a:pt x="15" y="7"/>
                  </a:moveTo>
                  <a:lnTo>
                    <a:pt x="7" y="0"/>
                  </a:lnTo>
                  <a:lnTo>
                    <a:pt x="0" y="7"/>
                  </a:lnTo>
                  <a:lnTo>
                    <a:pt x="0" y="15"/>
                  </a:lnTo>
                  <a:lnTo>
                    <a:pt x="7" y="22"/>
                  </a:lnTo>
                  <a:lnTo>
                    <a:pt x="15" y="15"/>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91" name="Freeform 5270"/>
            <p:cNvSpPr>
              <a:spLocks/>
            </p:cNvSpPr>
            <p:nvPr/>
          </p:nvSpPr>
          <p:spPr bwMode="auto">
            <a:xfrm>
              <a:off x="3636963" y="1920875"/>
              <a:ext cx="7938" cy="11113"/>
            </a:xfrm>
            <a:custGeom>
              <a:avLst/>
              <a:gdLst/>
              <a:ahLst/>
              <a:cxnLst>
                <a:cxn ang="0">
                  <a:pos x="15" y="7"/>
                </a:cxn>
                <a:cxn ang="0">
                  <a:pos x="7" y="0"/>
                </a:cxn>
                <a:cxn ang="0">
                  <a:pos x="7" y="0"/>
                </a:cxn>
                <a:cxn ang="0">
                  <a:pos x="0" y="7"/>
                </a:cxn>
                <a:cxn ang="0">
                  <a:pos x="0" y="15"/>
                </a:cxn>
                <a:cxn ang="0">
                  <a:pos x="7" y="22"/>
                </a:cxn>
                <a:cxn ang="0">
                  <a:pos x="7" y="22"/>
                </a:cxn>
                <a:cxn ang="0">
                  <a:pos x="15" y="15"/>
                </a:cxn>
                <a:cxn ang="0">
                  <a:pos x="15" y="7"/>
                </a:cxn>
              </a:cxnLst>
              <a:rect l="0" t="0" r="r" b="b"/>
              <a:pathLst>
                <a:path w="15" h="22">
                  <a:moveTo>
                    <a:pt x="15" y="7"/>
                  </a:moveTo>
                  <a:lnTo>
                    <a:pt x="7" y="0"/>
                  </a:lnTo>
                  <a:lnTo>
                    <a:pt x="7" y="0"/>
                  </a:lnTo>
                  <a:lnTo>
                    <a:pt x="0" y="7"/>
                  </a:lnTo>
                  <a:lnTo>
                    <a:pt x="0" y="15"/>
                  </a:lnTo>
                  <a:lnTo>
                    <a:pt x="7" y="22"/>
                  </a:lnTo>
                  <a:lnTo>
                    <a:pt x="7" y="22"/>
                  </a:lnTo>
                  <a:lnTo>
                    <a:pt x="15" y="15"/>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92" name="Line 5271"/>
            <p:cNvSpPr>
              <a:spLocks noChangeShapeType="1"/>
            </p:cNvSpPr>
            <p:nvPr/>
          </p:nvSpPr>
          <p:spPr bwMode="auto">
            <a:xfrm>
              <a:off x="3641726" y="19288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93" name="Freeform 5272"/>
            <p:cNvSpPr>
              <a:spLocks/>
            </p:cNvSpPr>
            <p:nvPr/>
          </p:nvSpPr>
          <p:spPr bwMode="auto">
            <a:xfrm>
              <a:off x="3636963" y="1928813"/>
              <a:ext cx="12700" cy="3175"/>
            </a:xfrm>
            <a:custGeom>
              <a:avLst/>
              <a:gdLst/>
              <a:ahLst/>
              <a:cxnLst>
                <a:cxn ang="0">
                  <a:pos x="7" y="0"/>
                </a:cxn>
                <a:cxn ang="0">
                  <a:pos x="0" y="0"/>
                </a:cxn>
                <a:cxn ang="0">
                  <a:pos x="7" y="7"/>
                </a:cxn>
                <a:cxn ang="0">
                  <a:pos x="23" y="7"/>
                </a:cxn>
                <a:cxn ang="0">
                  <a:pos x="23" y="0"/>
                </a:cxn>
                <a:cxn ang="0">
                  <a:pos x="7" y="0"/>
                </a:cxn>
              </a:cxnLst>
              <a:rect l="0" t="0" r="r" b="b"/>
              <a:pathLst>
                <a:path w="23" h="7">
                  <a:moveTo>
                    <a:pt x="7" y="0"/>
                  </a:moveTo>
                  <a:lnTo>
                    <a:pt x="0" y="0"/>
                  </a:lnTo>
                  <a:lnTo>
                    <a:pt x="7" y="7"/>
                  </a:lnTo>
                  <a:lnTo>
                    <a:pt x="23" y="7"/>
                  </a:lnTo>
                  <a:lnTo>
                    <a:pt x="23"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94" name="Freeform 5273"/>
            <p:cNvSpPr>
              <a:spLocks/>
            </p:cNvSpPr>
            <p:nvPr/>
          </p:nvSpPr>
          <p:spPr bwMode="auto">
            <a:xfrm>
              <a:off x="3636963" y="1928813"/>
              <a:ext cx="12700" cy="3175"/>
            </a:xfrm>
            <a:custGeom>
              <a:avLst/>
              <a:gdLst/>
              <a:ahLst/>
              <a:cxnLst>
                <a:cxn ang="0">
                  <a:pos x="7" y="0"/>
                </a:cxn>
                <a:cxn ang="0">
                  <a:pos x="0" y="0"/>
                </a:cxn>
                <a:cxn ang="0">
                  <a:pos x="0" y="0"/>
                </a:cxn>
                <a:cxn ang="0">
                  <a:pos x="7" y="7"/>
                </a:cxn>
                <a:cxn ang="0">
                  <a:pos x="23" y="7"/>
                </a:cxn>
                <a:cxn ang="0">
                  <a:pos x="23" y="0"/>
                </a:cxn>
                <a:cxn ang="0">
                  <a:pos x="23" y="0"/>
                </a:cxn>
                <a:cxn ang="0">
                  <a:pos x="23" y="0"/>
                </a:cxn>
                <a:cxn ang="0">
                  <a:pos x="7" y="0"/>
                </a:cxn>
              </a:cxnLst>
              <a:rect l="0" t="0" r="r" b="b"/>
              <a:pathLst>
                <a:path w="23" h="7">
                  <a:moveTo>
                    <a:pt x="7" y="0"/>
                  </a:moveTo>
                  <a:lnTo>
                    <a:pt x="0" y="0"/>
                  </a:lnTo>
                  <a:lnTo>
                    <a:pt x="0" y="0"/>
                  </a:lnTo>
                  <a:lnTo>
                    <a:pt x="7" y="7"/>
                  </a:lnTo>
                  <a:lnTo>
                    <a:pt x="23" y="7"/>
                  </a:lnTo>
                  <a:lnTo>
                    <a:pt x="23" y="0"/>
                  </a:lnTo>
                  <a:lnTo>
                    <a:pt x="23" y="0"/>
                  </a:lnTo>
                  <a:lnTo>
                    <a:pt x="23"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95" name="Line 5274"/>
            <p:cNvSpPr>
              <a:spLocks noChangeShapeType="1"/>
            </p:cNvSpPr>
            <p:nvPr/>
          </p:nvSpPr>
          <p:spPr bwMode="auto">
            <a:xfrm>
              <a:off x="3649663" y="19288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96" name="Freeform 5275"/>
            <p:cNvSpPr>
              <a:spLocks/>
            </p:cNvSpPr>
            <p:nvPr/>
          </p:nvSpPr>
          <p:spPr bwMode="auto">
            <a:xfrm>
              <a:off x="3644901" y="1928813"/>
              <a:ext cx="4763" cy="14288"/>
            </a:xfrm>
            <a:custGeom>
              <a:avLst/>
              <a:gdLst/>
              <a:ahLst/>
              <a:cxnLst>
                <a:cxn ang="0">
                  <a:pos x="8" y="0"/>
                </a:cxn>
                <a:cxn ang="0">
                  <a:pos x="0" y="0"/>
                </a:cxn>
                <a:cxn ang="0">
                  <a:pos x="0" y="28"/>
                </a:cxn>
                <a:cxn ang="0">
                  <a:pos x="8" y="28"/>
                </a:cxn>
                <a:cxn ang="0">
                  <a:pos x="8" y="21"/>
                </a:cxn>
                <a:cxn ang="0">
                  <a:pos x="8" y="0"/>
                </a:cxn>
              </a:cxnLst>
              <a:rect l="0" t="0" r="r" b="b"/>
              <a:pathLst>
                <a:path w="8" h="28">
                  <a:moveTo>
                    <a:pt x="8" y="0"/>
                  </a:moveTo>
                  <a:lnTo>
                    <a:pt x="0" y="0"/>
                  </a:lnTo>
                  <a:lnTo>
                    <a:pt x="0" y="28"/>
                  </a:lnTo>
                  <a:lnTo>
                    <a:pt x="8" y="28"/>
                  </a:lnTo>
                  <a:lnTo>
                    <a:pt x="8" y="21"/>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97" name="Freeform 5276"/>
            <p:cNvSpPr>
              <a:spLocks/>
            </p:cNvSpPr>
            <p:nvPr/>
          </p:nvSpPr>
          <p:spPr bwMode="auto">
            <a:xfrm>
              <a:off x="3644901" y="1928813"/>
              <a:ext cx="4763" cy="14288"/>
            </a:xfrm>
            <a:custGeom>
              <a:avLst/>
              <a:gdLst/>
              <a:ahLst/>
              <a:cxnLst>
                <a:cxn ang="0">
                  <a:pos x="8" y="0"/>
                </a:cxn>
                <a:cxn ang="0">
                  <a:pos x="8" y="0"/>
                </a:cxn>
                <a:cxn ang="0">
                  <a:pos x="0" y="0"/>
                </a:cxn>
                <a:cxn ang="0">
                  <a:pos x="0" y="0"/>
                </a:cxn>
                <a:cxn ang="0">
                  <a:pos x="0" y="21"/>
                </a:cxn>
                <a:cxn ang="0">
                  <a:pos x="0" y="28"/>
                </a:cxn>
                <a:cxn ang="0">
                  <a:pos x="8" y="28"/>
                </a:cxn>
                <a:cxn ang="0">
                  <a:pos x="8" y="21"/>
                </a:cxn>
                <a:cxn ang="0">
                  <a:pos x="8" y="0"/>
                </a:cxn>
              </a:cxnLst>
              <a:rect l="0" t="0" r="r" b="b"/>
              <a:pathLst>
                <a:path w="8" h="28">
                  <a:moveTo>
                    <a:pt x="8" y="0"/>
                  </a:moveTo>
                  <a:lnTo>
                    <a:pt x="8" y="0"/>
                  </a:lnTo>
                  <a:lnTo>
                    <a:pt x="0" y="0"/>
                  </a:lnTo>
                  <a:lnTo>
                    <a:pt x="0" y="0"/>
                  </a:lnTo>
                  <a:lnTo>
                    <a:pt x="0" y="21"/>
                  </a:lnTo>
                  <a:lnTo>
                    <a:pt x="0" y="28"/>
                  </a:lnTo>
                  <a:lnTo>
                    <a:pt x="8" y="28"/>
                  </a:lnTo>
                  <a:lnTo>
                    <a:pt x="8" y="21"/>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98" name="Line 5277"/>
            <p:cNvSpPr>
              <a:spLocks noChangeShapeType="1"/>
            </p:cNvSpPr>
            <p:nvPr/>
          </p:nvSpPr>
          <p:spPr bwMode="auto">
            <a:xfrm>
              <a:off x="3649663" y="19399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799" name="Freeform 5278"/>
            <p:cNvSpPr>
              <a:spLocks/>
            </p:cNvSpPr>
            <p:nvPr/>
          </p:nvSpPr>
          <p:spPr bwMode="auto">
            <a:xfrm>
              <a:off x="3644901" y="1939925"/>
              <a:ext cx="12700" cy="3175"/>
            </a:xfrm>
            <a:custGeom>
              <a:avLst/>
              <a:gdLst/>
              <a:ahLst/>
              <a:cxnLst>
                <a:cxn ang="0">
                  <a:pos x="8" y="0"/>
                </a:cxn>
                <a:cxn ang="0">
                  <a:pos x="0" y="0"/>
                </a:cxn>
                <a:cxn ang="0">
                  <a:pos x="8" y="7"/>
                </a:cxn>
                <a:cxn ang="0">
                  <a:pos x="14" y="7"/>
                </a:cxn>
                <a:cxn ang="0">
                  <a:pos x="22" y="0"/>
                </a:cxn>
                <a:cxn ang="0">
                  <a:pos x="14" y="0"/>
                </a:cxn>
                <a:cxn ang="0">
                  <a:pos x="8" y="0"/>
                </a:cxn>
              </a:cxnLst>
              <a:rect l="0" t="0" r="r" b="b"/>
              <a:pathLst>
                <a:path w="22" h="7">
                  <a:moveTo>
                    <a:pt x="8" y="0"/>
                  </a:moveTo>
                  <a:lnTo>
                    <a:pt x="0" y="0"/>
                  </a:lnTo>
                  <a:lnTo>
                    <a:pt x="8" y="7"/>
                  </a:lnTo>
                  <a:lnTo>
                    <a:pt x="14" y="7"/>
                  </a:lnTo>
                  <a:lnTo>
                    <a:pt x="22" y="0"/>
                  </a:lnTo>
                  <a:lnTo>
                    <a:pt x="14"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00" name="Freeform 5279"/>
            <p:cNvSpPr>
              <a:spLocks/>
            </p:cNvSpPr>
            <p:nvPr/>
          </p:nvSpPr>
          <p:spPr bwMode="auto">
            <a:xfrm>
              <a:off x="3644901" y="1939925"/>
              <a:ext cx="12700" cy="3175"/>
            </a:xfrm>
            <a:custGeom>
              <a:avLst/>
              <a:gdLst/>
              <a:ahLst/>
              <a:cxnLst>
                <a:cxn ang="0">
                  <a:pos x="8" y="0"/>
                </a:cxn>
                <a:cxn ang="0">
                  <a:pos x="0" y="0"/>
                </a:cxn>
                <a:cxn ang="0">
                  <a:pos x="0" y="0"/>
                </a:cxn>
                <a:cxn ang="0">
                  <a:pos x="8" y="7"/>
                </a:cxn>
                <a:cxn ang="0">
                  <a:pos x="14" y="7"/>
                </a:cxn>
                <a:cxn ang="0">
                  <a:pos x="22" y="0"/>
                </a:cxn>
                <a:cxn ang="0">
                  <a:pos x="22" y="0"/>
                </a:cxn>
                <a:cxn ang="0">
                  <a:pos x="14" y="0"/>
                </a:cxn>
                <a:cxn ang="0">
                  <a:pos x="8" y="0"/>
                </a:cxn>
              </a:cxnLst>
              <a:rect l="0" t="0" r="r" b="b"/>
              <a:pathLst>
                <a:path w="22" h="7">
                  <a:moveTo>
                    <a:pt x="8" y="0"/>
                  </a:moveTo>
                  <a:lnTo>
                    <a:pt x="0" y="0"/>
                  </a:lnTo>
                  <a:lnTo>
                    <a:pt x="0" y="0"/>
                  </a:lnTo>
                  <a:lnTo>
                    <a:pt x="8" y="7"/>
                  </a:lnTo>
                  <a:lnTo>
                    <a:pt x="14" y="7"/>
                  </a:lnTo>
                  <a:lnTo>
                    <a:pt x="22" y="0"/>
                  </a:lnTo>
                  <a:lnTo>
                    <a:pt x="22" y="0"/>
                  </a:lnTo>
                  <a:lnTo>
                    <a:pt x="14"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01" name="Line 5280"/>
            <p:cNvSpPr>
              <a:spLocks noChangeShapeType="1"/>
            </p:cNvSpPr>
            <p:nvPr/>
          </p:nvSpPr>
          <p:spPr bwMode="auto">
            <a:xfrm>
              <a:off x="3657601" y="19399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02" name="Freeform 5281"/>
            <p:cNvSpPr>
              <a:spLocks/>
            </p:cNvSpPr>
            <p:nvPr/>
          </p:nvSpPr>
          <p:spPr bwMode="auto">
            <a:xfrm>
              <a:off x="3649663" y="1939925"/>
              <a:ext cx="7938" cy="11113"/>
            </a:xfrm>
            <a:custGeom>
              <a:avLst/>
              <a:gdLst/>
              <a:ahLst/>
              <a:cxnLst>
                <a:cxn ang="0">
                  <a:pos x="14" y="0"/>
                </a:cxn>
                <a:cxn ang="0">
                  <a:pos x="0" y="0"/>
                </a:cxn>
                <a:cxn ang="0">
                  <a:pos x="0" y="15"/>
                </a:cxn>
                <a:cxn ang="0">
                  <a:pos x="6" y="22"/>
                </a:cxn>
                <a:cxn ang="0">
                  <a:pos x="14" y="22"/>
                </a:cxn>
                <a:cxn ang="0">
                  <a:pos x="14" y="15"/>
                </a:cxn>
                <a:cxn ang="0">
                  <a:pos x="14" y="0"/>
                </a:cxn>
              </a:cxnLst>
              <a:rect l="0" t="0" r="r" b="b"/>
              <a:pathLst>
                <a:path w="14" h="22">
                  <a:moveTo>
                    <a:pt x="14" y="0"/>
                  </a:moveTo>
                  <a:lnTo>
                    <a:pt x="0" y="0"/>
                  </a:lnTo>
                  <a:lnTo>
                    <a:pt x="0" y="15"/>
                  </a:lnTo>
                  <a:lnTo>
                    <a:pt x="6" y="22"/>
                  </a:lnTo>
                  <a:lnTo>
                    <a:pt x="14" y="22"/>
                  </a:lnTo>
                  <a:lnTo>
                    <a:pt x="14" y="15"/>
                  </a:lnTo>
                  <a:lnTo>
                    <a:pt x="14"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03" name="Freeform 5282"/>
            <p:cNvSpPr>
              <a:spLocks/>
            </p:cNvSpPr>
            <p:nvPr/>
          </p:nvSpPr>
          <p:spPr bwMode="auto">
            <a:xfrm>
              <a:off x="3649663" y="1939925"/>
              <a:ext cx="7938" cy="11113"/>
            </a:xfrm>
            <a:custGeom>
              <a:avLst/>
              <a:gdLst/>
              <a:ahLst/>
              <a:cxnLst>
                <a:cxn ang="0">
                  <a:pos x="14" y="0"/>
                </a:cxn>
                <a:cxn ang="0">
                  <a:pos x="14" y="0"/>
                </a:cxn>
                <a:cxn ang="0">
                  <a:pos x="6" y="0"/>
                </a:cxn>
                <a:cxn ang="0">
                  <a:pos x="0" y="0"/>
                </a:cxn>
                <a:cxn ang="0">
                  <a:pos x="0" y="15"/>
                </a:cxn>
                <a:cxn ang="0">
                  <a:pos x="6" y="22"/>
                </a:cxn>
                <a:cxn ang="0">
                  <a:pos x="14" y="22"/>
                </a:cxn>
                <a:cxn ang="0">
                  <a:pos x="14" y="15"/>
                </a:cxn>
                <a:cxn ang="0">
                  <a:pos x="14" y="0"/>
                </a:cxn>
              </a:cxnLst>
              <a:rect l="0" t="0" r="r" b="b"/>
              <a:pathLst>
                <a:path w="14" h="22">
                  <a:moveTo>
                    <a:pt x="14" y="0"/>
                  </a:moveTo>
                  <a:lnTo>
                    <a:pt x="14" y="0"/>
                  </a:lnTo>
                  <a:lnTo>
                    <a:pt x="6" y="0"/>
                  </a:lnTo>
                  <a:lnTo>
                    <a:pt x="0" y="0"/>
                  </a:lnTo>
                  <a:lnTo>
                    <a:pt x="0" y="15"/>
                  </a:lnTo>
                  <a:lnTo>
                    <a:pt x="6" y="22"/>
                  </a:lnTo>
                  <a:lnTo>
                    <a:pt x="14" y="22"/>
                  </a:lnTo>
                  <a:lnTo>
                    <a:pt x="14" y="15"/>
                  </a:lnTo>
                  <a:lnTo>
                    <a:pt x="14"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04" name="Line 5283"/>
            <p:cNvSpPr>
              <a:spLocks noChangeShapeType="1"/>
            </p:cNvSpPr>
            <p:nvPr/>
          </p:nvSpPr>
          <p:spPr bwMode="auto">
            <a:xfrm>
              <a:off x="3652838" y="19431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05" name="Freeform 5284"/>
            <p:cNvSpPr>
              <a:spLocks/>
            </p:cNvSpPr>
            <p:nvPr/>
          </p:nvSpPr>
          <p:spPr bwMode="auto">
            <a:xfrm>
              <a:off x="3649663" y="1943100"/>
              <a:ext cx="11113" cy="7938"/>
            </a:xfrm>
            <a:custGeom>
              <a:avLst/>
              <a:gdLst/>
              <a:ahLst/>
              <a:cxnLst>
                <a:cxn ang="0">
                  <a:pos x="6" y="0"/>
                </a:cxn>
                <a:cxn ang="0">
                  <a:pos x="0" y="8"/>
                </a:cxn>
                <a:cxn ang="0">
                  <a:pos x="6" y="15"/>
                </a:cxn>
                <a:cxn ang="0">
                  <a:pos x="14" y="15"/>
                </a:cxn>
                <a:cxn ang="0">
                  <a:pos x="22" y="8"/>
                </a:cxn>
                <a:cxn ang="0">
                  <a:pos x="22" y="0"/>
                </a:cxn>
                <a:cxn ang="0">
                  <a:pos x="14" y="0"/>
                </a:cxn>
                <a:cxn ang="0">
                  <a:pos x="6" y="0"/>
                </a:cxn>
              </a:cxnLst>
              <a:rect l="0" t="0" r="r" b="b"/>
              <a:pathLst>
                <a:path w="22" h="15">
                  <a:moveTo>
                    <a:pt x="6" y="0"/>
                  </a:moveTo>
                  <a:lnTo>
                    <a:pt x="0" y="8"/>
                  </a:lnTo>
                  <a:lnTo>
                    <a:pt x="6" y="15"/>
                  </a:lnTo>
                  <a:lnTo>
                    <a:pt x="14" y="15"/>
                  </a:lnTo>
                  <a:lnTo>
                    <a:pt x="22" y="8"/>
                  </a:lnTo>
                  <a:lnTo>
                    <a:pt x="22" y="0"/>
                  </a:lnTo>
                  <a:lnTo>
                    <a:pt x="14" y="0"/>
                  </a:lnTo>
                  <a:lnTo>
                    <a:pt x="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06" name="Freeform 5285"/>
            <p:cNvSpPr>
              <a:spLocks/>
            </p:cNvSpPr>
            <p:nvPr/>
          </p:nvSpPr>
          <p:spPr bwMode="auto">
            <a:xfrm>
              <a:off x="3649663" y="1943100"/>
              <a:ext cx="11113" cy="7938"/>
            </a:xfrm>
            <a:custGeom>
              <a:avLst/>
              <a:gdLst/>
              <a:ahLst/>
              <a:cxnLst>
                <a:cxn ang="0">
                  <a:pos x="6" y="0"/>
                </a:cxn>
                <a:cxn ang="0">
                  <a:pos x="6" y="0"/>
                </a:cxn>
                <a:cxn ang="0">
                  <a:pos x="0" y="8"/>
                </a:cxn>
                <a:cxn ang="0">
                  <a:pos x="6" y="15"/>
                </a:cxn>
                <a:cxn ang="0">
                  <a:pos x="14" y="15"/>
                </a:cxn>
                <a:cxn ang="0">
                  <a:pos x="22" y="8"/>
                </a:cxn>
                <a:cxn ang="0">
                  <a:pos x="22" y="0"/>
                </a:cxn>
                <a:cxn ang="0">
                  <a:pos x="14" y="0"/>
                </a:cxn>
                <a:cxn ang="0">
                  <a:pos x="6" y="0"/>
                </a:cxn>
              </a:cxnLst>
              <a:rect l="0" t="0" r="r" b="b"/>
              <a:pathLst>
                <a:path w="22" h="15">
                  <a:moveTo>
                    <a:pt x="6" y="0"/>
                  </a:moveTo>
                  <a:lnTo>
                    <a:pt x="6" y="0"/>
                  </a:lnTo>
                  <a:lnTo>
                    <a:pt x="0" y="8"/>
                  </a:lnTo>
                  <a:lnTo>
                    <a:pt x="6" y="15"/>
                  </a:lnTo>
                  <a:lnTo>
                    <a:pt x="14" y="15"/>
                  </a:lnTo>
                  <a:lnTo>
                    <a:pt x="22" y="8"/>
                  </a:lnTo>
                  <a:lnTo>
                    <a:pt x="22" y="0"/>
                  </a:lnTo>
                  <a:lnTo>
                    <a:pt x="14" y="0"/>
                  </a:lnTo>
                  <a:lnTo>
                    <a:pt x="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07" name="Line 5286"/>
            <p:cNvSpPr>
              <a:spLocks noChangeShapeType="1"/>
            </p:cNvSpPr>
            <p:nvPr/>
          </p:nvSpPr>
          <p:spPr bwMode="auto">
            <a:xfrm>
              <a:off x="3660776" y="19478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08" name="Freeform 5287"/>
            <p:cNvSpPr>
              <a:spLocks/>
            </p:cNvSpPr>
            <p:nvPr/>
          </p:nvSpPr>
          <p:spPr bwMode="auto">
            <a:xfrm>
              <a:off x="3652838" y="1943100"/>
              <a:ext cx="7938" cy="12700"/>
            </a:xfrm>
            <a:custGeom>
              <a:avLst/>
              <a:gdLst/>
              <a:ahLst/>
              <a:cxnLst>
                <a:cxn ang="0">
                  <a:pos x="16" y="8"/>
                </a:cxn>
                <a:cxn ang="0">
                  <a:pos x="16" y="0"/>
                </a:cxn>
                <a:cxn ang="0">
                  <a:pos x="8" y="0"/>
                </a:cxn>
                <a:cxn ang="0">
                  <a:pos x="0" y="8"/>
                </a:cxn>
                <a:cxn ang="0">
                  <a:pos x="0" y="23"/>
                </a:cxn>
                <a:cxn ang="0">
                  <a:pos x="16" y="23"/>
                </a:cxn>
                <a:cxn ang="0">
                  <a:pos x="16" y="8"/>
                </a:cxn>
              </a:cxnLst>
              <a:rect l="0" t="0" r="r" b="b"/>
              <a:pathLst>
                <a:path w="16" h="23">
                  <a:moveTo>
                    <a:pt x="16" y="8"/>
                  </a:moveTo>
                  <a:lnTo>
                    <a:pt x="16" y="0"/>
                  </a:lnTo>
                  <a:lnTo>
                    <a:pt x="8" y="0"/>
                  </a:lnTo>
                  <a:lnTo>
                    <a:pt x="0" y="8"/>
                  </a:lnTo>
                  <a:lnTo>
                    <a:pt x="0" y="23"/>
                  </a:lnTo>
                  <a:lnTo>
                    <a:pt x="16" y="23"/>
                  </a:lnTo>
                  <a:lnTo>
                    <a:pt x="16"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09" name="Freeform 5288"/>
            <p:cNvSpPr>
              <a:spLocks/>
            </p:cNvSpPr>
            <p:nvPr/>
          </p:nvSpPr>
          <p:spPr bwMode="auto">
            <a:xfrm>
              <a:off x="3652838" y="1943100"/>
              <a:ext cx="7938" cy="12700"/>
            </a:xfrm>
            <a:custGeom>
              <a:avLst/>
              <a:gdLst/>
              <a:ahLst/>
              <a:cxnLst>
                <a:cxn ang="0">
                  <a:pos x="16" y="8"/>
                </a:cxn>
                <a:cxn ang="0">
                  <a:pos x="16" y="0"/>
                </a:cxn>
                <a:cxn ang="0">
                  <a:pos x="8" y="0"/>
                </a:cxn>
                <a:cxn ang="0">
                  <a:pos x="0" y="8"/>
                </a:cxn>
                <a:cxn ang="0">
                  <a:pos x="0" y="23"/>
                </a:cxn>
                <a:cxn ang="0">
                  <a:pos x="8" y="23"/>
                </a:cxn>
                <a:cxn ang="0">
                  <a:pos x="16" y="23"/>
                </a:cxn>
                <a:cxn ang="0">
                  <a:pos x="16" y="23"/>
                </a:cxn>
                <a:cxn ang="0">
                  <a:pos x="16" y="8"/>
                </a:cxn>
              </a:cxnLst>
              <a:rect l="0" t="0" r="r" b="b"/>
              <a:pathLst>
                <a:path w="16" h="23">
                  <a:moveTo>
                    <a:pt x="16" y="8"/>
                  </a:moveTo>
                  <a:lnTo>
                    <a:pt x="16" y="0"/>
                  </a:lnTo>
                  <a:lnTo>
                    <a:pt x="8" y="0"/>
                  </a:lnTo>
                  <a:lnTo>
                    <a:pt x="0" y="8"/>
                  </a:lnTo>
                  <a:lnTo>
                    <a:pt x="0" y="23"/>
                  </a:lnTo>
                  <a:lnTo>
                    <a:pt x="8" y="23"/>
                  </a:lnTo>
                  <a:lnTo>
                    <a:pt x="16" y="23"/>
                  </a:lnTo>
                  <a:lnTo>
                    <a:pt x="16" y="23"/>
                  </a:lnTo>
                  <a:lnTo>
                    <a:pt x="16"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10" name="Line 5289"/>
            <p:cNvSpPr>
              <a:spLocks noChangeShapeType="1"/>
            </p:cNvSpPr>
            <p:nvPr/>
          </p:nvSpPr>
          <p:spPr bwMode="auto">
            <a:xfrm>
              <a:off x="3657601" y="19510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11" name="Freeform 5290"/>
            <p:cNvSpPr>
              <a:spLocks/>
            </p:cNvSpPr>
            <p:nvPr/>
          </p:nvSpPr>
          <p:spPr bwMode="auto">
            <a:xfrm>
              <a:off x="3652838" y="1951038"/>
              <a:ext cx="12700" cy="4763"/>
            </a:xfrm>
            <a:custGeom>
              <a:avLst/>
              <a:gdLst/>
              <a:ahLst/>
              <a:cxnLst>
                <a:cxn ang="0">
                  <a:pos x="8" y="0"/>
                </a:cxn>
                <a:cxn ang="0">
                  <a:pos x="0" y="8"/>
                </a:cxn>
                <a:cxn ang="0">
                  <a:pos x="24" y="8"/>
                </a:cxn>
                <a:cxn ang="0">
                  <a:pos x="24" y="0"/>
                </a:cxn>
                <a:cxn ang="0">
                  <a:pos x="16" y="0"/>
                </a:cxn>
                <a:cxn ang="0">
                  <a:pos x="8" y="0"/>
                </a:cxn>
              </a:cxnLst>
              <a:rect l="0" t="0" r="r" b="b"/>
              <a:pathLst>
                <a:path w="24" h="8">
                  <a:moveTo>
                    <a:pt x="8" y="0"/>
                  </a:moveTo>
                  <a:lnTo>
                    <a:pt x="0" y="8"/>
                  </a:lnTo>
                  <a:lnTo>
                    <a:pt x="24" y="8"/>
                  </a:lnTo>
                  <a:lnTo>
                    <a:pt x="24"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12" name="Freeform 5291"/>
            <p:cNvSpPr>
              <a:spLocks/>
            </p:cNvSpPr>
            <p:nvPr/>
          </p:nvSpPr>
          <p:spPr bwMode="auto">
            <a:xfrm>
              <a:off x="3652838" y="1951038"/>
              <a:ext cx="12700" cy="4763"/>
            </a:xfrm>
            <a:custGeom>
              <a:avLst/>
              <a:gdLst/>
              <a:ahLst/>
              <a:cxnLst>
                <a:cxn ang="0">
                  <a:pos x="8" y="0"/>
                </a:cxn>
                <a:cxn ang="0">
                  <a:pos x="8" y="0"/>
                </a:cxn>
                <a:cxn ang="0">
                  <a:pos x="0" y="8"/>
                </a:cxn>
                <a:cxn ang="0">
                  <a:pos x="8" y="8"/>
                </a:cxn>
                <a:cxn ang="0">
                  <a:pos x="16" y="8"/>
                </a:cxn>
                <a:cxn ang="0">
                  <a:pos x="24" y="8"/>
                </a:cxn>
                <a:cxn ang="0">
                  <a:pos x="24" y="0"/>
                </a:cxn>
                <a:cxn ang="0">
                  <a:pos x="16" y="0"/>
                </a:cxn>
                <a:cxn ang="0">
                  <a:pos x="8" y="0"/>
                </a:cxn>
              </a:cxnLst>
              <a:rect l="0" t="0" r="r" b="b"/>
              <a:pathLst>
                <a:path w="24" h="8">
                  <a:moveTo>
                    <a:pt x="8" y="0"/>
                  </a:moveTo>
                  <a:lnTo>
                    <a:pt x="8" y="0"/>
                  </a:lnTo>
                  <a:lnTo>
                    <a:pt x="0" y="8"/>
                  </a:lnTo>
                  <a:lnTo>
                    <a:pt x="8" y="8"/>
                  </a:lnTo>
                  <a:lnTo>
                    <a:pt x="16" y="8"/>
                  </a:lnTo>
                  <a:lnTo>
                    <a:pt x="24" y="8"/>
                  </a:lnTo>
                  <a:lnTo>
                    <a:pt x="24"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13" name="Line 5292"/>
            <p:cNvSpPr>
              <a:spLocks noChangeShapeType="1"/>
            </p:cNvSpPr>
            <p:nvPr/>
          </p:nvSpPr>
          <p:spPr bwMode="auto">
            <a:xfrm>
              <a:off x="3660776" y="19510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14" name="Freeform 5293"/>
            <p:cNvSpPr>
              <a:spLocks/>
            </p:cNvSpPr>
            <p:nvPr/>
          </p:nvSpPr>
          <p:spPr bwMode="auto">
            <a:xfrm>
              <a:off x="3657601" y="1951038"/>
              <a:ext cx="19050" cy="4763"/>
            </a:xfrm>
            <a:custGeom>
              <a:avLst/>
              <a:gdLst/>
              <a:ahLst/>
              <a:cxnLst>
                <a:cxn ang="0">
                  <a:pos x="8" y="0"/>
                </a:cxn>
                <a:cxn ang="0">
                  <a:pos x="0" y="8"/>
                </a:cxn>
                <a:cxn ang="0">
                  <a:pos x="38" y="8"/>
                </a:cxn>
                <a:cxn ang="0">
                  <a:pos x="38" y="0"/>
                </a:cxn>
                <a:cxn ang="0">
                  <a:pos x="31" y="0"/>
                </a:cxn>
                <a:cxn ang="0">
                  <a:pos x="8" y="0"/>
                </a:cxn>
              </a:cxnLst>
              <a:rect l="0" t="0" r="r" b="b"/>
              <a:pathLst>
                <a:path w="38" h="8">
                  <a:moveTo>
                    <a:pt x="8" y="0"/>
                  </a:moveTo>
                  <a:lnTo>
                    <a:pt x="0" y="8"/>
                  </a:lnTo>
                  <a:lnTo>
                    <a:pt x="38" y="8"/>
                  </a:lnTo>
                  <a:lnTo>
                    <a:pt x="38" y="0"/>
                  </a:lnTo>
                  <a:lnTo>
                    <a:pt x="31"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15" name="Freeform 5294"/>
            <p:cNvSpPr>
              <a:spLocks/>
            </p:cNvSpPr>
            <p:nvPr/>
          </p:nvSpPr>
          <p:spPr bwMode="auto">
            <a:xfrm>
              <a:off x="3657601" y="1951038"/>
              <a:ext cx="19050" cy="4763"/>
            </a:xfrm>
            <a:custGeom>
              <a:avLst/>
              <a:gdLst/>
              <a:ahLst/>
              <a:cxnLst>
                <a:cxn ang="0">
                  <a:pos x="8" y="0"/>
                </a:cxn>
                <a:cxn ang="0">
                  <a:pos x="8" y="0"/>
                </a:cxn>
                <a:cxn ang="0">
                  <a:pos x="0" y="8"/>
                </a:cxn>
                <a:cxn ang="0">
                  <a:pos x="8" y="8"/>
                </a:cxn>
                <a:cxn ang="0">
                  <a:pos x="31" y="8"/>
                </a:cxn>
                <a:cxn ang="0">
                  <a:pos x="38" y="8"/>
                </a:cxn>
                <a:cxn ang="0">
                  <a:pos x="38" y="0"/>
                </a:cxn>
                <a:cxn ang="0">
                  <a:pos x="31" y="0"/>
                </a:cxn>
                <a:cxn ang="0">
                  <a:pos x="8" y="0"/>
                </a:cxn>
              </a:cxnLst>
              <a:rect l="0" t="0" r="r" b="b"/>
              <a:pathLst>
                <a:path w="38" h="8">
                  <a:moveTo>
                    <a:pt x="8" y="0"/>
                  </a:moveTo>
                  <a:lnTo>
                    <a:pt x="8" y="0"/>
                  </a:lnTo>
                  <a:lnTo>
                    <a:pt x="0" y="8"/>
                  </a:lnTo>
                  <a:lnTo>
                    <a:pt x="8" y="8"/>
                  </a:lnTo>
                  <a:lnTo>
                    <a:pt x="31" y="8"/>
                  </a:lnTo>
                  <a:lnTo>
                    <a:pt x="38" y="8"/>
                  </a:lnTo>
                  <a:lnTo>
                    <a:pt x="38" y="0"/>
                  </a:lnTo>
                  <a:lnTo>
                    <a:pt x="31"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16" name="Line 5295"/>
            <p:cNvSpPr>
              <a:spLocks noChangeShapeType="1"/>
            </p:cNvSpPr>
            <p:nvPr/>
          </p:nvSpPr>
          <p:spPr bwMode="auto">
            <a:xfrm>
              <a:off x="3673476" y="19510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17" name="Freeform 5296"/>
            <p:cNvSpPr>
              <a:spLocks/>
            </p:cNvSpPr>
            <p:nvPr/>
          </p:nvSpPr>
          <p:spPr bwMode="auto">
            <a:xfrm>
              <a:off x="3668713" y="1951038"/>
              <a:ext cx="12700" cy="4763"/>
            </a:xfrm>
            <a:custGeom>
              <a:avLst/>
              <a:gdLst/>
              <a:ahLst/>
              <a:cxnLst>
                <a:cxn ang="0">
                  <a:pos x="8" y="0"/>
                </a:cxn>
                <a:cxn ang="0">
                  <a:pos x="0" y="0"/>
                </a:cxn>
                <a:cxn ang="0">
                  <a:pos x="0" y="8"/>
                </a:cxn>
                <a:cxn ang="0">
                  <a:pos x="22" y="8"/>
                </a:cxn>
                <a:cxn ang="0">
                  <a:pos x="22" y="0"/>
                </a:cxn>
                <a:cxn ang="0">
                  <a:pos x="15" y="0"/>
                </a:cxn>
                <a:cxn ang="0">
                  <a:pos x="8" y="0"/>
                </a:cxn>
              </a:cxnLst>
              <a:rect l="0" t="0" r="r" b="b"/>
              <a:pathLst>
                <a:path w="22" h="8">
                  <a:moveTo>
                    <a:pt x="8" y="0"/>
                  </a:moveTo>
                  <a:lnTo>
                    <a:pt x="0" y="0"/>
                  </a:lnTo>
                  <a:lnTo>
                    <a:pt x="0" y="8"/>
                  </a:lnTo>
                  <a:lnTo>
                    <a:pt x="22" y="8"/>
                  </a:lnTo>
                  <a:lnTo>
                    <a:pt x="22" y="0"/>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18" name="Freeform 5297"/>
            <p:cNvSpPr>
              <a:spLocks/>
            </p:cNvSpPr>
            <p:nvPr/>
          </p:nvSpPr>
          <p:spPr bwMode="auto">
            <a:xfrm>
              <a:off x="3668713" y="1951038"/>
              <a:ext cx="12700" cy="4763"/>
            </a:xfrm>
            <a:custGeom>
              <a:avLst/>
              <a:gdLst/>
              <a:ahLst/>
              <a:cxnLst>
                <a:cxn ang="0">
                  <a:pos x="8" y="0"/>
                </a:cxn>
                <a:cxn ang="0">
                  <a:pos x="0" y="0"/>
                </a:cxn>
                <a:cxn ang="0">
                  <a:pos x="0" y="8"/>
                </a:cxn>
                <a:cxn ang="0">
                  <a:pos x="8" y="8"/>
                </a:cxn>
                <a:cxn ang="0">
                  <a:pos x="15" y="8"/>
                </a:cxn>
                <a:cxn ang="0">
                  <a:pos x="22" y="8"/>
                </a:cxn>
                <a:cxn ang="0">
                  <a:pos x="22" y="0"/>
                </a:cxn>
                <a:cxn ang="0">
                  <a:pos x="15" y="0"/>
                </a:cxn>
                <a:cxn ang="0">
                  <a:pos x="8" y="0"/>
                </a:cxn>
              </a:cxnLst>
              <a:rect l="0" t="0" r="r" b="b"/>
              <a:pathLst>
                <a:path w="22" h="8">
                  <a:moveTo>
                    <a:pt x="8" y="0"/>
                  </a:moveTo>
                  <a:lnTo>
                    <a:pt x="0" y="0"/>
                  </a:lnTo>
                  <a:lnTo>
                    <a:pt x="0" y="8"/>
                  </a:lnTo>
                  <a:lnTo>
                    <a:pt x="8" y="8"/>
                  </a:lnTo>
                  <a:lnTo>
                    <a:pt x="15" y="8"/>
                  </a:lnTo>
                  <a:lnTo>
                    <a:pt x="22" y="8"/>
                  </a:lnTo>
                  <a:lnTo>
                    <a:pt x="22"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19" name="Line 5298"/>
            <p:cNvSpPr>
              <a:spLocks noChangeShapeType="1"/>
            </p:cNvSpPr>
            <p:nvPr/>
          </p:nvSpPr>
          <p:spPr bwMode="auto">
            <a:xfrm>
              <a:off x="3681413" y="19558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20" name="Freeform 5299"/>
            <p:cNvSpPr>
              <a:spLocks/>
            </p:cNvSpPr>
            <p:nvPr/>
          </p:nvSpPr>
          <p:spPr bwMode="auto">
            <a:xfrm>
              <a:off x="3673476" y="1951038"/>
              <a:ext cx="7938" cy="12700"/>
            </a:xfrm>
            <a:custGeom>
              <a:avLst/>
              <a:gdLst/>
              <a:ahLst/>
              <a:cxnLst>
                <a:cxn ang="0">
                  <a:pos x="14" y="8"/>
                </a:cxn>
                <a:cxn ang="0">
                  <a:pos x="14" y="0"/>
                </a:cxn>
                <a:cxn ang="0">
                  <a:pos x="7" y="0"/>
                </a:cxn>
                <a:cxn ang="0">
                  <a:pos x="0" y="8"/>
                </a:cxn>
                <a:cxn ang="0">
                  <a:pos x="0" y="14"/>
                </a:cxn>
                <a:cxn ang="0">
                  <a:pos x="7" y="22"/>
                </a:cxn>
                <a:cxn ang="0">
                  <a:pos x="14" y="22"/>
                </a:cxn>
                <a:cxn ang="0">
                  <a:pos x="14" y="14"/>
                </a:cxn>
                <a:cxn ang="0">
                  <a:pos x="14" y="8"/>
                </a:cxn>
              </a:cxnLst>
              <a:rect l="0" t="0" r="r" b="b"/>
              <a:pathLst>
                <a:path w="14" h="22">
                  <a:moveTo>
                    <a:pt x="14" y="8"/>
                  </a:moveTo>
                  <a:lnTo>
                    <a:pt x="14" y="0"/>
                  </a:lnTo>
                  <a:lnTo>
                    <a:pt x="7" y="0"/>
                  </a:lnTo>
                  <a:lnTo>
                    <a:pt x="0" y="8"/>
                  </a:lnTo>
                  <a:lnTo>
                    <a:pt x="0" y="14"/>
                  </a:lnTo>
                  <a:lnTo>
                    <a:pt x="7" y="22"/>
                  </a:lnTo>
                  <a:lnTo>
                    <a:pt x="14" y="22"/>
                  </a:lnTo>
                  <a:lnTo>
                    <a:pt x="14" y="14"/>
                  </a:lnTo>
                  <a:lnTo>
                    <a:pt x="14"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21" name="Freeform 5300"/>
            <p:cNvSpPr>
              <a:spLocks/>
            </p:cNvSpPr>
            <p:nvPr/>
          </p:nvSpPr>
          <p:spPr bwMode="auto">
            <a:xfrm>
              <a:off x="3673476" y="1951038"/>
              <a:ext cx="7938" cy="12700"/>
            </a:xfrm>
            <a:custGeom>
              <a:avLst/>
              <a:gdLst/>
              <a:ahLst/>
              <a:cxnLst>
                <a:cxn ang="0">
                  <a:pos x="14" y="8"/>
                </a:cxn>
                <a:cxn ang="0">
                  <a:pos x="14" y="0"/>
                </a:cxn>
                <a:cxn ang="0">
                  <a:pos x="7" y="0"/>
                </a:cxn>
                <a:cxn ang="0">
                  <a:pos x="0" y="8"/>
                </a:cxn>
                <a:cxn ang="0">
                  <a:pos x="0" y="14"/>
                </a:cxn>
                <a:cxn ang="0">
                  <a:pos x="7" y="22"/>
                </a:cxn>
                <a:cxn ang="0">
                  <a:pos x="14" y="22"/>
                </a:cxn>
                <a:cxn ang="0">
                  <a:pos x="14" y="14"/>
                </a:cxn>
                <a:cxn ang="0">
                  <a:pos x="14" y="8"/>
                </a:cxn>
              </a:cxnLst>
              <a:rect l="0" t="0" r="r" b="b"/>
              <a:pathLst>
                <a:path w="14" h="22">
                  <a:moveTo>
                    <a:pt x="14" y="8"/>
                  </a:moveTo>
                  <a:lnTo>
                    <a:pt x="14" y="0"/>
                  </a:lnTo>
                  <a:lnTo>
                    <a:pt x="7" y="0"/>
                  </a:lnTo>
                  <a:lnTo>
                    <a:pt x="0" y="8"/>
                  </a:lnTo>
                  <a:lnTo>
                    <a:pt x="0" y="14"/>
                  </a:lnTo>
                  <a:lnTo>
                    <a:pt x="7" y="22"/>
                  </a:lnTo>
                  <a:lnTo>
                    <a:pt x="14" y="22"/>
                  </a:lnTo>
                  <a:lnTo>
                    <a:pt x="14" y="14"/>
                  </a:lnTo>
                  <a:lnTo>
                    <a:pt x="14"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22" name="Line 5301"/>
            <p:cNvSpPr>
              <a:spLocks noChangeShapeType="1"/>
            </p:cNvSpPr>
            <p:nvPr/>
          </p:nvSpPr>
          <p:spPr bwMode="auto">
            <a:xfrm>
              <a:off x="3676651" y="19558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23" name="Freeform 5302"/>
            <p:cNvSpPr>
              <a:spLocks/>
            </p:cNvSpPr>
            <p:nvPr/>
          </p:nvSpPr>
          <p:spPr bwMode="auto">
            <a:xfrm>
              <a:off x="3673476" y="1955800"/>
              <a:ext cx="19050" cy="7938"/>
            </a:xfrm>
            <a:custGeom>
              <a:avLst/>
              <a:gdLst/>
              <a:ahLst/>
              <a:cxnLst>
                <a:cxn ang="0">
                  <a:pos x="7" y="0"/>
                </a:cxn>
                <a:cxn ang="0">
                  <a:pos x="0" y="6"/>
                </a:cxn>
                <a:cxn ang="0">
                  <a:pos x="7" y="14"/>
                </a:cxn>
                <a:cxn ang="0">
                  <a:pos x="30" y="14"/>
                </a:cxn>
                <a:cxn ang="0">
                  <a:pos x="37" y="6"/>
                </a:cxn>
                <a:cxn ang="0">
                  <a:pos x="30" y="0"/>
                </a:cxn>
                <a:cxn ang="0">
                  <a:pos x="7" y="0"/>
                </a:cxn>
              </a:cxnLst>
              <a:rect l="0" t="0" r="r" b="b"/>
              <a:pathLst>
                <a:path w="37" h="14">
                  <a:moveTo>
                    <a:pt x="7" y="0"/>
                  </a:moveTo>
                  <a:lnTo>
                    <a:pt x="0" y="6"/>
                  </a:lnTo>
                  <a:lnTo>
                    <a:pt x="7" y="14"/>
                  </a:lnTo>
                  <a:lnTo>
                    <a:pt x="30" y="14"/>
                  </a:lnTo>
                  <a:lnTo>
                    <a:pt x="37" y="6"/>
                  </a:lnTo>
                  <a:lnTo>
                    <a:pt x="30"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24" name="Freeform 5303"/>
            <p:cNvSpPr>
              <a:spLocks/>
            </p:cNvSpPr>
            <p:nvPr/>
          </p:nvSpPr>
          <p:spPr bwMode="auto">
            <a:xfrm>
              <a:off x="3673476" y="1955800"/>
              <a:ext cx="19050" cy="7938"/>
            </a:xfrm>
            <a:custGeom>
              <a:avLst/>
              <a:gdLst/>
              <a:ahLst/>
              <a:cxnLst>
                <a:cxn ang="0">
                  <a:pos x="7" y="0"/>
                </a:cxn>
                <a:cxn ang="0">
                  <a:pos x="0" y="6"/>
                </a:cxn>
                <a:cxn ang="0">
                  <a:pos x="0" y="6"/>
                </a:cxn>
                <a:cxn ang="0">
                  <a:pos x="7" y="14"/>
                </a:cxn>
                <a:cxn ang="0">
                  <a:pos x="30" y="14"/>
                </a:cxn>
                <a:cxn ang="0">
                  <a:pos x="37" y="6"/>
                </a:cxn>
                <a:cxn ang="0">
                  <a:pos x="37" y="6"/>
                </a:cxn>
                <a:cxn ang="0">
                  <a:pos x="30" y="0"/>
                </a:cxn>
                <a:cxn ang="0">
                  <a:pos x="7" y="0"/>
                </a:cxn>
              </a:cxnLst>
              <a:rect l="0" t="0" r="r" b="b"/>
              <a:pathLst>
                <a:path w="37" h="14">
                  <a:moveTo>
                    <a:pt x="7" y="0"/>
                  </a:moveTo>
                  <a:lnTo>
                    <a:pt x="0" y="6"/>
                  </a:lnTo>
                  <a:lnTo>
                    <a:pt x="0" y="6"/>
                  </a:lnTo>
                  <a:lnTo>
                    <a:pt x="7" y="14"/>
                  </a:lnTo>
                  <a:lnTo>
                    <a:pt x="30" y="14"/>
                  </a:lnTo>
                  <a:lnTo>
                    <a:pt x="37" y="6"/>
                  </a:lnTo>
                  <a:lnTo>
                    <a:pt x="37" y="6"/>
                  </a:lnTo>
                  <a:lnTo>
                    <a:pt x="30"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25" name="Line 5304"/>
            <p:cNvSpPr>
              <a:spLocks noChangeShapeType="1"/>
            </p:cNvSpPr>
            <p:nvPr/>
          </p:nvSpPr>
          <p:spPr bwMode="auto">
            <a:xfrm>
              <a:off x="3689351" y="19558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26" name="Freeform 5305"/>
            <p:cNvSpPr>
              <a:spLocks/>
            </p:cNvSpPr>
            <p:nvPr/>
          </p:nvSpPr>
          <p:spPr bwMode="auto">
            <a:xfrm>
              <a:off x="3689351" y="1955800"/>
              <a:ext cx="15875" cy="7938"/>
            </a:xfrm>
            <a:custGeom>
              <a:avLst/>
              <a:gdLst/>
              <a:ahLst/>
              <a:cxnLst>
                <a:cxn ang="0">
                  <a:pos x="0" y="0"/>
                </a:cxn>
                <a:cxn ang="0">
                  <a:pos x="0" y="14"/>
                </a:cxn>
                <a:cxn ang="0">
                  <a:pos x="22" y="14"/>
                </a:cxn>
                <a:cxn ang="0">
                  <a:pos x="30" y="6"/>
                </a:cxn>
                <a:cxn ang="0">
                  <a:pos x="22" y="0"/>
                </a:cxn>
                <a:cxn ang="0">
                  <a:pos x="0" y="0"/>
                </a:cxn>
              </a:cxnLst>
              <a:rect l="0" t="0" r="r" b="b"/>
              <a:pathLst>
                <a:path w="30" h="14">
                  <a:moveTo>
                    <a:pt x="0" y="0"/>
                  </a:moveTo>
                  <a:lnTo>
                    <a:pt x="0" y="14"/>
                  </a:lnTo>
                  <a:lnTo>
                    <a:pt x="22" y="14"/>
                  </a:lnTo>
                  <a:lnTo>
                    <a:pt x="30" y="6"/>
                  </a:lnTo>
                  <a:lnTo>
                    <a:pt x="22"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27" name="Freeform 5306"/>
            <p:cNvSpPr>
              <a:spLocks/>
            </p:cNvSpPr>
            <p:nvPr/>
          </p:nvSpPr>
          <p:spPr bwMode="auto">
            <a:xfrm>
              <a:off x="3689351" y="1955800"/>
              <a:ext cx="15875" cy="7938"/>
            </a:xfrm>
            <a:custGeom>
              <a:avLst/>
              <a:gdLst/>
              <a:ahLst/>
              <a:cxnLst>
                <a:cxn ang="0">
                  <a:pos x="0" y="0"/>
                </a:cxn>
                <a:cxn ang="0">
                  <a:pos x="0" y="6"/>
                </a:cxn>
                <a:cxn ang="0">
                  <a:pos x="0" y="6"/>
                </a:cxn>
                <a:cxn ang="0">
                  <a:pos x="0" y="14"/>
                </a:cxn>
                <a:cxn ang="0">
                  <a:pos x="22" y="14"/>
                </a:cxn>
                <a:cxn ang="0">
                  <a:pos x="30" y="6"/>
                </a:cxn>
                <a:cxn ang="0">
                  <a:pos x="30" y="6"/>
                </a:cxn>
                <a:cxn ang="0">
                  <a:pos x="22" y="0"/>
                </a:cxn>
                <a:cxn ang="0">
                  <a:pos x="0" y="0"/>
                </a:cxn>
              </a:cxnLst>
              <a:rect l="0" t="0" r="r" b="b"/>
              <a:pathLst>
                <a:path w="30" h="14">
                  <a:moveTo>
                    <a:pt x="0" y="0"/>
                  </a:moveTo>
                  <a:lnTo>
                    <a:pt x="0" y="6"/>
                  </a:lnTo>
                  <a:lnTo>
                    <a:pt x="0" y="6"/>
                  </a:lnTo>
                  <a:lnTo>
                    <a:pt x="0" y="14"/>
                  </a:lnTo>
                  <a:lnTo>
                    <a:pt x="22" y="14"/>
                  </a:lnTo>
                  <a:lnTo>
                    <a:pt x="30" y="6"/>
                  </a:lnTo>
                  <a:lnTo>
                    <a:pt x="30" y="6"/>
                  </a:lnTo>
                  <a:lnTo>
                    <a:pt x="22"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28" name="Line 5307"/>
            <p:cNvSpPr>
              <a:spLocks noChangeShapeType="1"/>
            </p:cNvSpPr>
            <p:nvPr/>
          </p:nvSpPr>
          <p:spPr bwMode="auto">
            <a:xfrm>
              <a:off x="3705226" y="19589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29" name="Freeform 5308"/>
            <p:cNvSpPr>
              <a:spLocks/>
            </p:cNvSpPr>
            <p:nvPr/>
          </p:nvSpPr>
          <p:spPr bwMode="auto">
            <a:xfrm>
              <a:off x="3697288" y="1955800"/>
              <a:ext cx="7938" cy="11113"/>
            </a:xfrm>
            <a:custGeom>
              <a:avLst/>
              <a:gdLst/>
              <a:ahLst/>
              <a:cxnLst>
                <a:cxn ang="0">
                  <a:pos x="16" y="6"/>
                </a:cxn>
                <a:cxn ang="0">
                  <a:pos x="8" y="0"/>
                </a:cxn>
                <a:cxn ang="0">
                  <a:pos x="0" y="6"/>
                </a:cxn>
                <a:cxn ang="0">
                  <a:pos x="0" y="21"/>
                </a:cxn>
                <a:cxn ang="0">
                  <a:pos x="16" y="21"/>
                </a:cxn>
                <a:cxn ang="0">
                  <a:pos x="16" y="6"/>
                </a:cxn>
              </a:cxnLst>
              <a:rect l="0" t="0" r="r" b="b"/>
              <a:pathLst>
                <a:path w="16" h="21">
                  <a:moveTo>
                    <a:pt x="16" y="6"/>
                  </a:moveTo>
                  <a:lnTo>
                    <a:pt x="8" y="0"/>
                  </a:lnTo>
                  <a:lnTo>
                    <a:pt x="0" y="6"/>
                  </a:lnTo>
                  <a:lnTo>
                    <a:pt x="0" y="21"/>
                  </a:lnTo>
                  <a:lnTo>
                    <a:pt x="16" y="21"/>
                  </a:lnTo>
                  <a:lnTo>
                    <a:pt x="16" y="6"/>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30" name="Freeform 5309"/>
            <p:cNvSpPr>
              <a:spLocks/>
            </p:cNvSpPr>
            <p:nvPr/>
          </p:nvSpPr>
          <p:spPr bwMode="auto">
            <a:xfrm>
              <a:off x="3697288" y="1955800"/>
              <a:ext cx="7938" cy="11113"/>
            </a:xfrm>
            <a:custGeom>
              <a:avLst/>
              <a:gdLst/>
              <a:ahLst/>
              <a:cxnLst>
                <a:cxn ang="0">
                  <a:pos x="16" y="6"/>
                </a:cxn>
                <a:cxn ang="0">
                  <a:pos x="16" y="6"/>
                </a:cxn>
                <a:cxn ang="0">
                  <a:pos x="8" y="0"/>
                </a:cxn>
                <a:cxn ang="0">
                  <a:pos x="0" y="6"/>
                </a:cxn>
                <a:cxn ang="0">
                  <a:pos x="0" y="21"/>
                </a:cxn>
                <a:cxn ang="0">
                  <a:pos x="8" y="21"/>
                </a:cxn>
                <a:cxn ang="0">
                  <a:pos x="16" y="21"/>
                </a:cxn>
                <a:cxn ang="0">
                  <a:pos x="16" y="21"/>
                </a:cxn>
                <a:cxn ang="0">
                  <a:pos x="16" y="6"/>
                </a:cxn>
              </a:cxnLst>
              <a:rect l="0" t="0" r="r" b="b"/>
              <a:pathLst>
                <a:path w="16" h="21">
                  <a:moveTo>
                    <a:pt x="16" y="6"/>
                  </a:moveTo>
                  <a:lnTo>
                    <a:pt x="16" y="6"/>
                  </a:lnTo>
                  <a:lnTo>
                    <a:pt x="8" y="0"/>
                  </a:lnTo>
                  <a:lnTo>
                    <a:pt x="0" y="6"/>
                  </a:lnTo>
                  <a:lnTo>
                    <a:pt x="0" y="21"/>
                  </a:lnTo>
                  <a:lnTo>
                    <a:pt x="8" y="21"/>
                  </a:lnTo>
                  <a:lnTo>
                    <a:pt x="16" y="21"/>
                  </a:lnTo>
                  <a:lnTo>
                    <a:pt x="16" y="21"/>
                  </a:lnTo>
                  <a:lnTo>
                    <a:pt x="16" y="6"/>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31" name="Line 5310"/>
            <p:cNvSpPr>
              <a:spLocks noChangeShapeType="1"/>
            </p:cNvSpPr>
            <p:nvPr/>
          </p:nvSpPr>
          <p:spPr bwMode="auto">
            <a:xfrm>
              <a:off x="3700463" y="19637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32" name="Freeform 5311"/>
            <p:cNvSpPr>
              <a:spLocks/>
            </p:cNvSpPr>
            <p:nvPr/>
          </p:nvSpPr>
          <p:spPr bwMode="auto">
            <a:xfrm>
              <a:off x="3697288" y="1963738"/>
              <a:ext cx="26988" cy="3175"/>
            </a:xfrm>
            <a:custGeom>
              <a:avLst/>
              <a:gdLst/>
              <a:ahLst/>
              <a:cxnLst>
                <a:cxn ang="0">
                  <a:pos x="8" y="0"/>
                </a:cxn>
                <a:cxn ang="0">
                  <a:pos x="0" y="7"/>
                </a:cxn>
                <a:cxn ang="0">
                  <a:pos x="53" y="7"/>
                </a:cxn>
                <a:cxn ang="0">
                  <a:pos x="53" y="0"/>
                </a:cxn>
                <a:cxn ang="0">
                  <a:pos x="45" y="0"/>
                </a:cxn>
                <a:cxn ang="0">
                  <a:pos x="8" y="0"/>
                </a:cxn>
              </a:cxnLst>
              <a:rect l="0" t="0" r="r" b="b"/>
              <a:pathLst>
                <a:path w="53" h="7">
                  <a:moveTo>
                    <a:pt x="8" y="0"/>
                  </a:moveTo>
                  <a:lnTo>
                    <a:pt x="0" y="7"/>
                  </a:lnTo>
                  <a:lnTo>
                    <a:pt x="53" y="7"/>
                  </a:lnTo>
                  <a:lnTo>
                    <a:pt x="53" y="0"/>
                  </a:lnTo>
                  <a:lnTo>
                    <a:pt x="4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33" name="Freeform 5312"/>
            <p:cNvSpPr>
              <a:spLocks/>
            </p:cNvSpPr>
            <p:nvPr/>
          </p:nvSpPr>
          <p:spPr bwMode="auto">
            <a:xfrm>
              <a:off x="3697288" y="1963738"/>
              <a:ext cx="26988" cy="3175"/>
            </a:xfrm>
            <a:custGeom>
              <a:avLst/>
              <a:gdLst/>
              <a:ahLst/>
              <a:cxnLst>
                <a:cxn ang="0">
                  <a:pos x="8" y="0"/>
                </a:cxn>
                <a:cxn ang="0">
                  <a:pos x="8" y="0"/>
                </a:cxn>
                <a:cxn ang="0">
                  <a:pos x="0" y="7"/>
                </a:cxn>
                <a:cxn ang="0">
                  <a:pos x="8" y="7"/>
                </a:cxn>
                <a:cxn ang="0">
                  <a:pos x="45" y="7"/>
                </a:cxn>
                <a:cxn ang="0">
                  <a:pos x="53" y="7"/>
                </a:cxn>
                <a:cxn ang="0">
                  <a:pos x="53" y="0"/>
                </a:cxn>
                <a:cxn ang="0">
                  <a:pos x="45" y="0"/>
                </a:cxn>
                <a:cxn ang="0">
                  <a:pos x="8" y="0"/>
                </a:cxn>
              </a:cxnLst>
              <a:rect l="0" t="0" r="r" b="b"/>
              <a:pathLst>
                <a:path w="53" h="7">
                  <a:moveTo>
                    <a:pt x="8" y="0"/>
                  </a:moveTo>
                  <a:lnTo>
                    <a:pt x="8" y="0"/>
                  </a:lnTo>
                  <a:lnTo>
                    <a:pt x="0" y="7"/>
                  </a:lnTo>
                  <a:lnTo>
                    <a:pt x="8" y="7"/>
                  </a:lnTo>
                  <a:lnTo>
                    <a:pt x="45" y="7"/>
                  </a:lnTo>
                  <a:lnTo>
                    <a:pt x="53" y="7"/>
                  </a:lnTo>
                  <a:lnTo>
                    <a:pt x="53" y="0"/>
                  </a:lnTo>
                  <a:lnTo>
                    <a:pt x="4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34" name="Line 5313"/>
            <p:cNvSpPr>
              <a:spLocks noChangeShapeType="1"/>
            </p:cNvSpPr>
            <p:nvPr/>
          </p:nvSpPr>
          <p:spPr bwMode="auto">
            <a:xfrm>
              <a:off x="3724276" y="19669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35" name="Freeform 5314"/>
            <p:cNvSpPr>
              <a:spLocks/>
            </p:cNvSpPr>
            <p:nvPr/>
          </p:nvSpPr>
          <p:spPr bwMode="auto">
            <a:xfrm>
              <a:off x="3717926" y="1963738"/>
              <a:ext cx="6350" cy="11113"/>
            </a:xfrm>
            <a:custGeom>
              <a:avLst/>
              <a:gdLst/>
              <a:ahLst/>
              <a:cxnLst>
                <a:cxn ang="0">
                  <a:pos x="14" y="7"/>
                </a:cxn>
                <a:cxn ang="0">
                  <a:pos x="14" y="0"/>
                </a:cxn>
                <a:cxn ang="0">
                  <a:pos x="6" y="0"/>
                </a:cxn>
                <a:cxn ang="0">
                  <a:pos x="0" y="7"/>
                </a:cxn>
                <a:cxn ang="0">
                  <a:pos x="0" y="15"/>
                </a:cxn>
                <a:cxn ang="0">
                  <a:pos x="6" y="22"/>
                </a:cxn>
                <a:cxn ang="0">
                  <a:pos x="14" y="22"/>
                </a:cxn>
                <a:cxn ang="0">
                  <a:pos x="14" y="15"/>
                </a:cxn>
                <a:cxn ang="0">
                  <a:pos x="14" y="7"/>
                </a:cxn>
              </a:cxnLst>
              <a:rect l="0" t="0" r="r" b="b"/>
              <a:pathLst>
                <a:path w="14" h="22">
                  <a:moveTo>
                    <a:pt x="14" y="7"/>
                  </a:moveTo>
                  <a:lnTo>
                    <a:pt x="14" y="0"/>
                  </a:lnTo>
                  <a:lnTo>
                    <a:pt x="6" y="0"/>
                  </a:lnTo>
                  <a:lnTo>
                    <a:pt x="0" y="7"/>
                  </a:lnTo>
                  <a:lnTo>
                    <a:pt x="0" y="15"/>
                  </a:lnTo>
                  <a:lnTo>
                    <a:pt x="6" y="22"/>
                  </a:lnTo>
                  <a:lnTo>
                    <a:pt x="14" y="22"/>
                  </a:lnTo>
                  <a:lnTo>
                    <a:pt x="14" y="15"/>
                  </a:lnTo>
                  <a:lnTo>
                    <a:pt x="14"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36" name="Freeform 5315"/>
            <p:cNvSpPr>
              <a:spLocks/>
            </p:cNvSpPr>
            <p:nvPr/>
          </p:nvSpPr>
          <p:spPr bwMode="auto">
            <a:xfrm>
              <a:off x="3717926" y="1963738"/>
              <a:ext cx="6350" cy="11113"/>
            </a:xfrm>
            <a:custGeom>
              <a:avLst/>
              <a:gdLst/>
              <a:ahLst/>
              <a:cxnLst>
                <a:cxn ang="0">
                  <a:pos x="14" y="7"/>
                </a:cxn>
                <a:cxn ang="0">
                  <a:pos x="14" y="0"/>
                </a:cxn>
                <a:cxn ang="0">
                  <a:pos x="6" y="0"/>
                </a:cxn>
                <a:cxn ang="0">
                  <a:pos x="0" y="7"/>
                </a:cxn>
                <a:cxn ang="0">
                  <a:pos x="0" y="15"/>
                </a:cxn>
                <a:cxn ang="0">
                  <a:pos x="6" y="22"/>
                </a:cxn>
                <a:cxn ang="0">
                  <a:pos x="14" y="22"/>
                </a:cxn>
                <a:cxn ang="0">
                  <a:pos x="14" y="15"/>
                </a:cxn>
                <a:cxn ang="0">
                  <a:pos x="14" y="7"/>
                </a:cxn>
              </a:cxnLst>
              <a:rect l="0" t="0" r="r" b="b"/>
              <a:pathLst>
                <a:path w="14" h="22">
                  <a:moveTo>
                    <a:pt x="14" y="7"/>
                  </a:moveTo>
                  <a:lnTo>
                    <a:pt x="14" y="0"/>
                  </a:lnTo>
                  <a:lnTo>
                    <a:pt x="6" y="0"/>
                  </a:lnTo>
                  <a:lnTo>
                    <a:pt x="0" y="7"/>
                  </a:lnTo>
                  <a:lnTo>
                    <a:pt x="0" y="15"/>
                  </a:lnTo>
                  <a:lnTo>
                    <a:pt x="6" y="22"/>
                  </a:lnTo>
                  <a:lnTo>
                    <a:pt x="14" y="22"/>
                  </a:lnTo>
                  <a:lnTo>
                    <a:pt x="14" y="15"/>
                  </a:lnTo>
                  <a:lnTo>
                    <a:pt x="14"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37" name="Line 5316"/>
            <p:cNvSpPr>
              <a:spLocks noChangeShapeType="1"/>
            </p:cNvSpPr>
            <p:nvPr/>
          </p:nvSpPr>
          <p:spPr bwMode="auto">
            <a:xfrm>
              <a:off x="3721101" y="19716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38" name="Freeform 5317"/>
            <p:cNvSpPr>
              <a:spLocks/>
            </p:cNvSpPr>
            <p:nvPr/>
          </p:nvSpPr>
          <p:spPr bwMode="auto">
            <a:xfrm>
              <a:off x="3717926" y="1971675"/>
              <a:ext cx="30163" cy="3175"/>
            </a:xfrm>
            <a:custGeom>
              <a:avLst/>
              <a:gdLst/>
              <a:ahLst/>
              <a:cxnLst>
                <a:cxn ang="0">
                  <a:pos x="6" y="0"/>
                </a:cxn>
                <a:cxn ang="0">
                  <a:pos x="0" y="0"/>
                </a:cxn>
                <a:cxn ang="0">
                  <a:pos x="6" y="7"/>
                </a:cxn>
                <a:cxn ang="0">
                  <a:pos x="51" y="7"/>
                </a:cxn>
                <a:cxn ang="0">
                  <a:pos x="59" y="0"/>
                </a:cxn>
                <a:cxn ang="0">
                  <a:pos x="51" y="0"/>
                </a:cxn>
                <a:cxn ang="0">
                  <a:pos x="6" y="0"/>
                </a:cxn>
              </a:cxnLst>
              <a:rect l="0" t="0" r="r" b="b"/>
              <a:pathLst>
                <a:path w="59" h="7">
                  <a:moveTo>
                    <a:pt x="6" y="0"/>
                  </a:moveTo>
                  <a:lnTo>
                    <a:pt x="0" y="0"/>
                  </a:lnTo>
                  <a:lnTo>
                    <a:pt x="6" y="7"/>
                  </a:lnTo>
                  <a:lnTo>
                    <a:pt x="51" y="7"/>
                  </a:lnTo>
                  <a:lnTo>
                    <a:pt x="59" y="0"/>
                  </a:lnTo>
                  <a:lnTo>
                    <a:pt x="51" y="0"/>
                  </a:lnTo>
                  <a:lnTo>
                    <a:pt x="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39" name="Freeform 5318"/>
            <p:cNvSpPr>
              <a:spLocks/>
            </p:cNvSpPr>
            <p:nvPr/>
          </p:nvSpPr>
          <p:spPr bwMode="auto">
            <a:xfrm>
              <a:off x="3717926" y="1971675"/>
              <a:ext cx="30163" cy="3175"/>
            </a:xfrm>
            <a:custGeom>
              <a:avLst/>
              <a:gdLst/>
              <a:ahLst/>
              <a:cxnLst>
                <a:cxn ang="0">
                  <a:pos x="6" y="0"/>
                </a:cxn>
                <a:cxn ang="0">
                  <a:pos x="0" y="0"/>
                </a:cxn>
                <a:cxn ang="0">
                  <a:pos x="0" y="0"/>
                </a:cxn>
                <a:cxn ang="0">
                  <a:pos x="6" y="7"/>
                </a:cxn>
                <a:cxn ang="0">
                  <a:pos x="51" y="7"/>
                </a:cxn>
                <a:cxn ang="0">
                  <a:pos x="59" y="0"/>
                </a:cxn>
                <a:cxn ang="0">
                  <a:pos x="59" y="0"/>
                </a:cxn>
                <a:cxn ang="0">
                  <a:pos x="51" y="0"/>
                </a:cxn>
                <a:cxn ang="0">
                  <a:pos x="6" y="0"/>
                </a:cxn>
              </a:cxnLst>
              <a:rect l="0" t="0" r="r" b="b"/>
              <a:pathLst>
                <a:path w="59" h="7">
                  <a:moveTo>
                    <a:pt x="6" y="0"/>
                  </a:moveTo>
                  <a:lnTo>
                    <a:pt x="0" y="0"/>
                  </a:lnTo>
                  <a:lnTo>
                    <a:pt x="0" y="0"/>
                  </a:lnTo>
                  <a:lnTo>
                    <a:pt x="6" y="7"/>
                  </a:lnTo>
                  <a:lnTo>
                    <a:pt x="51" y="7"/>
                  </a:lnTo>
                  <a:lnTo>
                    <a:pt x="59" y="0"/>
                  </a:lnTo>
                  <a:lnTo>
                    <a:pt x="59" y="0"/>
                  </a:lnTo>
                  <a:lnTo>
                    <a:pt x="51" y="0"/>
                  </a:lnTo>
                  <a:lnTo>
                    <a:pt x="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40" name="Line 5319"/>
            <p:cNvSpPr>
              <a:spLocks noChangeShapeType="1"/>
            </p:cNvSpPr>
            <p:nvPr/>
          </p:nvSpPr>
          <p:spPr bwMode="auto">
            <a:xfrm>
              <a:off x="3748088" y="19716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41" name="Freeform 5320"/>
            <p:cNvSpPr>
              <a:spLocks/>
            </p:cNvSpPr>
            <p:nvPr/>
          </p:nvSpPr>
          <p:spPr bwMode="auto">
            <a:xfrm>
              <a:off x="3741738" y="1971675"/>
              <a:ext cx="6350" cy="11113"/>
            </a:xfrm>
            <a:custGeom>
              <a:avLst/>
              <a:gdLst/>
              <a:ahLst/>
              <a:cxnLst>
                <a:cxn ang="0">
                  <a:pos x="14" y="0"/>
                </a:cxn>
                <a:cxn ang="0">
                  <a:pos x="0" y="0"/>
                </a:cxn>
                <a:cxn ang="0">
                  <a:pos x="0" y="13"/>
                </a:cxn>
                <a:cxn ang="0">
                  <a:pos x="6" y="21"/>
                </a:cxn>
                <a:cxn ang="0">
                  <a:pos x="14" y="13"/>
                </a:cxn>
                <a:cxn ang="0">
                  <a:pos x="14" y="0"/>
                </a:cxn>
              </a:cxnLst>
              <a:rect l="0" t="0" r="r" b="b"/>
              <a:pathLst>
                <a:path w="14" h="21">
                  <a:moveTo>
                    <a:pt x="14" y="0"/>
                  </a:moveTo>
                  <a:lnTo>
                    <a:pt x="0" y="0"/>
                  </a:lnTo>
                  <a:lnTo>
                    <a:pt x="0" y="13"/>
                  </a:lnTo>
                  <a:lnTo>
                    <a:pt x="6" y="21"/>
                  </a:lnTo>
                  <a:lnTo>
                    <a:pt x="14" y="13"/>
                  </a:lnTo>
                  <a:lnTo>
                    <a:pt x="14"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42" name="Freeform 5321"/>
            <p:cNvSpPr>
              <a:spLocks/>
            </p:cNvSpPr>
            <p:nvPr/>
          </p:nvSpPr>
          <p:spPr bwMode="auto">
            <a:xfrm>
              <a:off x="3741738" y="1971675"/>
              <a:ext cx="6350" cy="11113"/>
            </a:xfrm>
            <a:custGeom>
              <a:avLst/>
              <a:gdLst/>
              <a:ahLst/>
              <a:cxnLst>
                <a:cxn ang="0">
                  <a:pos x="14" y="0"/>
                </a:cxn>
                <a:cxn ang="0">
                  <a:pos x="14" y="0"/>
                </a:cxn>
                <a:cxn ang="0">
                  <a:pos x="6" y="0"/>
                </a:cxn>
                <a:cxn ang="0">
                  <a:pos x="0" y="0"/>
                </a:cxn>
                <a:cxn ang="0">
                  <a:pos x="0" y="13"/>
                </a:cxn>
                <a:cxn ang="0">
                  <a:pos x="6" y="21"/>
                </a:cxn>
                <a:cxn ang="0">
                  <a:pos x="14" y="13"/>
                </a:cxn>
                <a:cxn ang="0">
                  <a:pos x="14" y="13"/>
                </a:cxn>
                <a:cxn ang="0">
                  <a:pos x="14" y="0"/>
                </a:cxn>
              </a:cxnLst>
              <a:rect l="0" t="0" r="r" b="b"/>
              <a:pathLst>
                <a:path w="14" h="21">
                  <a:moveTo>
                    <a:pt x="14" y="0"/>
                  </a:moveTo>
                  <a:lnTo>
                    <a:pt x="14" y="0"/>
                  </a:lnTo>
                  <a:lnTo>
                    <a:pt x="6" y="0"/>
                  </a:lnTo>
                  <a:lnTo>
                    <a:pt x="0" y="0"/>
                  </a:lnTo>
                  <a:lnTo>
                    <a:pt x="0" y="13"/>
                  </a:lnTo>
                  <a:lnTo>
                    <a:pt x="6" y="21"/>
                  </a:lnTo>
                  <a:lnTo>
                    <a:pt x="14" y="13"/>
                  </a:lnTo>
                  <a:lnTo>
                    <a:pt x="14" y="13"/>
                  </a:lnTo>
                  <a:lnTo>
                    <a:pt x="14"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43" name="Line 5322"/>
            <p:cNvSpPr>
              <a:spLocks noChangeShapeType="1"/>
            </p:cNvSpPr>
            <p:nvPr/>
          </p:nvSpPr>
          <p:spPr bwMode="auto">
            <a:xfrm>
              <a:off x="3744913" y="19748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44" name="Freeform 5323"/>
            <p:cNvSpPr>
              <a:spLocks/>
            </p:cNvSpPr>
            <p:nvPr/>
          </p:nvSpPr>
          <p:spPr bwMode="auto">
            <a:xfrm>
              <a:off x="3744913" y="1974850"/>
              <a:ext cx="20638" cy="7938"/>
            </a:xfrm>
            <a:custGeom>
              <a:avLst/>
              <a:gdLst/>
              <a:ahLst/>
              <a:cxnLst>
                <a:cxn ang="0">
                  <a:pos x="0" y="0"/>
                </a:cxn>
                <a:cxn ang="0">
                  <a:pos x="0" y="14"/>
                </a:cxn>
                <a:cxn ang="0">
                  <a:pos x="31" y="14"/>
                </a:cxn>
                <a:cxn ang="0">
                  <a:pos x="39" y="6"/>
                </a:cxn>
                <a:cxn ang="0">
                  <a:pos x="39" y="0"/>
                </a:cxn>
                <a:cxn ang="0">
                  <a:pos x="31" y="0"/>
                </a:cxn>
                <a:cxn ang="0">
                  <a:pos x="0" y="0"/>
                </a:cxn>
              </a:cxnLst>
              <a:rect l="0" t="0" r="r" b="b"/>
              <a:pathLst>
                <a:path w="39" h="14">
                  <a:moveTo>
                    <a:pt x="0" y="0"/>
                  </a:moveTo>
                  <a:lnTo>
                    <a:pt x="0" y="14"/>
                  </a:lnTo>
                  <a:lnTo>
                    <a:pt x="31" y="14"/>
                  </a:lnTo>
                  <a:lnTo>
                    <a:pt x="39" y="6"/>
                  </a:lnTo>
                  <a:lnTo>
                    <a:pt x="39" y="0"/>
                  </a:lnTo>
                  <a:lnTo>
                    <a:pt x="31"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45" name="Freeform 5324"/>
            <p:cNvSpPr>
              <a:spLocks/>
            </p:cNvSpPr>
            <p:nvPr/>
          </p:nvSpPr>
          <p:spPr bwMode="auto">
            <a:xfrm>
              <a:off x="3744913" y="1974850"/>
              <a:ext cx="20638" cy="7938"/>
            </a:xfrm>
            <a:custGeom>
              <a:avLst/>
              <a:gdLst/>
              <a:ahLst/>
              <a:cxnLst>
                <a:cxn ang="0">
                  <a:pos x="0" y="0"/>
                </a:cxn>
                <a:cxn ang="0">
                  <a:pos x="0" y="0"/>
                </a:cxn>
                <a:cxn ang="0">
                  <a:pos x="0" y="6"/>
                </a:cxn>
                <a:cxn ang="0">
                  <a:pos x="0" y="14"/>
                </a:cxn>
                <a:cxn ang="0">
                  <a:pos x="31" y="14"/>
                </a:cxn>
                <a:cxn ang="0">
                  <a:pos x="39" y="6"/>
                </a:cxn>
                <a:cxn ang="0">
                  <a:pos x="39" y="0"/>
                </a:cxn>
                <a:cxn ang="0">
                  <a:pos x="31" y="0"/>
                </a:cxn>
                <a:cxn ang="0">
                  <a:pos x="0" y="0"/>
                </a:cxn>
              </a:cxnLst>
              <a:rect l="0" t="0" r="r" b="b"/>
              <a:pathLst>
                <a:path w="39" h="14">
                  <a:moveTo>
                    <a:pt x="0" y="0"/>
                  </a:moveTo>
                  <a:lnTo>
                    <a:pt x="0" y="0"/>
                  </a:lnTo>
                  <a:lnTo>
                    <a:pt x="0" y="6"/>
                  </a:lnTo>
                  <a:lnTo>
                    <a:pt x="0" y="14"/>
                  </a:lnTo>
                  <a:lnTo>
                    <a:pt x="31" y="14"/>
                  </a:lnTo>
                  <a:lnTo>
                    <a:pt x="39" y="6"/>
                  </a:lnTo>
                  <a:lnTo>
                    <a:pt x="39" y="0"/>
                  </a:lnTo>
                  <a:lnTo>
                    <a:pt x="31"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46" name="Line 5325"/>
            <p:cNvSpPr>
              <a:spLocks noChangeShapeType="1"/>
            </p:cNvSpPr>
            <p:nvPr/>
          </p:nvSpPr>
          <p:spPr bwMode="auto">
            <a:xfrm>
              <a:off x="3765551" y="19780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47" name="Freeform 5326"/>
            <p:cNvSpPr>
              <a:spLocks/>
            </p:cNvSpPr>
            <p:nvPr/>
          </p:nvSpPr>
          <p:spPr bwMode="auto">
            <a:xfrm>
              <a:off x="3757613" y="1974850"/>
              <a:ext cx="7938" cy="23813"/>
            </a:xfrm>
            <a:custGeom>
              <a:avLst/>
              <a:gdLst/>
              <a:ahLst/>
              <a:cxnLst>
                <a:cxn ang="0">
                  <a:pos x="15" y="6"/>
                </a:cxn>
                <a:cxn ang="0">
                  <a:pos x="15" y="0"/>
                </a:cxn>
                <a:cxn ang="0">
                  <a:pos x="7" y="0"/>
                </a:cxn>
                <a:cxn ang="0">
                  <a:pos x="0" y="6"/>
                </a:cxn>
                <a:cxn ang="0">
                  <a:pos x="0" y="44"/>
                </a:cxn>
                <a:cxn ang="0">
                  <a:pos x="15" y="44"/>
                </a:cxn>
                <a:cxn ang="0">
                  <a:pos x="15" y="6"/>
                </a:cxn>
              </a:cxnLst>
              <a:rect l="0" t="0" r="r" b="b"/>
              <a:pathLst>
                <a:path w="15" h="44">
                  <a:moveTo>
                    <a:pt x="15" y="6"/>
                  </a:moveTo>
                  <a:lnTo>
                    <a:pt x="15" y="0"/>
                  </a:lnTo>
                  <a:lnTo>
                    <a:pt x="7" y="0"/>
                  </a:lnTo>
                  <a:lnTo>
                    <a:pt x="0" y="6"/>
                  </a:lnTo>
                  <a:lnTo>
                    <a:pt x="0" y="44"/>
                  </a:lnTo>
                  <a:lnTo>
                    <a:pt x="15" y="44"/>
                  </a:lnTo>
                  <a:lnTo>
                    <a:pt x="15" y="6"/>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48" name="Freeform 5327"/>
            <p:cNvSpPr>
              <a:spLocks/>
            </p:cNvSpPr>
            <p:nvPr/>
          </p:nvSpPr>
          <p:spPr bwMode="auto">
            <a:xfrm>
              <a:off x="3757613" y="1974850"/>
              <a:ext cx="7938" cy="23813"/>
            </a:xfrm>
            <a:custGeom>
              <a:avLst/>
              <a:gdLst/>
              <a:ahLst/>
              <a:cxnLst>
                <a:cxn ang="0">
                  <a:pos x="15" y="6"/>
                </a:cxn>
                <a:cxn ang="0">
                  <a:pos x="15" y="0"/>
                </a:cxn>
                <a:cxn ang="0">
                  <a:pos x="7" y="0"/>
                </a:cxn>
                <a:cxn ang="0">
                  <a:pos x="0" y="6"/>
                </a:cxn>
                <a:cxn ang="0">
                  <a:pos x="0" y="44"/>
                </a:cxn>
                <a:cxn ang="0">
                  <a:pos x="7" y="44"/>
                </a:cxn>
                <a:cxn ang="0">
                  <a:pos x="15" y="44"/>
                </a:cxn>
                <a:cxn ang="0">
                  <a:pos x="15" y="44"/>
                </a:cxn>
                <a:cxn ang="0">
                  <a:pos x="15" y="6"/>
                </a:cxn>
              </a:cxnLst>
              <a:rect l="0" t="0" r="r" b="b"/>
              <a:pathLst>
                <a:path w="15" h="44">
                  <a:moveTo>
                    <a:pt x="15" y="6"/>
                  </a:moveTo>
                  <a:lnTo>
                    <a:pt x="15" y="0"/>
                  </a:lnTo>
                  <a:lnTo>
                    <a:pt x="7" y="0"/>
                  </a:lnTo>
                  <a:lnTo>
                    <a:pt x="0" y="6"/>
                  </a:lnTo>
                  <a:lnTo>
                    <a:pt x="0" y="44"/>
                  </a:lnTo>
                  <a:lnTo>
                    <a:pt x="7" y="44"/>
                  </a:lnTo>
                  <a:lnTo>
                    <a:pt x="15" y="44"/>
                  </a:lnTo>
                  <a:lnTo>
                    <a:pt x="15" y="44"/>
                  </a:lnTo>
                  <a:lnTo>
                    <a:pt x="15" y="6"/>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49" name="Line 5328"/>
            <p:cNvSpPr>
              <a:spLocks noChangeShapeType="1"/>
            </p:cNvSpPr>
            <p:nvPr/>
          </p:nvSpPr>
          <p:spPr bwMode="auto">
            <a:xfrm>
              <a:off x="3760788" y="19939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50" name="Freeform 5329"/>
            <p:cNvSpPr>
              <a:spLocks/>
            </p:cNvSpPr>
            <p:nvPr/>
          </p:nvSpPr>
          <p:spPr bwMode="auto">
            <a:xfrm>
              <a:off x="3757613" y="1993900"/>
              <a:ext cx="31750" cy="4763"/>
            </a:xfrm>
            <a:custGeom>
              <a:avLst/>
              <a:gdLst/>
              <a:ahLst/>
              <a:cxnLst>
                <a:cxn ang="0">
                  <a:pos x="7" y="0"/>
                </a:cxn>
                <a:cxn ang="0">
                  <a:pos x="0" y="0"/>
                </a:cxn>
                <a:cxn ang="0">
                  <a:pos x="0" y="8"/>
                </a:cxn>
                <a:cxn ang="0">
                  <a:pos x="60" y="8"/>
                </a:cxn>
                <a:cxn ang="0">
                  <a:pos x="53" y="0"/>
                </a:cxn>
                <a:cxn ang="0">
                  <a:pos x="7" y="0"/>
                </a:cxn>
              </a:cxnLst>
              <a:rect l="0" t="0" r="r" b="b"/>
              <a:pathLst>
                <a:path w="60" h="8">
                  <a:moveTo>
                    <a:pt x="7" y="0"/>
                  </a:moveTo>
                  <a:lnTo>
                    <a:pt x="0" y="0"/>
                  </a:lnTo>
                  <a:lnTo>
                    <a:pt x="0" y="8"/>
                  </a:lnTo>
                  <a:lnTo>
                    <a:pt x="60" y="8"/>
                  </a:lnTo>
                  <a:lnTo>
                    <a:pt x="53"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51" name="Freeform 5330"/>
            <p:cNvSpPr>
              <a:spLocks/>
            </p:cNvSpPr>
            <p:nvPr/>
          </p:nvSpPr>
          <p:spPr bwMode="auto">
            <a:xfrm>
              <a:off x="3757613" y="1993900"/>
              <a:ext cx="31750" cy="4763"/>
            </a:xfrm>
            <a:custGeom>
              <a:avLst/>
              <a:gdLst/>
              <a:ahLst/>
              <a:cxnLst>
                <a:cxn ang="0">
                  <a:pos x="7" y="0"/>
                </a:cxn>
                <a:cxn ang="0">
                  <a:pos x="0" y="0"/>
                </a:cxn>
                <a:cxn ang="0">
                  <a:pos x="0" y="8"/>
                </a:cxn>
                <a:cxn ang="0">
                  <a:pos x="7" y="8"/>
                </a:cxn>
                <a:cxn ang="0">
                  <a:pos x="53" y="8"/>
                </a:cxn>
                <a:cxn ang="0">
                  <a:pos x="60" y="8"/>
                </a:cxn>
                <a:cxn ang="0">
                  <a:pos x="53" y="0"/>
                </a:cxn>
                <a:cxn ang="0">
                  <a:pos x="53" y="0"/>
                </a:cxn>
                <a:cxn ang="0">
                  <a:pos x="7" y="0"/>
                </a:cxn>
              </a:cxnLst>
              <a:rect l="0" t="0" r="r" b="b"/>
              <a:pathLst>
                <a:path w="60" h="8">
                  <a:moveTo>
                    <a:pt x="7" y="0"/>
                  </a:moveTo>
                  <a:lnTo>
                    <a:pt x="0" y="0"/>
                  </a:lnTo>
                  <a:lnTo>
                    <a:pt x="0" y="8"/>
                  </a:lnTo>
                  <a:lnTo>
                    <a:pt x="7" y="8"/>
                  </a:lnTo>
                  <a:lnTo>
                    <a:pt x="53" y="8"/>
                  </a:lnTo>
                  <a:lnTo>
                    <a:pt x="60" y="8"/>
                  </a:lnTo>
                  <a:lnTo>
                    <a:pt x="53" y="0"/>
                  </a:lnTo>
                  <a:lnTo>
                    <a:pt x="53"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52" name="Line 5331"/>
            <p:cNvSpPr>
              <a:spLocks noChangeShapeType="1"/>
            </p:cNvSpPr>
            <p:nvPr/>
          </p:nvSpPr>
          <p:spPr bwMode="auto">
            <a:xfrm>
              <a:off x="3789363" y="19986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53" name="Freeform 5332"/>
            <p:cNvSpPr>
              <a:spLocks/>
            </p:cNvSpPr>
            <p:nvPr/>
          </p:nvSpPr>
          <p:spPr bwMode="auto">
            <a:xfrm>
              <a:off x="3781426" y="1993900"/>
              <a:ext cx="7938" cy="11113"/>
            </a:xfrm>
            <a:custGeom>
              <a:avLst/>
              <a:gdLst/>
              <a:ahLst/>
              <a:cxnLst>
                <a:cxn ang="0">
                  <a:pos x="15" y="8"/>
                </a:cxn>
                <a:cxn ang="0">
                  <a:pos x="8" y="0"/>
                </a:cxn>
                <a:cxn ang="0">
                  <a:pos x="0" y="8"/>
                </a:cxn>
                <a:cxn ang="0">
                  <a:pos x="0" y="14"/>
                </a:cxn>
                <a:cxn ang="0">
                  <a:pos x="8" y="21"/>
                </a:cxn>
                <a:cxn ang="0">
                  <a:pos x="15" y="14"/>
                </a:cxn>
                <a:cxn ang="0">
                  <a:pos x="15" y="8"/>
                </a:cxn>
              </a:cxnLst>
              <a:rect l="0" t="0" r="r" b="b"/>
              <a:pathLst>
                <a:path w="15" h="21">
                  <a:moveTo>
                    <a:pt x="15" y="8"/>
                  </a:moveTo>
                  <a:lnTo>
                    <a:pt x="8" y="0"/>
                  </a:lnTo>
                  <a:lnTo>
                    <a:pt x="0" y="8"/>
                  </a:lnTo>
                  <a:lnTo>
                    <a:pt x="0" y="14"/>
                  </a:lnTo>
                  <a:lnTo>
                    <a:pt x="8" y="21"/>
                  </a:lnTo>
                  <a:lnTo>
                    <a:pt x="15" y="14"/>
                  </a:lnTo>
                  <a:lnTo>
                    <a:pt x="15"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54" name="Freeform 5333"/>
            <p:cNvSpPr>
              <a:spLocks/>
            </p:cNvSpPr>
            <p:nvPr/>
          </p:nvSpPr>
          <p:spPr bwMode="auto">
            <a:xfrm>
              <a:off x="3781426" y="1993900"/>
              <a:ext cx="7938" cy="11113"/>
            </a:xfrm>
            <a:custGeom>
              <a:avLst/>
              <a:gdLst/>
              <a:ahLst/>
              <a:cxnLst>
                <a:cxn ang="0">
                  <a:pos x="15" y="8"/>
                </a:cxn>
                <a:cxn ang="0">
                  <a:pos x="8" y="0"/>
                </a:cxn>
                <a:cxn ang="0">
                  <a:pos x="8" y="0"/>
                </a:cxn>
                <a:cxn ang="0">
                  <a:pos x="0" y="8"/>
                </a:cxn>
                <a:cxn ang="0">
                  <a:pos x="0" y="14"/>
                </a:cxn>
                <a:cxn ang="0">
                  <a:pos x="8" y="21"/>
                </a:cxn>
                <a:cxn ang="0">
                  <a:pos x="8" y="21"/>
                </a:cxn>
                <a:cxn ang="0">
                  <a:pos x="15" y="14"/>
                </a:cxn>
                <a:cxn ang="0">
                  <a:pos x="15" y="8"/>
                </a:cxn>
              </a:cxnLst>
              <a:rect l="0" t="0" r="r" b="b"/>
              <a:pathLst>
                <a:path w="15" h="21">
                  <a:moveTo>
                    <a:pt x="15" y="8"/>
                  </a:moveTo>
                  <a:lnTo>
                    <a:pt x="8" y="0"/>
                  </a:lnTo>
                  <a:lnTo>
                    <a:pt x="8" y="0"/>
                  </a:lnTo>
                  <a:lnTo>
                    <a:pt x="0" y="8"/>
                  </a:lnTo>
                  <a:lnTo>
                    <a:pt x="0" y="14"/>
                  </a:lnTo>
                  <a:lnTo>
                    <a:pt x="8" y="21"/>
                  </a:lnTo>
                  <a:lnTo>
                    <a:pt x="8" y="21"/>
                  </a:lnTo>
                  <a:lnTo>
                    <a:pt x="15" y="14"/>
                  </a:lnTo>
                  <a:lnTo>
                    <a:pt x="15"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55" name="Line 5334"/>
            <p:cNvSpPr>
              <a:spLocks noChangeShapeType="1"/>
            </p:cNvSpPr>
            <p:nvPr/>
          </p:nvSpPr>
          <p:spPr bwMode="auto">
            <a:xfrm>
              <a:off x="3784601" y="19986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56" name="Freeform 5335"/>
            <p:cNvSpPr>
              <a:spLocks/>
            </p:cNvSpPr>
            <p:nvPr/>
          </p:nvSpPr>
          <p:spPr bwMode="auto">
            <a:xfrm>
              <a:off x="3781426" y="1998663"/>
              <a:ext cx="11113" cy="6350"/>
            </a:xfrm>
            <a:custGeom>
              <a:avLst/>
              <a:gdLst/>
              <a:ahLst/>
              <a:cxnLst>
                <a:cxn ang="0">
                  <a:pos x="8" y="0"/>
                </a:cxn>
                <a:cxn ang="0">
                  <a:pos x="0" y="6"/>
                </a:cxn>
                <a:cxn ang="0">
                  <a:pos x="8" y="13"/>
                </a:cxn>
                <a:cxn ang="0">
                  <a:pos x="22" y="13"/>
                </a:cxn>
                <a:cxn ang="0">
                  <a:pos x="22" y="0"/>
                </a:cxn>
                <a:cxn ang="0">
                  <a:pos x="8" y="0"/>
                </a:cxn>
              </a:cxnLst>
              <a:rect l="0" t="0" r="r" b="b"/>
              <a:pathLst>
                <a:path w="22" h="13">
                  <a:moveTo>
                    <a:pt x="8" y="0"/>
                  </a:moveTo>
                  <a:lnTo>
                    <a:pt x="0" y="6"/>
                  </a:lnTo>
                  <a:lnTo>
                    <a:pt x="8" y="13"/>
                  </a:lnTo>
                  <a:lnTo>
                    <a:pt x="22" y="13"/>
                  </a:lnTo>
                  <a:lnTo>
                    <a:pt x="22"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57" name="Freeform 5336"/>
            <p:cNvSpPr>
              <a:spLocks/>
            </p:cNvSpPr>
            <p:nvPr/>
          </p:nvSpPr>
          <p:spPr bwMode="auto">
            <a:xfrm>
              <a:off x="3781426" y="1998663"/>
              <a:ext cx="11113" cy="6350"/>
            </a:xfrm>
            <a:custGeom>
              <a:avLst/>
              <a:gdLst/>
              <a:ahLst/>
              <a:cxnLst>
                <a:cxn ang="0">
                  <a:pos x="8" y="0"/>
                </a:cxn>
                <a:cxn ang="0">
                  <a:pos x="0" y="6"/>
                </a:cxn>
                <a:cxn ang="0">
                  <a:pos x="0" y="6"/>
                </a:cxn>
                <a:cxn ang="0">
                  <a:pos x="8" y="13"/>
                </a:cxn>
                <a:cxn ang="0">
                  <a:pos x="22" y="13"/>
                </a:cxn>
                <a:cxn ang="0">
                  <a:pos x="22" y="6"/>
                </a:cxn>
                <a:cxn ang="0">
                  <a:pos x="22" y="6"/>
                </a:cxn>
                <a:cxn ang="0">
                  <a:pos x="22" y="0"/>
                </a:cxn>
                <a:cxn ang="0">
                  <a:pos x="8" y="0"/>
                </a:cxn>
              </a:cxnLst>
              <a:rect l="0" t="0" r="r" b="b"/>
              <a:pathLst>
                <a:path w="22" h="13">
                  <a:moveTo>
                    <a:pt x="8" y="0"/>
                  </a:moveTo>
                  <a:lnTo>
                    <a:pt x="0" y="6"/>
                  </a:lnTo>
                  <a:lnTo>
                    <a:pt x="0" y="6"/>
                  </a:lnTo>
                  <a:lnTo>
                    <a:pt x="8" y="13"/>
                  </a:lnTo>
                  <a:lnTo>
                    <a:pt x="22" y="13"/>
                  </a:lnTo>
                  <a:lnTo>
                    <a:pt x="22" y="6"/>
                  </a:lnTo>
                  <a:lnTo>
                    <a:pt x="22" y="6"/>
                  </a:lnTo>
                  <a:lnTo>
                    <a:pt x="22"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58" name="Line 5337"/>
            <p:cNvSpPr>
              <a:spLocks noChangeShapeType="1"/>
            </p:cNvSpPr>
            <p:nvPr/>
          </p:nvSpPr>
          <p:spPr bwMode="auto">
            <a:xfrm>
              <a:off x="3792538" y="20018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59" name="Freeform 5338"/>
            <p:cNvSpPr>
              <a:spLocks/>
            </p:cNvSpPr>
            <p:nvPr/>
          </p:nvSpPr>
          <p:spPr bwMode="auto">
            <a:xfrm>
              <a:off x="3789363" y="1998663"/>
              <a:ext cx="3175" cy="14288"/>
            </a:xfrm>
            <a:custGeom>
              <a:avLst/>
              <a:gdLst/>
              <a:ahLst/>
              <a:cxnLst>
                <a:cxn ang="0">
                  <a:pos x="7" y="6"/>
                </a:cxn>
                <a:cxn ang="0">
                  <a:pos x="0" y="0"/>
                </a:cxn>
                <a:cxn ang="0">
                  <a:pos x="0" y="28"/>
                </a:cxn>
                <a:cxn ang="0">
                  <a:pos x="7" y="21"/>
                </a:cxn>
                <a:cxn ang="0">
                  <a:pos x="7" y="6"/>
                </a:cxn>
              </a:cxnLst>
              <a:rect l="0" t="0" r="r" b="b"/>
              <a:pathLst>
                <a:path w="7" h="28">
                  <a:moveTo>
                    <a:pt x="7" y="6"/>
                  </a:moveTo>
                  <a:lnTo>
                    <a:pt x="0" y="0"/>
                  </a:lnTo>
                  <a:lnTo>
                    <a:pt x="0" y="28"/>
                  </a:lnTo>
                  <a:lnTo>
                    <a:pt x="7" y="21"/>
                  </a:lnTo>
                  <a:lnTo>
                    <a:pt x="7" y="6"/>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60" name="Freeform 5339"/>
            <p:cNvSpPr>
              <a:spLocks/>
            </p:cNvSpPr>
            <p:nvPr/>
          </p:nvSpPr>
          <p:spPr bwMode="auto">
            <a:xfrm>
              <a:off x="3789363" y="1998663"/>
              <a:ext cx="3175" cy="14288"/>
            </a:xfrm>
            <a:custGeom>
              <a:avLst/>
              <a:gdLst/>
              <a:ahLst/>
              <a:cxnLst>
                <a:cxn ang="0">
                  <a:pos x="7" y="6"/>
                </a:cxn>
                <a:cxn ang="0">
                  <a:pos x="7" y="6"/>
                </a:cxn>
                <a:cxn ang="0">
                  <a:pos x="0" y="0"/>
                </a:cxn>
                <a:cxn ang="0">
                  <a:pos x="0" y="6"/>
                </a:cxn>
                <a:cxn ang="0">
                  <a:pos x="0" y="21"/>
                </a:cxn>
                <a:cxn ang="0">
                  <a:pos x="0" y="28"/>
                </a:cxn>
                <a:cxn ang="0">
                  <a:pos x="7" y="21"/>
                </a:cxn>
                <a:cxn ang="0">
                  <a:pos x="7" y="21"/>
                </a:cxn>
                <a:cxn ang="0">
                  <a:pos x="7" y="6"/>
                </a:cxn>
              </a:cxnLst>
              <a:rect l="0" t="0" r="r" b="b"/>
              <a:pathLst>
                <a:path w="7" h="28">
                  <a:moveTo>
                    <a:pt x="7" y="6"/>
                  </a:moveTo>
                  <a:lnTo>
                    <a:pt x="7" y="6"/>
                  </a:lnTo>
                  <a:lnTo>
                    <a:pt x="0" y="0"/>
                  </a:lnTo>
                  <a:lnTo>
                    <a:pt x="0" y="6"/>
                  </a:lnTo>
                  <a:lnTo>
                    <a:pt x="0" y="21"/>
                  </a:lnTo>
                  <a:lnTo>
                    <a:pt x="0" y="28"/>
                  </a:lnTo>
                  <a:lnTo>
                    <a:pt x="7" y="21"/>
                  </a:lnTo>
                  <a:lnTo>
                    <a:pt x="7" y="21"/>
                  </a:lnTo>
                  <a:lnTo>
                    <a:pt x="7" y="6"/>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61" name="Line 5340"/>
            <p:cNvSpPr>
              <a:spLocks noChangeShapeType="1"/>
            </p:cNvSpPr>
            <p:nvPr/>
          </p:nvSpPr>
          <p:spPr bwMode="auto">
            <a:xfrm>
              <a:off x="3792538" y="20050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62" name="Freeform 5341"/>
            <p:cNvSpPr>
              <a:spLocks/>
            </p:cNvSpPr>
            <p:nvPr/>
          </p:nvSpPr>
          <p:spPr bwMode="auto">
            <a:xfrm>
              <a:off x="3789363" y="2005013"/>
              <a:ext cx="15875" cy="7938"/>
            </a:xfrm>
            <a:custGeom>
              <a:avLst/>
              <a:gdLst/>
              <a:ahLst/>
              <a:cxnLst>
                <a:cxn ang="0">
                  <a:pos x="7" y="0"/>
                </a:cxn>
                <a:cxn ang="0">
                  <a:pos x="0" y="0"/>
                </a:cxn>
                <a:cxn ang="0">
                  <a:pos x="0" y="8"/>
                </a:cxn>
                <a:cxn ang="0">
                  <a:pos x="7" y="15"/>
                </a:cxn>
                <a:cxn ang="0">
                  <a:pos x="22" y="15"/>
                </a:cxn>
                <a:cxn ang="0">
                  <a:pos x="30" y="8"/>
                </a:cxn>
                <a:cxn ang="0">
                  <a:pos x="30" y="0"/>
                </a:cxn>
                <a:cxn ang="0">
                  <a:pos x="22" y="0"/>
                </a:cxn>
                <a:cxn ang="0">
                  <a:pos x="7" y="0"/>
                </a:cxn>
              </a:cxnLst>
              <a:rect l="0" t="0" r="r" b="b"/>
              <a:pathLst>
                <a:path w="30" h="15">
                  <a:moveTo>
                    <a:pt x="7" y="0"/>
                  </a:moveTo>
                  <a:lnTo>
                    <a:pt x="0" y="0"/>
                  </a:lnTo>
                  <a:lnTo>
                    <a:pt x="0" y="8"/>
                  </a:lnTo>
                  <a:lnTo>
                    <a:pt x="7" y="15"/>
                  </a:lnTo>
                  <a:lnTo>
                    <a:pt x="22" y="15"/>
                  </a:lnTo>
                  <a:lnTo>
                    <a:pt x="30" y="8"/>
                  </a:lnTo>
                  <a:lnTo>
                    <a:pt x="30" y="0"/>
                  </a:lnTo>
                  <a:lnTo>
                    <a:pt x="22"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63" name="Freeform 5342"/>
            <p:cNvSpPr>
              <a:spLocks/>
            </p:cNvSpPr>
            <p:nvPr/>
          </p:nvSpPr>
          <p:spPr bwMode="auto">
            <a:xfrm>
              <a:off x="3789363" y="2005013"/>
              <a:ext cx="15875" cy="7938"/>
            </a:xfrm>
            <a:custGeom>
              <a:avLst/>
              <a:gdLst/>
              <a:ahLst/>
              <a:cxnLst>
                <a:cxn ang="0">
                  <a:pos x="7" y="0"/>
                </a:cxn>
                <a:cxn ang="0">
                  <a:pos x="0" y="0"/>
                </a:cxn>
                <a:cxn ang="0">
                  <a:pos x="0" y="8"/>
                </a:cxn>
                <a:cxn ang="0">
                  <a:pos x="7" y="15"/>
                </a:cxn>
                <a:cxn ang="0">
                  <a:pos x="22" y="15"/>
                </a:cxn>
                <a:cxn ang="0">
                  <a:pos x="30" y="8"/>
                </a:cxn>
                <a:cxn ang="0">
                  <a:pos x="30" y="0"/>
                </a:cxn>
                <a:cxn ang="0">
                  <a:pos x="22" y="0"/>
                </a:cxn>
                <a:cxn ang="0">
                  <a:pos x="7" y="0"/>
                </a:cxn>
              </a:cxnLst>
              <a:rect l="0" t="0" r="r" b="b"/>
              <a:pathLst>
                <a:path w="30" h="15">
                  <a:moveTo>
                    <a:pt x="7" y="0"/>
                  </a:moveTo>
                  <a:lnTo>
                    <a:pt x="0" y="0"/>
                  </a:lnTo>
                  <a:lnTo>
                    <a:pt x="0" y="8"/>
                  </a:lnTo>
                  <a:lnTo>
                    <a:pt x="7" y="15"/>
                  </a:lnTo>
                  <a:lnTo>
                    <a:pt x="22" y="15"/>
                  </a:lnTo>
                  <a:lnTo>
                    <a:pt x="30" y="8"/>
                  </a:lnTo>
                  <a:lnTo>
                    <a:pt x="30" y="0"/>
                  </a:lnTo>
                  <a:lnTo>
                    <a:pt x="22"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64" name="Line 5343"/>
            <p:cNvSpPr>
              <a:spLocks noChangeShapeType="1"/>
            </p:cNvSpPr>
            <p:nvPr/>
          </p:nvSpPr>
          <p:spPr bwMode="auto">
            <a:xfrm>
              <a:off x="3805238" y="20097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65" name="Freeform 5344"/>
            <p:cNvSpPr>
              <a:spLocks/>
            </p:cNvSpPr>
            <p:nvPr/>
          </p:nvSpPr>
          <p:spPr bwMode="auto">
            <a:xfrm>
              <a:off x="3797301" y="2005013"/>
              <a:ext cx="7938" cy="12700"/>
            </a:xfrm>
            <a:custGeom>
              <a:avLst/>
              <a:gdLst/>
              <a:ahLst/>
              <a:cxnLst>
                <a:cxn ang="0">
                  <a:pos x="15" y="8"/>
                </a:cxn>
                <a:cxn ang="0">
                  <a:pos x="15" y="0"/>
                </a:cxn>
                <a:cxn ang="0">
                  <a:pos x="7" y="0"/>
                </a:cxn>
                <a:cxn ang="0">
                  <a:pos x="0" y="8"/>
                </a:cxn>
                <a:cxn ang="0">
                  <a:pos x="0" y="15"/>
                </a:cxn>
                <a:cxn ang="0">
                  <a:pos x="7" y="23"/>
                </a:cxn>
                <a:cxn ang="0">
                  <a:pos x="15" y="23"/>
                </a:cxn>
                <a:cxn ang="0">
                  <a:pos x="15" y="15"/>
                </a:cxn>
                <a:cxn ang="0">
                  <a:pos x="15" y="8"/>
                </a:cxn>
              </a:cxnLst>
              <a:rect l="0" t="0" r="r" b="b"/>
              <a:pathLst>
                <a:path w="15" h="23">
                  <a:moveTo>
                    <a:pt x="15" y="8"/>
                  </a:moveTo>
                  <a:lnTo>
                    <a:pt x="15" y="0"/>
                  </a:lnTo>
                  <a:lnTo>
                    <a:pt x="7" y="0"/>
                  </a:lnTo>
                  <a:lnTo>
                    <a:pt x="0" y="8"/>
                  </a:lnTo>
                  <a:lnTo>
                    <a:pt x="0" y="15"/>
                  </a:lnTo>
                  <a:lnTo>
                    <a:pt x="7" y="23"/>
                  </a:lnTo>
                  <a:lnTo>
                    <a:pt x="15" y="23"/>
                  </a:lnTo>
                  <a:lnTo>
                    <a:pt x="15" y="15"/>
                  </a:lnTo>
                  <a:lnTo>
                    <a:pt x="15"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66" name="Freeform 5345"/>
            <p:cNvSpPr>
              <a:spLocks/>
            </p:cNvSpPr>
            <p:nvPr/>
          </p:nvSpPr>
          <p:spPr bwMode="auto">
            <a:xfrm>
              <a:off x="3797301" y="2005013"/>
              <a:ext cx="7938" cy="12700"/>
            </a:xfrm>
            <a:custGeom>
              <a:avLst/>
              <a:gdLst/>
              <a:ahLst/>
              <a:cxnLst>
                <a:cxn ang="0">
                  <a:pos x="15" y="8"/>
                </a:cxn>
                <a:cxn ang="0">
                  <a:pos x="15" y="0"/>
                </a:cxn>
                <a:cxn ang="0">
                  <a:pos x="7" y="0"/>
                </a:cxn>
                <a:cxn ang="0">
                  <a:pos x="0" y="8"/>
                </a:cxn>
                <a:cxn ang="0">
                  <a:pos x="0" y="15"/>
                </a:cxn>
                <a:cxn ang="0">
                  <a:pos x="7" y="23"/>
                </a:cxn>
                <a:cxn ang="0">
                  <a:pos x="15" y="23"/>
                </a:cxn>
                <a:cxn ang="0">
                  <a:pos x="15" y="15"/>
                </a:cxn>
                <a:cxn ang="0">
                  <a:pos x="15" y="8"/>
                </a:cxn>
              </a:cxnLst>
              <a:rect l="0" t="0" r="r" b="b"/>
              <a:pathLst>
                <a:path w="15" h="23">
                  <a:moveTo>
                    <a:pt x="15" y="8"/>
                  </a:moveTo>
                  <a:lnTo>
                    <a:pt x="15" y="0"/>
                  </a:lnTo>
                  <a:lnTo>
                    <a:pt x="7" y="0"/>
                  </a:lnTo>
                  <a:lnTo>
                    <a:pt x="0" y="8"/>
                  </a:lnTo>
                  <a:lnTo>
                    <a:pt x="0" y="15"/>
                  </a:lnTo>
                  <a:lnTo>
                    <a:pt x="7" y="23"/>
                  </a:lnTo>
                  <a:lnTo>
                    <a:pt x="15" y="23"/>
                  </a:lnTo>
                  <a:lnTo>
                    <a:pt x="15" y="15"/>
                  </a:lnTo>
                  <a:lnTo>
                    <a:pt x="15"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67" name="Line 5346"/>
            <p:cNvSpPr>
              <a:spLocks noChangeShapeType="1"/>
            </p:cNvSpPr>
            <p:nvPr/>
          </p:nvSpPr>
          <p:spPr bwMode="auto">
            <a:xfrm>
              <a:off x="3800476" y="20129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68" name="Freeform 5347"/>
            <p:cNvSpPr>
              <a:spLocks/>
            </p:cNvSpPr>
            <p:nvPr/>
          </p:nvSpPr>
          <p:spPr bwMode="auto">
            <a:xfrm>
              <a:off x="3797301" y="2012950"/>
              <a:ext cx="42863" cy="4763"/>
            </a:xfrm>
            <a:custGeom>
              <a:avLst/>
              <a:gdLst/>
              <a:ahLst/>
              <a:cxnLst>
                <a:cxn ang="0">
                  <a:pos x="7" y="0"/>
                </a:cxn>
                <a:cxn ang="0">
                  <a:pos x="0" y="0"/>
                </a:cxn>
                <a:cxn ang="0">
                  <a:pos x="7" y="8"/>
                </a:cxn>
                <a:cxn ang="0">
                  <a:pos x="75" y="8"/>
                </a:cxn>
                <a:cxn ang="0">
                  <a:pos x="82" y="0"/>
                </a:cxn>
                <a:cxn ang="0">
                  <a:pos x="75" y="0"/>
                </a:cxn>
                <a:cxn ang="0">
                  <a:pos x="7" y="0"/>
                </a:cxn>
              </a:cxnLst>
              <a:rect l="0" t="0" r="r" b="b"/>
              <a:pathLst>
                <a:path w="82" h="8">
                  <a:moveTo>
                    <a:pt x="7" y="0"/>
                  </a:moveTo>
                  <a:lnTo>
                    <a:pt x="0" y="0"/>
                  </a:lnTo>
                  <a:lnTo>
                    <a:pt x="7" y="8"/>
                  </a:lnTo>
                  <a:lnTo>
                    <a:pt x="75" y="8"/>
                  </a:lnTo>
                  <a:lnTo>
                    <a:pt x="82" y="0"/>
                  </a:lnTo>
                  <a:lnTo>
                    <a:pt x="7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69" name="Freeform 5348"/>
            <p:cNvSpPr>
              <a:spLocks/>
            </p:cNvSpPr>
            <p:nvPr/>
          </p:nvSpPr>
          <p:spPr bwMode="auto">
            <a:xfrm>
              <a:off x="3797301" y="2012950"/>
              <a:ext cx="42863" cy="4763"/>
            </a:xfrm>
            <a:custGeom>
              <a:avLst/>
              <a:gdLst/>
              <a:ahLst/>
              <a:cxnLst>
                <a:cxn ang="0">
                  <a:pos x="7" y="0"/>
                </a:cxn>
                <a:cxn ang="0">
                  <a:pos x="7" y="0"/>
                </a:cxn>
                <a:cxn ang="0">
                  <a:pos x="0" y="0"/>
                </a:cxn>
                <a:cxn ang="0">
                  <a:pos x="7" y="8"/>
                </a:cxn>
                <a:cxn ang="0">
                  <a:pos x="75" y="8"/>
                </a:cxn>
                <a:cxn ang="0">
                  <a:pos x="82" y="0"/>
                </a:cxn>
                <a:cxn ang="0">
                  <a:pos x="75" y="0"/>
                </a:cxn>
                <a:cxn ang="0">
                  <a:pos x="75" y="0"/>
                </a:cxn>
                <a:cxn ang="0">
                  <a:pos x="7" y="0"/>
                </a:cxn>
              </a:cxnLst>
              <a:rect l="0" t="0" r="r" b="b"/>
              <a:pathLst>
                <a:path w="82" h="8">
                  <a:moveTo>
                    <a:pt x="7" y="0"/>
                  </a:moveTo>
                  <a:lnTo>
                    <a:pt x="7" y="0"/>
                  </a:lnTo>
                  <a:lnTo>
                    <a:pt x="0" y="0"/>
                  </a:lnTo>
                  <a:lnTo>
                    <a:pt x="7" y="8"/>
                  </a:lnTo>
                  <a:lnTo>
                    <a:pt x="75" y="8"/>
                  </a:lnTo>
                  <a:lnTo>
                    <a:pt x="82" y="0"/>
                  </a:lnTo>
                  <a:lnTo>
                    <a:pt x="75" y="0"/>
                  </a:lnTo>
                  <a:lnTo>
                    <a:pt x="7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70" name="Line 5349"/>
            <p:cNvSpPr>
              <a:spLocks noChangeShapeType="1"/>
            </p:cNvSpPr>
            <p:nvPr/>
          </p:nvSpPr>
          <p:spPr bwMode="auto">
            <a:xfrm>
              <a:off x="3840163" y="20129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71" name="Rectangle 5350"/>
            <p:cNvSpPr>
              <a:spLocks noChangeArrowheads="1"/>
            </p:cNvSpPr>
            <p:nvPr/>
          </p:nvSpPr>
          <p:spPr bwMode="auto">
            <a:xfrm>
              <a:off x="3832226" y="2012950"/>
              <a:ext cx="7938" cy="15875"/>
            </a:xfrm>
            <a:prstGeom prst="rect">
              <a:avLst/>
            </a:prstGeom>
            <a:grpFill/>
            <a:ln w="22225">
              <a:solidFill>
                <a:schemeClr val="accent1"/>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72" name="Freeform 5351"/>
            <p:cNvSpPr>
              <a:spLocks/>
            </p:cNvSpPr>
            <p:nvPr/>
          </p:nvSpPr>
          <p:spPr bwMode="auto">
            <a:xfrm>
              <a:off x="3832226" y="2012950"/>
              <a:ext cx="7938" cy="15875"/>
            </a:xfrm>
            <a:custGeom>
              <a:avLst/>
              <a:gdLst/>
              <a:ahLst/>
              <a:cxnLst>
                <a:cxn ang="0">
                  <a:pos x="14" y="0"/>
                </a:cxn>
                <a:cxn ang="0">
                  <a:pos x="7" y="0"/>
                </a:cxn>
                <a:cxn ang="0">
                  <a:pos x="0" y="0"/>
                </a:cxn>
                <a:cxn ang="0">
                  <a:pos x="0" y="0"/>
                </a:cxn>
                <a:cxn ang="0">
                  <a:pos x="0" y="29"/>
                </a:cxn>
                <a:cxn ang="0">
                  <a:pos x="0" y="29"/>
                </a:cxn>
                <a:cxn ang="0">
                  <a:pos x="7" y="29"/>
                </a:cxn>
                <a:cxn ang="0">
                  <a:pos x="14" y="29"/>
                </a:cxn>
                <a:cxn ang="0">
                  <a:pos x="14" y="0"/>
                </a:cxn>
              </a:cxnLst>
              <a:rect l="0" t="0" r="r" b="b"/>
              <a:pathLst>
                <a:path w="14" h="29">
                  <a:moveTo>
                    <a:pt x="14" y="0"/>
                  </a:moveTo>
                  <a:lnTo>
                    <a:pt x="7" y="0"/>
                  </a:lnTo>
                  <a:lnTo>
                    <a:pt x="0" y="0"/>
                  </a:lnTo>
                  <a:lnTo>
                    <a:pt x="0" y="0"/>
                  </a:lnTo>
                  <a:lnTo>
                    <a:pt x="0" y="29"/>
                  </a:lnTo>
                  <a:lnTo>
                    <a:pt x="0" y="29"/>
                  </a:lnTo>
                  <a:lnTo>
                    <a:pt x="7" y="29"/>
                  </a:lnTo>
                  <a:lnTo>
                    <a:pt x="14" y="29"/>
                  </a:lnTo>
                  <a:lnTo>
                    <a:pt x="14"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73" name="Line 5352"/>
            <p:cNvSpPr>
              <a:spLocks noChangeShapeType="1"/>
            </p:cNvSpPr>
            <p:nvPr/>
          </p:nvSpPr>
          <p:spPr bwMode="auto">
            <a:xfrm>
              <a:off x="3836988" y="20240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74" name="Freeform 5353"/>
            <p:cNvSpPr>
              <a:spLocks/>
            </p:cNvSpPr>
            <p:nvPr/>
          </p:nvSpPr>
          <p:spPr bwMode="auto">
            <a:xfrm>
              <a:off x="3832226" y="2024063"/>
              <a:ext cx="15875" cy="4763"/>
            </a:xfrm>
            <a:custGeom>
              <a:avLst/>
              <a:gdLst/>
              <a:ahLst/>
              <a:cxnLst>
                <a:cxn ang="0">
                  <a:pos x="7" y="0"/>
                </a:cxn>
                <a:cxn ang="0">
                  <a:pos x="0" y="0"/>
                </a:cxn>
                <a:cxn ang="0">
                  <a:pos x="0" y="7"/>
                </a:cxn>
                <a:cxn ang="0">
                  <a:pos x="30" y="7"/>
                </a:cxn>
                <a:cxn ang="0">
                  <a:pos x="30" y="0"/>
                </a:cxn>
                <a:cxn ang="0">
                  <a:pos x="22" y="0"/>
                </a:cxn>
                <a:cxn ang="0">
                  <a:pos x="7" y="0"/>
                </a:cxn>
              </a:cxnLst>
              <a:rect l="0" t="0" r="r" b="b"/>
              <a:pathLst>
                <a:path w="30" h="7">
                  <a:moveTo>
                    <a:pt x="7" y="0"/>
                  </a:moveTo>
                  <a:lnTo>
                    <a:pt x="0" y="0"/>
                  </a:lnTo>
                  <a:lnTo>
                    <a:pt x="0" y="7"/>
                  </a:lnTo>
                  <a:lnTo>
                    <a:pt x="30" y="7"/>
                  </a:lnTo>
                  <a:lnTo>
                    <a:pt x="30" y="0"/>
                  </a:lnTo>
                  <a:lnTo>
                    <a:pt x="22"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75" name="Freeform 5354"/>
            <p:cNvSpPr>
              <a:spLocks/>
            </p:cNvSpPr>
            <p:nvPr/>
          </p:nvSpPr>
          <p:spPr bwMode="auto">
            <a:xfrm>
              <a:off x="3832226" y="2024063"/>
              <a:ext cx="15875" cy="4763"/>
            </a:xfrm>
            <a:custGeom>
              <a:avLst/>
              <a:gdLst/>
              <a:ahLst/>
              <a:cxnLst>
                <a:cxn ang="0">
                  <a:pos x="7" y="0"/>
                </a:cxn>
                <a:cxn ang="0">
                  <a:pos x="0" y="0"/>
                </a:cxn>
                <a:cxn ang="0">
                  <a:pos x="0" y="7"/>
                </a:cxn>
                <a:cxn ang="0">
                  <a:pos x="7" y="7"/>
                </a:cxn>
                <a:cxn ang="0">
                  <a:pos x="22" y="7"/>
                </a:cxn>
                <a:cxn ang="0">
                  <a:pos x="30" y="7"/>
                </a:cxn>
                <a:cxn ang="0">
                  <a:pos x="30" y="0"/>
                </a:cxn>
                <a:cxn ang="0">
                  <a:pos x="22" y="0"/>
                </a:cxn>
                <a:cxn ang="0">
                  <a:pos x="7" y="0"/>
                </a:cxn>
              </a:cxnLst>
              <a:rect l="0" t="0" r="r" b="b"/>
              <a:pathLst>
                <a:path w="30" h="7">
                  <a:moveTo>
                    <a:pt x="7" y="0"/>
                  </a:moveTo>
                  <a:lnTo>
                    <a:pt x="0" y="0"/>
                  </a:lnTo>
                  <a:lnTo>
                    <a:pt x="0" y="7"/>
                  </a:lnTo>
                  <a:lnTo>
                    <a:pt x="7" y="7"/>
                  </a:lnTo>
                  <a:lnTo>
                    <a:pt x="22" y="7"/>
                  </a:lnTo>
                  <a:lnTo>
                    <a:pt x="30" y="7"/>
                  </a:lnTo>
                  <a:lnTo>
                    <a:pt x="30" y="0"/>
                  </a:lnTo>
                  <a:lnTo>
                    <a:pt x="22"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76" name="Line 5355"/>
            <p:cNvSpPr>
              <a:spLocks noChangeShapeType="1"/>
            </p:cNvSpPr>
            <p:nvPr/>
          </p:nvSpPr>
          <p:spPr bwMode="auto">
            <a:xfrm>
              <a:off x="3844926" y="20240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77" name="Freeform 5356"/>
            <p:cNvSpPr>
              <a:spLocks/>
            </p:cNvSpPr>
            <p:nvPr/>
          </p:nvSpPr>
          <p:spPr bwMode="auto">
            <a:xfrm>
              <a:off x="3840163" y="2024063"/>
              <a:ext cx="12700" cy="4763"/>
            </a:xfrm>
            <a:custGeom>
              <a:avLst/>
              <a:gdLst/>
              <a:ahLst/>
              <a:cxnLst>
                <a:cxn ang="0">
                  <a:pos x="8" y="0"/>
                </a:cxn>
                <a:cxn ang="0">
                  <a:pos x="0" y="7"/>
                </a:cxn>
                <a:cxn ang="0">
                  <a:pos x="24" y="7"/>
                </a:cxn>
                <a:cxn ang="0">
                  <a:pos x="24" y="0"/>
                </a:cxn>
                <a:cxn ang="0">
                  <a:pos x="16" y="0"/>
                </a:cxn>
                <a:cxn ang="0">
                  <a:pos x="8" y="0"/>
                </a:cxn>
              </a:cxnLst>
              <a:rect l="0" t="0" r="r" b="b"/>
              <a:pathLst>
                <a:path w="24" h="7">
                  <a:moveTo>
                    <a:pt x="8" y="0"/>
                  </a:moveTo>
                  <a:lnTo>
                    <a:pt x="0" y="7"/>
                  </a:lnTo>
                  <a:lnTo>
                    <a:pt x="24" y="7"/>
                  </a:lnTo>
                  <a:lnTo>
                    <a:pt x="24"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78" name="Freeform 5357"/>
            <p:cNvSpPr>
              <a:spLocks/>
            </p:cNvSpPr>
            <p:nvPr/>
          </p:nvSpPr>
          <p:spPr bwMode="auto">
            <a:xfrm>
              <a:off x="3840163" y="2024063"/>
              <a:ext cx="12700" cy="4763"/>
            </a:xfrm>
            <a:custGeom>
              <a:avLst/>
              <a:gdLst/>
              <a:ahLst/>
              <a:cxnLst>
                <a:cxn ang="0">
                  <a:pos x="8" y="0"/>
                </a:cxn>
                <a:cxn ang="0">
                  <a:pos x="8" y="0"/>
                </a:cxn>
                <a:cxn ang="0">
                  <a:pos x="0" y="7"/>
                </a:cxn>
                <a:cxn ang="0">
                  <a:pos x="8" y="7"/>
                </a:cxn>
                <a:cxn ang="0">
                  <a:pos x="16" y="7"/>
                </a:cxn>
                <a:cxn ang="0">
                  <a:pos x="24" y="7"/>
                </a:cxn>
                <a:cxn ang="0">
                  <a:pos x="24" y="0"/>
                </a:cxn>
                <a:cxn ang="0">
                  <a:pos x="16" y="0"/>
                </a:cxn>
                <a:cxn ang="0">
                  <a:pos x="8" y="0"/>
                </a:cxn>
              </a:cxnLst>
              <a:rect l="0" t="0" r="r" b="b"/>
              <a:pathLst>
                <a:path w="24" h="7">
                  <a:moveTo>
                    <a:pt x="8" y="0"/>
                  </a:moveTo>
                  <a:lnTo>
                    <a:pt x="8" y="0"/>
                  </a:lnTo>
                  <a:lnTo>
                    <a:pt x="0" y="7"/>
                  </a:lnTo>
                  <a:lnTo>
                    <a:pt x="8" y="7"/>
                  </a:lnTo>
                  <a:lnTo>
                    <a:pt x="16" y="7"/>
                  </a:lnTo>
                  <a:lnTo>
                    <a:pt x="24" y="7"/>
                  </a:lnTo>
                  <a:lnTo>
                    <a:pt x="24"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79" name="Line 5358"/>
            <p:cNvSpPr>
              <a:spLocks noChangeShapeType="1"/>
            </p:cNvSpPr>
            <p:nvPr/>
          </p:nvSpPr>
          <p:spPr bwMode="auto">
            <a:xfrm>
              <a:off x="3852863" y="20288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80" name="Freeform 5359"/>
            <p:cNvSpPr>
              <a:spLocks/>
            </p:cNvSpPr>
            <p:nvPr/>
          </p:nvSpPr>
          <p:spPr bwMode="auto">
            <a:xfrm>
              <a:off x="3844926" y="2024063"/>
              <a:ext cx="7938" cy="12700"/>
            </a:xfrm>
            <a:custGeom>
              <a:avLst/>
              <a:gdLst/>
              <a:ahLst/>
              <a:cxnLst>
                <a:cxn ang="0">
                  <a:pos x="16" y="7"/>
                </a:cxn>
                <a:cxn ang="0">
                  <a:pos x="16" y="0"/>
                </a:cxn>
                <a:cxn ang="0">
                  <a:pos x="8" y="0"/>
                </a:cxn>
                <a:cxn ang="0">
                  <a:pos x="0" y="7"/>
                </a:cxn>
                <a:cxn ang="0">
                  <a:pos x="0" y="15"/>
                </a:cxn>
                <a:cxn ang="0">
                  <a:pos x="8" y="22"/>
                </a:cxn>
                <a:cxn ang="0">
                  <a:pos x="16" y="22"/>
                </a:cxn>
                <a:cxn ang="0">
                  <a:pos x="16" y="15"/>
                </a:cxn>
                <a:cxn ang="0">
                  <a:pos x="16" y="7"/>
                </a:cxn>
              </a:cxnLst>
              <a:rect l="0" t="0" r="r" b="b"/>
              <a:pathLst>
                <a:path w="16" h="22">
                  <a:moveTo>
                    <a:pt x="16" y="7"/>
                  </a:moveTo>
                  <a:lnTo>
                    <a:pt x="16" y="0"/>
                  </a:lnTo>
                  <a:lnTo>
                    <a:pt x="8" y="0"/>
                  </a:lnTo>
                  <a:lnTo>
                    <a:pt x="0" y="7"/>
                  </a:lnTo>
                  <a:lnTo>
                    <a:pt x="0" y="15"/>
                  </a:lnTo>
                  <a:lnTo>
                    <a:pt x="8" y="22"/>
                  </a:lnTo>
                  <a:lnTo>
                    <a:pt x="16" y="22"/>
                  </a:lnTo>
                  <a:lnTo>
                    <a:pt x="16" y="15"/>
                  </a:lnTo>
                  <a:lnTo>
                    <a:pt x="16"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81" name="Freeform 5360"/>
            <p:cNvSpPr>
              <a:spLocks/>
            </p:cNvSpPr>
            <p:nvPr/>
          </p:nvSpPr>
          <p:spPr bwMode="auto">
            <a:xfrm>
              <a:off x="3844926" y="2024063"/>
              <a:ext cx="7938" cy="12700"/>
            </a:xfrm>
            <a:custGeom>
              <a:avLst/>
              <a:gdLst/>
              <a:ahLst/>
              <a:cxnLst>
                <a:cxn ang="0">
                  <a:pos x="16" y="7"/>
                </a:cxn>
                <a:cxn ang="0">
                  <a:pos x="16" y="0"/>
                </a:cxn>
                <a:cxn ang="0">
                  <a:pos x="8" y="0"/>
                </a:cxn>
                <a:cxn ang="0">
                  <a:pos x="0" y="7"/>
                </a:cxn>
                <a:cxn ang="0">
                  <a:pos x="0" y="15"/>
                </a:cxn>
                <a:cxn ang="0">
                  <a:pos x="8" y="22"/>
                </a:cxn>
                <a:cxn ang="0">
                  <a:pos x="16" y="22"/>
                </a:cxn>
                <a:cxn ang="0">
                  <a:pos x="16" y="15"/>
                </a:cxn>
                <a:cxn ang="0">
                  <a:pos x="16" y="7"/>
                </a:cxn>
              </a:cxnLst>
              <a:rect l="0" t="0" r="r" b="b"/>
              <a:pathLst>
                <a:path w="16" h="22">
                  <a:moveTo>
                    <a:pt x="16" y="7"/>
                  </a:moveTo>
                  <a:lnTo>
                    <a:pt x="16" y="0"/>
                  </a:lnTo>
                  <a:lnTo>
                    <a:pt x="8" y="0"/>
                  </a:lnTo>
                  <a:lnTo>
                    <a:pt x="0" y="7"/>
                  </a:lnTo>
                  <a:lnTo>
                    <a:pt x="0" y="15"/>
                  </a:lnTo>
                  <a:lnTo>
                    <a:pt x="8" y="22"/>
                  </a:lnTo>
                  <a:lnTo>
                    <a:pt x="16" y="22"/>
                  </a:lnTo>
                  <a:lnTo>
                    <a:pt x="16" y="15"/>
                  </a:lnTo>
                  <a:lnTo>
                    <a:pt x="16"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82" name="Line 5361"/>
            <p:cNvSpPr>
              <a:spLocks noChangeShapeType="1"/>
            </p:cNvSpPr>
            <p:nvPr/>
          </p:nvSpPr>
          <p:spPr bwMode="auto">
            <a:xfrm>
              <a:off x="3848101" y="20288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83" name="Freeform 5362"/>
            <p:cNvSpPr>
              <a:spLocks/>
            </p:cNvSpPr>
            <p:nvPr/>
          </p:nvSpPr>
          <p:spPr bwMode="auto">
            <a:xfrm>
              <a:off x="3844926" y="2028825"/>
              <a:ext cx="19050" cy="7938"/>
            </a:xfrm>
            <a:custGeom>
              <a:avLst/>
              <a:gdLst/>
              <a:ahLst/>
              <a:cxnLst>
                <a:cxn ang="0">
                  <a:pos x="8" y="0"/>
                </a:cxn>
                <a:cxn ang="0">
                  <a:pos x="8" y="8"/>
                </a:cxn>
                <a:cxn ang="0">
                  <a:pos x="0" y="8"/>
                </a:cxn>
                <a:cxn ang="0">
                  <a:pos x="8" y="15"/>
                </a:cxn>
                <a:cxn ang="0">
                  <a:pos x="30" y="15"/>
                </a:cxn>
                <a:cxn ang="0">
                  <a:pos x="38" y="8"/>
                </a:cxn>
                <a:cxn ang="0">
                  <a:pos x="30" y="0"/>
                </a:cxn>
                <a:cxn ang="0">
                  <a:pos x="8" y="0"/>
                </a:cxn>
              </a:cxnLst>
              <a:rect l="0" t="0" r="r" b="b"/>
              <a:pathLst>
                <a:path w="38" h="15">
                  <a:moveTo>
                    <a:pt x="8" y="0"/>
                  </a:moveTo>
                  <a:lnTo>
                    <a:pt x="8" y="8"/>
                  </a:lnTo>
                  <a:lnTo>
                    <a:pt x="0" y="8"/>
                  </a:lnTo>
                  <a:lnTo>
                    <a:pt x="8" y="15"/>
                  </a:lnTo>
                  <a:lnTo>
                    <a:pt x="30" y="15"/>
                  </a:lnTo>
                  <a:lnTo>
                    <a:pt x="38" y="8"/>
                  </a:lnTo>
                  <a:lnTo>
                    <a:pt x="30"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84" name="Freeform 5363"/>
            <p:cNvSpPr>
              <a:spLocks/>
            </p:cNvSpPr>
            <p:nvPr/>
          </p:nvSpPr>
          <p:spPr bwMode="auto">
            <a:xfrm>
              <a:off x="3844926" y="2028825"/>
              <a:ext cx="19050" cy="7938"/>
            </a:xfrm>
            <a:custGeom>
              <a:avLst/>
              <a:gdLst/>
              <a:ahLst/>
              <a:cxnLst>
                <a:cxn ang="0">
                  <a:pos x="8" y="0"/>
                </a:cxn>
                <a:cxn ang="0">
                  <a:pos x="8" y="8"/>
                </a:cxn>
                <a:cxn ang="0">
                  <a:pos x="0" y="8"/>
                </a:cxn>
                <a:cxn ang="0">
                  <a:pos x="8" y="15"/>
                </a:cxn>
                <a:cxn ang="0">
                  <a:pos x="30" y="15"/>
                </a:cxn>
                <a:cxn ang="0">
                  <a:pos x="38" y="8"/>
                </a:cxn>
                <a:cxn ang="0">
                  <a:pos x="38" y="8"/>
                </a:cxn>
                <a:cxn ang="0">
                  <a:pos x="30" y="0"/>
                </a:cxn>
                <a:cxn ang="0">
                  <a:pos x="8" y="0"/>
                </a:cxn>
              </a:cxnLst>
              <a:rect l="0" t="0" r="r" b="b"/>
              <a:pathLst>
                <a:path w="38" h="15">
                  <a:moveTo>
                    <a:pt x="8" y="0"/>
                  </a:moveTo>
                  <a:lnTo>
                    <a:pt x="8" y="8"/>
                  </a:lnTo>
                  <a:lnTo>
                    <a:pt x="0" y="8"/>
                  </a:lnTo>
                  <a:lnTo>
                    <a:pt x="8" y="15"/>
                  </a:lnTo>
                  <a:lnTo>
                    <a:pt x="30" y="15"/>
                  </a:lnTo>
                  <a:lnTo>
                    <a:pt x="38" y="8"/>
                  </a:lnTo>
                  <a:lnTo>
                    <a:pt x="38" y="8"/>
                  </a:lnTo>
                  <a:lnTo>
                    <a:pt x="30"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85" name="Line 5364"/>
            <p:cNvSpPr>
              <a:spLocks noChangeShapeType="1"/>
            </p:cNvSpPr>
            <p:nvPr/>
          </p:nvSpPr>
          <p:spPr bwMode="auto">
            <a:xfrm>
              <a:off x="3863976" y="20320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86" name="Freeform 5365"/>
            <p:cNvSpPr>
              <a:spLocks/>
            </p:cNvSpPr>
            <p:nvPr/>
          </p:nvSpPr>
          <p:spPr bwMode="auto">
            <a:xfrm>
              <a:off x="3856038" y="2028825"/>
              <a:ext cx="7938" cy="11113"/>
            </a:xfrm>
            <a:custGeom>
              <a:avLst/>
              <a:gdLst/>
              <a:ahLst/>
              <a:cxnLst>
                <a:cxn ang="0">
                  <a:pos x="15" y="8"/>
                </a:cxn>
                <a:cxn ang="0">
                  <a:pos x="7" y="0"/>
                </a:cxn>
                <a:cxn ang="0">
                  <a:pos x="0" y="8"/>
                </a:cxn>
                <a:cxn ang="0">
                  <a:pos x="0" y="22"/>
                </a:cxn>
                <a:cxn ang="0">
                  <a:pos x="15" y="22"/>
                </a:cxn>
                <a:cxn ang="0">
                  <a:pos x="15" y="8"/>
                </a:cxn>
              </a:cxnLst>
              <a:rect l="0" t="0" r="r" b="b"/>
              <a:pathLst>
                <a:path w="15" h="22">
                  <a:moveTo>
                    <a:pt x="15" y="8"/>
                  </a:moveTo>
                  <a:lnTo>
                    <a:pt x="7" y="0"/>
                  </a:lnTo>
                  <a:lnTo>
                    <a:pt x="0" y="8"/>
                  </a:lnTo>
                  <a:lnTo>
                    <a:pt x="0" y="22"/>
                  </a:lnTo>
                  <a:lnTo>
                    <a:pt x="15" y="22"/>
                  </a:lnTo>
                  <a:lnTo>
                    <a:pt x="15"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87" name="Freeform 5366"/>
            <p:cNvSpPr>
              <a:spLocks/>
            </p:cNvSpPr>
            <p:nvPr/>
          </p:nvSpPr>
          <p:spPr bwMode="auto">
            <a:xfrm>
              <a:off x="3856038" y="2028825"/>
              <a:ext cx="7938" cy="11113"/>
            </a:xfrm>
            <a:custGeom>
              <a:avLst/>
              <a:gdLst/>
              <a:ahLst/>
              <a:cxnLst>
                <a:cxn ang="0">
                  <a:pos x="15" y="8"/>
                </a:cxn>
                <a:cxn ang="0">
                  <a:pos x="15" y="8"/>
                </a:cxn>
                <a:cxn ang="0">
                  <a:pos x="7" y="0"/>
                </a:cxn>
                <a:cxn ang="0">
                  <a:pos x="0" y="8"/>
                </a:cxn>
                <a:cxn ang="0">
                  <a:pos x="0" y="22"/>
                </a:cxn>
                <a:cxn ang="0">
                  <a:pos x="7" y="22"/>
                </a:cxn>
                <a:cxn ang="0">
                  <a:pos x="15" y="22"/>
                </a:cxn>
                <a:cxn ang="0">
                  <a:pos x="15" y="22"/>
                </a:cxn>
                <a:cxn ang="0">
                  <a:pos x="15" y="8"/>
                </a:cxn>
              </a:cxnLst>
              <a:rect l="0" t="0" r="r" b="b"/>
              <a:pathLst>
                <a:path w="15" h="22">
                  <a:moveTo>
                    <a:pt x="15" y="8"/>
                  </a:moveTo>
                  <a:lnTo>
                    <a:pt x="15" y="8"/>
                  </a:lnTo>
                  <a:lnTo>
                    <a:pt x="7" y="0"/>
                  </a:lnTo>
                  <a:lnTo>
                    <a:pt x="0" y="8"/>
                  </a:lnTo>
                  <a:lnTo>
                    <a:pt x="0" y="22"/>
                  </a:lnTo>
                  <a:lnTo>
                    <a:pt x="7" y="22"/>
                  </a:lnTo>
                  <a:lnTo>
                    <a:pt x="15" y="22"/>
                  </a:lnTo>
                  <a:lnTo>
                    <a:pt x="15" y="22"/>
                  </a:lnTo>
                  <a:lnTo>
                    <a:pt x="15"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88" name="Line 5367"/>
            <p:cNvSpPr>
              <a:spLocks noChangeShapeType="1"/>
            </p:cNvSpPr>
            <p:nvPr/>
          </p:nvSpPr>
          <p:spPr bwMode="auto">
            <a:xfrm>
              <a:off x="3860801" y="20367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89" name="Freeform 5368"/>
            <p:cNvSpPr>
              <a:spLocks/>
            </p:cNvSpPr>
            <p:nvPr/>
          </p:nvSpPr>
          <p:spPr bwMode="auto">
            <a:xfrm>
              <a:off x="3856038" y="2036763"/>
              <a:ext cx="12700" cy="3175"/>
            </a:xfrm>
            <a:custGeom>
              <a:avLst/>
              <a:gdLst/>
              <a:ahLst/>
              <a:cxnLst>
                <a:cxn ang="0">
                  <a:pos x="7" y="0"/>
                </a:cxn>
                <a:cxn ang="0">
                  <a:pos x="0" y="0"/>
                </a:cxn>
                <a:cxn ang="0">
                  <a:pos x="0" y="7"/>
                </a:cxn>
                <a:cxn ang="0">
                  <a:pos x="22" y="7"/>
                </a:cxn>
                <a:cxn ang="0">
                  <a:pos x="22" y="0"/>
                </a:cxn>
                <a:cxn ang="0">
                  <a:pos x="15" y="0"/>
                </a:cxn>
                <a:cxn ang="0">
                  <a:pos x="7" y="0"/>
                </a:cxn>
              </a:cxnLst>
              <a:rect l="0" t="0" r="r" b="b"/>
              <a:pathLst>
                <a:path w="22" h="7">
                  <a:moveTo>
                    <a:pt x="7" y="0"/>
                  </a:moveTo>
                  <a:lnTo>
                    <a:pt x="0" y="0"/>
                  </a:lnTo>
                  <a:lnTo>
                    <a:pt x="0" y="7"/>
                  </a:lnTo>
                  <a:lnTo>
                    <a:pt x="22" y="7"/>
                  </a:lnTo>
                  <a:lnTo>
                    <a:pt x="22" y="0"/>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90" name="Freeform 5369"/>
            <p:cNvSpPr>
              <a:spLocks/>
            </p:cNvSpPr>
            <p:nvPr/>
          </p:nvSpPr>
          <p:spPr bwMode="auto">
            <a:xfrm>
              <a:off x="3856038" y="2036763"/>
              <a:ext cx="12700" cy="3175"/>
            </a:xfrm>
            <a:custGeom>
              <a:avLst/>
              <a:gdLst/>
              <a:ahLst/>
              <a:cxnLst>
                <a:cxn ang="0">
                  <a:pos x="7" y="0"/>
                </a:cxn>
                <a:cxn ang="0">
                  <a:pos x="0" y="0"/>
                </a:cxn>
                <a:cxn ang="0">
                  <a:pos x="0" y="7"/>
                </a:cxn>
                <a:cxn ang="0">
                  <a:pos x="7" y="7"/>
                </a:cxn>
                <a:cxn ang="0">
                  <a:pos x="15" y="7"/>
                </a:cxn>
                <a:cxn ang="0">
                  <a:pos x="22" y="7"/>
                </a:cxn>
                <a:cxn ang="0">
                  <a:pos x="22" y="0"/>
                </a:cxn>
                <a:cxn ang="0">
                  <a:pos x="15" y="0"/>
                </a:cxn>
                <a:cxn ang="0">
                  <a:pos x="7" y="0"/>
                </a:cxn>
              </a:cxnLst>
              <a:rect l="0" t="0" r="r" b="b"/>
              <a:pathLst>
                <a:path w="22" h="7">
                  <a:moveTo>
                    <a:pt x="7" y="0"/>
                  </a:moveTo>
                  <a:lnTo>
                    <a:pt x="0" y="0"/>
                  </a:lnTo>
                  <a:lnTo>
                    <a:pt x="0" y="7"/>
                  </a:lnTo>
                  <a:lnTo>
                    <a:pt x="7" y="7"/>
                  </a:lnTo>
                  <a:lnTo>
                    <a:pt x="15" y="7"/>
                  </a:lnTo>
                  <a:lnTo>
                    <a:pt x="22" y="7"/>
                  </a:lnTo>
                  <a:lnTo>
                    <a:pt x="22"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91" name="Line 5370"/>
            <p:cNvSpPr>
              <a:spLocks noChangeShapeType="1"/>
            </p:cNvSpPr>
            <p:nvPr/>
          </p:nvSpPr>
          <p:spPr bwMode="auto">
            <a:xfrm>
              <a:off x="3868738" y="20399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92" name="Freeform 5371"/>
            <p:cNvSpPr>
              <a:spLocks/>
            </p:cNvSpPr>
            <p:nvPr/>
          </p:nvSpPr>
          <p:spPr bwMode="auto">
            <a:xfrm>
              <a:off x="3860801" y="2036763"/>
              <a:ext cx="7938" cy="11113"/>
            </a:xfrm>
            <a:custGeom>
              <a:avLst/>
              <a:gdLst/>
              <a:ahLst/>
              <a:cxnLst>
                <a:cxn ang="0">
                  <a:pos x="15" y="7"/>
                </a:cxn>
                <a:cxn ang="0">
                  <a:pos x="15" y="0"/>
                </a:cxn>
                <a:cxn ang="0">
                  <a:pos x="8" y="0"/>
                </a:cxn>
                <a:cxn ang="0">
                  <a:pos x="0" y="7"/>
                </a:cxn>
                <a:cxn ang="0">
                  <a:pos x="0" y="15"/>
                </a:cxn>
                <a:cxn ang="0">
                  <a:pos x="8" y="21"/>
                </a:cxn>
                <a:cxn ang="0">
                  <a:pos x="15" y="21"/>
                </a:cxn>
                <a:cxn ang="0">
                  <a:pos x="15" y="15"/>
                </a:cxn>
                <a:cxn ang="0">
                  <a:pos x="15" y="7"/>
                </a:cxn>
              </a:cxnLst>
              <a:rect l="0" t="0" r="r" b="b"/>
              <a:pathLst>
                <a:path w="15" h="21">
                  <a:moveTo>
                    <a:pt x="15" y="7"/>
                  </a:moveTo>
                  <a:lnTo>
                    <a:pt x="15" y="0"/>
                  </a:lnTo>
                  <a:lnTo>
                    <a:pt x="8" y="0"/>
                  </a:lnTo>
                  <a:lnTo>
                    <a:pt x="0" y="7"/>
                  </a:lnTo>
                  <a:lnTo>
                    <a:pt x="0" y="15"/>
                  </a:lnTo>
                  <a:lnTo>
                    <a:pt x="8" y="21"/>
                  </a:lnTo>
                  <a:lnTo>
                    <a:pt x="15" y="21"/>
                  </a:lnTo>
                  <a:lnTo>
                    <a:pt x="15" y="15"/>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93" name="Freeform 5372"/>
            <p:cNvSpPr>
              <a:spLocks/>
            </p:cNvSpPr>
            <p:nvPr/>
          </p:nvSpPr>
          <p:spPr bwMode="auto">
            <a:xfrm>
              <a:off x="3860801" y="2036763"/>
              <a:ext cx="7938" cy="11113"/>
            </a:xfrm>
            <a:custGeom>
              <a:avLst/>
              <a:gdLst/>
              <a:ahLst/>
              <a:cxnLst>
                <a:cxn ang="0">
                  <a:pos x="15" y="7"/>
                </a:cxn>
                <a:cxn ang="0">
                  <a:pos x="15" y="0"/>
                </a:cxn>
                <a:cxn ang="0">
                  <a:pos x="8" y="0"/>
                </a:cxn>
                <a:cxn ang="0">
                  <a:pos x="0" y="7"/>
                </a:cxn>
                <a:cxn ang="0">
                  <a:pos x="0" y="15"/>
                </a:cxn>
                <a:cxn ang="0">
                  <a:pos x="8" y="21"/>
                </a:cxn>
                <a:cxn ang="0">
                  <a:pos x="15" y="21"/>
                </a:cxn>
                <a:cxn ang="0">
                  <a:pos x="15" y="15"/>
                </a:cxn>
                <a:cxn ang="0">
                  <a:pos x="15" y="7"/>
                </a:cxn>
              </a:cxnLst>
              <a:rect l="0" t="0" r="r" b="b"/>
              <a:pathLst>
                <a:path w="15" h="21">
                  <a:moveTo>
                    <a:pt x="15" y="7"/>
                  </a:moveTo>
                  <a:lnTo>
                    <a:pt x="15" y="0"/>
                  </a:lnTo>
                  <a:lnTo>
                    <a:pt x="8" y="0"/>
                  </a:lnTo>
                  <a:lnTo>
                    <a:pt x="0" y="7"/>
                  </a:lnTo>
                  <a:lnTo>
                    <a:pt x="0" y="15"/>
                  </a:lnTo>
                  <a:lnTo>
                    <a:pt x="8" y="21"/>
                  </a:lnTo>
                  <a:lnTo>
                    <a:pt x="15" y="21"/>
                  </a:lnTo>
                  <a:lnTo>
                    <a:pt x="15" y="15"/>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94" name="Line 5373"/>
            <p:cNvSpPr>
              <a:spLocks noChangeShapeType="1"/>
            </p:cNvSpPr>
            <p:nvPr/>
          </p:nvSpPr>
          <p:spPr bwMode="auto">
            <a:xfrm>
              <a:off x="3863976" y="20447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95" name="Freeform 5374"/>
            <p:cNvSpPr>
              <a:spLocks/>
            </p:cNvSpPr>
            <p:nvPr/>
          </p:nvSpPr>
          <p:spPr bwMode="auto">
            <a:xfrm>
              <a:off x="3860801" y="2044700"/>
              <a:ext cx="11113" cy="3175"/>
            </a:xfrm>
            <a:custGeom>
              <a:avLst/>
              <a:gdLst/>
              <a:ahLst/>
              <a:cxnLst>
                <a:cxn ang="0">
                  <a:pos x="8" y="0"/>
                </a:cxn>
                <a:cxn ang="0">
                  <a:pos x="0" y="0"/>
                </a:cxn>
                <a:cxn ang="0">
                  <a:pos x="8" y="6"/>
                </a:cxn>
                <a:cxn ang="0">
                  <a:pos x="15" y="6"/>
                </a:cxn>
                <a:cxn ang="0">
                  <a:pos x="23" y="0"/>
                </a:cxn>
                <a:cxn ang="0">
                  <a:pos x="15" y="0"/>
                </a:cxn>
                <a:cxn ang="0">
                  <a:pos x="8" y="0"/>
                </a:cxn>
              </a:cxnLst>
              <a:rect l="0" t="0" r="r" b="b"/>
              <a:pathLst>
                <a:path w="23" h="6">
                  <a:moveTo>
                    <a:pt x="8" y="0"/>
                  </a:moveTo>
                  <a:lnTo>
                    <a:pt x="0" y="0"/>
                  </a:lnTo>
                  <a:lnTo>
                    <a:pt x="8" y="6"/>
                  </a:lnTo>
                  <a:lnTo>
                    <a:pt x="15" y="6"/>
                  </a:lnTo>
                  <a:lnTo>
                    <a:pt x="23" y="0"/>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96" name="Freeform 5375"/>
            <p:cNvSpPr>
              <a:spLocks/>
            </p:cNvSpPr>
            <p:nvPr/>
          </p:nvSpPr>
          <p:spPr bwMode="auto">
            <a:xfrm>
              <a:off x="3860801" y="2044700"/>
              <a:ext cx="11113" cy="3175"/>
            </a:xfrm>
            <a:custGeom>
              <a:avLst/>
              <a:gdLst/>
              <a:ahLst/>
              <a:cxnLst>
                <a:cxn ang="0">
                  <a:pos x="8" y="0"/>
                </a:cxn>
                <a:cxn ang="0">
                  <a:pos x="0" y="0"/>
                </a:cxn>
                <a:cxn ang="0">
                  <a:pos x="0" y="0"/>
                </a:cxn>
                <a:cxn ang="0">
                  <a:pos x="8" y="6"/>
                </a:cxn>
                <a:cxn ang="0">
                  <a:pos x="15" y="6"/>
                </a:cxn>
                <a:cxn ang="0">
                  <a:pos x="23" y="0"/>
                </a:cxn>
                <a:cxn ang="0">
                  <a:pos x="23" y="0"/>
                </a:cxn>
                <a:cxn ang="0">
                  <a:pos x="15" y="0"/>
                </a:cxn>
                <a:cxn ang="0">
                  <a:pos x="8" y="0"/>
                </a:cxn>
              </a:cxnLst>
              <a:rect l="0" t="0" r="r" b="b"/>
              <a:pathLst>
                <a:path w="23" h="6">
                  <a:moveTo>
                    <a:pt x="8" y="0"/>
                  </a:moveTo>
                  <a:lnTo>
                    <a:pt x="0" y="0"/>
                  </a:lnTo>
                  <a:lnTo>
                    <a:pt x="0" y="0"/>
                  </a:lnTo>
                  <a:lnTo>
                    <a:pt x="8" y="6"/>
                  </a:lnTo>
                  <a:lnTo>
                    <a:pt x="15" y="6"/>
                  </a:lnTo>
                  <a:lnTo>
                    <a:pt x="23" y="0"/>
                  </a:lnTo>
                  <a:lnTo>
                    <a:pt x="23"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97" name="Line 5376"/>
            <p:cNvSpPr>
              <a:spLocks noChangeShapeType="1"/>
            </p:cNvSpPr>
            <p:nvPr/>
          </p:nvSpPr>
          <p:spPr bwMode="auto">
            <a:xfrm>
              <a:off x="3868738" y="20447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98" name="Freeform 5377"/>
            <p:cNvSpPr>
              <a:spLocks/>
            </p:cNvSpPr>
            <p:nvPr/>
          </p:nvSpPr>
          <p:spPr bwMode="auto">
            <a:xfrm>
              <a:off x="3863976" y="2044700"/>
              <a:ext cx="15875" cy="3175"/>
            </a:xfrm>
            <a:custGeom>
              <a:avLst/>
              <a:gdLst/>
              <a:ahLst/>
              <a:cxnLst>
                <a:cxn ang="0">
                  <a:pos x="7" y="0"/>
                </a:cxn>
                <a:cxn ang="0">
                  <a:pos x="0" y="0"/>
                </a:cxn>
                <a:cxn ang="0">
                  <a:pos x="7" y="6"/>
                </a:cxn>
                <a:cxn ang="0">
                  <a:pos x="23" y="6"/>
                </a:cxn>
                <a:cxn ang="0">
                  <a:pos x="30" y="0"/>
                </a:cxn>
                <a:cxn ang="0">
                  <a:pos x="23" y="0"/>
                </a:cxn>
                <a:cxn ang="0">
                  <a:pos x="7" y="0"/>
                </a:cxn>
              </a:cxnLst>
              <a:rect l="0" t="0" r="r" b="b"/>
              <a:pathLst>
                <a:path w="30" h="6">
                  <a:moveTo>
                    <a:pt x="7" y="0"/>
                  </a:moveTo>
                  <a:lnTo>
                    <a:pt x="0" y="0"/>
                  </a:lnTo>
                  <a:lnTo>
                    <a:pt x="7" y="6"/>
                  </a:lnTo>
                  <a:lnTo>
                    <a:pt x="23" y="6"/>
                  </a:lnTo>
                  <a:lnTo>
                    <a:pt x="30" y="0"/>
                  </a:lnTo>
                  <a:lnTo>
                    <a:pt x="23"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899" name="Freeform 5378"/>
            <p:cNvSpPr>
              <a:spLocks/>
            </p:cNvSpPr>
            <p:nvPr/>
          </p:nvSpPr>
          <p:spPr bwMode="auto">
            <a:xfrm>
              <a:off x="3863976" y="2044700"/>
              <a:ext cx="15875" cy="3175"/>
            </a:xfrm>
            <a:custGeom>
              <a:avLst/>
              <a:gdLst/>
              <a:ahLst/>
              <a:cxnLst>
                <a:cxn ang="0">
                  <a:pos x="7" y="0"/>
                </a:cxn>
                <a:cxn ang="0">
                  <a:pos x="0" y="0"/>
                </a:cxn>
                <a:cxn ang="0">
                  <a:pos x="0" y="0"/>
                </a:cxn>
                <a:cxn ang="0">
                  <a:pos x="7" y="6"/>
                </a:cxn>
                <a:cxn ang="0">
                  <a:pos x="23" y="6"/>
                </a:cxn>
                <a:cxn ang="0">
                  <a:pos x="30" y="0"/>
                </a:cxn>
                <a:cxn ang="0">
                  <a:pos x="23" y="0"/>
                </a:cxn>
                <a:cxn ang="0">
                  <a:pos x="23" y="0"/>
                </a:cxn>
                <a:cxn ang="0">
                  <a:pos x="7" y="0"/>
                </a:cxn>
              </a:cxnLst>
              <a:rect l="0" t="0" r="r" b="b"/>
              <a:pathLst>
                <a:path w="30" h="6">
                  <a:moveTo>
                    <a:pt x="7" y="0"/>
                  </a:moveTo>
                  <a:lnTo>
                    <a:pt x="0" y="0"/>
                  </a:lnTo>
                  <a:lnTo>
                    <a:pt x="0" y="0"/>
                  </a:lnTo>
                  <a:lnTo>
                    <a:pt x="7" y="6"/>
                  </a:lnTo>
                  <a:lnTo>
                    <a:pt x="23" y="6"/>
                  </a:lnTo>
                  <a:lnTo>
                    <a:pt x="30" y="0"/>
                  </a:lnTo>
                  <a:lnTo>
                    <a:pt x="23" y="0"/>
                  </a:lnTo>
                  <a:lnTo>
                    <a:pt x="23"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00" name="Line 5379"/>
            <p:cNvSpPr>
              <a:spLocks noChangeShapeType="1"/>
            </p:cNvSpPr>
            <p:nvPr/>
          </p:nvSpPr>
          <p:spPr bwMode="auto">
            <a:xfrm>
              <a:off x="3876676" y="20447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01" name="Freeform 5380"/>
            <p:cNvSpPr>
              <a:spLocks/>
            </p:cNvSpPr>
            <p:nvPr/>
          </p:nvSpPr>
          <p:spPr bwMode="auto">
            <a:xfrm>
              <a:off x="3871913" y="2044700"/>
              <a:ext cx="39688" cy="3175"/>
            </a:xfrm>
            <a:custGeom>
              <a:avLst/>
              <a:gdLst/>
              <a:ahLst/>
              <a:cxnLst>
                <a:cxn ang="0">
                  <a:pos x="8" y="0"/>
                </a:cxn>
                <a:cxn ang="0">
                  <a:pos x="0" y="0"/>
                </a:cxn>
                <a:cxn ang="0">
                  <a:pos x="8" y="6"/>
                </a:cxn>
                <a:cxn ang="0">
                  <a:pos x="67" y="6"/>
                </a:cxn>
                <a:cxn ang="0">
                  <a:pos x="75" y="0"/>
                </a:cxn>
                <a:cxn ang="0">
                  <a:pos x="67" y="0"/>
                </a:cxn>
                <a:cxn ang="0">
                  <a:pos x="8" y="0"/>
                </a:cxn>
              </a:cxnLst>
              <a:rect l="0" t="0" r="r" b="b"/>
              <a:pathLst>
                <a:path w="75" h="6">
                  <a:moveTo>
                    <a:pt x="8" y="0"/>
                  </a:moveTo>
                  <a:lnTo>
                    <a:pt x="0" y="0"/>
                  </a:lnTo>
                  <a:lnTo>
                    <a:pt x="8" y="6"/>
                  </a:lnTo>
                  <a:lnTo>
                    <a:pt x="67" y="6"/>
                  </a:lnTo>
                  <a:lnTo>
                    <a:pt x="75" y="0"/>
                  </a:lnTo>
                  <a:lnTo>
                    <a:pt x="67"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02" name="Freeform 5381"/>
            <p:cNvSpPr>
              <a:spLocks/>
            </p:cNvSpPr>
            <p:nvPr/>
          </p:nvSpPr>
          <p:spPr bwMode="auto">
            <a:xfrm>
              <a:off x="3871913" y="2044700"/>
              <a:ext cx="39688" cy="3175"/>
            </a:xfrm>
            <a:custGeom>
              <a:avLst/>
              <a:gdLst/>
              <a:ahLst/>
              <a:cxnLst>
                <a:cxn ang="0">
                  <a:pos x="8" y="0"/>
                </a:cxn>
                <a:cxn ang="0">
                  <a:pos x="0" y="0"/>
                </a:cxn>
                <a:cxn ang="0">
                  <a:pos x="0" y="0"/>
                </a:cxn>
                <a:cxn ang="0">
                  <a:pos x="8" y="6"/>
                </a:cxn>
                <a:cxn ang="0">
                  <a:pos x="67" y="6"/>
                </a:cxn>
                <a:cxn ang="0">
                  <a:pos x="75" y="0"/>
                </a:cxn>
                <a:cxn ang="0">
                  <a:pos x="75" y="0"/>
                </a:cxn>
                <a:cxn ang="0">
                  <a:pos x="67" y="0"/>
                </a:cxn>
                <a:cxn ang="0">
                  <a:pos x="8" y="0"/>
                </a:cxn>
              </a:cxnLst>
              <a:rect l="0" t="0" r="r" b="b"/>
              <a:pathLst>
                <a:path w="75" h="6">
                  <a:moveTo>
                    <a:pt x="8" y="0"/>
                  </a:moveTo>
                  <a:lnTo>
                    <a:pt x="0" y="0"/>
                  </a:lnTo>
                  <a:lnTo>
                    <a:pt x="0" y="0"/>
                  </a:lnTo>
                  <a:lnTo>
                    <a:pt x="8" y="6"/>
                  </a:lnTo>
                  <a:lnTo>
                    <a:pt x="67" y="6"/>
                  </a:lnTo>
                  <a:lnTo>
                    <a:pt x="75" y="0"/>
                  </a:lnTo>
                  <a:lnTo>
                    <a:pt x="75" y="0"/>
                  </a:lnTo>
                  <a:lnTo>
                    <a:pt x="67"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03" name="Line 5382"/>
            <p:cNvSpPr>
              <a:spLocks noChangeShapeType="1"/>
            </p:cNvSpPr>
            <p:nvPr/>
          </p:nvSpPr>
          <p:spPr bwMode="auto">
            <a:xfrm>
              <a:off x="3911601" y="20447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04" name="Freeform 5383"/>
            <p:cNvSpPr>
              <a:spLocks/>
            </p:cNvSpPr>
            <p:nvPr/>
          </p:nvSpPr>
          <p:spPr bwMode="auto">
            <a:xfrm>
              <a:off x="3903663" y="2044700"/>
              <a:ext cx="7938" cy="11113"/>
            </a:xfrm>
            <a:custGeom>
              <a:avLst/>
              <a:gdLst/>
              <a:ahLst/>
              <a:cxnLst>
                <a:cxn ang="0">
                  <a:pos x="15" y="0"/>
                </a:cxn>
                <a:cxn ang="0">
                  <a:pos x="0" y="0"/>
                </a:cxn>
                <a:cxn ang="0">
                  <a:pos x="0" y="14"/>
                </a:cxn>
                <a:cxn ang="0">
                  <a:pos x="7" y="21"/>
                </a:cxn>
                <a:cxn ang="0">
                  <a:pos x="15" y="14"/>
                </a:cxn>
                <a:cxn ang="0">
                  <a:pos x="15" y="0"/>
                </a:cxn>
              </a:cxnLst>
              <a:rect l="0" t="0" r="r" b="b"/>
              <a:pathLst>
                <a:path w="15" h="21">
                  <a:moveTo>
                    <a:pt x="15" y="0"/>
                  </a:moveTo>
                  <a:lnTo>
                    <a:pt x="0" y="0"/>
                  </a:lnTo>
                  <a:lnTo>
                    <a:pt x="0" y="14"/>
                  </a:lnTo>
                  <a:lnTo>
                    <a:pt x="7" y="21"/>
                  </a:lnTo>
                  <a:lnTo>
                    <a:pt x="15" y="14"/>
                  </a:lnTo>
                  <a:lnTo>
                    <a:pt x="15"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05" name="Freeform 5384"/>
            <p:cNvSpPr>
              <a:spLocks/>
            </p:cNvSpPr>
            <p:nvPr/>
          </p:nvSpPr>
          <p:spPr bwMode="auto">
            <a:xfrm>
              <a:off x="3903663" y="2044700"/>
              <a:ext cx="7938" cy="11113"/>
            </a:xfrm>
            <a:custGeom>
              <a:avLst/>
              <a:gdLst/>
              <a:ahLst/>
              <a:cxnLst>
                <a:cxn ang="0">
                  <a:pos x="15" y="0"/>
                </a:cxn>
                <a:cxn ang="0">
                  <a:pos x="15" y="0"/>
                </a:cxn>
                <a:cxn ang="0">
                  <a:pos x="7" y="0"/>
                </a:cxn>
                <a:cxn ang="0">
                  <a:pos x="0" y="0"/>
                </a:cxn>
                <a:cxn ang="0">
                  <a:pos x="0" y="14"/>
                </a:cxn>
                <a:cxn ang="0">
                  <a:pos x="7" y="21"/>
                </a:cxn>
                <a:cxn ang="0">
                  <a:pos x="15" y="14"/>
                </a:cxn>
                <a:cxn ang="0">
                  <a:pos x="15" y="14"/>
                </a:cxn>
                <a:cxn ang="0">
                  <a:pos x="15" y="0"/>
                </a:cxn>
              </a:cxnLst>
              <a:rect l="0" t="0" r="r" b="b"/>
              <a:pathLst>
                <a:path w="15" h="21">
                  <a:moveTo>
                    <a:pt x="15" y="0"/>
                  </a:moveTo>
                  <a:lnTo>
                    <a:pt x="15" y="0"/>
                  </a:lnTo>
                  <a:lnTo>
                    <a:pt x="7" y="0"/>
                  </a:lnTo>
                  <a:lnTo>
                    <a:pt x="0" y="0"/>
                  </a:lnTo>
                  <a:lnTo>
                    <a:pt x="0" y="14"/>
                  </a:lnTo>
                  <a:lnTo>
                    <a:pt x="7" y="21"/>
                  </a:lnTo>
                  <a:lnTo>
                    <a:pt x="15" y="14"/>
                  </a:lnTo>
                  <a:lnTo>
                    <a:pt x="15" y="14"/>
                  </a:lnTo>
                  <a:lnTo>
                    <a:pt x="15"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06" name="Line 5385"/>
            <p:cNvSpPr>
              <a:spLocks noChangeShapeType="1"/>
            </p:cNvSpPr>
            <p:nvPr/>
          </p:nvSpPr>
          <p:spPr bwMode="auto">
            <a:xfrm>
              <a:off x="3908426" y="20478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07" name="Freeform 5386"/>
            <p:cNvSpPr>
              <a:spLocks/>
            </p:cNvSpPr>
            <p:nvPr/>
          </p:nvSpPr>
          <p:spPr bwMode="auto">
            <a:xfrm>
              <a:off x="3903663" y="2047875"/>
              <a:ext cx="15875" cy="7938"/>
            </a:xfrm>
            <a:custGeom>
              <a:avLst/>
              <a:gdLst/>
              <a:ahLst/>
              <a:cxnLst>
                <a:cxn ang="0">
                  <a:pos x="7" y="0"/>
                </a:cxn>
                <a:cxn ang="0">
                  <a:pos x="0" y="0"/>
                </a:cxn>
                <a:cxn ang="0">
                  <a:pos x="0" y="8"/>
                </a:cxn>
                <a:cxn ang="0">
                  <a:pos x="7" y="15"/>
                </a:cxn>
                <a:cxn ang="0">
                  <a:pos x="23" y="15"/>
                </a:cxn>
                <a:cxn ang="0">
                  <a:pos x="30" y="8"/>
                </a:cxn>
                <a:cxn ang="0">
                  <a:pos x="30" y="0"/>
                </a:cxn>
                <a:cxn ang="0">
                  <a:pos x="23" y="0"/>
                </a:cxn>
                <a:cxn ang="0">
                  <a:pos x="7" y="0"/>
                </a:cxn>
              </a:cxnLst>
              <a:rect l="0" t="0" r="r" b="b"/>
              <a:pathLst>
                <a:path w="30" h="15">
                  <a:moveTo>
                    <a:pt x="7" y="0"/>
                  </a:moveTo>
                  <a:lnTo>
                    <a:pt x="0" y="0"/>
                  </a:lnTo>
                  <a:lnTo>
                    <a:pt x="0" y="8"/>
                  </a:lnTo>
                  <a:lnTo>
                    <a:pt x="7" y="15"/>
                  </a:lnTo>
                  <a:lnTo>
                    <a:pt x="23" y="15"/>
                  </a:lnTo>
                  <a:lnTo>
                    <a:pt x="30" y="8"/>
                  </a:lnTo>
                  <a:lnTo>
                    <a:pt x="30" y="0"/>
                  </a:lnTo>
                  <a:lnTo>
                    <a:pt x="23"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08" name="Freeform 5387"/>
            <p:cNvSpPr>
              <a:spLocks/>
            </p:cNvSpPr>
            <p:nvPr/>
          </p:nvSpPr>
          <p:spPr bwMode="auto">
            <a:xfrm>
              <a:off x="3903663" y="2047875"/>
              <a:ext cx="15875" cy="7938"/>
            </a:xfrm>
            <a:custGeom>
              <a:avLst/>
              <a:gdLst/>
              <a:ahLst/>
              <a:cxnLst>
                <a:cxn ang="0">
                  <a:pos x="7" y="0"/>
                </a:cxn>
                <a:cxn ang="0">
                  <a:pos x="0" y="0"/>
                </a:cxn>
                <a:cxn ang="0">
                  <a:pos x="0" y="8"/>
                </a:cxn>
                <a:cxn ang="0">
                  <a:pos x="7" y="15"/>
                </a:cxn>
                <a:cxn ang="0">
                  <a:pos x="23" y="15"/>
                </a:cxn>
                <a:cxn ang="0">
                  <a:pos x="30" y="8"/>
                </a:cxn>
                <a:cxn ang="0">
                  <a:pos x="30" y="0"/>
                </a:cxn>
                <a:cxn ang="0">
                  <a:pos x="23" y="0"/>
                </a:cxn>
                <a:cxn ang="0">
                  <a:pos x="7" y="0"/>
                </a:cxn>
              </a:cxnLst>
              <a:rect l="0" t="0" r="r" b="b"/>
              <a:pathLst>
                <a:path w="30" h="15">
                  <a:moveTo>
                    <a:pt x="7" y="0"/>
                  </a:moveTo>
                  <a:lnTo>
                    <a:pt x="0" y="0"/>
                  </a:lnTo>
                  <a:lnTo>
                    <a:pt x="0" y="8"/>
                  </a:lnTo>
                  <a:lnTo>
                    <a:pt x="7" y="15"/>
                  </a:lnTo>
                  <a:lnTo>
                    <a:pt x="23" y="15"/>
                  </a:lnTo>
                  <a:lnTo>
                    <a:pt x="30" y="8"/>
                  </a:lnTo>
                  <a:lnTo>
                    <a:pt x="30" y="0"/>
                  </a:lnTo>
                  <a:lnTo>
                    <a:pt x="23"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09" name="Line 5388"/>
            <p:cNvSpPr>
              <a:spLocks noChangeShapeType="1"/>
            </p:cNvSpPr>
            <p:nvPr/>
          </p:nvSpPr>
          <p:spPr bwMode="auto">
            <a:xfrm>
              <a:off x="3919538" y="20510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10" name="Freeform 5389"/>
            <p:cNvSpPr>
              <a:spLocks/>
            </p:cNvSpPr>
            <p:nvPr/>
          </p:nvSpPr>
          <p:spPr bwMode="auto">
            <a:xfrm>
              <a:off x="3911601" y="2047875"/>
              <a:ext cx="7938" cy="11113"/>
            </a:xfrm>
            <a:custGeom>
              <a:avLst/>
              <a:gdLst/>
              <a:ahLst/>
              <a:cxnLst>
                <a:cxn ang="0">
                  <a:pos x="15" y="8"/>
                </a:cxn>
                <a:cxn ang="0">
                  <a:pos x="15" y="0"/>
                </a:cxn>
                <a:cxn ang="0">
                  <a:pos x="8" y="0"/>
                </a:cxn>
                <a:cxn ang="0">
                  <a:pos x="0" y="8"/>
                </a:cxn>
                <a:cxn ang="0">
                  <a:pos x="0" y="23"/>
                </a:cxn>
                <a:cxn ang="0">
                  <a:pos x="15" y="23"/>
                </a:cxn>
                <a:cxn ang="0">
                  <a:pos x="15" y="8"/>
                </a:cxn>
              </a:cxnLst>
              <a:rect l="0" t="0" r="r" b="b"/>
              <a:pathLst>
                <a:path w="15" h="23">
                  <a:moveTo>
                    <a:pt x="15" y="8"/>
                  </a:moveTo>
                  <a:lnTo>
                    <a:pt x="15" y="0"/>
                  </a:lnTo>
                  <a:lnTo>
                    <a:pt x="8" y="0"/>
                  </a:lnTo>
                  <a:lnTo>
                    <a:pt x="0" y="8"/>
                  </a:lnTo>
                  <a:lnTo>
                    <a:pt x="0" y="23"/>
                  </a:lnTo>
                  <a:lnTo>
                    <a:pt x="15" y="23"/>
                  </a:lnTo>
                  <a:lnTo>
                    <a:pt x="15"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11" name="Freeform 5390"/>
            <p:cNvSpPr>
              <a:spLocks/>
            </p:cNvSpPr>
            <p:nvPr/>
          </p:nvSpPr>
          <p:spPr bwMode="auto">
            <a:xfrm>
              <a:off x="3911601" y="2047875"/>
              <a:ext cx="7938" cy="11113"/>
            </a:xfrm>
            <a:custGeom>
              <a:avLst/>
              <a:gdLst/>
              <a:ahLst/>
              <a:cxnLst>
                <a:cxn ang="0">
                  <a:pos x="15" y="8"/>
                </a:cxn>
                <a:cxn ang="0">
                  <a:pos x="15" y="0"/>
                </a:cxn>
                <a:cxn ang="0">
                  <a:pos x="8" y="0"/>
                </a:cxn>
                <a:cxn ang="0">
                  <a:pos x="0" y="8"/>
                </a:cxn>
                <a:cxn ang="0">
                  <a:pos x="0" y="23"/>
                </a:cxn>
                <a:cxn ang="0">
                  <a:pos x="8" y="23"/>
                </a:cxn>
                <a:cxn ang="0">
                  <a:pos x="15" y="23"/>
                </a:cxn>
                <a:cxn ang="0">
                  <a:pos x="15" y="23"/>
                </a:cxn>
                <a:cxn ang="0">
                  <a:pos x="15" y="8"/>
                </a:cxn>
              </a:cxnLst>
              <a:rect l="0" t="0" r="r" b="b"/>
              <a:pathLst>
                <a:path w="15" h="23">
                  <a:moveTo>
                    <a:pt x="15" y="8"/>
                  </a:moveTo>
                  <a:lnTo>
                    <a:pt x="15" y="0"/>
                  </a:lnTo>
                  <a:lnTo>
                    <a:pt x="8" y="0"/>
                  </a:lnTo>
                  <a:lnTo>
                    <a:pt x="0" y="8"/>
                  </a:lnTo>
                  <a:lnTo>
                    <a:pt x="0" y="23"/>
                  </a:lnTo>
                  <a:lnTo>
                    <a:pt x="8" y="23"/>
                  </a:lnTo>
                  <a:lnTo>
                    <a:pt x="15" y="23"/>
                  </a:lnTo>
                  <a:lnTo>
                    <a:pt x="15" y="23"/>
                  </a:lnTo>
                  <a:lnTo>
                    <a:pt x="15"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12" name="Line 5391"/>
            <p:cNvSpPr>
              <a:spLocks noChangeShapeType="1"/>
            </p:cNvSpPr>
            <p:nvPr/>
          </p:nvSpPr>
          <p:spPr bwMode="auto">
            <a:xfrm>
              <a:off x="3916363" y="20558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13" name="Freeform 5392"/>
            <p:cNvSpPr>
              <a:spLocks/>
            </p:cNvSpPr>
            <p:nvPr/>
          </p:nvSpPr>
          <p:spPr bwMode="auto">
            <a:xfrm>
              <a:off x="3911601" y="2055813"/>
              <a:ext cx="33338" cy="3175"/>
            </a:xfrm>
            <a:custGeom>
              <a:avLst/>
              <a:gdLst/>
              <a:ahLst/>
              <a:cxnLst>
                <a:cxn ang="0">
                  <a:pos x="8" y="0"/>
                </a:cxn>
                <a:cxn ang="0">
                  <a:pos x="0" y="0"/>
                </a:cxn>
                <a:cxn ang="0">
                  <a:pos x="0" y="8"/>
                </a:cxn>
                <a:cxn ang="0">
                  <a:pos x="61" y="8"/>
                </a:cxn>
                <a:cxn ang="0">
                  <a:pos x="61" y="0"/>
                </a:cxn>
                <a:cxn ang="0">
                  <a:pos x="53" y="0"/>
                </a:cxn>
                <a:cxn ang="0">
                  <a:pos x="8" y="0"/>
                </a:cxn>
              </a:cxnLst>
              <a:rect l="0" t="0" r="r" b="b"/>
              <a:pathLst>
                <a:path w="61" h="8">
                  <a:moveTo>
                    <a:pt x="8" y="0"/>
                  </a:moveTo>
                  <a:lnTo>
                    <a:pt x="0" y="0"/>
                  </a:lnTo>
                  <a:lnTo>
                    <a:pt x="0" y="8"/>
                  </a:lnTo>
                  <a:lnTo>
                    <a:pt x="61" y="8"/>
                  </a:lnTo>
                  <a:lnTo>
                    <a:pt x="61" y="0"/>
                  </a:lnTo>
                  <a:lnTo>
                    <a:pt x="53"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14" name="Freeform 5393"/>
            <p:cNvSpPr>
              <a:spLocks/>
            </p:cNvSpPr>
            <p:nvPr/>
          </p:nvSpPr>
          <p:spPr bwMode="auto">
            <a:xfrm>
              <a:off x="3911601" y="2055813"/>
              <a:ext cx="33338" cy="3175"/>
            </a:xfrm>
            <a:custGeom>
              <a:avLst/>
              <a:gdLst/>
              <a:ahLst/>
              <a:cxnLst>
                <a:cxn ang="0">
                  <a:pos x="8" y="0"/>
                </a:cxn>
                <a:cxn ang="0">
                  <a:pos x="0" y="0"/>
                </a:cxn>
                <a:cxn ang="0">
                  <a:pos x="0" y="8"/>
                </a:cxn>
                <a:cxn ang="0">
                  <a:pos x="8" y="8"/>
                </a:cxn>
                <a:cxn ang="0">
                  <a:pos x="53" y="8"/>
                </a:cxn>
                <a:cxn ang="0">
                  <a:pos x="61" y="8"/>
                </a:cxn>
                <a:cxn ang="0">
                  <a:pos x="61" y="0"/>
                </a:cxn>
                <a:cxn ang="0">
                  <a:pos x="53" y="0"/>
                </a:cxn>
                <a:cxn ang="0">
                  <a:pos x="8" y="0"/>
                </a:cxn>
              </a:cxnLst>
              <a:rect l="0" t="0" r="r" b="b"/>
              <a:pathLst>
                <a:path w="61" h="8">
                  <a:moveTo>
                    <a:pt x="8" y="0"/>
                  </a:moveTo>
                  <a:lnTo>
                    <a:pt x="0" y="0"/>
                  </a:lnTo>
                  <a:lnTo>
                    <a:pt x="0" y="8"/>
                  </a:lnTo>
                  <a:lnTo>
                    <a:pt x="8" y="8"/>
                  </a:lnTo>
                  <a:lnTo>
                    <a:pt x="53" y="8"/>
                  </a:lnTo>
                  <a:lnTo>
                    <a:pt x="61" y="8"/>
                  </a:lnTo>
                  <a:lnTo>
                    <a:pt x="61" y="0"/>
                  </a:lnTo>
                  <a:lnTo>
                    <a:pt x="53"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15" name="Line 5394"/>
            <p:cNvSpPr>
              <a:spLocks noChangeShapeType="1"/>
            </p:cNvSpPr>
            <p:nvPr/>
          </p:nvSpPr>
          <p:spPr bwMode="auto">
            <a:xfrm>
              <a:off x="3944938" y="20589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16" name="Freeform 5395"/>
            <p:cNvSpPr>
              <a:spLocks/>
            </p:cNvSpPr>
            <p:nvPr/>
          </p:nvSpPr>
          <p:spPr bwMode="auto">
            <a:xfrm>
              <a:off x="3935413" y="2055813"/>
              <a:ext cx="9525" cy="11113"/>
            </a:xfrm>
            <a:custGeom>
              <a:avLst/>
              <a:gdLst/>
              <a:ahLst/>
              <a:cxnLst>
                <a:cxn ang="0">
                  <a:pos x="16" y="8"/>
                </a:cxn>
                <a:cxn ang="0">
                  <a:pos x="16" y="0"/>
                </a:cxn>
                <a:cxn ang="0">
                  <a:pos x="8" y="0"/>
                </a:cxn>
                <a:cxn ang="0">
                  <a:pos x="0" y="8"/>
                </a:cxn>
                <a:cxn ang="0">
                  <a:pos x="0" y="15"/>
                </a:cxn>
                <a:cxn ang="0">
                  <a:pos x="8" y="21"/>
                </a:cxn>
                <a:cxn ang="0">
                  <a:pos x="16" y="21"/>
                </a:cxn>
                <a:cxn ang="0">
                  <a:pos x="16" y="15"/>
                </a:cxn>
                <a:cxn ang="0">
                  <a:pos x="16" y="8"/>
                </a:cxn>
              </a:cxnLst>
              <a:rect l="0" t="0" r="r" b="b"/>
              <a:pathLst>
                <a:path w="16" h="21">
                  <a:moveTo>
                    <a:pt x="16" y="8"/>
                  </a:moveTo>
                  <a:lnTo>
                    <a:pt x="16" y="0"/>
                  </a:lnTo>
                  <a:lnTo>
                    <a:pt x="8" y="0"/>
                  </a:lnTo>
                  <a:lnTo>
                    <a:pt x="0" y="8"/>
                  </a:lnTo>
                  <a:lnTo>
                    <a:pt x="0" y="15"/>
                  </a:lnTo>
                  <a:lnTo>
                    <a:pt x="8" y="21"/>
                  </a:lnTo>
                  <a:lnTo>
                    <a:pt x="16" y="21"/>
                  </a:lnTo>
                  <a:lnTo>
                    <a:pt x="16" y="15"/>
                  </a:lnTo>
                  <a:lnTo>
                    <a:pt x="16"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17" name="Freeform 5396"/>
            <p:cNvSpPr>
              <a:spLocks/>
            </p:cNvSpPr>
            <p:nvPr/>
          </p:nvSpPr>
          <p:spPr bwMode="auto">
            <a:xfrm>
              <a:off x="3935413" y="2055813"/>
              <a:ext cx="9525" cy="11113"/>
            </a:xfrm>
            <a:custGeom>
              <a:avLst/>
              <a:gdLst/>
              <a:ahLst/>
              <a:cxnLst>
                <a:cxn ang="0">
                  <a:pos x="16" y="8"/>
                </a:cxn>
                <a:cxn ang="0">
                  <a:pos x="16" y="0"/>
                </a:cxn>
                <a:cxn ang="0">
                  <a:pos x="8" y="0"/>
                </a:cxn>
                <a:cxn ang="0">
                  <a:pos x="0" y="8"/>
                </a:cxn>
                <a:cxn ang="0">
                  <a:pos x="0" y="15"/>
                </a:cxn>
                <a:cxn ang="0">
                  <a:pos x="8" y="21"/>
                </a:cxn>
                <a:cxn ang="0">
                  <a:pos x="16" y="21"/>
                </a:cxn>
                <a:cxn ang="0">
                  <a:pos x="16" y="15"/>
                </a:cxn>
                <a:cxn ang="0">
                  <a:pos x="16" y="8"/>
                </a:cxn>
              </a:cxnLst>
              <a:rect l="0" t="0" r="r" b="b"/>
              <a:pathLst>
                <a:path w="16" h="21">
                  <a:moveTo>
                    <a:pt x="16" y="8"/>
                  </a:moveTo>
                  <a:lnTo>
                    <a:pt x="16" y="0"/>
                  </a:lnTo>
                  <a:lnTo>
                    <a:pt x="8" y="0"/>
                  </a:lnTo>
                  <a:lnTo>
                    <a:pt x="0" y="8"/>
                  </a:lnTo>
                  <a:lnTo>
                    <a:pt x="0" y="15"/>
                  </a:lnTo>
                  <a:lnTo>
                    <a:pt x="8" y="21"/>
                  </a:lnTo>
                  <a:lnTo>
                    <a:pt x="16" y="21"/>
                  </a:lnTo>
                  <a:lnTo>
                    <a:pt x="16" y="15"/>
                  </a:lnTo>
                  <a:lnTo>
                    <a:pt x="16"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18" name="Line 5397"/>
            <p:cNvSpPr>
              <a:spLocks noChangeShapeType="1"/>
            </p:cNvSpPr>
            <p:nvPr/>
          </p:nvSpPr>
          <p:spPr bwMode="auto">
            <a:xfrm>
              <a:off x="3940176" y="20589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19" name="Freeform 5398"/>
            <p:cNvSpPr>
              <a:spLocks/>
            </p:cNvSpPr>
            <p:nvPr/>
          </p:nvSpPr>
          <p:spPr bwMode="auto">
            <a:xfrm>
              <a:off x="3935413" y="2058988"/>
              <a:ext cx="20638" cy="7938"/>
            </a:xfrm>
            <a:custGeom>
              <a:avLst/>
              <a:gdLst/>
              <a:ahLst/>
              <a:cxnLst>
                <a:cxn ang="0">
                  <a:pos x="8" y="0"/>
                </a:cxn>
                <a:cxn ang="0">
                  <a:pos x="8" y="7"/>
                </a:cxn>
                <a:cxn ang="0">
                  <a:pos x="0" y="7"/>
                </a:cxn>
                <a:cxn ang="0">
                  <a:pos x="8" y="13"/>
                </a:cxn>
                <a:cxn ang="0">
                  <a:pos x="30" y="13"/>
                </a:cxn>
                <a:cxn ang="0">
                  <a:pos x="38" y="7"/>
                </a:cxn>
                <a:cxn ang="0">
                  <a:pos x="30" y="0"/>
                </a:cxn>
                <a:cxn ang="0">
                  <a:pos x="8" y="0"/>
                </a:cxn>
              </a:cxnLst>
              <a:rect l="0" t="0" r="r" b="b"/>
              <a:pathLst>
                <a:path w="38" h="13">
                  <a:moveTo>
                    <a:pt x="8" y="0"/>
                  </a:moveTo>
                  <a:lnTo>
                    <a:pt x="8" y="7"/>
                  </a:lnTo>
                  <a:lnTo>
                    <a:pt x="0" y="7"/>
                  </a:lnTo>
                  <a:lnTo>
                    <a:pt x="8" y="13"/>
                  </a:lnTo>
                  <a:lnTo>
                    <a:pt x="30" y="13"/>
                  </a:lnTo>
                  <a:lnTo>
                    <a:pt x="38" y="7"/>
                  </a:lnTo>
                  <a:lnTo>
                    <a:pt x="30"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20" name="Freeform 5399"/>
            <p:cNvSpPr>
              <a:spLocks/>
            </p:cNvSpPr>
            <p:nvPr/>
          </p:nvSpPr>
          <p:spPr bwMode="auto">
            <a:xfrm>
              <a:off x="3935413" y="2058988"/>
              <a:ext cx="20638" cy="7938"/>
            </a:xfrm>
            <a:custGeom>
              <a:avLst/>
              <a:gdLst/>
              <a:ahLst/>
              <a:cxnLst>
                <a:cxn ang="0">
                  <a:pos x="8" y="0"/>
                </a:cxn>
                <a:cxn ang="0">
                  <a:pos x="8" y="7"/>
                </a:cxn>
                <a:cxn ang="0">
                  <a:pos x="0" y="7"/>
                </a:cxn>
                <a:cxn ang="0">
                  <a:pos x="8" y="13"/>
                </a:cxn>
                <a:cxn ang="0">
                  <a:pos x="30" y="13"/>
                </a:cxn>
                <a:cxn ang="0">
                  <a:pos x="38" y="7"/>
                </a:cxn>
                <a:cxn ang="0">
                  <a:pos x="38" y="7"/>
                </a:cxn>
                <a:cxn ang="0">
                  <a:pos x="30" y="0"/>
                </a:cxn>
                <a:cxn ang="0">
                  <a:pos x="8" y="0"/>
                </a:cxn>
              </a:cxnLst>
              <a:rect l="0" t="0" r="r" b="b"/>
              <a:pathLst>
                <a:path w="38" h="13">
                  <a:moveTo>
                    <a:pt x="8" y="0"/>
                  </a:moveTo>
                  <a:lnTo>
                    <a:pt x="8" y="7"/>
                  </a:lnTo>
                  <a:lnTo>
                    <a:pt x="0" y="7"/>
                  </a:lnTo>
                  <a:lnTo>
                    <a:pt x="8" y="13"/>
                  </a:lnTo>
                  <a:lnTo>
                    <a:pt x="30" y="13"/>
                  </a:lnTo>
                  <a:lnTo>
                    <a:pt x="38" y="7"/>
                  </a:lnTo>
                  <a:lnTo>
                    <a:pt x="38" y="7"/>
                  </a:lnTo>
                  <a:lnTo>
                    <a:pt x="30"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21" name="Line 5400"/>
            <p:cNvSpPr>
              <a:spLocks noChangeShapeType="1"/>
            </p:cNvSpPr>
            <p:nvPr/>
          </p:nvSpPr>
          <p:spPr bwMode="auto">
            <a:xfrm>
              <a:off x="3956051" y="20637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22" name="Freeform 5401"/>
            <p:cNvSpPr>
              <a:spLocks/>
            </p:cNvSpPr>
            <p:nvPr/>
          </p:nvSpPr>
          <p:spPr bwMode="auto">
            <a:xfrm>
              <a:off x="3948113" y="2058988"/>
              <a:ext cx="7938" cy="11113"/>
            </a:xfrm>
            <a:custGeom>
              <a:avLst/>
              <a:gdLst/>
              <a:ahLst/>
              <a:cxnLst>
                <a:cxn ang="0">
                  <a:pos x="15" y="7"/>
                </a:cxn>
                <a:cxn ang="0">
                  <a:pos x="7" y="0"/>
                </a:cxn>
                <a:cxn ang="0">
                  <a:pos x="0" y="7"/>
                </a:cxn>
                <a:cxn ang="0">
                  <a:pos x="0" y="21"/>
                </a:cxn>
                <a:cxn ang="0">
                  <a:pos x="15" y="21"/>
                </a:cxn>
                <a:cxn ang="0">
                  <a:pos x="15" y="7"/>
                </a:cxn>
              </a:cxnLst>
              <a:rect l="0" t="0" r="r" b="b"/>
              <a:pathLst>
                <a:path w="15" h="21">
                  <a:moveTo>
                    <a:pt x="15" y="7"/>
                  </a:moveTo>
                  <a:lnTo>
                    <a:pt x="7" y="0"/>
                  </a:lnTo>
                  <a:lnTo>
                    <a:pt x="0" y="7"/>
                  </a:lnTo>
                  <a:lnTo>
                    <a:pt x="0" y="21"/>
                  </a:lnTo>
                  <a:lnTo>
                    <a:pt x="15" y="21"/>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23" name="Freeform 5402"/>
            <p:cNvSpPr>
              <a:spLocks/>
            </p:cNvSpPr>
            <p:nvPr/>
          </p:nvSpPr>
          <p:spPr bwMode="auto">
            <a:xfrm>
              <a:off x="3948113" y="2058988"/>
              <a:ext cx="7938" cy="11113"/>
            </a:xfrm>
            <a:custGeom>
              <a:avLst/>
              <a:gdLst/>
              <a:ahLst/>
              <a:cxnLst>
                <a:cxn ang="0">
                  <a:pos x="15" y="7"/>
                </a:cxn>
                <a:cxn ang="0">
                  <a:pos x="15" y="7"/>
                </a:cxn>
                <a:cxn ang="0">
                  <a:pos x="7" y="0"/>
                </a:cxn>
                <a:cxn ang="0">
                  <a:pos x="0" y="7"/>
                </a:cxn>
                <a:cxn ang="0">
                  <a:pos x="0" y="21"/>
                </a:cxn>
                <a:cxn ang="0">
                  <a:pos x="7" y="21"/>
                </a:cxn>
                <a:cxn ang="0">
                  <a:pos x="15" y="21"/>
                </a:cxn>
                <a:cxn ang="0">
                  <a:pos x="15" y="21"/>
                </a:cxn>
                <a:cxn ang="0">
                  <a:pos x="15" y="7"/>
                </a:cxn>
              </a:cxnLst>
              <a:rect l="0" t="0" r="r" b="b"/>
              <a:pathLst>
                <a:path w="15" h="21">
                  <a:moveTo>
                    <a:pt x="15" y="7"/>
                  </a:moveTo>
                  <a:lnTo>
                    <a:pt x="15" y="7"/>
                  </a:lnTo>
                  <a:lnTo>
                    <a:pt x="7" y="0"/>
                  </a:lnTo>
                  <a:lnTo>
                    <a:pt x="0" y="7"/>
                  </a:lnTo>
                  <a:lnTo>
                    <a:pt x="0" y="21"/>
                  </a:lnTo>
                  <a:lnTo>
                    <a:pt x="7" y="21"/>
                  </a:lnTo>
                  <a:lnTo>
                    <a:pt x="15" y="21"/>
                  </a:lnTo>
                  <a:lnTo>
                    <a:pt x="15" y="21"/>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24" name="Line 5403"/>
            <p:cNvSpPr>
              <a:spLocks noChangeShapeType="1"/>
            </p:cNvSpPr>
            <p:nvPr/>
          </p:nvSpPr>
          <p:spPr bwMode="auto">
            <a:xfrm>
              <a:off x="3951288" y="20669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25" name="Freeform 5404"/>
            <p:cNvSpPr>
              <a:spLocks/>
            </p:cNvSpPr>
            <p:nvPr/>
          </p:nvSpPr>
          <p:spPr bwMode="auto">
            <a:xfrm>
              <a:off x="3948113" y="2066925"/>
              <a:ext cx="31750" cy="3175"/>
            </a:xfrm>
            <a:custGeom>
              <a:avLst/>
              <a:gdLst/>
              <a:ahLst/>
              <a:cxnLst>
                <a:cxn ang="0">
                  <a:pos x="7" y="0"/>
                </a:cxn>
                <a:cxn ang="0">
                  <a:pos x="0" y="0"/>
                </a:cxn>
                <a:cxn ang="0">
                  <a:pos x="0" y="8"/>
                </a:cxn>
                <a:cxn ang="0">
                  <a:pos x="60" y="8"/>
                </a:cxn>
                <a:cxn ang="0">
                  <a:pos x="52" y="0"/>
                </a:cxn>
                <a:cxn ang="0">
                  <a:pos x="7" y="0"/>
                </a:cxn>
              </a:cxnLst>
              <a:rect l="0" t="0" r="r" b="b"/>
              <a:pathLst>
                <a:path w="60" h="8">
                  <a:moveTo>
                    <a:pt x="7" y="0"/>
                  </a:moveTo>
                  <a:lnTo>
                    <a:pt x="0" y="0"/>
                  </a:lnTo>
                  <a:lnTo>
                    <a:pt x="0" y="8"/>
                  </a:lnTo>
                  <a:lnTo>
                    <a:pt x="60" y="8"/>
                  </a:lnTo>
                  <a:lnTo>
                    <a:pt x="52"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26" name="Freeform 5405"/>
            <p:cNvSpPr>
              <a:spLocks/>
            </p:cNvSpPr>
            <p:nvPr/>
          </p:nvSpPr>
          <p:spPr bwMode="auto">
            <a:xfrm>
              <a:off x="3948113" y="2066925"/>
              <a:ext cx="31750" cy="3175"/>
            </a:xfrm>
            <a:custGeom>
              <a:avLst/>
              <a:gdLst/>
              <a:ahLst/>
              <a:cxnLst>
                <a:cxn ang="0">
                  <a:pos x="7" y="0"/>
                </a:cxn>
                <a:cxn ang="0">
                  <a:pos x="0" y="0"/>
                </a:cxn>
                <a:cxn ang="0">
                  <a:pos x="0" y="8"/>
                </a:cxn>
                <a:cxn ang="0">
                  <a:pos x="7" y="8"/>
                </a:cxn>
                <a:cxn ang="0">
                  <a:pos x="52" y="8"/>
                </a:cxn>
                <a:cxn ang="0">
                  <a:pos x="60" y="8"/>
                </a:cxn>
                <a:cxn ang="0">
                  <a:pos x="52" y="0"/>
                </a:cxn>
                <a:cxn ang="0">
                  <a:pos x="52" y="0"/>
                </a:cxn>
                <a:cxn ang="0">
                  <a:pos x="7" y="0"/>
                </a:cxn>
              </a:cxnLst>
              <a:rect l="0" t="0" r="r" b="b"/>
              <a:pathLst>
                <a:path w="60" h="8">
                  <a:moveTo>
                    <a:pt x="7" y="0"/>
                  </a:moveTo>
                  <a:lnTo>
                    <a:pt x="0" y="0"/>
                  </a:lnTo>
                  <a:lnTo>
                    <a:pt x="0" y="8"/>
                  </a:lnTo>
                  <a:lnTo>
                    <a:pt x="7" y="8"/>
                  </a:lnTo>
                  <a:lnTo>
                    <a:pt x="52" y="8"/>
                  </a:lnTo>
                  <a:lnTo>
                    <a:pt x="60" y="8"/>
                  </a:lnTo>
                  <a:lnTo>
                    <a:pt x="52" y="0"/>
                  </a:lnTo>
                  <a:lnTo>
                    <a:pt x="52"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27" name="Line 5406"/>
            <p:cNvSpPr>
              <a:spLocks noChangeShapeType="1"/>
            </p:cNvSpPr>
            <p:nvPr/>
          </p:nvSpPr>
          <p:spPr bwMode="auto">
            <a:xfrm>
              <a:off x="3979863" y="20701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28" name="Freeform 5407"/>
            <p:cNvSpPr>
              <a:spLocks/>
            </p:cNvSpPr>
            <p:nvPr/>
          </p:nvSpPr>
          <p:spPr bwMode="auto">
            <a:xfrm>
              <a:off x="3971926" y="2066925"/>
              <a:ext cx="7938" cy="11113"/>
            </a:xfrm>
            <a:custGeom>
              <a:avLst/>
              <a:gdLst/>
              <a:ahLst/>
              <a:cxnLst>
                <a:cxn ang="0">
                  <a:pos x="14" y="8"/>
                </a:cxn>
                <a:cxn ang="0">
                  <a:pos x="6" y="0"/>
                </a:cxn>
                <a:cxn ang="0">
                  <a:pos x="0" y="8"/>
                </a:cxn>
                <a:cxn ang="0">
                  <a:pos x="0" y="15"/>
                </a:cxn>
                <a:cxn ang="0">
                  <a:pos x="6" y="23"/>
                </a:cxn>
                <a:cxn ang="0">
                  <a:pos x="14" y="15"/>
                </a:cxn>
                <a:cxn ang="0">
                  <a:pos x="14" y="8"/>
                </a:cxn>
              </a:cxnLst>
              <a:rect l="0" t="0" r="r" b="b"/>
              <a:pathLst>
                <a:path w="14" h="23">
                  <a:moveTo>
                    <a:pt x="14" y="8"/>
                  </a:moveTo>
                  <a:lnTo>
                    <a:pt x="6" y="0"/>
                  </a:lnTo>
                  <a:lnTo>
                    <a:pt x="0" y="8"/>
                  </a:lnTo>
                  <a:lnTo>
                    <a:pt x="0" y="15"/>
                  </a:lnTo>
                  <a:lnTo>
                    <a:pt x="6" y="23"/>
                  </a:lnTo>
                  <a:lnTo>
                    <a:pt x="14" y="15"/>
                  </a:lnTo>
                  <a:lnTo>
                    <a:pt x="14"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29" name="Freeform 5408"/>
            <p:cNvSpPr>
              <a:spLocks/>
            </p:cNvSpPr>
            <p:nvPr/>
          </p:nvSpPr>
          <p:spPr bwMode="auto">
            <a:xfrm>
              <a:off x="3971926" y="2066925"/>
              <a:ext cx="7938" cy="11113"/>
            </a:xfrm>
            <a:custGeom>
              <a:avLst/>
              <a:gdLst/>
              <a:ahLst/>
              <a:cxnLst>
                <a:cxn ang="0">
                  <a:pos x="14" y="8"/>
                </a:cxn>
                <a:cxn ang="0">
                  <a:pos x="6" y="0"/>
                </a:cxn>
                <a:cxn ang="0">
                  <a:pos x="6" y="0"/>
                </a:cxn>
                <a:cxn ang="0">
                  <a:pos x="0" y="8"/>
                </a:cxn>
                <a:cxn ang="0">
                  <a:pos x="0" y="15"/>
                </a:cxn>
                <a:cxn ang="0">
                  <a:pos x="6" y="23"/>
                </a:cxn>
                <a:cxn ang="0">
                  <a:pos x="6" y="23"/>
                </a:cxn>
                <a:cxn ang="0">
                  <a:pos x="14" y="15"/>
                </a:cxn>
                <a:cxn ang="0">
                  <a:pos x="14" y="8"/>
                </a:cxn>
              </a:cxnLst>
              <a:rect l="0" t="0" r="r" b="b"/>
              <a:pathLst>
                <a:path w="14" h="23">
                  <a:moveTo>
                    <a:pt x="14" y="8"/>
                  </a:moveTo>
                  <a:lnTo>
                    <a:pt x="6" y="0"/>
                  </a:lnTo>
                  <a:lnTo>
                    <a:pt x="6" y="0"/>
                  </a:lnTo>
                  <a:lnTo>
                    <a:pt x="0" y="8"/>
                  </a:lnTo>
                  <a:lnTo>
                    <a:pt x="0" y="15"/>
                  </a:lnTo>
                  <a:lnTo>
                    <a:pt x="6" y="23"/>
                  </a:lnTo>
                  <a:lnTo>
                    <a:pt x="6" y="23"/>
                  </a:lnTo>
                  <a:lnTo>
                    <a:pt x="14" y="15"/>
                  </a:lnTo>
                  <a:lnTo>
                    <a:pt x="14"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30" name="Line 5409"/>
            <p:cNvSpPr>
              <a:spLocks noChangeShapeType="1"/>
            </p:cNvSpPr>
            <p:nvPr/>
          </p:nvSpPr>
          <p:spPr bwMode="auto">
            <a:xfrm>
              <a:off x="3975101" y="20748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31" name="Freeform 5410"/>
            <p:cNvSpPr>
              <a:spLocks/>
            </p:cNvSpPr>
            <p:nvPr/>
          </p:nvSpPr>
          <p:spPr bwMode="auto">
            <a:xfrm>
              <a:off x="3971926" y="2074863"/>
              <a:ext cx="15875" cy="3175"/>
            </a:xfrm>
            <a:custGeom>
              <a:avLst/>
              <a:gdLst/>
              <a:ahLst/>
              <a:cxnLst>
                <a:cxn ang="0">
                  <a:pos x="6" y="0"/>
                </a:cxn>
                <a:cxn ang="0">
                  <a:pos x="0" y="0"/>
                </a:cxn>
                <a:cxn ang="0">
                  <a:pos x="6" y="8"/>
                </a:cxn>
                <a:cxn ang="0">
                  <a:pos x="22" y="8"/>
                </a:cxn>
                <a:cxn ang="0">
                  <a:pos x="29" y="0"/>
                </a:cxn>
                <a:cxn ang="0">
                  <a:pos x="22" y="0"/>
                </a:cxn>
                <a:cxn ang="0">
                  <a:pos x="6" y="0"/>
                </a:cxn>
              </a:cxnLst>
              <a:rect l="0" t="0" r="r" b="b"/>
              <a:pathLst>
                <a:path w="29" h="8">
                  <a:moveTo>
                    <a:pt x="6" y="0"/>
                  </a:moveTo>
                  <a:lnTo>
                    <a:pt x="0" y="0"/>
                  </a:lnTo>
                  <a:lnTo>
                    <a:pt x="6" y="8"/>
                  </a:lnTo>
                  <a:lnTo>
                    <a:pt x="22" y="8"/>
                  </a:lnTo>
                  <a:lnTo>
                    <a:pt x="29" y="0"/>
                  </a:lnTo>
                  <a:lnTo>
                    <a:pt x="22" y="0"/>
                  </a:lnTo>
                  <a:lnTo>
                    <a:pt x="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32" name="Freeform 5411"/>
            <p:cNvSpPr>
              <a:spLocks/>
            </p:cNvSpPr>
            <p:nvPr/>
          </p:nvSpPr>
          <p:spPr bwMode="auto">
            <a:xfrm>
              <a:off x="3971926" y="2074863"/>
              <a:ext cx="15875" cy="3175"/>
            </a:xfrm>
            <a:custGeom>
              <a:avLst/>
              <a:gdLst/>
              <a:ahLst/>
              <a:cxnLst>
                <a:cxn ang="0">
                  <a:pos x="6" y="0"/>
                </a:cxn>
                <a:cxn ang="0">
                  <a:pos x="0" y="0"/>
                </a:cxn>
                <a:cxn ang="0">
                  <a:pos x="0" y="0"/>
                </a:cxn>
                <a:cxn ang="0">
                  <a:pos x="6" y="8"/>
                </a:cxn>
                <a:cxn ang="0">
                  <a:pos x="22" y="8"/>
                </a:cxn>
                <a:cxn ang="0">
                  <a:pos x="29" y="0"/>
                </a:cxn>
                <a:cxn ang="0">
                  <a:pos x="29" y="0"/>
                </a:cxn>
                <a:cxn ang="0">
                  <a:pos x="22" y="0"/>
                </a:cxn>
                <a:cxn ang="0">
                  <a:pos x="6" y="0"/>
                </a:cxn>
              </a:cxnLst>
              <a:rect l="0" t="0" r="r" b="b"/>
              <a:pathLst>
                <a:path w="29" h="8">
                  <a:moveTo>
                    <a:pt x="6" y="0"/>
                  </a:moveTo>
                  <a:lnTo>
                    <a:pt x="0" y="0"/>
                  </a:lnTo>
                  <a:lnTo>
                    <a:pt x="0" y="0"/>
                  </a:lnTo>
                  <a:lnTo>
                    <a:pt x="6" y="8"/>
                  </a:lnTo>
                  <a:lnTo>
                    <a:pt x="22" y="8"/>
                  </a:lnTo>
                  <a:lnTo>
                    <a:pt x="29" y="0"/>
                  </a:lnTo>
                  <a:lnTo>
                    <a:pt x="29" y="0"/>
                  </a:lnTo>
                  <a:lnTo>
                    <a:pt x="22" y="0"/>
                  </a:lnTo>
                  <a:lnTo>
                    <a:pt x="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33" name="Line 5412"/>
            <p:cNvSpPr>
              <a:spLocks noChangeShapeType="1"/>
            </p:cNvSpPr>
            <p:nvPr/>
          </p:nvSpPr>
          <p:spPr bwMode="auto">
            <a:xfrm>
              <a:off x="3984626" y="20748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34" name="Freeform 5413"/>
            <p:cNvSpPr>
              <a:spLocks/>
            </p:cNvSpPr>
            <p:nvPr/>
          </p:nvSpPr>
          <p:spPr bwMode="auto">
            <a:xfrm>
              <a:off x="3979863" y="2074863"/>
              <a:ext cx="12700" cy="3175"/>
            </a:xfrm>
            <a:custGeom>
              <a:avLst/>
              <a:gdLst/>
              <a:ahLst/>
              <a:cxnLst>
                <a:cxn ang="0">
                  <a:pos x="8" y="0"/>
                </a:cxn>
                <a:cxn ang="0">
                  <a:pos x="0" y="0"/>
                </a:cxn>
                <a:cxn ang="0">
                  <a:pos x="8" y="8"/>
                </a:cxn>
                <a:cxn ang="0">
                  <a:pos x="15" y="8"/>
                </a:cxn>
                <a:cxn ang="0">
                  <a:pos x="23" y="0"/>
                </a:cxn>
                <a:cxn ang="0">
                  <a:pos x="15" y="0"/>
                </a:cxn>
                <a:cxn ang="0">
                  <a:pos x="8" y="0"/>
                </a:cxn>
              </a:cxnLst>
              <a:rect l="0" t="0" r="r" b="b"/>
              <a:pathLst>
                <a:path w="23" h="8">
                  <a:moveTo>
                    <a:pt x="8" y="0"/>
                  </a:moveTo>
                  <a:lnTo>
                    <a:pt x="0" y="0"/>
                  </a:lnTo>
                  <a:lnTo>
                    <a:pt x="8" y="8"/>
                  </a:lnTo>
                  <a:lnTo>
                    <a:pt x="15" y="8"/>
                  </a:lnTo>
                  <a:lnTo>
                    <a:pt x="23" y="0"/>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35" name="Freeform 5414"/>
            <p:cNvSpPr>
              <a:spLocks/>
            </p:cNvSpPr>
            <p:nvPr/>
          </p:nvSpPr>
          <p:spPr bwMode="auto">
            <a:xfrm>
              <a:off x="3979863" y="2074863"/>
              <a:ext cx="12700" cy="3175"/>
            </a:xfrm>
            <a:custGeom>
              <a:avLst/>
              <a:gdLst/>
              <a:ahLst/>
              <a:cxnLst>
                <a:cxn ang="0">
                  <a:pos x="8" y="0"/>
                </a:cxn>
                <a:cxn ang="0">
                  <a:pos x="8" y="0"/>
                </a:cxn>
                <a:cxn ang="0">
                  <a:pos x="0" y="0"/>
                </a:cxn>
                <a:cxn ang="0">
                  <a:pos x="8" y="8"/>
                </a:cxn>
                <a:cxn ang="0">
                  <a:pos x="15" y="8"/>
                </a:cxn>
                <a:cxn ang="0">
                  <a:pos x="23" y="0"/>
                </a:cxn>
                <a:cxn ang="0">
                  <a:pos x="23" y="0"/>
                </a:cxn>
                <a:cxn ang="0">
                  <a:pos x="15" y="0"/>
                </a:cxn>
                <a:cxn ang="0">
                  <a:pos x="8" y="0"/>
                </a:cxn>
              </a:cxnLst>
              <a:rect l="0" t="0" r="r" b="b"/>
              <a:pathLst>
                <a:path w="23" h="8">
                  <a:moveTo>
                    <a:pt x="8" y="0"/>
                  </a:moveTo>
                  <a:lnTo>
                    <a:pt x="8" y="0"/>
                  </a:lnTo>
                  <a:lnTo>
                    <a:pt x="0" y="0"/>
                  </a:lnTo>
                  <a:lnTo>
                    <a:pt x="8" y="8"/>
                  </a:lnTo>
                  <a:lnTo>
                    <a:pt x="15" y="8"/>
                  </a:lnTo>
                  <a:lnTo>
                    <a:pt x="23" y="0"/>
                  </a:lnTo>
                  <a:lnTo>
                    <a:pt x="23"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36" name="Line 5415"/>
            <p:cNvSpPr>
              <a:spLocks noChangeShapeType="1"/>
            </p:cNvSpPr>
            <p:nvPr/>
          </p:nvSpPr>
          <p:spPr bwMode="auto">
            <a:xfrm>
              <a:off x="3992563" y="20748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37" name="Freeform 5416"/>
            <p:cNvSpPr>
              <a:spLocks/>
            </p:cNvSpPr>
            <p:nvPr/>
          </p:nvSpPr>
          <p:spPr bwMode="auto">
            <a:xfrm>
              <a:off x="3984626" y="2074863"/>
              <a:ext cx="7938" cy="11113"/>
            </a:xfrm>
            <a:custGeom>
              <a:avLst/>
              <a:gdLst/>
              <a:ahLst/>
              <a:cxnLst>
                <a:cxn ang="0">
                  <a:pos x="15" y="0"/>
                </a:cxn>
                <a:cxn ang="0">
                  <a:pos x="0" y="0"/>
                </a:cxn>
                <a:cxn ang="0">
                  <a:pos x="0" y="15"/>
                </a:cxn>
                <a:cxn ang="0">
                  <a:pos x="7" y="23"/>
                </a:cxn>
                <a:cxn ang="0">
                  <a:pos x="15" y="23"/>
                </a:cxn>
                <a:cxn ang="0">
                  <a:pos x="15" y="15"/>
                </a:cxn>
                <a:cxn ang="0">
                  <a:pos x="15" y="0"/>
                </a:cxn>
              </a:cxnLst>
              <a:rect l="0" t="0" r="r" b="b"/>
              <a:pathLst>
                <a:path w="15" h="23">
                  <a:moveTo>
                    <a:pt x="15" y="0"/>
                  </a:moveTo>
                  <a:lnTo>
                    <a:pt x="0" y="0"/>
                  </a:lnTo>
                  <a:lnTo>
                    <a:pt x="0" y="15"/>
                  </a:lnTo>
                  <a:lnTo>
                    <a:pt x="7" y="23"/>
                  </a:lnTo>
                  <a:lnTo>
                    <a:pt x="15" y="23"/>
                  </a:lnTo>
                  <a:lnTo>
                    <a:pt x="15" y="15"/>
                  </a:lnTo>
                  <a:lnTo>
                    <a:pt x="15"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38" name="Freeform 5417"/>
            <p:cNvSpPr>
              <a:spLocks/>
            </p:cNvSpPr>
            <p:nvPr/>
          </p:nvSpPr>
          <p:spPr bwMode="auto">
            <a:xfrm>
              <a:off x="3984626" y="2074863"/>
              <a:ext cx="7938" cy="11113"/>
            </a:xfrm>
            <a:custGeom>
              <a:avLst/>
              <a:gdLst/>
              <a:ahLst/>
              <a:cxnLst>
                <a:cxn ang="0">
                  <a:pos x="15" y="0"/>
                </a:cxn>
                <a:cxn ang="0">
                  <a:pos x="15" y="0"/>
                </a:cxn>
                <a:cxn ang="0">
                  <a:pos x="7" y="0"/>
                </a:cxn>
                <a:cxn ang="0">
                  <a:pos x="0" y="0"/>
                </a:cxn>
                <a:cxn ang="0">
                  <a:pos x="0" y="15"/>
                </a:cxn>
                <a:cxn ang="0">
                  <a:pos x="7" y="23"/>
                </a:cxn>
                <a:cxn ang="0">
                  <a:pos x="15" y="23"/>
                </a:cxn>
                <a:cxn ang="0">
                  <a:pos x="15" y="15"/>
                </a:cxn>
                <a:cxn ang="0">
                  <a:pos x="15" y="0"/>
                </a:cxn>
              </a:cxnLst>
              <a:rect l="0" t="0" r="r" b="b"/>
              <a:pathLst>
                <a:path w="15" h="23">
                  <a:moveTo>
                    <a:pt x="15" y="0"/>
                  </a:moveTo>
                  <a:lnTo>
                    <a:pt x="15" y="0"/>
                  </a:lnTo>
                  <a:lnTo>
                    <a:pt x="7" y="0"/>
                  </a:lnTo>
                  <a:lnTo>
                    <a:pt x="0" y="0"/>
                  </a:lnTo>
                  <a:lnTo>
                    <a:pt x="0" y="15"/>
                  </a:lnTo>
                  <a:lnTo>
                    <a:pt x="7" y="23"/>
                  </a:lnTo>
                  <a:lnTo>
                    <a:pt x="15" y="23"/>
                  </a:lnTo>
                  <a:lnTo>
                    <a:pt x="15" y="15"/>
                  </a:lnTo>
                  <a:lnTo>
                    <a:pt x="15"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39" name="Line 5418"/>
            <p:cNvSpPr>
              <a:spLocks noChangeShapeType="1"/>
            </p:cNvSpPr>
            <p:nvPr/>
          </p:nvSpPr>
          <p:spPr bwMode="auto">
            <a:xfrm>
              <a:off x="3987801" y="20780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40" name="Freeform 5419"/>
            <p:cNvSpPr>
              <a:spLocks/>
            </p:cNvSpPr>
            <p:nvPr/>
          </p:nvSpPr>
          <p:spPr bwMode="auto">
            <a:xfrm>
              <a:off x="3984626" y="2078038"/>
              <a:ext cx="11113" cy="7938"/>
            </a:xfrm>
            <a:custGeom>
              <a:avLst/>
              <a:gdLst/>
              <a:ahLst/>
              <a:cxnLst>
                <a:cxn ang="0">
                  <a:pos x="7" y="0"/>
                </a:cxn>
                <a:cxn ang="0">
                  <a:pos x="0" y="7"/>
                </a:cxn>
                <a:cxn ang="0">
                  <a:pos x="7" y="15"/>
                </a:cxn>
                <a:cxn ang="0">
                  <a:pos x="15" y="15"/>
                </a:cxn>
                <a:cxn ang="0">
                  <a:pos x="22" y="7"/>
                </a:cxn>
                <a:cxn ang="0">
                  <a:pos x="22" y="0"/>
                </a:cxn>
                <a:cxn ang="0">
                  <a:pos x="15" y="0"/>
                </a:cxn>
                <a:cxn ang="0">
                  <a:pos x="7" y="0"/>
                </a:cxn>
              </a:cxnLst>
              <a:rect l="0" t="0" r="r" b="b"/>
              <a:pathLst>
                <a:path w="22" h="15">
                  <a:moveTo>
                    <a:pt x="7" y="0"/>
                  </a:moveTo>
                  <a:lnTo>
                    <a:pt x="0" y="7"/>
                  </a:lnTo>
                  <a:lnTo>
                    <a:pt x="7" y="15"/>
                  </a:lnTo>
                  <a:lnTo>
                    <a:pt x="15" y="15"/>
                  </a:lnTo>
                  <a:lnTo>
                    <a:pt x="22" y="7"/>
                  </a:lnTo>
                  <a:lnTo>
                    <a:pt x="22" y="0"/>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41" name="Freeform 5420"/>
            <p:cNvSpPr>
              <a:spLocks/>
            </p:cNvSpPr>
            <p:nvPr/>
          </p:nvSpPr>
          <p:spPr bwMode="auto">
            <a:xfrm>
              <a:off x="3984626" y="2078038"/>
              <a:ext cx="11113" cy="7938"/>
            </a:xfrm>
            <a:custGeom>
              <a:avLst/>
              <a:gdLst/>
              <a:ahLst/>
              <a:cxnLst>
                <a:cxn ang="0">
                  <a:pos x="7" y="0"/>
                </a:cxn>
                <a:cxn ang="0">
                  <a:pos x="7" y="0"/>
                </a:cxn>
                <a:cxn ang="0">
                  <a:pos x="0" y="7"/>
                </a:cxn>
                <a:cxn ang="0">
                  <a:pos x="7" y="15"/>
                </a:cxn>
                <a:cxn ang="0">
                  <a:pos x="15" y="15"/>
                </a:cxn>
                <a:cxn ang="0">
                  <a:pos x="22" y="7"/>
                </a:cxn>
                <a:cxn ang="0">
                  <a:pos x="22" y="0"/>
                </a:cxn>
                <a:cxn ang="0">
                  <a:pos x="15" y="0"/>
                </a:cxn>
                <a:cxn ang="0">
                  <a:pos x="7" y="0"/>
                </a:cxn>
              </a:cxnLst>
              <a:rect l="0" t="0" r="r" b="b"/>
              <a:pathLst>
                <a:path w="22" h="15">
                  <a:moveTo>
                    <a:pt x="7" y="0"/>
                  </a:moveTo>
                  <a:lnTo>
                    <a:pt x="7" y="0"/>
                  </a:lnTo>
                  <a:lnTo>
                    <a:pt x="0" y="7"/>
                  </a:lnTo>
                  <a:lnTo>
                    <a:pt x="7" y="15"/>
                  </a:lnTo>
                  <a:lnTo>
                    <a:pt x="15" y="15"/>
                  </a:lnTo>
                  <a:lnTo>
                    <a:pt x="22" y="7"/>
                  </a:lnTo>
                  <a:lnTo>
                    <a:pt x="22"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42" name="Line 5421"/>
            <p:cNvSpPr>
              <a:spLocks noChangeShapeType="1"/>
            </p:cNvSpPr>
            <p:nvPr/>
          </p:nvSpPr>
          <p:spPr bwMode="auto">
            <a:xfrm>
              <a:off x="3995738" y="20828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43" name="Freeform 5422"/>
            <p:cNvSpPr>
              <a:spLocks/>
            </p:cNvSpPr>
            <p:nvPr/>
          </p:nvSpPr>
          <p:spPr bwMode="auto">
            <a:xfrm>
              <a:off x="3987801" y="2078038"/>
              <a:ext cx="7938" cy="11113"/>
            </a:xfrm>
            <a:custGeom>
              <a:avLst/>
              <a:gdLst/>
              <a:ahLst/>
              <a:cxnLst>
                <a:cxn ang="0">
                  <a:pos x="15" y="7"/>
                </a:cxn>
                <a:cxn ang="0">
                  <a:pos x="15" y="0"/>
                </a:cxn>
                <a:cxn ang="0">
                  <a:pos x="8" y="0"/>
                </a:cxn>
                <a:cxn ang="0">
                  <a:pos x="0" y="7"/>
                </a:cxn>
                <a:cxn ang="0">
                  <a:pos x="0" y="21"/>
                </a:cxn>
                <a:cxn ang="0">
                  <a:pos x="15" y="21"/>
                </a:cxn>
                <a:cxn ang="0">
                  <a:pos x="15" y="7"/>
                </a:cxn>
              </a:cxnLst>
              <a:rect l="0" t="0" r="r" b="b"/>
              <a:pathLst>
                <a:path w="15" h="21">
                  <a:moveTo>
                    <a:pt x="15" y="7"/>
                  </a:moveTo>
                  <a:lnTo>
                    <a:pt x="15" y="0"/>
                  </a:lnTo>
                  <a:lnTo>
                    <a:pt x="8" y="0"/>
                  </a:lnTo>
                  <a:lnTo>
                    <a:pt x="0" y="7"/>
                  </a:lnTo>
                  <a:lnTo>
                    <a:pt x="0" y="21"/>
                  </a:lnTo>
                  <a:lnTo>
                    <a:pt x="15" y="21"/>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44" name="Freeform 5423"/>
            <p:cNvSpPr>
              <a:spLocks/>
            </p:cNvSpPr>
            <p:nvPr/>
          </p:nvSpPr>
          <p:spPr bwMode="auto">
            <a:xfrm>
              <a:off x="3987801" y="2078038"/>
              <a:ext cx="7938" cy="11113"/>
            </a:xfrm>
            <a:custGeom>
              <a:avLst/>
              <a:gdLst/>
              <a:ahLst/>
              <a:cxnLst>
                <a:cxn ang="0">
                  <a:pos x="15" y="7"/>
                </a:cxn>
                <a:cxn ang="0">
                  <a:pos x="15" y="0"/>
                </a:cxn>
                <a:cxn ang="0">
                  <a:pos x="8" y="0"/>
                </a:cxn>
                <a:cxn ang="0">
                  <a:pos x="0" y="7"/>
                </a:cxn>
                <a:cxn ang="0">
                  <a:pos x="0" y="21"/>
                </a:cxn>
                <a:cxn ang="0">
                  <a:pos x="8" y="21"/>
                </a:cxn>
                <a:cxn ang="0">
                  <a:pos x="15" y="21"/>
                </a:cxn>
                <a:cxn ang="0">
                  <a:pos x="15" y="21"/>
                </a:cxn>
                <a:cxn ang="0">
                  <a:pos x="15" y="7"/>
                </a:cxn>
              </a:cxnLst>
              <a:rect l="0" t="0" r="r" b="b"/>
              <a:pathLst>
                <a:path w="15" h="21">
                  <a:moveTo>
                    <a:pt x="15" y="7"/>
                  </a:moveTo>
                  <a:lnTo>
                    <a:pt x="15" y="0"/>
                  </a:lnTo>
                  <a:lnTo>
                    <a:pt x="8" y="0"/>
                  </a:lnTo>
                  <a:lnTo>
                    <a:pt x="0" y="7"/>
                  </a:lnTo>
                  <a:lnTo>
                    <a:pt x="0" y="21"/>
                  </a:lnTo>
                  <a:lnTo>
                    <a:pt x="8" y="21"/>
                  </a:lnTo>
                  <a:lnTo>
                    <a:pt x="15" y="21"/>
                  </a:lnTo>
                  <a:lnTo>
                    <a:pt x="15" y="21"/>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45" name="Line 5424"/>
            <p:cNvSpPr>
              <a:spLocks noChangeShapeType="1"/>
            </p:cNvSpPr>
            <p:nvPr/>
          </p:nvSpPr>
          <p:spPr bwMode="auto">
            <a:xfrm>
              <a:off x="3992563" y="20859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46" name="Freeform 5425"/>
            <p:cNvSpPr>
              <a:spLocks/>
            </p:cNvSpPr>
            <p:nvPr/>
          </p:nvSpPr>
          <p:spPr bwMode="auto">
            <a:xfrm>
              <a:off x="3987801" y="2085975"/>
              <a:ext cx="11113" cy="3175"/>
            </a:xfrm>
            <a:custGeom>
              <a:avLst/>
              <a:gdLst/>
              <a:ahLst/>
              <a:cxnLst>
                <a:cxn ang="0">
                  <a:pos x="8" y="0"/>
                </a:cxn>
                <a:cxn ang="0">
                  <a:pos x="0" y="6"/>
                </a:cxn>
                <a:cxn ang="0">
                  <a:pos x="22" y="6"/>
                </a:cxn>
                <a:cxn ang="0">
                  <a:pos x="22" y="0"/>
                </a:cxn>
                <a:cxn ang="0">
                  <a:pos x="15" y="0"/>
                </a:cxn>
                <a:cxn ang="0">
                  <a:pos x="8" y="0"/>
                </a:cxn>
              </a:cxnLst>
              <a:rect l="0" t="0" r="r" b="b"/>
              <a:pathLst>
                <a:path w="22" h="6">
                  <a:moveTo>
                    <a:pt x="8" y="0"/>
                  </a:moveTo>
                  <a:lnTo>
                    <a:pt x="0" y="6"/>
                  </a:lnTo>
                  <a:lnTo>
                    <a:pt x="22" y="6"/>
                  </a:lnTo>
                  <a:lnTo>
                    <a:pt x="22" y="0"/>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47" name="Freeform 5426"/>
            <p:cNvSpPr>
              <a:spLocks/>
            </p:cNvSpPr>
            <p:nvPr/>
          </p:nvSpPr>
          <p:spPr bwMode="auto">
            <a:xfrm>
              <a:off x="3987801" y="2085975"/>
              <a:ext cx="11113" cy="3175"/>
            </a:xfrm>
            <a:custGeom>
              <a:avLst/>
              <a:gdLst/>
              <a:ahLst/>
              <a:cxnLst>
                <a:cxn ang="0">
                  <a:pos x="8" y="0"/>
                </a:cxn>
                <a:cxn ang="0">
                  <a:pos x="8" y="0"/>
                </a:cxn>
                <a:cxn ang="0">
                  <a:pos x="0" y="6"/>
                </a:cxn>
                <a:cxn ang="0">
                  <a:pos x="8" y="6"/>
                </a:cxn>
                <a:cxn ang="0">
                  <a:pos x="15" y="6"/>
                </a:cxn>
                <a:cxn ang="0">
                  <a:pos x="22" y="6"/>
                </a:cxn>
                <a:cxn ang="0">
                  <a:pos x="22" y="0"/>
                </a:cxn>
                <a:cxn ang="0">
                  <a:pos x="15" y="0"/>
                </a:cxn>
                <a:cxn ang="0">
                  <a:pos x="8" y="0"/>
                </a:cxn>
              </a:cxnLst>
              <a:rect l="0" t="0" r="r" b="b"/>
              <a:pathLst>
                <a:path w="22" h="6">
                  <a:moveTo>
                    <a:pt x="8" y="0"/>
                  </a:moveTo>
                  <a:lnTo>
                    <a:pt x="8" y="0"/>
                  </a:lnTo>
                  <a:lnTo>
                    <a:pt x="0" y="6"/>
                  </a:lnTo>
                  <a:lnTo>
                    <a:pt x="8" y="6"/>
                  </a:lnTo>
                  <a:lnTo>
                    <a:pt x="15" y="6"/>
                  </a:lnTo>
                  <a:lnTo>
                    <a:pt x="22" y="6"/>
                  </a:lnTo>
                  <a:lnTo>
                    <a:pt x="22"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48" name="Line 5427"/>
            <p:cNvSpPr>
              <a:spLocks noChangeShapeType="1"/>
            </p:cNvSpPr>
            <p:nvPr/>
          </p:nvSpPr>
          <p:spPr bwMode="auto">
            <a:xfrm>
              <a:off x="3998913" y="20891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49" name="Freeform 5428"/>
            <p:cNvSpPr>
              <a:spLocks/>
            </p:cNvSpPr>
            <p:nvPr/>
          </p:nvSpPr>
          <p:spPr bwMode="auto">
            <a:xfrm>
              <a:off x="3992563" y="2085975"/>
              <a:ext cx="6350" cy="11113"/>
            </a:xfrm>
            <a:custGeom>
              <a:avLst/>
              <a:gdLst/>
              <a:ahLst/>
              <a:cxnLst>
                <a:cxn ang="0">
                  <a:pos x="14" y="6"/>
                </a:cxn>
                <a:cxn ang="0">
                  <a:pos x="14" y="0"/>
                </a:cxn>
                <a:cxn ang="0">
                  <a:pos x="7" y="0"/>
                </a:cxn>
                <a:cxn ang="0">
                  <a:pos x="0" y="6"/>
                </a:cxn>
                <a:cxn ang="0">
                  <a:pos x="0" y="14"/>
                </a:cxn>
                <a:cxn ang="0">
                  <a:pos x="7" y="21"/>
                </a:cxn>
                <a:cxn ang="0">
                  <a:pos x="14" y="21"/>
                </a:cxn>
                <a:cxn ang="0">
                  <a:pos x="14" y="14"/>
                </a:cxn>
                <a:cxn ang="0">
                  <a:pos x="14" y="6"/>
                </a:cxn>
              </a:cxnLst>
              <a:rect l="0" t="0" r="r" b="b"/>
              <a:pathLst>
                <a:path w="14" h="21">
                  <a:moveTo>
                    <a:pt x="14" y="6"/>
                  </a:moveTo>
                  <a:lnTo>
                    <a:pt x="14" y="0"/>
                  </a:lnTo>
                  <a:lnTo>
                    <a:pt x="7" y="0"/>
                  </a:lnTo>
                  <a:lnTo>
                    <a:pt x="0" y="6"/>
                  </a:lnTo>
                  <a:lnTo>
                    <a:pt x="0" y="14"/>
                  </a:lnTo>
                  <a:lnTo>
                    <a:pt x="7" y="21"/>
                  </a:lnTo>
                  <a:lnTo>
                    <a:pt x="14" y="21"/>
                  </a:lnTo>
                  <a:lnTo>
                    <a:pt x="14" y="14"/>
                  </a:lnTo>
                  <a:lnTo>
                    <a:pt x="14" y="6"/>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50" name="Freeform 5429"/>
            <p:cNvSpPr>
              <a:spLocks/>
            </p:cNvSpPr>
            <p:nvPr/>
          </p:nvSpPr>
          <p:spPr bwMode="auto">
            <a:xfrm>
              <a:off x="3992563" y="2085975"/>
              <a:ext cx="6350" cy="11113"/>
            </a:xfrm>
            <a:custGeom>
              <a:avLst/>
              <a:gdLst/>
              <a:ahLst/>
              <a:cxnLst>
                <a:cxn ang="0">
                  <a:pos x="14" y="6"/>
                </a:cxn>
                <a:cxn ang="0">
                  <a:pos x="14" y="0"/>
                </a:cxn>
                <a:cxn ang="0">
                  <a:pos x="7" y="0"/>
                </a:cxn>
                <a:cxn ang="0">
                  <a:pos x="0" y="6"/>
                </a:cxn>
                <a:cxn ang="0">
                  <a:pos x="0" y="14"/>
                </a:cxn>
                <a:cxn ang="0">
                  <a:pos x="7" y="21"/>
                </a:cxn>
                <a:cxn ang="0">
                  <a:pos x="14" y="21"/>
                </a:cxn>
                <a:cxn ang="0">
                  <a:pos x="14" y="14"/>
                </a:cxn>
                <a:cxn ang="0">
                  <a:pos x="14" y="6"/>
                </a:cxn>
              </a:cxnLst>
              <a:rect l="0" t="0" r="r" b="b"/>
              <a:pathLst>
                <a:path w="14" h="21">
                  <a:moveTo>
                    <a:pt x="14" y="6"/>
                  </a:moveTo>
                  <a:lnTo>
                    <a:pt x="14" y="0"/>
                  </a:lnTo>
                  <a:lnTo>
                    <a:pt x="7" y="0"/>
                  </a:lnTo>
                  <a:lnTo>
                    <a:pt x="0" y="6"/>
                  </a:lnTo>
                  <a:lnTo>
                    <a:pt x="0" y="14"/>
                  </a:lnTo>
                  <a:lnTo>
                    <a:pt x="7" y="21"/>
                  </a:lnTo>
                  <a:lnTo>
                    <a:pt x="14" y="21"/>
                  </a:lnTo>
                  <a:lnTo>
                    <a:pt x="14" y="14"/>
                  </a:lnTo>
                  <a:lnTo>
                    <a:pt x="14" y="6"/>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51" name="Line 5430"/>
            <p:cNvSpPr>
              <a:spLocks noChangeShapeType="1"/>
            </p:cNvSpPr>
            <p:nvPr/>
          </p:nvSpPr>
          <p:spPr bwMode="auto">
            <a:xfrm>
              <a:off x="3995738" y="20891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52" name="Freeform 5431"/>
            <p:cNvSpPr>
              <a:spLocks/>
            </p:cNvSpPr>
            <p:nvPr/>
          </p:nvSpPr>
          <p:spPr bwMode="auto">
            <a:xfrm>
              <a:off x="3992563" y="2089150"/>
              <a:ext cx="34925" cy="7938"/>
            </a:xfrm>
            <a:custGeom>
              <a:avLst/>
              <a:gdLst/>
              <a:ahLst/>
              <a:cxnLst>
                <a:cxn ang="0">
                  <a:pos x="7" y="0"/>
                </a:cxn>
                <a:cxn ang="0">
                  <a:pos x="0" y="8"/>
                </a:cxn>
                <a:cxn ang="0">
                  <a:pos x="7" y="15"/>
                </a:cxn>
                <a:cxn ang="0">
                  <a:pos x="60" y="15"/>
                </a:cxn>
                <a:cxn ang="0">
                  <a:pos x="67" y="8"/>
                </a:cxn>
                <a:cxn ang="0">
                  <a:pos x="60" y="8"/>
                </a:cxn>
                <a:cxn ang="0">
                  <a:pos x="60" y="0"/>
                </a:cxn>
                <a:cxn ang="0">
                  <a:pos x="7" y="0"/>
                </a:cxn>
              </a:cxnLst>
              <a:rect l="0" t="0" r="r" b="b"/>
              <a:pathLst>
                <a:path w="67" h="15">
                  <a:moveTo>
                    <a:pt x="7" y="0"/>
                  </a:moveTo>
                  <a:lnTo>
                    <a:pt x="0" y="8"/>
                  </a:lnTo>
                  <a:lnTo>
                    <a:pt x="7" y="15"/>
                  </a:lnTo>
                  <a:lnTo>
                    <a:pt x="60" y="15"/>
                  </a:lnTo>
                  <a:lnTo>
                    <a:pt x="67" y="8"/>
                  </a:lnTo>
                  <a:lnTo>
                    <a:pt x="60" y="8"/>
                  </a:lnTo>
                  <a:lnTo>
                    <a:pt x="60"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53" name="Freeform 5432"/>
            <p:cNvSpPr>
              <a:spLocks/>
            </p:cNvSpPr>
            <p:nvPr/>
          </p:nvSpPr>
          <p:spPr bwMode="auto">
            <a:xfrm>
              <a:off x="3992563" y="2089150"/>
              <a:ext cx="34925" cy="7938"/>
            </a:xfrm>
            <a:custGeom>
              <a:avLst/>
              <a:gdLst/>
              <a:ahLst/>
              <a:cxnLst>
                <a:cxn ang="0">
                  <a:pos x="7" y="0"/>
                </a:cxn>
                <a:cxn ang="0">
                  <a:pos x="0" y="8"/>
                </a:cxn>
                <a:cxn ang="0">
                  <a:pos x="0" y="8"/>
                </a:cxn>
                <a:cxn ang="0">
                  <a:pos x="7" y="15"/>
                </a:cxn>
                <a:cxn ang="0">
                  <a:pos x="60" y="15"/>
                </a:cxn>
                <a:cxn ang="0">
                  <a:pos x="67" y="8"/>
                </a:cxn>
                <a:cxn ang="0">
                  <a:pos x="60" y="8"/>
                </a:cxn>
                <a:cxn ang="0">
                  <a:pos x="60" y="0"/>
                </a:cxn>
                <a:cxn ang="0">
                  <a:pos x="7" y="0"/>
                </a:cxn>
              </a:cxnLst>
              <a:rect l="0" t="0" r="r" b="b"/>
              <a:pathLst>
                <a:path w="67" h="15">
                  <a:moveTo>
                    <a:pt x="7" y="0"/>
                  </a:moveTo>
                  <a:lnTo>
                    <a:pt x="0" y="8"/>
                  </a:lnTo>
                  <a:lnTo>
                    <a:pt x="0" y="8"/>
                  </a:lnTo>
                  <a:lnTo>
                    <a:pt x="7" y="15"/>
                  </a:lnTo>
                  <a:lnTo>
                    <a:pt x="60" y="15"/>
                  </a:lnTo>
                  <a:lnTo>
                    <a:pt x="67" y="8"/>
                  </a:lnTo>
                  <a:lnTo>
                    <a:pt x="60" y="8"/>
                  </a:lnTo>
                  <a:lnTo>
                    <a:pt x="60"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54" name="Line 5433"/>
            <p:cNvSpPr>
              <a:spLocks noChangeShapeType="1"/>
            </p:cNvSpPr>
            <p:nvPr/>
          </p:nvSpPr>
          <p:spPr bwMode="auto">
            <a:xfrm>
              <a:off x="4027488" y="20939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55" name="Freeform 5434"/>
            <p:cNvSpPr>
              <a:spLocks/>
            </p:cNvSpPr>
            <p:nvPr/>
          </p:nvSpPr>
          <p:spPr bwMode="auto">
            <a:xfrm>
              <a:off x="4019551" y="2089150"/>
              <a:ext cx="7938" cy="15875"/>
            </a:xfrm>
            <a:custGeom>
              <a:avLst/>
              <a:gdLst/>
              <a:ahLst/>
              <a:cxnLst>
                <a:cxn ang="0">
                  <a:pos x="15" y="8"/>
                </a:cxn>
                <a:cxn ang="0">
                  <a:pos x="8" y="8"/>
                </a:cxn>
                <a:cxn ang="0">
                  <a:pos x="8" y="0"/>
                </a:cxn>
                <a:cxn ang="0">
                  <a:pos x="0" y="8"/>
                </a:cxn>
                <a:cxn ang="0">
                  <a:pos x="0" y="22"/>
                </a:cxn>
                <a:cxn ang="0">
                  <a:pos x="8" y="30"/>
                </a:cxn>
                <a:cxn ang="0">
                  <a:pos x="8" y="22"/>
                </a:cxn>
                <a:cxn ang="0">
                  <a:pos x="15" y="22"/>
                </a:cxn>
                <a:cxn ang="0">
                  <a:pos x="15" y="8"/>
                </a:cxn>
              </a:cxnLst>
              <a:rect l="0" t="0" r="r" b="b"/>
              <a:pathLst>
                <a:path w="15" h="30">
                  <a:moveTo>
                    <a:pt x="15" y="8"/>
                  </a:moveTo>
                  <a:lnTo>
                    <a:pt x="8" y="8"/>
                  </a:lnTo>
                  <a:lnTo>
                    <a:pt x="8" y="0"/>
                  </a:lnTo>
                  <a:lnTo>
                    <a:pt x="0" y="8"/>
                  </a:lnTo>
                  <a:lnTo>
                    <a:pt x="0" y="22"/>
                  </a:lnTo>
                  <a:lnTo>
                    <a:pt x="8" y="30"/>
                  </a:lnTo>
                  <a:lnTo>
                    <a:pt x="8" y="22"/>
                  </a:lnTo>
                  <a:lnTo>
                    <a:pt x="15" y="22"/>
                  </a:lnTo>
                  <a:lnTo>
                    <a:pt x="15"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56" name="Freeform 5435"/>
            <p:cNvSpPr>
              <a:spLocks/>
            </p:cNvSpPr>
            <p:nvPr/>
          </p:nvSpPr>
          <p:spPr bwMode="auto">
            <a:xfrm>
              <a:off x="4019551" y="2089150"/>
              <a:ext cx="7938" cy="15875"/>
            </a:xfrm>
            <a:custGeom>
              <a:avLst/>
              <a:gdLst/>
              <a:ahLst/>
              <a:cxnLst>
                <a:cxn ang="0">
                  <a:pos x="15" y="8"/>
                </a:cxn>
                <a:cxn ang="0">
                  <a:pos x="8" y="8"/>
                </a:cxn>
                <a:cxn ang="0">
                  <a:pos x="8" y="0"/>
                </a:cxn>
                <a:cxn ang="0">
                  <a:pos x="0" y="8"/>
                </a:cxn>
                <a:cxn ang="0">
                  <a:pos x="0" y="22"/>
                </a:cxn>
                <a:cxn ang="0">
                  <a:pos x="8" y="30"/>
                </a:cxn>
                <a:cxn ang="0">
                  <a:pos x="8" y="22"/>
                </a:cxn>
                <a:cxn ang="0">
                  <a:pos x="15" y="22"/>
                </a:cxn>
                <a:cxn ang="0">
                  <a:pos x="15" y="8"/>
                </a:cxn>
              </a:cxnLst>
              <a:rect l="0" t="0" r="r" b="b"/>
              <a:pathLst>
                <a:path w="15" h="30">
                  <a:moveTo>
                    <a:pt x="15" y="8"/>
                  </a:moveTo>
                  <a:lnTo>
                    <a:pt x="8" y="8"/>
                  </a:lnTo>
                  <a:lnTo>
                    <a:pt x="8" y="0"/>
                  </a:lnTo>
                  <a:lnTo>
                    <a:pt x="0" y="8"/>
                  </a:lnTo>
                  <a:lnTo>
                    <a:pt x="0" y="22"/>
                  </a:lnTo>
                  <a:lnTo>
                    <a:pt x="8" y="30"/>
                  </a:lnTo>
                  <a:lnTo>
                    <a:pt x="8" y="22"/>
                  </a:lnTo>
                  <a:lnTo>
                    <a:pt x="15" y="22"/>
                  </a:lnTo>
                  <a:lnTo>
                    <a:pt x="15"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57" name="Line 5436"/>
            <p:cNvSpPr>
              <a:spLocks noChangeShapeType="1"/>
            </p:cNvSpPr>
            <p:nvPr/>
          </p:nvSpPr>
          <p:spPr bwMode="auto">
            <a:xfrm>
              <a:off x="4024313" y="20970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58" name="Freeform 5437"/>
            <p:cNvSpPr>
              <a:spLocks/>
            </p:cNvSpPr>
            <p:nvPr/>
          </p:nvSpPr>
          <p:spPr bwMode="auto">
            <a:xfrm>
              <a:off x="4019551" y="2097088"/>
              <a:ext cx="12700" cy="7938"/>
            </a:xfrm>
            <a:custGeom>
              <a:avLst/>
              <a:gdLst/>
              <a:ahLst/>
              <a:cxnLst>
                <a:cxn ang="0">
                  <a:pos x="8" y="0"/>
                </a:cxn>
                <a:cxn ang="0">
                  <a:pos x="0" y="0"/>
                </a:cxn>
                <a:cxn ang="0">
                  <a:pos x="0" y="7"/>
                </a:cxn>
                <a:cxn ang="0">
                  <a:pos x="8" y="15"/>
                </a:cxn>
                <a:cxn ang="0">
                  <a:pos x="15" y="15"/>
                </a:cxn>
                <a:cxn ang="0">
                  <a:pos x="23" y="7"/>
                </a:cxn>
                <a:cxn ang="0">
                  <a:pos x="15" y="0"/>
                </a:cxn>
                <a:cxn ang="0">
                  <a:pos x="8" y="0"/>
                </a:cxn>
              </a:cxnLst>
              <a:rect l="0" t="0" r="r" b="b"/>
              <a:pathLst>
                <a:path w="23" h="15">
                  <a:moveTo>
                    <a:pt x="8" y="0"/>
                  </a:moveTo>
                  <a:lnTo>
                    <a:pt x="0" y="0"/>
                  </a:lnTo>
                  <a:lnTo>
                    <a:pt x="0" y="7"/>
                  </a:lnTo>
                  <a:lnTo>
                    <a:pt x="8" y="15"/>
                  </a:lnTo>
                  <a:lnTo>
                    <a:pt x="15" y="15"/>
                  </a:lnTo>
                  <a:lnTo>
                    <a:pt x="23" y="7"/>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59" name="Freeform 5438"/>
            <p:cNvSpPr>
              <a:spLocks/>
            </p:cNvSpPr>
            <p:nvPr/>
          </p:nvSpPr>
          <p:spPr bwMode="auto">
            <a:xfrm>
              <a:off x="4019551" y="2097088"/>
              <a:ext cx="12700" cy="7938"/>
            </a:xfrm>
            <a:custGeom>
              <a:avLst/>
              <a:gdLst/>
              <a:ahLst/>
              <a:cxnLst>
                <a:cxn ang="0">
                  <a:pos x="8" y="0"/>
                </a:cxn>
                <a:cxn ang="0">
                  <a:pos x="0" y="0"/>
                </a:cxn>
                <a:cxn ang="0">
                  <a:pos x="0" y="7"/>
                </a:cxn>
                <a:cxn ang="0">
                  <a:pos x="8" y="15"/>
                </a:cxn>
                <a:cxn ang="0">
                  <a:pos x="15" y="15"/>
                </a:cxn>
                <a:cxn ang="0">
                  <a:pos x="23" y="7"/>
                </a:cxn>
                <a:cxn ang="0">
                  <a:pos x="15" y="0"/>
                </a:cxn>
                <a:cxn ang="0">
                  <a:pos x="15" y="0"/>
                </a:cxn>
                <a:cxn ang="0">
                  <a:pos x="8" y="0"/>
                </a:cxn>
              </a:cxnLst>
              <a:rect l="0" t="0" r="r" b="b"/>
              <a:pathLst>
                <a:path w="23" h="15">
                  <a:moveTo>
                    <a:pt x="8" y="0"/>
                  </a:moveTo>
                  <a:lnTo>
                    <a:pt x="0" y="0"/>
                  </a:lnTo>
                  <a:lnTo>
                    <a:pt x="0" y="7"/>
                  </a:lnTo>
                  <a:lnTo>
                    <a:pt x="8" y="15"/>
                  </a:lnTo>
                  <a:lnTo>
                    <a:pt x="15" y="15"/>
                  </a:lnTo>
                  <a:lnTo>
                    <a:pt x="23" y="7"/>
                  </a:lnTo>
                  <a:lnTo>
                    <a:pt x="15"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60" name="Line 5439"/>
            <p:cNvSpPr>
              <a:spLocks noChangeShapeType="1"/>
            </p:cNvSpPr>
            <p:nvPr/>
          </p:nvSpPr>
          <p:spPr bwMode="auto">
            <a:xfrm>
              <a:off x="4027488" y="20970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61" name="Freeform 5440"/>
            <p:cNvSpPr>
              <a:spLocks/>
            </p:cNvSpPr>
            <p:nvPr/>
          </p:nvSpPr>
          <p:spPr bwMode="auto">
            <a:xfrm>
              <a:off x="4024313" y="2097088"/>
              <a:ext cx="11113" cy="7938"/>
            </a:xfrm>
            <a:custGeom>
              <a:avLst/>
              <a:gdLst/>
              <a:ahLst/>
              <a:cxnLst>
                <a:cxn ang="0">
                  <a:pos x="7" y="0"/>
                </a:cxn>
                <a:cxn ang="0">
                  <a:pos x="0" y="0"/>
                </a:cxn>
                <a:cxn ang="0">
                  <a:pos x="0" y="7"/>
                </a:cxn>
                <a:cxn ang="0">
                  <a:pos x="7" y="15"/>
                </a:cxn>
                <a:cxn ang="0">
                  <a:pos x="15" y="15"/>
                </a:cxn>
                <a:cxn ang="0">
                  <a:pos x="23" y="7"/>
                </a:cxn>
                <a:cxn ang="0">
                  <a:pos x="23" y="0"/>
                </a:cxn>
                <a:cxn ang="0">
                  <a:pos x="15" y="0"/>
                </a:cxn>
                <a:cxn ang="0">
                  <a:pos x="7" y="0"/>
                </a:cxn>
              </a:cxnLst>
              <a:rect l="0" t="0" r="r" b="b"/>
              <a:pathLst>
                <a:path w="23" h="15">
                  <a:moveTo>
                    <a:pt x="7" y="0"/>
                  </a:moveTo>
                  <a:lnTo>
                    <a:pt x="0" y="0"/>
                  </a:lnTo>
                  <a:lnTo>
                    <a:pt x="0" y="7"/>
                  </a:lnTo>
                  <a:lnTo>
                    <a:pt x="7" y="15"/>
                  </a:lnTo>
                  <a:lnTo>
                    <a:pt x="15" y="15"/>
                  </a:lnTo>
                  <a:lnTo>
                    <a:pt x="23" y="7"/>
                  </a:lnTo>
                  <a:lnTo>
                    <a:pt x="23" y="0"/>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62" name="Freeform 5441"/>
            <p:cNvSpPr>
              <a:spLocks/>
            </p:cNvSpPr>
            <p:nvPr/>
          </p:nvSpPr>
          <p:spPr bwMode="auto">
            <a:xfrm>
              <a:off x="4024313" y="2097088"/>
              <a:ext cx="11113" cy="7938"/>
            </a:xfrm>
            <a:custGeom>
              <a:avLst/>
              <a:gdLst/>
              <a:ahLst/>
              <a:cxnLst>
                <a:cxn ang="0">
                  <a:pos x="7" y="0"/>
                </a:cxn>
                <a:cxn ang="0">
                  <a:pos x="0" y="0"/>
                </a:cxn>
                <a:cxn ang="0">
                  <a:pos x="0" y="7"/>
                </a:cxn>
                <a:cxn ang="0">
                  <a:pos x="7" y="15"/>
                </a:cxn>
                <a:cxn ang="0">
                  <a:pos x="15" y="15"/>
                </a:cxn>
                <a:cxn ang="0">
                  <a:pos x="23" y="7"/>
                </a:cxn>
                <a:cxn ang="0">
                  <a:pos x="23" y="0"/>
                </a:cxn>
                <a:cxn ang="0">
                  <a:pos x="15" y="0"/>
                </a:cxn>
                <a:cxn ang="0">
                  <a:pos x="7" y="0"/>
                </a:cxn>
              </a:cxnLst>
              <a:rect l="0" t="0" r="r" b="b"/>
              <a:pathLst>
                <a:path w="23" h="15">
                  <a:moveTo>
                    <a:pt x="7" y="0"/>
                  </a:moveTo>
                  <a:lnTo>
                    <a:pt x="0" y="0"/>
                  </a:lnTo>
                  <a:lnTo>
                    <a:pt x="0" y="7"/>
                  </a:lnTo>
                  <a:lnTo>
                    <a:pt x="7" y="15"/>
                  </a:lnTo>
                  <a:lnTo>
                    <a:pt x="15" y="15"/>
                  </a:lnTo>
                  <a:lnTo>
                    <a:pt x="23" y="7"/>
                  </a:lnTo>
                  <a:lnTo>
                    <a:pt x="23"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63" name="Line 5442"/>
            <p:cNvSpPr>
              <a:spLocks noChangeShapeType="1"/>
            </p:cNvSpPr>
            <p:nvPr/>
          </p:nvSpPr>
          <p:spPr bwMode="auto">
            <a:xfrm>
              <a:off x="4032251" y="20970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64" name="Freeform 5443"/>
            <p:cNvSpPr>
              <a:spLocks/>
            </p:cNvSpPr>
            <p:nvPr/>
          </p:nvSpPr>
          <p:spPr bwMode="auto">
            <a:xfrm>
              <a:off x="4027488" y="2097088"/>
              <a:ext cx="12700" cy="7938"/>
            </a:xfrm>
            <a:custGeom>
              <a:avLst/>
              <a:gdLst/>
              <a:ahLst/>
              <a:cxnLst>
                <a:cxn ang="0">
                  <a:pos x="8" y="0"/>
                </a:cxn>
                <a:cxn ang="0">
                  <a:pos x="0" y="7"/>
                </a:cxn>
                <a:cxn ang="0">
                  <a:pos x="8" y="15"/>
                </a:cxn>
                <a:cxn ang="0">
                  <a:pos x="16" y="15"/>
                </a:cxn>
                <a:cxn ang="0">
                  <a:pos x="23" y="7"/>
                </a:cxn>
                <a:cxn ang="0">
                  <a:pos x="23" y="0"/>
                </a:cxn>
                <a:cxn ang="0">
                  <a:pos x="16" y="0"/>
                </a:cxn>
                <a:cxn ang="0">
                  <a:pos x="8" y="0"/>
                </a:cxn>
              </a:cxnLst>
              <a:rect l="0" t="0" r="r" b="b"/>
              <a:pathLst>
                <a:path w="23" h="15">
                  <a:moveTo>
                    <a:pt x="8" y="0"/>
                  </a:moveTo>
                  <a:lnTo>
                    <a:pt x="0" y="7"/>
                  </a:lnTo>
                  <a:lnTo>
                    <a:pt x="8" y="15"/>
                  </a:lnTo>
                  <a:lnTo>
                    <a:pt x="16" y="15"/>
                  </a:lnTo>
                  <a:lnTo>
                    <a:pt x="23" y="7"/>
                  </a:lnTo>
                  <a:lnTo>
                    <a:pt x="23"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65" name="Freeform 5444"/>
            <p:cNvSpPr>
              <a:spLocks/>
            </p:cNvSpPr>
            <p:nvPr/>
          </p:nvSpPr>
          <p:spPr bwMode="auto">
            <a:xfrm>
              <a:off x="4027488" y="2097088"/>
              <a:ext cx="12700" cy="7938"/>
            </a:xfrm>
            <a:custGeom>
              <a:avLst/>
              <a:gdLst/>
              <a:ahLst/>
              <a:cxnLst>
                <a:cxn ang="0">
                  <a:pos x="8" y="0"/>
                </a:cxn>
                <a:cxn ang="0">
                  <a:pos x="8" y="0"/>
                </a:cxn>
                <a:cxn ang="0">
                  <a:pos x="0" y="7"/>
                </a:cxn>
                <a:cxn ang="0">
                  <a:pos x="8" y="15"/>
                </a:cxn>
                <a:cxn ang="0">
                  <a:pos x="16" y="15"/>
                </a:cxn>
                <a:cxn ang="0">
                  <a:pos x="23" y="7"/>
                </a:cxn>
                <a:cxn ang="0">
                  <a:pos x="23" y="0"/>
                </a:cxn>
                <a:cxn ang="0">
                  <a:pos x="16" y="0"/>
                </a:cxn>
                <a:cxn ang="0">
                  <a:pos x="8" y="0"/>
                </a:cxn>
              </a:cxnLst>
              <a:rect l="0" t="0" r="r" b="b"/>
              <a:pathLst>
                <a:path w="23" h="15">
                  <a:moveTo>
                    <a:pt x="8" y="0"/>
                  </a:moveTo>
                  <a:lnTo>
                    <a:pt x="8" y="0"/>
                  </a:lnTo>
                  <a:lnTo>
                    <a:pt x="0" y="7"/>
                  </a:lnTo>
                  <a:lnTo>
                    <a:pt x="8" y="15"/>
                  </a:lnTo>
                  <a:lnTo>
                    <a:pt x="16" y="15"/>
                  </a:lnTo>
                  <a:lnTo>
                    <a:pt x="23" y="7"/>
                  </a:lnTo>
                  <a:lnTo>
                    <a:pt x="23"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66" name="Line 5445"/>
            <p:cNvSpPr>
              <a:spLocks noChangeShapeType="1"/>
            </p:cNvSpPr>
            <p:nvPr/>
          </p:nvSpPr>
          <p:spPr bwMode="auto">
            <a:xfrm>
              <a:off x="4040188" y="21018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67" name="Freeform 5446"/>
            <p:cNvSpPr>
              <a:spLocks/>
            </p:cNvSpPr>
            <p:nvPr/>
          </p:nvSpPr>
          <p:spPr bwMode="auto">
            <a:xfrm>
              <a:off x="4032251" y="2097088"/>
              <a:ext cx="7938" cy="12700"/>
            </a:xfrm>
            <a:custGeom>
              <a:avLst/>
              <a:gdLst/>
              <a:ahLst/>
              <a:cxnLst>
                <a:cxn ang="0">
                  <a:pos x="15" y="7"/>
                </a:cxn>
                <a:cxn ang="0">
                  <a:pos x="15" y="0"/>
                </a:cxn>
                <a:cxn ang="0">
                  <a:pos x="8" y="0"/>
                </a:cxn>
                <a:cxn ang="0">
                  <a:pos x="0" y="7"/>
                </a:cxn>
                <a:cxn ang="0">
                  <a:pos x="0" y="15"/>
                </a:cxn>
                <a:cxn ang="0">
                  <a:pos x="8" y="22"/>
                </a:cxn>
                <a:cxn ang="0">
                  <a:pos x="15" y="22"/>
                </a:cxn>
                <a:cxn ang="0">
                  <a:pos x="15" y="15"/>
                </a:cxn>
                <a:cxn ang="0">
                  <a:pos x="15" y="7"/>
                </a:cxn>
              </a:cxnLst>
              <a:rect l="0" t="0" r="r" b="b"/>
              <a:pathLst>
                <a:path w="15" h="22">
                  <a:moveTo>
                    <a:pt x="15" y="7"/>
                  </a:moveTo>
                  <a:lnTo>
                    <a:pt x="15" y="0"/>
                  </a:lnTo>
                  <a:lnTo>
                    <a:pt x="8" y="0"/>
                  </a:lnTo>
                  <a:lnTo>
                    <a:pt x="0" y="7"/>
                  </a:lnTo>
                  <a:lnTo>
                    <a:pt x="0" y="15"/>
                  </a:lnTo>
                  <a:lnTo>
                    <a:pt x="8" y="22"/>
                  </a:lnTo>
                  <a:lnTo>
                    <a:pt x="15" y="22"/>
                  </a:lnTo>
                  <a:lnTo>
                    <a:pt x="15" y="15"/>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68" name="Freeform 5448"/>
            <p:cNvSpPr>
              <a:spLocks/>
            </p:cNvSpPr>
            <p:nvPr/>
          </p:nvSpPr>
          <p:spPr bwMode="auto">
            <a:xfrm>
              <a:off x="4032250" y="2097088"/>
              <a:ext cx="7938" cy="12700"/>
            </a:xfrm>
            <a:custGeom>
              <a:avLst/>
              <a:gdLst/>
              <a:ahLst/>
              <a:cxnLst>
                <a:cxn ang="0">
                  <a:pos x="15" y="7"/>
                </a:cxn>
                <a:cxn ang="0">
                  <a:pos x="15" y="0"/>
                </a:cxn>
                <a:cxn ang="0">
                  <a:pos x="8" y="0"/>
                </a:cxn>
                <a:cxn ang="0">
                  <a:pos x="0" y="7"/>
                </a:cxn>
                <a:cxn ang="0">
                  <a:pos x="0" y="15"/>
                </a:cxn>
                <a:cxn ang="0">
                  <a:pos x="8" y="22"/>
                </a:cxn>
                <a:cxn ang="0">
                  <a:pos x="15" y="22"/>
                </a:cxn>
                <a:cxn ang="0">
                  <a:pos x="15" y="15"/>
                </a:cxn>
                <a:cxn ang="0">
                  <a:pos x="15" y="7"/>
                </a:cxn>
              </a:cxnLst>
              <a:rect l="0" t="0" r="r" b="b"/>
              <a:pathLst>
                <a:path w="15" h="22">
                  <a:moveTo>
                    <a:pt x="15" y="7"/>
                  </a:moveTo>
                  <a:lnTo>
                    <a:pt x="15" y="0"/>
                  </a:lnTo>
                  <a:lnTo>
                    <a:pt x="8" y="0"/>
                  </a:lnTo>
                  <a:lnTo>
                    <a:pt x="0" y="7"/>
                  </a:lnTo>
                  <a:lnTo>
                    <a:pt x="0" y="15"/>
                  </a:lnTo>
                  <a:lnTo>
                    <a:pt x="8" y="22"/>
                  </a:lnTo>
                  <a:lnTo>
                    <a:pt x="15" y="22"/>
                  </a:lnTo>
                  <a:lnTo>
                    <a:pt x="15" y="15"/>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69" name="Line 5449"/>
            <p:cNvSpPr>
              <a:spLocks noChangeShapeType="1"/>
            </p:cNvSpPr>
            <p:nvPr/>
          </p:nvSpPr>
          <p:spPr bwMode="auto">
            <a:xfrm>
              <a:off x="4035425" y="2105026"/>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70" name="Freeform 5450"/>
            <p:cNvSpPr>
              <a:spLocks/>
            </p:cNvSpPr>
            <p:nvPr/>
          </p:nvSpPr>
          <p:spPr bwMode="auto">
            <a:xfrm>
              <a:off x="4032250" y="2105026"/>
              <a:ext cx="15875" cy="4763"/>
            </a:xfrm>
            <a:custGeom>
              <a:avLst/>
              <a:gdLst/>
              <a:ahLst/>
              <a:cxnLst>
                <a:cxn ang="0">
                  <a:pos x="8" y="0"/>
                </a:cxn>
                <a:cxn ang="0">
                  <a:pos x="0" y="0"/>
                </a:cxn>
                <a:cxn ang="0">
                  <a:pos x="8" y="7"/>
                </a:cxn>
                <a:cxn ang="0">
                  <a:pos x="22" y="7"/>
                </a:cxn>
                <a:cxn ang="0">
                  <a:pos x="30" y="0"/>
                </a:cxn>
                <a:cxn ang="0">
                  <a:pos x="22" y="0"/>
                </a:cxn>
                <a:cxn ang="0">
                  <a:pos x="8" y="0"/>
                </a:cxn>
              </a:cxnLst>
              <a:rect l="0" t="0" r="r" b="b"/>
              <a:pathLst>
                <a:path w="30" h="7">
                  <a:moveTo>
                    <a:pt x="8" y="0"/>
                  </a:moveTo>
                  <a:lnTo>
                    <a:pt x="0" y="0"/>
                  </a:lnTo>
                  <a:lnTo>
                    <a:pt x="8" y="7"/>
                  </a:lnTo>
                  <a:lnTo>
                    <a:pt x="22" y="7"/>
                  </a:lnTo>
                  <a:lnTo>
                    <a:pt x="30" y="0"/>
                  </a:lnTo>
                  <a:lnTo>
                    <a:pt x="22"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71" name="Freeform 5451"/>
            <p:cNvSpPr>
              <a:spLocks/>
            </p:cNvSpPr>
            <p:nvPr/>
          </p:nvSpPr>
          <p:spPr bwMode="auto">
            <a:xfrm>
              <a:off x="4032250" y="2105026"/>
              <a:ext cx="15875" cy="4763"/>
            </a:xfrm>
            <a:custGeom>
              <a:avLst/>
              <a:gdLst/>
              <a:ahLst/>
              <a:cxnLst>
                <a:cxn ang="0">
                  <a:pos x="8" y="0"/>
                </a:cxn>
                <a:cxn ang="0">
                  <a:pos x="8" y="0"/>
                </a:cxn>
                <a:cxn ang="0">
                  <a:pos x="0" y="0"/>
                </a:cxn>
                <a:cxn ang="0">
                  <a:pos x="8" y="7"/>
                </a:cxn>
                <a:cxn ang="0">
                  <a:pos x="22" y="7"/>
                </a:cxn>
                <a:cxn ang="0">
                  <a:pos x="30" y="0"/>
                </a:cxn>
                <a:cxn ang="0">
                  <a:pos x="30" y="0"/>
                </a:cxn>
                <a:cxn ang="0">
                  <a:pos x="22" y="0"/>
                </a:cxn>
                <a:cxn ang="0">
                  <a:pos x="8" y="0"/>
                </a:cxn>
              </a:cxnLst>
              <a:rect l="0" t="0" r="r" b="b"/>
              <a:pathLst>
                <a:path w="30" h="7">
                  <a:moveTo>
                    <a:pt x="8" y="0"/>
                  </a:moveTo>
                  <a:lnTo>
                    <a:pt x="8" y="0"/>
                  </a:lnTo>
                  <a:lnTo>
                    <a:pt x="0" y="0"/>
                  </a:lnTo>
                  <a:lnTo>
                    <a:pt x="8" y="7"/>
                  </a:lnTo>
                  <a:lnTo>
                    <a:pt x="22" y="7"/>
                  </a:lnTo>
                  <a:lnTo>
                    <a:pt x="30" y="0"/>
                  </a:lnTo>
                  <a:lnTo>
                    <a:pt x="30" y="0"/>
                  </a:lnTo>
                  <a:lnTo>
                    <a:pt x="22"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72" name="Line 5452"/>
            <p:cNvSpPr>
              <a:spLocks noChangeShapeType="1"/>
            </p:cNvSpPr>
            <p:nvPr/>
          </p:nvSpPr>
          <p:spPr bwMode="auto">
            <a:xfrm>
              <a:off x="4048125" y="2105026"/>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73" name="Freeform 5453"/>
            <p:cNvSpPr>
              <a:spLocks/>
            </p:cNvSpPr>
            <p:nvPr/>
          </p:nvSpPr>
          <p:spPr bwMode="auto">
            <a:xfrm>
              <a:off x="4040188" y="2105026"/>
              <a:ext cx="7938" cy="11113"/>
            </a:xfrm>
            <a:custGeom>
              <a:avLst/>
              <a:gdLst/>
              <a:ahLst/>
              <a:cxnLst>
                <a:cxn ang="0">
                  <a:pos x="15" y="0"/>
                </a:cxn>
                <a:cxn ang="0">
                  <a:pos x="0" y="0"/>
                </a:cxn>
                <a:cxn ang="0">
                  <a:pos x="0" y="14"/>
                </a:cxn>
                <a:cxn ang="0">
                  <a:pos x="7" y="21"/>
                </a:cxn>
                <a:cxn ang="0">
                  <a:pos x="15" y="21"/>
                </a:cxn>
                <a:cxn ang="0">
                  <a:pos x="15" y="14"/>
                </a:cxn>
                <a:cxn ang="0">
                  <a:pos x="15" y="0"/>
                </a:cxn>
              </a:cxnLst>
              <a:rect l="0" t="0" r="r" b="b"/>
              <a:pathLst>
                <a:path w="15" h="21">
                  <a:moveTo>
                    <a:pt x="15" y="0"/>
                  </a:moveTo>
                  <a:lnTo>
                    <a:pt x="0" y="0"/>
                  </a:lnTo>
                  <a:lnTo>
                    <a:pt x="0" y="14"/>
                  </a:lnTo>
                  <a:lnTo>
                    <a:pt x="7" y="21"/>
                  </a:lnTo>
                  <a:lnTo>
                    <a:pt x="15" y="21"/>
                  </a:lnTo>
                  <a:lnTo>
                    <a:pt x="15" y="14"/>
                  </a:lnTo>
                  <a:lnTo>
                    <a:pt x="15"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74" name="Freeform 5454"/>
            <p:cNvSpPr>
              <a:spLocks/>
            </p:cNvSpPr>
            <p:nvPr/>
          </p:nvSpPr>
          <p:spPr bwMode="auto">
            <a:xfrm>
              <a:off x="4040188" y="2105026"/>
              <a:ext cx="7938" cy="11113"/>
            </a:xfrm>
            <a:custGeom>
              <a:avLst/>
              <a:gdLst/>
              <a:ahLst/>
              <a:cxnLst>
                <a:cxn ang="0">
                  <a:pos x="15" y="0"/>
                </a:cxn>
                <a:cxn ang="0">
                  <a:pos x="15" y="0"/>
                </a:cxn>
                <a:cxn ang="0">
                  <a:pos x="7" y="0"/>
                </a:cxn>
                <a:cxn ang="0">
                  <a:pos x="0" y="0"/>
                </a:cxn>
                <a:cxn ang="0">
                  <a:pos x="0" y="14"/>
                </a:cxn>
                <a:cxn ang="0">
                  <a:pos x="7" y="21"/>
                </a:cxn>
                <a:cxn ang="0">
                  <a:pos x="15" y="21"/>
                </a:cxn>
                <a:cxn ang="0">
                  <a:pos x="15" y="14"/>
                </a:cxn>
                <a:cxn ang="0">
                  <a:pos x="15" y="0"/>
                </a:cxn>
              </a:cxnLst>
              <a:rect l="0" t="0" r="r" b="b"/>
              <a:pathLst>
                <a:path w="15" h="21">
                  <a:moveTo>
                    <a:pt x="15" y="0"/>
                  </a:moveTo>
                  <a:lnTo>
                    <a:pt x="15" y="0"/>
                  </a:lnTo>
                  <a:lnTo>
                    <a:pt x="7" y="0"/>
                  </a:lnTo>
                  <a:lnTo>
                    <a:pt x="0" y="0"/>
                  </a:lnTo>
                  <a:lnTo>
                    <a:pt x="0" y="14"/>
                  </a:lnTo>
                  <a:lnTo>
                    <a:pt x="7" y="21"/>
                  </a:lnTo>
                  <a:lnTo>
                    <a:pt x="15" y="21"/>
                  </a:lnTo>
                  <a:lnTo>
                    <a:pt x="15" y="14"/>
                  </a:lnTo>
                  <a:lnTo>
                    <a:pt x="15"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75" name="Line 5455"/>
            <p:cNvSpPr>
              <a:spLocks noChangeShapeType="1"/>
            </p:cNvSpPr>
            <p:nvPr/>
          </p:nvSpPr>
          <p:spPr bwMode="auto">
            <a:xfrm>
              <a:off x="4043363" y="21097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76" name="Freeform 5456"/>
            <p:cNvSpPr>
              <a:spLocks/>
            </p:cNvSpPr>
            <p:nvPr/>
          </p:nvSpPr>
          <p:spPr bwMode="auto">
            <a:xfrm>
              <a:off x="4040188" y="2109788"/>
              <a:ext cx="11113" cy="6350"/>
            </a:xfrm>
            <a:custGeom>
              <a:avLst/>
              <a:gdLst/>
              <a:ahLst/>
              <a:cxnLst>
                <a:cxn ang="0">
                  <a:pos x="7" y="0"/>
                </a:cxn>
                <a:cxn ang="0">
                  <a:pos x="0" y="7"/>
                </a:cxn>
                <a:cxn ang="0">
                  <a:pos x="7" y="14"/>
                </a:cxn>
                <a:cxn ang="0">
                  <a:pos x="15" y="14"/>
                </a:cxn>
                <a:cxn ang="0">
                  <a:pos x="23" y="7"/>
                </a:cxn>
                <a:cxn ang="0">
                  <a:pos x="15" y="0"/>
                </a:cxn>
                <a:cxn ang="0">
                  <a:pos x="7" y="0"/>
                </a:cxn>
              </a:cxnLst>
              <a:rect l="0" t="0" r="r" b="b"/>
              <a:pathLst>
                <a:path w="23" h="14">
                  <a:moveTo>
                    <a:pt x="7" y="0"/>
                  </a:moveTo>
                  <a:lnTo>
                    <a:pt x="0" y="7"/>
                  </a:lnTo>
                  <a:lnTo>
                    <a:pt x="7" y="14"/>
                  </a:lnTo>
                  <a:lnTo>
                    <a:pt x="15" y="14"/>
                  </a:lnTo>
                  <a:lnTo>
                    <a:pt x="23" y="7"/>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77" name="Freeform 5457"/>
            <p:cNvSpPr>
              <a:spLocks/>
            </p:cNvSpPr>
            <p:nvPr/>
          </p:nvSpPr>
          <p:spPr bwMode="auto">
            <a:xfrm>
              <a:off x="4040188" y="2109788"/>
              <a:ext cx="11113" cy="6350"/>
            </a:xfrm>
            <a:custGeom>
              <a:avLst/>
              <a:gdLst/>
              <a:ahLst/>
              <a:cxnLst>
                <a:cxn ang="0">
                  <a:pos x="7" y="0"/>
                </a:cxn>
                <a:cxn ang="0">
                  <a:pos x="0" y="7"/>
                </a:cxn>
                <a:cxn ang="0">
                  <a:pos x="0" y="7"/>
                </a:cxn>
                <a:cxn ang="0">
                  <a:pos x="7" y="14"/>
                </a:cxn>
                <a:cxn ang="0">
                  <a:pos x="15" y="14"/>
                </a:cxn>
                <a:cxn ang="0">
                  <a:pos x="23" y="7"/>
                </a:cxn>
                <a:cxn ang="0">
                  <a:pos x="23" y="7"/>
                </a:cxn>
                <a:cxn ang="0">
                  <a:pos x="15" y="0"/>
                </a:cxn>
                <a:cxn ang="0">
                  <a:pos x="7" y="0"/>
                </a:cxn>
              </a:cxnLst>
              <a:rect l="0" t="0" r="r" b="b"/>
              <a:pathLst>
                <a:path w="23" h="14">
                  <a:moveTo>
                    <a:pt x="7" y="0"/>
                  </a:moveTo>
                  <a:lnTo>
                    <a:pt x="0" y="7"/>
                  </a:lnTo>
                  <a:lnTo>
                    <a:pt x="0" y="7"/>
                  </a:lnTo>
                  <a:lnTo>
                    <a:pt x="7" y="14"/>
                  </a:lnTo>
                  <a:lnTo>
                    <a:pt x="15" y="14"/>
                  </a:lnTo>
                  <a:lnTo>
                    <a:pt x="23" y="7"/>
                  </a:lnTo>
                  <a:lnTo>
                    <a:pt x="23" y="7"/>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78" name="Line 5458"/>
            <p:cNvSpPr>
              <a:spLocks noChangeShapeType="1"/>
            </p:cNvSpPr>
            <p:nvPr/>
          </p:nvSpPr>
          <p:spPr bwMode="auto">
            <a:xfrm>
              <a:off x="4048125" y="21097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79" name="Freeform 5459"/>
            <p:cNvSpPr>
              <a:spLocks/>
            </p:cNvSpPr>
            <p:nvPr/>
          </p:nvSpPr>
          <p:spPr bwMode="auto">
            <a:xfrm>
              <a:off x="4043363" y="2109788"/>
              <a:ext cx="12700" cy="6350"/>
            </a:xfrm>
            <a:custGeom>
              <a:avLst/>
              <a:gdLst/>
              <a:ahLst/>
              <a:cxnLst>
                <a:cxn ang="0">
                  <a:pos x="8" y="0"/>
                </a:cxn>
                <a:cxn ang="0">
                  <a:pos x="0" y="7"/>
                </a:cxn>
                <a:cxn ang="0">
                  <a:pos x="8" y="14"/>
                </a:cxn>
                <a:cxn ang="0">
                  <a:pos x="16" y="14"/>
                </a:cxn>
                <a:cxn ang="0">
                  <a:pos x="23" y="7"/>
                </a:cxn>
                <a:cxn ang="0">
                  <a:pos x="16" y="0"/>
                </a:cxn>
                <a:cxn ang="0">
                  <a:pos x="8" y="0"/>
                </a:cxn>
              </a:cxnLst>
              <a:rect l="0" t="0" r="r" b="b"/>
              <a:pathLst>
                <a:path w="23" h="14">
                  <a:moveTo>
                    <a:pt x="8" y="0"/>
                  </a:moveTo>
                  <a:lnTo>
                    <a:pt x="0" y="7"/>
                  </a:lnTo>
                  <a:lnTo>
                    <a:pt x="8" y="14"/>
                  </a:lnTo>
                  <a:lnTo>
                    <a:pt x="16" y="14"/>
                  </a:lnTo>
                  <a:lnTo>
                    <a:pt x="23" y="7"/>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80" name="Freeform 5460"/>
            <p:cNvSpPr>
              <a:spLocks/>
            </p:cNvSpPr>
            <p:nvPr/>
          </p:nvSpPr>
          <p:spPr bwMode="auto">
            <a:xfrm>
              <a:off x="4043363" y="2109788"/>
              <a:ext cx="12700" cy="6350"/>
            </a:xfrm>
            <a:custGeom>
              <a:avLst/>
              <a:gdLst/>
              <a:ahLst/>
              <a:cxnLst>
                <a:cxn ang="0">
                  <a:pos x="8" y="0"/>
                </a:cxn>
                <a:cxn ang="0">
                  <a:pos x="0" y="7"/>
                </a:cxn>
                <a:cxn ang="0">
                  <a:pos x="0" y="7"/>
                </a:cxn>
                <a:cxn ang="0">
                  <a:pos x="8" y="14"/>
                </a:cxn>
                <a:cxn ang="0">
                  <a:pos x="16" y="14"/>
                </a:cxn>
                <a:cxn ang="0">
                  <a:pos x="23" y="7"/>
                </a:cxn>
                <a:cxn ang="0">
                  <a:pos x="23" y="7"/>
                </a:cxn>
                <a:cxn ang="0">
                  <a:pos x="16" y="0"/>
                </a:cxn>
                <a:cxn ang="0">
                  <a:pos x="8" y="0"/>
                </a:cxn>
              </a:cxnLst>
              <a:rect l="0" t="0" r="r" b="b"/>
              <a:pathLst>
                <a:path w="23" h="14">
                  <a:moveTo>
                    <a:pt x="8" y="0"/>
                  </a:moveTo>
                  <a:lnTo>
                    <a:pt x="0" y="7"/>
                  </a:lnTo>
                  <a:lnTo>
                    <a:pt x="0" y="7"/>
                  </a:lnTo>
                  <a:lnTo>
                    <a:pt x="8" y="14"/>
                  </a:lnTo>
                  <a:lnTo>
                    <a:pt x="16" y="14"/>
                  </a:lnTo>
                  <a:lnTo>
                    <a:pt x="23" y="7"/>
                  </a:lnTo>
                  <a:lnTo>
                    <a:pt x="23" y="7"/>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81" name="Line 5461"/>
            <p:cNvSpPr>
              <a:spLocks noChangeShapeType="1"/>
            </p:cNvSpPr>
            <p:nvPr/>
          </p:nvSpPr>
          <p:spPr bwMode="auto">
            <a:xfrm>
              <a:off x="4051300" y="21097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82" name="Freeform 5462"/>
            <p:cNvSpPr>
              <a:spLocks/>
            </p:cNvSpPr>
            <p:nvPr/>
          </p:nvSpPr>
          <p:spPr bwMode="auto">
            <a:xfrm>
              <a:off x="4048125" y="2109788"/>
              <a:ext cx="11113" cy="6350"/>
            </a:xfrm>
            <a:custGeom>
              <a:avLst/>
              <a:gdLst/>
              <a:ahLst/>
              <a:cxnLst>
                <a:cxn ang="0">
                  <a:pos x="8" y="0"/>
                </a:cxn>
                <a:cxn ang="0">
                  <a:pos x="0" y="7"/>
                </a:cxn>
                <a:cxn ang="0">
                  <a:pos x="8" y="14"/>
                </a:cxn>
                <a:cxn ang="0">
                  <a:pos x="15" y="14"/>
                </a:cxn>
                <a:cxn ang="0">
                  <a:pos x="23" y="7"/>
                </a:cxn>
                <a:cxn ang="0">
                  <a:pos x="15" y="0"/>
                </a:cxn>
                <a:cxn ang="0">
                  <a:pos x="8" y="0"/>
                </a:cxn>
              </a:cxnLst>
              <a:rect l="0" t="0" r="r" b="b"/>
              <a:pathLst>
                <a:path w="23" h="14">
                  <a:moveTo>
                    <a:pt x="8" y="0"/>
                  </a:moveTo>
                  <a:lnTo>
                    <a:pt x="0" y="7"/>
                  </a:lnTo>
                  <a:lnTo>
                    <a:pt x="8" y="14"/>
                  </a:lnTo>
                  <a:lnTo>
                    <a:pt x="15" y="14"/>
                  </a:lnTo>
                  <a:lnTo>
                    <a:pt x="23" y="7"/>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83" name="Freeform 5463"/>
            <p:cNvSpPr>
              <a:spLocks/>
            </p:cNvSpPr>
            <p:nvPr/>
          </p:nvSpPr>
          <p:spPr bwMode="auto">
            <a:xfrm>
              <a:off x="4048125" y="2109788"/>
              <a:ext cx="11113" cy="6350"/>
            </a:xfrm>
            <a:custGeom>
              <a:avLst/>
              <a:gdLst/>
              <a:ahLst/>
              <a:cxnLst>
                <a:cxn ang="0">
                  <a:pos x="8" y="0"/>
                </a:cxn>
                <a:cxn ang="0">
                  <a:pos x="0" y="7"/>
                </a:cxn>
                <a:cxn ang="0">
                  <a:pos x="0" y="7"/>
                </a:cxn>
                <a:cxn ang="0">
                  <a:pos x="8" y="14"/>
                </a:cxn>
                <a:cxn ang="0">
                  <a:pos x="15" y="14"/>
                </a:cxn>
                <a:cxn ang="0">
                  <a:pos x="23" y="7"/>
                </a:cxn>
                <a:cxn ang="0">
                  <a:pos x="23" y="7"/>
                </a:cxn>
                <a:cxn ang="0">
                  <a:pos x="15" y="0"/>
                </a:cxn>
                <a:cxn ang="0">
                  <a:pos x="8" y="0"/>
                </a:cxn>
              </a:cxnLst>
              <a:rect l="0" t="0" r="r" b="b"/>
              <a:pathLst>
                <a:path w="23" h="14">
                  <a:moveTo>
                    <a:pt x="8" y="0"/>
                  </a:moveTo>
                  <a:lnTo>
                    <a:pt x="0" y="7"/>
                  </a:lnTo>
                  <a:lnTo>
                    <a:pt x="0" y="7"/>
                  </a:lnTo>
                  <a:lnTo>
                    <a:pt x="8" y="14"/>
                  </a:lnTo>
                  <a:lnTo>
                    <a:pt x="15" y="14"/>
                  </a:lnTo>
                  <a:lnTo>
                    <a:pt x="23" y="7"/>
                  </a:lnTo>
                  <a:lnTo>
                    <a:pt x="23" y="7"/>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84" name="Line 5464"/>
            <p:cNvSpPr>
              <a:spLocks noChangeShapeType="1"/>
            </p:cNvSpPr>
            <p:nvPr/>
          </p:nvSpPr>
          <p:spPr bwMode="auto">
            <a:xfrm>
              <a:off x="4059238" y="21129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85" name="Freeform 5465"/>
            <p:cNvSpPr>
              <a:spLocks/>
            </p:cNvSpPr>
            <p:nvPr/>
          </p:nvSpPr>
          <p:spPr bwMode="auto">
            <a:xfrm>
              <a:off x="4051300" y="2109788"/>
              <a:ext cx="7938" cy="11113"/>
            </a:xfrm>
            <a:custGeom>
              <a:avLst/>
              <a:gdLst/>
              <a:ahLst/>
              <a:cxnLst>
                <a:cxn ang="0">
                  <a:pos x="15" y="7"/>
                </a:cxn>
                <a:cxn ang="0">
                  <a:pos x="15" y="0"/>
                </a:cxn>
                <a:cxn ang="0">
                  <a:pos x="7" y="0"/>
                </a:cxn>
                <a:cxn ang="0">
                  <a:pos x="0" y="7"/>
                </a:cxn>
                <a:cxn ang="0">
                  <a:pos x="0" y="22"/>
                </a:cxn>
                <a:cxn ang="0">
                  <a:pos x="15" y="22"/>
                </a:cxn>
                <a:cxn ang="0">
                  <a:pos x="15" y="7"/>
                </a:cxn>
              </a:cxnLst>
              <a:rect l="0" t="0" r="r" b="b"/>
              <a:pathLst>
                <a:path w="15" h="22">
                  <a:moveTo>
                    <a:pt x="15" y="7"/>
                  </a:moveTo>
                  <a:lnTo>
                    <a:pt x="15" y="0"/>
                  </a:lnTo>
                  <a:lnTo>
                    <a:pt x="7" y="0"/>
                  </a:lnTo>
                  <a:lnTo>
                    <a:pt x="0" y="7"/>
                  </a:lnTo>
                  <a:lnTo>
                    <a:pt x="0" y="22"/>
                  </a:lnTo>
                  <a:lnTo>
                    <a:pt x="15" y="22"/>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86" name="Freeform 5466"/>
            <p:cNvSpPr>
              <a:spLocks/>
            </p:cNvSpPr>
            <p:nvPr/>
          </p:nvSpPr>
          <p:spPr bwMode="auto">
            <a:xfrm>
              <a:off x="4051300" y="2109788"/>
              <a:ext cx="7938" cy="11113"/>
            </a:xfrm>
            <a:custGeom>
              <a:avLst/>
              <a:gdLst/>
              <a:ahLst/>
              <a:cxnLst>
                <a:cxn ang="0">
                  <a:pos x="15" y="7"/>
                </a:cxn>
                <a:cxn ang="0">
                  <a:pos x="15" y="0"/>
                </a:cxn>
                <a:cxn ang="0">
                  <a:pos x="7" y="0"/>
                </a:cxn>
                <a:cxn ang="0">
                  <a:pos x="0" y="7"/>
                </a:cxn>
                <a:cxn ang="0">
                  <a:pos x="0" y="22"/>
                </a:cxn>
                <a:cxn ang="0">
                  <a:pos x="7" y="22"/>
                </a:cxn>
                <a:cxn ang="0">
                  <a:pos x="15" y="22"/>
                </a:cxn>
                <a:cxn ang="0">
                  <a:pos x="15" y="22"/>
                </a:cxn>
                <a:cxn ang="0">
                  <a:pos x="15" y="7"/>
                </a:cxn>
              </a:cxnLst>
              <a:rect l="0" t="0" r="r" b="b"/>
              <a:pathLst>
                <a:path w="15" h="22">
                  <a:moveTo>
                    <a:pt x="15" y="7"/>
                  </a:moveTo>
                  <a:lnTo>
                    <a:pt x="15" y="0"/>
                  </a:lnTo>
                  <a:lnTo>
                    <a:pt x="7" y="0"/>
                  </a:lnTo>
                  <a:lnTo>
                    <a:pt x="0" y="7"/>
                  </a:lnTo>
                  <a:lnTo>
                    <a:pt x="0" y="22"/>
                  </a:lnTo>
                  <a:lnTo>
                    <a:pt x="7" y="22"/>
                  </a:lnTo>
                  <a:lnTo>
                    <a:pt x="15" y="22"/>
                  </a:lnTo>
                  <a:lnTo>
                    <a:pt x="15" y="22"/>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87" name="Line 5467"/>
            <p:cNvSpPr>
              <a:spLocks noChangeShapeType="1"/>
            </p:cNvSpPr>
            <p:nvPr/>
          </p:nvSpPr>
          <p:spPr bwMode="auto">
            <a:xfrm>
              <a:off x="4056063" y="21161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88" name="Freeform 5468"/>
            <p:cNvSpPr>
              <a:spLocks/>
            </p:cNvSpPr>
            <p:nvPr/>
          </p:nvSpPr>
          <p:spPr bwMode="auto">
            <a:xfrm>
              <a:off x="4051300" y="2116138"/>
              <a:ext cx="12700" cy="4763"/>
            </a:xfrm>
            <a:custGeom>
              <a:avLst/>
              <a:gdLst/>
              <a:ahLst/>
              <a:cxnLst>
                <a:cxn ang="0">
                  <a:pos x="7" y="0"/>
                </a:cxn>
                <a:cxn ang="0">
                  <a:pos x="0" y="0"/>
                </a:cxn>
                <a:cxn ang="0">
                  <a:pos x="0" y="8"/>
                </a:cxn>
                <a:cxn ang="0">
                  <a:pos x="23" y="8"/>
                </a:cxn>
                <a:cxn ang="0">
                  <a:pos x="23" y="0"/>
                </a:cxn>
                <a:cxn ang="0">
                  <a:pos x="15" y="0"/>
                </a:cxn>
                <a:cxn ang="0">
                  <a:pos x="7" y="0"/>
                </a:cxn>
              </a:cxnLst>
              <a:rect l="0" t="0" r="r" b="b"/>
              <a:pathLst>
                <a:path w="23" h="8">
                  <a:moveTo>
                    <a:pt x="7" y="0"/>
                  </a:moveTo>
                  <a:lnTo>
                    <a:pt x="0" y="0"/>
                  </a:lnTo>
                  <a:lnTo>
                    <a:pt x="0" y="8"/>
                  </a:lnTo>
                  <a:lnTo>
                    <a:pt x="23" y="8"/>
                  </a:lnTo>
                  <a:lnTo>
                    <a:pt x="23" y="0"/>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89" name="Freeform 5469"/>
            <p:cNvSpPr>
              <a:spLocks/>
            </p:cNvSpPr>
            <p:nvPr/>
          </p:nvSpPr>
          <p:spPr bwMode="auto">
            <a:xfrm>
              <a:off x="4051300" y="2116138"/>
              <a:ext cx="12700" cy="4763"/>
            </a:xfrm>
            <a:custGeom>
              <a:avLst/>
              <a:gdLst/>
              <a:ahLst/>
              <a:cxnLst>
                <a:cxn ang="0">
                  <a:pos x="7" y="0"/>
                </a:cxn>
                <a:cxn ang="0">
                  <a:pos x="0" y="0"/>
                </a:cxn>
                <a:cxn ang="0">
                  <a:pos x="0" y="8"/>
                </a:cxn>
                <a:cxn ang="0">
                  <a:pos x="7" y="8"/>
                </a:cxn>
                <a:cxn ang="0">
                  <a:pos x="15" y="8"/>
                </a:cxn>
                <a:cxn ang="0">
                  <a:pos x="23" y="8"/>
                </a:cxn>
                <a:cxn ang="0">
                  <a:pos x="23" y="0"/>
                </a:cxn>
                <a:cxn ang="0">
                  <a:pos x="15" y="0"/>
                </a:cxn>
                <a:cxn ang="0">
                  <a:pos x="7" y="0"/>
                </a:cxn>
              </a:cxnLst>
              <a:rect l="0" t="0" r="r" b="b"/>
              <a:pathLst>
                <a:path w="23" h="8">
                  <a:moveTo>
                    <a:pt x="7" y="0"/>
                  </a:moveTo>
                  <a:lnTo>
                    <a:pt x="0" y="0"/>
                  </a:lnTo>
                  <a:lnTo>
                    <a:pt x="0" y="8"/>
                  </a:lnTo>
                  <a:lnTo>
                    <a:pt x="7" y="8"/>
                  </a:lnTo>
                  <a:lnTo>
                    <a:pt x="15" y="8"/>
                  </a:lnTo>
                  <a:lnTo>
                    <a:pt x="23" y="8"/>
                  </a:lnTo>
                  <a:lnTo>
                    <a:pt x="23"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90" name="Line 5470"/>
            <p:cNvSpPr>
              <a:spLocks noChangeShapeType="1"/>
            </p:cNvSpPr>
            <p:nvPr/>
          </p:nvSpPr>
          <p:spPr bwMode="auto">
            <a:xfrm>
              <a:off x="4064000" y="2120901"/>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91" name="Freeform 5471"/>
            <p:cNvSpPr>
              <a:spLocks/>
            </p:cNvSpPr>
            <p:nvPr/>
          </p:nvSpPr>
          <p:spPr bwMode="auto">
            <a:xfrm>
              <a:off x="4056063" y="2116138"/>
              <a:ext cx="7938" cy="12700"/>
            </a:xfrm>
            <a:custGeom>
              <a:avLst/>
              <a:gdLst/>
              <a:ahLst/>
              <a:cxnLst>
                <a:cxn ang="0">
                  <a:pos x="16" y="8"/>
                </a:cxn>
                <a:cxn ang="0">
                  <a:pos x="16" y="0"/>
                </a:cxn>
                <a:cxn ang="0">
                  <a:pos x="8" y="0"/>
                </a:cxn>
                <a:cxn ang="0">
                  <a:pos x="0" y="8"/>
                </a:cxn>
                <a:cxn ang="0">
                  <a:pos x="0" y="15"/>
                </a:cxn>
                <a:cxn ang="0">
                  <a:pos x="8" y="23"/>
                </a:cxn>
                <a:cxn ang="0">
                  <a:pos x="16" y="23"/>
                </a:cxn>
                <a:cxn ang="0">
                  <a:pos x="16" y="15"/>
                </a:cxn>
                <a:cxn ang="0">
                  <a:pos x="16" y="8"/>
                </a:cxn>
              </a:cxnLst>
              <a:rect l="0" t="0" r="r" b="b"/>
              <a:pathLst>
                <a:path w="16" h="23">
                  <a:moveTo>
                    <a:pt x="16" y="8"/>
                  </a:moveTo>
                  <a:lnTo>
                    <a:pt x="16" y="0"/>
                  </a:lnTo>
                  <a:lnTo>
                    <a:pt x="8" y="0"/>
                  </a:lnTo>
                  <a:lnTo>
                    <a:pt x="0" y="8"/>
                  </a:lnTo>
                  <a:lnTo>
                    <a:pt x="0" y="15"/>
                  </a:lnTo>
                  <a:lnTo>
                    <a:pt x="8" y="23"/>
                  </a:lnTo>
                  <a:lnTo>
                    <a:pt x="16" y="23"/>
                  </a:lnTo>
                  <a:lnTo>
                    <a:pt x="16" y="15"/>
                  </a:lnTo>
                  <a:lnTo>
                    <a:pt x="16"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92" name="Freeform 5472"/>
            <p:cNvSpPr>
              <a:spLocks/>
            </p:cNvSpPr>
            <p:nvPr/>
          </p:nvSpPr>
          <p:spPr bwMode="auto">
            <a:xfrm>
              <a:off x="4056063" y="2116138"/>
              <a:ext cx="7938" cy="12700"/>
            </a:xfrm>
            <a:custGeom>
              <a:avLst/>
              <a:gdLst/>
              <a:ahLst/>
              <a:cxnLst>
                <a:cxn ang="0">
                  <a:pos x="16" y="8"/>
                </a:cxn>
                <a:cxn ang="0">
                  <a:pos x="16" y="0"/>
                </a:cxn>
                <a:cxn ang="0">
                  <a:pos x="8" y="0"/>
                </a:cxn>
                <a:cxn ang="0">
                  <a:pos x="0" y="8"/>
                </a:cxn>
                <a:cxn ang="0">
                  <a:pos x="0" y="15"/>
                </a:cxn>
                <a:cxn ang="0">
                  <a:pos x="8" y="23"/>
                </a:cxn>
                <a:cxn ang="0">
                  <a:pos x="16" y="23"/>
                </a:cxn>
                <a:cxn ang="0">
                  <a:pos x="16" y="15"/>
                </a:cxn>
                <a:cxn ang="0">
                  <a:pos x="16" y="8"/>
                </a:cxn>
              </a:cxnLst>
              <a:rect l="0" t="0" r="r" b="b"/>
              <a:pathLst>
                <a:path w="16" h="23">
                  <a:moveTo>
                    <a:pt x="16" y="8"/>
                  </a:moveTo>
                  <a:lnTo>
                    <a:pt x="16" y="0"/>
                  </a:lnTo>
                  <a:lnTo>
                    <a:pt x="8" y="0"/>
                  </a:lnTo>
                  <a:lnTo>
                    <a:pt x="0" y="8"/>
                  </a:lnTo>
                  <a:lnTo>
                    <a:pt x="0" y="15"/>
                  </a:lnTo>
                  <a:lnTo>
                    <a:pt x="8" y="23"/>
                  </a:lnTo>
                  <a:lnTo>
                    <a:pt x="16" y="23"/>
                  </a:lnTo>
                  <a:lnTo>
                    <a:pt x="16" y="15"/>
                  </a:lnTo>
                  <a:lnTo>
                    <a:pt x="16"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93" name="Line 5473"/>
            <p:cNvSpPr>
              <a:spLocks noChangeShapeType="1"/>
            </p:cNvSpPr>
            <p:nvPr/>
          </p:nvSpPr>
          <p:spPr bwMode="auto">
            <a:xfrm>
              <a:off x="4059238" y="2120901"/>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94" name="Freeform 5474"/>
            <p:cNvSpPr>
              <a:spLocks/>
            </p:cNvSpPr>
            <p:nvPr/>
          </p:nvSpPr>
          <p:spPr bwMode="auto">
            <a:xfrm>
              <a:off x="4056063" y="2120901"/>
              <a:ext cx="11113" cy="7938"/>
            </a:xfrm>
            <a:custGeom>
              <a:avLst/>
              <a:gdLst/>
              <a:ahLst/>
              <a:cxnLst>
                <a:cxn ang="0">
                  <a:pos x="8" y="0"/>
                </a:cxn>
                <a:cxn ang="0">
                  <a:pos x="0" y="7"/>
                </a:cxn>
                <a:cxn ang="0">
                  <a:pos x="8" y="15"/>
                </a:cxn>
                <a:cxn ang="0">
                  <a:pos x="16" y="15"/>
                </a:cxn>
                <a:cxn ang="0">
                  <a:pos x="22" y="7"/>
                </a:cxn>
                <a:cxn ang="0">
                  <a:pos x="16" y="7"/>
                </a:cxn>
                <a:cxn ang="0">
                  <a:pos x="16" y="0"/>
                </a:cxn>
                <a:cxn ang="0">
                  <a:pos x="8" y="0"/>
                </a:cxn>
              </a:cxnLst>
              <a:rect l="0" t="0" r="r" b="b"/>
              <a:pathLst>
                <a:path w="22" h="15">
                  <a:moveTo>
                    <a:pt x="8" y="0"/>
                  </a:moveTo>
                  <a:lnTo>
                    <a:pt x="0" y="7"/>
                  </a:lnTo>
                  <a:lnTo>
                    <a:pt x="8" y="15"/>
                  </a:lnTo>
                  <a:lnTo>
                    <a:pt x="16" y="15"/>
                  </a:lnTo>
                  <a:lnTo>
                    <a:pt x="22" y="7"/>
                  </a:lnTo>
                  <a:lnTo>
                    <a:pt x="16" y="7"/>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95" name="Freeform 5475"/>
            <p:cNvSpPr>
              <a:spLocks/>
            </p:cNvSpPr>
            <p:nvPr/>
          </p:nvSpPr>
          <p:spPr bwMode="auto">
            <a:xfrm>
              <a:off x="4056063" y="2120901"/>
              <a:ext cx="11113" cy="7938"/>
            </a:xfrm>
            <a:custGeom>
              <a:avLst/>
              <a:gdLst/>
              <a:ahLst/>
              <a:cxnLst>
                <a:cxn ang="0">
                  <a:pos x="8" y="0"/>
                </a:cxn>
                <a:cxn ang="0">
                  <a:pos x="0" y="7"/>
                </a:cxn>
                <a:cxn ang="0">
                  <a:pos x="0" y="7"/>
                </a:cxn>
                <a:cxn ang="0">
                  <a:pos x="8" y="15"/>
                </a:cxn>
                <a:cxn ang="0">
                  <a:pos x="16" y="15"/>
                </a:cxn>
                <a:cxn ang="0">
                  <a:pos x="22" y="7"/>
                </a:cxn>
                <a:cxn ang="0">
                  <a:pos x="16" y="7"/>
                </a:cxn>
                <a:cxn ang="0">
                  <a:pos x="16" y="0"/>
                </a:cxn>
                <a:cxn ang="0">
                  <a:pos x="8" y="0"/>
                </a:cxn>
              </a:cxnLst>
              <a:rect l="0" t="0" r="r" b="b"/>
              <a:pathLst>
                <a:path w="22" h="15">
                  <a:moveTo>
                    <a:pt x="8" y="0"/>
                  </a:moveTo>
                  <a:lnTo>
                    <a:pt x="0" y="7"/>
                  </a:lnTo>
                  <a:lnTo>
                    <a:pt x="0" y="7"/>
                  </a:lnTo>
                  <a:lnTo>
                    <a:pt x="8" y="15"/>
                  </a:lnTo>
                  <a:lnTo>
                    <a:pt x="16" y="15"/>
                  </a:lnTo>
                  <a:lnTo>
                    <a:pt x="22" y="7"/>
                  </a:lnTo>
                  <a:lnTo>
                    <a:pt x="16" y="7"/>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96" name="Line 5476"/>
            <p:cNvSpPr>
              <a:spLocks noChangeShapeType="1"/>
            </p:cNvSpPr>
            <p:nvPr/>
          </p:nvSpPr>
          <p:spPr bwMode="auto">
            <a:xfrm>
              <a:off x="4067175" y="2124076"/>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97" name="Freeform 5477"/>
            <p:cNvSpPr>
              <a:spLocks/>
            </p:cNvSpPr>
            <p:nvPr/>
          </p:nvSpPr>
          <p:spPr bwMode="auto">
            <a:xfrm>
              <a:off x="4059238" y="2120901"/>
              <a:ext cx="7938" cy="14288"/>
            </a:xfrm>
            <a:custGeom>
              <a:avLst/>
              <a:gdLst/>
              <a:ahLst/>
              <a:cxnLst>
                <a:cxn ang="0">
                  <a:pos x="14" y="7"/>
                </a:cxn>
                <a:cxn ang="0">
                  <a:pos x="8" y="7"/>
                </a:cxn>
                <a:cxn ang="0">
                  <a:pos x="8" y="0"/>
                </a:cxn>
                <a:cxn ang="0">
                  <a:pos x="0" y="7"/>
                </a:cxn>
                <a:cxn ang="0">
                  <a:pos x="0" y="22"/>
                </a:cxn>
                <a:cxn ang="0">
                  <a:pos x="8" y="28"/>
                </a:cxn>
                <a:cxn ang="0">
                  <a:pos x="8" y="22"/>
                </a:cxn>
                <a:cxn ang="0">
                  <a:pos x="14" y="22"/>
                </a:cxn>
                <a:cxn ang="0">
                  <a:pos x="14" y="7"/>
                </a:cxn>
              </a:cxnLst>
              <a:rect l="0" t="0" r="r" b="b"/>
              <a:pathLst>
                <a:path w="14" h="28">
                  <a:moveTo>
                    <a:pt x="14" y="7"/>
                  </a:moveTo>
                  <a:lnTo>
                    <a:pt x="8" y="7"/>
                  </a:lnTo>
                  <a:lnTo>
                    <a:pt x="8" y="0"/>
                  </a:lnTo>
                  <a:lnTo>
                    <a:pt x="0" y="7"/>
                  </a:lnTo>
                  <a:lnTo>
                    <a:pt x="0" y="22"/>
                  </a:lnTo>
                  <a:lnTo>
                    <a:pt x="8" y="28"/>
                  </a:lnTo>
                  <a:lnTo>
                    <a:pt x="8" y="22"/>
                  </a:lnTo>
                  <a:lnTo>
                    <a:pt x="14" y="22"/>
                  </a:lnTo>
                  <a:lnTo>
                    <a:pt x="14"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98" name="Freeform 5478"/>
            <p:cNvSpPr>
              <a:spLocks/>
            </p:cNvSpPr>
            <p:nvPr/>
          </p:nvSpPr>
          <p:spPr bwMode="auto">
            <a:xfrm>
              <a:off x="4059238" y="2120901"/>
              <a:ext cx="7938" cy="14288"/>
            </a:xfrm>
            <a:custGeom>
              <a:avLst/>
              <a:gdLst/>
              <a:ahLst/>
              <a:cxnLst>
                <a:cxn ang="0">
                  <a:pos x="14" y="7"/>
                </a:cxn>
                <a:cxn ang="0">
                  <a:pos x="8" y="7"/>
                </a:cxn>
                <a:cxn ang="0">
                  <a:pos x="8" y="0"/>
                </a:cxn>
                <a:cxn ang="0">
                  <a:pos x="0" y="7"/>
                </a:cxn>
                <a:cxn ang="0">
                  <a:pos x="0" y="22"/>
                </a:cxn>
                <a:cxn ang="0">
                  <a:pos x="8" y="28"/>
                </a:cxn>
                <a:cxn ang="0">
                  <a:pos x="8" y="22"/>
                </a:cxn>
                <a:cxn ang="0">
                  <a:pos x="14" y="22"/>
                </a:cxn>
                <a:cxn ang="0">
                  <a:pos x="14" y="7"/>
                </a:cxn>
              </a:cxnLst>
              <a:rect l="0" t="0" r="r" b="b"/>
              <a:pathLst>
                <a:path w="14" h="28">
                  <a:moveTo>
                    <a:pt x="14" y="7"/>
                  </a:moveTo>
                  <a:lnTo>
                    <a:pt x="8" y="7"/>
                  </a:lnTo>
                  <a:lnTo>
                    <a:pt x="8" y="0"/>
                  </a:lnTo>
                  <a:lnTo>
                    <a:pt x="0" y="7"/>
                  </a:lnTo>
                  <a:lnTo>
                    <a:pt x="0" y="22"/>
                  </a:lnTo>
                  <a:lnTo>
                    <a:pt x="8" y="28"/>
                  </a:lnTo>
                  <a:lnTo>
                    <a:pt x="8" y="22"/>
                  </a:lnTo>
                  <a:lnTo>
                    <a:pt x="14" y="22"/>
                  </a:lnTo>
                  <a:lnTo>
                    <a:pt x="14"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1999" name="Line 5479"/>
            <p:cNvSpPr>
              <a:spLocks noChangeShapeType="1"/>
            </p:cNvSpPr>
            <p:nvPr/>
          </p:nvSpPr>
          <p:spPr bwMode="auto">
            <a:xfrm>
              <a:off x="4064000" y="21288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00" name="Freeform 5480"/>
            <p:cNvSpPr>
              <a:spLocks/>
            </p:cNvSpPr>
            <p:nvPr/>
          </p:nvSpPr>
          <p:spPr bwMode="auto">
            <a:xfrm>
              <a:off x="4059238" y="2128838"/>
              <a:ext cx="15875" cy="6350"/>
            </a:xfrm>
            <a:custGeom>
              <a:avLst/>
              <a:gdLst/>
              <a:ahLst/>
              <a:cxnLst>
                <a:cxn ang="0">
                  <a:pos x="8" y="0"/>
                </a:cxn>
                <a:cxn ang="0">
                  <a:pos x="0" y="0"/>
                </a:cxn>
                <a:cxn ang="0">
                  <a:pos x="0" y="7"/>
                </a:cxn>
                <a:cxn ang="0">
                  <a:pos x="8" y="13"/>
                </a:cxn>
                <a:cxn ang="0">
                  <a:pos x="22" y="13"/>
                </a:cxn>
                <a:cxn ang="0">
                  <a:pos x="30" y="7"/>
                </a:cxn>
                <a:cxn ang="0">
                  <a:pos x="22" y="0"/>
                </a:cxn>
                <a:cxn ang="0">
                  <a:pos x="8" y="0"/>
                </a:cxn>
              </a:cxnLst>
              <a:rect l="0" t="0" r="r" b="b"/>
              <a:pathLst>
                <a:path w="30" h="13">
                  <a:moveTo>
                    <a:pt x="8" y="0"/>
                  </a:moveTo>
                  <a:lnTo>
                    <a:pt x="0" y="0"/>
                  </a:lnTo>
                  <a:lnTo>
                    <a:pt x="0" y="7"/>
                  </a:lnTo>
                  <a:lnTo>
                    <a:pt x="8" y="13"/>
                  </a:lnTo>
                  <a:lnTo>
                    <a:pt x="22" y="13"/>
                  </a:lnTo>
                  <a:lnTo>
                    <a:pt x="30" y="7"/>
                  </a:lnTo>
                  <a:lnTo>
                    <a:pt x="22"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01" name="Freeform 5481"/>
            <p:cNvSpPr>
              <a:spLocks/>
            </p:cNvSpPr>
            <p:nvPr/>
          </p:nvSpPr>
          <p:spPr bwMode="auto">
            <a:xfrm>
              <a:off x="4059238" y="2128838"/>
              <a:ext cx="15875" cy="6350"/>
            </a:xfrm>
            <a:custGeom>
              <a:avLst/>
              <a:gdLst/>
              <a:ahLst/>
              <a:cxnLst>
                <a:cxn ang="0">
                  <a:pos x="8" y="0"/>
                </a:cxn>
                <a:cxn ang="0">
                  <a:pos x="0" y="0"/>
                </a:cxn>
                <a:cxn ang="0">
                  <a:pos x="0" y="7"/>
                </a:cxn>
                <a:cxn ang="0">
                  <a:pos x="8" y="13"/>
                </a:cxn>
                <a:cxn ang="0">
                  <a:pos x="22" y="13"/>
                </a:cxn>
                <a:cxn ang="0">
                  <a:pos x="30" y="7"/>
                </a:cxn>
                <a:cxn ang="0">
                  <a:pos x="22" y="0"/>
                </a:cxn>
                <a:cxn ang="0">
                  <a:pos x="22" y="0"/>
                </a:cxn>
                <a:cxn ang="0">
                  <a:pos x="8" y="0"/>
                </a:cxn>
              </a:cxnLst>
              <a:rect l="0" t="0" r="r" b="b"/>
              <a:pathLst>
                <a:path w="30" h="13">
                  <a:moveTo>
                    <a:pt x="8" y="0"/>
                  </a:moveTo>
                  <a:lnTo>
                    <a:pt x="0" y="0"/>
                  </a:lnTo>
                  <a:lnTo>
                    <a:pt x="0" y="7"/>
                  </a:lnTo>
                  <a:lnTo>
                    <a:pt x="8" y="13"/>
                  </a:lnTo>
                  <a:lnTo>
                    <a:pt x="22" y="13"/>
                  </a:lnTo>
                  <a:lnTo>
                    <a:pt x="30" y="7"/>
                  </a:lnTo>
                  <a:lnTo>
                    <a:pt x="22" y="0"/>
                  </a:lnTo>
                  <a:lnTo>
                    <a:pt x="22"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02" name="Line 5482"/>
            <p:cNvSpPr>
              <a:spLocks noChangeShapeType="1"/>
            </p:cNvSpPr>
            <p:nvPr/>
          </p:nvSpPr>
          <p:spPr bwMode="auto">
            <a:xfrm>
              <a:off x="4075113" y="21320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03" name="Freeform 5483"/>
            <p:cNvSpPr>
              <a:spLocks/>
            </p:cNvSpPr>
            <p:nvPr/>
          </p:nvSpPr>
          <p:spPr bwMode="auto">
            <a:xfrm>
              <a:off x="4067175" y="2128838"/>
              <a:ext cx="7938" cy="11113"/>
            </a:xfrm>
            <a:custGeom>
              <a:avLst/>
              <a:gdLst/>
              <a:ahLst/>
              <a:cxnLst>
                <a:cxn ang="0">
                  <a:pos x="16" y="7"/>
                </a:cxn>
                <a:cxn ang="0">
                  <a:pos x="8" y="0"/>
                </a:cxn>
                <a:cxn ang="0">
                  <a:pos x="0" y="7"/>
                </a:cxn>
                <a:cxn ang="0">
                  <a:pos x="0" y="13"/>
                </a:cxn>
                <a:cxn ang="0">
                  <a:pos x="8" y="21"/>
                </a:cxn>
                <a:cxn ang="0">
                  <a:pos x="16" y="13"/>
                </a:cxn>
                <a:cxn ang="0">
                  <a:pos x="16" y="7"/>
                </a:cxn>
              </a:cxnLst>
              <a:rect l="0" t="0" r="r" b="b"/>
              <a:pathLst>
                <a:path w="16" h="21">
                  <a:moveTo>
                    <a:pt x="16" y="7"/>
                  </a:moveTo>
                  <a:lnTo>
                    <a:pt x="8" y="0"/>
                  </a:lnTo>
                  <a:lnTo>
                    <a:pt x="0" y="7"/>
                  </a:lnTo>
                  <a:lnTo>
                    <a:pt x="0" y="13"/>
                  </a:lnTo>
                  <a:lnTo>
                    <a:pt x="8" y="21"/>
                  </a:lnTo>
                  <a:lnTo>
                    <a:pt x="16" y="13"/>
                  </a:lnTo>
                  <a:lnTo>
                    <a:pt x="16"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04" name="Freeform 5484"/>
            <p:cNvSpPr>
              <a:spLocks/>
            </p:cNvSpPr>
            <p:nvPr/>
          </p:nvSpPr>
          <p:spPr bwMode="auto">
            <a:xfrm>
              <a:off x="4067175" y="2128838"/>
              <a:ext cx="7938" cy="11113"/>
            </a:xfrm>
            <a:custGeom>
              <a:avLst/>
              <a:gdLst/>
              <a:ahLst/>
              <a:cxnLst>
                <a:cxn ang="0">
                  <a:pos x="16" y="7"/>
                </a:cxn>
                <a:cxn ang="0">
                  <a:pos x="8" y="0"/>
                </a:cxn>
                <a:cxn ang="0">
                  <a:pos x="8" y="0"/>
                </a:cxn>
                <a:cxn ang="0">
                  <a:pos x="0" y="7"/>
                </a:cxn>
                <a:cxn ang="0">
                  <a:pos x="0" y="13"/>
                </a:cxn>
                <a:cxn ang="0">
                  <a:pos x="8" y="21"/>
                </a:cxn>
                <a:cxn ang="0">
                  <a:pos x="8" y="21"/>
                </a:cxn>
                <a:cxn ang="0">
                  <a:pos x="16" y="13"/>
                </a:cxn>
                <a:cxn ang="0">
                  <a:pos x="16" y="7"/>
                </a:cxn>
              </a:cxnLst>
              <a:rect l="0" t="0" r="r" b="b"/>
              <a:pathLst>
                <a:path w="16" h="21">
                  <a:moveTo>
                    <a:pt x="16" y="7"/>
                  </a:moveTo>
                  <a:lnTo>
                    <a:pt x="8" y="0"/>
                  </a:lnTo>
                  <a:lnTo>
                    <a:pt x="8" y="0"/>
                  </a:lnTo>
                  <a:lnTo>
                    <a:pt x="0" y="7"/>
                  </a:lnTo>
                  <a:lnTo>
                    <a:pt x="0" y="13"/>
                  </a:lnTo>
                  <a:lnTo>
                    <a:pt x="8" y="21"/>
                  </a:lnTo>
                  <a:lnTo>
                    <a:pt x="8" y="21"/>
                  </a:lnTo>
                  <a:lnTo>
                    <a:pt x="16" y="13"/>
                  </a:lnTo>
                  <a:lnTo>
                    <a:pt x="16"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05" name="Line 5485"/>
            <p:cNvSpPr>
              <a:spLocks noChangeShapeType="1"/>
            </p:cNvSpPr>
            <p:nvPr/>
          </p:nvSpPr>
          <p:spPr bwMode="auto">
            <a:xfrm>
              <a:off x="4071938" y="21351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06" name="Freeform 5486"/>
            <p:cNvSpPr>
              <a:spLocks/>
            </p:cNvSpPr>
            <p:nvPr/>
          </p:nvSpPr>
          <p:spPr bwMode="auto">
            <a:xfrm>
              <a:off x="4067175" y="2135188"/>
              <a:ext cx="7938" cy="4763"/>
            </a:xfrm>
            <a:custGeom>
              <a:avLst/>
              <a:gdLst/>
              <a:ahLst/>
              <a:cxnLst>
                <a:cxn ang="0">
                  <a:pos x="8" y="0"/>
                </a:cxn>
                <a:cxn ang="0">
                  <a:pos x="0" y="0"/>
                </a:cxn>
                <a:cxn ang="0">
                  <a:pos x="0" y="8"/>
                </a:cxn>
                <a:cxn ang="0">
                  <a:pos x="16" y="8"/>
                </a:cxn>
                <a:cxn ang="0">
                  <a:pos x="16" y="0"/>
                </a:cxn>
                <a:cxn ang="0">
                  <a:pos x="8" y="0"/>
                </a:cxn>
              </a:cxnLst>
              <a:rect l="0" t="0" r="r" b="b"/>
              <a:pathLst>
                <a:path w="16" h="8">
                  <a:moveTo>
                    <a:pt x="8" y="0"/>
                  </a:moveTo>
                  <a:lnTo>
                    <a:pt x="0" y="0"/>
                  </a:lnTo>
                  <a:lnTo>
                    <a:pt x="0" y="8"/>
                  </a:lnTo>
                  <a:lnTo>
                    <a:pt x="16" y="8"/>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07" name="Freeform 5487"/>
            <p:cNvSpPr>
              <a:spLocks/>
            </p:cNvSpPr>
            <p:nvPr/>
          </p:nvSpPr>
          <p:spPr bwMode="auto">
            <a:xfrm>
              <a:off x="4067175" y="2135188"/>
              <a:ext cx="7938" cy="4763"/>
            </a:xfrm>
            <a:custGeom>
              <a:avLst/>
              <a:gdLst/>
              <a:ahLst/>
              <a:cxnLst>
                <a:cxn ang="0">
                  <a:pos x="8" y="0"/>
                </a:cxn>
                <a:cxn ang="0">
                  <a:pos x="0" y="0"/>
                </a:cxn>
                <a:cxn ang="0">
                  <a:pos x="0" y="8"/>
                </a:cxn>
                <a:cxn ang="0">
                  <a:pos x="8" y="8"/>
                </a:cxn>
                <a:cxn ang="0">
                  <a:pos x="16" y="8"/>
                </a:cxn>
                <a:cxn ang="0">
                  <a:pos x="16" y="8"/>
                </a:cxn>
                <a:cxn ang="0">
                  <a:pos x="16" y="0"/>
                </a:cxn>
                <a:cxn ang="0">
                  <a:pos x="16" y="0"/>
                </a:cxn>
                <a:cxn ang="0">
                  <a:pos x="8" y="0"/>
                </a:cxn>
              </a:cxnLst>
              <a:rect l="0" t="0" r="r" b="b"/>
              <a:pathLst>
                <a:path w="16" h="8">
                  <a:moveTo>
                    <a:pt x="8" y="0"/>
                  </a:moveTo>
                  <a:lnTo>
                    <a:pt x="0" y="0"/>
                  </a:lnTo>
                  <a:lnTo>
                    <a:pt x="0" y="8"/>
                  </a:lnTo>
                  <a:lnTo>
                    <a:pt x="8" y="8"/>
                  </a:lnTo>
                  <a:lnTo>
                    <a:pt x="16" y="8"/>
                  </a:lnTo>
                  <a:lnTo>
                    <a:pt x="16" y="8"/>
                  </a:lnTo>
                  <a:lnTo>
                    <a:pt x="16"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08" name="Line 5488"/>
            <p:cNvSpPr>
              <a:spLocks noChangeShapeType="1"/>
            </p:cNvSpPr>
            <p:nvPr/>
          </p:nvSpPr>
          <p:spPr bwMode="auto">
            <a:xfrm>
              <a:off x="4075113" y="21351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09" name="Freeform 5489"/>
            <p:cNvSpPr>
              <a:spLocks/>
            </p:cNvSpPr>
            <p:nvPr/>
          </p:nvSpPr>
          <p:spPr bwMode="auto">
            <a:xfrm>
              <a:off x="4071938" y="2135188"/>
              <a:ext cx="19050" cy="4763"/>
            </a:xfrm>
            <a:custGeom>
              <a:avLst/>
              <a:gdLst/>
              <a:ahLst/>
              <a:cxnLst>
                <a:cxn ang="0">
                  <a:pos x="8" y="0"/>
                </a:cxn>
                <a:cxn ang="0">
                  <a:pos x="0" y="0"/>
                </a:cxn>
                <a:cxn ang="0">
                  <a:pos x="0" y="8"/>
                </a:cxn>
                <a:cxn ang="0">
                  <a:pos x="38" y="8"/>
                </a:cxn>
                <a:cxn ang="0">
                  <a:pos x="38" y="0"/>
                </a:cxn>
                <a:cxn ang="0">
                  <a:pos x="30" y="0"/>
                </a:cxn>
                <a:cxn ang="0">
                  <a:pos x="8" y="0"/>
                </a:cxn>
              </a:cxnLst>
              <a:rect l="0" t="0" r="r" b="b"/>
              <a:pathLst>
                <a:path w="38" h="8">
                  <a:moveTo>
                    <a:pt x="8" y="0"/>
                  </a:moveTo>
                  <a:lnTo>
                    <a:pt x="0" y="0"/>
                  </a:lnTo>
                  <a:lnTo>
                    <a:pt x="0" y="8"/>
                  </a:lnTo>
                  <a:lnTo>
                    <a:pt x="38" y="8"/>
                  </a:lnTo>
                  <a:lnTo>
                    <a:pt x="38" y="0"/>
                  </a:lnTo>
                  <a:lnTo>
                    <a:pt x="30"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10" name="Freeform 5490"/>
            <p:cNvSpPr>
              <a:spLocks/>
            </p:cNvSpPr>
            <p:nvPr/>
          </p:nvSpPr>
          <p:spPr bwMode="auto">
            <a:xfrm>
              <a:off x="4071938" y="2135188"/>
              <a:ext cx="19050" cy="4763"/>
            </a:xfrm>
            <a:custGeom>
              <a:avLst/>
              <a:gdLst/>
              <a:ahLst/>
              <a:cxnLst>
                <a:cxn ang="0">
                  <a:pos x="8" y="0"/>
                </a:cxn>
                <a:cxn ang="0">
                  <a:pos x="0" y="0"/>
                </a:cxn>
                <a:cxn ang="0">
                  <a:pos x="0" y="8"/>
                </a:cxn>
                <a:cxn ang="0">
                  <a:pos x="8" y="8"/>
                </a:cxn>
                <a:cxn ang="0">
                  <a:pos x="30" y="8"/>
                </a:cxn>
                <a:cxn ang="0">
                  <a:pos x="38" y="8"/>
                </a:cxn>
                <a:cxn ang="0">
                  <a:pos x="38" y="0"/>
                </a:cxn>
                <a:cxn ang="0">
                  <a:pos x="30" y="0"/>
                </a:cxn>
                <a:cxn ang="0">
                  <a:pos x="8" y="0"/>
                </a:cxn>
              </a:cxnLst>
              <a:rect l="0" t="0" r="r" b="b"/>
              <a:pathLst>
                <a:path w="38" h="8">
                  <a:moveTo>
                    <a:pt x="8" y="0"/>
                  </a:moveTo>
                  <a:lnTo>
                    <a:pt x="0" y="0"/>
                  </a:lnTo>
                  <a:lnTo>
                    <a:pt x="0" y="8"/>
                  </a:lnTo>
                  <a:lnTo>
                    <a:pt x="8" y="8"/>
                  </a:lnTo>
                  <a:lnTo>
                    <a:pt x="30" y="8"/>
                  </a:lnTo>
                  <a:lnTo>
                    <a:pt x="38" y="8"/>
                  </a:lnTo>
                  <a:lnTo>
                    <a:pt x="38" y="0"/>
                  </a:lnTo>
                  <a:lnTo>
                    <a:pt x="30"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11" name="Line 5491"/>
            <p:cNvSpPr>
              <a:spLocks noChangeShapeType="1"/>
            </p:cNvSpPr>
            <p:nvPr/>
          </p:nvSpPr>
          <p:spPr bwMode="auto">
            <a:xfrm>
              <a:off x="4090988" y="21351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12" name="Freeform 5492"/>
            <p:cNvSpPr>
              <a:spLocks/>
            </p:cNvSpPr>
            <p:nvPr/>
          </p:nvSpPr>
          <p:spPr bwMode="auto">
            <a:xfrm>
              <a:off x="4083050" y="2135188"/>
              <a:ext cx="7938" cy="12700"/>
            </a:xfrm>
            <a:custGeom>
              <a:avLst/>
              <a:gdLst/>
              <a:ahLst/>
              <a:cxnLst>
                <a:cxn ang="0">
                  <a:pos x="15" y="0"/>
                </a:cxn>
                <a:cxn ang="0">
                  <a:pos x="0" y="0"/>
                </a:cxn>
                <a:cxn ang="0">
                  <a:pos x="0" y="15"/>
                </a:cxn>
                <a:cxn ang="0">
                  <a:pos x="7" y="23"/>
                </a:cxn>
                <a:cxn ang="0">
                  <a:pos x="15" y="23"/>
                </a:cxn>
                <a:cxn ang="0">
                  <a:pos x="15" y="15"/>
                </a:cxn>
                <a:cxn ang="0">
                  <a:pos x="15" y="0"/>
                </a:cxn>
              </a:cxnLst>
              <a:rect l="0" t="0" r="r" b="b"/>
              <a:pathLst>
                <a:path w="15" h="23">
                  <a:moveTo>
                    <a:pt x="15" y="0"/>
                  </a:moveTo>
                  <a:lnTo>
                    <a:pt x="0" y="0"/>
                  </a:lnTo>
                  <a:lnTo>
                    <a:pt x="0" y="15"/>
                  </a:lnTo>
                  <a:lnTo>
                    <a:pt x="7" y="23"/>
                  </a:lnTo>
                  <a:lnTo>
                    <a:pt x="15" y="23"/>
                  </a:lnTo>
                  <a:lnTo>
                    <a:pt x="15" y="15"/>
                  </a:lnTo>
                  <a:lnTo>
                    <a:pt x="15"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13" name="Freeform 5493"/>
            <p:cNvSpPr>
              <a:spLocks/>
            </p:cNvSpPr>
            <p:nvPr/>
          </p:nvSpPr>
          <p:spPr bwMode="auto">
            <a:xfrm>
              <a:off x="4083050" y="2135188"/>
              <a:ext cx="7938" cy="12700"/>
            </a:xfrm>
            <a:custGeom>
              <a:avLst/>
              <a:gdLst/>
              <a:ahLst/>
              <a:cxnLst>
                <a:cxn ang="0">
                  <a:pos x="15" y="0"/>
                </a:cxn>
                <a:cxn ang="0">
                  <a:pos x="15" y="0"/>
                </a:cxn>
                <a:cxn ang="0">
                  <a:pos x="7" y="0"/>
                </a:cxn>
                <a:cxn ang="0">
                  <a:pos x="0" y="0"/>
                </a:cxn>
                <a:cxn ang="0">
                  <a:pos x="0" y="15"/>
                </a:cxn>
                <a:cxn ang="0">
                  <a:pos x="7" y="23"/>
                </a:cxn>
                <a:cxn ang="0">
                  <a:pos x="15" y="23"/>
                </a:cxn>
                <a:cxn ang="0">
                  <a:pos x="15" y="15"/>
                </a:cxn>
                <a:cxn ang="0">
                  <a:pos x="15" y="0"/>
                </a:cxn>
              </a:cxnLst>
              <a:rect l="0" t="0" r="r" b="b"/>
              <a:pathLst>
                <a:path w="15" h="23">
                  <a:moveTo>
                    <a:pt x="15" y="0"/>
                  </a:moveTo>
                  <a:lnTo>
                    <a:pt x="15" y="0"/>
                  </a:lnTo>
                  <a:lnTo>
                    <a:pt x="7" y="0"/>
                  </a:lnTo>
                  <a:lnTo>
                    <a:pt x="0" y="0"/>
                  </a:lnTo>
                  <a:lnTo>
                    <a:pt x="0" y="15"/>
                  </a:lnTo>
                  <a:lnTo>
                    <a:pt x="7" y="23"/>
                  </a:lnTo>
                  <a:lnTo>
                    <a:pt x="15" y="23"/>
                  </a:lnTo>
                  <a:lnTo>
                    <a:pt x="15" y="15"/>
                  </a:lnTo>
                  <a:lnTo>
                    <a:pt x="15"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14" name="Line 5494"/>
            <p:cNvSpPr>
              <a:spLocks noChangeShapeType="1"/>
            </p:cNvSpPr>
            <p:nvPr/>
          </p:nvSpPr>
          <p:spPr bwMode="auto">
            <a:xfrm>
              <a:off x="4087813" y="2139951"/>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15" name="Freeform 5495"/>
            <p:cNvSpPr>
              <a:spLocks/>
            </p:cNvSpPr>
            <p:nvPr/>
          </p:nvSpPr>
          <p:spPr bwMode="auto">
            <a:xfrm>
              <a:off x="4083050" y="2139951"/>
              <a:ext cx="23813" cy="7938"/>
            </a:xfrm>
            <a:custGeom>
              <a:avLst/>
              <a:gdLst/>
              <a:ahLst/>
              <a:cxnLst>
                <a:cxn ang="0">
                  <a:pos x="7" y="0"/>
                </a:cxn>
                <a:cxn ang="0">
                  <a:pos x="7" y="7"/>
                </a:cxn>
                <a:cxn ang="0">
                  <a:pos x="0" y="7"/>
                </a:cxn>
                <a:cxn ang="0">
                  <a:pos x="7" y="15"/>
                </a:cxn>
                <a:cxn ang="0">
                  <a:pos x="38" y="15"/>
                </a:cxn>
                <a:cxn ang="0">
                  <a:pos x="45" y="7"/>
                </a:cxn>
                <a:cxn ang="0">
                  <a:pos x="38" y="0"/>
                </a:cxn>
                <a:cxn ang="0">
                  <a:pos x="7" y="0"/>
                </a:cxn>
              </a:cxnLst>
              <a:rect l="0" t="0" r="r" b="b"/>
              <a:pathLst>
                <a:path w="45" h="15">
                  <a:moveTo>
                    <a:pt x="7" y="0"/>
                  </a:moveTo>
                  <a:lnTo>
                    <a:pt x="7" y="7"/>
                  </a:lnTo>
                  <a:lnTo>
                    <a:pt x="0" y="7"/>
                  </a:lnTo>
                  <a:lnTo>
                    <a:pt x="7" y="15"/>
                  </a:lnTo>
                  <a:lnTo>
                    <a:pt x="38" y="15"/>
                  </a:lnTo>
                  <a:lnTo>
                    <a:pt x="45" y="7"/>
                  </a:lnTo>
                  <a:lnTo>
                    <a:pt x="38"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16" name="Freeform 5496"/>
            <p:cNvSpPr>
              <a:spLocks/>
            </p:cNvSpPr>
            <p:nvPr/>
          </p:nvSpPr>
          <p:spPr bwMode="auto">
            <a:xfrm>
              <a:off x="4083050" y="2139951"/>
              <a:ext cx="23813" cy="7938"/>
            </a:xfrm>
            <a:custGeom>
              <a:avLst/>
              <a:gdLst/>
              <a:ahLst/>
              <a:cxnLst>
                <a:cxn ang="0">
                  <a:pos x="7" y="0"/>
                </a:cxn>
                <a:cxn ang="0">
                  <a:pos x="7" y="7"/>
                </a:cxn>
                <a:cxn ang="0">
                  <a:pos x="0" y="7"/>
                </a:cxn>
                <a:cxn ang="0">
                  <a:pos x="7" y="15"/>
                </a:cxn>
                <a:cxn ang="0">
                  <a:pos x="38" y="15"/>
                </a:cxn>
                <a:cxn ang="0">
                  <a:pos x="45" y="7"/>
                </a:cxn>
                <a:cxn ang="0">
                  <a:pos x="45" y="7"/>
                </a:cxn>
                <a:cxn ang="0">
                  <a:pos x="38" y="0"/>
                </a:cxn>
                <a:cxn ang="0">
                  <a:pos x="7" y="0"/>
                </a:cxn>
              </a:cxnLst>
              <a:rect l="0" t="0" r="r" b="b"/>
              <a:pathLst>
                <a:path w="45" h="15">
                  <a:moveTo>
                    <a:pt x="7" y="0"/>
                  </a:moveTo>
                  <a:lnTo>
                    <a:pt x="7" y="7"/>
                  </a:lnTo>
                  <a:lnTo>
                    <a:pt x="0" y="7"/>
                  </a:lnTo>
                  <a:lnTo>
                    <a:pt x="7" y="15"/>
                  </a:lnTo>
                  <a:lnTo>
                    <a:pt x="38" y="15"/>
                  </a:lnTo>
                  <a:lnTo>
                    <a:pt x="45" y="7"/>
                  </a:lnTo>
                  <a:lnTo>
                    <a:pt x="45" y="7"/>
                  </a:lnTo>
                  <a:lnTo>
                    <a:pt x="38"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17" name="Line 5497"/>
            <p:cNvSpPr>
              <a:spLocks noChangeShapeType="1"/>
            </p:cNvSpPr>
            <p:nvPr/>
          </p:nvSpPr>
          <p:spPr bwMode="auto">
            <a:xfrm>
              <a:off x="4106863" y="2143126"/>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18" name="Freeform 5498"/>
            <p:cNvSpPr>
              <a:spLocks/>
            </p:cNvSpPr>
            <p:nvPr/>
          </p:nvSpPr>
          <p:spPr bwMode="auto">
            <a:xfrm>
              <a:off x="4098925" y="2139951"/>
              <a:ext cx="7938" cy="11113"/>
            </a:xfrm>
            <a:custGeom>
              <a:avLst/>
              <a:gdLst/>
              <a:ahLst/>
              <a:cxnLst>
                <a:cxn ang="0">
                  <a:pos x="15" y="7"/>
                </a:cxn>
                <a:cxn ang="0">
                  <a:pos x="8" y="0"/>
                </a:cxn>
                <a:cxn ang="0">
                  <a:pos x="0" y="7"/>
                </a:cxn>
                <a:cxn ang="0">
                  <a:pos x="0" y="22"/>
                </a:cxn>
                <a:cxn ang="0">
                  <a:pos x="15" y="22"/>
                </a:cxn>
                <a:cxn ang="0">
                  <a:pos x="15" y="7"/>
                </a:cxn>
              </a:cxnLst>
              <a:rect l="0" t="0" r="r" b="b"/>
              <a:pathLst>
                <a:path w="15" h="22">
                  <a:moveTo>
                    <a:pt x="15" y="7"/>
                  </a:moveTo>
                  <a:lnTo>
                    <a:pt x="8" y="0"/>
                  </a:lnTo>
                  <a:lnTo>
                    <a:pt x="0" y="7"/>
                  </a:lnTo>
                  <a:lnTo>
                    <a:pt x="0" y="22"/>
                  </a:lnTo>
                  <a:lnTo>
                    <a:pt x="15" y="22"/>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19" name="Freeform 5499"/>
            <p:cNvSpPr>
              <a:spLocks/>
            </p:cNvSpPr>
            <p:nvPr/>
          </p:nvSpPr>
          <p:spPr bwMode="auto">
            <a:xfrm>
              <a:off x="4098925" y="2139951"/>
              <a:ext cx="7938" cy="11113"/>
            </a:xfrm>
            <a:custGeom>
              <a:avLst/>
              <a:gdLst/>
              <a:ahLst/>
              <a:cxnLst>
                <a:cxn ang="0">
                  <a:pos x="15" y="7"/>
                </a:cxn>
                <a:cxn ang="0">
                  <a:pos x="15" y="7"/>
                </a:cxn>
                <a:cxn ang="0">
                  <a:pos x="8" y="0"/>
                </a:cxn>
                <a:cxn ang="0">
                  <a:pos x="0" y="7"/>
                </a:cxn>
                <a:cxn ang="0">
                  <a:pos x="0" y="22"/>
                </a:cxn>
                <a:cxn ang="0">
                  <a:pos x="8" y="22"/>
                </a:cxn>
                <a:cxn ang="0">
                  <a:pos x="15" y="22"/>
                </a:cxn>
                <a:cxn ang="0">
                  <a:pos x="15" y="22"/>
                </a:cxn>
                <a:cxn ang="0">
                  <a:pos x="15" y="7"/>
                </a:cxn>
              </a:cxnLst>
              <a:rect l="0" t="0" r="r" b="b"/>
              <a:pathLst>
                <a:path w="15" h="22">
                  <a:moveTo>
                    <a:pt x="15" y="7"/>
                  </a:moveTo>
                  <a:lnTo>
                    <a:pt x="15" y="7"/>
                  </a:lnTo>
                  <a:lnTo>
                    <a:pt x="8" y="0"/>
                  </a:lnTo>
                  <a:lnTo>
                    <a:pt x="0" y="7"/>
                  </a:lnTo>
                  <a:lnTo>
                    <a:pt x="0" y="22"/>
                  </a:lnTo>
                  <a:lnTo>
                    <a:pt x="8" y="22"/>
                  </a:lnTo>
                  <a:lnTo>
                    <a:pt x="15" y="22"/>
                  </a:lnTo>
                  <a:lnTo>
                    <a:pt x="15" y="22"/>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20" name="Line 5500"/>
            <p:cNvSpPr>
              <a:spLocks noChangeShapeType="1"/>
            </p:cNvSpPr>
            <p:nvPr/>
          </p:nvSpPr>
          <p:spPr bwMode="auto">
            <a:xfrm>
              <a:off x="4103688" y="21478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21" name="Freeform 5501"/>
            <p:cNvSpPr>
              <a:spLocks/>
            </p:cNvSpPr>
            <p:nvPr/>
          </p:nvSpPr>
          <p:spPr bwMode="auto">
            <a:xfrm>
              <a:off x="4098925" y="2147888"/>
              <a:ext cx="15875" cy="3175"/>
            </a:xfrm>
            <a:custGeom>
              <a:avLst/>
              <a:gdLst/>
              <a:ahLst/>
              <a:cxnLst>
                <a:cxn ang="0">
                  <a:pos x="8" y="0"/>
                </a:cxn>
                <a:cxn ang="0">
                  <a:pos x="0" y="0"/>
                </a:cxn>
                <a:cxn ang="0">
                  <a:pos x="0" y="7"/>
                </a:cxn>
                <a:cxn ang="0">
                  <a:pos x="30" y="7"/>
                </a:cxn>
                <a:cxn ang="0">
                  <a:pos x="22" y="0"/>
                </a:cxn>
                <a:cxn ang="0">
                  <a:pos x="8" y="0"/>
                </a:cxn>
              </a:cxnLst>
              <a:rect l="0" t="0" r="r" b="b"/>
              <a:pathLst>
                <a:path w="30" h="7">
                  <a:moveTo>
                    <a:pt x="8" y="0"/>
                  </a:moveTo>
                  <a:lnTo>
                    <a:pt x="0" y="0"/>
                  </a:lnTo>
                  <a:lnTo>
                    <a:pt x="0" y="7"/>
                  </a:lnTo>
                  <a:lnTo>
                    <a:pt x="30" y="7"/>
                  </a:lnTo>
                  <a:lnTo>
                    <a:pt x="22"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22" name="Freeform 5502"/>
            <p:cNvSpPr>
              <a:spLocks/>
            </p:cNvSpPr>
            <p:nvPr/>
          </p:nvSpPr>
          <p:spPr bwMode="auto">
            <a:xfrm>
              <a:off x="4098925" y="2147888"/>
              <a:ext cx="15875" cy="3175"/>
            </a:xfrm>
            <a:custGeom>
              <a:avLst/>
              <a:gdLst/>
              <a:ahLst/>
              <a:cxnLst>
                <a:cxn ang="0">
                  <a:pos x="8" y="0"/>
                </a:cxn>
                <a:cxn ang="0">
                  <a:pos x="0" y="0"/>
                </a:cxn>
                <a:cxn ang="0">
                  <a:pos x="0" y="7"/>
                </a:cxn>
                <a:cxn ang="0">
                  <a:pos x="8" y="7"/>
                </a:cxn>
                <a:cxn ang="0">
                  <a:pos x="22" y="7"/>
                </a:cxn>
                <a:cxn ang="0">
                  <a:pos x="30" y="7"/>
                </a:cxn>
                <a:cxn ang="0">
                  <a:pos x="22" y="0"/>
                </a:cxn>
                <a:cxn ang="0">
                  <a:pos x="22" y="0"/>
                </a:cxn>
                <a:cxn ang="0">
                  <a:pos x="8" y="0"/>
                </a:cxn>
              </a:cxnLst>
              <a:rect l="0" t="0" r="r" b="b"/>
              <a:pathLst>
                <a:path w="30" h="7">
                  <a:moveTo>
                    <a:pt x="8" y="0"/>
                  </a:moveTo>
                  <a:lnTo>
                    <a:pt x="0" y="0"/>
                  </a:lnTo>
                  <a:lnTo>
                    <a:pt x="0" y="7"/>
                  </a:lnTo>
                  <a:lnTo>
                    <a:pt x="8" y="7"/>
                  </a:lnTo>
                  <a:lnTo>
                    <a:pt x="22" y="7"/>
                  </a:lnTo>
                  <a:lnTo>
                    <a:pt x="30" y="7"/>
                  </a:lnTo>
                  <a:lnTo>
                    <a:pt x="22" y="0"/>
                  </a:lnTo>
                  <a:lnTo>
                    <a:pt x="22"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23" name="Line 5503"/>
            <p:cNvSpPr>
              <a:spLocks noChangeShapeType="1"/>
            </p:cNvSpPr>
            <p:nvPr/>
          </p:nvSpPr>
          <p:spPr bwMode="auto">
            <a:xfrm>
              <a:off x="4114800" y="21510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24" name="Freeform 5504"/>
            <p:cNvSpPr>
              <a:spLocks/>
            </p:cNvSpPr>
            <p:nvPr/>
          </p:nvSpPr>
          <p:spPr bwMode="auto">
            <a:xfrm>
              <a:off x="4106863" y="2147888"/>
              <a:ext cx="7938" cy="19050"/>
            </a:xfrm>
            <a:custGeom>
              <a:avLst/>
              <a:gdLst/>
              <a:ahLst/>
              <a:cxnLst>
                <a:cxn ang="0">
                  <a:pos x="15" y="7"/>
                </a:cxn>
                <a:cxn ang="0">
                  <a:pos x="7" y="0"/>
                </a:cxn>
                <a:cxn ang="0">
                  <a:pos x="0" y="7"/>
                </a:cxn>
                <a:cxn ang="0">
                  <a:pos x="0" y="28"/>
                </a:cxn>
                <a:cxn ang="0">
                  <a:pos x="7" y="36"/>
                </a:cxn>
                <a:cxn ang="0">
                  <a:pos x="15" y="28"/>
                </a:cxn>
                <a:cxn ang="0">
                  <a:pos x="15" y="7"/>
                </a:cxn>
              </a:cxnLst>
              <a:rect l="0" t="0" r="r" b="b"/>
              <a:pathLst>
                <a:path w="15" h="36">
                  <a:moveTo>
                    <a:pt x="15" y="7"/>
                  </a:moveTo>
                  <a:lnTo>
                    <a:pt x="7" y="0"/>
                  </a:lnTo>
                  <a:lnTo>
                    <a:pt x="0" y="7"/>
                  </a:lnTo>
                  <a:lnTo>
                    <a:pt x="0" y="28"/>
                  </a:lnTo>
                  <a:lnTo>
                    <a:pt x="7" y="36"/>
                  </a:lnTo>
                  <a:lnTo>
                    <a:pt x="15" y="28"/>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25" name="Freeform 5505"/>
            <p:cNvSpPr>
              <a:spLocks/>
            </p:cNvSpPr>
            <p:nvPr/>
          </p:nvSpPr>
          <p:spPr bwMode="auto">
            <a:xfrm>
              <a:off x="4106863" y="2147888"/>
              <a:ext cx="7938" cy="19050"/>
            </a:xfrm>
            <a:custGeom>
              <a:avLst/>
              <a:gdLst/>
              <a:ahLst/>
              <a:cxnLst>
                <a:cxn ang="0">
                  <a:pos x="15" y="7"/>
                </a:cxn>
                <a:cxn ang="0">
                  <a:pos x="7" y="0"/>
                </a:cxn>
                <a:cxn ang="0">
                  <a:pos x="7" y="0"/>
                </a:cxn>
                <a:cxn ang="0">
                  <a:pos x="0" y="7"/>
                </a:cxn>
                <a:cxn ang="0">
                  <a:pos x="0" y="28"/>
                </a:cxn>
                <a:cxn ang="0">
                  <a:pos x="7" y="36"/>
                </a:cxn>
                <a:cxn ang="0">
                  <a:pos x="7" y="36"/>
                </a:cxn>
                <a:cxn ang="0">
                  <a:pos x="15" y="28"/>
                </a:cxn>
                <a:cxn ang="0">
                  <a:pos x="15" y="7"/>
                </a:cxn>
              </a:cxnLst>
              <a:rect l="0" t="0" r="r" b="b"/>
              <a:pathLst>
                <a:path w="15" h="36">
                  <a:moveTo>
                    <a:pt x="15" y="7"/>
                  </a:moveTo>
                  <a:lnTo>
                    <a:pt x="7" y="0"/>
                  </a:lnTo>
                  <a:lnTo>
                    <a:pt x="7" y="0"/>
                  </a:lnTo>
                  <a:lnTo>
                    <a:pt x="0" y="7"/>
                  </a:lnTo>
                  <a:lnTo>
                    <a:pt x="0" y="28"/>
                  </a:lnTo>
                  <a:lnTo>
                    <a:pt x="7" y="36"/>
                  </a:lnTo>
                  <a:lnTo>
                    <a:pt x="7" y="36"/>
                  </a:lnTo>
                  <a:lnTo>
                    <a:pt x="15" y="28"/>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26" name="Line 5506"/>
            <p:cNvSpPr>
              <a:spLocks noChangeShapeType="1"/>
            </p:cNvSpPr>
            <p:nvPr/>
          </p:nvSpPr>
          <p:spPr bwMode="auto">
            <a:xfrm>
              <a:off x="4111625" y="2159001"/>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27" name="Freeform 5507"/>
            <p:cNvSpPr>
              <a:spLocks/>
            </p:cNvSpPr>
            <p:nvPr/>
          </p:nvSpPr>
          <p:spPr bwMode="auto">
            <a:xfrm>
              <a:off x="4106863" y="2159001"/>
              <a:ext cx="15875" cy="7938"/>
            </a:xfrm>
            <a:custGeom>
              <a:avLst/>
              <a:gdLst/>
              <a:ahLst/>
              <a:cxnLst>
                <a:cxn ang="0">
                  <a:pos x="7" y="0"/>
                </a:cxn>
                <a:cxn ang="0">
                  <a:pos x="0" y="0"/>
                </a:cxn>
                <a:cxn ang="0">
                  <a:pos x="0" y="7"/>
                </a:cxn>
                <a:cxn ang="0">
                  <a:pos x="7" y="15"/>
                </a:cxn>
                <a:cxn ang="0">
                  <a:pos x="22" y="15"/>
                </a:cxn>
                <a:cxn ang="0">
                  <a:pos x="30" y="7"/>
                </a:cxn>
                <a:cxn ang="0">
                  <a:pos x="22" y="0"/>
                </a:cxn>
                <a:cxn ang="0">
                  <a:pos x="7" y="0"/>
                </a:cxn>
              </a:cxnLst>
              <a:rect l="0" t="0" r="r" b="b"/>
              <a:pathLst>
                <a:path w="30" h="15">
                  <a:moveTo>
                    <a:pt x="7" y="0"/>
                  </a:moveTo>
                  <a:lnTo>
                    <a:pt x="0" y="0"/>
                  </a:lnTo>
                  <a:lnTo>
                    <a:pt x="0" y="7"/>
                  </a:lnTo>
                  <a:lnTo>
                    <a:pt x="7" y="15"/>
                  </a:lnTo>
                  <a:lnTo>
                    <a:pt x="22" y="15"/>
                  </a:lnTo>
                  <a:lnTo>
                    <a:pt x="30" y="7"/>
                  </a:lnTo>
                  <a:lnTo>
                    <a:pt x="22"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28" name="Freeform 5508"/>
            <p:cNvSpPr>
              <a:spLocks/>
            </p:cNvSpPr>
            <p:nvPr/>
          </p:nvSpPr>
          <p:spPr bwMode="auto">
            <a:xfrm>
              <a:off x="4106863" y="2159001"/>
              <a:ext cx="15875" cy="7938"/>
            </a:xfrm>
            <a:custGeom>
              <a:avLst/>
              <a:gdLst/>
              <a:ahLst/>
              <a:cxnLst>
                <a:cxn ang="0">
                  <a:pos x="7" y="0"/>
                </a:cxn>
                <a:cxn ang="0">
                  <a:pos x="0" y="0"/>
                </a:cxn>
                <a:cxn ang="0">
                  <a:pos x="0" y="7"/>
                </a:cxn>
                <a:cxn ang="0">
                  <a:pos x="7" y="15"/>
                </a:cxn>
                <a:cxn ang="0">
                  <a:pos x="22" y="15"/>
                </a:cxn>
                <a:cxn ang="0">
                  <a:pos x="30" y="7"/>
                </a:cxn>
                <a:cxn ang="0">
                  <a:pos x="22" y="0"/>
                </a:cxn>
                <a:cxn ang="0">
                  <a:pos x="22" y="0"/>
                </a:cxn>
                <a:cxn ang="0">
                  <a:pos x="7" y="0"/>
                </a:cxn>
              </a:cxnLst>
              <a:rect l="0" t="0" r="r" b="b"/>
              <a:pathLst>
                <a:path w="30" h="15">
                  <a:moveTo>
                    <a:pt x="7" y="0"/>
                  </a:moveTo>
                  <a:lnTo>
                    <a:pt x="0" y="0"/>
                  </a:lnTo>
                  <a:lnTo>
                    <a:pt x="0" y="7"/>
                  </a:lnTo>
                  <a:lnTo>
                    <a:pt x="7" y="15"/>
                  </a:lnTo>
                  <a:lnTo>
                    <a:pt x="22" y="15"/>
                  </a:lnTo>
                  <a:lnTo>
                    <a:pt x="30" y="7"/>
                  </a:lnTo>
                  <a:lnTo>
                    <a:pt x="22" y="0"/>
                  </a:lnTo>
                  <a:lnTo>
                    <a:pt x="22"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29" name="Line 5509"/>
            <p:cNvSpPr>
              <a:spLocks noChangeShapeType="1"/>
            </p:cNvSpPr>
            <p:nvPr/>
          </p:nvSpPr>
          <p:spPr bwMode="auto">
            <a:xfrm>
              <a:off x="4119563" y="2159001"/>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30" name="Freeform 5510"/>
            <p:cNvSpPr>
              <a:spLocks/>
            </p:cNvSpPr>
            <p:nvPr/>
          </p:nvSpPr>
          <p:spPr bwMode="auto">
            <a:xfrm>
              <a:off x="4114800" y="2159001"/>
              <a:ext cx="7938" cy="7938"/>
            </a:xfrm>
            <a:custGeom>
              <a:avLst/>
              <a:gdLst/>
              <a:ahLst/>
              <a:cxnLst>
                <a:cxn ang="0">
                  <a:pos x="7" y="0"/>
                </a:cxn>
                <a:cxn ang="0">
                  <a:pos x="0" y="0"/>
                </a:cxn>
                <a:cxn ang="0">
                  <a:pos x="0" y="7"/>
                </a:cxn>
                <a:cxn ang="0">
                  <a:pos x="7" y="15"/>
                </a:cxn>
                <a:cxn ang="0">
                  <a:pos x="15" y="15"/>
                </a:cxn>
                <a:cxn ang="0">
                  <a:pos x="15" y="0"/>
                </a:cxn>
                <a:cxn ang="0">
                  <a:pos x="7" y="0"/>
                </a:cxn>
              </a:cxnLst>
              <a:rect l="0" t="0" r="r" b="b"/>
              <a:pathLst>
                <a:path w="15" h="15">
                  <a:moveTo>
                    <a:pt x="7" y="0"/>
                  </a:moveTo>
                  <a:lnTo>
                    <a:pt x="0" y="0"/>
                  </a:lnTo>
                  <a:lnTo>
                    <a:pt x="0" y="7"/>
                  </a:lnTo>
                  <a:lnTo>
                    <a:pt x="7" y="15"/>
                  </a:lnTo>
                  <a:lnTo>
                    <a:pt x="15" y="15"/>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31" name="Freeform 5511"/>
            <p:cNvSpPr>
              <a:spLocks/>
            </p:cNvSpPr>
            <p:nvPr/>
          </p:nvSpPr>
          <p:spPr bwMode="auto">
            <a:xfrm>
              <a:off x="4114800" y="2159001"/>
              <a:ext cx="7938" cy="7938"/>
            </a:xfrm>
            <a:custGeom>
              <a:avLst/>
              <a:gdLst/>
              <a:ahLst/>
              <a:cxnLst>
                <a:cxn ang="0">
                  <a:pos x="7" y="0"/>
                </a:cxn>
                <a:cxn ang="0">
                  <a:pos x="0" y="0"/>
                </a:cxn>
                <a:cxn ang="0">
                  <a:pos x="0" y="7"/>
                </a:cxn>
                <a:cxn ang="0">
                  <a:pos x="7" y="15"/>
                </a:cxn>
                <a:cxn ang="0">
                  <a:pos x="15" y="15"/>
                </a:cxn>
                <a:cxn ang="0">
                  <a:pos x="15" y="7"/>
                </a:cxn>
                <a:cxn ang="0">
                  <a:pos x="15" y="0"/>
                </a:cxn>
                <a:cxn ang="0">
                  <a:pos x="15" y="0"/>
                </a:cxn>
                <a:cxn ang="0">
                  <a:pos x="7" y="0"/>
                </a:cxn>
              </a:cxnLst>
              <a:rect l="0" t="0" r="r" b="b"/>
              <a:pathLst>
                <a:path w="15" h="15">
                  <a:moveTo>
                    <a:pt x="7" y="0"/>
                  </a:moveTo>
                  <a:lnTo>
                    <a:pt x="0" y="0"/>
                  </a:lnTo>
                  <a:lnTo>
                    <a:pt x="0" y="7"/>
                  </a:lnTo>
                  <a:lnTo>
                    <a:pt x="7" y="15"/>
                  </a:lnTo>
                  <a:lnTo>
                    <a:pt x="15" y="15"/>
                  </a:lnTo>
                  <a:lnTo>
                    <a:pt x="15" y="7"/>
                  </a:lnTo>
                  <a:lnTo>
                    <a:pt x="15"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32" name="Line 5512"/>
            <p:cNvSpPr>
              <a:spLocks noChangeShapeType="1"/>
            </p:cNvSpPr>
            <p:nvPr/>
          </p:nvSpPr>
          <p:spPr bwMode="auto">
            <a:xfrm>
              <a:off x="4122738" y="2162176"/>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33" name="Freeform 5513"/>
            <p:cNvSpPr>
              <a:spLocks/>
            </p:cNvSpPr>
            <p:nvPr/>
          </p:nvSpPr>
          <p:spPr bwMode="auto">
            <a:xfrm>
              <a:off x="4119563" y="2159001"/>
              <a:ext cx="3175" cy="11113"/>
            </a:xfrm>
            <a:custGeom>
              <a:avLst/>
              <a:gdLst/>
              <a:ahLst/>
              <a:cxnLst>
                <a:cxn ang="0">
                  <a:pos x="8" y="7"/>
                </a:cxn>
                <a:cxn ang="0">
                  <a:pos x="8" y="0"/>
                </a:cxn>
                <a:cxn ang="0">
                  <a:pos x="0" y="0"/>
                </a:cxn>
                <a:cxn ang="0">
                  <a:pos x="0" y="22"/>
                </a:cxn>
                <a:cxn ang="0">
                  <a:pos x="8" y="22"/>
                </a:cxn>
                <a:cxn ang="0">
                  <a:pos x="8" y="7"/>
                </a:cxn>
              </a:cxnLst>
              <a:rect l="0" t="0" r="r" b="b"/>
              <a:pathLst>
                <a:path w="8" h="22">
                  <a:moveTo>
                    <a:pt x="8" y="7"/>
                  </a:moveTo>
                  <a:lnTo>
                    <a:pt x="8" y="0"/>
                  </a:lnTo>
                  <a:lnTo>
                    <a:pt x="0" y="0"/>
                  </a:lnTo>
                  <a:lnTo>
                    <a:pt x="0" y="22"/>
                  </a:lnTo>
                  <a:lnTo>
                    <a:pt x="8" y="22"/>
                  </a:lnTo>
                  <a:lnTo>
                    <a:pt x="8"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34" name="Freeform 5514"/>
            <p:cNvSpPr>
              <a:spLocks/>
            </p:cNvSpPr>
            <p:nvPr/>
          </p:nvSpPr>
          <p:spPr bwMode="auto">
            <a:xfrm>
              <a:off x="4119563" y="2159001"/>
              <a:ext cx="3175" cy="11113"/>
            </a:xfrm>
            <a:custGeom>
              <a:avLst/>
              <a:gdLst/>
              <a:ahLst/>
              <a:cxnLst>
                <a:cxn ang="0">
                  <a:pos x="8" y="7"/>
                </a:cxn>
                <a:cxn ang="0">
                  <a:pos x="8" y="0"/>
                </a:cxn>
                <a:cxn ang="0">
                  <a:pos x="0" y="0"/>
                </a:cxn>
                <a:cxn ang="0">
                  <a:pos x="0" y="7"/>
                </a:cxn>
                <a:cxn ang="0">
                  <a:pos x="0" y="22"/>
                </a:cxn>
                <a:cxn ang="0">
                  <a:pos x="0" y="22"/>
                </a:cxn>
                <a:cxn ang="0">
                  <a:pos x="8" y="22"/>
                </a:cxn>
                <a:cxn ang="0">
                  <a:pos x="8" y="22"/>
                </a:cxn>
                <a:cxn ang="0">
                  <a:pos x="8" y="7"/>
                </a:cxn>
              </a:cxnLst>
              <a:rect l="0" t="0" r="r" b="b"/>
              <a:pathLst>
                <a:path w="8" h="22">
                  <a:moveTo>
                    <a:pt x="8" y="7"/>
                  </a:moveTo>
                  <a:lnTo>
                    <a:pt x="8" y="0"/>
                  </a:lnTo>
                  <a:lnTo>
                    <a:pt x="0" y="0"/>
                  </a:lnTo>
                  <a:lnTo>
                    <a:pt x="0" y="7"/>
                  </a:lnTo>
                  <a:lnTo>
                    <a:pt x="0" y="22"/>
                  </a:lnTo>
                  <a:lnTo>
                    <a:pt x="0" y="22"/>
                  </a:lnTo>
                  <a:lnTo>
                    <a:pt x="8" y="22"/>
                  </a:lnTo>
                  <a:lnTo>
                    <a:pt x="8" y="22"/>
                  </a:lnTo>
                  <a:lnTo>
                    <a:pt x="8"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35" name="Line 5515"/>
            <p:cNvSpPr>
              <a:spLocks noChangeShapeType="1"/>
            </p:cNvSpPr>
            <p:nvPr/>
          </p:nvSpPr>
          <p:spPr bwMode="auto">
            <a:xfrm>
              <a:off x="4122738" y="21669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36" name="Freeform 5516"/>
            <p:cNvSpPr>
              <a:spLocks/>
            </p:cNvSpPr>
            <p:nvPr/>
          </p:nvSpPr>
          <p:spPr bwMode="auto">
            <a:xfrm>
              <a:off x="4119563" y="2166938"/>
              <a:ext cx="12700" cy="3175"/>
            </a:xfrm>
            <a:custGeom>
              <a:avLst/>
              <a:gdLst/>
              <a:ahLst/>
              <a:cxnLst>
                <a:cxn ang="0">
                  <a:pos x="8" y="0"/>
                </a:cxn>
                <a:cxn ang="0">
                  <a:pos x="0" y="0"/>
                </a:cxn>
                <a:cxn ang="0">
                  <a:pos x="0" y="7"/>
                </a:cxn>
                <a:cxn ang="0">
                  <a:pos x="24" y="7"/>
                </a:cxn>
                <a:cxn ang="0">
                  <a:pos x="24" y="0"/>
                </a:cxn>
                <a:cxn ang="0">
                  <a:pos x="16" y="0"/>
                </a:cxn>
                <a:cxn ang="0">
                  <a:pos x="8" y="0"/>
                </a:cxn>
              </a:cxnLst>
              <a:rect l="0" t="0" r="r" b="b"/>
              <a:pathLst>
                <a:path w="24" h="7">
                  <a:moveTo>
                    <a:pt x="8" y="0"/>
                  </a:moveTo>
                  <a:lnTo>
                    <a:pt x="0" y="0"/>
                  </a:lnTo>
                  <a:lnTo>
                    <a:pt x="0" y="7"/>
                  </a:lnTo>
                  <a:lnTo>
                    <a:pt x="24" y="7"/>
                  </a:lnTo>
                  <a:lnTo>
                    <a:pt x="24"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37" name="Freeform 5517"/>
            <p:cNvSpPr>
              <a:spLocks/>
            </p:cNvSpPr>
            <p:nvPr/>
          </p:nvSpPr>
          <p:spPr bwMode="auto">
            <a:xfrm>
              <a:off x="4119563" y="2166938"/>
              <a:ext cx="12700" cy="3175"/>
            </a:xfrm>
            <a:custGeom>
              <a:avLst/>
              <a:gdLst/>
              <a:ahLst/>
              <a:cxnLst>
                <a:cxn ang="0">
                  <a:pos x="8" y="0"/>
                </a:cxn>
                <a:cxn ang="0">
                  <a:pos x="0" y="0"/>
                </a:cxn>
                <a:cxn ang="0">
                  <a:pos x="0" y="7"/>
                </a:cxn>
                <a:cxn ang="0">
                  <a:pos x="8" y="7"/>
                </a:cxn>
                <a:cxn ang="0">
                  <a:pos x="16" y="7"/>
                </a:cxn>
                <a:cxn ang="0">
                  <a:pos x="24" y="7"/>
                </a:cxn>
                <a:cxn ang="0">
                  <a:pos x="24" y="0"/>
                </a:cxn>
                <a:cxn ang="0">
                  <a:pos x="16" y="0"/>
                </a:cxn>
                <a:cxn ang="0">
                  <a:pos x="8" y="0"/>
                </a:cxn>
              </a:cxnLst>
              <a:rect l="0" t="0" r="r" b="b"/>
              <a:pathLst>
                <a:path w="24" h="7">
                  <a:moveTo>
                    <a:pt x="8" y="0"/>
                  </a:moveTo>
                  <a:lnTo>
                    <a:pt x="0" y="0"/>
                  </a:lnTo>
                  <a:lnTo>
                    <a:pt x="0" y="7"/>
                  </a:lnTo>
                  <a:lnTo>
                    <a:pt x="8" y="7"/>
                  </a:lnTo>
                  <a:lnTo>
                    <a:pt x="16" y="7"/>
                  </a:lnTo>
                  <a:lnTo>
                    <a:pt x="24" y="7"/>
                  </a:lnTo>
                  <a:lnTo>
                    <a:pt x="24"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38" name="Line 5518"/>
            <p:cNvSpPr>
              <a:spLocks noChangeShapeType="1"/>
            </p:cNvSpPr>
            <p:nvPr/>
          </p:nvSpPr>
          <p:spPr bwMode="auto">
            <a:xfrm>
              <a:off x="4132263" y="21701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39" name="Freeform 5519"/>
            <p:cNvSpPr>
              <a:spLocks/>
            </p:cNvSpPr>
            <p:nvPr/>
          </p:nvSpPr>
          <p:spPr bwMode="auto">
            <a:xfrm>
              <a:off x="4122738" y="2166938"/>
              <a:ext cx="9525" cy="11113"/>
            </a:xfrm>
            <a:custGeom>
              <a:avLst/>
              <a:gdLst/>
              <a:ahLst/>
              <a:cxnLst>
                <a:cxn ang="0">
                  <a:pos x="16" y="7"/>
                </a:cxn>
                <a:cxn ang="0">
                  <a:pos x="16" y="0"/>
                </a:cxn>
                <a:cxn ang="0">
                  <a:pos x="8" y="0"/>
                </a:cxn>
                <a:cxn ang="0">
                  <a:pos x="0" y="7"/>
                </a:cxn>
                <a:cxn ang="0">
                  <a:pos x="0" y="15"/>
                </a:cxn>
                <a:cxn ang="0">
                  <a:pos x="8" y="21"/>
                </a:cxn>
                <a:cxn ang="0">
                  <a:pos x="16" y="21"/>
                </a:cxn>
                <a:cxn ang="0">
                  <a:pos x="16" y="15"/>
                </a:cxn>
                <a:cxn ang="0">
                  <a:pos x="16" y="7"/>
                </a:cxn>
              </a:cxnLst>
              <a:rect l="0" t="0" r="r" b="b"/>
              <a:pathLst>
                <a:path w="16" h="21">
                  <a:moveTo>
                    <a:pt x="16" y="7"/>
                  </a:moveTo>
                  <a:lnTo>
                    <a:pt x="16" y="0"/>
                  </a:lnTo>
                  <a:lnTo>
                    <a:pt x="8" y="0"/>
                  </a:lnTo>
                  <a:lnTo>
                    <a:pt x="0" y="7"/>
                  </a:lnTo>
                  <a:lnTo>
                    <a:pt x="0" y="15"/>
                  </a:lnTo>
                  <a:lnTo>
                    <a:pt x="8" y="21"/>
                  </a:lnTo>
                  <a:lnTo>
                    <a:pt x="16" y="21"/>
                  </a:lnTo>
                  <a:lnTo>
                    <a:pt x="16" y="15"/>
                  </a:lnTo>
                  <a:lnTo>
                    <a:pt x="16"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40" name="Freeform 5520"/>
            <p:cNvSpPr>
              <a:spLocks/>
            </p:cNvSpPr>
            <p:nvPr/>
          </p:nvSpPr>
          <p:spPr bwMode="auto">
            <a:xfrm>
              <a:off x="4122738" y="2166938"/>
              <a:ext cx="9525" cy="11113"/>
            </a:xfrm>
            <a:custGeom>
              <a:avLst/>
              <a:gdLst/>
              <a:ahLst/>
              <a:cxnLst>
                <a:cxn ang="0">
                  <a:pos x="16" y="7"/>
                </a:cxn>
                <a:cxn ang="0">
                  <a:pos x="16" y="0"/>
                </a:cxn>
                <a:cxn ang="0">
                  <a:pos x="8" y="0"/>
                </a:cxn>
                <a:cxn ang="0">
                  <a:pos x="0" y="7"/>
                </a:cxn>
                <a:cxn ang="0">
                  <a:pos x="0" y="15"/>
                </a:cxn>
                <a:cxn ang="0">
                  <a:pos x="8" y="21"/>
                </a:cxn>
                <a:cxn ang="0">
                  <a:pos x="16" y="21"/>
                </a:cxn>
                <a:cxn ang="0">
                  <a:pos x="16" y="15"/>
                </a:cxn>
                <a:cxn ang="0">
                  <a:pos x="16" y="7"/>
                </a:cxn>
              </a:cxnLst>
              <a:rect l="0" t="0" r="r" b="b"/>
              <a:pathLst>
                <a:path w="16" h="21">
                  <a:moveTo>
                    <a:pt x="16" y="7"/>
                  </a:moveTo>
                  <a:lnTo>
                    <a:pt x="16" y="0"/>
                  </a:lnTo>
                  <a:lnTo>
                    <a:pt x="8" y="0"/>
                  </a:lnTo>
                  <a:lnTo>
                    <a:pt x="0" y="7"/>
                  </a:lnTo>
                  <a:lnTo>
                    <a:pt x="0" y="15"/>
                  </a:lnTo>
                  <a:lnTo>
                    <a:pt x="8" y="21"/>
                  </a:lnTo>
                  <a:lnTo>
                    <a:pt x="16" y="21"/>
                  </a:lnTo>
                  <a:lnTo>
                    <a:pt x="16" y="15"/>
                  </a:lnTo>
                  <a:lnTo>
                    <a:pt x="16"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41" name="Line 5521"/>
            <p:cNvSpPr>
              <a:spLocks noChangeShapeType="1"/>
            </p:cNvSpPr>
            <p:nvPr/>
          </p:nvSpPr>
          <p:spPr bwMode="auto">
            <a:xfrm>
              <a:off x="4127500" y="21701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42" name="Freeform 5522"/>
            <p:cNvSpPr>
              <a:spLocks/>
            </p:cNvSpPr>
            <p:nvPr/>
          </p:nvSpPr>
          <p:spPr bwMode="auto">
            <a:xfrm>
              <a:off x="4122738" y="2170113"/>
              <a:ext cx="12700" cy="7938"/>
            </a:xfrm>
            <a:custGeom>
              <a:avLst/>
              <a:gdLst/>
              <a:ahLst/>
              <a:cxnLst>
                <a:cxn ang="0">
                  <a:pos x="8" y="0"/>
                </a:cxn>
                <a:cxn ang="0">
                  <a:pos x="8" y="8"/>
                </a:cxn>
                <a:cxn ang="0">
                  <a:pos x="0" y="8"/>
                </a:cxn>
                <a:cxn ang="0">
                  <a:pos x="8" y="14"/>
                </a:cxn>
                <a:cxn ang="0">
                  <a:pos x="16" y="14"/>
                </a:cxn>
                <a:cxn ang="0">
                  <a:pos x="22" y="8"/>
                </a:cxn>
                <a:cxn ang="0">
                  <a:pos x="16" y="0"/>
                </a:cxn>
                <a:cxn ang="0">
                  <a:pos x="8" y="0"/>
                </a:cxn>
              </a:cxnLst>
              <a:rect l="0" t="0" r="r" b="b"/>
              <a:pathLst>
                <a:path w="22" h="14">
                  <a:moveTo>
                    <a:pt x="8" y="0"/>
                  </a:moveTo>
                  <a:lnTo>
                    <a:pt x="8" y="8"/>
                  </a:lnTo>
                  <a:lnTo>
                    <a:pt x="0" y="8"/>
                  </a:lnTo>
                  <a:lnTo>
                    <a:pt x="8" y="14"/>
                  </a:lnTo>
                  <a:lnTo>
                    <a:pt x="16" y="14"/>
                  </a:lnTo>
                  <a:lnTo>
                    <a:pt x="22" y="8"/>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43" name="Freeform 5523"/>
            <p:cNvSpPr>
              <a:spLocks/>
            </p:cNvSpPr>
            <p:nvPr/>
          </p:nvSpPr>
          <p:spPr bwMode="auto">
            <a:xfrm>
              <a:off x="4122738" y="2170113"/>
              <a:ext cx="12700" cy="7938"/>
            </a:xfrm>
            <a:custGeom>
              <a:avLst/>
              <a:gdLst/>
              <a:ahLst/>
              <a:cxnLst>
                <a:cxn ang="0">
                  <a:pos x="8" y="0"/>
                </a:cxn>
                <a:cxn ang="0">
                  <a:pos x="8" y="8"/>
                </a:cxn>
                <a:cxn ang="0">
                  <a:pos x="0" y="8"/>
                </a:cxn>
                <a:cxn ang="0">
                  <a:pos x="8" y="14"/>
                </a:cxn>
                <a:cxn ang="0">
                  <a:pos x="16" y="14"/>
                </a:cxn>
                <a:cxn ang="0">
                  <a:pos x="22" y="8"/>
                </a:cxn>
                <a:cxn ang="0">
                  <a:pos x="22" y="8"/>
                </a:cxn>
                <a:cxn ang="0">
                  <a:pos x="16" y="0"/>
                </a:cxn>
                <a:cxn ang="0">
                  <a:pos x="8" y="0"/>
                </a:cxn>
              </a:cxnLst>
              <a:rect l="0" t="0" r="r" b="b"/>
              <a:pathLst>
                <a:path w="22" h="14">
                  <a:moveTo>
                    <a:pt x="8" y="0"/>
                  </a:moveTo>
                  <a:lnTo>
                    <a:pt x="8" y="8"/>
                  </a:lnTo>
                  <a:lnTo>
                    <a:pt x="0" y="8"/>
                  </a:lnTo>
                  <a:lnTo>
                    <a:pt x="8" y="14"/>
                  </a:lnTo>
                  <a:lnTo>
                    <a:pt x="16" y="14"/>
                  </a:lnTo>
                  <a:lnTo>
                    <a:pt x="22" y="8"/>
                  </a:lnTo>
                  <a:lnTo>
                    <a:pt x="22" y="8"/>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44" name="Line 5524"/>
            <p:cNvSpPr>
              <a:spLocks noChangeShapeType="1"/>
            </p:cNvSpPr>
            <p:nvPr/>
          </p:nvSpPr>
          <p:spPr bwMode="auto">
            <a:xfrm>
              <a:off x="4135438" y="2174876"/>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45" name="Freeform 5525"/>
            <p:cNvSpPr>
              <a:spLocks/>
            </p:cNvSpPr>
            <p:nvPr/>
          </p:nvSpPr>
          <p:spPr bwMode="auto">
            <a:xfrm>
              <a:off x="4127500" y="2170113"/>
              <a:ext cx="7938" cy="15875"/>
            </a:xfrm>
            <a:custGeom>
              <a:avLst/>
              <a:gdLst/>
              <a:ahLst/>
              <a:cxnLst>
                <a:cxn ang="0">
                  <a:pos x="14" y="8"/>
                </a:cxn>
                <a:cxn ang="0">
                  <a:pos x="8" y="0"/>
                </a:cxn>
                <a:cxn ang="0">
                  <a:pos x="0" y="8"/>
                </a:cxn>
                <a:cxn ang="0">
                  <a:pos x="0" y="22"/>
                </a:cxn>
                <a:cxn ang="0">
                  <a:pos x="8" y="29"/>
                </a:cxn>
                <a:cxn ang="0">
                  <a:pos x="14" y="22"/>
                </a:cxn>
                <a:cxn ang="0">
                  <a:pos x="14" y="8"/>
                </a:cxn>
              </a:cxnLst>
              <a:rect l="0" t="0" r="r" b="b"/>
              <a:pathLst>
                <a:path w="14" h="29">
                  <a:moveTo>
                    <a:pt x="14" y="8"/>
                  </a:moveTo>
                  <a:lnTo>
                    <a:pt x="8" y="0"/>
                  </a:lnTo>
                  <a:lnTo>
                    <a:pt x="0" y="8"/>
                  </a:lnTo>
                  <a:lnTo>
                    <a:pt x="0" y="22"/>
                  </a:lnTo>
                  <a:lnTo>
                    <a:pt x="8" y="29"/>
                  </a:lnTo>
                  <a:lnTo>
                    <a:pt x="14" y="22"/>
                  </a:lnTo>
                  <a:lnTo>
                    <a:pt x="14"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46" name="Freeform 5526"/>
            <p:cNvSpPr>
              <a:spLocks/>
            </p:cNvSpPr>
            <p:nvPr/>
          </p:nvSpPr>
          <p:spPr bwMode="auto">
            <a:xfrm>
              <a:off x="4127500" y="2170113"/>
              <a:ext cx="7938" cy="15875"/>
            </a:xfrm>
            <a:custGeom>
              <a:avLst/>
              <a:gdLst/>
              <a:ahLst/>
              <a:cxnLst>
                <a:cxn ang="0">
                  <a:pos x="14" y="8"/>
                </a:cxn>
                <a:cxn ang="0">
                  <a:pos x="14" y="8"/>
                </a:cxn>
                <a:cxn ang="0">
                  <a:pos x="8" y="0"/>
                </a:cxn>
                <a:cxn ang="0">
                  <a:pos x="0" y="8"/>
                </a:cxn>
                <a:cxn ang="0">
                  <a:pos x="0" y="22"/>
                </a:cxn>
                <a:cxn ang="0">
                  <a:pos x="8" y="29"/>
                </a:cxn>
                <a:cxn ang="0">
                  <a:pos x="14" y="22"/>
                </a:cxn>
                <a:cxn ang="0">
                  <a:pos x="14" y="22"/>
                </a:cxn>
                <a:cxn ang="0">
                  <a:pos x="14" y="8"/>
                </a:cxn>
              </a:cxnLst>
              <a:rect l="0" t="0" r="r" b="b"/>
              <a:pathLst>
                <a:path w="14" h="29">
                  <a:moveTo>
                    <a:pt x="14" y="8"/>
                  </a:moveTo>
                  <a:lnTo>
                    <a:pt x="14" y="8"/>
                  </a:lnTo>
                  <a:lnTo>
                    <a:pt x="8" y="0"/>
                  </a:lnTo>
                  <a:lnTo>
                    <a:pt x="0" y="8"/>
                  </a:lnTo>
                  <a:lnTo>
                    <a:pt x="0" y="22"/>
                  </a:lnTo>
                  <a:lnTo>
                    <a:pt x="8" y="29"/>
                  </a:lnTo>
                  <a:lnTo>
                    <a:pt x="14" y="22"/>
                  </a:lnTo>
                  <a:lnTo>
                    <a:pt x="14" y="22"/>
                  </a:lnTo>
                  <a:lnTo>
                    <a:pt x="14"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47" name="Line 5527"/>
            <p:cNvSpPr>
              <a:spLocks noChangeShapeType="1"/>
            </p:cNvSpPr>
            <p:nvPr/>
          </p:nvSpPr>
          <p:spPr bwMode="auto">
            <a:xfrm>
              <a:off x="4132263" y="2178051"/>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48" name="Freeform 5528"/>
            <p:cNvSpPr>
              <a:spLocks/>
            </p:cNvSpPr>
            <p:nvPr/>
          </p:nvSpPr>
          <p:spPr bwMode="auto">
            <a:xfrm>
              <a:off x="4127500" y="2178051"/>
              <a:ext cx="28575" cy="7938"/>
            </a:xfrm>
            <a:custGeom>
              <a:avLst/>
              <a:gdLst/>
              <a:ahLst/>
              <a:cxnLst>
                <a:cxn ang="0">
                  <a:pos x="8" y="0"/>
                </a:cxn>
                <a:cxn ang="0">
                  <a:pos x="0" y="8"/>
                </a:cxn>
                <a:cxn ang="0">
                  <a:pos x="8" y="15"/>
                </a:cxn>
                <a:cxn ang="0">
                  <a:pos x="45" y="15"/>
                </a:cxn>
                <a:cxn ang="0">
                  <a:pos x="53" y="8"/>
                </a:cxn>
                <a:cxn ang="0">
                  <a:pos x="53" y="0"/>
                </a:cxn>
                <a:cxn ang="0">
                  <a:pos x="45" y="0"/>
                </a:cxn>
                <a:cxn ang="0">
                  <a:pos x="8" y="0"/>
                </a:cxn>
              </a:cxnLst>
              <a:rect l="0" t="0" r="r" b="b"/>
              <a:pathLst>
                <a:path w="53" h="15">
                  <a:moveTo>
                    <a:pt x="8" y="0"/>
                  </a:moveTo>
                  <a:lnTo>
                    <a:pt x="0" y="8"/>
                  </a:lnTo>
                  <a:lnTo>
                    <a:pt x="8" y="15"/>
                  </a:lnTo>
                  <a:lnTo>
                    <a:pt x="45" y="15"/>
                  </a:lnTo>
                  <a:lnTo>
                    <a:pt x="53" y="8"/>
                  </a:lnTo>
                  <a:lnTo>
                    <a:pt x="53" y="0"/>
                  </a:lnTo>
                  <a:lnTo>
                    <a:pt x="4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49" name="Freeform 5529"/>
            <p:cNvSpPr>
              <a:spLocks/>
            </p:cNvSpPr>
            <p:nvPr/>
          </p:nvSpPr>
          <p:spPr bwMode="auto">
            <a:xfrm>
              <a:off x="4127500" y="2178051"/>
              <a:ext cx="28575" cy="7938"/>
            </a:xfrm>
            <a:custGeom>
              <a:avLst/>
              <a:gdLst/>
              <a:ahLst/>
              <a:cxnLst>
                <a:cxn ang="0">
                  <a:pos x="8" y="0"/>
                </a:cxn>
                <a:cxn ang="0">
                  <a:pos x="8" y="0"/>
                </a:cxn>
                <a:cxn ang="0">
                  <a:pos x="0" y="8"/>
                </a:cxn>
                <a:cxn ang="0">
                  <a:pos x="8" y="15"/>
                </a:cxn>
                <a:cxn ang="0">
                  <a:pos x="45" y="15"/>
                </a:cxn>
                <a:cxn ang="0">
                  <a:pos x="53" y="8"/>
                </a:cxn>
                <a:cxn ang="0">
                  <a:pos x="53" y="0"/>
                </a:cxn>
                <a:cxn ang="0">
                  <a:pos x="45" y="0"/>
                </a:cxn>
                <a:cxn ang="0">
                  <a:pos x="8" y="0"/>
                </a:cxn>
              </a:cxnLst>
              <a:rect l="0" t="0" r="r" b="b"/>
              <a:pathLst>
                <a:path w="53" h="15">
                  <a:moveTo>
                    <a:pt x="8" y="0"/>
                  </a:moveTo>
                  <a:lnTo>
                    <a:pt x="8" y="0"/>
                  </a:lnTo>
                  <a:lnTo>
                    <a:pt x="0" y="8"/>
                  </a:lnTo>
                  <a:lnTo>
                    <a:pt x="8" y="15"/>
                  </a:lnTo>
                  <a:lnTo>
                    <a:pt x="45" y="15"/>
                  </a:lnTo>
                  <a:lnTo>
                    <a:pt x="53" y="8"/>
                  </a:lnTo>
                  <a:lnTo>
                    <a:pt x="53" y="0"/>
                  </a:lnTo>
                  <a:lnTo>
                    <a:pt x="4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50" name="Line 5530"/>
            <p:cNvSpPr>
              <a:spLocks noChangeShapeType="1"/>
            </p:cNvSpPr>
            <p:nvPr/>
          </p:nvSpPr>
          <p:spPr bwMode="auto">
            <a:xfrm>
              <a:off x="4151313" y="2178051"/>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51" name="Freeform 5531"/>
            <p:cNvSpPr>
              <a:spLocks/>
            </p:cNvSpPr>
            <p:nvPr/>
          </p:nvSpPr>
          <p:spPr bwMode="auto">
            <a:xfrm>
              <a:off x="4146550" y="2178051"/>
              <a:ext cx="15875" cy="7938"/>
            </a:xfrm>
            <a:custGeom>
              <a:avLst/>
              <a:gdLst/>
              <a:ahLst/>
              <a:cxnLst>
                <a:cxn ang="0">
                  <a:pos x="8" y="0"/>
                </a:cxn>
                <a:cxn ang="0">
                  <a:pos x="0" y="0"/>
                </a:cxn>
                <a:cxn ang="0">
                  <a:pos x="0" y="8"/>
                </a:cxn>
                <a:cxn ang="0">
                  <a:pos x="8" y="15"/>
                </a:cxn>
                <a:cxn ang="0">
                  <a:pos x="22" y="15"/>
                </a:cxn>
                <a:cxn ang="0">
                  <a:pos x="30" y="8"/>
                </a:cxn>
                <a:cxn ang="0">
                  <a:pos x="22" y="0"/>
                </a:cxn>
                <a:cxn ang="0">
                  <a:pos x="8" y="0"/>
                </a:cxn>
              </a:cxnLst>
              <a:rect l="0" t="0" r="r" b="b"/>
              <a:pathLst>
                <a:path w="30" h="15">
                  <a:moveTo>
                    <a:pt x="8" y="0"/>
                  </a:moveTo>
                  <a:lnTo>
                    <a:pt x="0" y="0"/>
                  </a:lnTo>
                  <a:lnTo>
                    <a:pt x="0" y="8"/>
                  </a:lnTo>
                  <a:lnTo>
                    <a:pt x="8" y="15"/>
                  </a:lnTo>
                  <a:lnTo>
                    <a:pt x="22" y="15"/>
                  </a:lnTo>
                  <a:lnTo>
                    <a:pt x="30" y="8"/>
                  </a:lnTo>
                  <a:lnTo>
                    <a:pt x="22"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52" name="Freeform 5532"/>
            <p:cNvSpPr>
              <a:spLocks/>
            </p:cNvSpPr>
            <p:nvPr/>
          </p:nvSpPr>
          <p:spPr bwMode="auto">
            <a:xfrm>
              <a:off x="4146550" y="2178051"/>
              <a:ext cx="15875" cy="7938"/>
            </a:xfrm>
            <a:custGeom>
              <a:avLst/>
              <a:gdLst/>
              <a:ahLst/>
              <a:cxnLst>
                <a:cxn ang="0">
                  <a:pos x="8" y="0"/>
                </a:cxn>
                <a:cxn ang="0">
                  <a:pos x="0" y="0"/>
                </a:cxn>
                <a:cxn ang="0">
                  <a:pos x="0" y="8"/>
                </a:cxn>
                <a:cxn ang="0">
                  <a:pos x="8" y="15"/>
                </a:cxn>
                <a:cxn ang="0">
                  <a:pos x="22" y="15"/>
                </a:cxn>
                <a:cxn ang="0">
                  <a:pos x="30" y="8"/>
                </a:cxn>
                <a:cxn ang="0">
                  <a:pos x="22" y="0"/>
                </a:cxn>
                <a:cxn ang="0">
                  <a:pos x="22" y="0"/>
                </a:cxn>
                <a:cxn ang="0">
                  <a:pos x="8" y="0"/>
                </a:cxn>
              </a:cxnLst>
              <a:rect l="0" t="0" r="r" b="b"/>
              <a:pathLst>
                <a:path w="30" h="15">
                  <a:moveTo>
                    <a:pt x="8" y="0"/>
                  </a:moveTo>
                  <a:lnTo>
                    <a:pt x="0" y="0"/>
                  </a:lnTo>
                  <a:lnTo>
                    <a:pt x="0" y="8"/>
                  </a:lnTo>
                  <a:lnTo>
                    <a:pt x="8" y="15"/>
                  </a:lnTo>
                  <a:lnTo>
                    <a:pt x="22" y="15"/>
                  </a:lnTo>
                  <a:lnTo>
                    <a:pt x="30" y="8"/>
                  </a:lnTo>
                  <a:lnTo>
                    <a:pt x="22" y="0"/>
                  </a:lnTo>
                  <a:lnTo>
                    <a:pt x="22"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53" name="Line 5533"/>
            <p:cNvSpPr>
              <a:spLocks noChangeShapeType="1"/>
            </p:cNvSpPr>
            <p:nvPr/>
          </p:nvSpPr>
          <p:spPr bwMode="auto">
            <a:xfrm>
              <a:off x="4162425" y="21828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54" name="Freeform 5534"/>
            <p:cNvSpPr>
              <a:spLocks/>
            </p:cNvSpPr>
            <p:nvPr/>
          </p:nvSpPr>
          <p:spPr bwMode="auto">
            <a:xfrm>
              <a:off x="4156075" y="2178051"/>
              <a:ext cx="6350" cy="12700"/>
            </a:xfrm>
            <a:custGeom>
              <a:avLst/>
              <a:gdLst/>
              <a:ahLst/>
              <a:cxnLst>
                <a:cxn ang="0">
                  <a:pos x="14" y="8"/>
                </a:cxn>
                <a:cxn ang="0">
                  <a:pos x="6" y="0"/>
                </a:cxn>
                <a:cxn ang="0">
                  <a:pos x="0" y="8"/>
                </a:cxn>
                <a:cxn ang="0">
                  <a:pos x="0" y="15"/>
                </a:cxn>
                <a:cxn ang="0">
                  <a:pos x="6" y="23"/>
                </a:cxn>
                <a:cxn ang="0">
                  <a:pos x="14" y="15"/>
                </a:cxn>
                <a:cxn ang="0">
                  <a:pos x="14" y="8"/>
                </a:cxn>
              </a:cxnLst>
              <a:rect l="0" t="0" r="r" b="b"/>
              <a:pathLst>
                <a:path w="14" h="23">
                  <a:moveTo>
                    <a:pt x="14" y="8"/>
                  </a:moveTo>
                  <a:lnTo>
                    <a:pt x="6" y="0"/>
                  </a:lnTo>
                  <a:lnTo>
                    <a:pt x="0" y="8"/>
                  </a:lnTo>
                  <a:lnTo>
                    <a:pt x="0" y="15"/>
                  </a:lnTo>
                  <a:lnTo>
                    <a:pt x="6" y="23"/>
                  </a:lnTo>
                  <a:lnTo>
                    <a:pt x="14" y="15"/>
                  </a:lnTo>
                  <a:lnTo>
                    <a:pt x="14"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55" name="Freeform 5535"/>
            <p:cNvSpPr>
              <a:spLocks/>
            </p:cNvSpPr>
            <p:nvPr/>
          </p:nvSpPr>
          <p:spPr bwMode="auto">
            <a:xfrm>
              <a:off x="4156075" y="2178051"/>
              <a:ext cx="6350" cy="12700"/>
            </a:xfrm>
            <a:custGeom>
              <a:avLst/>
              <a:gdLst/>
              <a:ahLst/>
              <a:cxnLst>
                <a:cxn ang="0">
                  <a:pos x="14" y="8"/>
                </a:cxn>
                <a:cxn ang="0">
                  <a:pos x="6" y="0"/>
                </a:cxn>
                <a:cxn ang="0">
                  <a:pos x="6" y="0"/>
                </a:cxn>
                <a:cxn ang="0">
                  <a:pos x="0" y="8"/>
                </a:cxn>
                <a:cxn ang="0">
                  <a:pos x="0" y="15"/>
                </a:cxn>
                <a:cxn ang="0">
                  <a:pos x="6" y="23"/>
                </a:cxn>
                <a:cxn ang="0">
                  <a:pos x="6" y="23"/>
                </a:cxn>
                <a:cxn ang="0">
                  <a:pos x="14" y="15"/>
                </a:cxn>
                <a:cxn ang="0">
                  <a:pos x="14" y="8"/>
                </a:cxn>
              </a:cxnLst>
              <a:rect l="0" t="0" r="r" b="b"/>
              <a:pathLst>
                <a:path w="14" h="23">
                  <a:moveTo>
                    <a:pt x="14" y="8"/>
                  </a:moveTo>
                  <a:lnTo>
                    <a:pt x="6" y="0"/>
                  </a:lnTo>
                  <a:lnTo>
                    <a:pt x="6" y="0"/>
                  </a:lnTo>
                  <a:lnTo>
                    <a:pt x="0" y="8"/>
                  </a:lnTo>
                  <a:lnTo>
                    <a:pt x="0" y="15"/>
                  </a:lnTo>
                  <a:lnTo>
                    <a:pt x="6" y="23"/>
                  </a:lnTo>
                  <a:lnTo>
                    <a:pt x="6" y="23"/>
                  </a:lnTo>
                  <a:lnTo>
                    <a:pt x="14" y="15"/>
                  </a:lnTo>
                  <a:lnTo>
                    <a:pt x="14"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56" name="Line 5536"/>
            <p:cNvSpPr>
              <a:spLocks noChangeShapeType="1"/>
            </p:cNvSpPr>
            <p:nvPr/>
          </p:nvSpPr>
          <p:spPr bwMode="auto">
            <a:xfrm>
              <a:off x="4159250" y="21859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57" name="Freeform 5537"/>
            <p:cNvSpPr>
              <a:spLocks/>
            </p:cNvSpPr>
            <p:nvPr/>
          </p:nvSpPr>
          <p:spPr bwMode="auto">
            <a:xfrm>
              <a:off x="4156075" y="2185988"/>
              <a:ext cx="11113" cy="4763"/>
            </a:xfrm>
            <a:custGeom>
              <a:avLst/>
              <a:gdLst/>
              <a:ahLst/>
              <a:cxnLst>
                <a:cxn ang="0">
                  <a:pos x="6" y="0"/>
                </a:cxn>
                <a:cxn ang="0">
                  <a:pos x="0" y="0"/>
                </a:cxn>
                <a:cxn ang="0">
                  <a:pos x="0" y="8"/>
                </a:cxn>
                <a:cxn ang="0">
                  <a:pos x="22" y="8"/>
                </a:cxn>
                <a:cxn ang="0">
                  <a:pos x="14" y="0"/>
                </a:cxn>
                <a:cxn ang="0">
                  <a:pos x="6" y="0"/>
                </a:cxn>
              </a:cxnLst>
              <a:rect l="0" t="0" r="r" b="b"/>
              <a:pathLst>
                <a:path w="22" h="8">
                  <a:moveTo>
                    <a:pt x="6" y="0"/>
                  </a:moveTo>
                  <a:lnTo>
                    <a:pt x="0" y="0"/>
                  </a:lnTo>
                  <a:lnTo>
                    <a:pt x="0" y="8"/>
                  </a:lnTo>
                  <a:lnTo>
                    <a:pt x="22" y="8"/>
                  </a:lnTo>
                  <a:lnTo>
                    <a:pt x="14" y="0"/>
                  </a:lnTo>
                  <a:lnTo>
                    <a:pt x="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58" name="Freeform 5538"/>
            <p:cNvSpPr>
              <a:spLocks/>
            </p:cNvSpPr>
            <p:nvPr/>
          </p:nvSpPr>
          <p:spPr bwMode="auto">
            <a:xfrm>
              <a:off x="4156075" y="2185988"/>
              <a:ext cx="11113" cy="4763"/>
            </a:xfrm>
            <a:custGeom>
              <a:avLst/>
              <a:gdLst/>
              <a:ahLst/>
              <a:cxnLst>
                <a:cxn ang="0">
                  <a:pos x="6" y="0"/>
                </a:cxn>
                <a:cxn ang="0">
                  <a:pos x="0" y="0"/>
                </a:cxn>
                <a:cxn ang="0">
                  <a:pos x="0" y="8"/>
                </a:cxn>
                <a:cxn ang="0">
                  <a:pos x="6" y="8"/>
                </a:cxn>
                <a:cxn ang="0">
                  <a:pos x="14" y="8"/>
                </a:cxn>
                <a:cxn ang="0">
                  <a:pos x="22" y="8"/>
                </a:cxn>
                <a:cxn ang="0">
                  <a:pos x="14" y="0"/>
                </a:cxn>
                <a:cxn ang="0">
                  <a:pos x="14" y="0"/>
                </a:cxn>
                <a:cxn ang="0">
                  <a:pos x="6" y="0"/>
                </a:cxn>
              </a:cxnLst>
              <a:rect l="0" t="0" r="r" b="b"/>
              <a:pathLst>
                <a:path w="22" h="8">
                  <a:moveTo>
                    <a:pt x="6" y="0"/>
                  </a:moveTo>
                  <a:lnTo>
                    <a:pt x="0" y="0"/>
                  </a:lnTo>
                  <a:lnTo>
                    <a:pt x="0" y="8"/>
                  </a:lnTo>
                  <a:lnTo>
                    <a:pt x="6" y="8"/>
                  </a:lnTo>
                  <a:lnTo>
                    <a:pt x="14" y="8"/>
                  </a:lnTo>
                  <a:lnTo>
                    <a:pt x="22" y="8"/>
                  </a:lnTo>
                  <a:lnTo>
                    <a:pt x="14" y="0"/>
                  </a:lnTo>
                  <a:lnTo>
                    <a:pt x="14" y="0"/>
                  </a:lnTo>
                  <a:lnTo>
                    <a:pt x="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59" name="Line 5539"/>
            <p:cNvSpPr>
              <a:spLocks noChangeShapeType="1"/>
            </p:cNvSpPr>
            <p:nvPr/>
          </p:nvSpPr>
          <p:spPr bwMode="auto">
            <a:xfrm>
              <a:off x="4162425" y="21859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60" name="Freeform 5540"/>
            <p:cNvSpPr>
              <a:spLocks/>
            </p:cNvSpPr>
            <p:nvPr/>
          </p:nvSpPr>
          <p:spPr bwMode="auto">
            <a:xfrm>
              <a:off x="4159250" y="2185988"/>
              <a:ext cx="12700" cy="4763"/>
            </a:xfrm>
            <a:custGeom>
              <a:avLst/>
              <a:gdLst/>
              <a:ahLst/>
              <a:cxnLst>
                <a:cxn ang="0">
                  <a:pos x="8" y="0"/>
                </a:cxn>
                <a:cxn ang="0">
                  <a:pos x="0" y="0"/>
                </a:cxn>
                <a:cxn ang="0">
                  <a:pos x="0" y="8"/>
                </a:cxn>
                <a:cxn ang="0">
                  <a:pos x="24" y="8"/>
                </a:cxn>
                <a:cxn ang="0">
                  <a:pos x="16" y="0"/>
                </a:cxn>
                <a:cxn ang="0">
                  <a:pos x="8" y="0"/>
                </a:cxn>
              </a:cxnLst>
              <a:rect l="0" t="0" r="r" b="b"/>
              <a:pathLst>
                <a:path w="24" h="8">
                  <a:moveTo>
                    <a:pt x="8" y="0"/>
                  </a:moveTo>
                  <a:lnTo>
                    <a:pt x="0" y="0"/>
                  </a:lnTo>
                  <a:lnTo>
                    <a:pt x="0" y="8"/>
                  </a:lnTo>
                  <a:lnTo>
                    <a:pt x="24" y="8"/>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61" name="Freeform 5541"/>
            <p:cNvSpPr>
              <a:spLocks/>
            </p:cNvSpPr>
            <p:nvPr/>
          </p:nvSpPr>
          <p:spPr bwMode="auto">
            <a:xfrm>
              <a:off x="4159250" y="2185988"/>
              <a:ext cx="12700" cy="4763"/>
            </a:xfrm>
            <a:custGeom>
              <a:avLst/>
              <a:gdLst/>
              <a:ahLst/>
              <a:cxnLst>
                <a:cxn ang="0">
                  <a:pos x="8" y="0"/>
                </a:cxn>
                <a:cxn ang="0">
                  <a:pos x="0" y="0"/>
                </a:cxn>
                <a:cxn ang="0">
                  <a:pos x="0" y="8"/>
                </a:cxn>
                <a:cxn ang="0">
                  <a:pos x="8" y="8"/>
                </a:cxn>
                <a:cxn ang="0">
                  <a:pos x="16" y="8"/>
                </a:cxn>
                <a:cxn ang="0">
                  <a:pos x="24" y="8"/>
                </a:cxn>
                <a:cxn ang="0">
                  <a:pos x="16" y="0"/>
                </a:cxn>
                <a:cxn ang="0">
                  <a:pos x="16" y="0"/>
                </a:cxn>
                <a:cxn ang="0">
                  <a:pos x="8" y="0"/>
                </a:cxn>
              </a:cxnLst>
              <a:rect l="0" t="0" r="r" b="b"/>
              <a:pathLst>
                <a:path w="24" h="8">
                  <a:moveTo>
                    <a:pt x="8" y="0"/>
                  </a:moveTo>
                  <a:lnTo>
                    <a:pt x="0" y="0"/>
                  </a:lnTo>
                  <a:lnTo>
                    <a:pt x="0" y="8"/>
                  </a:lnTo>
                  <a:lnTo>
                    <a:pt x="8" y="8"/>
                  </a:lnTo>
                  <a:lnTo>
                    <a:pt x="16" y="8"/>
                  </a:lnTo>
                  <a:lnTo>
                    <a:pt x="24" y="8"/>
                  </a:lnTo>
                  <a:lnTo>
                    <a:pt x="16"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62" name="Line 5542"/>
            <p:cNvSpPr>
              <a:spLocks noChangeShapeType="1"/>
            </p:cNvSpPr>
            <p:nvPr/>
          </p:nvSpPr>
          <p:spPr bwMode="auto">
            <a:xfrm>
              <a:off x="4171950" y="21859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63" name="Rectangle 5543"/>
            <p:cNvSpPr>
              <a:spLocks noChangeArrowheads="1"/>
            </p:cNvSpPr>
            <p:nvPr/>
          </p:nvSpPr>
          <p:spPr bwMode="auto">
            <a:xfrm>
              <a:off x="4162425" y="2185988"/>
              <a:ext cx="9525" cy="15875"/>
            </a:xfrm>
            <a:prstGeom prst="rect">
              <a:avLst/>
            </a:prstGeom>
            <a:grpFill/>
            <a:ln w="22225">
              <a:solidFill>
                <a:schemeClr val="accent1"/>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64" name="Freeform 5544"/>
            <p:cNvSpPr>
              <a:spLocks/>
            </p:cNvSpPr>
            <p:nvPr/>
          </p:nvSpPr>
          <p:spPr bwMode="auto">
            <a:xfrm>
              <a:off x="4162425" y="2185988"/>
              <a:ext cx="9525" cy="15875"/>
            </a:xfrm>
            <a:custGeom>
              <a:avLst/>
              <a:gdLst/>
              <a:ahLst/>
              <a:cxnLst>
                <a:cxn ang="0">
                  <a:pos x="16" y="0"/>
                </a:cxn>
                <a:cxn ang="0">
                  <a:pos x="8" y="0"/>
                </a:cxn>
                <a:cxn ang="0">
                  <a:pos x="8" y="0"/>
                </a:cxn>
                <a:cxn ang="0">
                  <a:pos x="0" y="0"/>
                </a:cxn>
                <a:cxn ang="0">
                  <a:pos x="0" y="29"/>
                </a:cxn>
                <a:cxn ang="0">
                  <a:pos x="8" y="29"/>
                </a:cxn>
                <a:cxn ang="0">
                  <a:pos x="8" y="29"/>
                </a:cxn>
                <a:cxn ang="0">
                  <a:pos x="16" y="29"/>
                </a:cxn>
                <a:cxn ang="0">
                  <a:pos x="16" y="0"/>
                </a:cxn>
              </a:cxnLst>
              <a:rect l="0" t="0" r="r" b="b"/>
              <a:pathLst>
                <a:path w="16" h="29">
                  <a:moveTo>
                    <a:pt x="16" y="0"/>
                  </a:moveTo>
                  <a:lnTo>
                    <a:pt x="8" y="0"/>
                  </a:lnTo>
                  <a:lnTo>
                    <a:pt x="8" y="0"/>
                  </a:lnTo>
                  <a:lnTo>
                    <a:pt x="0" y="0"/>
                  </a:lnTo>
                  <a:lnTo>
                    <a:pt x="0" y="29"/>
                  </a:lnTo>
                  <a:lnTo>
                    <a:pt x="8" y="29"/>
                  </a:lnTo>
                  <a:lnTo>
                    <a:pt x="8" y="29"/>
                  </a:lnTo>
                  <a:lnTo>
                    <a:pt x="16" y="29"/>
                  </a:lnTo>
                  <a:lnTo>
                    <a:pt x="1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65" name="Line 5545"/>
            <p:cNvSpPr>
              <a:spLocks noChangeShapeType="1"/>
            </p:cNvSpPr>
            <p:nvPr/>
          </p:nvSpPr>
          <p:spPr bwMode="auto">
            <a:xfrm>
              <a:off x="4167188" y="2197101"/>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66" name="Freeform 5546"/>
            <p:cNvSpPr>
              <a:spLocks/>
            </p:cNvSpPr>
            <p:nvPr/>
          </p:nvSpPr>
          <p:spPr bwMode="auto">
            <a:xfrm>
              <a:off x="4162425" y="2197101"/>
              <a:ext cx="9525" cy="4763"/>
            </a:xfrm>
            <a:custGeom>
              <a:avLst/>
              <a:gdLst/>
              <a:ahLst/>
              <a:cxnLst>
                <a:cxn ang="0">
                  <a:pos x="8" y="0"/>
                </a:cxn>
                <a:cxn ang="0">
                  <a:pos x="0" y="0"/>
                </a:cxn>
                <a:cxn ang="0">
                  <a:pos x="0" y="7"/>
                </a:cxn>
                <a:cxn ang="0">
                  <a:pos x="16" y="7"/>
                </a:cxn>
                <a:cxn ang="0">
                  <a:pos x="16" y="0"/>
                </a:cxn>
                <a:cxn ang="0">
                  <a:pos x="8" y="0"/>
                </a:cxn>
              </a:cxnLst>
              <a:rect l="0" t="0" r="r" b="b"/>
              <a:pathLst>
                <a:path w="16" h="7">
                  <a:moveTo>
                    <a:pt x="8" y="0"/>
                  </a:moveTo>
                  <a:lnTo>
                    <a:pt x="0" y="0"/>
                  </a:lnTo>
                  <a:lnTo>
                    <a:pt x="0" y="7"/>
                  </a:lnTo>
                  <a:lnTo>
                    <a:pt x="16" y="7"/>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67" name="Freeform 5547"/>
            <p:cNvSpPr>
              <a:spLocks/>
            </p:cNvSpPr>
            <p:nvPr/>
          </p:nvSpPr>
          <p:spPr bwMode="auto">
            <a:xfrm>
              <a:off x="4162425" y="2197101"/>
              <a:ext cx="9525" cy="4763"/>
            </a:xfrm>
            <a:custGeom>
              <a:avLst/>
              <a:gdLst/>
              <a:ahLst/>
              <a:cxnLst>
                <a:cxn ang="0">
                  <a:pos x="8" y="0"/>
                </a:cxn>
                <a:cxn ang="0">
                  <a:pos x="0" y="0"/>
                </a:cxn>
                <a:cxn ang="0">
                  <a:pos x="0" y="7"/>
                </a:cxn>
                <a:cxn ang="0">
                  <a:pos x="8" y="7"/>
                </a:cxn>
                <a:cxn ang="0">
                  <a:pos x="16" y="7"/>
                </a:cxn>
                <a:cxn ang="0">
                  <a:pos x="16" y="7"/>
                </a:cxn>
                <a:cxn ang="0">
                  <a:pos x="16" y="0"/>
                </a:cxn>
                <a:cxn ang="0">
                  <a:pos x="16" y="0"/>
                </a:cxn>
                <a:cxn ang="0">
                  <a:pos x="8" y="0"/>
                </a:cxn>
              </a:cxnLst>
              <a:rect l="0" t="0" r="r" b="b"/>
              <a:pathLst>
                <a:path w="16" h="7">
                  <a:moveTo>
                    <a:pt x="8" y="0"/>
                  </a:moveTo>
                  <a:lnTo>
                    <a:pt x="0" y="0"/>
                  </a:lnTo>
                  <a:lnTo>
                    <a:pt x="0" y="7"/>
                  </a:lnTo>
                  <a:lnTo>
                    <a:pt x="8" y="7"/>
                  </a:lnTo>
                  <a:lnTo>
                    <a:pt x="16" y="7"/>
                  </a:lnTo>
                  <a:lnTo>
                    <a:pt x="16" y="7"/>
                  </a:lnTo>
                  <a:lnTo>
                    <a:pt x="16"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68" name="Line 5548"/>
            <p:cNvSpPr>
              <a:spLocks noChangeShapeType="1"/>
            </p:cNvSpPr>
            <p:nvPr/>
          </p:nvSpPr>
          <p:spPr bwMode="auto">
            <a:xfrm>
              <a:off x="4171950" y="22018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69" name="Freeform 5549"/>
            <p:cNvSpPr>
              <a:spLocks/>
            </p:cNvSpPr>
            <p:nvPr/>
          </p:nvSpPr>
          <p:spPr bwMode="auto">
            <a:xfrm>
              <a:off x="4167188" y="2197101"/>
              <a:ext cx="4763" cy="12700"/>
            </a:xfrm>
            <a:custGeom>
              <a:avLst/>
              <a:gdLst/>
              <a:ahLst/>
              <a:cxnLst>
                <a:cxn ang="0">
                  <a:pos x="8" y="7"/>
                </a:cxn>
                <a:cxn ang="0">
                  <a:pos x="8" y="0"/>
                </a:cxn>
                <a:cxn ang="0">
                  <a:pos x="0" y="0"/>
                </a:cxn>
                <a:cxn ang="0">
                  <a:pos x="0" y="22"/>
                </a:cxn>
                <a:cxn ang="0">
                  <a:pos x="8" y="22"/>
                </a:cxn>
                <a:cxn ang="0">
                  <a:pos x="8" y="14"/>
                </a:cxn>
                <a:cxn ang="0">
                  <a:pos x="8" y="7"/>
                </a:cxn>
              </a:cxnLst>
              <a:rect l="0" t="0" r="r" b="b"/>
              <a:pathLst>
                <a:path w="8" h="22">
                  <a:moveTo>
                    <a:pt x="8" y="7"/>
                  </a:moveTo>
                  <a:lnTo>
                    <a:pt x="8" y="0"/>
                  </a:lnTo>
                  <a:lnTo>
                    <a:pt x="0" y="0"/>
                  </a:lnTo>
                  <a:lnTo>
                    <a:pt x="0" y="22"/>
                  </a:lnTo>
                  <a:lnTo>
                    <a:pt x="8" y="22"/>
                  </a:lnTo>
                  <a:lnTo>
                    <a:pt x="8" y="14"/>
                  </a:lnTo>
                  <a:lnTo>
                    <a:pt x="8"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70" name="Freeform 5550"/>
            <p:cNvSpPr>
              <a:spLocks/>
            </p:cNvSpPr>
            <p:nvPr/>
          </p:nvSpPr>
          <p:spPr bwMode="auto">
            <a:xfrm>
              <a:off x="4167188" y="2197101"/>
              <a:ext cx="4763" cy="12700"/>
            </a:xfrm>
            <a:custGeom>
              <a:avLst/>
              <a:gdLst/>
              <a:ahLst/>
              <a:cxnLst>
                <a:cxn ang="0">
                  <a:pos x="8" y="7"/>
                </a:cxn>
                <a:cxn ang="0">
                  <a:pos x="8" y="0"/>
                </a:cxn>
                <a:cxn ang="0">
                  <a:pos x="0" y="0"/>
                </a:cxn>
                <a:cxn ang="0">
                  <a:pos x="0" y="7"/>
                </a:cxn>
                <a:cxn ang="0">
                  <a:pos x="0" y="14"/>
                </a:cxn>
                <a:cxn ang="0">
                  <a:pos x="0" y="22"/>
                </a:cxn>
                <a:cxn ang="0">
                  <a:pos x="8" y="22"/>
                </a:cxn>
                <a:cxn ang="0">
                  <a:pos x="8" y="14"/>
                </a:cxn>
                <a:cxn ang="0">
                  <a:pos x="8" y="7"/>
                </a:cxn>
              </a:cxnLst>
              <a:rect l="0" t="0" r="r" b="b"/>
              <a:pathLst>
                <a:path w="8" h="22">
                  <a:moveTo>
                    <a:pt x="8" y="7"/>
                  </a:moveTo>
                  <a:lnTo>
                    <a:pt x="8" y="0"/>
                  </a:lnTo>
                  <a:lnTo>
                    <a:pt x="0" y="0"/>
                  </a:lnTo>
                  <a:lnTo>
                    <a:pt x="0" y="7"/>
                  </a:lnTo>
                  <a:lnTo>
                    <a:pt x="0" y="14"/>
                  </a:lnTo>
                  <a:lnTo>
                    <a:pt x="0" y="22"/>
                  </a:lnTo>
                  <a:lnTo>
                    <a:pt x="8" y="22"/>
                  </a:lnTo>
                  <a:lnTo>
                    <a:pt x="8" y="14"/>
                  </a:lnTo>
                  <a:lnTo>
                    <a:pt x="8"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71" name="Line 5551"/>
            <p:cNvSpPr>
              <a:spLocks noChangeShapeType="1"/>
            </p:cNvSpPr>
            <p:nvPr/>
          </p:nvSpPr>
          <p:spPr bwMode="auto">
            <a:xfrm>
              <a:off x="4171950" y="22050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72" name="Freeform 5552"/>
            <p:cNvSpPr>
              <a:spLocks/>
            </p:cNvSpPr>
            <p:nvPr/>
          </p:nvSpPr>
          <p:spPr bwMode="auto">
            <a:xfrm>
              <a:off x="4167188" y="2205038"/>
              <a:ext cx="11113" cy="4763"/>
            </a:xfrm>
            <a:custGeom>
              <a:avLst/>
              <a:gdLst/>
              <a:ahLst/>
              <a:cxnLst>
                <a:cxn ang="0">
                  <a:pos x="8" y="0"/>
                </a:cxn>
                <a:cxn ang="0">
                  <a:pos x="0" y="0"/>
                </a:cxn>
                <a:cxn ang="0">
                  <a:pos x="8" y="8"/>
                </a:cxn>
                <a:cxn ang="0">
                  <a:pos x="15" y="8"/>
                </a:cxn>
                <a:cxn ang="0">
                  <a:pos x="22" y="0"/>
                </a:cxn>
                <a:cxn ang="0">
                  <a:pos x="15" y="0"/>
                </a:cxn>
                <a:cxn ang="0">
                  <a:pos x="8" y="0"/>
                </a:cxn>
              </a:cxnLst>
              <a:rect l="0" t="0" r="r" b="b"/>
              <a:pathLst>
                <a:path w="22" h="8">
                  <a:moveTo>
                    <a:pt x="8" y="0"/>
                  </a:moveTo>
                  <a:lnTo>
                    <a:pt x="0" y="0"/>
                  </a:lnTo>
                  <a:lnTo>
                    <a:pt x="8" y="8"/>
                  </a:lnTo>
                  <a:lnTo>
                    <a:pt x="15" y="8"/>
                  </a:lnTo>
                  <a:lnTo>
                    <a:pt x="22" y="0"/>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73" name="Freeform 5553"/>
            <p:cNvSpPr>
              <a:spLocks/>
            </p:cNvSpPr>
            <p:nvPr/>
          </p:nvSpPr>
          <p:spPr bwMode="auto">
            <a:xfrm>
              <a:off x="4167188" y="2205038"/>
              <a:ext cx="11113" cy="4763"/>
            </a:xfrm>
            <a:custGeom>
              <a:avLst/>
              <a:gdLst/>
              <a:ahLst/>
              <a:cxnLst>
                <a:cxn ang="0">
                  <a:pos x="8" y="0"/>
                </a:cxn>
                <a:cxn ang="0">
                  <a:pos x="0" y="0"/>
                </a:cxn>
                <a:cxn ang="0">
                  <a:pos x="0" y="0"/>
                </a:cxn>
                <a:cxn ang="0">
                  <a:pos x="8" y="8"/>
                </a:cxn>
                <a:cxn ang="0">
                  <a:pos x="15" y="8"/>
                </a:cxn>
                <a:cxn ang="0">
                  <a:pos x="22" y="0"/>
                </a:cxn>
                <a:cxn ang="0">
                  <a:pos x="22" y="0"/>
                </a:cxn>
                <a:cxn ang="0">
                  <a:pos x="15" y="0"/>
                </a:cxn>
                <a:cxn ang="0">
                  <a:pos x="8" y="0"/>
                </a:cxn>
              </a:cxnLst>
              <a:rect l="0" t="0" r="r" b="b"/>
              <a:pathLst>
                <a:path w="22" h="8">
                  <a:moveTo>
                    <a:pt x="8" y="0"/>
                  </a:moveTo>
                  <a:lnTo>
                    <a:pt x="0" y="0"/>
                  </a:lnTo>
                  <a:lnTo>
                    <a:pt x="0" y="0"/>
                  </a:lnTo>
                  <a:lnTo>
                    <a:pt x="8" y="8"/>
                  </a:lnTo>
                  <a:lnTo>
                    <a:pt x="15" y="8"/>
                  </a:lnTo>
                  <a:lnTo>
                    <a:pt x="22" y="0"/>
                  </a:lnTo>
                  <a:lnTo>
                    <a:pt x="22"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74" name="Line 5554"/>
            <p:cNvSpPr>
              <a:spLocks noChangeShapeType="1"/>
            </p:cNvSpPr>
            <p:nvPr/>
          </p:nvSpPr>
          <p:spPr bwMode="auto">
            <a:xfrm>
              <a:off x="4175125" y="22050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75" name="Freeform 5555"/>
            <p:cNvSpPr>
              <a:spLocks/>
            </p:cNvSpPr>
            <p:nvPr/>
          </p:nvSpPr>
          <p:spPr bwMode="auto">
            <a:xfrm>
              <a:off x="4171950" y="2205038"/>
              <a:ext cx="19050" cy="4763"/>
            </a:xfrm>
            <a:custGeom>
              <a:avLst/>
              <a:gdLst/>
              <a:ahLst/>
              <a:cxnLst>
                <a:cxn ang="0">
                  <a:pos x="7" y="0"/>
                </a:cxn>
                <a:cxn ang="0">
                  <a:pos x="0" y="0"/>
                </a:cxn>
                <a:cxn ang="0">
                  <a:pos x="7" y="8"/>
                </a:cxn>
                <a:cxn ang="0">
                  <a:pos x="29" y="8"/>
                </a:cxn>
                <a:cxn ang="0">
                  <a:pos x="37" y="0"/>
                </a:cxn>
                <a:cxn ang="0">
                  <a:pos x="29" y="0"/>
                </a:cxn>
                <a:cxn ang="0">
                  <a:pos x="7" y="0"/>
                </a:cxn>
              </a:cxnLst>
              <a:rect l="0" t="0" r="r" b="b"/>
              <a:pathLst>
                <a:path w="37" h="8">
                  <a:moveTo>
                    <a:pt x="7" y="0"/>
                  </a:moveTo>
                  <a:lnTo>
                    <a:pt x="0" y="0"/>
                  </a:lnTo>
                  <a:lnTo>
                    <a:pt x="7" y="8"/>
                  </a:lnTo>
                  <a:lnTo>
                    <a:pt x="29" y="8"/>
                  </a:lnTo>
                  <a:lnTo>
                    <a:pt x="37" y="0"/>
                  </a:lnTo>
                  <a:lnTo>
                    <a:pt x="29"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76" name="Freeform 5556"/>
            <p:cNvSpPr>
              <a:spLocks/>
            </p:cNvSpPr>
            <p:nvPr/>
          </p:nvSpPr>
          <p:spPr bwMode="auto">
            <a:xfrm>
              <a:off x="4171950" y="2205038"/>
              <a:ext cx="19050" cy="4763"/>
            </a:xfrm>
            <a:custGeom>
              <a:avLst/>
              <a:gdLst/>
              <a:ahLst/>
              <a:cxnLst>
                <a:cxn ang="0">
                  <a:pos x="7" y="0"/>
                </a:cxn>
                <a:cxn ang="0">
                  <a:pos x="7" y="0"/>
                </a:cxn>
                <a:cxn ang="0">
                  <a:pos x="0" y="0"/>
                </a:cxn>
                <a:cxn ang="0">
                  <a:pos x="7" y="8"/>
                </a:cxn>
                <a:cxn ang="0">
                  <a:pos x="29" y="8"/>
                </a:cxn>
                <a:cxn ang="0">
                  <a:pos x="37" y="0"/>
                </a:cxn>
                <a:cxn ang="0">
                  <a:pos x="37" y="0"/>
                </a:cxn>
                <a:cxn ang="0">
                  <a:pos x="29" y="0"/>
                </a:cxn>
                <a:cxn ang="0">
                  <a:pos x="7" y="0"/>
                </a:cxn>
              </a:cxnLst>
              <a:rect l="0" t="0" r="r" b="b"/>
              <a:pathLst>
                <a:path w="37" h="8">
                  <a:moveTo>
                    <a:pt x="7" y="0"/>
                  </a:moveTo>
                  <a:lnTo>
                    <a:pt x="7" y="0"/>
                  </a:lnTo>
                  <a:lnTo>
                    <a:pt x="0" y="0"/>
                  </a:lnTo>
                  <a:lnTo>
                    <a:pt x="7" y="8"/>
                  </a:lnTo>
                  <a:lnTo>
                    <a:pt x="29" y="8"/>
                  </a:lnTo>
                  <a:lnTo>
                    <a:pt x="37" y="0"/>
                  </a:lnTo>
                  <a:lnTo>
                    <a:pt x="37" y="0"/>
                  </a:lnTo>
                  <a:lnTo>
                    <a:pt x="29"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77" name="Line 5557"/>
            <p:cNvSpPr>
              <a:spLocks noChangeShapeType="1"/>
            </p:cNvSpPr>
            <p:nvPr/>
          </p:nvSpPr>
          <p:spPr bwMode="auto">
            <a:xfrm>
              <a:off x="4191000" y="22050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78" name="Freeform 5558"/>
            <p:cNvSpPr>
              <a:spLocks/>
            </p:cNvSpPr>
            <p:nvPr/>
          </p:nvSpPr>
          <p:spPr bwMode="auto">
            <a:xfrm>
              <a:off x="4183063" y="2205038"/>
              <a:ext cx="7938" cy="12700"/>
            </a:xfrm>
            <a:custGeom>
              <a:avLst/>
              <a:gdLst/>
              <a:ahLst/>
              <a:cxnLst>
                <a:cxn ang="0">
                  <a:pos x="15" y="0"/>
                </a:cxn>
                <a:cxn ang="0">
                  <a:pos x="0" y="0"/>
                </a:cxn>
                <a:cxn ang="0">
                  <a:pos x="0" y="15"/>
                </a:cxn>
                <a:cxn ang="0">
                  <a:pos x="7" y="23"/>
                </a:cxn>
                <a:cxn ang="0">
                  <a:pos x="15" y="23"/>
                </a:cxn>
                <a:cxn ang="0">
                  <a:pos x="15" y="15"/>
                </a:cxn>
                <a:cxn ang="0">
                  <a:pos x="15" y="0"/>
                </a:cxn>
              </a:cxnLst>
              <a:rect l="0" t="0" r="r" b="b"/>
              <a:pathLst>
                <a:path w="15" h="23">
                  <a:moveTo>
                    <a:pt x="15" y="0"/>
                  </a:moveTo>
                  <a:lnTo>
                    <a:pt x="0" y="0"/>
                  </a:lnTo>
                  <a:lnTo>
                    <a:pt x="0" y="15"/>
                  </a:lnTo>
                  <a:lnTo>
                    <a:pt x="7" y="23"/>
                  </a:lnTo>
                  <a:lnTo>
                    <a:pt x="15" y="23"/>
                  </a:lnTo>
                  <a:lnTo>
                    <a:pt x="15" y="15"/>
                  </a:lnTo>
                  <a:lnTo>
                    <a:pt x="15"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79" name="Freeform 5559"/>
            <p:cNvSpPr>
              <a:spLocks/>
            </p:cNvSpPr>
            <p:nvPr/>
          </p:nvSpPr>
          <p:spPr bwMode="auto">
            <a:xfrm>
              <a:off x="4183063" y="2205038"/>
              <a:ext cx="7938" cy="12700"/>
            </a:xfrm>
            <a:custGeom>
              <a:avLst/>
              <a:gdLst/>
              <a:ahLst/>
              <a:cxnLst>
                <a:cxn ang="0">
                  <a:pos x="15" y="0"/>
                </a:cxn>
                <a:cxn ang="0">
                  <a:pos x="15" y="0"/>
                </a:cxn>
                <a:cxn ang="0">
                  <a:pos x="7" y="0"/>
                </a:cxn>
                <a:cxn ang="0">
                  <a:pos x="0" y="0"/>
                </a:cxn>
                <a:cxn ang="0">
                  <a:pos x="0" y="15"/>
                </a:cxn>
                <a:cxn ang="0">
                  <a:pos x="7" y="23"/>
                </a:cxn>
                <a:cxn ang="0">
                  <a:pos x="15" y="23"/>
                </a:cxn>
                <a:cxn ang="0">
                  <a:pos x="15" y="15"/>
                </a:cxn>
                <a:cxn ang="0">
                  <a:pos x="15" y="0"/>
                </a:cxn>
              </a:cxnLst>
              <a:rect l="0" t="0" r="r" b="b"/>
              <a:pathLst>
                <a:path w="15" h="23">
                  <a:moveTo>
                    <a:pt x="15" y="0"/>
                  </a:moveTo>
                  <a:lnTo>
                    <a:pt x="15" y="0"/>
                  </a:lnTo>
                  <a:lnTo>
                    <a:pt x="7" y="0"/>
                  </a:lnTo>
                  <a:lnTo>
                    <a:pt x="0" y="0"/>
                  </a:lnTo>
                  <a:lnTo>
                    <a:pt x="0" y="15"/>
                  </a:lnTo>
                  <a:lnTo>
                    <a:pt x="7" y="23"/>
                  </a:lnTo>
                  <a:lnTo>
                    <a:pt x="15" y="23"/>
                  </a:lnTo>
                  <a:lnTo>
                    <a:pt x="15" y="15"/>
                  </a:lnTo>
                  <a:lnTo>
                    <a:pt x="15"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80" name="Line 5560"/>
            <p:cNvSpPr>
              <a:spLocks noChangeShapeType="1"/>
            </p:cNvSpPr>
            <p:nvPr/>
          </p:nvSpPr>
          <p:spPr bwMode="auto">
            <a:xfrm>
              <a:off x="4186238" y="2209801"/>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81" name="Freeform 5561"/>
            <p:cNvSpPr>
              <a:spLocks/>
            </p:cNvSpPr>
            <p:nvPr/>
          </p:nvSpPr>
          <p:spPr bwMode="auto">
            <a:xfrm>
              <a:off x="4183063" y="2209801"/>
              <a:ext cx="15875" cy="7938"/>
            </a:xfrm>
            <a:custGeom>
              <a:avLst/>
              <a:gdLst/>
              <a:ahLst/>
              <a:cxnLst>
                <a:cxn ang="0">
                  <a:pos x="7" y="0"/>
                </a:cxn>
                <a:cxn ang="0">
                  <a:pos x="0" y="7"/>
                </a:cxn>
                <a:cxn ang="0">
                  <a:pos x="7" y="15"/>
                </a:cxn>
                <a:cxn ang="0">
                  <a:pos x="23" y="15"/>
                </a:cxn>
                <a:cxn ang="0">
                  <a:pos x="31" y="7"/>
                </a:cxn>
                <a:cxn ang="0">
                  <a:pos x="23" y="0"/>
                </a:cxn>
                <a:cxn ang="0">
                  <a:pos x="7" y="0"/>
                </a:cxn>
              </a:cxnLst>
              <a:rect l="0" t="0" r="r" b="b"/>
              <a:pathLst>
                <a:path w="31" h="15">
                  <a:moveTo>
                    <a:pt x="7" y="0"/>
                  </a:moveTo>
                  <a:lnTo>
                    <a:pt x="0" y="7"/>
                  </a:lnTo>
                  <a:lnTo>
                    <a:pt x="7" y="15"/>
                  </a:lnTo>
                  <a:lnTo>
                    <a:pt x="23" y="15"/>
                  </a:lnTo>
                  <a:lnTo>
                    <a:pt x="31" y="7"/>
                  </a:lnTo>
                  <a:lnTo>
                    <a:pt x="23"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82" name="Freeform 5562"/>
            <p:cNvSpPr>
              <a:spLocks/>
            </p:cNvSpPr>
            <p:nvPr/>
          </p:nvSpPr>
          <p:spPr bwMode="auto">
            <a:xfrm>
              <a:off x="4183063" y="2209801"/>
              <a:ext cx="15875" cy="7938"/>
            </a:xfrm>
            <a:custGeom>
              <a:avLst/>
              <a:gdLst/>
              <a:ahLst/>
              <a:cxnLst>
                <a:cxn ang="0">
                  <a:pos x="7" y="0"/>
                </a:cxn>
                <a:cxn ang="0">
                  <a:pos x="0" y="7"/>
                </a:cxn>
                <a:cxn ang="0">
                  <a:pos x="0" y="7"/>
                </a:cxn>
                <a:cxn ang="0">
                  <a:pos x="7" y="15"/>
                </a:cxn>
                <a:cxn ang="0">
                  <a:pos x="23" y="15"/>
                </a:cxn>
                <a:cxn ang="0">
                  <a:pos x="31" y="7"/>
                </a:cxn>
                <a:cxn ang="0">
                  <a:pos x="31" y="7"/>
                </a:cxn>
                <a:cxn ang="0">
                  <a:pos x="23" y="0"/>
                </a:cxn>
                <a:cxn ang="0">
                  <a:pos x="7" y="0"/>
                </a:cxn>
              </a:cxnLst>
              <a:rect l="0" t="0" r="r" b="b"/>
              <a:pathLst>
                <a:path w="31" h="15">
                  <a:moveTo>
                    <a:pt x="7" y="0"/>
                  </a:moveTo>
                  <a:lnTo>
                    <a:pt x="0" y="7"/>
                  </a:lnTo>
                  <a:lnTo>
                    <a:pt x="0" y="7"/>
                  </a:lnTo>
                  <a:lnTo>
                    <a:pt x="7" y="15"/>
                  </a:lnTo>
                  <a:lnTo>
                    <a:pt x="23" y="15"/>
                  </a:lnTo>
                  <a:lnTo>
                    <a:pt x="31" y="7"/>
                  </a:lnTo>
                  <a:lnTo>
                    <a:pt x="31" y="7"/>
                  </a:lnTo>
                  <a:lnTo>
                    <a:pt x="23"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83" name="Line 5563"/>
            <p:cNvSpPr>
              <a:spLocks noChangeShapeType="1"/>
            </p:cNvSpPr>
            <p:nvPr/>
          </p:nvSpPr>
          <p:spPr bwMode="auto">
            <a:xfrm>
              <a:off x="4198938" y="2212976"/>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84" name="Freeform 5564"/>
            <p:cNvSpPr>
              <a:spLocks/>
            </p:cNvSpPr>
            <p:nvPr/>
          </p:nvSpPr>
          <p:spPr bwMode="auto">
            <a:xfrm>
              <a:off x="4191000" y="2209801"/>
              <a:ext cx="7938" cy="11113"/>
            </a:xfrm>
            <a:custGeom>
              <a:avLst/>
              <a:gdLst/>
              <a:ahLst/>
              <a:cxnLst>
                <a:cxn ang="0">
                  <a:pos x="16" y="7"/>
                </a:cxn>
                <a:cxn ang="0">
                  <a:pos x="16" y="0"/>
                </a:cxn>
                <a:cxn ang="0">
                  <a:pos x="8" y="0"/>
                </a:cxn>
                <a:cxn ang="0">
                  <a:pos x="0" y="7"/>
                </a:cxn>
                <a:cxn ang="0">
                  <a:pos x="0" y="22"/>
                </a:cxn>
                <a:cxn ang="0">
                  <a:pos x="16" y="22"/>
                </a:cxn>
                <a:cxn ang="0">
                  <a:pos x="16" y="7"/>
                </a:cxn>
              </a:cxnLst>
              <a:rect l="0" t="0" r="r" b="b"/>
              <a:pathLst>
                <a:path w="16" h="22">
                  <a:moveTo>
                    <a:pt x="16" y="7"/>
                  </a:moveTo>
                  <a:lnTo>
                    <a:pt x="16" y="0"/>
                  </a:lnTo>
                  <a:lnTo>
                    <a:pt x="8" y="0"/>
                  </a:lnTo>
                  <a:lnTo>
                    <a:pt x="0" y="7"/>
                  </a:lnTo>
                  <a:lnTo>
                    <a:pt x="0" y="22"/>
                  </a:lnTo>
                  <a:lnTo>
                    <a:pt x="16" y="22"/>
                  </a:lnTo>
                  <a:lnTo>
                    <a:pt x="16"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85" name="Freeform 5565"/>
            <p:cNvSpPr>
              <a:spLocks/>
            </p:cNvSpPr>
            <p:nvPr/>
          </p:nvSpPr>
          <p:spPr bwMode="auto">
            <a:xfrm>
              <a:off x="4191000" y="2209801"/>
              <a:ext cx="7938" cy="11113"/>
            </a:xfrm>
            <a:custGeom>
              <a:avLst/>
              <a:gdLst/>
              <a:ahLst/>
              <a:cxnLst>
                <a:cxn ang="0">
                  <a:pos x="16" y="7"/>
                </a:cxn>
                <a:cxn ang="0">
                  <a:pos x="16" y="0"/>
                </a:cxn>
                <a:cxn ang="0">
                  <a:pos x="8" y="0"/>
                </a:cxn>
                <a:cxn ang="0">
                  <a:pos x="0" y="7"/>
                </a:cxn>
                <a:cxn ang="0">
                  <a:pos x="0" y="22"/>
                </a:cxn>
                <a:cxn ang="0">
                  <a:pos x="8" y="22"/>
                </a:cxn>
                <a:cxn ang="0">
                  <a:pos x="16" y="22"/>
                </a:cxn>
                <a:cxn ang="0">
                  <a:pos x="16" y="22"/>
                </a:cxn>
                <a:cxn ang="0">
                  <a:pos x="16" y="7"/>
                </a:cxn>
              </a:cxnLst>
              <a:rect l="0" t="0" r="r" b="b"/>
              <a:pathLst>
                <a:path w="16" h="22">
                  <a:moveTo>
                    <a:pt x="16" y="7"/>
                  </a:moveTo>
                  <a:lnTo>
                    <a:pt x="16" y="0"/>
                  </a:lnTo>
                  <a:lnTo>
                    <a:pt x="8" y="0"/>
                  </a:lnTo>
                  <a:lnTo>
                    <a:pt x="0" y="7"/>
                  </a:lnTo>
                  <a:lnTo>
                    <a:pt x="0" y="22"/>
                  </a:lnTo>
                  <a:lnTo>
                    <a:pt x="8" y="22"/>
                  </a:lnTo>
                  <a:lnTo>
                    <a:pt x="16" y="22"/>
                  </a:lnTo>
                  <a:lnTo>
                    <a:pt x="16" y="22"/>
                  </a:lnTo>
                  <a:lnTo>
                    <a:pt x="16"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86" name="Line 5566"/>
            <p:cNvSpPr>
              <a:spLocks noChangeShapeType="1"/>
            </p:cNvSpPr>
            <p:nvPr/>
          </p:nvSpPr>
          <p:spPr bwMode="auto">
            <a:xfrm>
              <a:off x="4195763" y="22177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87" name="Freeform 5567"/>
            <p:cNvSpPr>
              <a:spLocks/>
            </p:cNvSpPr>
            <p:nvPr/>
          </p:nvSpPr>
          <p:spPr bwMode="auto">
            <a:xfrm>
              <a:off x="4191000" y="2217738"/>
              <a:ext cx="23813" cy="3175"/>
            </a:xfrm>
            <a:custGeom>
              <a:avLst/>
              <a:gdLst/>
              <a:ahLst/>
              <a:cxnLst>
                <a:cxn ang="0">
                  <a:pos x="8" y="0"/>
                </a:cxn>
                <a:cxn ang="0">
                  <a:pos x="0" y="0"/>
                </a:cxn>
                <a:cxn ang="0">
                  <a:pos x="0" y="7"/>
                </a:cxn>
                <a:cxn ang="0">
                  <a:pos x="45" y="7"/>
                </a:cxn>
                <a:cxn ang="0">
                  <a:pos x="38" y="0"/>
                </a:cxn>
                <a:cxn ang="0">
                  <a:pos x="8" y="0"/>
                </a:cxn>
              </a:cxnLst>
              <a:rect l="0" t="0" r="r" b="b"/>
              <a:pathLst>
                <a:path w="45" h="7">
                  <a:moveTo>
                    <a:pt x="8" y="0"/>
                  </a:moveTo>
                  <a:lnTo>
                    <a:pt x="0" y="0"/>
                  </a:lnTo>
                  <a:lnTo>
                    <a:pt x="0" y="7"/>
                  </a:lnTo>
                  <a:lnTo>
                    <a:pt x="45" y="7"/>
                  </a:lnTo>
                  <a:lnTo>
                    <a:pt x="38"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88" name="Freeform 5568"/>
            <p:cNvSpPr>
              <a:spLocks/>
            </p:cNvSpPr>
            <p:nvPr/>
          </p:nvSpPr>
          <p:spPr bwMode="auto">
            <a:xfrm>
              <a:off x="4191000" y="2217738"/>
              <a:ext cx="23813" cy="3175"/>
            </a:xfrm>
            <a:custGeom>
              <a:avLst/>
              <a:gdLst/>
              <a:ahLst/>
              <a:cxnLst>
                <a:cxn ang="0">
                  <a:pos x="8" y="0"/>
                </a:cxn>
                <a:cxn ang="0">
                  <a:pos x="0" y="0"/>
                </a:cxn>
                <a:cxn ang="0">
                  <a:pos x="0" y="7"/>
                </a:cxn>
                <a:cxn ang="0">
                  <a:pos x="8" y="7"/>
                </a:cxn>
                <a:cxn ang="0">
                  <a:pos x="38" y="7"/>
                </a:cxn>
                <a:cxn ang="0">
                  <a:pos x="45" y="7"/>
                </a:cxn>
                <a:cxn ang="0">
                  <a:pos x="38" y="0"/>
                </a:cxn>
                <a:cxn ang="0">
                  <a:pos x="38" y="0"/>
                </a:cxn>
                <a:cxn ang="0">
                  <a:pos x="8" y="0"/>
                </a:cxn>
              </a:cxnLst>
              <a:rect l="0" t="0" r="r" b="b"/>
              <a:pathLst>
                <a:path w="45" h="7">
                  <a:moveTo>
                    <a:pt x="8" y="0"/>
                  </a:moveTo>
                  <a:lnTo>
                    <a:pt x="0" y="0"/>
                  </a:lnTo>
                  <a:lnTo>
                    <a:pt x="0" y="7"/>
                  </a:lnTo>
                  <a:lnTo>
                    <a:pt x="8" y="7"/>
                  </a:lnTo>
                  <a:lnTo>
                    <a:pt x="38" y="7"/>
                  </a:lnTo>
                  <a:lnTo>
                    <a:pt x="45" y="7"/>
                  </a:lnTo>
                  <a:lnTo>
                    <a:pt x="38" y="0"/>
                  </a:lnTo>
                  <a:lnTo>
                    <a:pt x="38"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89" name="Line 5569"/>
            <p:cNvSpPr>
              <a:spLocks noChangeShapeType="1"/>
            </p:cNvSpPr>
            <p:nvPr/>
          </p:nvSpPr>
          <p:spPr bwMode="auto">
            <a:xfrm>
              <a:off x="4214813" y="22209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90" name="Freeform 5570"/>
            <p:cNvSpPr>
              <a:spLocks/>
            </p:cNvSpPr>
            <p:nvPr/>
          </p:nvSpPr>
          <p:spPr bwMode="auto">
            <a:xfrm>
              <a:off x="4206875" y="2217738"/>
              <a:ext cx="7938" cy="11113"/>
            </a:xfrm>
            <a:custGeom>
              <a:avLst/>
              <a:gdLst/>
              <a:ahLst/>
              <a:cxnLst>
                <a:cxn ang="0">
                  <a:pos x="15" y="7"/>
                </a:cxn>
                <a:cxn ang="0">
                  <a:pos x="8" y="0"/>
                </a:cxn>
                <a:cxn ang="0">
                  <a:pos x="0" y="7"/>
                </a:cxn>
                <a:cxn ang="0">
                  <a:pos x="0" y="13"/>
                </a:cxn>
                <a:cxn ang="0">
                  <a:pos x="8" y="21"/>
                </a:cxn>
                <a:cxn ang="0">
                  <a:pos x="15" y="13"/>
                </a:cxn>
                <a:cxn ang="0">
                  <a:pos x="15" y="7"/>
                </a:cxn>
              </a:cxnLst>
              <a:rect l="0" t="0" r="r" b="b"/>
              <a:pathLst>
                <a:path w="15" h="21">
                  <a:moveTo>
                    <a:pt x="15" y="7"/>
                  </a:moveTo>
                  <a:lnTo>
                    <a:pt x="8" y="0"/>
                  </a:lnTo>
                  <a:lnTo>
                    <a:pt x="0" y="7"/>
                  </a:lnTo>
                  <a:lnTo>
                    <a:pt x="0" y="13"/>
                  </a:lnTo>
                  <a:lnTo>
                    <a:pt x="8" y="21"/>
                  </a:lnTo>
                  <a:lnTo>
                    <a:pt x="15" y="13"/>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91" name="Freeform 5571"/>
            <p:cNvSpPr>
              <a:spLocks/>
            </p:cNvSpPr>
            <p:nvPr/>
          </p:nvSpPr>
          <p:spPr bwMode="auto">
            <a:xfrm>
              <a:off x="4206875" y="2217738"/>
              <a:ext cx="7938" cy="11113"/>
            </a:xfrm>
            <a:custGeom>
              <a:avLst/>
              <a:gdLst/>
              <a:ahLst/>
              <a:cxnLst>
                <a:cxn ang="0">
                  <a:pos x="15" y="7"/>
                </a:cxn>
                <a:cxn ang="0">
                  <a:pos x="8" y="0"/>
                </a:cxn>
                <a:cxn ang="0">
                  <a:pos x="8" y="0"/>
                </a:cxn>
                <a:cxn ang="0">
                  <a:pos x="0" y="7"/>
                </a:cxn>
                <a:cxn ang="0">
                  <a:pos x="0" y="13"/>
                </a:cxn>
                <a:cxn ang="0">
                  <a:pos x="8" y="21"/>
                </a:cxn>
                <a:cxn ang="0">
                  <a:pos x="8" y="21"/>
                </a:cxn>
                <a:cxn ang="0">
                  <a:pos x="15" y="13"/>
                </a:cxn>
                <a:cxn ang="0">
                  <a:pos x="15" y="7"/>
                </a:cxn>
              </a:cxnLst>
              <a:rect l="0" t="0" r="r" b="b"/>
              <a:pathLst>
                <a:path w="15" h="21">
                  <a:moveTo>
                    <a:pt x="15" y="7"/>
                  </a:moveTo>
                  <a:lnTo>
                    <a:pt x="8" y="0"/>
                  </a:lnTo>
                  <a:lnTo>
                    <a:pt x="8" y="0"/>
                  </a:lnTo>
                  <a:lnTo>
                    <a:pt x="0" y="7"/>
                  </a:lnTo>
                  <a:lnTo>
                    <a:pt x="0" y="13"/>
                  </a:lnTo>
                  <a:lnTo>
                    <a:pt x="8" y="21"/>
                  </a:lnTo>
                  <a:lnTo>
                    <a:pt x="8" y="21"/>
                  </a:lnTo>
                  <a:lnTo>
                    <a:pt x="15" y="13"/>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92" name="Line 5572"/>
            <p:cNvSpPr>
              <a:spLocks noChangeShapeType="1"/>
            </p:cNvSpPr>
            <p:nvPr/>
          </p:nvSpPr>
          <p:spPr bwMode="auto">
            <a:xfrm>
              <a:off x="4211638" y="22240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93" name="Freeform 5573"/>
            <p:cNvSpPr>
              <a:spLocks/>
            </p:cNvSpPr>
            <p:nvPr/>
          </p:nvSpPr>
          <p:spPr bwMode="auto">
            <a:xfrm>
              <a:off x="4206875" y="2224088"/>
              <a:ext cx="15875" cy="4763"/>
            </a:xfrm>
            <a:custGeom>
              <a:avLst/>
              <a:gdLst/>
              <a:ahLst/>
              <a:cxnLst>
                <a:cxn ang="0">
                  <a:pos x="8" y="0"/>
                </a:cxn>
                <a:cxn ang="0">
                  <a:pos x="0" y="0"/>
                </a:cxn>
                <a:cxn ang="0">
                  <a:pos x="8" y="8"/>
                </a:cxn>
                <a:cxn ang="0">
                  <a:pos x="23" y="8"/>
                </a:cxn>
                <a:cxn ang="0">
                  <a:pos x="31" y="0"/>
                </a:cxn>
                <a:cxn ang="0">
                  <a:pos x="23" y="0"/>
                </a:cxn>
                <a:cxn ang="0">
                  <a:pos x="8" y="0"/>
                </a:cxn>
              </a:cxnLst>
              <a:rect l="0" t="0" r="r" b="b"/>
              <a:pathLst>
                <a:path w="31" h="8">
                  <a:moveTo>
                    <a:pt x="8" y="0"/>
                  </a:moveTo>
                  <a:lnTo>
                    <a:pt x="0" y="0"/>
                  </a:lnTo>
                  <a:lnTo>
                    <a:pt x="8" y="8"/>
                  </a:lnTo>
                  <a:lnTo>
                    <a:pt x="23" y="8"/>
                  </a:lnTo>
                  <a:lnTo>
                    <a:pt x="31" y="0"/>
                  </a:lnTo>
                  <a:lnTo>
                    <a:pt x="23"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94" name="Freeform 5574"/>
            <p:cNvSpPr>
              <a:spLocks/>
            </p:cNvSpPr>
            <p:nvPr/>
          </p:nvSpPr>
          <p:spPr bwMode="auto">
            <a:xfrm>
              <a:off x="4206875" y="2224088"/>
              <a:ext cx="15875" cy="4763"/>
            </a:xfrm>
            <a:custGeom>
              <a:avLst/>
              <a:gdLst/>
              <a:ahLst/>
              <a:cxnLst>
                <a:cxn ang="0">
                  <a:pos x="8" y="0"/>
                </a:cxn>
                <a:cxn ang="0">
                  <a:pos x="0" y="0"/>
                </a:cxn>
                <a:cxn ang="0">
                  <a:pos x="0" y="0"/>
                </a:cxn>
                <a:cxn ang="0">
                  <a:pos x="8" y="8"/>
                </a:cxn>
                <a:cxn ang="0">
                  <a:pos x="23" y="8"/>
                </a:cxn>
                <a:cxn ang="0">
                  <a:pos x="31" y="0"/>
                </a:cxn>
                <a:cxn ang="0">
                  <a:pos x="31" y="0"/>
                </a:cxn>
                <a:cxn ang="0">
                  <a:pos x="23" y="0"/>
                </a:cxn>
                <a:cxn ang="0">
                  <a:pos x="8" y="0"/>
                </a:cxn>
              </a:cxnLst>
              <a:rect l="0" t="0" r="r" b="b"/>
              <a:pathLst>
                <a:path w="31" h="8">
                  <a:moveTo>
                    <a:pt x="8" y="0"/>
                  </a:moveTo>
                  <a:lnTo>
                    <a:pt x="0" y="0"/>
                  </a:lnTo>
                  <a:lnTo>
                    <a:pt x="0" y="0"/>
                  </a:lnTo>
                  <a:lnTo>
                    <a:pt x="8" y="8"/>
                  </a:lnTo>
                  <a:lnTo>
                    <a:pt x="23" y="8"/>
                  </a:lnTo>
                  <a:lnTo>
                    <a:pt x="31" y="0"/>
                  </a:lnTo>
                  <a:lnTo>
                    <a:pt x="31" y="0"/>
                  </a:lnTo>
                  <a:lnTo>
                    <a:pt x="23"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95" name="Line 5575"/>
            <p:cNvSpPr>
              <a:spLocks noChangeShapeType="1"/>
            </p:cNvSpPr>
            <p:nvPr/>
          </p:nvSpPr>
          <p:spPr bwMode="auto">
            <a:xfrm>
              <a:off x="4222750" y="22240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96" name="Freeform 5576"/>
            <p:cNvSpPr>
              <a:spLocks/>
            </p:cNvSpPr>
            <p:nvPr/>
          </p:nvSpPr>
          <p:spPr bwMode="auto">
            <a:xfrm>
              <a:off x="4219575" y="2224088"/>
              <a:ext cx="3175" cy="12700"/>
            </a:xfrm>
            <a:custGeom>
              <a:avLst/>
              <a:gdLst/>
              <a:ahLst/>
              <a:cxnLst>
                <a:cxn ang="0">
                  <a:pos x="8" y="0"/>
                </a:cxn>
                <a:cxn ang="0">
                  <a:pos x="0" y="0"/>
                </a:cxn>
                <a:cxn ang="0">
                  <a:pos x="0" y="23"/>
                </a:cxn>
                <a:cxn ang="0">
                  <a:pos x="8" y="15"/>
                </a:cxn>
                <a:cxn ang="0">
                  <a:pos x="8" y="0"/>
                </a:cxn>
              </a:cxnLst>
              <a:rect l="0" t="0" r="r" b="b"/>
              <a:pathLst>
                <a:path w="8" h="23">
                  <a:moveTo>
                    <a:pt x="8" y="0"/>
                  </a:moveTo>
                  <a:lnTo>
                    <a:pt x="0" y="0"/>
                  </a:lnTo>
                  <a:lnTo>
                    <a:pt x="0" y="23"/>
                  </a:lnTo>
                  <a:lnTo>
                    <a:pt x="8" y="15"/>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97" name="Freeform 5577"/>
            <p:cNvSpPr>
              <a:spLocks/>
            </p:cNvSpPr>
            <p:nvPr/>
          </p:nvSpPr>
          <p:spPr bwMode="auto">
            <a:xfrm>
              <a:off x="4219575" y="2224088"/>
              <a:ext cx="3175" cy="12700"/>
            </a:xfrm>
            <a:custGeom>
              <a:avLst/>
              <a:gdLst/>
              <a:ahLst/>
              <a:cxnLst>
                <a:cxn ang="0">
                  <a:pos x="8" y="0"/>
                </a:cxn>
                <a:cxn ang="0">
                  <a:pos x="8" y="0"/>
                </a:cxn>
                <a:cxn ang="0">
                  <a:pos x="0" y="0"/>
                </a:cxn>
                <a:cxn ang="0">
                  <a:pos x="0" y="0"/>
                </a:cxn>
                <a:cxn ang="0">
                  <a:pos x="0" y="15"/>
                </a:cxn>
                <a:cxn ang="0">
                  <a:pos x="0" y="23"/>
                </a:cxn>
                <a:cxn ang="0">
                  <a:pos x="8" y="15"/>
                </a:cxn>
                <a:cxn ang="0">
                  <a:pos x="8" y="15"/>
                </a:cxn>
                <a:cxn ang="0">
                  <a:pos x="8" y="0"/>
                </a:cxn>
              </a:cxnLst>
              <a:rect l="0" t="0" r="r" b="b"/>
              <a:pathLst>
                <a:path w="8" h="23">
                  <a:moveTo>
                    <a:pt x="8" y="0"/>
                  </a:moveTo>
                  <a:lnTo>
                    <a:pt x="8" y="0"/>
                  </a:lnTo>
                  <a:lnTo>
                    <a:pt x="0" y="0"/>
                  </a:lnTo>
                  <a:lnTo>
                    <a:pt x="0" y="0"/>
                  </a:lnTo>
                  <a:lnTo>
                    <a:pt x="0" y="15"/>
                  </a:lnTo>
                  <a:lnTo>
                    <a:pt x="0" y="23"/>
                  </a:lnTo>
                  <a:lnTo>
                    <a:pt x="8" y="15"/>
                  </a:lnTo>
                  <a:lnTo>
                    <a:pt x="8" y="15"/>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98" name="Line 5578"/>
            <p:cNvSpPr>
              <a:spLocks noChangeShapeType="1"/>
            </p:cNvSpPr>
            <p:nvPr/>
          </p:nvSpPr>
          <p:spPr bwMode="auto">
            <a:xfrm>
              <a:off x="4219575" y="2228851"/>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099" name="Freeform 5579"/>
            <p:cNvSpPr>
              <a:spLocks/>
            </p:cNvSpPr>
            <p:nvPr/>
          </p:nvSpPr>
          <p:spPr bwMode="auto">
            <a:xfrm>
              <a:off x="4219575" y="2228851"/>
              <a:ext cx="11113" cy="7938"/>
            </a:xfrm>
            <a:custGeom>
              <a:avLst/>
              <a:gdLst/>
              <a:ahLst/>
              <a:cxnLst>
                <a:cxn ang="0">
                  <a:pos x="0" y="0"/>
                </a:cxn>
                <a:cxn ang="0">
                  <a:pos x="0" y="15"/>
                </a:cxn>
                <a:cxn ang="0">
                  <a:pos x="14" y="15"/>
                </a:cxn>
                <a:cxn ang="0">
                  <a:pos x="22" y="7"/>
                </a:cxn>
                <a:cxn ang="0">
                  <a:pos x="22" y="0"/>
                </a:cxn>
                <a:cxn ang="0">
                  <a:pos x="14" y="0"/>
                </a:cxn>
                <a:cxn ang="0">
                  <a:pos x="0" y="0"/>
                </a:cxn>
              </a:cxnLst>
              <a:rect l="0" t="0" r="r" b="b"/>
              <a:pathLst>
                <a:path w="22" h="15">
                  <a:moveTo>
                    <a:pt x="0" y="0"/>
                  </a:moveTo>
                  <a:lnTo>
                    <a:pt x="0" y="15"/>
                  </a:lnTo>
                  <a:lnTo>
                    <a:pt x="14" y="15"/>
                  </a:lnTo>
                  <a:lnTo>
                    <a:pt x="22" y="7"/>
                  </a:lnTo>
                  <a:lnTo>
                    <a:pt x="22" y="0"/>
                  </a:lnTo>
                  <a:lnTo>
                    <a:pt x="14"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00" name="Freeform 5580"/>
            <p:cNvSpPr>
              <a:spLocks/>
            </p:cNvSpPr>
            <p:nvPr/>
          </p:nvSpPr>
          <p:spPr bwMode="auto">
            <a:xfrm>
              <a:off x="4219575" y="2228851"/>
              <a:ext cx="11113" cy="7938"/>
            </a:xfrm>
            <a:custGeom>
              <a:avLst/>
              <a:gdLst/>
              <a:ahLst/>
              <a:cxnLst>
                <a:cxn ang="0">
                  <a:pos x="0" y="0"/>
                </a:cxn>
                <a:cxn ang="0">
                  <a:pos x="0" y="0"/>
                </a:cxn>
                <a:cxn ang="0">
                  <a:pos x="0" y="7"/>
                </a:cxn>
                <a:cxn ang="0">
                  <a:pos x="0" y="15"/>
                </a:cxn>
                <a:cxn ang="0">
                  <a:pos x="14" y="15"/>
                </a:cxn>
                <a:cxn ang="0">
                  <a:pos x="22" y="7"/>
                </a:cxn>
                <a:cxn ang="0">
                  <a:pos x="22" y="0"/>
                </a:cxn>
                <a:cxn ang="0">
                  <a:pos x="14" y="0"/>
                </a:cxn>
                <a:cxn ang="0">
                  <a:pos x="0" y="0"/>
                </a:cxn>
              </a:cxnLst>
              <a:rect l="0" t="0" r="r" b="b"/>
              <a:pathLst>
                <a:path w="22" h="15">
                  <a:moveTo>
                    <a:pt x="0" y="0"/>
                  </a:moveTo>
                  <a:lnTo>
                    <a:pt x="0" y="0"/>
                  </a:lnTo>
                  <a:lnTo>
                    <a:pt x="0" y="7"/>
                  </a:lnTo>
                  <a:lnTo>
                    <a:pt x="0" y="15"/>
                  </a:lnTo>
                  <a:lnTo>
                    <a:pt x="14" y="15"/>
                  </a:lnTo>
                  <a:lnTo>
                    <a:pt x="22" y="7"/>
                  </a:lnTo>
                  <a:lnTo>
                    <a:pt x="22" y="0"/>
                  </a:lnTo>
                  <a:lnTo>
                    <a:pt x="14"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01" name="Line 5581"/>
            <p:cNvSpPr>
              <a:spLocks noChangeShapeType="1"/>
            </p:cNvSpPr>
            <p:nvPr/>
          </p:nvSpPr>
          <p:spPr bwMode="auto">
            <a:xfrm>
              <a:off x="4230688" y="2232026"/>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02" name="Freeform 5582"/>
            <p:cNvSpPr>
              <a:spLocks/>
            </p:cNvSpPr>
            <p:nvPr/>
          </p:nvSpPr>
          <p:spPr bwMode="auto">
            <a:xfrm>
              <a:off x="4222750" y="2228851"/>
              <a:ext cx="7938" cy="11113"/>
            </a:xfrm>
            <a:custGeom>
              <a:avLst/>
              <a:gdLst/>
              <a:ahLst/>
              <a:cxnLst>
                <a:cxn ang="0">
                  <a:pos x="14" y="7"/>
                </a:cxn>
                <a:cxn ang="0">
                  <a:pos x="14" y="0"/>
                </a:cxn>
                <a:cxn ang="0">
                  <a:pos x="6" y="0"/>
                </a:cxn>
                <a:cxn ang="0">
                  <a:pos x="0" y="7"/>
                </a:cxn>
                <a:cxn ang="0">
                  <a:pos x="0" y="22"/>
                </a:cxn>
                <a:cxn ang="0">
                  <a:pos x="14" y="22"/>
                </a:cxn>
                <a:cxn ang="0">
                  <a:pos x="14" y="7"/>
                </a:cxn>
              </a:cxnLst>
              <a:rect l="0" t="0" r="r" b="b"/>
              <a:pathLst>
                <a:path w="14" h="22">
                  <a:moveTo>
                    <a:pt x="14" y="7"/>
                  </a:moveTo>
                  <a:lnTo>
                    <a:pt x="14" y="0"/>
                  </a:lnTo>
                  <a:lnTo>
                    <a:pt x="6" y="0"/>
                  </a:lnTo>
                  <a:lnTo>
                    <a:pt x="0" y="7"/>
                  </a:lnTo>
                  <a:lnTo>
                    <a:pt x="0" y="22"/>
                  </a:lnTo>
                  <a:lnTo>
                    <a:pt x="14" y="22"/>
                  </a:lnTo>
                  <a:lnTo>
                    <a:pt x="14"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03" name="Freeform 5583"/>
            <p:cNvSpPr>
              <a:spLocks/>
            </p:cNvSpPr>
            <p:nvPr/>
          </p:nvSpPr>
          <p:spPr bwMode="auto">
            <a:xfrm>
              <a:off x="4222750" y="2228851"/>
              <a:ext cx="7938" cy="11113"/>
            </a:xfrm>
            <a:custGeom>
              <a:avLst/>
              <a:gdLst/>
              <a:ahLst/>
              <a:cxnLst>
                <a:cxn ang="0">
                  <a:pos x="14" y="7"/>
                </a:cxn>
                <a:cxn ang="0">
                  <a:pos x="14" y="0"/>
                </a:cxn>
                <a:cxn ang="0">
                  <a:pos x="6" y="0"/>
                </a:cxn>
                <a:cxn ang="0">
                  <a:pos x="0" y="7"/>
                </a:cxn>
                <a:cxn ang="0">
                  <a:pos x="0" y="22"/>
                </a:cxn>
                <a:cxn ang="0">
                  <a:pos x="6" y="22"/>
                </a:cxn>
                <a:cxn ang="0">
                  <a:pos x="14" y="22"/>
                </a:cxn>
                <a:cxn ang="0">
                  <a:pos x="14" y="22"/>
                </a:cxn>
                <a:cxn ang="0">
                  <a:pos x="14" y="7"/>
                </a:cxn>
              </a:cxnLst>
              <a:rect l="0" t="0" r="r" b="b"/>
              <a:pathLst>
                <a:path w="14" h="22">
                  <a:moveTo>
                    <a:pt x="14" y="7"/>
                  </a:moveTo>
                  <a:lnTo>
                    <a:pt x="14" y="0"/>
                  </a:lnTo>
                  <a:lnTo>
                    <a:pt x="6" y="0"/>
                  </a:lnTo>
                  <a:lnTo>
                    <a:pt x="0" y="7"/>
                  </a:lnTo>
                  <a:lnTo>
                    <a:pt x="0" y="22"/>
                  </a:lnTo>
                  <a:lnTo>
                    <a:pt x="6" y="22"/>
                  </a:lnTo>
                  <a:lnTo>
                    <a:pt x="14" y="22"/>
                  </a:lnTo>
                  <a:lnTo>
                    <a:pt x="14" y="22"/>
                  </a:lnTo>
                  <a:lnTo>
                    <a:pt x="14"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04" name="Line 5584"/>
            <p:cNvSpPr>
              <a:spLocks noChangeShapeType="1"/>
            </p:cNvSpPr>
            <p:nvPr/>
          </p:nvSpPr>
          <p:spPr bwMode="auto">
            <a:xfrm>
              <a:off x="4225925" y="22367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05" name="Freeform 5585"/>
            <p:cNvSpPr>
              <a:spLocks/>
            </p:cNvSpPr>
            <p:nvPr/>
          </p:nvSpPr>
          <p:spPr bwMode="auto">
            <a:xfrm>
              <a:off x="4222750" y="2236788"/>
              <a:ext cx="12700" cy="3175"/>
            </a:xfrm>
            <a:custGeom>
              <a:avLst/>
              <a:gdLst/>
              <a:ahLst/>
              <a:cxnLst>
                <a:cxn ang="0">
                  <a:pos x="6" y="0"/>
                </a:cxn>
                <a:cxn ang="0">
                  <a:pos x="0" y="7"/>
                </a:cxn>
                <a:cxn ang="0">
                  <a:pos x="22" y="7"/>
                </a:cxn>
                <a:cxn ang="0">
                  <a:pos x="22" y="0"/>
                </a:cxn>
                <a:cxn ang="0">
                  <a:pos x="14" y="0"/>
                </a:cxn>
                <a:cxn ang="0">
                  <a:pos x="6" y="0"/>
                </a:cxn>
              </a:cxnLst>
              <a:rect l="0" t="0" r="r" b="b"/>
              <a:pathLst>
                <a:path w="22" h="7">
                  <a:moveTo>
                    <a:pt x="6" y="0"/>
                  </a:moveTo>
                  <a:lnTo>
                    <a:pt x="0" y="7"/>
                  </a:lnTo>
                  <a:lnTo>
                    <a:pt x="22" y="7"/>
                  </a:lnTo>
                  <a:lnTo>
                    <a:pt x="22" y="0"/>
                  </a:lnTo>
                  <a:lnTo>
                    <a:pt x="14" y="0"/>
                  </a:lnTo>
                  <a:lnTo>
                    <a:pt x="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06" name="Freeform 5586"/>
            <p:cNvSpPr>
              <a:spLocks/>
            </p:cNvSpPr>
            <p:nvPr/>
          </p:nvSpPr>
          <p:spPr bwMode="auto">
            <a:xfrm>
              <a:off x="4222750" y="2236788"/>
              <a:ext cx="12700" cy="3175"/>
            </a:xfrm>
            <a:custGeom>
              <a:avLst/>
              <a:gdLst/>
              <a:ahLst/>
              <a:cxnLst>
                <a:cxn ang="0">
                  <a:pos x="6" y="0"/>
                </a:cxn>
                <a:cxn ang="0">
                  <a:pos x="6" y="0"/>
                </a:cxn>
                <a:cxn ang="0">
                  <a:pos x="0" y="7"/>
                </a:cxn>
                <a:cxn ang="0">
                  <a:pos x="6" y="7"/>
                </a:cxn>
                <a:cxn ang="0">
                  <a:pos x="14" y="7"/>
                </a:cxn>
                <a:cxn ang="0">
                  <a:pos x="22" y="7"/>
                </a:cxn>
                <a:cxn ang="0">
                  <a:pos x="22" y="0"/>
                </a:cxn>
                <a:cxn ang="0">
                  <a:pos x="14" y="0"/>
                </a:cxn>
                <a:cxn ang="0">
                  <a:pos x="6" y="0"/>
                </a:cxn>
              </a:cxnLst>
              <a:rect l="0" t="0" r="r" b="b"/>
              <a:pathLst>
                <a:path w="22" h="7">
                  <a:moveTo>
                    <a:pt x="6" y="0"/>
                  </a:moveTo>
                  <a:lnTo>
                    <a:pt x="6" y="0"/>
                  </a:lnTo>
                  <a:lnTo>
                    <a:pt x="0" y="7"/>
                  </a:lnTo>
                  <a:lnTo>
                    <a:pt x="6" y="7"/>
                  </a:lnTo>
                  <a:lnTo>
                    <a:pt x="14" y="7"/>
                  </a:lnTo>
                  <a:lnTo>
                    <a:pt x="22" y="7"/>
                  </a:lnTo>
                  <a:lnTo>
                    <a:pt x="22" y="0"/>
                  </a:lnTo>
                  <a:lnTo>
                    <a:pt x="14" y="0"/>
                  </a:lnTo>
                  <a:lnTo>
                    <a:pt x="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07" name="Line 5587"/>
            <p:cNvSpPr>
              <a:spLocks noChangeShapeType="1"/>
            </p:cNvSpPr>
            <p:nvPr/>
          </p:nvSpPr>
          <p:spPr bwMode="auto">
            <a:xfrm>
              <a:off x="4235450" y="22399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08" name="Freeform 5588"/>
            <p:cNvSpPr>
              <a:spLocks/>
            </p:cNvSpPr>
            <p:nvPr/>
          </p:nvSpPr>
          <p:spPr bwMode="auto">
            <a:xfrm>
              <a:off x="4225925" y="2236788"/>
              <a:ext cx="9525" cy="11113"/>
            </a:xfrm>
            <a:custGeom>
              <a:avLst/>
              <a:gdLst/>
              <a:ahLst/>
              <a:cxnLst>
                <a:cxn ang="0">
                  <a:pos x="16" y="7"/>
                </a:cxn>
                <a:cxn ang="0">
                  <a:pos x="16" y="0"/>
                </a:cxn>
                <a:cxn ang="0">
                  <a:pos x="8" y="0"/>
                </a:cxn>
                <a:cxn ang="0">
                  <a:pos x="0" y="7"/>
                </a:cxn>
                <a:cxn ang="0">
                  <a:pos x="0" y="14"/>
                </a:cxn>
                <a:cxn ang="0">
                  <a:pos x="8" y="21"/>
                </a:cxn>
                <a:cxn ang="0">
                  <a:pos x="16" y="21"/>
                </a:cxn>
                <a:cxn ang="0">
                  <a:pos x="16" y="14"/>
                </a:cxn>
                <a:cxn ang="0">
                  <a:pos x="16" y="7"/>
                </a:cxn>
              </a:cxnLst>
              <a:rect l="0" t="0" r="r" b="b"/>
              <a:pathLst>
                <a:path w="16" h="21">
                  <a:moveTo>
                    <a:pt x="16" y="7"/>
                  </a:moveTo>
                  <a:lnTo>
                    <a:pt x="16" y="0"/>
                  </a:lnTo>
                  <a:lnTo>
                    <a:pt x="8" y="0"/>
                  </a:lnTo>
                  <a:lnTo>
                    <a:pt x="0" y="7"/>
                  </a:lnTo>
                  <a:lnTo>
                    <a:pt x="0" y="14"/>
                  </a:lnTo>
                  <a:lnTo>
                    <a:pt x="8" y="21"/>
                  </a:lnTo>
                  <a:lnTo>
                    <a:pt x="16" y="21"/>
                  </a:lnTo>
                  <a:lnTo>
                    <a:pt x="16" y="14"/>
                  </a:lnTo>
                  <a:lnTo>
                    <a:pt x="16"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09" name="Freeform 5589"/>
            <p:cNvSpPr>
              <a:spLocks/>
            </p:cNvSpPr>
            <p:nvPr/>
          </p:nvSpPr>
          <p:spPr bwMode="auto">
            <a:xfrm>
              <a:off x="4225925" y="2236788"/>
              <a:ext cx="9525" cy="11113"/>
            </a:xfrm>
            <a:custGeom>
              <a:avLst/>
              <a:gdLst/>
              <a:ahLst/>
              <a:cxnLst>
                <a:cxn ang="0">
                  <a:pos x="16" y="7"/>
                </a:cxn>
                <a:cxn ang="0">
                  <a:pos x="16" y="0"/>
                </a:cxn>
                <a:cxn ang="0">
                  <a:pos x="8" y="0"/>
                </a:cxn>
                <a:cxn ang="0">
                  <a:pos x="0" y="7"/>
                </a:cxn>
                <a:cxn ang="0">
                  <a:pos x="0" y="14"/>
                </a:cxn>
                <a:cxn ang="0">
                  <a:pos x="8" y="21"/>
                </a:cxn>
                <a:cxn ang="0">
                  <a:pos x="16" y="21"/>
                </a:cxn>
                <a:cxn ang="0">
                  <a:pos x="16" y="14"/>
                </a:cxn>
                <a:cxn ang="0">
                  <a:pos x="16" y="7"/>
                </a:cxn>
              </a:cxnLst>
              <a:rect l="0" t="0" r="r" b="b"/>
              <a:pathLst>
                <a:path w="16" h="21">
                  <a:moveTo>
                    <a:pt x="16" y="7"/>
                  </a:moveTo>
                  <a:lnTo>
                    <a:pt x="16" y="0"/>
                  </a:lnTo>
                  <a:lnTo>
                    <a:pt x="8" y="0"/>
                  </a:lnTo>
                  <a:lnTo>
                    <a:pt x="0" y="7"/>
                  </a:lnTo>
                  <a:lnTo>
                    <a:pt x="0" y="14"/>
                  </a:lnTo>
                  <a:lnTo>
                    <a:pt x="8" y="21"/>
                  </a:lnTo>
                  <a:lnTo>
                    <a:pt x="16" y="21"/>
                  </a:lnTo>
                  <a:lnTo>
                    <a:pt x="16" y="14"/>
                  </a:lnTo>
                  <a:lnTo>
                    <a:pt x="16"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10" name="Line 5590"/>
            <p:cNvSpPr>
              <a:spLocks noChangeShapeType="1"/>
            </p:cNvSpPr>
            <p:nvPr/>
          </p:nvSpPr>
          <p:spPr bwMode="auto">
            <a:xfrm>
              <a:off x="4230688" y="22399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11" name="Freeform 5591"/>
            <p:cNvSpPr>
              <a:spLocks/>
            </p:cNvSpPr>
            <p:nvPr/>
          </p:nvSpPr>
          <p:spPr bwMode="auto">
            <a:xfrm>
              <a:off x="4225925" y="2239963"/>
              <a:ext cx="12700" cy="7938"/>
            </a:xfrm>
            <a:custGeom>
              <a:avLst/>
              <a:gdLst/>
              <a:ahLst/>
              <a:cxnLst>
                <a:cxn ang="0">
                  <a:pos x="8" y="0"/>
                </a:cxn>
                <a:cxn ang="0">
                  <a:pos x="8" y="7"/>
                </a:cxn>
                <a:cxn ang="0">
                  <a:pos x="0" y="7"/>
                </a:cxn>
                <a:cxn ang="0">
                  <a:pos x="8" y="14"/>
                </a:cxn>
                <a:cxn ang="0">
                  <a:pos x="16" y="14"/>
                </a:cxn>
                <a:cxn ang="0">
                  <a:pos x="24" y="7"/>
                </a:cxn>
                <a:cxn ang="0">
                  <a:pos x="16" y="0"/>
                </a:cxn>
                <a:cxn ang="0">
                  <a:pos x="8" y="0"/>
                </a:cxn>
              </a:cxnLst>
              <a:rect l="0" t="0" r="r" b="b"/>
              <a:pathLst>
                <a:path w="24" h="14">
                  <a:moveTo>
                    <a:pt x="8" y="0"/>
                  </a:moveTo>
                  <a:lnTo>
                    <a:pt x="8" y="7"/>
                  </a:lnTo>
                  <a:lnTo>
                    <a:pt x="0" y="7"/>
                  </a:lnTo>
                  <a:lnTo>
                    <a:pt x="8" y="14"/>
                  </a:lnTo>
                  <a:lnTo>
                    <a:pt x="16" y="14"/>
                  </a:lnTo>
                  <a:lnTo>
                    <a:pt x="24" y="7"/>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12" name="Freeform 5592"/>
            <p:cNvSpPr>
              <a:spLocks/>
            </p:cNvSpPr>
            <p:nvPr/>
          </p:nvSpPr>
          <p:spPr bwMode="auto">
            <a:xfrm>
              <a:off x="4225925" y="2239963"/>
              <a:ext cx="12700" cy="7938"/>
            </a:xfrm>
            <a:custGeom>
              <a:avLst/>
              <a:gdLst/>
              <a:ahLst/>
              <a:cxnLst>
                <a:cxn ang="0">
                  <a:pos x="8" y="0"/>
                </a:cxn>
                <a:cxn ang="0">
                  <a:pos x="8" y="7"/>
                </a:cxn>
                <a:cxn ang="0">
                  <a:pos x="0" y="7"/>
                </a:cxn>
                <a:cxn ang="0">
                  <a:pos x="8" y="14"/>
                </a:cxn>
                <a:cxn ang="0">
                  <a:pos x="16" y="14"/>
                </a:cxn>
                <a:cxn ang="0">
                  <a:pos x="24" y="7"/>
                </a:cxn>
                <a:cxn ang="0">
                  <a:pos x="24" y="7"/>
                </a:cxn>
                <a:cxn ang="0">
                  <a:pos x="16" y="0"/>
                </a:cxn>
                <a:cxn ang="0">
                  <a:pos x="8" y="0"/>
                </a:cxn>
              </a:cxnLst>
              <a:rect l="0" t="0" r="r" b="b"/>
              <a:pathLst>
                <a:path w="24" h="14">
                  <a:moveTo>
                    <a:pt x="8" y="0"/>
                  </a:moveTo>
                  <a:lnTo>
                    <a:pt x="8" y="7"/>
                  </a:lnTo>
                  <a:lnTo>
                    <a:pt x="0" y="7"/>
                  </a:lnTo>
                  <a:lnTo>
                    <a:pt x="8" y="14"/>
                  </a:lnTo>
                  <a:lnTo>
                    <a:pt x="16" y="14"/>
                  </a:lnTo>
                  <a:lnTo>
                    <a:pt x="24" y="7"/>
                  </a:lnTo>
                  <a:lnTo>
                    <a:pt x="24" y="7"/>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13" name="Line 5593"/>
            <p:cNvSpPr>
              <a:spLocks noChangeShapeType="1"/>
            </p:cNvSpPr>
            <p:nvPr/>
          </p:nvSpPr>
          <p:spPr bwMode="auto">
            <a:xfrm>
              <a:off x="4238625" y="22431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14" name="Freeform 5594"/>
            <p:cNvSpPr>
              <a:spLocks/>
            </p:cNvSpPr>
            <p:nvPr/>
          </p:nvSpPr>
          <p:spPr bwMode="auto">
            <a:xfrm>
              <a:off x="4230688" y="2239963"/>
              <a:ext cx="7938" cy="15875"/>
            </a:xfrm>
            <a:custGeom>
              <a:avLst/>
              <a:gdLst/>
              <a:ahLst/>
              <a:cxnLst>
                <a:cxn ang="0">
                  <a:pos x="16" y="7"/>
                </a:cxn>
                <a:cxn ang="0">
                  <a:pos x="8" y="0"/>
                </a:cxn>
                <a:cxn ang="0">
                  <a:pos x="0" y="7"/>
                </a:cxn>
                <a:cxn ang="0">
                  <a:pos x="0" y="22"/>
                </a:cxn>
                <a:cxn ang="0">
                  <a:pos x="8" y="29"/>
                </a:cxn>
                <a:cxn ang="0">
                  <a:pos x="16" y="22"/>
                </a:cxn>
                <a:cxn ang="0">
                  <a:pos x="16" y="7"/>
                </a:cxn>
              </a:cxnLst>
              <a:rect l="0" t="0" r="r" b="b"/>
              <a:pathLst>
                <a:path w="16" h="29">
                  <a:moveTo>
                    <a:pt x="16" y="7"/>
                  </a:moveTo>
                  <a:lnTo>
                    <a:pt x="8" y="0"/>
                  </a:lnTo>
                  <a:lnTo>
                    <a:pt x="0" y="7"/>
                  </a:lnTo>
                  <a:lnTo>
                    <a:pt x="0" y="22"/>
                  </a:lnTo>
                  <a:lnTo>
                    <a:pt x="8" y="29"/>
                  </a:lnTo>
                  <a:lnTo>
                    <a:pt x="16" y="22"/>
                  </a:lnTo>
                  <a:lnTo>
                    <a:pt x="16"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15" name="Freeform 5595"/>
            <p:cNvSpPr>
              <a:spLocks/>
            </p:cNvSpPr>
            <p:nvPr/>
          </p:nvSpPr>
          <p:spPr bwMode="auto">
            <a:xfrm>
              <a:off x="4230688" y="2239963"/>
              <a:ext cx="7938" cy="15875"/>
            </a:xfrm>
            <a:custGeom>
              <a:avLst/>
              <a:gdLst/>
              <a:ahLst/>
              <a:cxnLst>
                <a:cxn ang="0">
                  <a:pos x="16" y="7"/>
                </a:cxn>
                <a:cxn ang="0">
                  <a:pos x="16" y="7"/>
                </a:cxn>
                <a:cxn ang="0">
                  <a:pos x="8" y="0"/>
                </a:cxn>
                <a:cxn ang="0">
                  <a:pos x="0" y="7"/>
                </a:cxn>
                <a:cxn ang="0">
                  <a:pos x="0" y="22"/>
                </a:cxn>
                <a:cxn ang="0">
                  <a:pos x="8" y="29"/>
                </a:cxn>
                <a:cxn ang="0">
                  <a:pos x="16" y="22"/>
                </a:cxn>
                <a:cxn ang="0">
                  <a:pos x="16" y="22"/>
                </a:cxn>
                <a:cxn ang="0">
                  <a:pos x="16" y="7"/>
                </a:cxn>
              </a:cxnLst>
              <a:rect l="0" t="0" r="r" b="b"/>
              <a:pathLst>
                <a:path w="16" h="29">
                  <a:moveTo>
                    <a:pt x="16" y="7"/>
                  </a:moveTo>
                  <a:lnTo>
                    <a:pt x="16" y="7"/>
                  </a:lnTo>
                  <a:lnTo>
                    <a:pt x="8" y="0"/>
                  </a:lnTo>
                  <a:lnTo>
                    <a:pt x="0" y="7"/>
                  </a:lnTo>
                  <a:lnTo>
                    <a:pt x="0" y="22"/>
                  </a:lnTo>
                  <a:lnTo>
                    <a:pt x="8" y="29"/>
                  </a:lnTo>
                  <a:lnTo>
                    <a:pt x="16" y="22"/>
                  </a:lnTo>
                  <a:lnTo>
                    <a:pt x="16" y="22"/>
                  </a:lnTo>
                  <a:lnTo>
                    <a:pt x="16"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16" name="Line 5596"/>
            <p:cNvSpPr>
              <a:spLocks noChangeShapeType="1"/>
            </p:cNvSpPr>
            <p:nvPr/>
          </p:nvSpPr>
          <p:spPr bwMode="auto">
            <a:xfrm>
              <a:off x="4235450" y="2247901"/>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17" name="Freeform 5597"/>
            <p:cNvSpPr>
              <a:spLocks/>
            </p:cNvSpPr>
            <p:nvPr/>
          </p:nvSpPr>
          <p:spPr bwMode="auto">
            <a:xfrm>
              <a:off x="4230688" y="2247901"/>
              <a:ext cx="31750" cy="7938"/>
            </a:xfrm>
            <a:custGeom>
              <a:avLst/>
              <a:gdLst/>
              <a:ahLst/>
              <a:cxnLst>
                <a:cxn ang="0">
                  <a:pos x="8" y="0"/>
                </a:cxn>
                <a:cxn ang="0">
                  <a:pos x="0" y="0"/>
                </a:cxn>
                <a:cxn ang="0">
                  <a:pos x="0" y="8"/>
                </a:cxn>
                <a:cxn ang="0">
                  <a:pos x="8" y="15"/>
                </a:cxn>
                <a:cxn ang="0">
                  <a:pos x="53" y="15"/>
                </a:cxn>
                <a:cxn ang="0">
                  <a:pos x="61" y="8"/>
                </a:cxn>
                <a:cxn ang="0">
                  <a:pos x="53" y="0"/>
                </a:cxn>
                <a:cxn ang="0">
                  <a:pos x="8" y="0"/>
                </a:cxn>
              </a:cxnLst>
              <a:rect l="0" t="0" r="r" b="b"/>
              <a:pathLst>
                <a:path w="61" h="15">
                  <a:moveTo>
                    <a:pt x="8" y="0"/>
                  </a:moveTo>
                  <a:lnTo>
                    <a:pt x="0" y="0"/>
                  </a:lnTo>
                  <a:lnTo>
                    <a:pt x="0" y="8"/>
                  </a:lnTo>
                  <a:lnTo>
                    <a:pt x="8" y="15"/>
                  </a:lnTo>
                  <a:lnTo>
                    <a:pt x="53" y="15"/>
                  </a:lnTo>
                  <a:lnTo>
                    <a:pt x="61" y="8"/>
                  </a:lnTo>
                  <a:lnTo>
                    <a:pt x="53"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18" name="Freeform 5598"/>
            <p:cNvSpPr>
              <a:spLocks/>
            </p:cNvSpPr>
            <p:nvPr/>
          </p:nvSpPr>
          <p:spPr bwMode="auto">
            <a:xfrm>
              <a:off x="4230688" y="2247901"/>
              <a:ext cx="31750" cy="7938"/>
            </a:xfrm>
            <a:custGeom>
              <a:avLst/>
              <a:gdLst/>
              <a:ahLst/>
              <a:cxnLst>
                <a:cxn ang="0">
                  <a:pos x="8" y="0"/>
                </a:cxn>
                <a:cxn ang="0">
                  <a:pos x="0" y="0"/>
                </a:cxn>
                <a:cxn ang="0">
                  <a:pos x="0" y="8"/>
                </a:cxn>
                <a:cxn ang="0">
                  <a:pos x="8" y="15"/>
                </a:cxn>
                <a:cxn ang="0">
                  <a:pos x="53" y="15"/>
                </a:cxn>
                <a:cxn ang="0">
                  <a:pos x="61" y="8"/>
                </a:cxn>
                <a:cxn ang="0">
                  <a:pos x="53" y="0"/>
                </a:cxn>
                <a:cxn ang="0">
                  <a:pos x="53" y="0"/>
                </a:cxn>
                <a:cxn ang="0">
                  <a:pos x="8" y="0"/>
                </a:cxn>
              </a:cxnLst>
              <a:rect l="0" t="0" r="r" b="b"/>
              <a:pathLst>
                <a:path w="61" h="15">
                  <a:moveTo>
                    <a:pt x="8" y="0"/>
                  </a:moveTo>
                  <a:lnTo>
                    <a:pt x="0" y="0"/>
                  </a:lnTo>
                  <a:lnTo>
                    <a:pt x="0" y="8"/>
                  </a:lnTo>
                  <a:lnTo>
                    <a:pt x="8" y="15"/>
                  </a:lnTo>
                  <a:lnTo>
                    <a:pt x="53" y="15"/>
                  </a:lnTo>
                  <a:lnTo>
                    <a:pt x="61" y="8"/>
                  </a:lnTo>
                  <a:lnTo>
                    <a:pt x="53" y="0"/>
                  </a:lnTo>
                  <a:lnTo>
                    <a:pt x="53"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19" name="Line 5599"/>
            <p:cNvSpPr>
              <a:spLocks noChangeShapeType="1"/>
            </p:cNvSpPr>
            <p:nvPr/>
          </p:nvSpPr>
          <p:spPr bwMode="auto">
            <a:xfrm>
              <a:off x="4262438" y="2251076"/>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20" name="Freeform 5600"/>
            <p:cNvSpPr>
              <a:spLocks/>
            </p:cNvSpPr>
            <p:nvPr/>
          </p:nvSpPr>
          <p:spPr bwMode="auto">
            <a:xfrm>
              <a:off x="4254500" y="2247901"/>
              <a:ext cx="7938" cy="11113"/>
            </a:xfrm>
            <a:custGeom>
              <a:avLst/>
              <a:gdLst/>
              <a:ahLst/>
              <a:cxnLst>
                <a:cxn ang="0">
                  <a:pos x="16" y="8"/>
                </a:cxn>
                <a:cxn ang="0">
                  <a:pos x="8" y="0"/>
                </a:cxn>
                <a:cxn ang="0">
                  <a:pos x="0" y="8"/>
                </a:cxn>
                <a:cxn ang="0">
                  <a:pos x="0" y="22"/>
                </a:cxn>
                <a:cxn ang="0">
                  <a:pos x="16" y="22"/>
                </a:cxn>
                <a:cxn ang="0">
                  <a:pos x="16" y="8"/>
                </a:cxn>
              </a:cxnLst>
              <a:rect l="0" t="0" r="r" b="b"/>
              <a:pathLst>
                <a:path w="16" h="22">
                  <a:moveTo>
                    <a:pt x="16" y="8"/>
                  </a:moveTo>
                  <a:lnTo>
                    <a:pt x="8" y="0"/>
                  </a:lnTo>
                  <a:lnTo>
                    <a:pt x="0" y="8"/>
                  </a:lnTo>
                  <a:lnTo>
                    <a:pt x="0" y="22"/>
                  </a:lnTo>
                  <a:lnTo>
                    <a:pt x="16" y="22"/>
                  </a:lnTo>
                  <a:lnTo>
                    <a:pt x="16"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21" name="Freeform 5601"/>
            <p:cNvSpPr>
              <a:spLocks/>
            </p:cNvSpPr>
            <p:nvPr/>
          </p:nvSpPr>
          <p:spPr bwMode="auto">
            <a:xfrm>
              <a:off x="4254500" y="2247901"/>
              <a:ext cx="7938" cy="11113"/>
            </a:xfrm>
            <a:custGeom>
              <a:avLst/>
              <a:gdLst/>
              <a:ahLst/>
              <a:cxnLst>
                <a:cxn ang="0">
                  <a:pos x="16" y="8"/>
                </a:cxn>
                <a:cxn ang="0">
                  <a:pos x="8" y="0"/>
                </a:cxn>
                <a:cxn ang="0">
                  <a:pos x="8" y="0"/>
                </a:cxn>
                <a:cxn ang="0">
                  <a:pos x="0" y="8"/>
                </a:cxn>
                <a:cxn ang="0">
                  <a:pos x="0" y="22"/>
                </a:cxn>
                <a:cxn ang="0">
                  <a:pos x="8" y="22"/>
                </a:cxn>
                <a:cxn ang="0">
                  <a:pos x="8" y="22"/>
                </a:cxn>
                <a:cxn ang="0">
                  <a:pos x="16" y="22"/>
                </a:cxn>
                <a:cxn ang="0">
                  <a:pos x="16" y="8"/>
                </a:cxn>
              </a:cxnLst>
              <a:rect l="0" t="0" r="r" b="b"/>
              <a:pathLst>
                <a:path w="16" h="22">
                  <a:moveTo>
                    <a:pt x="16" y="8"/>
                  </a:moveTo>
                  <a:lnTo>
                    <a:pt x="8" y="0"/>
                  </a:lnTo>
                  <a:lnTo>
                    <a:pt x="8" y="0"/>
                  </a:lnTo>
                  <a:lnTo>
                    <a:pt x="0" y="8"/>
                  </a:lnTo>
                  <a:lnTo>
                    <a:pt x="0" y="22"/>
                  </a:lnTo>
                  <a:lnTo>
                    <a:pt x="8" y="22"/>
                  </a:lnTo>
                  <a:lnTo>
                    <a:pt x="8" y="22"/>
                  </a:lnTo>
                  <a:lnTo>
                    <a:pt x="16" y="22"/>
                  </a:lnTo>
                  <a:lnTo>
                    <a:pt x="16"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22" name="Line 5602"/>
            <p:cNvSpPr>
              <a:spLocks noChangeShapeType="1"/>
            </p:cNvSpPr>
            <p:nvPr/>
          </p:nvSpPr>
          <p:spPr bwMode="auto">
            <a:xfrm>
              <a:off x="4259263" y="22558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23" name="Freeform 5603"/>
            <p:cNvSpPr>
              <a:spLocks/>
            </p:cNvSpPr>
            <p:nvPr/>
          </p:nvSpPr>
          <p:spPr bwMode="auto">
            <a:xfrm>
              <a:off x="4254500" y="2255838"/>
              <a:ext cx="20638" cy="3175"/>
            </a:xfrm>
            <a:custGeom>
              <a:avLst/>
              <a:gdLst/>
              <a:ahLst/>
              <a:cxnLst>
                <a:cxn ang="0">
                  <a:pos x="8" y="0"/>
                </a:cxn>
                <a:cxn ang="0">
                  <a:pos x="0" y="0"/>
                </a:cxn>
                <a:cxn ang="0">
                  <a:pos x="0" y="7"/>
                </a:cxn>
                <a:cxn ang="0">
                  <a:pos x="38" y="7"/>
                </a:cxn>
                <a:cxn ang="0">
                  <a:pos x="38" y="0"/>
                </a:cxn>
                <a:cxn ang="0">
                  <a:pos x="30" y="0"/>
                </a:cxn>
                <a:cxn ang="0">
                  <a:pos x="8" y="0"/>
                </a:cxn>
              </a:cxnLst>
              <a:rect l="0" t="0" r="r" b="b"/>
              <a:pathLst>
                <a:path w="38" h="7">
                  <a:moveTo>
                    <a:pt x="8" y="0"/>
                  </a:moveTo>
                  <a:lnTo>
                    <a:pt x="0" y="0"/>
                  </a:lnTo>
                  <a:lnTo>
                    <a:pt x="0" y="7"/>
                  </a:lnTo>
                  <a:lnTo>
                    <a:pt x="38" y="7"/>
                  </a:lnTo>
                  <a:lnTo>
                    <a:pt x="38" y="0"/>
                  </a:lnTo>
                  <a:lnTo>
                    <a:pt x="30"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24" name="Freeform 5604"/>
            <p:cNvSpPr>
              <a:spLocks/>
            </p:cNvSpPr>
            <p:nvPr/>
          </p:nvSpPr>
          <p:spPr bwMode="auto">
            <a:xfrm>
              <a:off x="4254500" y="2255838"/>
              <a:ext cx="20638" cy="3175"/>
            </a:xfrm>
            <a:custGeom>
              <a:avLst/>
              <a:gdLst/>
              <a:ahLst/>
              <a:cxnLst>
                <a:cxn ang="0">
                  <a:pos x="8" y="0"/>
                </a:cxn>
                <a:cxn ang="0">
                  <a:pos x="0" y="0"/>
                </a:cxn>
                <a:cxn ang="0">
                  <a:pos x="0" y="7"/>
                </a:cxn>
                <a:cxn ang="0">
                  <a:pos x="8" y="7"/>
                </a:cxn>
                <a:cxn ang="0">
                  <a:pos x="30" y="7"/>
                </a:cxn>
                <a:cxn ang="0">
                  <a:pos x="38" y="7"/>
                </a:cxn>
                <a:cxn ang="0">
                  <a:pos x="38" y="0"/>
                </a:cxn>
                <a:cxn ang="0">
                  <a:pos x="30" y="0"/>
                </a:cxn>
                <a:cxn ang="0">
                  <a:pos x="8" y="0"/>
                </a:cxn>
              </a:cxnLst>
              <a:rect l="0" t="0" r="r" b="b"/>
              <a:pathLst>
                <a:path w="38" h="7">
                  <a:moveTo>
                    <a:pt x="8" y="0"/>
                  </a:moveTo>
                  <a:lnTo>
                    <a:pt x="0" y="0"/>
                  </a:lnTo>
                  <a:lnTo>
                    <a:pt x="0" y="7"/>
                  </a:lnTo>
                  <a:lnTo>
                    <a:pt x="8" y="7"/>
                  </a:lnTo>
                  <a:lnTo>
                    <a:pt x="30" y="7"/>
                  </a:lnTo>
                  <a:lnTo>
                    <a:pt x="38" y="7"/>
                  </a:lnTo>
                  <a:lnTo>
                    <a:pt x="38" y="0"/>
                  </a:lnTo>
                  <a:lnTo>
                    <a:pt x="30"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25" name="Line 5605"/>
            <p:cNvSpPr>
              <a:spLocks noChangeShapeType="1"/>
            </p:cNvSpPr>
            <p:nvPr/>
          </p:nvSpPr>
          <p:spPr bwMode="auto">
            <a:xfrm>
              <a:off x="4275138" y="22590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26" name="Freeform 5606"/>
            <p:cNvSpPr>
              <a:spLocks/>
            </p:cNvSpPr>
            <p:nvPr/>
          </p:nvSpPr>
          <p:spPr bwMode="auto">
            <a:xfrm>
              <a:off x="4267200" y="2255838"/>
              <a:ext cx="7938" cy="11113"/>
            </a:xfrm>
            <a:custGeom>
              <a:avLst/>
              <a:gdLst/>
              <a:ahLst/>
              <a:cxnLst>
                <a:cxn ang="0">
                  <a:pos x="15" y="7"/>
                </a:cxn>
                <a:cxn ang="0">
                  <a:pos x="15" y="0"/>
                </a:cxn>
                <a:cxn ang="0">
                  <a:pos x="7" y="0"/>
                </a:cxn>
                <a:cxn ang="0">
                  <a:pos x="0" y="7"/>
                </a:cxn>
                <a:cxn ang="0">
                  <a:pos x="0" y="15"/>
                </a:cxn>
                <a:cxn ang="0">
                  <a:pos x="7" y="21"/>
                </a:cxn>
                <a:cxn ang="0">
                  <a:pos x="15" y="21"/>
                </a:cxn>
                <a:cxn ang="0">
                  <a:pos x="15" y="15"/>
                </a:cxn>
                <a:cxn ang="0">
                  <a:pos x="15" y="7"/>
                </a:cxn>
              </a:cxnLst>
              <a:rect l="0" t="0" r="r" b="b"/>
              <a:pathLst>
                <a:path w="15" h="21">
                  <a:moveTo>
                    <a:pt x="15" y="7"/>
                  </a:moveTo>
                  <a:lnTo>
                    <a:pt x="15" y="0"/>
                  </a:lnTo>
                  <a:lnTo>
                    <a:pt x="7" y="0"/>
                  </a:lnTo>
                  <a:lnTo>
                    <a:pt x="0" y="7"/>
                  </a:lnTo>
                  <a:lnTo>
                    <a:pt x="0" y="15"/>
                  </a:lnTo>
                  <a:lnTo>
                    <a:pt x="7" y="21"/>
                  </a:lnTo>
                  <a:lnTo>
                    <a:pt x="15" y="21"/>
                  </a:lnTo>
                  <a:lnTo>
                    <a:pt x="15" y="15"/>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27" name="Freeform 5607"/>
            <p:cNvSpPr>
              <a:spLocks/>
            </p:cNvSpPr>
            <p:nvPr/>
          </p:nvSpPr>
          <p:spPr bwMode="auto">
            <a:xfrm>
              <a:off x="4267200" y="2255838"/>
              <a:ext cx="7938" cy="11113"/>
            </a:xfrm>
            <a:custGeom>
              <a:avLst/>
              <a:gdLst/>
              <a:ahLst/>
              <a:cxnLst>
                <a:cxn ang="0">
                  <a:pos x="15" y="7"/>
                </a:cxn>
                <a:cxn ang="0">
                  <a:pos x="15" y="0"/>
                </a:cxn>
                <a:cxn ang="0">
                  <a:pos x="7" y="0"/>
                </a:cxn>
                <a:cxn ang="0">
                  <a:pos x="0" y="7"/>
                </a:cxn>
                <a:cxn ang="0">
                  <a:pos x="0" y="15"/>
                </a:cxn>
                <a:cxn ang="0">
                  <a:pos x="7" y="21"/>
                </a:cxn>
                <a:cxn ang="0">
                  <a:pos x="15" y="21"/>
                </a:cxn>
                <a:cxn ang="0">
                  <a:pos x="15" y="15"/>
                </a:cxn>
                <a:cxn ang="0">
                  <a:pos x="15" y="7"/>
                </a:cxn>
              </a:cxnLst>
              <a:rect l="0" t="0" r="r" b="b"/>
              <a:pathLst>
                <a:path w="15" h="21">
                  <a:moveTo>
                    <a:pt x="15" y="7"/>
                  </a:moveTo>
                  <a:lnTo>
                    <a:pt x="15" y="0"/>
                  </a:lnTo>
                  <a:lnTo>
                    <a:pt x="7" y="0"/>
                  </a:lnTo>
                  <a:lnTo>
                    <a:pt x="0" y="7"/>
                  </a:lnTo>
                  <a:lnTo>
                    <a:pt x="0" y="15"/>
                  </a:lnTo>
                  <a:lnTo>
                    <a:pt x="7" y="21"/>
                  </a:lnTo>
                  <a:lnTo>
                    <a:pt x="15" y="21"/>
                  </a:lnTo>
                  <a:lnTo>
                    <a:pt x="15" y="15"/>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28" name="Line 5608"/>
            <p:cNvSpPr>
              <a:spLocks noChangeShapeType="1"/>
            </p:cNvSpPr>
            <p:nvPr/>
          </p:nvSpPr>
          <p:spPr bwMode="auto">
            <a:xfrm>
              <a:off x="4270375" y="22590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29" name="Freeform 5609"/>
            <p:cNvSpPr>
              <a:spLocks/>
            </p:cNvSpPr>
            <p:nvPr/>
          </p:nvSpPr>
          <p:spPr bwMode="auto">
            <a:xfrm>
              <a:off x="4267200" y="2259013"/>
              <a:ext cx="11113" cy="7938"/>
            </a:xfrm>
            <a:custGeom>
              <a:avLst/>
              <a:gdLst/>
              <a:ahLst/>
              <a:cxnLst>
                <a:cxn ang="0">
                  <a:pos x="7" y="0"/>
                </a:cxn>
                <a:cxn ang="0">
                  <a:pos x="7" y="8"/>
                </a:cxn>
                <a:cxn ang="0">
                  <a:pos x="0" y="8"/>
                </a:cxn>
                <a:cxn ang="0">
                  <a:pos x="7" y="14"/>
                </a:cxn>
                <a:cxn ang="0">
                  <a:pos x="15" y="14"/>
                </a:cxn>
                <a:cxn ang="0">
                  <a:pos x="22" y="8"/>
                </a:cxn>
                <a:cxn ang="0">
                  <a:pos x="15" y="0"/>
                </a:cxn>
                <a:cxn ang="0">
                  <a:pos x="7" y="0"/>
                </a:cxn>
              </a:cxnLst>
              <a:rect l="0" t="0" r="r" b="b"/>
              <a:pathLst>
                <a:path w="22" h="14">
                  <a:moveTo>
                    <a:pt x="7" y="0"/>
                  </a:moveTo>
                  <a:lnTo>
                    <a:pt x="7" y="8"/>
                  </a:lnTo>
                  <a:lnTo>
                    <a:pt x="0" y="8"/>
                  </a:lnTo>
                  <a:lnTo>
                    <a:pt x="7" y="14"/>
                  </a:lnTo>
                  <a:lnTo>
                    <a:pt x="15" y="14"/>
                  </a:lnTo>
                  <a:lnTo>
                    <a:pt x="22" y="8"/>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30" name="Freeform 5610"/>
            <p:cNvSpPr>
              <a:spLocks/>
            </p:cNvSpPr>
            <p:nvPr/>
          </p:nvSpPr>
          <p:spPr bwMode="auto">
            <a:xfrm>
              <a:off x="4267200" y="2259013"/>
              <a:ext cx="11113" cy="7938"/>
            </a:xfrm>
            <a:custGeom>
              <a:avLst/>
              <a:gdLst/>
              <a:ahLst/>
              <a:cxnLst>
                <a:cxn ang="0">
                  <a:pos x="7" y="0"/>
                </a:cxn>
                <a:cxn ang="0">
                  <a:pos x="7" y="8"/>
                </a:cxn>
                <a:cxn ang="0">
                  <a:pos x="0" y="8"/>
                </a:cxn>
                <a:cxn ang="0">
                  <a:pos x="7" y="14"/>
                </a:cxn>
                <a:cxn ang="0">
                  <a:pos x="15" y="14"/>
                </a:cxn>
                <a:cxn ang="0">
                  <a:pos x="22" y="8"/>
                </a:cxn>
                <a:cxn ang="0">
                  <a:pos x="22" y="8"/>
                </a:cxn>
                <a:cxn ang="0">
                  <a:pos x="15" y="0"/>
                </a:cxn>
                <a:cxn ang="0">
                  <a:pos x="7" y="0"/>
                </a:cxn>
              </a:cxnLst>
              <a:rect l="0" t="0" r="r" b="b"/>
              <a:pathLst>
                <a:path w="22" h="14">
                  <a:moveTo>
                    <a:pt x="7" y="0"/>
                  </a:moveTo>
                  <a:lnTo>
                    <a:pt x="7" y="8"/>
                  </a:lnTo>
                  <a:lnTo>
                    <a:pt x="0" y="8"/>
                  </a:lnTo>
                  <a:lnTo>
                    <a:pt x="7" y="14"/>
                  </a:lnTo>
                  <a:lnTo>
                    <a:pt x="15" y="14"/>
                  </a:lnTo>
                  <a:lnTo>
                    <a:pt x="22" y="8"/>
                  </a:lnTo>
                  <a:lnTo>
                    <a:pt x="22" y="8"/>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31" name="Line 5611"/>
            <p:cNvSpPr>
              <a:spLocks noChangeShapeType="1"/>
            </p:cNvSpPr>
            <p:nvPr/>
          </p:nvSpPr>
          <p:spPr bwMode="auto">
            <a:xfrm>
              <a:off x="4278313" y="2263776"/>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32" name="Freeform 5612"/>
            <p:cNvSpPr>
              <a:spLocks/>
            </p:cNvSpPr>
            <p:nvPr/>
          </p:nvSpPr>
          <p:spPr bwMode="auto">
            <a:xfrm>
              <a:off x="4270375" y="2259013"/>
              <a:ext cx="7938" cy="15875"/>
            </a:xfrm>
            <a:custGeom>
              <a:avLst/>
              <a:gdLst/>
              <a:ahLst/>
              <a:cxnLst>
                <a:cxn ang="0">
                  <a:pos x="15" y="8"/>
                </a:cxn>
                <a:cxn ang="0">
                  <a:pos x="8" y="0"/>
                </a:cxn>
                <a:cxn ang="0">
                  <a:pos x="0" y="8"/>
                </a:cxn>
                <a:cxn ang="0">
                  <a:pos x="0" y="22"/>
                </a:cxn>
                <a:cxn ang="0">
                  <a:pos x="8" y="29"/>
                </a:cxn>
                <a:cxn ang="0">
                  <a:pos x="15" y="22"/>
                </a:cxn>
                <a:cxn ang="0">
                  <a:pos x="15" y="8"/>
                </a:cxn>
              </a:cxnLst>
              <a:rect l="0" t="0" r="r" b="b"/>
              <a:pathLst>
                <a:path w="15" h="29">
                  <a:moveTo>
                    <a:pt x="15" y="8"/>
                  </a:moveTo>
                  <a:lnTo>
                    <a:pt x="8" y="0"/>
                  </a:lnTo>
                  <a:lnTo>
                    <a:pt x="0" y="8"/>
                  </a:lnTo>
                  <a:lnTo>
                    <a:pt x="0" y="22"/>
                  </a:lnTo>
                  <a:lnTo>
                    <a:pt x="8" y="29"/>
                  </a:lnTo>
                  <a:lnTo>
                    <a:pt x="15" y="22"/>
                  </a:lnTo>
                  <a:lnTo>
                    <a:pt x="15"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33" name="Freeform 5613"/>
            <p:cNvSpPr>
              <a:spLocks/>
            </p:cNvSpPr>
            <p:nvPr/>
          </p:nvSpPr>
          <p:spPr bwMode="auto">
            <a:xfrm>
              <a:off x="4270375" y="2259013"/>
              <a:ext cx="7938" cy="15875"/>
            </a:xfrm>
            <a:custGeom>
              <a:avLst/>
              <a:gdLst/>
              <a:ahLst/>
              <a:cxnLst>
                <a:cxn ang="0">
                  <a:pos x="15" y="8"/>
                </a:cxn>
                <a:cxn ang="0">
                  <a:pos x="15" y="8"/>
                </a:cxn>
                <a:cxn ang="0">
                  <a:pos x="8" y="0"/>
                </a:cxn>
                <a:cxn ang="0">
                  <a:pos x="0" y="8"/>
                </a:cxn>
                <a:cxn ang="0">
                  <a:pos x="0" y="22"/>
                </a:cxn>
                <a:cxn ang="0">
                  <a:pos x="8" y="29"/>
                </a:cxn>
                <a:cxn ang="0">
                  <a:pos x="15" y="22"/>
                </a:cxn>
                <a:cxn ang="0">
                  <a:pos x="15" y="22"/>
                </a:cxn>
                <a:cxn ang="0">
                  <a:pos x="15" y="8"/>
                </a:cxn>
              </a:cxnLst>
              <a:rect l="0" t="0" r="r" b="b"/>
              <a:pathLst>
                <a:path w="15" h="29">
                  <a:moveTo>
                    <a:pt x="15" y="8"/>
                  </a:moveTo>
                  <a:lnTo>
                    <a:pt x="15" y="8"/>
                  </a:lnTo>
                  <a:lnTo>
                    <a:pt x="8" y="0"/>
                  </a:lnTo>
                  <a:lnTo>
                    <a:pt x="0" y="8"/>
                  </a:lnTo>
                  <a:lnTo>
                    <a:pt x="0" y="22"/>
                  </a:lnTo>
                  <a:lnTo>
                    <a:pt x="8" y="29"/>
                  </a:lnTo>
                  <a:lnTo>
                    <a:pt x="15" y="22"/>
                  </a:lnTo>
                  <a:lnTo>
                    <a:pt x="15" y="22"/>
                  </a:lnTo>
                  <a:lnTo>
                    <a:pt x="15"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34" name="Line 5614"/>
            <p:cNvSpPr>
              <a:spLocks noChangeShapeType="1"/>
            </p:cNvSpPr>
            <p:nvPr/>
          </p:nvSpPr>
          <p:spPr bwMode="auto">
            <a:xfrm>
              <a:off x="4275138" y="2266951"/>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35" name="Freeform 5615"/>
            <p:cNvSpPr>
              <a:spLocks/>
            </p:cNvSpPr>
            <p:nvPr/>
          </p:nvSpPr>
          <p:spPr bwMode="auto">
            <a:xfrm>
              <a:off x="4270375" y="2266951"/>
              <a:ext cx="12700" cy="7938"/>
            </a:xfrm>
            <a:custGeom>
              <a:avLst/>
              <a:gdLst/>
              <a:ahLst/>
              <a:cxnLst>
                <a:cxn ang="0">
                  <a:pos x="8" y="0"/>
                </a:cxn>
                <a:cxn ang="0">
                  <a:pos x="0" y="8"/>
                </a:cxn>
                <a:cxn ang="0">
                  <a:pos x="8" y="15"/>
                </a:cxn>
                <a:cxn ang="0">
                  <a:pos x="15" y="15"/>
                </a:cxn>
                <a:cxn ang="0">
                  <a:pos x="23" y="8"/>
                </a:cxn>
                <a:cxn ang="0">
                  <a:pos x="23" y="0"/>
                </a:cxn>
                <a:cxn ang="0">
                  <a:pos x="15" y="0"/>
                </a:cxn>
                <a:cxn ang="0">
                  <a:pos x="8" y="0"/>
                </a:cxn>
              </a:cxnLst>
              <a:rect l="0" t="0" r="r" b="b"/>
              <a:pathLst>
                <a:path w="23" h="15">
                  <a:moveTo>
                    <a:pt x="8" y="0"/>
                  </a:moveTo>
                  <a:lnTo>
                    <a:pt x="0" y="8"/>
                  </a:lnTo>
                  <a:lnTo>
                    <a:pt x="8" y="15"/>
                  </a:lnTo>
                  <a:lnTo>
                    <a:pt x="15" y="15"/>
                  </a:lnTo>
                  <a:lnTo>
                    <a:pt x="23" y="8"/>
                  </a:lnTo>
                  <a:lnTo>
                    <a:pt x="23" y="0"/>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36" name="Freeform 5616"/>
            <p:cNvSpPr>
              <a:spLocks/>
            </p:cNvSpPr>
            <p:nvPr/>
          </p:nvSpPr>
          <p:spPr bwMode="auto">
            <a:xfrm>
              <a:off x="4270375" y="2266951"/>
              <a:ext cx="12700" cy="7938"/>
            </a:xfrm>
            <a:custGeom>
              <a:avLst/>
              <a:gdLst/>
              <a:ahLst/>
              <a:cxnLst>
                <a:cxn ang="0">
                  <a:pos x="8" y="0"/>
                </a:cxn>
                <a:cxn ang="0">
                  <a:pos x="8" y="0"/>
                </a:cxn>
                <a:cxn ang="0">
                  <a:pos x="0" y="8"/>
                </a:cxn>
                <a:cxn ang="0">
                  <a:pos x="8" y="15"/>
                </a:cxn>
                <a:cxn ang="0">
                  <a:pos x="15" y="15"/>
                </a:cxn>
                <a:cxn ang="0">
                  <a:pos x="23" y="8"/>
                </a:cxn>
                <a:cxn ang="0">
                  <a:pos x="23" y="0"/>
                </a:cxn>
                <a:cxn ang="0">
                  <a:pos x="15" y="0"/>
                </a:cxn>
                <a:cxn ang="0">
                  <a:pos x="8" y="0"/>
                </a:cxn>
              </a:cxnLst>
              <a:rect l="0" t="0" r="r" b="b"/>
              <a:pathLst>
                <a:path w="23" h="15">
                  <a:moveTo>
                    <a:pt x="8" y="0"/>
                  </a:moveTo>
                  <a:lnTo>
                    <a:pt x="8" y="0"/>
                  </a:lnTo>
                  <a:lnTo>
                    <a:pt x="0" y="8"/>
                  </a:lnTo>
                  <a:lnTo>
                    <a:pt x="8" y="15"/>
                  </a:lnTo>
                  <a:lnTo>
                    <a:pt x="15" y="15"/>
                  </a:lnTo>
                  <a:lnTo>
                    <a:pt x="23" y="8"/>
                  </a:lnTo>
                  <a:lnTo>
                    <a:pt x="23"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37" name="Line 5617"/>
            <p:cNvSpPr>
              <a:spLocks noChangeShapeType="1"/>
            </p:cNvSpPr>
            <p:nvPr/>
          </p:nvSpPr>
          <p:spPr bwMode="auto">
            <a:xfrm>
              <a:off x="4283075" y="2270126"/>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38" name="Freeform 5618"/>
            <p:cNvSpPr>
              <a:spLocks/>
            </p:cNvSpPr>
            <p:nvPr/>
          </p:nvSpPr>
          <p:spPr bwMode="auto">
            <a:xfrm>
              <a:off x="4275138" y="2266951"/>
              <a:ext cx="7938" cy="11113"/>
            </a:xfrm>
            <a:custGeom>
              <a:avLst/>
              <a:gdLst/>
              <a:ahLst/>
              <a:cxnLst>
                <a:cxn ang="0">
                  <a:pos x="15" y="8"/>
                </a:cxn>
                <a:cxn ang="0">
                  <a:pos x="15" y="0"/>
                </a:cxn>
                <a:cxn ang="0">
                  <a:pos x="7" y="0"/>
                </a:cxn>
                <a:cxn ang="0">
                  <a:pos x="0" y="8"/>
                </a:cxn>
                <a:cxn ang="0">
                  <a:pos x="0" y="15"/>
                </a:cxn>
                <a:cxn ang="0">
                  <a:pos x="7" y="23"/>
                </a:cxn>
                <a:cxn ang="0">
                  <a:pos x="15" y="23"/>
                </a:cxn>
                <a:cxn ang="0">
                  <a:pos x="15" y="15"/>
                </a:cxn>
                <a:cxn ang="0">
                  <a:pos x="15" y="8"/>
                </a:cxn>
              </a:cxnLst>
              <a:rect l="0" t="0" r="r" b="b"/>
              <a:pathLst>
                <a:path w="15" h="23">
                  <a:moveTo>
                    <a:pt x="15" y="8"/>
                  </a:moveTo>
                  <a:lnTo>
                    <a:pt x="15" y="0"/>
                  </a:lnTo>
                  <a:lnTo>
                    <a:pt x="7" y="0"/>
                  </a:lnTo>
                  <a:lnTo>
                    <a:pt x="0" y="8"/>
                  </a:lnTo>
                  <a:lnTo>
                    <a:pt x="0" y="15"/>
                  </a:lnTo>
                  <a:lnTo>
                    <a:pt x="7" y="23"/>
                  </a:lnTo>
                  <a:lnTo>
                    <a:pt x="15" y="23"/>
                  </a:lnTo>
                  <a:lnTo>
                    <a:pt x="15" y="15"/>
                  </a:lnTo>
                  <a:lnTo>
                    <a:pt x="15"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39" name="Freeform 5619"/>
            <p:cNvSpPr>
              <a:spLocks/>
            </p:cNvSpPr>
            <p:nvPr/>
          </p:nvSpPr>
          <p:spPr bwMode="auto">
            <a:xfrm>
              <a:off x="4275138" y="2266951"/>
              <a:ext cx="7938" cy="11113"/>
            </a:xfrm>
            <a:custGeom>
              <a:avLst/>
              <a:gdLst/>
              <a:ahLst/>
              <a:cxnLst>
                <a:cxn ang="0">
                  <a:pos x="15" y="8"/>
                </a:cxn>
                <a:cxn ang="0">
                  <a:pos x="15" y="0"/>
                </a:cxn>
                <a:cxn ang="0">
                  <a:pos x="7" y="0"/>
                </a:cxn>
                <a:cxn ang="0">
                  <a:pos x="0" y="8"/>
                </a:cxn>
                <a:cxn ang="0">
                  <a:pos x="0" y="15"/>
                </a:cxn>
                <a:cxn ang="0">
                  <a:pos x="7" y="23"/>
                </a:cxn>
                <a:cxn ang="0">
                  <a:pos x="15" y="23"/>
                </a:cxn>
                <a:cxn ang="0">
                  <a:pos x="15" y="15"/>
                </a:cxn>
                <a:cxn ang="0">
                  <a:pos x="15" y="8"/>
                </a:cxn>
              </a:cxnLst>
              <a:rect l="0" t="0" r="r" b="b"/>
              <a:pathLst>
                <a:path w="15" h="23">
                  <a:moveTo>
                    <a:pt x="15" y="8"/>
                  </a:moveTo>
                  <a:lnTo>
                    <a:pt x="15" y="0"/>
                  </a:lnTo>
                  <a:lnTo>
                    <a:pt x="7" y="0"/>
                  </a:lnTo>
                  <a:lnTo>
                    <a:pt x="0" y="8"/>
                  </a:lnTo>
                  <a:lnTo>
                    <a:pt x="0" y="15"/>
                  </a:lnTo>
                  <a:lnTo>
                    <a:pt x="7" y="23"/>
                  </a:lnTo>
                  <a:lnTo>
                    <a:pt x="15" y="23"/>
                  </a:lnTo>
                  <a:lnTo>
                    <a:pt x="15" y="15"/>
                  </a:lnTo>
                  <a:lnTo>
                    <a:pt x="15"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40" name="Line 5620"/>
            <p:cNvSpPr>
              <a:spLocks noChangeShapeType="1"/>
            </p:cNvSpPr>
            <p:nvPr/>
          </p:nvSpPr>
          <p:spPr bwMode="auto">
            <a:xfrm>
              <a:off x="4278313" y="22748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41" name="Freeform 5621"/>
            <p:cNvSpPr>
              <a:spLocks/>
            </p:cNvSpPr>
            <p:nvPr/>
          </p:nvSpPr>
          <p:spPr bwMode="auto">
            <a:xfrm>
              <a:off x="4275138" y="2274888"/>
              <a:ext cx="11113" cy="3175"/>
            </a:xfrm>
            <a:custGeom>
              <a:avLst/>
              <a:gdLst/>
              <a:ahLst/>
              <a:cxnLst>
                <a:cxn ang="0">
                  <a:pos x="7" y="0"/>
                </a:cxn>
                <a:cxn ang="0">
                  <a:pos x="0" y="8"/>
                </a:cxn>
                <a:cxn ang="0">
                  <a:pos x="23" y="8"/>
                </a:cxn>
                <a:cxn ang="0">
                  <a:pos x="23" y="0"/>
                </a:cxn>
                <a:cxn ang="0">
                  <a:pos x="15" y="0"/>
                </a:cxn>
                <a:cxn ang="0">
                  <a:pos x="7" y="0"/>
                </a:cxn>
              </a:cxnLst>
              <a:rect l="0" t="0" r="r" b="b"/>
              <a:pathLst>
                <a:path w="23" h="8">
                  <a:moveTo>
                    <a:pt x="7" y="0"/>
                  </a:moveTo>
                  <a:lnTo>
                    <a:pt x="0" y="8"/>
                  </a:lnTo>
                  <a:lnTo>
                    <a:pt x="23" y="8"/>
                  </a:lnTo>
                  <a:lnTo>
                    <a:pt x="23" y="0"/>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42" name="Freeform 5622"/>
            <p:cNvSpPr>
              <a:spLocks/>
            </p:cNvSpPr>
            <p:nvPr/>
          </p:nvSpPr>
          <p:spPr bwMode="auto">
            <a:xfrm>
              <a:off x="4275138" y="2274888"/>
              <a:ext cx="11113" cy="3175"/>
            </a:xfrm>
            <a:custGeom>
              <a:avLst/>
              <a:gdLst/>
              <a:ahLst/>
              <a:cxnLst>
                <a:cxn ang="0">
                  <a:pos x="7" y="0"/>
                </a:cxn>
                <a:cxn ang="0">
                  <a:pos x="7" y="0"/>
                </a:cxn>
                <a:cxn ang="0">
                  <a:pos x="0" y="8"/>
                </a:cxn>
                <a:cxn ang="0">
                  <a:pos x="7" y="8"/>
                </a:cxn>
                <a:cxn ang="0">
                  <a:pos x="15" y="8"/>
                </a:cxn>
                <a:cxn ang="0">
                  <a:pos x="23" y="8"/>
                </a:cxn>
                <a:cxn ang="0">
                  <a:pos x="23" y="0"/>
                </a:cxn>
                <a:cxn ang="0">
                  <a:pos x="15" y="0"/>
                </a:cxn>
                <a:cxn ang="0">
                  <a:pos x="7" y="0"/>
                </a:cxn>
              </a:cxnLst>
              <a:rect l="0" t="0" r="r" b="b"/>
              <a:pathLst>
                <a:path w="23" h="8">
                  <a:moveTo>
                    <a:pt x="7" y="0"/>
                  </a:moveTo>
                  <a:lnTo>
                    <a:pt x="7" y="0"/>
                  </a:lnTo>
                  <a:lnTo>
                    <a:pt x="0" y="8"/>
                  </a:lnTo>
                  <a:lnTo>
                    <a:pt x="7" y="8"/>
                  </a:lnTo>
                  <a:lnTo>
                    <a:pt x="15" y="8"/>
                  </a:lnTo>
                  <a:lnTo>
                    <a:pt x="23" y="8"/>
                  </a:lnTo>
                  <a:lnTo>
                    <a:pt x="23"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43" name="Line 5623"/>
            <p:cNvSpPr>
              <a:spLocks noChangeShapeType="1"/>
            </p:cNvSpPr>
            <p:nvPr/>
          </p:nvSpPr>
          <p:spPr bwMode="auto">
            <a:xfrm>
              <a:off x="4286250" y="22748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44" name="Freeform 5624"/>
            <p:cNvSpPr>
              <a:spLocks/>
            </p:cNvSpPr>
            <p:nvPr/>
          </p:nvSpPr>
          <p:spPr bwMode="auto">
            <a:xfrm>
              <a:off x="4278313" y="2274888"/>
              <a:ext cx="7938" cy="11113"/>
            </a:xfrm>
            <a:custGeom>
              <a:avLst/>
              <a:gdLst/>
              <a:ahLst/>
              <a:cxnLst>
                <a:cxn ang="0">
                  <a:pos x="16" y="0"/>
                </a:cxn>
                <a:cxn ang="0">
                  <a:pos x="0" y="0"/>
                </a:cxn>
                <a:cxn ang="0">
                  <a:pos x="0" y="15"/>
                </a:cxn>
                <a:cxn ang="0">
                  <a:pos x="8" y="23"/>
                </a:cxn>
                <a:cxn ang="0">
                  <a:pos x="16" y="23"/>
                </a:cxn>
                <a:cxn ang="0">
                  <a:pos x="16" y="15"/>
                </a:cxn>
                <a:cxn ang="0">
                  <a:pos x="16" y="0"/>
                </a:cxn>
              </a:cxnLst>
              <a:rect l="0" t="0" r="r" b="b"/>
              <a:pathLst>
                <a:path w="16" h="23">
                  <a:moveTo>
                    <a:pt x="16" y="0"/>
                  </a:moveTo>
                  <a:lnTo>
                    <a:pt x="0" y="0"/>
                  </a:lnTo>
                  <a:lnTo>
                    <a:pt x="0" y="15"/>
                  </a:lnTo>
                  <a:lnTo>
                    <a:pt x="8" y="23"/>
                  </a:lnTo>
                  <a:lnTo>
                    <a:pt x="16" y="23"/>
                  </a:lnTo>
                  <a:lnTo>
                    <a:pt x="16" y="15"/>
                  </a:lnTo>
                  <a:lnTo>
                    <a:pt x="1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45" name="Freeform 5625"/>
            <p:cNvSpPr>
              <a:spLocks/>
            </p:cNvSpPr>
            <p:nvPr/>
          </p:nvSpPr>
          <p:spPr bwMode="auto">
            <a:xfrm>
              <a:off x="4278313" y="2274888"/>
              <a:ext cx="7938" cy="11113"/>
            </a:xfrm>
            <a:custGeom>
              <a:avLst/>
              <a:gdLst/>
              <a:ahLst/>
              <a:cxnLst>
                <a:cxn ang="0">
                  <a:pos x="16" y="0"/>
                </a:cxn>
                <a:cxn ang="0">
                  <a:pos x="16" y="0"/>
                </a:cxn>
                <a:cxn ang="0">
                  <a:pos x="8" y="0"/>
                </a:cxn>
                <a:cxn ang="0">
                  <a:pos x="0" y="0"/>
                </a:cxn>
                <a:cxn ang="0">
                  <a:pos x="0" y="15"/>
                </a:cxn>
                <a:cxn ang="0">
                  <a:pos x="8" y="23"/>
                </a:cxn>
                <a:cxn ang="0">
                  <a:pos x="16" y="23"/>
                </a:cxn>
                <a:cxn ang="0">
                  <a:pos x="16" y="15"/>
                </a:cxn>
                <a:cxn ang="0">
                  <a:pos x="16" y="0"/>
                </a:cxn>
              </a:cxnLst>
              <a:rect l="0" t="0" r="r" b="b"/>
              <a:pathLst>
                <a:path w="16" h="23">
                  <a:moveTo>
                    <a:pt x="16" y="0"/>
                  </a:moveTo>
                  <a:lnTo>
                    <a:pt x="16" y="0"/>
                  </a:lnTo>
                  <a:lnTo>
                    <a:pt x="8" y="0"/>
                  </a:lnTo>
                  <a:lnTo>
                    <a:pt x="0" y="0"/>
                  </a:lnTo>
                  <a:lnTo>
                    <a:pt x="0" y="15"/>
                  </a:lnTo>
                  <a:lnTo>
                    <a:pt x="8" y="23"/>
                  </a:lnTo>
                  <a:lnTo>
                    <a:pt x="16" y="23"/>
                  </a:lnTo>
                  <a:lnTo>
                    <a:pt x="16" y="15"/>
                  </a:lnTo>
                  <a:lnTo>
                    <a:pt x="1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46" name="Line 5626"/>
            <p:cNvSpPr>
              <a:spLocks noChangeShapeType="1"/>
            </p:cNvSpPr>
            <p:nvPr/>
          </p:nvSpPr>
          <p:spPr bwMode="auto">
            <a:xfrm>
              <a:off x="4283075" y="22780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47" name="Freeform 5627"/>
            <p:cNvSpPr>
              <a:spLocks/>
            </p:cNvSpPr>
            <p:nvPr/>
          </p:nvSpPr>
          <p:spPr bwMode="auto">
            <a:xfrm>
              <a:off x="4278313" y="2278063"/>
              <a:ext cx="23813" cy="7938"/>
            </a:xfrm>
            <a:custGeom>
              <a:avLst/>
              <a:gdLst/>
              <a:ahLst/>
              <a:cxnLst>
                <a:cxn ang="0">
                  <a:pos x="8" y="0"/>
                </a:cxn>
                <a:cxn ang="0">
                  <a:pos x="0" y="7"/>
                </a:cxn>
                <a:cxn ang="0">
                  <a:pos x="8" y="15"/>
                </a:cxn>
                <a:cxn ang="0">
                  <a:pos x="38" y="15"/>
                </a:cxn>
                <a:cxn ang="0">
                  <a:pos x="46" y="7"/>
                </a:cxn>
                <a:cxn ang="0">
                  <a:pos x="38" y="0"/>
                </a:cxn>
                <a:cxn ang="0">
                  <a:pos x="8" y="0"/>
                </a:cxn>
              </a:cxnLst>
              <a:rect l="0" t="0" r="r" b="b"/>
              <a:pathLst>
                <a:path w="46" h="15">
                  <a:moveTo>
                    <a:pt x="8" y="0"/>
                  </a:moveTo>
                  <a:lnTo>
                    <a:pt x="0" y="7"/>
                  </a:lnTo>
                  <a:lnTo>
                    <a:pt x="8" y="15"/>
                  </a:lnTo>
                  <a:lnTo>
                    <a:pt x="38" y="15"/>
                  </a:lnTo>
                  <a:lnTo>
                    <a:pt x="46" y="7"/>
                  </a:lnTo>
                  <a:lnTo>
                    <a:pt x="38"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48" name="Freeform 5628"/>
            <p:cNvSpPr>
              <a:spLocks/>
            </p:cNvSpPr>
            <p:nvPr/>
          </p:nvSpPr>
          <p:spPr bwMode="auto">
            <a:xfrm>
              <a:off x="4278313" y="2278063"/>
              <a:ext cx="23813" cy="7938"/>
            </a:xfrm>
            <a:custGeom>
              <a:avLst/>
              <a:gdLst/>
              <a:ahLst/>
              <a:cxnLst>
                <a:cxn ang="0">
                  <a:pos x="8" y="0"/>
                </a:cxn>
                <a:cxn ang="0">
                  <a:pos x="0" y="7"/>
                </a:cxn>
                <a:cxn ang="0">
                  <a:pos x="0" y="7"/>
                </a:cxn>
                <a:cxn ang="0">
                  <a:pos x="8" y="15"/>
                </a:cxn>
                <a:cxn ang="0">
                  <a:pos x="38" y="15"/>
                </a:cxn>
                <a:cxn ang="0">
                  <a:pos x="46" y="7"/>
                </a:cxn>
                <a:cxn ang="0">
                  <a:pos x="46" y="7"/>
                </a:cxn>
                <a:cxn ang="0">
                  <a:pos x="38" y="0"/>
                </a:cxn>
                <a:cxn ang="0">
                  <a:pos x="8" y="0"/>
                </a:cxn>
              </a:cxnLst>
              <a:rect l="0" t="0" r="r" b="b"/>
              <a:pathLst>
                <a:path w="46" h="15">
                  <a:moveTo>
                    <a:pt x="8" y="0"/>
                  </a:moveTo>
                  <a:lnTo>
                    <a:pt x="0" y="7"/>
                  </a:lnTo>
                  <a:lnTo>
                    <a:pt x="0" y="7"/>
                  </a:lnTo>
                  <a:lnTo>
                    <a:pt x="8" y="15"/>
                  </a:lnTo>
                  <a:lnTo>
                    <a:pt x="38" y="15"/>
                  </a:lnTo>
                  <a:lnTo>
                    <a:pt x="46" y="7"/>
                  </a:lnTo>
                  <a:lnTo>
                    <a:pt x="46" y="7"/>
                  </a:lnTo>
                  <a:lnTo>
                    <a:pt x="38"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49" name="Line 5629"/>
            <p:cNvSpPr>
              <a:spLocks noChangeShapeType="1"/>
            </p:cNvSpPr>
            <p:nvPr/>
          </p:nvSpPr>
          <p:spPr bwMode="auto">
            <a:xfrm>
              <a:off x="4302125" y="2282826"/>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50" name="Freeform 5630"/>
            <p:cNvSpPr>
              <a:spLocks/>
            </p:cNvSpPr>
            <p:nvPr/>
          </p:nvSpPr>
          <p:spPr bwMode="auto">
            <a:xfrm>
              <a:off x="4294188" y="2278063"/>
              <a:ext cx="7938" cy="11113"/>
            </a:xfrm>
            <a:custGeom>
              <a:avLst/>
              <a:gdLst/>
              <a:ahLst/>
              <a:cxnLst>
                <a:cxn ang="0">
                  <a:pos x="16" y="7"/>
                </a:cxn>
                <a:cxn ang="0">
                  <a:pos x="8" y="7"/>
                </a:cxn>
                <a:cxn ang="0">
                  <a:pos x="8" y="0"/>
                </a:cxn>
                <a:cxn ang="0">
                  <a:pos x="0" y="7"/>
                </a:cxn>
                <a:cxn ang="0">
                  <a:pos x="0" y="21"/>
                </a:cxn>
                <a:cxn ang="0">
                  <a:pos x="16" y="21"/>
                </a:cxn>
                <a:cxn ang="0">
                  <a:pos x="16" y="7"/>
                </a:cxn>
              </a:cxnLst>
              <a:rect l="0" t="0" r="r" b="b"/>
              <a:pathLst>
                <a:path w="16" h="21">
                  <a:moveTo>
                    <a:pt x="16" y="7"/>
                  </a:moveTo>
                  <a:lnTo>
                    <a:pt x="8" y="7"/>
                  </a:lnTo>
                  <a:lnTo>
                    <a:pt x="8" y="0"/>
                  </a:lnTo>
                  <a:lnTo>
                    <a:pt x="0" y="7"/>
                  </a:lnTo>
                  <a:lnTo>
                    <a:pt x="0" y="21"/>
                  </a:lnTo>
                  <a:lnTo>
                    <a:pt x="16" y="21"/>
                  </a:lnTo>
                  <a:lnTo>
                    <a:pt x="16"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51" name="Freeform 5631"/>
            <p:cNvSpPr>
              <a:spLocks/>
            </p:cNvSpPr>
            <p:nvPr/>
          </p:nvSpPr>
          <p:spPr bwMode="auto">
            <a:xfrm>
              <a:off x="4294188" y="2278063"/>
              <a:ext cx="7938" cy="11113"/>
            </a:xfrm>
            <a:custGeom>
              <a:avLst/>
              <a:gdLst/>
              <a:ahLst/>
              <a:cxnLst>
                <a:cxn ang="0">
                  <a:pos x="16" y="7"/>
                </a:cxn>
                <a:cxn ang="0">
                  <a:pos x="8" y="7"/>
                </a:cxn>
                <a:cxn ang="0">
                  <a:pos x="8" y="0"/>
                </a:cxn>
                <a:cxn ang="0">
                  <a:pos x="0" y="7"/>
                </a:cxn>
                <a:cxn ang="0">
                  <a:pos x="0" y="21"/>
                </a:cxn>
                <a:cxn ang="0">
                  <a:pos x="8" y="21"/>
                </a:cxn>
                <a:cxn ang="0">
                  <a:pos x="8" y="21"/>
                </a:cxn>
                <a:cxn ang="0">
                  <a:pos x="16" y="21"/>
                </a:cxn>
                <a:cxn ang="0">
                  <a:pos x="16" y="7"/>
                </a:cxn>
              </a:cxnLst>
              <a:rect l="0" t="0" r="r" b="b"/>
              <a:pathLst>
                <a:path w="16" h="21">
                  <a:moveTo>
                    <a:pt x="16" y="7"/>
                  </a:moveTo>
                  <a:lnTo>
                    <a:pt x="8" y="7"/>
                  </a:lnTo>
                  <a:lnTo>
                    <a:pt x="8" y="0"/>
                  </a:lnTo>
                  <a:lnTo>
                    <a:pt x="0" y="7"/>
                  </a:lnTo>
                  <a:lnTo>
                    <a:pt x="0" y="21"/>
                  </a:lnTo>
                  <a:lnTo>
                    <a:pt x="8" y="21"/>
                  </a:lnTo>
                  <a:lnTo>
                    <a:pt x="8" y="21"/>
                  </a:lnTo>
                  <a:lnTo>
                    <a:pt x="16" y="21"/>
                  </a:lnTo>
                  <a:lnTo>
                    <a:pt x="16"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52" name="Line 5632"/>
            <p:cNvSpPr>
              <a:spLocks noChangeShapeType="1"/>
            </p:cNvSpPr>
            <p:nvPr/>
          </p:nvSpPr>
          <p:spPr bwMode="auto">
            <a:xfrm>
              <a:off x="4298950" y="2286001"/>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53" name="Freeform 5633"/>
            <p:cNvSpPr>
              <a:spLocks/>
            </p:cNvSpPr>
            <p:nvPr/>
          </p:nvSpPr>
          <p:spPr bwMode="auto">
            <a:xfrm>
              <a:off x="4294188" y="2286001"/>
              <a:ext cx="20638" cy="3175"/>
            </a:xfrm>
            <a:custGeom>
              <a:avLst/>
              <a:gdLst/>
              <a:ahLst/>
              <a:cxnLst>
                <a:cxn ang="0">
                  <a:pos x="8" y="0"/>
                </a:cxn>
                <a:cxn ang="0">
                  <a:pos x="0" y="0"/>
                </a:cxn>
                <a:cxn ang="0">
                  <a:pos x="0" y="6"/>
                </a:cxn>
                <a:cxn ang="0">
                  <a:pos x="39" y="6"/>
                </a:cxn>
                <a:cxn ang="0">
                  <a:pos x="39" y="0"/>
                </a:cxn>
                <a:cxn ang="0">
                  <a:pos x="8" y="0"/>
                </a:cxn>
              </a:cxnLst>
              <a:rect l="0" t="0" r="r" b="b"/>
              <a:pathLst>
                <a:path w="39" h="6">
                  <a:moveTo>
                    <a:pt x="8" y="0"/>
                  </a:moveTo>
                  <a:lnTo>
                    <a:pt x="0" y="0"/>
                  </a:lnTo>
                  <a:lnTo>
                    <a:pt x="0" y="6"/>
                  </a:lnTo>
                  <a:lnTo>
                    <a:pt x="39" y="6"/>
                  </a:lnTo>
                  <a:lnTo>
                    <a:pt x="39"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54" name="Freeform 5634"/>
            <p:cNvSpPr>
              <a:spLocks/>
            </p:cNvSpPr>
            <p:nvPr/>
          </p:nvSpPr>
          <p:spPr bwMode="auto">
            <a:xfrm>
              <a:off x="4294188" y="2286001"/>
              <a:ext cx="20638" cy="3175"/>
            </a:xfrm>
            <a:custGeom>
              <a:avLst/>
              <a:gdLst/>
              <a:ahLst/>
              <a:cxnLst>
                <a:cxn ang="0">
                  <a:pos x="8" y="0"/>
                </a:cxn>
                <a:cxn ang="0">
                  <a:pos x="0" y="0"/>
                </a:cxn>
                <a:cxn ang="0">
                  <a:pos x="0" y="6"/>
                </a:cxn>
                <a:cxn ang="0">
                  <a:pos x="8" y="6"/>
                </a:cxn>
                <a:cxn ang="0">
                  <a:pos x="39" y="6"/>
                </a:cxn>
                <a:cxn ang="0">
                  <a:pos x="39" y="6"/>
                </a:cxn>
                <a:cxn ang="0">
                  <a:pos x="39" y="0"/>
                </a:cxn>
                <a:cxn ang="0">
                  <a:pos x="39" y="0"/>
                </a:cxn>
                <a:cxn ang="0">
                  <a:pos x="8" y="0"/>
                </a:cxn>
              </a:cxnLst>
              <a:rect l="0" t="0" r="r" b="b"/>
              <a:pathLst>
                <a:path w="39" h="6">
                  <a:moveTo>
                    <a:pt x="8" y="0"/>
                  </a:moveTo>
                  <a:lnTo>
                    <a:pt x="0" y="0"/>
                  </a:lnTo>
                  <a:lnTo>
                    <a:pt x="0" y="6"/>
                  </a:lnTo>
                  <a:lnTo>
                    <a:pt x="8" y="6"/>
                  </a:lnTo>
                  <a:lnTo>
                    <a:pt x="39" y="6"/>
                  </a:lnTo>
                  <a:lnTo>
                    <a:pt x="39" y="6"/>
                  </a:lnTo>
                  <a:lnTo>
                    <a:pt x="39" y="0"/>
                  </a:lnTo>
                  <a:lnTo>
                    <a:pt x="39"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55" name="Line 5635"/>
            <p:cNvSpPr>
              <a:spLocks noChangeShapeType="1"/>
            </p:cNvSpPr>
            <p:nvPr/>
          </p:nvSpPr>
          <p:spPr bwMode="auto">
            <a:xfrm>
              <a:off x="4314825" y="2289176"/>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56" name="Freeform 5636"/>
            <p:cNvSpPr>
              <a:spLocks/>
            </p:cNvSpPr>
            <p:nvPr/>
          </p:nvSpPr>
          <p:spPr bwMode="auto">
            <a:xfrm>
              <a:off x="4310063" y="2286001"/>
              <a:ext cx="4763" cy="19050"/>
            </a:xfrm>
            <a:custGeom>
              <a:avLst/>
              <a:gdLst/>
              <a:ahLst/>
              <a:cxnLst>
                <a:cxn ang="0">
                  <a:pos x="8" y="6"/>
                </a:cxn>
                <a:cxn ang="0">
                  <a:pos x="8" y="0"/>
                </a:cxn>
                <a:cxn ang="0">
                  <a:pos x="0" y="0"/>
                </a:cxn>
                <a:cxn ang="0">
                  <a:pos x="0" y="36"/>
                </a:cxn>
                <a:cxn ang="0">
                  <a:pos x="8" y="36"/>
                </a:cxn>
                <a:cxn ang="0">
                  <a:pos x="8" y="28"/>
                </a:cxn>
                <a:cxn ang="0">
                  <a:pos x="8" y="6"/>
                </a:cxn>
              </a:cxnLst>
              <a:rect l="0" t="0" r="r" b="b"/>
              <a:pathLst>
                <a:path w="8" h="36">
                  <a:moveTo>
                    <a:pt x="8" y="6"/>
                  </a:moveTo>
                  <a:lnTo>
                    <a:pt x="8" y="0"/>
                  </a:lnTo>
                  <a:lnTo>
                    <a:pt x="0" y="0"/>
                  </a:lnTo>
                  <a:lnTo>
                    <a:pt x="0" y="36"/>
                  </a:lnTo>
                  <a:lnTo>
                    <a:pt x="8" y="36"/>
                  </a:lnTo>
                  <a:lnTo>
                    <a:pt x="8" y="28"/>
                  </a:lnTo>
                  <a:lnTo>
                    <a:pt x="8" y="6"/>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57" name="Freeform 5637"/>
            <p:cNvSpPr>
              <a:spLocks/>
            </p:cNvSpPr>
            <p:nvPr/>
          </p:nvSpPr>
          <p:spPr bwMode="auto">
            <a:xfrm>
              <a:off x="4310063" y="2286001"/>
              <a:ext cx="4763" cy="19050"/>
            </a:xfrm>
            <a:custGeom>
              <a:avLst/>
              <a:gdLst/>
              <a:ahLst/>
              <a:cxnLst>
                <a:cxn ang="0">
                  <a:pos x="8" y="6"/>
                </a:cxn>
                <a:cxn ang="0">
                  <a:pos x="8" y="0"/>
                </a:cxn>
                <a:cxn ang="0">
                  <a:pos x="0" y="0"/>
                </a:cxn>
                <a:cxn ang="0">
                  <a:pos x="0" y="6"/>
                </a:cxn>
                <a:cxn ang="0">
                  <a:pos x="0" y="28"/>
                </a:cxn>
                <a:cxn ang="0">
                  <a:pos x="0" y="36"/>
                </a:cxn>
                <a:cxn ang="0">
                  <a:pos x="8" y="36"/>
                </a:cxn>
                <a:cxn ang="0">
                  <a:pos x="8" y="28"/>
                </a:cxn>
                <a:cxn ang="0">
                  <a:pos x="8" y="6"/>
                </a:cxn>
              </a:cxnLst>
              <a:rect l="0" t="0" r="r" b="b"/>
              <a:pathLst>
                <a:path w="8" h="36">
                  <a:moveTo>
                    <a:pt x="8" y="6"/>
                  </a:moveTo>
                  <a:lnTo>
                    <a:pt x="8" y="0"/>
                  </a:lnTo>
                  <a:lnTo>
                    <a:pt x="0" y="0"/>
                  </a:lnTo>
                  <a:lnTo>
                    <a:pt x="0" y="6"/>
                  </a:lnTo>
                  <a:lnTo>
                    <a:pt x="0" y="28"/>
                  </a:lnTo>
                  <a:lnTo>
                    <a:pt x="0" y="36"/>
                  </a:lnTo>
                  <a:lnTo>
                    <a:pt x="8" y="36"/>
                  </a:lnTo>
                  <a:lnTo>
                    <a:pt x="8" y="28"/>
                  </a:lnTo>
                  <a:lnTo>
                    <a:pt x="8" y="6"/>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58" name="Line 5638"/>
            <p:cNvSpPr>
              <a:spLocks noChangeShapeType="1"/>
            </p:cNvSpPr>
            <p:nvPr/>
          </p:nvSpPr>
          <p:spPr bwMode="auto">
            <a:xfrm>
              <a:off x="4314825" y="22971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59" name="Freeform 5639"/>
            <p:cNvSpPr>
              <a:spLocks/>
            </p:cNvSpPr>
            <p:nvPr/>
          </p:nvSpPr>
          <p:spPr bwMode="auto">
            <a:xfrm>
              <a:off x="4310063" y="2297113"/>
              <a:ext cx="31750" cy="7938"/>
            </a:xfrm>
            <a:custGeom>
              <a:avLst/>
              <a:gdLst/>
              <a:ahLst/>
              <a:cxnLst>
                <a:cxn ang="0">
                  <a:pos x="8" y="0"/>
                </a:cxn>
                <a:cxn ang="0">
                  <a:pos x="0" y="7"/>
                </a:cxn>
                <a:cxn ang="0">
                  <a:pos x="8" y="15"/>
                </a:cxn>
                <a:cxn ang="0">
                  <a:pos x="53" y="15"/>
                </a:cxn>
                <a:cxn ang="0">
                  <a:pos x="60" y="7"/>
                </a:cxn>
                <a:cxn ang="0">
                  <a:pos x="53" y="0"/>
                </a:cxn>
                <a:cxn ang="0">
                  <a:pos x="8" y="0"/>
                </a:cxn>
              </a:cxnLst>
              <a:rect l="0" t="0" r="r" b="b"/>
              <a:pathLst>
                <a:path w="60" h="15">
                  <a:moveTo>
                    <a:pt x="8" y="0"/>
                  </a:moveTo>
                  <a:lnTo>
                    <a:pt x="0" y="7"/>
                  </a:lnTo>
                  <a:lnTo>
                    <a:pt x="8" y="15"/>
                  </a:lnTo>
                  <a:lnTo>
                    <a:pt x="53" y="15"/>
                  </a:lnTo>
                  <a:lnTo>
                    <a:pt x="60" y="7"/>
                  </a:lnTo>
                  <a:lnTo>
                    <a:pt x="53"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60" name="Freeform 5640"/>
            <p:cNvSpPr>
              <a:spLocks/>
            </p:cNvSpPr>
            <p:nvPr/>
          </p:nvSpPr>
          <p:spPr bwMode="auto">
            <a:xfrm>
              <a:off x="4310063" y="2297113"/>
              <a:ext cx="31750" cy="7938"/>
            </a:xfrm>
            <a:custGeom>
              <a:avLst/>
              <a:gdLst/>
              <a:ahLst/>
              <a:cxnLst>
                <a:cxn ang="0">
                  <a:pos x="8" y="0"/>
                </a:cxn>
                <a:cxn ang="0">
                  <a:pos x="0" y="7"/>
                </a:cxn>
                <a:cxn ang="0">
                  <a:pos x="0" y="7"/>
                </a:cxn>
                <a:cxn ang="0">
                  <a:pos x="8" y="15"/>
                </a:cxn>
                <a:cxn ang="0">
                  <a:pos x="53" y="15"/>
                </a:cxn>
                <a:cxn ang="0">
                  <a:pos x="60" y="7"/>
                </a:cxn>
                <a:cxn ang="0">
                  <a:pos x="60" y="7"/>
                </a:cxn>
                <a:cxn ang="0">
                  <a:pos x="53" y="0"/>
                </a:cxn>
                <a:cxn ang="0">
                  <a:pos x="8" y="0"/>
                </a:cxn>
              </a:cxnLst>
              <a:rect l="0" t="0" r="r" b="b"/>
              <a:pathLst>
                <a:path w="60" h="15">
                  <a:moveTo>
                    <a:pt x="8" y="0"/>
                  </a:moveTo>
                  <a:lnTo>
                    <a:pt x="0" y="7"/>
                  </a:lnTo>
                  <a:lnTo>
                    <a:pt x="0" y="7"/>
                  </a:lnTo>
                  <a:lnTo>
                    <a:pt x="8" y="15"/>
                  </a:lnTo>
                  <a:lnTo>
                    <a:pt x="53" y="15"/>
                  </a:lnTo>
                  <a:lnTo>
                    <a:pt x="60" y="7"/>
                  </a:lnTo>
                  <a:lnTo>
                    <a:pt x="60" y="7"/>
                  </a:lnTo>
                  <a:lnTo>
                    <a:pt x="53"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61" name="Line 5641"/>
            <p:cNvSpPr>
              <a:spLocks noChangeShapeType="1"/>
            </p:cNvSpPr>
            <p:nvPr/>
          </p:nvSpPr>
          <p:spPr bwMode="auto">
            <a:xfrm>
              <a:off x="4341813" y="2301876"/>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62" name="Freeform 5642"/>
            <p:cNvSpPr>
              <a:spLocks/>
            </p:cNvSpPr>
            <p:nvPr/>
          </p:nvSpPr>
          <p:spPr bwMode="auto">
            <a:xfrm>
              <a:off x="4333875" y="2297113"/>
              <a:ext cx="7938" cy="12700"/>
            </a:xfrm>
            <a:custGeom>
              <a:avLst/>
              <a:gdLst/>
              <a:ahLst/>
              <a:cxnLst>
                <a:cxn ang="0">
                  <a:pos x="15" y="7"/>
                </a:cxn>
                <a:cxn ang="0">
                  <a:pos x="15" y="0"/>
                </a:cxn>
                <a:cxn ang="0">
                  <a:pos x="8" y="0"/>
                </a:cxn>
                <a:cxn ang="0">
                  <a:pos x="0" y="7"/>
                </a:cxn>
                <a:cxn ang="0">
                  <a:pos x="0" y="22"/>
                </a:cxn>
                <a:cxn ang="0">
                  <a:pos x="15" y="22"/>
                </a:cxn>
                <a:cxn ang="0">
                  <a:pos x="15" y="7"/>
                </a:cxn>
              </a:cxnLst>
              <a:rect l="0" t="0" r="r" b="b"/>
              <a:pathLst>
                <a:path w="15" h="22">
                  <a:moveTo>
                    <a:pt x="15" y="7"/>
                  </a:moveTo>
                  <a:lnTo>
                    <a:pt x="15" y="0"/>
                  </a:lnTo>
                  <a:lnTo>
                    <a:pt x="8" y="0"/>
                  </a:lnTo>
                  <a:lnTo>
                    <a:pt x="0" y="7"/>
                  </a:lnTo>
                  <a:lnTo>
                    <a:pt x="0" y="22"/>
                  </a:lnTo>
                  <a:lnTo>
                    <a:pt x="15" y="22"/>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63" name="Freeform 5643"/>
            <p:cNvSpPr>
              <a:spLocks/>
            </p:cNvSpPr>
            <p:nvPr/>
          </p:nvSpPr>
          <p:spPr bwMode="auto">
            <a:xfrm>
              <a:off x="4333875" y="2297113"/>
              <a:ext cx="7938" cy="12700"/>
            </a:xfrm>
            <a:custGeom>
              <a:avLst/>
              <a:gdLst/>
              <a:ahLst/>
              <a:cxnLst>
                <a:cxn ang="0">
                  <a:pos x="15" y="7"/>
                </a:cxn>
                <a:cxn ang="0">
                  <a:pos x="15" y="0"/>
                </a:cxn>
                <a:cxn ang="0">
                  <a:pos x="8" y="0"/>
                </a:cxn>
                <a:cxn ang="0">
                  <a:pos x="0" y="7"/>
                </a:cxn>
                <a:cxn ang="0">
                  <a:pos x="0" y="22"/>
                </a:cxn>
                <a:cxn ang="0">
                  <a:pos x="8" y="22"/>
                </a:cxn>
                <a:cxn ang="0">
                  <a:pos x="15" y="22"/>
                </a:cxn>
                <a:cxn ang="0">
                  <a:pos x="15" y="22"/>
                </a:cxn>
                <a:cxn ang="0">
                  <a:pos x="15" y="7"/>
                </a:cxn>
              </a:cxnLst>
              <a:rect l="0" t="0" r="r" b="b"/>
              <a:pathLst>
                <a:path w="15" h="22">
                  <a:moveTo>
                    <a:pt x="15" y="7"/>
                  </a:moveTo>
                  <a:lnTo>
                    <a:pt x="15" y="0"/>
                  </a:lnTo>
                  <a:lnTo>
                    <a:pt x="8" y="0"/>
                  </a:lnTo>
                  <a:lnTo>
                    <a:pt x="0" y="7"/>
                  </a:lnTo>
                  <a:lnTo>
                    <a:pt x="0" y="22"/>
                  </a:lnTo>
                  <a:lnTo>
                    <a:pt x="8" y="22"/>
                  </a:lnTo>
                  <a:lnTo>
                    <a:pt x="15" y="22"/>
                  </a:lnTo>
                  <a:lnTo>
                    <a:pt x="15" y="22"/>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64" name="Line 5644"/>
            <p:cNvSpPr>
              <a:spLocks noChangeShapeType="1"/>
            </p:cNvSpPr>
            <p:nvPr/>
          </p:nvSpPr>
          <p:spPr bwMode="auto">
            <a:xfrm>
              <a:off x="4338638" y="2305051"/>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65" name="Freeform 5645"/>
            <p:cNvSpPr>
              <a:spLocks/>
            </p:cNvSpPr>
            <p:nvPr/>
          </p:nvSpPr>
          <p:spPr bwMode="auto">
            <a:xfrm>
              <a:off x="4333875" y="2305051"/>
              <a:ext cx="20638" cy="4763"/>
            </a:xfrm>
            <a:custGeom>
              <a:avLst/>
              <a:gdLst/>
              <a:ahLst/>
              <a:cxnLst>
                <a:cxn ang="0">
                  <a:pos x="8" y="0"/>
                </a:cxn>
                <a:cxn ang="0">
                  <a:pos x="0" y="0"/>
                </a:cxn>
                <a:cxn ang="0">
                  <a:pos x="0" y="7"/>
                </a:cxn>
                <a:cxn ang="0">
                  <a:pos x="38" y="7"/>
                </a:cxn>
                <a:cxn ang="0">
                  <a:pos x="30" y="0"/>
                </a:cxn>
                <a:cxn ang="0">
                  <a:pos x="8" y="0"/>
                </a:cxn>
              </a:cxnLst>
              <a:rect l="0" t="0" r="r" b="b"/>
              <a:pathLst>
                <a:path w="38" h="7">
                  <a:moveTo>
                    <a:pt x="8" y="0"/>
                  </a:moveTo>
                  <a:lnTo>
                    <a:pt x="0" y="0"/>
                  </a:lnTo>
                  <a:lnTo>
                    <a:pt x="0" y="7"/>
                  </a:lnTo>
                  <a:lnTo>
                    <a:pt x="38" y="7"/>
                  </a:lnTo>
                  <a:lnTo>
                    <a:pt x="30"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66" name="Freeform 5646"/>
            <p:cNvSpPr>
              <a:spLocks/>
            </p:cNvSpPr>
            <p:nvPr/>
          </p:nvSpPr>
          <p:spPr bwMode="auto">
            <a:xfrm>
              <a:off x="4333875" y="2305051"/>
              <a:ext cx="20638" cy="4763"/>
            </a:xfrm>
            <a:custGeom>
              <a:avLst/>
              <a:gdLst/>
              <a:ahLst/>
              <a:cxnLst>
                <a:cxn ang="0">
                  <a:pos x="8" y="0"/>
                </a:cxn>
                <a:cxn ang="0">
                  <a:pos x="0" y="0"/>
                </a:cxn>
                <a:cxn ang="0">
                  <a:pos x="0" y="7"/>
                </a:cxn>
                <a:cxn ang="0">
                  <a:pos x="8" y="7"/>
                </a:cxn>
                <a:cxn ang="0">
                  <a:pos x="30" y="7"/>
                </a:cxn>
                <a:cxn ang="0">
                  <a:pos x="38" y="7"/>
                </a:cxn>
                <a:cxn ang="0">
                  <a:pos x="30" y="0"/>
                </a:cxn>
                <a:cxn ang="0">
                  <a:pos x="30" y="0"/>
                </a:cxn>
                <a:cxn ang="0">
                  <a:pos x="8" y="0"/>
                </a:cxn>
              </a:cxnLst>
              <a:rect l="0" t="0" r="r" b="b"/>
              <a:pathLst>
                <a:path w="38" h="7">
                  <a:moveTo>
                    <a:pt x="8" y="0"/>
                  </a:moveTo>
                  <a:lnTo>
                    <a:pt x="0" y="0"/>
                  </a:lnTo>
                  <a:lnTo>
                    <a:pt x="0" y="7"/>
                  </a:lnTo>
                  <a:lnTo>
                    <a:pt x="8" y="7"/>
                  </a:lnTo>
                  <a:lnTo>
                    <a:pt x="30" y="7"/>
                  </a:lnTo>
                  <a:lnTo>
                    <a:pt x="38" y="7"/>
                  </a:lnTo>
                  <a:lnTo>
                    <a:pt x="30" y="0"/>
                  </a:lnTo>
                  <a:lnTo>
                    <a:pt x="30"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67" name="Line 5647"/>
            <p:cNvSpPr>
              <a:spLocks noChangeShapeType="1"/>
            </p:cNvSpPr>
            <p:nvPr/>
          </p:nvSpPr>
          <p:spPr bwMode="auto">
            <a:xfrm>
              <a:off x="4354513" y="23098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68" name="Freeform 5649"/>
            <p:cNvSpPr>
              <a:spLocks/>
            </p:cNvSpPr>
            <p:nvPr/>
          </p:nvSpPr>
          <p:spPr bwMode="auto">
            <a:xfrm>
              <a:off x="4346575" y="2305050"/>
              <a:ext cx="7938" cy="11113"/>
            </a:xfrm>
            <a:custGeom>
              <a:avLst/>
              <a:gdLst/>
              <a:ahLst/>
              <a:cxnLst>
                <a:cxn ang="0">
                  <a:pos x="16" y="7"/>
                </a:cxn>
                <a:cxn ang="0">
                  <a:pos x="8" y="0"/>
                </a:cxn>
                <a:cxn ang="0">
                  <a:pos x="0" y="7"/>
                </a:cxn>
                <a:cxn ang="0">
                  <a:pos x="0" y="14"/>
                </a:cxn>
                <a:cxn ang="0">
                  <a:pos x="8" y="21"/>
                </a:cxn>
                <a:cxn ang="0">
                  <a:pos x="16" y="14"/>
                </a:cxn>
                <a:cxn ang="0">
                  <a:pos x="16" y="7"/>
                </a:cxn>
              </a:cxnLst>
              <a:rect l="0" t="0" r="r" b="b"/>
              <a:pathLst>
                <a:path w="16" h="21">
                  <a:moveTo>
                    <a:pt x="16" y="7"/>
                  </a:moveTo>
                  <a:lnTo>
                    <a:pt x="8" y="0"/>
                  </a:lnTo>
                  <a:lnTo>
                    <a:pt x="0" y="7"/>
                  </a:lnTo>
                  <a:lnTo>
                    <a:pt x="0" y="14"/>
                  </a:lnTo>
                  <a:lnTo>
                    <a:pt x="8" y="21"/>
                  </a:lnTo>
                  <a:lnTo>
                    <a:pt x="16" y="14"/>
                  </a:lnTo>
                  <a:lnTo>
                    <a:pt x="16"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69" name="Freeform 5650"/>
            <p:cNvSpPr>
              <a:spLocks/>
            </p:cNvSpPr>
            <p:nvPr/>
          </p:nvSpPr>
          <p:spPr bwMode="auto">
            <a:xfrm>
              <a:off x="4346575" y="2305050"/>
              <a:ext cx="7938" cy="11113"/>
            </a:xfrm>
            <a:custGeom>
              <a:avLst/>
              <a:gdLst/>
              <a:ahLst/>
              <a:cxnLst>
                <a:cxn ang="0">
                  <a:pos x="16" y="7"/>
                </a:cxn>
                <a:cxn ang="0">
                  <a:pos x="8" y="0"/>
                </a:cxn>
                <a:cxn ang="0">
                  <a:pos x="8" y="0"/>
                </a:cxn>
                <a:cxn ang="0">
                  <a:pos x="0" y="7"/>
                </a:cxn>
                <a:cxn ang="0">
                  <a:pos x="0" y="14"/>
                </a:cxn>
                <a:cxn ang="0">
                  <a:pos x="8" y="21"/>
                </a:cxn>
                <a:cxn ang="0">
                  <a:pos x="8" y="21"/>
                </a:cxn>
                <a:cxn ang="0">
                  <a:pos x="16" y="14"/>
                </a:cxn>
                <a:cxn ang="0">
                  <a:pos x="16" y="7"/>
                </a:cxn>
              </a:cxnLst>
              <a:rect l="0" t="0" r="r" b="b"/>
              <a:pathLst>
                <a:path w="16" h="21">
                  <a:moveTo>
                    <a:pt x="16" y="7"/>
                  </a:moveTo>
                  <a:lnTo>
                    <a:pt x="8" y="0"/>
                  </a:lnTo>
                  <a:lnTo>
                    <a:pt x="8" y="0"/>
                  </a:lnTo>
                  <a:lnTo>
                    <a:pt x="0" y="7"/>
                  </a:lnTo>
                  <a:lnTo>
                    <a:pt x="0" y="14"/>
                  </a:lnTo>
                  <a:lnTo>
                    <a:pt x="8" y="21"/>
                  </a:lnTo>
                  <a:lnTo>
                    <a:pt x="8" y="21"/>
                  </a:lnTo>
                  <a:lnTo>
                    <a:pt x="16" y="14"/>
                  </a:lnTo>
                  <a:lnTo>
                    <a:pt x="16"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70" name="Line 5651"/>
            <p:cNvSpPr>
              <a:spLocks noChangeShapeType="1"/>
            </p:cNvSpPr>
            <p:nvPr/>
          </p:nvSpPr>
          <p:spPr bwMode="auto">
            <a:xfrm>
              <a:off x="4349750" y="23129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71" name="Freeform 5652"/>
            <p:cNvSpPr>
              <a:spLocks/>
            </p:cNvSpPr>
            <p:nvPr/>
          </p:nvSpPr>
          <p:spPr bwMode="auto">
            <a:xfrm>
              <a:off x="4346575" y="2312988"/>
              <a:ext cx="15875" cy="3175"/>
            </a:xfrm>
            <a:custGeom>
              <a:avLst/>
              <a:gdLst/>
              <a:ahLst/>
              <a:cxnLst>
                <a:cxn ang="0">
                  <a:pos x="8" y="0"/>
                </a:cxn>
                <a:cxn ang="0">
                  <a:pos x="0" y="0"/>
                </a:cxn>
                <a:cxn ang="0">
                  <a:pos x="8" y="7"/>
                </a:cxn>
                <a:cxn ang="0">
                  <a:pos x="24" y="7"/>
                </a:cxn>
                <a:cxn ang="0">
                  <a:pos x="30" y="0"/>
                </a:cxn>
                <a:cxn ang="0">
                  <a:pos x="24" y="0"/>
                </a:cxn>
                <a:cxn ang="0">
                  <a:pos x="8" y="0"/>
                </a:cxn>
              </a:cxnLst>
              <a:rect l="0" t="0" r="r" b="b"/>
              <a:pathLst>
                <a:path w="30" h="7">
                  <a:moveTo>
                    <a:pt x="8" y="0"/>
                  </a:moveTo>
                  <a:lnTo>
                    <a:pt x="0" y="0"/>
                  </a:lnTo>
                  <a:lnTo>
                    <a:pt x="8" y="7"/>
                  </a:lnTo>
                  <a:lnTo>
                    <a:pt x="24" y="7"/>
                  </a:lnTo>
                  <a:lnTo>
                    <a:pt x="30" y="0"/>
                  </a:lnTo>
                  <a:lnTo>
                    <a:pt x="24"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72" name="Freeform 5653"/>
            <p:cNvSpPr>
              <a:spLocks/>
            </p:cNvSpPr>
            <p:nvPr/>
          </p:nvSpPr>
          <p:spPr bwMode="auto">
            <a:xfrm>
              <a:off x="4346575" y="2312988"/>
              <a:ext cx="15875" cy="3175"/>
            </a:xfrm>
            <a:custGeom>
              <a:avLst/>
              <a:gdLst/>
              <a:ahLst/>
              <a:cxnLst>
                <a:cxn ang="0">
                  <a:pos x="8" y="0"/>
                </a:cxn>
                <a:cxn ang="0">
                  <a:pos x="0" y="0"/>
                </a:cxn>
                <a:cxn ang="0">
                  <a:pos x="0" y="0"/>
                </a:cxn>
                <a:cxn ang="0">
                  <a:pos x="8" y="7"/>
                </a:cxn>
                <a:cxn ang="0">
                  <a:pos x="24" y="7"/>
                </a:cxn>
                <a:cxn ang="0">
                  <a:pos x="30" y="0"/>
                </a:cxn>
                <a:cxn ang="0">
                  <a:pos x="24" y="0"/>
                </a:cxn>
                <a:cxn ang="0">
                  <a:pos x="24" y="0"/>
                </a:cxn>
                <a:cxn ang="0">
                  <a:pos x="8" y="0"/>
                </a:cxn>
              </a:cxnLst>
              <a:rect l="0" t="0" r="r" b="b"/>
              <a:pathLst>
                <a:path w="30" h="7">
                  <a:moveTo>
                    <a:pt x="8" y="0"/>
                  </a:moveTo>
                  <a:lnTo>
                    <a:pt x="0" y="0"/>
                  </a:lnTo>
                  <a:lnTo>
                    <a:pt x="0" y="0"/>
                  </a:lnTo>
                  <a:lnTo>
                    <a:pt x="8" y="7"/>
                  </a:lnTo>
                  <a:lnTo>
                    <a:pt x="24" y="7"/>
                  </a:lnTo>
                  <a:lnTo>
                    <a:pt x="30" y="0"/>
                  </a:lnTo>
                  <a:lnTo>
                    <a:pt x="24" y="0"/>
                  </a:lnTo>
                  <a:lnTo>
                    <a:pt x="24"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73" name="Line 5654"/>
            <p:cNvSpPr>
              <a:spLocks noChangeShapeType="1"/>
            </p:cNvSpPr>
            <p:nvPr/>
          </p:nvSpPr>
          <p:spPr bwMode="auto">
            <a:xfrm>
              <a:off x="4362450" y="23129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74" name="Freeform 5655"/>
            <p:cNvSpPr>
              <a:spLocks/>
            </p:cNvSpPr>
            <p:nvPr/>
          </p:nvSpPr>
          <p:spPr bwMode="auto">
            <a:xfrm>
              <a:off x="4354513" y="2312988"/>
              <a:ext cx="7938" cy="11113"/>
            </a:xfrm>
            <a:custGeom>
              <a:avLst/>
              <a:gdLst/>
              <a:ahLst/>
              <a:cxnLst>
                <a:cxn ang="0">
                  <a:pos x="14" y="0"/>
                </a:cxn>
                <a:cxn ang="0">
                  <a:pos x="0" y="0"/>
                </a:cxn>
                <a:cxn ang="0">
                  <a:pos x="0" y="14"/>
                </a:cxn>
                <a:cxn ang="0">
                  <a:pos x="8" y="22"/>
                </a:cxn>
                <a:cxn ang="0">
                  <a:pos x="14" y="14"/>
                </a:cxn>
                <a:cxn ang="0">
                  <a:pos x="14" y="0"/>
                </a:cxn>
              </a:cxnLst>
              <a:rect l="0" t="0" r="r" b="b"/>
              <a:pathLst>
                <a:path w="14" h="22">
                  <a:moveTo>
                    <a:pt x="14" y="0"/>
                  </a:moveTo>
                  <a:lnTo>
                    <a:pt x="0" y="0"/>
                  </a:lnTo>
                  <a:lnTo>
                    <a:pt x="0" y="14"/>
                  </a:lnTo>
                  <a:lnTo>
                    <a:pt x="8" y="22"/>
                  </a:lnTo>
                  <a:lnTo>
                    <a:pt x="14" y="14"/>
                  </a:lnTo>
                  <a:lnTo>
                    <a:pt x="14"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75" name="Freeform 5656"/>
            <p:cNvSpPr>
              <a:spLocks/>
            </p:cNvSpPr>
            <p:nvPr/>
          </p:nvSpPr>
          <p:spPr bwMode="auto">
            <a:xfrm>
              <a:off x="4354513" y="2312988"/>
              <a:ext cx="7938" cy="11113"/>
            </a:xfrm>
            <a:custGeom>
              <a:avLst/>
              <a:gdLst/>
              <a:ahLst/>
              <a:cxnLst>
                <a:cxn ang="0">
                  <a:pos x="14" y="0"/>
                </a:cxn>
                <a:cxn ang="0">
                  <a:pos x="8" y="0"/>
                </a:cxn>
                <a:cxn ang="0">
                  <a:pos x="8" y="0"/>
                </a:cxn>
                <a:cxn ang="0">
                  <a:pos x="0" y="0"/>
                </a:cxn>
                <a:cxn ang="0">
                  <a:pos x="0" y="14"/>
                </a:cxn>
                <a:cxn ang="0">
                  <a:pos x="8" y="22"/>
                </a:cxn>
                <a:cxn ang="0">
                  <a:pos x="8" y="22"/>
                </a:cxn>
                <a:cxn ang="0">
                  <a:pos x="14" y="14"/>
                </a:cxn>
                <a:cxn ang="0">
                  <a:pos x="14" y="0"/>
                </a:cxn>
              </a:cxnLst>
              <a:rect l="0" t="0" r="r" b="b"/>
              <a:pathLst>
                <a:path w="14" h="22">
                  <a:moveTo>
                    <a:pt x="14" y="0"/>
                  </a:moveTo>
                  <a:lnTo>
                    <a:pt x="8" y="0"/>
                  </a:lnTo>
                  <a:lnTo>
                    <a:pt x="8" y="0"/>
                  </a:lnTo>
                  <a:lnTo>
                    <a:pt x="0" y="0"/>
                  </a:lnTo>
                  <a:lnTo>
                    <a:pt x="0" y="14"/>
                  </a:lnTo>
                  <a:lnTo>
                    <a:pt x="8" y="22"/>
                  </a:lnTo>
                  <a:lnTo>
                    <a:pt x="8" y="22"/>
                  </a:lnTo>
                  <a:lnTo>
                    <a:pt x="14" y="14"/>
                  </a:lnTo>
                  <a:lnTo>
                    <a:pt x="14"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76" name="Line 5657"/>
            <p:cNvSpPr>
              <a:spLocks noChangeShapeType="1"/>
            </p:cNvSpPr>
            <p:nvPr/>
          </p:nvSpPr>
          <p:spPr bwMode="auto">
            <a:xfrm>
              <a:off x="4359275" y="23161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77" name="Freeform 5658"/>
            <p:cNvSpPr>
              <a:spLocks/>
            </p:cNvSpPr>
            <p:nvPr/>
          </p:nvSpPr>
          <p:spPr bwMode="auto">
            <a:xfrm>
              <a:off x="4354513" y="2316163"/>
              <a:ext cx="11113" cy="7938"/>
            </a:xfrm>
            <a:custGeom>
              <a:avLst/>
              <a:gdLst/>
              <a:ahLst/>
              <a:cxnLst>
                <a:cxn ang="0">
                  <a:pos x="8" y="0"/>
                </a:cxn>
                <a:cxn ang="0">
                  <a:pos x="0" y="0"/>
                </a:cxn>
                <a:cxn ang="0">
                  <a:pos x="0" y="7"/>
                </a:cxn>
                <a:cxn ang="0">
                  <a:pos x="8" y="15"/>
                </a:cxn>
                <a:cxn ang="0">
                  <a:pos x="14" y="15"/>
                </a:cxn>
                <a:cxn ang="0">
                  <a:pos x="22" y="7"/>
                </a:cxn>
                <a:cxn ang="0">
                  <a:pos x="22" y="0"/>
                </a:cxn>
                <a:cxn ang="0">
                  <a:pos x="14" y="0"/>
                </a:cxn>
                <a:cxn ang="0">
                  <a:pos x="8" y="0"/>
                </a:cxn>
              </a:cxnLst>
              <a:rect l="0" t="0" r="r" b="b"/>
              <a:pathLst>
                <a:path w="22" h="15">
                  <a:moveTo>
                    <a:pt x="8" y="0"/>
                  </a:moveTo>
                  <a:lnTo>
                    <a:pt x="0" y="0"/>
                  </a:lnTo>
                  <a:lnTo>
                    <a:pt x="0" y="7"/>
                  </a:lnTo>
                  <a:lnTo>
                    <a:pt x="8" y="15"/>
                  </a:lnTo>
                  <a:lnTo>
                    <a:pt x="14" y="15"/>
                  </a:lnTo>
                  <a:lnTo>
                    <a:pt x="22" y="7"/>
                  </a:lnTo>
                  <a:lnTo>
                    <a:pt x="22" y="0"/>
                  </a:lnTo>
                  <a:lnTo>
                    <a:pt x="14"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78" name="Freeform 5659"/>
            <p:cNvSpPr>
              <a:spLocks/>
            </p:cNvSpPr>
            <p:nvPr/>
          </p:nvSpPr>
          <p:spPr bwMode="auto">
            <a:xfrm>
              <a:off x="4354513" y="2316163"/>
              <a:ext cx="11113" cy="7938"/>
            </a:xfrm>
            <a:custGeom>
              <a:avLst/>
              <a:gdLst/>
              <a:ahLst/>
              <a:cxnLst>
                <a:cxn ang="0">
                  <a:pos x="8" y="0"/>
                </a:cxn>
                <a:cxn ang="0">
                  <a:pos x="0" y="0"/>
                </a:cxn>
                <a:cxn ang="0">
                  <a:pos x="0" y="7"/>
                </a:cxn>
                <a:cxn ang="0">
                  <a:pos x="8" y="15"/>
                </a:cxn>
                <a:cxn ang="0">
                  <a:pos x="14" y="15"/>
                </a:cxn>
                <a:cxn ang="0">
                  <a:pos x="22" y="7"/>
                </a:cxn>
                <a:cxn ang="0">
                  <a:pos x="22" y="0"/>
                </a:cxn>
                <a:cxn ang="0">
                  <a:pos x="14" y="0"/>
                </a:cxn>
                <a:cxn ang="0">
                  <a:pos x="8" y="0"/>
                </a:cxn>
              </a:cxnLst>
              <a:rect l="0" t="0" r="r" b="b"/>
              <a:pathLst>
                <a:path w="22" h="15">
                  <a:moveTo>
                    <a:pt x="8" y="0"/>
                  </a:moveTo>
                  <a:lnTo>
                    <a:pt x="0" y="0"/>
                  </a:lnTo>
                  <a:lnTo>
                    <a:pt x="0" y="7"/>
                  </a:lnTo>
                  <a:lnTo>
                    <a:pt x="8" y="15"/>
                  </a:lnTo>
                  <a:lnTo>
                    <a:pt x="14" y="15"/>
                  </a:lnTo>
                  <a:lnTo>
                    <a:pt x="22" y="7"/>
                  </a:lnTo>
                  <a:lnTo>
                    <a:pt x="22" y="0"/>
                  </a:lnTo>
                  <a:lnTo>
                    <a:pt x="14"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79" name="Line 5660"/>
            <p:cNvSpPr>
              <a:spLocks noChangeShapeType="1"/>
            </p:cNvSpPr>
            <p:nvPr/>
          </p:nvSpPr>
          <p:spPr bwMode="auto">
            <a:xfrm>
              <a:off x="4362450" y="23161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80" name="Freeform 5661"/>
            <p:cNvSpPr>
              <a:spLocks/>
            </p:cNvSpPr>
            <p:nvPr/>
          </p:nvSpPr>
          <p:spPr bwMode="auto">
            <a:xfrm>
              <a:off x="4359275" y="2316163"/>
              <a:ext cx="23813" cy="7938"/>
            </a:xfrm>
            <a:custGeom>
              <a:avLst/>
              <a:gdLst/>
              <a:ahLst/>
              <a:cxnLst>
                <a:cxn ang="0">
                  <a:pos x="6" y="0"/>
                </a:cxn>
                <a:cxn ang="0">
                  <a:pos x="0" y="0"/>
                </a:cxn>
                <a:cxn ang="0">
                  <a:pos x="0" y="7"/>
                </a:cxn>
                <a:cxn ang="0">
                  <a:pos x="6" y="15"/>
                </a:cxn>
                <a:cxn ang="0">
                  <a:pos x="37" y="15"/>
                </a:cxn>
                <a:cxn ang="0">
                  <a:pos x="45" y="7"/>
                </a:cxn>
                <a:cxn ang="0">
                  <a:pos x="45" y="0"/>
                </a:cxn>
                <a:cxn ang="0">
                  <a:pos x="37" y="0"/>
                </a:cxn>
                <a:cxn ang="0">
                  <a:pos x="6" y="0"/>
                </a:cxn>
              </a:cxnLst>
              <a:rect l="0" t="0" r="r" b="b"/>
              <a:pathLst>
                <a:path w="45" h="15">
                  <a:moveTo>
                    <a:pt x="6" y="0"/>
                  </a:moveTo>
                  <a:lnTo>
                    <a:pt x="0" y="0"/>
                  </a:lnTo>
                  <a:lnTo>
                    <a:pt x="0" y="7"/>
                  </a:lnTo>
                  <a:lnTo>
                    <a:pt x="6" y="15"/>
                  </a:lnTo>
                  <a:lnTo>
                    <a:pt x="37" y="15"/>
                  </a:lnTo>
                  <a:lnTo>
                    <a:pt x="45" y="7"/>
                  </a:lnTo>
                  <a:lnTo>
                    <a:pt x="45" y="0"/>
                  </a:lnTo>
                  <a:lnTo>
                    <a:pt x="37" y="0"/>
                  </a:lnTo>
                  <a:lnTo>
                    <a:pt x="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81" name="Freeform 5662"/>
            <p:cNvSpPr>
              <a:spLocks/>
            </p:cNvSpPr>
            <p:nvPr/>
          </p:nvSpPr>
          <p:spPr bwMode="auto">
            <a:xfrm>
              <a:off x="4359275" y="2316163"/>
              <a:ext cx="23813" cy="7938"/>
            </a:xfrm>
            <a:custGeom>
              <a:avLst/>
              <a:gdLst/>
              <a:ahLst/>
              <a:cxnLst>
                <a:cxn ang="0">
                  <a:pos x="6" y="0"/>
                </a:cxn>
                <a:cxn ang="0">
                  <a:pos x="0" y="0"/>
                </a:cxn>
                <a:cxn ang="0">
                  <a:pos x="0" y="7"/>
                </a:cxn>
                <a:cxn ang="0">
                  <a:pos x="6" y="15"/>
                </a:cxn>
                <a:cxn ang="0">
                  <a:pos x="37" y="15"/>
                </a:cxn>
                <a:cxn ang="0">
                  <a:pos x="45" y="7"/>
                </a:cxn>
                <a:cxn ang="0">
                  <a:pos x="45" y="0"/>
                </a:cxn>
                <a:cxn ang="0">
                  <a:pos x="37" y="0"/>
                </a:cxn>
                <a:cxn ang="0">
                  <a:pos x="6" y="0"/>
                </a:cxn>
              </a:cxnLst>
              <a:rect l="0" t="0" r="r" b="b"/>
              <a:pathLst>
                <a:path w="45" h="15">
                  <a:moveTo>
                    <a:pt x="6" y="0"/>
                  </a:moveTo>
                  <a:lnTo>
                    <a:pt x="0" y="0"/>
                  </a:lnTo>
                  <a:lnTo>
                    <a:pt x="0" y="7"/>
                  </a:lnTo>
                  <a:lnTo>
                    <a:pt x="6" y="15"/>
                  </a:lnTo>
                  <a:lnTo>
                    <a:pt x="37" y="15"/>
                  </a:lnTo>
                  <a:lnTo>
                    <a:pt x="45" y="7"/>
                  </a:lnTo>
                  <a:lnTo>
                    <a:pt x="45" y="0"/>
                  </a:lnTo>
                  <a:lnTo>
                    <a:pt x="37" y="0"/>
                  </a:lnTo>
                  <a:lnTo>
                    <a:pt x="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82" name="Line 5663"/>
            <p:cNvSpPr>
              <a:spLocks noChangeShapeType="1"/>
            </p:cNvSpPr>
            <p:nvPr/>
          </p:nvSpPr>
          <p:spPr bwMode="auto">
            <a:xfrm>
              <a:off x="4383088" y="23209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83" name="Freeform 5664"/>
            <p:cNvSpPr>
              <a:spLocks/>
            </p:cNvSpPr>
            <p:nvPr/>
          </p:nvSpPr>
          <p:spPr bwMode="auto">
            <a:xfrm>
              <a:off x="4373563" y="2316163"/>
              <a:ext cx="9525" cy="12700"/>
            </a:xfrm>
            <a:custGeom>
              <a:avLst/>
              <a:gdLst/>
              <a:ahLst/>
              <a:cxnLst>
                <a:cxn ang="0">
                  <a:pos x="16" y="7"/>
                </a:cxn>
                <a:cxn ang="0">
                  <a:pos x="16" y="0"/>
                </a:cxn>
                <a:cxn ang="0">
                  <a:pos x="8" y="0"/>
                </a:cxn>
                <a:cxn ang="0">
                  <a:pos x="0" y="7"/>
                </a:cxn>
                <a:cxn ang="0">
                  <a:pos x="0" y="22"/>
                </a:cxn>
                <a:cxn ang="0">
                  <a:pos x="16" y="22"/>
                </a:cxn>
                <a:cxn ang="0">
                  <a:pos x="16" y="7"/>
                </a:cxn>
              </a:cxnLst>
              <a:rect l="0" t="0" r="r" b="b"/>
              <a:pathLst>
                <a:path w="16" h="22">
                  <a:moveTo>
                    <a:pt x="16" y="7"/>
                  </a:moveTo>
                  <a:lnTo>
                    <a:pt x="16" y="0"/>
                  </a:lnTo>
                  <a:lnTo>
                    <a:pt x="8" y="0"/>
                  </a:lnTo>
                  <a:lnTo>
                    <a:pt x="0" y="7"/>
                  </a:lnTo>
                  <a:lnTo>
                    <a:pt x="0" y="22"/>
                  </a:lnTo>
                  <a:lnTo>
                    <a:pt x="16" y="22"/>
                  </a:lnTo>
                  <a:lnTo>
                    <a:pt x="16"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84" name="Freeform 5665"/>
            <p:cNvSpPr>
              <a:spLocks/>
            </p:cNvSpPr>
            <p:nvPr/>
          </p:nvSpPr>
          <p:spPr bwMode="auto">
            <a:xfrm>
              <a:off x="4373563" y="2316163"/>
              <a:ext cx="9525" cy="12700"/>
            </a:xfrm>
            <a:custGeom>
              <a:avLst/>
              <a:gdLst/>
              <a:ahLst/>
              <a:cxnLst>
                <a:cxn ang="0">
                  <a:pos x="16" y="7"/>
                </a:cxn>
                <a:cxn ang="0">
                  <a:pos x="16" y="0"/>
                </a:cxn>
                <a:cxn ang="0">
                  <a:pos x="8" y="0"/>
                </a:cxn>
                <a:cxn ang="0">
                  <a:pos x="0" y="7"/>
                </a:cxn>
                <a:cxn ang="0">
                  <a:pos x="0" y="22"/>
                </a:cxn>
                <a:cxn ang="0">
                  <a:pos x="8" y="22"/>
                </a:cxn>
                <a:cxn ang="0">
                  <a:pos x="16" y="22"/>
                </a:cxn>
                <a:cxn ang="0">
                  <a:pos x="16" y="22"/>
                </a:cxn>
                <a:cxn ang="0">
                  <a:pos x="16" y="7"/>
                </a:cxn>
              </a:cxnLst>
              <a:rect l="0" t="0" r="r" b="b"/>
              <a:pathLst>
                <a:path w="16" h="22">
                  <a:moveTo>
                    <a:pt x="16" y="7"/>
                  </a:moveTo>
                  <a:lnTo>
                    <a:pt x="16" y="0"/>
                  </a:lnTo>
                  <a:lnTo>
                    <a:pt x="8" y="0"/>
                  </a:lnTo>
                  <a:lnTo>
                    <a:pt x="0" y="7"/>
                  </a:lnTo>
                  <a:lnTo>
                    <a:pt x="0" y="22"/>
                  </a:lnTo>
                  <a:lnTo>
                    <a:pt x="8" y="22"/>
                  </a:lnTo>
                  <a:lnTo>
                    <a:pt x="16" y="22"/>
                  </a:lnTo>
                  <a:lnTo>
                    <a:pt x="16" y="22"/>
                  </a:lnTo>
                  <a:lnTo>
                    <a:pt x="16"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85" name="Line 5666"/>
            <p:cNvSpPr>
              <a:spLocks noChangeShapeType="1"/>
            </p:cNvSpPr>
            <p:nvPr/>
          </p:nvSpPr>
          <p:spPr bwMode="auto">
            <a:xfrm>
              <a:off x="4378325" y="23241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86" name="Freeform 5667"/>
            <p:cNvSpPr>
              <a:spLocks/>
            </p:cNvSpPr>
            <p:nvPr/>
          </p:nvSpPr>
          <p:spPr bwMode="auto">
            <a:xfrm>
              <a:off x="4373563" y="2324100"/>
              <a:ext cx="44450" cy="4763"/>
            </a:xfrm>
            <a:custGeom>
              <a:avLst/>
              <a:gdLst/>
              <a:ahLst/>
              <a:cxnLst>
                <a:cxn ang="0">
                  <a:pos x="8" y="0"/>
                </a:cxn>
                <a:cxn ang="0">
                  <a:pos x="0" y="0"/>
                </a:cxn>
                <a:cxn ang="0">
                  <a:pos x="0" y="7"/>
                </a:cxn>
                <a:cxn ang="0">
                  <a:pos x="83" y="7"/>
                </a:cxn>
                <a:cxn ang="0">
                  <a:pos x="83" y="0"/>
                </a:cxn>
                <a:cxn ang="0">
                  <a:pos x="75" y="0"/>
                </a:cxn>
                <a:cxn ang="0">
                  <a:pos x="8" y="0"/>
                </a:cxn>
              </a:cxnLst>
              <a:rect l="0" t="0" r="r" b="b"/>
              <a:pathLst>
                <a:path w="83" h="7">
                  <a:moveTo>
                    <a:pt x="8" y="0"/>
                  </a:moveTo>
                  <a:lnTo>
                    <a:pt x="0" y="0"/>
                  </a:lnTo>
                  <a:lnTo>
                    <a:pt x="0" y="7"/>
                  </a:lnTo>
                  <a:lnTo>
                    <a:pt x="83" y="7"/>
                  </a:lnTo>
                  <a:lnTo>
                    <a:pt x="83" y="0"/>
                  </a:lnTo>
                  <a:lnTo>
                    <a:pt x="7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87" name="Freeform 5668"/>
            <p:cNvSpPr>
              <a:spLocks/>
            </p:cNvSpPr>
            <p:nvPr/>
          </p:nvSpPr>
          <p:spPr bwMode="auto">
            <a:xfrm>
              <a:off x="4373563" y="2324100"/>
              <a:ext cx="44450" cy="4763"/>
            </a:xfrm>
            <a:custGeom>
              <a:avLst/>
              <a:gdLst/>
              <a:ahLst/>
              <a:cxnLst>
                <a:cxn ang="0">
                  <a:pos x="8" y="0"/>
                </a:cxn>
                <a:cxn ang="0">
                  <a:pos x="0" y="0"/>
                </a:cxn>
                <a:cxn ang="0">
                  <a:pos x="0" y="7"/>
                </a:cxn>
                <a:cxn ang="0">
                  <a:pos x="8" y="7"/>
                </a:cxn>
                <a:cxn ang="0">
                  <a:pos x="75" y="7"/>
                </a:cxn>
                <a:cxn ang="0">
                  <a:pos x="83" y="7"/>
                </a:cxn>
                <a:cxn ang="0">
                  <a:pos x="83" y="0"/>
                </a:cxn>
                <a:cxn ang="0">
                  <a:pos x="75" y="0"/>
                </a:cxn>
                <a:cxn ang="0">
                  <a:pos x="8" y="0"/>
                </a:cxn>
              </a:cxnLst>
              <a:rect l="0" t="0" r="r" b="b"/>
              <a:pathLst>
                <a:path w="83" h="7">
                  <a:moveTo>
                    <a:pt x="8" y="0"/>
                  </a:moveTo>
                  <a:lnTo>
                    <a:pt x="0" y="0"/>
                  </a:lnTo>
                  <a:lnTo>
                    <a:pt x="0" y="7"/>
                  </a:lnTo>
                  <a:lnTo>
                    <a:pt x="8" y="7"/>
                  </a:lnTo>
                  <a:lnTo>
                    <a:pt x="75" y="7"/>
                  </a:lnTo>
                  <a:lnTo>
                    <a:pt x="83" y="7"/>
                  </a:lnTo>
                  <a:lnTo>
                    <a:pt x="83" y="0"/>
                  </a:lnTo>
                  <a:lnTo>
                    <a:pt x="7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88" name="Line 5669"/>
            <p:cNvSpPr>
              <a:spLocks noChangeShapeType="1"/>
            </p:cNvSpPr>
            <p:nvPr/>
          </p:nvSpPr>
          <p:spPr bwMode="auto">
            <a:xfrm>
              <a:off x="4418013" y="23288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89" name="Freeform 5670"/>
            <p:cNvSpPr>
              <a:spLocks/>
            </p:cNvSpPr>
            <p:nvPr/>
          </p:nvSpPr>
          <p:spPr bwMode="auto">
            <a:xfrm>
              <a:off x="4410075" y="2324100"/>
              <a:ext cx="7938" cy="11113"/>
            </a:xfrm>
            <a:custGeom>
              <a:avLst/>
              <a:gdLst/>
              <a:ahLst/>
              <a:cxnLst>
                <a:cxn ang="0">
                  <a:pos x="15" y="7"/>
                </a:cxn>
                <a:cxn ang="0">
                  <a:pos x="15" y="0"/>
                </a:cxn>
                <a:cxn ang="0">
                  <a:pos x="7" y="0"/>
                </a:cxn>
                <a:cxn ang="0">
                  <a:pos x="0" y="7"/>
                </a:cxn>
                <a:cxn ang="0">
                  <a:pos x="0" y="14"/>
                </a:cxn>
                <a:cxn ang="0">
                  <a:pos x="7" y="21"/>
                </a:cxn>
                <a:cxn ang="0">
                  <a:pos x="15" y="21"/>
                </a:cxn>
                <a:cxn ang="0">
                  <a:pos x="15" y="14"/>
                </a:cxn>
                <a:cxn ang="0">
                  <a:pos x="15" y="7"/>
                </a:cxn>
              </a:cxnLst>
              <a:rect l="0" t="0" r="r" b="b"/>
              <a:pathLst>
                <a:path w="15" h="21">
                  <a:moveTo>
                    <a:pt x="15" y="7"/>
                  </a:moveTo>
                  <a:lnTo>
                    <a:pt x="15" y="0"/>
                  </a:lnTo>
                  <a:lnTo>
                    <a:pt x="7" y="0"/>
                  </a:lnTo>
                  <a:lnTo>
                    <a:pt x="0" y="7"/>
                  </a:lnTo>
                  <a:lnTo>
                    <a:pt x="0" y="14"/>
                  </a:lnTo>
                  <a:lnTo>
                    <a:pt x="7" y="21"/>
                  </a:lnTo>
                  <a:lnTo>
                    <a:pt x="15" y="21"/>
                  </a:lnTo>
                  <a:lnTo>
                    <a:pt x="15" y="14"/>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90" name="Freeform 5671"/>
            <p:cNvSpPr>
              <a:spLocks/>
            </p:cNvSpPr>
            <p:nvPr/>
          </p:nvSpPr>
          <p:spPr bwMode="auto">
            <a:xfrm>
              <a:off x="4410075" y="2324100"/>
              <a:ext cx="7938" cy="11113"/>
            </a:xfrm>
            <a:custGeom>
              <a:avLst/>
              <a:gdLst/>
              <a:ahLst/>
              <a:cxnLst>
                <a:cxn ang="0">
                  <a:pos x="15" y="7"/>
                </a:cxn>
                <a:cxn ang="0">
                  <a:pos x="15" y="0"/>
                </a:cxn>
                <a:cxn ang="0">
                  <a:pos x="7" y="0"/>
                </a:cxn>
                <a:cxn ang="0">
                  <a:pos x="0" y="7"/>
                </a:cxn>
                <a:cxn ang="0">
                  <a:pos x="0" y="14"/>
                </a:cxn>
                <a:cxn ang="0">
                  <a:pos x="7" y="21"/>
                </a:cxn>
                <a:cxn ang="0">
                  <a:pos x="15" y="21"/>
                </a:cxn>
                <a:cxn ang="0">
                  <a:pos x="15" y="14"/>
                </a:cxn>
                <a:cxn ang="0">
                  <a:pos x="15" y="7"/>
                </a:cxn>
              </a:cxnLst>
              <a:rect l="0" t="0" r="r" b="b"/>
              <a:pathLst>
                <a:path w="15" h="21">
                  <a:moveTo>
                    <a:pt x="15" y="7"/>
                  </a:moveTo>
                  <a:lnTo>
                    <a:pt x="15" y="0"/>
                  </a:lnTo>
                  <a:lnTo>
                    <a:pt x="7" y="0"/>
                  </a:lnTo>
                  <a:lnTo>
                    <a:pt x="0" y="7"/>
                  </a:lnTo>
                  <a:lnTo>
                    <a:pt x="0" y="14"/>
                  </a:lnTo>
                  <a:lnTo>
                    <a:pt x="7" y="21"/>
                  </a:lnTo>
                  <a:lnTo>
                    <a:pt x="15" y="21"/>
                  </a:lnTo>
                  <a:lnTo>
                    <a:pt x="15" y="14"/>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91" name="Line 5672"/>
            <p:cNvSpPr>
              <a:spLocks noChangeShapeType="1"/>
            </p:cNvSpPr>
            <p:nvPr/>
          </p:nvSpPr>
          <p:spPr bwMode="auto">
            <a:xfrm>
              <a:off x="4413250" y="23320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92" name="Freeform 5673"/>
            <p:cNvSpPr>
              <a:spLocks/>
            </p:cNvSpPr>
            <p:nvPr/>
          </p:nvSpPr>
          <p:spPr bwMode="auto">
            <a:xfrm>
              <a:off x="4410075" y="2332038"/>
              <a:ext cx="12700" cy="3175"/>
            </a:xfrm>
            <a:custGeom>
              <a:avLst/>
              <a:gdLst/>
              <a:ahLst/>
              <a:cxnLst>
                <a:cxn ang="0">
                  <a:pos x="7" y="0"/>
                </a:cxn>
                <a:cxn ang="0">
                  <a:pos x="0" y="0"/>
                </a:cxn>
                <a:cxn ang="0">
                  <a:pos x="7" y="7"/>
                </a:cxn>
                <a:cxn ang="0">
                  <a:pos x="15" y="7"/>
                </a:cxn>
                <a:cxn ang="0">
                  <a:pos x="23" y="0"/>
                </a:cxn>
                <a:cxn ang="0">
                  <a:pos x="15" y="0"/>
                </a:cxn>
                <a:cxn ang="0">
                  <a:pos x="7" y="0"/>
                </a:cxn>
              </a:cxnLst>
              <a:rect l="0" t="0" r="r" b="b"/>
              <a:pathLst>
                <a:path w="23" h="7">
                  <a:moveTo>
                    <a:pt x="7" y="0"/>
                  </a:moveTo>
                  <a:lnTo>
                    <a:pt x="0" y="0"/>
                  </a:lnTo>
                  <a:lnTo>
                    <a:pt x="7" y="7"/>
                  </a:lnTo>
                  <a:lnTo>
                    <a:pt x="15" y="7"/>
                  </a:lnTo>
                  <a:lnTo>
                    <a:pt x="23" y="0"/>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93" name="Freeform 5674"/>
            <p:cNvSpPr>
              <a:spLocks/>
            </p:cNvSpPr>
            <p:nvPr/>
          </p:nvSpPr>
          <p:spPr bwMode="auto">
            <a:xfrm>
              <a:off x="4410075" y="2332038"/>
              <a:ext cx="12700" cy="3175"/>
            </a:xfrm>
            <a:custGeom>
              <a:avLst/>
              <a:gdLst/>
              <a:ahLst/>
              <a:cxnLst>
                <a:cxn ang="0">
                  <a:pos x="7" y="0"/>
                </a:cxn>
                <a:cxn ang="0">
                  <a:pos x="7" y="0"/>
                </a:cxn>
                <a:cxn ang="0">
                  <a:pos x="0" y="0"/>
                </a:cxn>
                <a:cxn ang="0">
                  <a:pos x="7" y="7"/>
                </a:cxn>
                <a:cxn ang="0">
                  <a:pos x="15" y="7"/>
                </a:cxn>
                <a:cxn ang="0">
                  <a:pos x="23" y="0"/>
                </a:cxn>
                <a:cxn ang="0">
                  <a:pos x="23" y="0"/>
                </a:cxn>
                <a:cxn ang="0">
                  <a:pos x="15" y="0"/>
                </a:cxn>
                <a:cxn ang="0">
                  <a:pos x="7" y="0"/>
                </a:cxn>
              </a:cxnLst>
              <a:rect l="0" t="0" r="r" b="b"/>
              <a:pathLst>
                <a:path w="23" h="7">
                  <a:moveTo>
                    <a:pt x="7" y="0"/>
                  </a:moveTo>
                  <a:lnTo>
                    <a:pt x="7" y="0"/>
                  </a:lnTo>
                  <a:lnTo>
                    <a:pt x="0" y="0"/>
                  </a:lnTo>
                  <a:lnTo>
                    <a:pt x="7" y="7"/>
                  </a:lnTo>
                  <a:lnTo>
                    <a:pt x="15" y="7"/>
                  </a:lnTo>
                  <a:lnTo>
                    <a:pt x="23" y="0"/>
                  </a:lnTo>
                  <a:lnTo>
                    <a:pt x="23"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94" name="Line 5675"/>
            <p:cNvSpPr>
              <a:spLocks noChangeShapeType="1"/>
            </p:cNvSpPr>
            <p:nvPr/>
          </p:nvSpPr>
          <p:spPr bwMode="auto">
            <a:xfrm>
              <a:off x="4422775" y="23320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95" name="Freeform 5676"/>
            <p:cNvSpPr>
              <a:spLocks/>
            </p:cNvSpPr>
            <p:nvPr/>
          </p:nvSpPr>
          <p:spPr bwMode="auto">
            <a:xfrm>
              <a:off x="4413250" y="2332038"/>
              <a:ext cx="9525" cy="11113"/>
            </a:xfrm>
            <a:custGeom>
              <a:avLst/>
              <a:gdLst/>
              <a:ahLst/>
              <a:cxnLst>
                <a:cxn ang="0">
                  <a:pos x="16" y="0"/>
                </a:cxn>
                <a:cxn ang="0">
                  <a:pos x="0" y="0"/>
                </a:cxn>
                <a:cxn ang="0">
                  <a:pos x="0" y="15"/>
                </a:cxn>
                <a:cxn ang="0">
                  <a:pos x="8" y="22"/>
                </a:cxn>
                <a:cxn ang="0">
                  <a:pos x="16" y="15"/>
                </a:cxn>
                <a:cxn ang="0">
                  <a:pos x="16" y="0"/>
                </a:cxn>
              </a:cxnLst>
              <a:rect l="0" t="0" r="r" b="b"/>
              <a:pathLst>
                <a:path w="16" h="22">
                  <a:moveTo>
                    <a:pt x="16" y="0"/>
                  </a:moveTo>
                  <a:lnTo>
                    <a:pt x="0" y="0"/>
                  </a:lnTo>
                  <a:lnTo>
                    <a:pt x="0" y="15"/>
                  </a:lnTo>
                  <a:lnTo>
                    <a:pt x="8" y="22"/>
                  </a:lnTo>
                  <a:lnTo>
                    <a:pt x="16" y="15"/>
                  </a:lnTo>
                  <a:lnTo>
                    <a:pt x="1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96" name="Freeform 5677"/>
            <p:cNvSpPr>
              <a:spLocks/>
            </p:cNvSpPr>
            <p:nvPr/>
          </p:nvSpPr>
          <p:spPr bwMode="auto">
            <a:xfrm>
              <a:off x="4413250" y="2332038"/>
              <a:ext cx="9525" cy="11113"/>
            </a:xfrm>
            <a:custGeom>
              <a:avLst/>
              <a:gdLst/>
              <a:ahLst/>
              <a:cxnLst>
                <a:cxn ang="0">
                  <a:pos x="16" y="0"/>
                </a:cxn>
                <a:cxn ang="0">
                  <a:pos x="16" y="0"/>
                </a:cxn>
                <a:cxn ang="0">
                  <a:pos x="8" y="0"/>
                </a:cxn>
                <a:cxn ang="0">
                  <a:pos x="0" y="0"/>
                </a:cxn>
                <a:cxn ang="0">
                  <a:pos x="0" y="15"/>
                </a:cxn>
                <a:cxn ang="0">
                  <a:pos x="8" y="22"/>
                </a:cxn>
                <a:cxn ang="0">
                  <a:pos x="16" y="15"/>
                </a:cxn>
                <a:cxn ang="0">
                  <a:pos x="16" y="15"/>
                </a:cxn>
                <a:cxn ang="0">
                  <a:pos x="16" y="0"/>
                </a:cxn>
              </a:cxnLst>
              <a:rect l="0" t="0" r="r" b="b"/>
              <a:pathLst>
                <a:path w="16" h="22">
                  <a:moveTo>
                    <a:pt x="16" y="0"/>
                  </a:moveTo>
                  <a:lnTo>
                    <a:pt x="16" y="0"/>
                  </a:lnTo>
                  <a:lnTo>
                    <a:pt x="8" y="0"/>
                  </a:lnTo>
                  <a:lnTo>
                    <a:pt x="0" y="0"/>
                  </a:lnTo>
                  <a:lnTo>
                    <a:pt x="0" y="15"/>
                  </a:lnTo>
                  <a:lnTo>
                    <a:pt x="8" y="22"/>
                  </a:lnTo>
                  <a:lnTo>
                    <a:pt x="16" y="15"/>
                  </a:lnTo>
                  <a:lnTo>
                    <a:pt x="16" y="15"/>
                  </a:lnTo>
                  <a:lnTo>
                    <a:pt x="1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97" name="Line 5678"/>
            <p:cNvSpPr>
              <a:spLocks noChangeShapeType="1"/>
            </p:cNvSpPr>
            <p:nvPr/>
          </p:nvSpPr>
          <p:spPr bwMode="auto">
            <a:xfrm>
              <a:off x="4418013" y="23352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98" name="Freeform 5679"/>
            <p:cNvSpPr>
              <a:spLocks/>
            </p:cNvSpPr>
            <p:nvPr/>
          </p:nvSpPr>
          <p:spPr bwMode="auto">
            <a:xfrm>
              <a:off x="4413250" y="2335213"/>
              <a:ext cx="28575" cy="7938"/>
            </a:xfrm>
            <a:custGeom>
              <a:avLst/>
              <a:gdLst/>
              <a:ahLst/>
              <a:cxnLst>
                <a:cxn ang="0">
                  <a:pos x="8" y="0"/>
                </a:cxn>
                <a:cxn ang="0">
                  <a:pos x="0" y="8"/>
                </a:cxn>
                <a:cxn ang="0">
                  <a:pos x="8" y="15"/>
                </a:cxn>
                <a:cxn ang="0">
                  <a:pos x="46" y="15"/>
                </a:cxn>
                <a:cxn ang="0">
                  <a:pos x="53" y="8"/>
                </a:cxn>
                <a:cxn ang="0">
                  <a:pos x="53" y="0"/>
                </a:cxn>
                <a:cxn ang="0">
                  <a:pos x="46" y="0"/>
                </a:cxn>
                <a:cxn ang="0">
                  <a:pos x="8" y="0"/>
                </a:cxn>
              </a:cxnLst>
              <a:rect l="0" t="0" r="r" b="b"/>
              <a:pathLst>
                <a:path w="53" h="15">
                  <a:moveTo>
                    <a:pt x="8" y="0"/>
                  </a:moveTo>
                  <a:lnTo>
                    <a:pt x="0" y="8"/>
                  </a:lnTo>
                  <a:lnTo>
                    <a:pt x="8" y="15"/>
                  </a:lnTo>
                  <a:lnTo>
                    <a:pt x="46" y="15"/>
                  </a:lnTo>
                  <a:lnTo>
                    <a:pt x="53" y="8"/>
                  </a:lnTo>
                  <a:lnTo>
                    <a:pt x="53" y="0"/>
                  </a:lnTo>
                  <a:lnTo>
                    <a:pt x="4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199" name="Freeform 5680"/>
            <p:cNvSpPr>
              <a:spLocks/>
            </p:cNvSpPr>
            <p:nvPr/>
          </p:nvSpPr>
          <p:spPr bwMode="auto">
            <a:xfrm>
              <a:off x="4413250" y="2335213"/>
              <a:ext cx="28575" cy="7938"/>
            </a:xfrm>
            <a:custGeom>
              <a:avLst/>
              <a:gdLst/>
              <a:ahLst/>
              <a:cxnLst>
                <a:cxn ang="0">
                  <a:pos x="8" y="0"/>
                </a:cxn>
                <a:cxn ang="0">
                  <a:pos x="8" y="0"/>
                </a:cxn>
                <a:cxn ang="0">
                  <a:pos x="0" y="8"/>
                </a:cxn>
                <a:cxn ang="0">
                  <a:pos x="8" y="15"/>
                </a:cxn>
                <a:cxn ang="0">
                  <a:pos x="46" y="15"/>
                </a:cxn>
                <a:cxn ang="0">
                  <a:pos x="53" y="8"/>
                </a:cxn>
                <a:cxn ang="0">
                  <a:pos x="53" y="0"/>
                </a:cxn>
                <a:cxn ang="0">
                  <a:pos x="46" y="0"/>
                </a:cxn>
                <a:cxn ang="0">
                  <a:pos x="8" y="0"/>
                </a:cxn>
              </a:cxnLst>
              <a:rect l="0" t="0" r="r" b="b"/>
              <a:pathLst>
                <a:path w="53" h="15">
                  <a:moveTo>
                    <a:pt x="8" y="0"/>
                  </a:moveTo>
                  <a:lnTo>
                    <a:pt x="8" y="0"/>
                  </a:lnTo>
                  <a:lnTo>
                    <a:pt x="0" y="8"/>
                  </a:lnTo>
                  <a:lnTo>
                    <a:pt x="8" y="15"/>
                  </a:lnTo>
                  <a:lnTo>
                    <a:pt x="46" y="15"/>
                  </a:lnTo>
                  <a:lnTo>
                    <a:pt x="53" y="8"/>
                  </a:lnTo>
                  <a:lnTo>
                    <a:pt x="53" y="0"/>
                  </a:lnTo>
                  <a:lnTo>
                    <a:pt x="4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00" name="Line 5681"/>
            <p:cNvSpPr>
              <a:spLocks noChangeShapeType="1"/>
            </p:cNvSpPr>
            <p:nvPr/>
          </p:nvSpPr>
          <p:spPr bwMode="auto">
            <a:xfrm>
              <a:off x="4438650" y="23352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01" name="Freeform 5682"/>
            <p:cNvSpPr>
              <a:spLocks/>
            </p:cNvSpPr>
            <p:nvPr/>
          </p:nvSpPr>
          <p:spPr bwMode="auto">
            <a:xfrm>
              <a:off x="4433888" y="2335213"/>
              <a:ext cx="12700" cy="7938"/>
            </a:xfrm>
            <a:custGeom>
              <a:avLst/>
              <a:gdLst/>
              <a:ahLst/>
              <a:cxnLst>
                <a:cxn ang="0">
                  <a:pos x="8" y="0"/>
                </a:cxn>
                <a:cxn ang="0">
                  <a:pos x="0" y="0"/>
                </a:cxn>
                <a:cxn ang="0">
                  <a:pos x="0" y="8"/>
                </a:cxn>
                <a:cxn ang="0">
                  <a:pos x="8" y="15"/>
                </a:cxn>
                <a:cxn ang="0">
                  <a:pos x="15" y="15"/>
                </a:cxn>
                <a:cxn ang="0">
                  <a:pos x="23" y="8"/>
                </a:cxn>
                <a:cxn ang="0">
                  <a:pos x="23" y="0"/>
                </a:cxn>
                <a:cxn ang="0">
                  <a:pos x="15" y="0"/>
                </a:cxn>
                <a:cxn ang="0">
                  <a:pos x="8" y="0"/>
                </a:cxn>
              </a:cxnLst>
              <a:rect l="0" t="0" r="r" b="b"/>
              <a:pathLst>
                <a:path w="23" h="15">
                  <a:moveTo>
                    <a:pt x="8" y="0"/>
                  </a:moveTo>
                  <a:lnTo>
                    <a:pt x="0" y="0"/>
                  </a:lnTo>
                  <a:lnTo>
                    <a:pt x="0" y="8"/>
                  </a:lnTo>
                  <a:lnTo>
                    <a:pt x="8" y="15"/>
                  </a:lnTo>
                  <a:lnTo>
                    <a:pt x="15" y="15"/>
                  </a:lnTo>
                  <a:lnTo>
                    <a:pt x="23" y="8"/>
                  </a:lnTo>
                  <a:lnTo>
                    <a:pt x="23" y="0"/>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02" name="Freeform 5683"/>
            <p:cNvSpPr>
              <a:spLocks/>
            </p:cNvSpPr>
            <p:nvPr/>
          </p:nvSpPr>
          <p:spPr bwMode="auto">
            <a:xfrm>
              <a:off x="4433888" y="2335213"/>
              <a:ext cx="12700" cy="7938"/>
            </a:xfrm>
            <a:custGeom>
              <a:avLst/>
              <a:gdLst/>
              <a:ahLst/>
              <a:cxnLst>
                <a:cxn ang="0">
                  <a:pos x="8" y="0"/>
                </a:cxn>
                <a:cxn ang="0">
                  <a:pos x="0" y="0"/>
                </a:cxn>
                <a:cxn ang="0">
                  <a:pos x="0" y="8"/>
                </a:cxn>
                <a:cxn ang="0">
                  <a:pos x="8" y="15"/>
                </a:cxn>
                <a:cxn ang="0">
                  <a:pos x="15" y="15"/>
                </a:cxn>
                <a:cxn ang="0">
                  <a:pos x="23" y="8"/>
                </a:cxn>
                <a:cxn ang="0">
                  <a:pos x="23" y="0"/>
                </a:cxn>
                <a:cxn ang="0">
                  <a:pos x="15" y="0"/>
                </a:cxn>
                <a:cxn ang="0">
                  <a:pos x="8" y="0"/>
                </a:cxn>
              </a:cxnLst>
              <a:rect l="0" t="0" r="r" b="b"/>
              <a:pathLst>
                <a:path w="23" h="15">
                  <a:moveTo>
                    <a:pt x="8" y="0"/>
                  </a:moveTo>
                  <a:lnTo>
                    <a:pt x="0" y="0"/>
                  </a:lnTo>
                  <a:lnTo>
                    <a:pt x="0" y="8"/>
                  </a:lnTo>
                  <a:lnTo>
                    <a:pt x="8" y="15"/>
                  </a:lnTo>
                  <a:lnTo>
                    <a:pt x="15" y="15"/>
                  </a:lnTo>
                  <a:lnTo>
                    <a:pt x="23" y="8"/>
                  </a:lnTo>
                  <a:lnTo>
                    <a:pt x="23"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03" name="Line 5684"/>
            <p:cNvSpPr>
              <a:spLocks noChangeShapeType="1"/>
            </p:cNvSpPr>
            <p:nvPr/>
          </p:nvSpPr>
          <p:spPr bwMode="auto">
            <a:xfrm>
              <a:off x="4441825" y="23352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04" name="Freeform 5685"/>
            <p:cNvSpPr>
              <a:spLocks/>
            </p:cNvSpPr>
            <p:nvPr/>
          </p:nvSpPr>
          <p:spPr bwMode="auto">
            <a:xfrm>
              <a:off x="4438650" y="2335213"/>
              <a:ext cx="11113" cy="7938"/>
            </a:xfrm>
            <a:custGeom>
              <a:avLst/>
              <a:gdLst/>
              <a:ahLst/>
              <a:cxnLst>
                <a:cxn ang="0">
                  <a:pos x="7" y="0"/>
                </a:cxn>
                <a:cxn ang="0">
                  <a:pos x="0" y="0"/>
                </a:cxn>
                <a:cxn ang="0">
                  <a:pos x="0" y="8"/>
                </a:cxn>
                <a:cxn ang="0">
                  <a:pos x="7" y="15"/>
                </a:cxn>
                <a:cxn ang="0">
                  <a:pos x="15" y="15"/>
                </a:cxn>
                <a:cxn ang="0">
                  <a:pos x="23" y="8"/>
                </a:cxn>
                <a:cxn ang="0">
                  <a:pos x="15" y="0"/>
                </a:cxn>
                <a:cxn ang="0">
                  <a:pos x="7" y="0"/>
                </a:cxn>
              </a:cxnLst>
              <a:rect l="0" t="0" r="r" b="b"/>
              <a:pathLst>
                <a:path w="23" h="15">
                  <a:moveTo>
                    <a:pt x="7" y="0"/>
                  </a:moveTo>
                  <a:lnTo>
                    <a:pt x="0" y="0"/>
                  </a:lnTo>
                  <a:lnTo>
                    <a:pt x="0" y="8"/>
                  </a:lnTo>
                  <a:lnTo>
                    <a:pt x="7" y="15"/>
                  </a:lnTo>
                  <a:lnTo>
                    <a:pt x="15" y="15"/>
                  </a:lnTo>
                  <a:lnTo>
                    <a:pt x="23" y="8"/>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05" name="Freeform 5686"/>
            <p:cNvSpPr>
              <a:spLocks/>
            </p:cNvSpPr>
            <p:nvPr/>
          </p:nvSpPr>
          <p:spPr bwMode="auto">
            <a:xfrm>
              <a:off x="4438650" y="2335213"/>
              <a:ext cx="11113" cy="7938"/>
            </a:xfrm>
            <a:custGeom>
              <a:avLst/>
              <a:gdLst/>
              <a:ahLst/>
              <a:cxnLst>
                <a:cxn ang="0">
                  <a:pos x="7" y="0"/>
                </a:cxn>
                <a:cxn ang="0">
                  <a:pos x="0" y="0"/>
                </a:cxn>
                <a:cxn ang="0">
                  <a:pos x="0" y="8"/>
                </a:cxn>
                <a:cxn ang="0">
                  <a:pos x="7" y="15"/>
                </a:cxn>
                <a:cxn ang="0">
                  <a:pos x="15" y="15"/>
                </a:cxn>
                <a:cxn ang="0">
                  <a:pos x="23" y="8"/>
                </a:cxn>
                <a:cxn ang="0">
                  <a:pos x="15" y="0"/>
                </a:cxn>
                <a:cxn ang="0">
                  <a:pos x="15" y="0"/>
                </a:cxn>
                <a:cxn ang="0">
                  <a:pos x="7" y="0"/>
                </a:cxn>
              </a:cxnLst>
              <a:rect l="0" t="0" r="r" b="b"/>
              <a:pathLst>
                <a:path w="23" h="15">
                  <a:moveTo>
                    <a:pt x="7" y="0"/>
                  </a:moveTo>
                  <a:lnTo>
                    <a:pt x="0" y="0"/>
                  </a:lnTo>
                  <a:lnTo>
                    <a:pt x="0" y="8"/>
                  </a:lnTo>
                  <a:lnTo>
                    <a:pt x="7" y="15"/>
                  </a:lnTo>
                  <a:lnTo>
                    <a:pt x="15" y="15"/>
                  </a:lnTo>
                  <a:lnTo>
                    <a:pt x="23" y="8"/>
                  </a:lnTo>
                  <a:lnTo>
                    <a:pt x="15"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06" name="Line 5687"/>
            <p:cNvSpPr>
              <a:spLocks noChangeShapeType="1"/>
            </p:cNvSpPr>
            <p:nvPr/>
          </p:nvSpPr>
          <p:spPr bwMode="auto">
            <a:xfrm>
              <a:off x="4449763" y="23399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07" name="Freeform 5688"/>
            <p:cNvSpPr>
              <a:spLocks/>
            </p:cNvSpPr>
            <p:nvPr/>
          </p:nvSpPr>
          <p:spPr bwMode="auto">
            <a:xfrm>
              <a:off x="4441825" y="2335213"/>
              <a:ext cx="7938" cy="12700"/>
            </a:xfrm>
            <a:custGeom>
              <a:avLst/>
              <a:gdLst/>
              <a:ahLst/>
              <a:cxnLst>
                <a:cxn ang="0">
                  <a:pos x="16" y="8"/>
                </a:cxn>
                <a:cxn ang="0">
                  <a:pos x="8" y="0"/>
                </a:cxn>
                <a:cxn ang="0">
                  <a:pos x="0" y="8"/>
                </a:cxn>
                <a:cxn ang="0">
                  <a:pos x="0" y="23"/>
                </a:cxn>
                <a:cxn ang="0">
                  <a:pos x="16" y="23"/>
                </a:cxn>
                <a:cxn ang="0">
                  <a:pos x="16" y="8"/>
                </a:cxn>
              </a:cxnLst>
              <a:rect l="0" t="0" r="r" b="b"/>
              <a:pathLst>
                <a:path w="16" h="23">
                  <a:moveTo>
                    <a:pt x="16" y="8"/>
                  </a:moveTo>
                  <a:lnTo>
                    <a:pt x="8" y="0"/>
                  </a:lnTo>
                  <a:lnTo>
                    <a:pt x="0" y="8"/>
                  </a:lnTo>
                  <a:lnTo>
                    <a:pt x="0" y="23"/>
                  </a:lnTo>
                  <a:lnTo>
                    <a:pt x="16" y="23"/>
                  </a:lnTo>
                  <a:lnTo>
                    <a:pt x="16"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08" name="Freeform 5689"/>
            <p:cNvSpPr>
              <a:spLocks/>
            </p:cNvSpPr>
            <p:nvPr/>
          </p:nvSpPr>
          <p:spPr bwMode="auto">
            <a:xfrm>
              <a:off x="4441825" y="2335213"/>
              <a:ext cx="7938" cy="12700"/>
            </a:xfrm>
            <a:custGeom>
              <a:avLst/>
              <a:gdLst/>
              <a:ahLst/>
              <a:cxnLst>
                <a:cxn ang="0">
                  <a:pos x="16" y="8"/>
                </a:cxn>
                <a:cxn ang="0">
                  <a:pos x="8" y="0"/>
                </a:cxn>
                <a:cxn ang="0">
                  <a:pos x="8" y="0"/>
                </a:cxn>
                <a:cxn ang="0">
                  <a:pos x="0" y="8"/>
                </a:cxn>
                <a:cxn ang="0">
                  <a:pos x="0" y="23"/>
                </a:cxn>
                <a:cxn ang="0">
                  <a:pos x="8" y="23"/>
                </a:cxn>
                <a:cxn ang="0">
                  <a:pos x="8" y="23"/>
                </a:cxn>
                <a:cxn ang="0">
                  <a:pos x="16" y="23"/>
                </a:cxn>
                <a:cxn ang="0">
                  <a:pos x="16" y="8"/>
                </a:cxn>
              </a:cxnLst>
              <a:rect l="0" t="0" r="r" b="b"/>
              <a:pathLst>
                <a:path w="16" h="23">
                  <a:moveTo>
                    <a:pt x="16" y="8"/>
                  </a:moveTo>
                  <a:lnTo>
                    <a:pt x="8" y="0"/>
                  </a:lnTo>
                  <a:lnTo>
                    <a:pt x="8" y="0"/>
                  </a:lnTo>
                  <a:lnTo>
                    <a:pt x="0" y="8"/>
                  </a:lnTo>
                  <a:lnTo>
                    <a:pt x="0" y="23"/>
                  </a:lnTo>
                  <a:lnTo>
                    <a:pt x="8" y="23"/>
                  </a:lnTo>
                  <a:lnTo>
                    <a:pt x="8" y="23"/>
                  </a:lnTo>
                  <a:lnTo>
                    <a:pt x="16" y="23"/>
                  </a:lnTo>
                  <a:lnTo>
                    <a:pt x="16"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09" name="Line 5690"/>
            <p:cNvSpPr>
              <a:spLocks noChangeShapeType="1"/>
            </p:cNvSpPr>
            <p:nvPr/>
          </p:nvSpPr>
          <p:spPr bwMode="auto">
            <a:xfrm>
              <a:off x="4446588" y="23431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10" name="Freeform 5691"/>
            <p:cNvSpPr>
              <a:spLocks/>
            </p:cNvSpPr>
            <p:nvPr/>
          </p:nvSpPr>
          <p:spPr bwMode="auto">
            <a:xfrm>
              <a:off x="4441825" y="2343150"/>
              <a:ext cx="11113" cy="4763"/>
            </a:xfrm>
            <a:custGeom>
              <a:avLst/>
              <a:gdLst/>
              <a:ahLst/>
              <a:cxnLst>
                <a:cxn ang="0">
                  <a:pos x="8" y="0"/>
                </a:cxn>
                <a:cxn ang="0">
                  <a:pos x="0" y="0"/>
                </a:cxn>
                <a:cxn ang="0">
                  <a:pos x="0" y="8"/>
                </a:cxn>
                <a:cxn ang="0">
                  <a:pos x="22" y="8"/>
                </a:cxn>
                <a:cxn ang="0">
                  <a:pos x="16" y="0"/>
                </a:cxn>
                <a:cxn ang="0">
                  <a:pos x="8" y="0"/>
                </a:cxn>
              </a:cxnLst>
              <a:rect l="0" t="0" r="r" b="b"/>
              <a:pathLst>
                <a:path w="22" h="8">
                  <a:moveTo>
                    <a:pt x="8" y="0"/>
                  </a:moveTo>
                  <a:lnTo>
                    <a:pt x="0" y="0"/>
                  </a:lnTo>
                  <a:lnTo>
                    <a:pt x="0" y="8"/>
                  </a:lnTo>
                  <a:lnTo>
                    <a:pt x="22" y="8"/>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11" name="Freeform 5692"/>
            <p:cNvSpPr>
              <a:spLocks/>
            </p:cNvSpPr>
            <p:nvPr/>
          </p:nvSpPr>
          <p:spPr bwMode="auto">
            <a:xfrm>
              <a:off x="4441825" y="2343150"/>
              <a:ext cx="11113" cy="4763"/>
            </a:xfrm>
            <a:custGeom>
              <a:avLst/>
              <a:gdLst/>
              <a:ahLst/>
              <a:cxnLst>
                <a:cxn ang="0">
                  <a:pos x="8" y="0"/>
                </a:cxn>
                <a:cxn ang="0">
                  <a:pos x="0" y="0"/>
                </a:cxn>
                <a:cxn ang="0">
                  <a:pos x="0" y="8"/>
                </a:cxn>
                <a:cxn ang="0">
                  <a:pos x="8" y="8"/>
                </a:cxn>
                <a:cxn ang="0">
                  <a:pos x="16" y="8"/>
                </a:cxn>
                <a:cxn ang="0">
                  <a:pos x="22" y="8"/>
                </a:cxn>
                <a:cxn ang="0">
                  <a:pos x="16" y="0"/>
                </a:cxn>
                <a:cxn ang="0">
                  <a:pos x="16" y="0"/>
                </a:cxn>
                <a:cxn ang="0">
                  <a:pos x="8" y="0"/>
                </a:cxn>
              </a:cxnLst>
              <a:rect l="0" t="0" r="r" b="b"/>
              <a:pathLst>
                <a:path w="22" h="8">
                  <a:moveTo>
                    <a:pt x="8" y="0"/>
                  </a:moveTo>
                  <a:lnTo>
                    <a:pt x="0" y="0"/>
                  </a:lnTo>
                  <a:lnTo>
                    <a:pt x="0" y="8"/>
                  </a:lnTo>
                  <a:lnTo>
                    <a:pt x="8" y="8"/>
                  </a:lnTo>
                  <a:lnTo>
                    <a:pt x="16" y="8"/>
                  </a:lnTo>
                  <a:lnTo>
                    <a:pt x="22" y="8"/>
                  </a:lnTo>
                  <a:lnTo>
                    <a:pt x="16"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12" name="Line 5693"/>
            <p:cNvSpPr>
              <a:spLocks noChangeShapeType="1"/>
            </p:cNvSpPr>
            <p:nvPr/>
          </p:nvSpPr>
          <p:spPr bwMode="auto">
            <a:xfrm>
              <a:off x="4452938" y="23479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13" name="Freeform 5694"/>
            <p:cNvSpPr>
              <a:spLocks/>
            </p:cNvSpPr>
            <p:nvPr/>
          </p:nvSpPr>
          <p:spPr bwMode="auto">
            <a:xfrm>
              <a:off x="4446588" y="2343150"/>
              <a:ext cx="6350" cy="11113"/>
            </a:xfrm>
            <a:custGeom>
              <a:avLst/>
              <a:gdLst/>
              <a:ahLst/>
              <a:cxnLst>
                <a:cxn ang="0">
                  <a:pos x="14" y="8"/>
                </a:cxn>
                <a:cxn ang="0">
                  <a:pos x="8" y="0"/>
                </a:cxn>
                <a:cxn ang="0">
                  <a:pos x="0" y="8"/>
                </a:cxn>
                <a:cxn ang="0">
                  <a:pos x="0" y="15"/>
                </a:cxn>
                <a:cxn ang="0">
                  <a:pos x="8" y="21"/>
                </a:cxn>
                <a:cxn ang="0">
                  <a:pos x="14" y="15"/>
                </a:cxn>
                <a:cxn ang="0">
                  <a:pos x="14" y="8"/>
                </a:cxn>
              </a:cxnLst>
              <a:rect l="0" t="0" r="r" b="b"/>
              <a:pathLst>
                <a:path w="14" h="21">
                  <a:moveTo>
                    <a:pt x="14" y="8"/>
                  </a:moveTo>
                  <a:lnTo>
                    <a:pt x="8" y="0"/>
                  </a:lnTo>
                  <a:lnTo>
                    <a:pt x="0" y="8"/>
                  </a:lnTo>
                  <a:lnTo>
                    <a:pt x="0" y="15"/>
                  </a:lnTo>
                  <a:lnTo>
                    <a:pt x="8" y="21"/>
                  </a:lnTo>
                  <a:lnTo>
                    <a:pt x="14" y="15"/>
                  </a:lnTo>
                  <a:lnTo>
                    <a:pt x="14"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14" name="Freeform 5695"/>
            <p:cNvSpPr>
              <a:spLocks/>
            </p:cNvSpPr>
            <p:nvPr/>
          </p:nvSpPr>
          <p:spPr bwMode="auto">
            <a:xfrm>
              <a:off x="4446588" y="2343150"/>
              <a:ext cx="6350" cy="11113"/>
            </a:xfrm>
            <a:custGeom>
              <a:avLst/>
              <a:gdLst/>
              <a:ahLst/>
              <a:cxnLst>
                <a:cxn ang="0">
                  <a:pos x="14" y="8"/>
                </a:cxn>
                <a:cxn ang="0">
                  <a:pos x="8" y="0"/>
                </a:cxn>
                <a:cxn ang="0">
                  <a:pos x="8" y="0"/>
                </a:cxn>
                <a:cxn ang="0">
                  <a:pos x="0" y="8"/>
                </a:cxn>
                <a:cxn ang="0">
                  <a:pos x="0" y="15"/>
                </a:cxn>
                <a:cxn ang="0">
                  <a:pos x="8" y="21"/>
                </a:cxn>
                <a:cxn ang="0">
                  <a:pos x="8" y="21"/>
                </a:cxn>
                <a:cxn ang="0">
                  <a:pos x="14" y="15"/>
                </a:cxn>
                <a:cxn ang="0">
                  <a:pos x="14" y="8"/>
                </a:cxn>
              </a:cxnLst>
              <a:rect l="0" t="0" r="r" b="b"/>
              <a:pathLst>
                <a:path w="14" h="21">
                  <a:moveTo>
                    <a:pt x="14" y="8"/>
                  </a:moveTo>
                  <a:lnTo>
                    <a:pt x="8" y="0"/>
                  </a:lnTo>
                  <a:lnTo>
                    <a:pt x="8" y="0"/>
                  </a:lnTo>
                  <a:lnTo>
                    <a:pt x="0" y="8"/>
                  </a:lnTo>
                  <a:lnTo>
                    <a:pt x="0" y="15"/>
                  </a:lnTo>
                  <a:lnTo>
                    <a:pt x="8" y="21"/>
                  </a:lnTo>
                  <a:lnTo>
                    <a:pt x="8" y="21"/>
                  </a:lnTo>
                  <a:lnTo>
                    <a:pt x="14" y="15"/>
                  </a:lnTo>
                  <a:lnTo>
                    <a:pt x="14"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15" name="Line 5696"/>
            <p:cNvSpPr>
              <a:spLocks noChangeShapeType="1"/>
            </p:cNvSpPr>
            <p:nvPr/>
          </p:nvSpPr>
          <p:spPr bwMode="auto">
            <a:xfrm>
              <a:off x="4449763" y="23510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16" name="Freeform 5697"/>
            <p:cNvSpPr>
              <a:spLocks/>
            </p:cNvSpPr>
            <p:nvPr/>
          </p:nvSpPr>
          <p:spPr bwMode="auto">
            <a:xfrm>
              <a:off x="4446588" y="2351088"/>
              <a:ext cx="11113" cy="3175"/>
            </a:xfrm>
            <a:custGeom>
              <a:avLst/>
              <a:gdLst/>
              <a:ahLst/>
              <a:cxnLst>
                <a:cxn ang="0">
                  <a:pos x="8" y="0"/>
                </a:cxn>
                <a:cxn ang="0">
                  <a:pos x="0" y="0"/>
                </a:cxn>
                <a:cxn ang="0">
                  <a:pos x="8" y="6"/>
                </a:cxn>
                <a:cxn ang="0">
                  <a:pos x="14" y="6"/>
                </a:cxn>
                <a:cxn ang="0">
                  <a:pos x="22" y="0"/>
                </a:cxn>
                <a:cxn ang="0">
                  <a:pos x="14" y="0"/>
                </a:cxn>
                <a:cxn ang="0">
                  <a:pos x="8" y="0"/>
                </a:cxn>
              </a:cxnLst>
              <a:rect l="0" t="0" r="r" b="b"/>
              <a:pathLst>
                <a:path w="22" h="6">
                  <a:moveTo>
                    <a:pt x="8" y="0"/>
                  </a:moveTo>
                  <a:lnTo>
                    <a:pt x="0" y="0"/>
                  </a:lnTo>
                  <a:lnTo>
                    <a:pt x="8" y="6"/>
                  </a:lnTo>
                  <a:lnTo>
                    <a:pt x="14" y="6"/>
                  </a:lnTo>
                  <a:lnTo>
                    <a:pt x="22" y="0"/>
                  </a:lnTo>
                  <a:lnTo>
                    <a:pt x="14"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17" name="Freeform 5698"/>
            <p:cNvSpPr>
              <a:spLocks/>
            </p:cNvSpPr>
            <p:nvPr/>
          </p:nvSpPr>
          <p:spPr bwMode="auto">
            <a:xfrm>
              <a:off x="4446588" y="2351088"/>
              <a:ext cx="11113" cy="3175"/>
            </a:xfrm>
            <a:custGeom>
              <a:avLst/>
              <a:gdLst/>
              <a:ahLst/>
              <a:cxnLst>
                <a:cxn ang="0">
                  <a:pos x="8" y="0"/>
                </a:cxn>
                <a:cxn ang="0">
                  <a:pos x="0" y="0"/>
                </a:cxn>
                <a:cxn ang="0">
                  <a:pos x="0" y="0"/>
                </a:cxn>
                <a:cxn ang="0">
                  <a:pos x="8" y="6"/>
                </a:cxn>
                <a:cxn ang="0">
                  <a:pos x="14" y="6"/>
                </a:cxn>
                <a:cxn ang="0">
                  <a:pos x="22" y="0"/>
                </a:cxn>
                <a:cxn ang="0">
                  <a:pos x="14" y="0"/>
                </a:cxn>
                <a:cxn ang="0">
                  <a:pos x="14" y="0"/>
                </a:cxn>
                <a:cxn ang="0">
                  <a:pos x="8" y="0"/>
                </a:cxn>
              </a:cxnLst>
              <a:rect l="0" t="0" r="r" b="b"/>
              <a:pathLst>
                <a:path w="22" h="6">
                  <a:moveTo>
                    <a:pt x="8" y="0"/>
                  </a:moveTo>
                  <a:lnTo>
                    <a:pt x="0" y="0"/>
                  </a:lnTo>
                  <a:lnTo>
                    <a:pt x="0" y="0"/>
                  </a:lnTo>
                  <a:lnTo>
                    <a:pt x="8" y="6"/>
                  </a:lnTo>
                  <a:lnTo>
                    <a:pt x="14" y="6"/>
                  </a:lnTo>
                  <a:lnTo>
                    <a:pt x="22" y="0"/>
                  </a:lnTo>
                  <a:lnTo>
                    <a:pt x="14" y="0"/>
                  </a:lnTo>
                  <a:lnTo>
                    <a:pt x="14"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18" name="Line 5699"/>
            <p:cNvSpPr>
              <a:spLocks noChangeShapeType="1"/>
            </p:cNvSpPr>
            <p:nvPr/>
          </p:nvSpPr>
          <p:spPr bwMode="auto">
            <a:xfrm>
              <a:off x="4457700" y="23510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19" name="Freeform 5700"/>
            <p:cNvSpPr>
              <a:spLocks/>
            </p:cNvSpPr>
            <p:nvPr/>
          </p:nvSpPr>
          <p:spPr bwMode="auto">
            <a:xfrm>
              <a:off x="4449763" y="2351088"/>
              <a:ext cx="7938" cy="11113"/>
            </a:xfrm>
            <a:custGeom>
              <a:avLst/>
              <a:gdLst/>
              <a:ahLst/>
              <a:cxnLst>
                <a:cxn ang="0">
                  <a:pos x="14" y="0"/>
                </a:cxn>
                <a:cxn ang="0">
                  <a:pos x="0" y="0"/>
                </a:cxn>
                <a:cxn ang="0">
                  <a:pos x="0" y="14"/>
                </a:cxn>
                <a:cxn ang="0">
                  <a:pos x="6" y="21"/>
                </a:cxn>
                <a:cxn ang="0">
                  <a:pos x="6" y="14"/>
                </a:cxn>
                <a:cxn ang="0">
                  <a:pos x="14" y="14"/>
                </a:cxn>
                <a:cxn ang="0">
                  <a:pos x="14" y="0"/>
                </a:cxn>
              </a:cxnLst>
              <a:rect l="0" t="0" r="r" b="b"/>
              <a:pathLst>
                <a:path w="14" h="21">
                  <a:moveTo>
                    <a:pt x="14" y="0"/>
                  </a:moveTo>
                  <a:lnTo>
                    <a:pt x="0" y="0"/>
                  </a:lnTo>
                  <a:lnTo>
                    <a:pt x="0" y="14"/>
                  </a:lnTo>
                  <a:lnTo>
                    <a:pt x="6" y="21"/>
                  </a:lnTo>
                  <a:lnTo>
                    <a:pt x="6" y="14"/>
                  </a:lnTo>
                  <a:lnTo>
                    <a:pt x="14" y="14"/>
                  </a:lnTo>
                  <a:lnTo>
                    <a:pt x="14"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20" name="Freeform 5701"/>
            <p:cNvSpPr>
              <a:spLocks/>
            </p:cNvSpPr>
            <p:nvPr/>
          </p:nvSpPr>
          <p:spPr bwMode="auto">
            <a:xfrm>
              <a:off x="4449763" y="2351088"/>
              <a:ext cx="7938" cy="11113"/>
            </a:xfrm>
            <a:custGeom>
              <a:avLst/>
              <a:gdLst/>
              <a:ahLst/>
              <a:cxnLst>
                <a:cxn ang="0">
                  <a:pos x="14" y="0"/>
                </a:cxn>
                <a:cxn ang="0">
                  <a:pos x="6" y="0"/>
                </a:cxn>
                <a:cxn ang="0">
                  <a:pos x="6" y="0"/>
                </a:cxn>
                <a:cxn ang="0">
                  <a:pos x="0" y="0"/>
                </a:cxn>
                <a:cxn ang="0">
                  <a:pos x="0" y="14"/>
                </a:cxn>
                <a:cxn ang="0">
                  <a:pos x="6" y="21"/>
                </a:cxn>
                <a:cxn ang="0">
                  <a:pos x="6" y="14"/>
                </a:cxn>
                <a:cxn ang="0">
                  <a:pos x="14" y="14"/>
                </a:cxn>
                <a:cxn ang="0">
                  <a:pos x="14" y="0"/>
                </a:cxn>
              </a:cxnLst>
              <a:rect l="0" t="0" r="r" b="b"/>
              <a:pathLst>
                <a:path w="14" h="21">
                  <a:moveTo>
                    <a:pt x="14" y="0"/>
                  </a:moveTo>
                  <a:lnTo>
                    <a:pt x="6" y="0"/>
                  </a:lnTo>
                  <a:lnTo>
                    <a:pt x="6" y="0"/>
                  </a:lnTo>
                  <a:lnTo>
                    <a:pt x="0" y="0"/>
                  </a:lnTo>
                  <a:lnTo>
                    <a:pt x="0" y="14"/>
                  </a:lnTo>
                  <a:lnTo>
                    <a:pt x="6" y="21"/>
                  </a:lnTo>
                  <a:lnTo>
                    <a:pt x="6" y="14"/>
                  </a:lnTo>
                  <a:lnTo>
                    <a:pt x="14" y="14"/>
                  </a:lnTo>
                  <a:lnTo>
                    <a:pt x="14"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21" name="Line 5702"/>
            <p:cNvSpPr>
              <a:spLocks noChangeShapeType="1"/>
            </p:cNvSpPr>
            <p:nvPr/>
          </p:nvSpPr>
          <p:spPr bwMode="auto">
            <a:xfrm>
              <a:off x="4452938" y="23542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22" name="Freeform 5703"/>
            <p:cNvSpPr>
              <a:spLocks/>
            </p:cNvSpPr>
            <p:nvPr/>
          </p:nvSpPr>
          <p:spPr bwMode="auto">
            <a:xfrm>
              <a:off x="4449763" y="2354263"/>
              <a:ext cx="7938" cy="7938"/>
            </a:xfrm>
            <a:custGeom>
              <a:avLst/>
              <a:gdLst/>
              <a:ahLst/>
              <a:cxnLst>
                <a:cxn ang="0">
                  <a:pos x="6" y="0"/>
                </a:cxn>
                <a:cxn ang="0">
                  <a:pos x="0" y="0"/>
                </a:cxn>
                <a:cxn ang="0">
                  <a:pos x="0" y="8"/>
                </a:cxn>
                <a:cxn ang="0">
                  <a:pos x="6" y="15"/>
                </a:cxn>
                <a:cxn ang="0">
                  <a:pos x="14" y="15"/>
                </a:cxn>
                <a:cxn ang="0">
                  <a:pos x="14" y="0"/>
                </a:cxn>
                <a:cxn ang="0">
                  <a:pos x="6" y="0"/>
                </a:cxn>
              </a:cxnLst>
              <a:rect l="0" t="0" r="r" b="b"/>
              <a:pathLst>
                <a:path w="14" h="15">
                  <a:moveTo>
                    <a:pt x="6" y="0"/>
                  </a:moveTo>
                  <a:lnTo>
                    <a:pt x="0" y="0"/>
                  </a:lnTo>
                  <a:lnTo>
                    <a:pt x="0" y="8"/>
                  </a:lnTo>
                  <a:lnTo>
                    <a:pt x="6" y="15"/>
                  </a:lnTo>
                  <a:lnTo>
                    <a:pt x="14" y="15"/>
                  </a:lnTo>
                  <a:lnTo>
                    <a:pt x="14" y="0"/>
                  </a:lnTo>
                  <a:lnTo>
                    <a:pt x="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23" name="Freeform 5704"/>
            <p:cNvSpPr>
              <a:spLocks/>
            </p:cNvSpPr>
            <p:nvPr/>
          </p:nvSpPr>
          <p:spPr bwMode="auto">
            <a:xfrm>
              <a:off x="4449763" y="2354263"/>
              <a:ext cx="7938" cy="7938"/>
            </a:xfrm>
            <a:custGeom>
              <a:avLst/>
              <a:gdLst/>
              <a:ahLst/>
              <a:cxnLst>
                <a:cxn ang="0">
                  <a:pos x="6" y="0"/>
                </a:cxn>
                <a:cxn ang="0">
                  <a:pos x="0" y="0"/>
                </a:cxn>
                <a:cxn ang="0">
                  <a:pos x="0" y="8"/>
                </a:cxn>
                <a:cxn ang="0">
                  <a:pos x="6" y="15"/>
                </a:cxn>
                <a:cxn ang="0">
                  <a:pos x="14" y="15"/>
                </a:cxn>
                <a:cxn ang="0">
                  <a:pos x="14" y="8"/>
                </a:cxn>
                <a:cxn ang="0">
                  <a:pos x="14" y="0"/>
                </a:cxn>
                <a:cxn ang="0">
                  <a:pos x="14" y="0"/>
                </a:cxn>
                <a:cxn ang="0">
                  <a:pos x="6" y="0"/>
                </a:cxn>
              </a:cxnLst>
              <a:rect l="0" t="0" r="r" b="b"/>
              <a:pathLst>
                <a:path w="14" h="15">
                  <a:moveTo>
                    <a:pt x="6" y="0"/>
                  </a:moveTo>
                  <a:lnTo>
                    <a:pt x="0" y="0"/>
                  </a:lnTo>
                  <a:lnTo>
                    <a:pt x="0" y="8"/>
                  </a:lnTo>
                  <a:lnTo>
                    <a:pt x="6" y="15"/>
                  </a:lnTo>
                  <a:lnTo>
                    <a:pt x="14" y="15"/>
                  </a:lnTo>
                  <a:lnTo>
                    <a:pt x="14" y="8"/>
                  </a:lnTo>
                  <a:lnTo>
                    <a:pt x="14" y="0"/>
                  </a:lnTo>
                  <a:lnTo>
                    <a:pt x="14" y="0"/>
                  </a:lnTo>
                  <a:lnTo>
                    <a:pt x="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24" name="Line 5705"/>
            <p:cNvSpPr>
              <a:spLocks noChangeShapeType="1"/>
            </p:cNvSpPr>
            <p:nvPr/>
          </p:nvSpPr>
          <p:spPr bwMode="auto">
            <a:xfrm>
              <a:off x="4457700" y="23590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25" name="Freeform 5706"/>
            <p:cNvSpPr>
              <a:spLocks/>
            </p:cNvSpPr>
            <p:nvPr/>
          </p:nvSpPr>
          <p:spPr bwMode="auto">
            <a:xfrm>
              <a:off x="4452938" y="2354263"/>
              <a:ext cx="4763" cy="12700"/>
            </a:xfrm>
            <a:custGeom>
              <a:avLst/>
              <a:gdLst/>
              <a:ahLst/>
              <a:cxnLst>
                <a:cxn ang="0">
                  <a:pos x="8" y="8"/>
                </a:cxn>
                <a:cxn ang="0">
                  <a:pos x="8" y="0"/>
                </a:cxn>
                <a:cxn ang="0">
                  <a:pos x="0" y="0"/>
                </a:cxn>
                <a:cxn ang="0">
                  <a:pos x="0" y="23"/>
                </a:cxn>
                <a:cxn ang="0">
                  <a:pos x="8" y="23"/>
                </a:cxn>
                <a:cxn ang="0">
                  <a:pos x="8" y="8"/>
                </a:cxn>
              </a:cxnLst>
              <a:rect l="0" t="0" r="r" b="b"/>
              <a:pathLst>
                <a:path w="8" h="23">
                  <a:moveTo>
                    <a:pt x="8" y="8"/>
                  </a:moveTo>
                  <a:lnTo>
                    <a:pt x="8" y="0"/>
                  </a:lnTo>
                  <a:lnTo>
                    <a:pt x="0" y="0"/>
                  </a:lnTo>
                  <a:lnTo>
                    <a:pt x="0" y="23"/>
                  </a:lnTo>
                  <a:lnTo>
                    <a:pt x="8" y="23"/>
                  </a:lnTo>
                  <a:lnTo>
                    <a:pt x="8"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26" name="Freeform 5707"/>
            <p:cNvSpPr>
              <a:spLocks/>
            </p:cNvSpPr>
            <p:nvPr/>
          </p:nvSpPr>
          <p:spPr bwMode="auto">
            <a:xfrm>
              <a:off x="4452938" y="2354263"/>
              <a:ext cx="4763" cy="12700"/>
            </a:xfrm>
            <a:custGeom>
              <a:avLst/>
              <a:gdLst/>
              <a:ahLst/>
              <a:cxnLst>
                <a:cxn ang="0">
                  <a:pos x="8" y="8"/>
                </a:cxn>
                <a:cxn ang="0">
                  <a:pos x="8" y="0"/>
                </a:cxn>
                <a:cxn ang="0">
                  <a:pos x="0" y="0"/>
                </a:cxn>
                <a:cxn ang="0">
                  <a:pos x="0" y="8"/>
                </a:cxn>
                <a:cxn ang="0">
                  <a:pos x="0" y="23"/>
                </a:cxn>
                <a:cxn ang="0">
                  <a:pos x="0" y="23"/>
                </a:cxn>
                <a:cxn ang="0">
                  <a:pos x="8" y="23"/>
                </a:cxn>
                <a:cxn ang="0">
                  <a:pos x="8" y="23"/>
                </a:cxn>
                <a:cxn ang="0">
                  <a:pos x="8" y="8"/>
                </a:cxn>
              </a:cxnLst>
              <a:rect l="0" t="0" r="r" b="b"/>
              <a:pathLst>
                <a:path w="8" h="23">
                  <a:moveTo>
                    <a:pt x="8" y="8"/>
                  </a:moveTo>
                  <a:lnTo>
                    <a:pt x="8" y="0"/>
                  </a:lnTo>
                  <a:lnTo>
                    <a:pt x="0" y="0"/>
                  </a:lnTo>
                  <a:lnTo>
                    <a:pt x="0" y="8"/>
                  </a:lnTo>
                  <a:lnTo>
                    <a:pt x="0" y="23"/>
                  </a:lnTo>
                  <a:lnTo>
                    <a:pt x="0" y="23"/>
                  </a:lnTo>
                  <a:lnTo>
                    <a:pt x="8" y="23"/>
                  </a:lnTo>
                  <a:lnTo>
                    <a:pt x="8" y="23"/>
                  </a:lnTo>
                  <a:lnTo>
                    <a:pt x="8"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27" name="Line 5708"/>
            <p:cNvSpPr>
              <a:spLocks noChangeShapeType="1"/>
            </p:cNvSpPr>
            <p:nvPr/>
          </p:nvSpPr>
          <p:spPr bwMode="auto">
            <a:xfrm>
              <a:off x="4457700" y="23622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28" name="Freeform 5709"/>
            <p:cNvSpPr>
              <a:spLocks/>
            </p:cNvSpPr>
            <p:nvPr/>
          </p:nvSpPr>
          <p:spPr bwMode="auto">
            <a:xfrm>
              <a:off x="4452938" y="2362200"/>
              <a:ext cx="9525" cy="4763"/>
            </a:xfrm>
            <a:custGeom>
              <a:avLst/>
              <a:gdLst/>
              <a:ahLst/>
              <a:cxnLst>
                <a:cxn ang="0">
                  <a:pos x="8" y="0"/>
                </a:cxn>
                <a:cxn ang="0">
                  <a:pos x="0" y="0"/>
                </a:cxn>
                <a:cxn ang="0">
                  <a:pos x="0" y="8"/>
                </a:cxn>
                <a:cxn ang="0">
                  <a:pos x="16" y="8"/>
                </a:cxn>
                <a:cxn ang="0">
                  <a:pos x="16" y="0"/>
                </a:cxn>
                <a:cxn ang="0">
                  <a:pos x="8" y="0"/>
                </a:cxn>
              </a:cxnLst>
              <a:rect l="0" t="0" r="r" b="b"/>
              <a:pathLst>
                <a:path w="16" h="8">
                  <a:moveTo>
                    <a:pt x="8" y="0"/>
                  </a:moveTo>
                  <a:lnTo>
                    <a:pt x="0" y="0"/>
                  </a:lnTo>
                  <a:lnTo>
                    <a:pt x="0" y="8"/>
                  </a:lnTo>
                  <a:lnTo>
                    <a:pt x="16" y="8"/>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29" name="Freeform 5710"/>
            <p:cNvSpPr>
              <a:spLocks/>
            </p:cNvSpPr>
            <p:nvPr/>
          </p:nvSpPr>
          <p:spPr bwMode="auto">
            <a:xfrm>
              <a:off x="4452938" y="2362200"/>
              <a:ext cx="9525" cy="4763"/>
            </a:xfrm>
            <a:custGeom>
              <a:avLst/>
              <a:gdLst/>
              <a:ahLst/>
              <a:cxnLst>
                <a:cxn ang="0">
                  <a:pos x="8" y="0"/>
                </a:cxn>
                <a:cxn ang="0">
                  <a:pos x="0" y="0"/>
                </a:cxn>
                <a:cxn ang="0">
                  <a:pos x="0" y="8"/>
                </a:cxn>
                <a:cxn ang="0">
                  <a:pos x="8" y="8"/>
                </a:cxn>
                <a:cxn ang="0">
                  <a:pos x="8" y="8"/>
                </a:cxn>
                <a:cxn ang="0">
                  <a:pos x="16" y="8"/>
                </a:cxn>
                <a:cxn ang="0">
                  <a:pos x="16" y="0"/>
                </a:cxn>
                <a:cxn ang="0">
                  <a:pos x="8" y="0"/>
                </a:cxn>
                <a:cxn ang="0">
                  <a:pos x="8" y="0"/>
                </a:cxn>
              </a:cxnLst>
              <a:rect l="0" t="0" r="r" b="b"/>
              <a:pathLst>
                <a:path w="16" h="8">
                  <a:moveTo>
                    <a:pt x="8" y="0"/>
                  </a:moveTo>
                  <a:lnTo>
                    <a:pt x="0" y="0"/>
                  </a:lnTo>
                  <a:lnTo>
                    <a:pt x="0" y="8"/>
                  </a:lnTo>
                  <a:lnTo>
                    <a:pt x="8" y="8"/>
                  </a:lnTo>
                  <a:lnTo>
                    <a:pt x="8" y="8"/>
                  </a:lnTo>
                  <a:lnTo>
                    <a:pt x="16" y="8"/>
                  </a:lnTo>
                  <a:lnTo>
                    <a:pt x="16" y="0"/>
                  </a:lnTo>
                  <a:lnTo>
                    <a:pt x="8"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30" name="Line 5711"/>
            <p:cNvSpPr>
              <a:spLocks noChangeShapeType="1"/>
            </p:cNvSpPr>
            <p:nvPr/>
          </p:nvSpPr>
          <p:spPr bwMode="auto">
            <a:xfrm>
              <a:off x="4457700" y="23622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31" name="Freeform 5712"/>
            <p:cNvSpPr>
              <a:spLocks/>
            </p:cNvSpPr>
            <p:nvPr/>
          </p:nvSpPr>
          <p:spPr bwMode="auto">
            <a:xfrm>
              <a:off x="4457700" y="2362200"/>
              <a:ext cx="7938" cy="4763"/>
            </a:xfrm>
            <a:custGeom>
              <a:avLst/>
              <a:gdLst/>
              <a:ahLst/>
              <a:cxnLst>
                <a:cxn ang="0">
                  <a:pos x="0" y="0"/>
                </a:cxn>
                <a:cxn ang="0">
                  <a:pos x="0" y="8"/>
                </a:cxn>
                <a:cxn ang="0">
                  <a:pos x="15" y="8"/>
                </a:cxn>
                <a:cxn ang="0">
                  <a:pos x="15" y="0"/>
                </a:cxn>
                <a:cxn ang="0">
                  <a:pos x="8" y="0"/>
                </a:cxn>
                <a:cxn ang="0">
                  <a:pos x="0" y="0"/>
                </a:cxn>
              </a:cxnLst>
              <a:rect l="0" t="0" r="r" b="b"/>
              <a:pathLst>
                <a:path w="15" h="8">
                  <a:moveTo>
                    <a:pt x="0" y="0"/>
                  </a:moveTo>
                  <a:lnTo>
                    <a:pt x="0" y="8"/>
                  </a:lnTo>
                  <a:lnTo>
                    <a:pt x="15" y="8"/>
                  </a:lnTo>
                  <a:lnTo>
                    <a:pt x="15" y="0"/>
                  </a:lnTo>
                  <a:lnTo>
                    <a:pt x="8"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32" name="Freeform 5713"/>
            <p:cNvSpPr>
              <a:spLocks/>
            </p:cNvSpPr>
            <p:nvPr/>
          </p:nvSpPr>
          <p:spPr bwMode="auto">
            <a:xfrm>
              <a:off x="4457700" y="2362200"/>
              <a:ext cx="7938" cy="4763"/>
            </a:xfrm>
            <a:custGeom>
              <a:avLst/>
              <a:gdLst/>
              <a:ahLst/>
              <a:cxnLst>
                <a:cxn ang="0">
                  <a:pos x="0" y="0"/>
                </a:cxn>
                <a:cxn ang="0">
                  <a:pos x="0" y="0"/>
                </a:cxn>
                <a:cxn ang="0">
                  <a:pos x="0" y="8"/>
                </a:cxn>
                <a:cxn ang="0">
                  <a:pos x="0" y="8"/>
                </a:cxn>
                <a:cxn ang="0">
                  <a:pos x="8" y="8"/>
                </a:cxn>
                <a:cxn ang="0">
                  <a:pos x="15" y="8"/>
                </a:cxn>
                <a:cxn ang="0">
                  <a:pos x="15" y="0"/>
                </a:cxn>
                <a:cxn ang="0">
                  <a:pos x="8" y="0"/>
                </a:cxn>
                <a:cxn ang="0">
                  <a:pos x="0" y="0"/>
                </a:cxn>
              </a:cxnLst>
              <a:rect l="0" t="0" r="r" b="b"/>
              <a:pathLst>
                <a:path w="15" h="8">
                  <a:moveTo>
                    <a:pt x="0" y="0"/>
                  </a:moveTo>
                  <a:lnTo>
                    <a:pt x="0" y="0"/>
                  </a:lnTo>
                  <a:lnTo>
                    <a:pt x="0" y="8"/>
                  </a:lnTo>
                  <a:lnTo>
                    <a:pt x="0" y="8"/>
                  </a:lnTo>
                  <a:lnTo>
                    <a:pt x="8" y="8"/>
                  </a:lnTo>
                  <a:lnTo>
                    <a:pt x="15" y="8"/>
                  </a:lnTo>
                  <a:lnTo>
                    <a:pt x="15" y="0"/>
                  </a:lnTo>
                  <a:lnTo>
                    <a:pt x="8"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33" name="Line 5714"/>
            <p:cNvSpPr>
              <a:spLocks noChangeShapeType="1"/>
            </p:cNvSpPr>
            <p:nvPr/>
          </p:nvSpPr>
          <p:spPr bwMode="auto">
            <a:xfrm>
              <a:off x="4465638" y="23669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34" name="Freeform 5715"/>
            <p:cNvSpPr>
              <a:spLocks/>
            </p:cNvSpPr>
            <p:nvPr/>
          </p:nvSpPr>
          <p:spPr bwMode="auto">
            <a:xfrm>
              <a:off x="4457700" y="2362200"/>
              <a:ext cx="7938" cy="12700"/>
            </a:xfrm>
            <a:custGeom>
              <a:avLst/>
              <a:gdLst/>
              <a:ahLst/>
              <a:cxnLst>
                <a:cxn ang="0">
                  <a:pos x="15" y="8"/>
                </a:cxn>
                <a:cxn ang="0">
                  <a:pos x="15" y="0"/>
                </a:cxn>
                <a:cxn ang="0">
                  <a:pos x="8" y="0"/>
                </a:cxn>
                <a:cxn ang="0">
                  <a:pos x="0" y="8"/>
                </a:cxn>
                <a:cxn ang="0">
                  <a:pos x="0" y="15"/>
                </a:cxn>
                <a:cxn ang="0">
                  <a:pos x="8" y="23"/>
                </a:cxn>
                <a:cxn ang="0">
                  <a:pos x="15" y="23"/>
                </a:cxn>
                <a:cxn ang="0">
                  <a:pos x="15" y="15"/>
                </a:cxn>
                <a:cxn ang="0">
                  <a:pos x="15" y="8"/>
                </a:cxn>
              </a:cxnLst>
              <a:rect l="0" t="0" r="r" b="b"/>
              <a:pathLst>
                <a:path w="15" h="23">
                  <a:moveTo>
                    <a:pt x="15" y="8"/>
                  </a:moveTo>
                  <a:lnTo>
                    <a:pt x="15" y="0"/>
                  </a:lnTo>
                  <a:lnTo>
                    <a:pt x="8" y="0"/>
                  </a:lnTo>
                  <a:lnTo>
                    <a:pt x="0" y="8"/>
                  </a:lnTo>
                  <a:lnTo>
                    <a:pt x="0" y="15"/>
                  </a:lnTo>
                  <a:lnTo>
                    <a:pt x="8" y="23"/>
                  </a:lnTo>
                  <a:lnTo>
                    <a:pt x="15" y="23"/>
                  </a:lnTo>
                  <a:lnTo>
                    <a:pt x="15" y="15"/>
                  </a:lnTo>
                  <a:lnTo>
                    <a:pt x="15"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35" name="Freeform 5716"/>
            <p:cNvSpPr>
              <a:spLocks/>
            </p:cNvSpPr>
            <p:nvPr/>
          </p:nvSpPr>
          <p:spPr bwMode="auto">
            <a:xfrm>
              <a:off x="4457700" y="2362200"/>
              <a:ext cx="7938" cy="12700"/>
            </a:xfrm>
            <a:custGeom>
              <a:avLst/>
              <a:gdLst/>
              <a:ahLst/>
              <a:cxnLst>
                <a:cxn ang="0">
                  <a:pos x="15" y="8"/>
                </a:cxn>
                <a:cxn ang="0">
                  <a:pos x="15" y="0"/>
                </a:cxn>
                <a:cxn ang="0">
                  <a:pos x="8" y="0"/>
                </a:cxn>
                <a:cxn ang="0">
                  <a:pos x="0" y="8"/>
                </a:cxn>
                <a:cxn ang="0">
                  <a:pos x="0" y="15"/>
                </a:cxn>
                <a:cxn ang="0">
                  <a:pos x="8" y="23"/>
                </a:cxn>
                <a:cxn ang="0">
                  <a:pos x="15" y="23"/>
                </a:cxn>
                <a:cxn ang="0">
                  <a:pos x="15" y="15"/>
                </a:cxn>
                <a:cxn ang="0">
                  <a:pos x="15" y="8"/>
                </a:cxn>
              </a:cxnLst>
              <a:rect l="0" t="0" r="r" b="b"/>
              <a:pathLst>
                <a:path w="15" h="23">
                  <a:moveTo>
                    <a:pt x="15" y="8"/>
                  </a:moveTo>
                  <a:lnTo>
                    <a:pt x="15" y="0"/>
                  </a:lnTo>
                  <a:lnTo>
                    <a:pt x="8" y="0"/>
                  </a:lnTo>
                  <a:lnTo>
                    <a:pt x="0" y="8"/>
                  </a:lnTo>
                  <a:lnTo>
                    <a:pt x="0" y="15"/>
                  </a:lnTo>
                  <a:lnTo>
                    <a:pt x="8" y="23"/>
                  </a:lnTo>
                  <a:lnTo>
                    <a:pt x="15" y="23"/>
                  </a:lnTo>
                  <a:lnTo>
                    <a:pt x="15" y="15"/>
                  </a:lnTo>
                  <a:lnTo>
                    <a:pt x="15"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36" name="Line 5717"/>
            <p:cNvSpPr>
              <a:spLocks noChangeShapeType="1"/>
            </p:cNvSpPr>
            <p:nvPr/>
          </p:nvSpPr>
          <p:spPr bwMode="auto">
            <a:xfrm>
              <a:off x="4462463" y="23701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37" name="Freeform 5718"/>
            <p:cNvSpPr>
              <a:spLocks/>
            </p:cNvSpPr>
            <p:nvPr/>
          </p:nvSpPr>
          <p:spPr bwMode="auto">
            <a:xfrm>
              <a:off x="4457700" y="2370138"/>
              <a:ext cx="12700" cy="4763"/>
            </a:xfrm>
            <a:custGeom>
              <a:avLst/>
              <a:gdLst/>
              <a:ahLst/>
              <a:cxnLst>
                <a:cxn ang="0">
                  <a:pos x="8" y="0"/>
                </a:cxn>
                <a:cxn ang="0">
                  <a:pos x="0" y="0"/>
                </a:cxn>
                <a:cxn ang="0">
                  <a:pos x="8" y="8"/>
                </a:cxn>
                <a:cxn ang="0">
                  <a:pos x="15" y="8"/>
                </a:cxn>
                <a:cxn ang="0">
                  <a:pos x="23" y="0"/>
                </a:cxn>
                <a:cxn ang="0">
                  <a:pos x="15" y="0"/>
                </a:cxn>
                <a:cxn ang="0">
                  <a:pos x="8" y="0"/>
                </a:cxn>
              </a:cxnLst>
              <a:rect l="0" t="0" r="r" b="b"/>
              <a:pathLst>
                <a:path w="23" h="8">
                  <a:moveTo>
                    <a:pt x="8" y="0"/>
                  </a:moveTo>
                  <a:lnTo>
                    <a:pt x="0" y="0"/>
                  </a:lnTo>
                  <a:lnTo>
                    <a:pt x="8" y="8"/>
                  </a:lnTo>
                  <a:lnTo>
                    <a:pt x="15" y="8"/>
                  </a:lnTo>
                  <a:lnTo>
                    <a:pt x="23" y="0"/>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38" name="Freeform 5719"/>
            <p:cNvSpPr>
              <a:spLocks/>
            </p:cNvSpPr>
            <p:nvPr/>
          </p:nvSpPr>
          <p:spPr bwMode="auto">
            <a:xfrm>
              <a:off x="4457700" y="2370138"/>
              <a:ext cx="12700" cy="4763"/>
            </a:xfrm>
            <a:custGeom>
              <a:avLst/>
              <a:gdLst/>
              <a:ahLst/>
              <a:cxnLst>
                <a:cxn ang="0">
                  <a:pos x="8" y="0"/>
                </a:cxn>
                <a:cxn ang="0">
                  <a:pos x="8" y="0"/>
                </a:cxn>
                <a:cxn ang="0">
                  <a:pos x="0" y="0"/>
                </a:cxn>
                <a:cxn ang="0">
                  <a:pos x="8" y="8"/>
                </a:cxn>
                <a:cxn ang="0">
                  <a:pos x="15" y="8"/>
                </a:cxn>
                <a:cxn ang="0">
                  <a:pos x="23" y="0"/>
                </a:cxn>
                <a:cxn ang="0">
                  <a:pos x="23" y="0"/>
                </a:cxn>
                <a:cxn ang="0">
                  <a:pos x="15" y="0"/>
                </a:cxn>
                <a:cxn ang="0">
                  <a:pos x="8" y="0"/>
                </a:cxn>
              </a:cxnLst>
              <a:rect l="0" t="0" r="r" b="b"/>
              <a:pathLst>
                <a:path w="23" h="8">
                  <a:moveTo>
                    <a:pt x="8" y="0"/>
                  </a:moveTo>
                  <a:lnTo>
                    <a:pt x="8" y="0"/>
                  </a:lnTo>
                  <a:lnTo>
                    <a:pt x="0" y="0"/>
                  </a:lnTo>
                  <a:lnTo>
                    <a:pt x="8" y="8"/>
                  </a:lnTo>
                  <a:lnTo>
                    <a:pt x="15" y="8"/>
                  </a:lnTo>
                  <a:lnTo>
                    <a:pt x="23" y="0"/>
                  </a:lnTo>
                  <a:lnTo>
                    <a:pt x="23"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39" name="Line 5720"/>
            <p:cNvSpPr>
              <a:spLocks noChangeShapeType="1"/>
            </p:cNvSpPr>
            <p:nvPr/>
          </p:nvSpPr>
          <p:spPr bwMode="auto">
            <a:xfrm>
              <a:off x="4465638" y="23701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40" name="Freeform 5721"/>
            <p:cNvSpPr>
              <a:spLocks/>
            </p:cNvSpPr>
            <p:nvPr/>
          </p:nvSpPr>
          <p:spPr bwMode="auto">
            <a:xfrm>
              <a:off x="4462463" y="2370138"/>
              <a:ext cx="11113" cy="4763"/>
            </a:xfrm>
            <a:custGeom>
              <a:avLst/>
              <a:gdLst/>
              <a:ahLst/>
              <a:cxnLst>
                <a:cxn ang="0">
                  <a:pos x="7" y="0"/>
                </a:cxn>
                <a:cxn ang="0">
                  <a:pos x="0" y="0"/>
                </a:cxn>
                <a:cxn ang="0">
                  <a:pos x="7" y="8"/>
                </a:cxn>
                <a:cxn ang="0">
                  <a:pos x="15" y="8"/>
                </a:cxn>
                <a:cxn ang="0">
                  <a:pos x="23" y="0"/>
                </a:cxn>
                <a:cxn ang="0">
                  <a:pos x="15" y="0"/>
                </a:cxn>
                <a:cxn ang="0">
                  <a:pos x="7" y="0"/>
                </a:cxn>
              </a:cxnLst>
              <a:rect l="0" t="0" r="r" b="b"/>
              <a:pathLst>
                <a:path w="23" h="8">
                  <a:moveTo>
                    <a:pt x="7" y="0"/>
                  </a:moveTo>
                  <a:lnTo>
                    <a:pt x="0" y="0"/>
                  </a:lnTo>
                  <a:lnTo>
                    <a:pt x="7" y="8"/>
                  </a:lnTo>
                  <a:lnTo>
                    <a:pt x="15" y="8"/>
                  </a:lnTo>
                  <a:lnTo>
                    <a:pt x="23" y="0"/>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41" name="Freeform 5722"/>
            <p:cNvSpPr>
              <a:spLocks/>
            </p:cNvSpPr>
            <p:nvPr/>
          </p:nvSpPr>
          <p:spPr bwMode="auto">
            <a:xfrm>
              <a:off x="4462463" y="2370138"/>
              <a:ext cx="11113" cy="4763"/>
            </a:xfrm>
            <a:custGeom>
              <a:avLst/>
              <a:gdLst/>
              <a:ahLst/>
              <a:cxnLst>
                <a:cxn ang="0">
                  <a:pos x="7" y="0"/>
                </a:cxn>
                <a:cxn ang="0">
                  <a:pos x="7" y="0"/>
                </a:cxn>
                <a:cxn ang="0">
                  <a:pos x="0" y="0"/>
                </a:cxn>
                <a:cxn ang="0">
                  <a:pos x="7" y="8"/>
                </a:cxn>
                <a:cxn ang="0">
                  <a:pos x="15" y="8"/>
                </a:cxn>
                <a:cxn ang="0">
                  <a:pos x="23" y="0"/>
                </a:cxn>
                <a:cxn ang="0">
                  <a:pos x="23" y="0"/>
                </a:cxn>
                <a:cxn ang="0">
                  <a:pos x="15" y="0"/>
                </a:cxn>
                <a:cxn ang="0">
                  <a:pos x="7" y="0"/>
                </a:cxn>
              </a:cxnLst>
              <a:rect l="0" t="0" r="r" b="b"/>
              <a:pathLst>
                <a:path w="23" h="8">
                  <a:moveTo>
                    <a:pt x="7" y="0"/>
                  </a:moveTo>
                  <a:lnTo>
                    <a:pt x="7" y="0"/>
                  </a:lnTo>
                  <a:lnTo>
                    <a:pt x="0" y="0"/>
                  </a:lnTo>
                  <a:lnTo>
                    <a:pt x="7" y="8"/>
                  </a:lnTo>
                  <a:lnTo>
                    <a:pt x="15" y="8"/>
                  </a:lnTo>
                  <a:lnTo>
                    <a:pt x="23" y="0"/>
                  </a:lnTo>
                  <a:lnTo>
                    <a:pt x="23"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42" name="Line 5723"/>
            <p:cNvSpPr>
              <a:spLocks noChangeShapeType="1"/>
            </p:cNvSpPr>
            <p:nvPr/>
          </p:nvSpPr>
          <p:spPr bwMode="auto">
            <a:xfrm>
              <a:off x="4470400" y="23701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43" name="Freeform 5724"/>
            <p:cNvSpPr>
              <a:spLocks/>
            </p:cNvSpPr>
            <p:nvPr/>
          </p:nvSpPr>
          <p:spPr bwMode="auto">
            <a:xfrm>
              <a:off x="4465638" y="2370138"/>
              <a:ext cx="12700" cy="4763"/>
            </a:xfrm>
            <a:custGeom>
              <a:avLst/>
              <a:gdLst/>
              <a:ahLst/>
              <a:cxnLst>
                <a:cxn ang="0">
                  <a:pos x="8" y="0"/>
                </a:cxn>
                <a:cxn ang="0">
                  <a:pos x="0" y="0"/>
                </a:cxn>
                <a:cxn ang="0">
                  <a:pos x="8" y="8"/>
                </a:cxn>
                <a:cxn ang="0">
                  <a:pos x="16" y="8"/>
                </a:cxn>
                <a:cxn ang="0">
                  <a:pos x="23" y="0"/>
                </a:cxn>
                <a:cxn ang="0">
                  <a:pos x="16" y="0"/>
                </a:cxn>
                <a:cxn ang="0">
                  <a:pos x="8" y="0"/>
                </a:cxn>
              </a:cxnLst>
              <a:rect l="0" t="0" r="r" b="b"/>
              <a:pathLst>
                <a:path w="23" h="8">
                  <a:moveTo>
                    <a:pt x="8" y="0"/>
                  </a:moveTo>
                  <a:lnTo>
                    <a:pt x="0" y="0"/>
                  </a:lnTo>
                  <a:lnTo>
                    <a:pt x="8" y="8"/>
                  </a:lnTo>
                  <a:lnTo>
                    <a:pt x="16" y="8"/>
                  </a:lnTo>
                  <a:lnTo>
                    <a:pt x="23"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44" name="Freeform 5725"/>
            <p:cNvSpPr>
              <a:spLocks/>
            </p:cNvSpPr>
            <p:nvPr/>
          </p:nvSpPr>
          <p:spPr bwMode="auto">
            <a:xfrm>
              <a:off x="4465638" y="2370138"/>
              <a:ext cx="12700" cy="4763"/>
            </a:xfrm>
            <a:custGeom>
              <a:avLst/>
              <a:gdLst/>
              <a:ahLst/>
              <a:cxnLst>
                <a:cxn ang="0">
                  <a:pos x="8" y="0"/>
                </a:cxn>
                <a:cxn ang="0">
                  <a:pos x="8" y="0"/>
                </a:cxn>
                <a:cxn ang="0">
                  <a:pos x="0" y="0"/>
                </a:cxn>
                <a:cxn ang="0">
                  <a:pos x="8" y="8"/>
                </a:cxn>
                <a:cxn ang="0">
                  <a:pos x="16" y="8"/>
                </a:cxn>
                <a:cxn ang="0">
                  <a:pos x="23" y="0"/>
                </a:cxn>
                <a:cxn ang="0">
                  <a:pos x="23" y="0"/>
                </a:cxn>
                <a:cxn ang="0">
                  <a:pos x="16" y="0"/>
                </a:cxn>
                <a:cxn ang="0">
                  <a:pos x="8" y="0"/>
                </a:cxn>
              </a:cxnLst>
              <a:rect l="0" t="0" r="r" b="b"/>
              <a:pathLst>
                <a:path w="23" h="8">
                  <a:moveTo>
                    <a:pt x="8" y="0"/>
                  </a:moveTo>
                  <a:lnTo>
                    <a:pt x="8" y="0"/>
                  </a:lnTo>
                  <a:lnTo>
                    <a:pt x="0" y="0"/>
                  </a:lnTo>
                  <a:lnTo>
                    <a:pt x="8" y="8"/>
                  </a:lnTo>
                  <a:lnTo>
                    <a:pt x="16" y="8"/>
                  </a:lnTo>
                  <a:lnTo>
                    <a:pt x="23" y="0"/>
                  </a:lnTo>
                  <a:lnTo>
                    <a:pt x="23"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45" name="Line 5726"/>
            <p:cNvSpPr>
              <a:spLocks noChangeShapeType="1"/>
            </p:cNvSpPr>
            <p:nvPr/>
          </p:nvSpPr>
          <p:spPr bwMode="auto">
            <a:xfrm>
              <a:off x="4473575" y="23701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46" name="Freeform 5727"/>
            <p:cNvSpPr>
              <a:spLocks/>
            </p:cNvSpPr>
            <p:nvPr/>
          </p:nvSpPr>
          <p:spPr bwMode="auto">
            <a:xfrm>
              <a:off x="4470400" y="2370138"/>
              <a:ext cx="15875" cy="4763"/>
            </a:xfrm>
            <a:custGeom>
              <a:avLst/>
              <a:gdLst/>
              <a:ahLst/>
              <a:cxnLst>
                <a:cxn ang="0">
                  <a:pos x="8" y="0"/>
                </a:cxn>
                <a:cxn ang="0">
                  <a:pos x="0" y="0"/>
                </a:cxn>
                <a:cxn ang="0">
                  <a:pos x="8" y="8"/>
                </a:cxn>
                <a:cxn ang="0">
                  <a:pos x="22" y="8"/>
                </a:cxn>
                <a:cxn ang="0">
                  <a:pos x="30" y="0"/>
                </a:cxn>
                <a:cxn ang="0">
                  <a:pos x="22" y="0"/>
                </a:cxn>
                <a:cxn ang="0">
                  <a:pos x="8" y="0"/>
                </a:cxn>
              </a:cxnLst>
              <a:rect l="0" t="0" r="r" b="b"/>
              <a:pathLst>
                <a:path w="30" h="8">
                  <a:moveTo>
                    <a:pt x="8" y="0"/>
                  </a:moveTo>
                  <a:lnTo>
                    <a:pt x="0" y="0"/>
                  </a:lnTo>
                  <a:lnTo>
                    <a:pt x="8" y="8"/>
                  </a:lnTo>
                  <a:lnTo>
                    <a:pt x="22" y="8"/>
                  </a:lnTo>
                  <a:lnTo>
                    <a:pt x="30" y="0"/>
                  </a:lnTo>
                  <a:lnTo>
                    <a:pt x="22"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47" name="Freeform 5728"/>
            <p:cNvSpPr>
              <a:spLocks/>
            </p:cNvSpPr>
            <p:nvPr/>
          </p:nvSpPr>
          <p:spPr bwMode="auto">
            <a:xfrm>
              <a:off x="4470400" y="2370138"/>
              <a:ext cx="15875" cy="4763"/>
            </a:xfrm>
            <a:custGeom>
              <a:avLst/>
              <a:gdLst/>
              <a:ahLst/>
              <a:cxnLst>
                <a:cxn ang="0">
                  <a:pos x="8" y="0"/>
                </a:cxn>
                <a:cxn ang="0">
                  <a:pos x="0" y="0"/>
                </a:cxn>
                <a:cxn ang="0">
                  <a:pos x="0" y="0"/>
                </a:cxn>
                <a:cxn ang="0">
                  <a:pos x="8" y="8"/>
                </a:cxn>
                <a:cxn ang="0">
                  <a:pos x="22" y="8"/>
                </a:cxn>
                <a:cxn ang="0">
                  <a:pos x="30" y="0"/>
                </a:cxn>
                <a:cxn ang="0">
                  <a:pos x="30" y="0"/>
                </a:cxn>
                <a:cxn ang="0">
                  <a:pos x="22" y="0"/>
                </a:cxn>
                <a:cxn ang="0">
                  <a:pos x="8" y="0"/>
                </a:cxn>
              </a:cxnLst>
              <a:rect l="0" t="0" r="r" b="b"/>
              <a:pathLst>
                <a:path w="30" h="8">
                  <a:moveTo>
                    <a:pt x="8" y="0"/>
                  </a:moveTo>
                  <a:lnTo>
                    <a:pt x="0" y="0"/>
                  </a:lnTo>
                  <a:lnTo>
                    <a:pt x="0" y="0"/>
                  </a:lnTo>
                  <a:lnTo>
                    <a:pt x="8" y="8"/>
                  </a:lnTo>
                  <a:lnTo>
                    <a:pt x="22" y="8"/>
                  </a:lnTo>
                  <a:lnTo>
                    <a:pt x="30" y="0"/>
                  </a:lnTo>
                  <a:lnTo>
                    <a:pt x="30" y="0"/>
                  </a:lnTo>
                  <a:lnTo>
                    <a:pt x="22"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48" name="Line 5729"/>
            <p:cNvSpPr>
              <a:spLocks noChangeShapeType="1"/>
            </p:cNvSpPr>
            <p:nvPr/>
          </p:nvSpPr>
          <p:spPr bwMode="auto">
            <a:xfrm>
              <a:off x="4486275" y="23701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49" name="Freeform 5730"/>
            <p:cNvSpPr>
              <a:spLocks/>
            </p:cNvSpPr>
            <p:nvPr/>
          </p:nvSpPr>
          <p:spPr bwMode="auto">
            <a:xfrm>
              <a:off x="4478338" y="2370138"/>
              <a:ext cx="7938" cy="11113"/>
            </a:xfrm>
            <a:custGeom>
              <a:avLst/>
              <a:gdLst/>
              <a:ahLst/>
              <a:cxnLst>
                <a:cxn ang="0">
                  <a:pos x="15" y="0"/>
                </a:cxn>
                <a:cxn ang="0">
                  <a:pos x="0" y="0"/>
                </a:cxn>
                <a:cxn ang="0">
                  <a:pos x="0" y="14"/>
                </a:cxn>
                <a:cxn ang="0">
                  <a:pos x="7" y="21"/>
                </a:cxn>
                <a:cxn ang="0">
                  <a:pos x="15" y="14"/>
                </a:cxn>
                <a:cxn ang="0">
                  <a:pos x="15" y="0"/>
                </a:cxn>
              </a:cxnLst>
              <a:rect l="0" t="0" r="r" b="b"/>
              <a:pathLst>
                <a:path w="15" h="21">
                  <a:moveTo>
                    <a:pt x="15" y="0"/>
                  </a:moveTo>
                  <a:lnTo>
                    <a:pt x="0" y="0"/>
                  </a:lnTo>
                  <a:lnTo>
                    <a:pt x="0" y="14"/>
                  </a:lnTo>
                  <a:lnTo>
                    <a:pt x="7" y="21"/>
                  </a:lnTo>
                  <a:lnTo>
                    <a:pt x="15" y="14"/>
                  </a:lnTo>
                  <a:lnTo>
                    <a:pt x="15"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50" name="Freeform 5731"/>
            <p:cNvSpPr>
              <a:spLocks/>
            </p:cNvSpPr>
            <p:nvPr/>
          </p:nvSpPr>
          <p:spPr bwMode="auto">
            <a:xfrm>
              <a:off x="4478338" y="2370138"/>
              <a:ext cx="7938" cy="11113"/>
            </a:xfrm>
            <a:custGeom>
              <a:avLst/>
              <a:gdLst/>
              <a:ahLst/>
              <a:cxnLst>
                <a:cxn ang="0">
                  <a:pos x="15" y="0"/>
                </a:cxn>
                <a:cxn ang="0">
                  <a:pos x="15" y="0"/>
                </a:cxn>
                <a:cxn ang="0">
                  <a:pos x="7" y="0"/>
                </a:cxn>
                <a:cxn ang="0">
                  <a:pos x="0" y="0"/>
                </a:cxn>
                <a:cxn ang="0">
                  <a:pos x="0" y="14"/>
                </a:cxn>
                <a:cxn ang="0">
                  <a:pos x="7" y="21"/>
                </a:cxn>
                <a:cxn ang="0">
                  <a:pos x="15" y="14"/>
                </a:cxn>
                <a:cxn ang="0">
                  <a:pos x="15" y="14"/>
                </a:cxn>
                <a:cxn ang="0">
                  <a:pos x="15" y="0"/>
                </a:cxn>
              </a:cxnLst>
              <a:rect l="0" t="0" r="r" b="b"/>
              <a:pathLst>
                <a:path w="15" h="21">
                  <a:moveTo>
                    <a:pt x="15" y="0"/>
                  </a:moveTo>
                  <a:lnTo>
                    <a:pt x="15" y="0"/>
                  </a:lnTo>
                  <a:lnTo>
                    <a:pt x="7" y="0"/>
                  </a:lnTo>
                  <a:lnTo>
                    <a:pt x="0" y="0"/>
                  </a:lnTo>
                  <a:lnTo>
                    <a:pt x="0" y="14"/>
                  </a:lnTo>
                  <a:lnTo>
                    <a:pt x="7" y="21"/>
                  </a:lnTo>
                  <a:lnTo>
                    <a:pt x="15" y="14"/>
                  </a:lnTo>
                  <a:lnTo>
                    <a:pt x="15" y="14"/>
                  </a:lnTo>
                  <a:lnTo>
                    <a:pt x="15"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51" name="Line 5732"/>
            <p:cNvSpPr>
              <a:spLocks noChangeShapeType="1"/>
            </p:cNvSpPr>
            <p:nvPr/>
          </p:nvSpPr>
          <p:spPr bwMode="auto">
            <a:xfrm>
              <a:off x="4481513" y="23749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52" name="Freeform 5733"/>
            <p:cNvSpPr>
              <a:spLocks/>
            </p:cNvSpPr>
            <p:nvPr/>
          </p:nvSpPr>
          <p:spPr bwMode="auto">
            <a:xfrm>
              <a:off x="4478338" y="2374900"/>
              <a:ext cx="15875" cy="6350"/>
            </a:xfrm>
            <a:custGeom>
              <a:avLst/>
              <a:gdLst/>
              <a:ahLst/>
              <a:cxnLst>
                <a:cxn ang="0">
                  <a:pos x="7" y="0"/>
                </a:cxn>
                <a:cxn ang="0">
                  <a:pos x="0" y="0"/>
                </a:cxn>
                <a:cxn ang="0">
                  <a:pos x="0" y="6"/>
                </a:cxn>
                <a:cxn ang="0">
                  <a:pos x="7" y="13"/>
                </a:cxn>
                <a:cxn ang="0">
                  <a:pos x="23" y="13"/>
                </a:cxn>
                <a:cxn ang="0">
                  <a:pos x="30" y="6"/>
                </a:cxn>
                <a:cxn ang="0">
                  <a:pos x="30" y="0"/>
                </a:cxn>
                <a:cxn ang="0">
                  <a:pos x="23" y="0"/>
                </a:cxn>
                <a:cxn ang="0">
                  <a:pos x="7" y="0"/>
                </a:cxn>
              </a:cxnLst>
              <a:rect l="0" t="0" r="r" b="b"/>
              <a:pathLst>
                <a:path w="30" h="13">
                  <a:moveTo>
                    <a:pt x="7" y="0"/>
                  </a:moveTo>
                  <a:lnTo>
                    <a:pt x="0" y="0"/>
                  </a:lnTo>
                  <a:lnTo>
                    <a:pt x="0" y="6"/>
                  </a:lnTo>
                  <a:lnTo>
                    <a:pt x="7" y="13"/>
                  </a:lnTo>
                  <a:lnTo>
                    <a:pt x="23" y="13"/>
                  </a:lnTo>
                  <a:lnTo>
                    <a:pt x="30" y="6"/>
                  </a:lnTo>
                  <a:lnTo>
                    <a:pt x="30" y="0"/>
                  </a:lnTo>
                  <a:lnTo>
                    <a:pt x="23"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53" name="Freeform 5734"/>
            <p:cNvSpPr>
              <a:spLocks/>
            </p:cNvSpPr>
            <p:nvPr/>
          </p:nvSpPr>
          <p:spPr bwMode="auto">
            <a:xfrm>
              <a:off x="4478338" y="2374900"/>
              <a:ext cx="15875" cy="6350"/>
            </a:xfrm>
            <a:custGeom>
              <a:avLst/>
              <a:gdLst/>
              <a:ahLst/>
              <a:cxnLst>
                <a:cxn ang="0">
                  <a:pos x="7" y="0"/>
                </a:cxn>
                <a:cxn ang="0">
                  <a:pos x="0" y="0"/>
                </a:cxn>
                <a:cxn ang="0">
                  <a:pos x="0" y="6"/>
                </a:cxn>
                <a:cxn ang="0">
                  <a:pos x="7" y="13"/>
                </a:cxn>
                <a:cxn ang="0">
                  <a:pos x="23" y="13"/>
                </a:cxn>
                <a:cxn ang="0">
                  <a:pos x="30" y="6"/>
                </a:cxn>
                <a:cxn ang="0">
                  <a:pos x="30" y="0"/>
                </a:cxn>
                <a:cxn ang="0">
                  <a:pos x="23" y="0"/>
                </a:cxn>
                <a:cxn ang="0">
                  <a:pos x="7" y="0"/>
                </a:cxn>
              </a:cxnLst>
              <a:rect l="0" t="0" r="r" b="b"/>
              <a:pathLst>
                <a:path w="30" h="13">
                  <a:moveTo>
                    <a:pt x="7" y="0"/>
                  </a:moveTo>
                  <a:lnTo>
                    <a:pt x="0" y="0"/>
                  </a:lnTo>
                  <a:lnTo>
                    <a:pt x="0" y="6"/>
                  </a:lnTo>
                  <a:lnTo>
                    <a:pt x="7" y="13"/>
                  </a:lnTo>
                  <a:lnTo>
                    <a:pt x="23" y="13"/>
                  </a:lnTo>
                  <a:lnTo>
                    <a:pt x="30" y="6"/>
                  </a:lnTo>
                  <a:lnTo>
                    <a:pt x="30" y="0"/>
                  </a:lnTo>
                  <a:lnTo>
                    <a:pt x="23"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54" name="Line 5735"/>
            <p:cNvSpPr>
              <a:spLocks noChangeShapeType="1"/>
            </p:cNvSpPr>
            <p:nvPr/>
          </p:nvSpPr>
          <p:spPr bwMode="auto">
            <a:xfrm>
              <a:off x="4489450" y="23749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55" name="Freeform 5736"/>
            <p:cNvSpPr>
              <a:spLocks/>
            </p:cNvSpPr>
            <p:nvPr/>
          </p:nvSpPr>
          <p:spPr bwMode="auto">
            <a:xfrm>
              <a:off x="4486275" y="2374900"/>
              <a:ext cx="11113" cy="6350"/>
            </a:xfrm>
            <a:custGeom>
              <a:avLst/>
              <a:gdLst/>
              <a:ahLst/>
              <a:cxnLst>
                <a:cxn ang="0">
                  <a:pos x="8" y="0"/>
                </a:cxn>
                <a:cxn ang="0">
                  <a:pos x="0" y="0"/>
                </a:cxn>
                <a:cxn ang="0">
                  <a:pos x="0" y="6"/>
                </a:cxn>
                <a:cxn ang="0">
                  <a:pos x="8" y="13"/>
                </a:cxn>
                <a:cxn ang="0">
                  <a:pos x="15" y="13"/>
                </a:cxn>
                <a:cxn ang="0">
                  <a:pos x="23" y="6"/>
                </a:cxn>
                <a:cxn ang="0">
                  <a:pos x="15" y="0"/>
                </a:cxn>
                <a:cxn ang="0">
                  <a:pos x="8" y="0"/>
                </a:cxn>
              </a:cxnLst>
              <a:rect l="0" t="0" r="r" b="b"/>
              <a:pathLst>
                <a:path w="23" h="13">
                  <a:moveTo>
                    <a:pt x="8" y="0"/>
                  </a:moveTo>
                  <a:lnTo>
                    <a:pt x="0" y="0"/>
                  </a:lnTo>
                  <a:lnTo>
                    <a:pt x="0" y="6"/>
                  </a:lnTo>
                  <a:lnTo>
                    <a:pt x="8" y="13"/>
                  </a:lnTo>
                  <a:lnTo>
                    <a:pt x="15" y="13"/>
                  </a:lnTo>
                  <a:lnTo>
                    <a:pt x="23" y="6"/>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56" name="Freeform 5737"/>
            <p:cNvSpPr>
              <a:spLocks/>
            </p:cNvSpPr>
            <p:nvPr/>
          </p:nvSpPr>
          <p:spPr bwMode="auto">
            <a:xfrm>
              <a:off x="4486275" y="2374900"/>
              <a:ext cx="11113" cy="6350"/>
            </a:xfrm>
            <a:custGeom>
              <a:avLst/>
              <a:gdLst/>
              <a:ahLst/>
              <a:cxnLst>
                <a:cxn ang="0">
                  <a:pos x="8" y="0"/>
                </a:cxn>
                <a:cxn ang="0">
                  <a:pos x="0" y="0"/>
                </a:cxn>
                <a:cxn ang="0">
                  <a:pos x="0" y="6"/>
                </a:cxn>
                <a:cxn ang="0">
                  <a:pos x="8" y="13"/>
                </a:cxn>
                <a:cxn ang="0">
                  <a:pos x="15" y="13"/>
                </a:cxn>
                <a:cxn ang="0">
                  <a:pos x="23" y="6"/>
                </a:cxn>
                <a:cxn ang="0">
                  <a:pos x="15" y="0"/>
                </a:cxn>
                <a:cxn ang="0">
                  <a:pos x="15" y="0"/>
                </a:cxn>
                <a:cxn ang="0">
                  <a:pos x="8" y="0"/>
                </a:cxn>
              </a:cxnLst>
              <a:rect l="0" t="0" r="r" b="b"/>
              <a:pathLst>
                <a:path w="23" h="13">
                  <a:moveTo>
                    <a:pt x="8" y="0"/>
                  </a:moveTo>
                  <a:lnTo>
                    <a:pt x="0" y="0"/>
                  </a:lnTo>
                  <a:lnTo>
                    <a:pt x="0" y="6"/>
                  </a:lnTo>
                  <a:lnTo>
                    <a:pt x="8" y="13"/>
                  </a:lnTo>
                  <a:lnTo>
                    <a:pt x="15" y="13"/>
                  </a:lnTo>
                  <a:lnTo>
                    <a:pt x="23" y="6"/>
                  </a:lnTo>
                  <a:lnTo>
                    <a:pt x="15"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57" name="Line 5738"/>
            <p:cNvSpPr>
              <a:spLocks noChangeShapeType="1"/>
            </p:cNvSpPr>
            <p:nvPr/>
          </p:nvSpPr>
          <p:spPr bwMode="auto">
            <a:xfrm>
              <a:off x="4497388" y="23780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58" name="Freeform 5739"/>
            <p:cNvSpPr>
              <a:spLocks/>
            </p:cNvSpPr>
            <p:nvPr/>
          </p:nvSpPr>
          <p:spPr bwMode="auto">
            <a:xfrm>
              <a:off x="4489450" y="2374900"/>
              <a:ext cx="7938" cy="11113"/>
            </a:xfrm>
            <a:custGeom>
              <a:avLst/>
              <a:gdLst/>
              <a:ahLst/>
              <a:cxnLst>
                <a:cxn ang="0">
                  <a:pos x="15" y="6"/>
                </a:cxn>
                <a:cxn ang="0">
                  <a:pos x="7" y="0"/>
                </a:cxn>
                <a:cxn ang="0">
                  <a:pos x="0" y="6"/>
                </a:cxn>
                <a:cxn ang="0">
                  <a:pos x="0" y="21"/>
                </a:cxn>
                <a:cxn ang="0">
                  <a:pos x="15" y="21"/>
                </a:cxn>
                <a:cxn ang="0">
                  <a:pos x="15" y="6"/>
                </a:cxn>
              </a:cxnLst>
              <a:rect l="0" t="0" r="r" b="b"/>
              <a:pathLst>
                <a:path w="15" h="21">
                  <a:moveTo>
                    <a:pt x="15" y="6"/>
                  </a:moveTo>
                  <a:lnTo>
                    <a:pt x="7" y="0"/>
                  </a:lnTo>
                  <a:lnTo>
                    <a:pt x="0" y="6"/>
                  </a:lnTo>
                  <a:lnTo>
                    <a:pt x="0" y="21"/>
                  </a:lnTo>
                  <a:lnTo>
                    <a:pt x="15" y="21"/>
                  </a:lnTo>
                  <a:lnTo>
                    <a:pt x="15" y="6"/>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59" name="Freeform 5740"/>
            <p:cNvSpPr>
              <a:spLocks/>
            </p:cNvSpPr>
            <p:nvPr/>
          </p:nvSpPr>
          <p:spPr bwMode="auto">
            <a:xfrm>
              <a:off x="4489450" y="2374900"/>
              <a:ext cx="7938" cy="11113"/>
            </a:xfrm>
            <a:custGeom>
              <a:avLst/>
              <a:gdLst/>
              <a:ahLst/>
              <a:cxnLst>
                <a:cxn ang="0">
                  <a:pos x="15" y="6"/>
                </a:cxn>
                <a:cxn ang="0">
                  <a:pos x="7" y="0"/>
                </a:cxn>
                <a:cxn ang="0">
                  <a:pos x="7" y="0"/>
                </a:cxn>
                <a:cxn ang="0">
                  <a:pos x="0" y="6"/>
                </a:cxn>
                <a:cxn ang="0">
                  <a:pos x="0" y="21"/>
                </a:cxn>
                <a:cxn ang="0">
                  <a:pos x="7" y="21"/>
                </a:cxn>
                <a:cxn ang="0">
                  <a:pos x="7" y="21"/>
                </a:cxn>
                <a:cxn ang="0">
                  <a:pos x="15" y="21"/>
                </a:cxn>
                <a:cxn ang="0">
                  <a:pos x="15" y="6"/>
                </a:cxn>
              </a:cxnLst>
              <a:rect l="0" t="0" r="r" b="b"/>
              <a:pathLst>
                <a:path w="15" h="21">
                  <a:moveTo>
                    <a:pt x="15" y="6"/>
                  </a:moveTo>
                  <a:lnTo>
                    <a:pt x="7" y="0"/>
                  </a:lnTo>
                  <a:lnTo>
                    <a:pt x="7" y="0"/>
                  </a:lnTo>
                  <a:lnTo>
                    <a:pt x="0" y="6"/>
                  </a:lnTo>
                  <a:lnTo>
                    <a:pt x="0" y="21"/>
                  </a:lnTo>
                  <a:lnTo>
                    <a:pt x="7" y="21"/>
                  </a:lnTo>
                  <a:lnTo>
                    <a:pt x="7" y="21"/>
                  </a:lnTo>
                  <a:lnTo>
                    <a:pt x="15" y="21"/>
                  </a:lnTo>
                  <a:lnTo>
                    <a:pt x="15" y="6"/>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60" name="Line 5741"/>
            <p:cNvSpPr>
              <a:spLocks noChangeShapeType="1"/>
            </p:cNvSpPr>
            <p:nvPr/>
          </p:nvSpPr>
          <p:spPr bwMode="auto">
            <a:xfrm>
              <a:off x="4494213" y="23812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61" name="Freeform 5742"/>
            <p:cNvSpPr>
              <a:spLocks/>
            </p:cNvSpPr>
            <p:nvPr/>
          </p:nvSpPr>
          <p:spPr bwMode="auto">
            <a:xfrm>
              <a:off x="4489450" y="2381250"/>
              <a:ext cx="12700" cy="4763"/>
            </a:xfrm>
            <a:custGeom>
              <a:avLst/>
              <a:gdLst/>
              <a:ahLst/>
              <a:cxnLst>
                <a:cxn ang="0">
                  <a:pos x="7" y="0"/>
                </a:cxn>
                <a:cxn ang="0">
                  <a:pos x="0" y="0"/>
                </a:cxn>
                <a:cxn ang="0">
                  <a:pos x="0" y="8"/>
                </a:cxn>
                <a:cxn ang="0">
                  <a:pos x="22" y="8"/>
                </a:cxn>
                <a:cxn ang="0">
                  <a:pos x="15" y="0"/>
                </a:cxn>
                <a:cxn ang="0">
                  <a:pos x="7" y="0"/>
                </a:cxn>
              </a:cxnLst>
              <a:rect l="0" t="0" r="r" b="b"/>
              <a:pathLst>
                <a:path w="22" h="8">
                  <a:moveTo>
                    <a:pt x="7" y="0"/>
                  </a:moveTo>
                  <a:lnTo>
                    <a:pt x="0" y="0"/>
                  </a:lnTo>
                  <a:lnTo>
                    <a:pt x="0" y="8"/>
                  </a:lnTo>
                  <a:lnTo>
                    <a:pt x="22" y="8"/>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62" name="Freeform 5743"/>
            <p:cNvSpPr>
              <a:spLocks/>
            </p:cNvSpPr>
            <p:nvPr/>
          </p:nvSpPr>
          <p:spPr bwMode="auto">
            <a:xfrm>
              <a:off x="4489450" y="2381250"/>
              <a:ext cx="12700" cy="4763"/>
            </a:xfrm>
            <a:custGeom>
              <a:avLst/>
              <a:gdLst/>
              <a:ahLst/>
              <a:cxnLst>
                <a:cxn ang="0">
                  <a:pos x="7" y="0"/>
                </a:cxn>
                <a:cxn ang="0">
                  <a:pos x="0" y="0"/>
                </a:cxn>
                <a:cxn ang="0">
                  <a:pos x="0" y="8"/>
                </a:cxn>
                <a:cxn ang="0">
                  <a:pos x="7" y="8"/>
                </a:cxn>
                <a:cxn ang="0">
                  <a:pos x="15" y="8"/>
                </a:cxn>
                <a:cxn ang="0">
                  <a:pos x="22" y="8"/>
                </a:cxn>
                <a:cxn ang="0">
                  <a:pos x="15" y="0"/>
                </a:cxn>
                <a:cxn ang="0">
                  <a:pos x="15" y="0"/>
                </a:cxn>
                <a:cxn ang="0">
                  <a:pos x="7" y="0"/>
                </a:cxn>
              </a:cxnLst>
              <a:rect l="0" t="0" r="r" b="b"/>
              <a:pathLst>
                <a:path w="22" h="8">
                  <a:moveTo>
                    <a:pt x="7" y="0"/>
                  </a:moveTo>
                  <a:lnTo>
                    <a:pt x="0" y="0"/>
                  </a:lnTo>
                  <a:lnTo>
                    <a:pt x="0" y="8"/>
                  </a:lnTo>
                  <a:lnTo>
                    <a:pt x="7" y="8"/>
                  </a:lnTo>
                  <a:lnTo>
                    <a:pt x="15" y="8"/>
                  </a:lnTo>
                  <a:lnTo>
                    <a:pt x="22" y="8"/>
                  </a:lnTo>
                  <a:lnTo>
                    <a:pt x="15"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63" name="Line 5744"/>
            <p:cNvSpPr>
              <a:spLocks noChangeShapeType="1"/>
            </p:cNvSpPr>
            <p:nvPr/>
          </p:nvSpPr>
          <p:spPr bwMode="auto">
            <a:xfrm>
              <a:off x="4497388" y="23812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64" name="Freeform 5745"/>
            <p:cNvSpPr>
              <a:spLocks/>
            </p:cNvSpPr>
            <p:nvPr/>
          </p:nvSpPr>
          <p:spPr bwMode="auto">
            <a:xfrm>
              <a:off x="4494213" y="2381250"/>
              <a:ext cx="11113" cy="4763"/>
            </a:xfrm>
            <a:custGeom>
              <a:avLst/>
              <a:gdLst/>
              <a:ahLst/>
              <a:cxnLst>
                <a:cxn ang="0">
                  <a:pos x="8" y="0"/>
                </a:cxn>
                <a:cxn ang="0">
                  <a:pos x="0" y="0"/>
                </a:cxn>
                <a:cxn ang="0">
                  <a:pos x="0" y="8"/>
                </a:cxn>
                <a:cxn ang="0">
                  <a:pos x="22" y="8"/>
                </a:cxn>
                <a:cxn ang="0">
                  <a:pos x="15" y="0"/>
                </a:cxn>
                <a:cxn ang="0">
                  <a:pos x="8" y="0"/>
                </a:cxn>
              </a:cxnLst>
              <a:rect l="0" t="0" r="r" b="b"/>
              <a:pathLst>
                <a:path w="22" h="8">
                  <a:moveTo>
                    <a:pt x="8" y="0"/>
                  </a:moveTo>
                  <a:lnTo>
                    <a:pt x="0" y="0"/>
                  </a:lnTo>
                  <a:lnTo>
                    <a:pt x="0" y="8"/>
                  </a:lnTo>
                  <a:lnTo>
                    <a:pt x="22" y="8"/>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65" name="Freeform 5746"/>
            <p:cNvSpPr>
              <a:spLocks/>
            </p:cNvSpPr>
            <p:nvPr/>
          </p:nvSpPr>
          <p:spPr bwMode="auto">
            <a:xfrm>
              <a:off x="4494213" y="2381250"/>
              <a:ext cx="11113" cy="4763"/>
            </a:xfrm>
            <a:custGeom>
              <a:avLst/>
              <a:gdLst/>
              <a:ahLst/>
              <a:cxnLst>
                <a:cxn ang="0">
                  <a:pos x="8" y="0"/>
                </a:cxn>
                <a:cxn ang="0">
                  <a:pos x="0" y="0"/>
                </a:cxn>
                <a:cxn ang="0">
                  <a:pos x="0" y="8"/>
                </a:cxn>
                <a:cxn ang="0">
                  <a:pos x="8" y="8"/>
                </a:cxn>
                <a:cxn ang="0">
                  <a:pos x="15" y="8"/>
                </a:cxn>
                <a:cxn ang="0">
                  <a:pos x="22" y="8"/>
                </a:cxn>
                <a:cxn ang="0">
                  <a:pos x="15" y="0"/>
                </a:cxn>
                <a:cxn ang="0">
                  <a:pos x="15" y="0"/>
                </a:cxn>
                <a:cxn ang="0">
                  <a:pos x="8" y="0"/>
                </a:cxn>
              </a:cxnLst>
              <a:rect l="0" t="0" r="r" b="b"/>
              <a:pathLst>
                <a:path w="22" h="8">
                  <a:moveTo>
                    <a:pt x="8" y="0"/>
                  </a:moveTo>
                  <a:lnTo>
                    <a:pt x="0" y="0"/>
                  </a:lnTo>
                  <a:lnTo>
                    <a:pt x="0" y="8"/>
                  </a:lnTo>
                  <a:lnTo>
                    <a:pt x="8" y="8"/>
                  </a:lnTo>
                  <a:lnTo>
                    <a:pt x="15" y="8"/>
                  </a:lnTo>
                  <a:lnTo>
                    <a:pt x="22" y="8"/>
                  </a:lnTo>
                  <a:lnTo>
                    <a:pt x="15"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66" name="Line 5747"/>
            <p:cNvSpPr>
              <a:spLocks noChangeShapeType="1"/>
            </p:cNvSpPr>
            <p:nvPr/>
          </p:nvSpPr>
          <p:spPr bwMode="auto">
            <a:xfrm>
              <a:off x="4505325" y="23860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67" name="Freeform 5748"/>
            <p:cNvSpPr>
              <a:spLocks/>
            </p:cNvSpPr>
            <p:nvPr/>
          </p:nvSpPr>
          <p:spPr bwMode="auto">
            <a:xfrm>
              <a:off x="4497388" y="2381250"/>
              <a:ext cx="7938" cy="12700"/>
            </a:xfrm>
            <a:custGeom>
              <a:avLst/>
              <a:gdLst/>
              <a:ahLst/>
              <a:cxnLst>
                <a:cxn ang="0">
                  <a:pos x="14" y="8"/>
                </a:cxn>
                <a:cxn ang="0">
                  <a:pos x="7" y="0"/>
                </a:cxn>
                <a:cxn ang="0">
                  <a:pos x="0" y="8"/>
                </a:cxn>
                <a:cxn ang="0">
                  <a:pos x="0" y="15"/>
                </a:cxn>
                <a:cxn ang="0">
                  <a:pos x="7" y="23"/>
                </a:cxn>
                <a:cxn ang="0">
                  <a:pos x="14" y="15"/>
                </a:cxn>
                <a:cxn ang="0">
                  <a:pos x="14" y="8"/>
                </a:cxn>
              </a:cxnLst>
              <a:rect l="0" t="0" r="r" b="b"/>
              <a:pathLst>
                <a:path w="14" h="23">
                  <a:moveTo>
                    <a:pt x="14" y="8"/>
                  </a:moveTo>
                  <a:lnTo>
                    <a:pt x="7" y="0"/>
                  </a:lnTo>
                  <a:lnTo>
                    <a:pt x="0" y="8"/>
                  </a:lnTo>
                  <a:lnTo>
                    <a:pt x="0" y="15"/>
                  </a:lnTo>
                  <a:lnTo>
                    <a:pt x="7" y="23"/>
                  </a:lnTo>
                  <a:lnTo>
                    <a:pt x="14" y="15"/>
                  </a:lnTo>
                  <a:lnTo>
                    <a:pt x="14"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68" name="Freeform 5749"/>
            <p:cNvSpPr>
              <a:spLocks/>
            </p:cNvSpPr>
            <p:nvPr/>
          </p:nvSpPr>
          <p:spPr bwMode="auto">
            <a:xfrm>
              <a:off x="4497388" y="2381250"/>
              <a:ext cx="7938" cy="12700"/>
            </a:xfrm>
            <a:custGeom>
              <a:avLst/>
              <a:gdLst/>
              <a:ahLst/>
              <a:cxnLst>
                <a:cxn ang="0">
                  <a:pos x="14" y="8"/>
                </a:cxn>
                <a:cxn ang="0">
                  <a:pos x="7" y="0"/>
                </a:cxn>
                <a:cxn ang="0">
                  <a:pos x="7" y="0"/>
                </a:cxn>
                <a:cxn ang="0">
                  <a:pos x="0" y="8"/>
                </a:cxn>
                <a:cxn ang="0">
                  <a:pos x="0" y="15"/>
                </a:cxn>
                <a:cxn ang="0">
                  <a:pos x="7" y="23"/>
                </a:cxn>
                <a:cxn ang="0">
                  <a:pos x="7" y="23"/>
                </a:cxn>
                <a:cxn ang="0">
                  <a:pos x="14" y="15"/>
                </a:cxn>
                <a:cxn ang="0">
                  <a:pos x="14" y="8"/>
                </a:cxn>
              </a:cxnLst>
              <a:rect l="0" t="0" r="r" b="b"/>
              <a:pathLst>
                <a:path w="14" h="23">
                  <a:moveTo>
                    <a:pt x="14" y="8"/>
                  </a:moveTo>
                  <a:lnTo>
                    <a:pt x="7" y="0"/>
                  </a:lnTo>
                  <a:lnTo>
                    <a:pt x="7" y="0"/>
                  </a:lnTo>
                  <a:lnTo>
                    <a:pt x="0" y="8"/>
                  </a:lnTo>
                  <a:lnTo>
                    <a:pt x="0" y="15"/>
                  </a:lnTo>
                  <a:lnTo>
                    <a:pt x="7" y="23"/>
                  </a:lnTo>
                  <a:lnTo>
                    <a:pt x="7" y="23"/>
                  </a:lnTo>
                  <a:lnTo>
                    <a:pt x="14" y="15"/>
                  </a:lnTo>
                  <a:lnTo>
                    <a:pt x="14"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69" name="Line 5750"/>
            <p:cNvSpPr>
              <a:spLocks noChangeShapeType="1"/>
            </p:cNvSpPr>
            <p:nvPr/>
          </p:nvSpPr>
          <p:spPr bwMode="auto">
            <a:xfrm>
              <a:off x="4502150" y="23891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70" name="Freeform 5751"/>
            <p:cNvSpPr>
              <a:spLocks/>
            </p:cNvSpPr>
            <p:nvPr/>
          </p:nvSpPr>
          <p:spPr bwMode="auto">
            <a:xfrm>
              <a:off x="4497388" y="2389188"/>
              <a:ext cx="7938" cy="4763"/>
            </a:xfrm>
            <a:custGeom>
              <a:avLst/>
              <a:gdLst/>
              <a:ahLst/>
              <a:cxnLst>
                <a:cxn ang="0">
                  <a:pos x="7" y="0"/>
                </a:cxn>
                <a:cxn ang="0">
                  <a:pos x="0" y="0"/>
                </a:cxn>
                <a:cxn ang="0">
                  <a:pos x="7" y="8"/>
                </a:cxn>
                <a:cxn ang="0">
                  <a:pos x="14" y="8"/>
                </a:cxn>
                <a:cxn ang="0">
                  <a:pos x="14" y="0"/>
                </a:cxn>
                <a:cxn ang="0">
                  <a:pos x="7" y="0"/>
                </a:cxn>
              </a:cxnLst>
              <a:rect l="0" t="0" r="r" b="b"/>
              <a:pathLst>
                <a:path w="14" h="8">
                  <a:moveTo>
                    <a:pt x="7" y="0"/>
                  </a:moveTo>
                  <a:lnTo>
                    <a:pt x="0" y="0"/>
                  </a:lnTo>
                  <a:lnTo>
                    <a:pt x="7" y="8"/>
                  </a:lnTo>
                  <a:lnTo>
                    <a:pt x="14" y="8"/>
                  </a:lnTo>
                  <a:lnTo>
                    <a:pt x="14"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71" name="Freeform 5752"/>
            <p:cNvSpPr>
              <a:spLocks/>
            </p:cNvSpPr>
            <p:nvPr/>
          </p:nvSpPr>
          <p:spPr bwMode="auto">
            <a:xfrm>
              <a:off x="4497388" y="2389188"/>
              <a:ext cx="7938" cy="4763"/>
            </a:xfrm>
            <a:custGeom>
              <a:avLst/>
              <a:gdLst/>
              <a:ahLst/>
              <a:cxnLst>
                <a:cxn ang="0">
                  <a:pos x="7" y="0"/>
                </a:cxn>
                <a:cxn ang="0">
                  <a:pos x="0" y="0"/>
                </a:cxn>
                <a:cxn ang="0">
                  <a:pos x="0" y="0"/>
                </a:cxn>
                <a:cxn ang="0">
                  <a:pos x="7" y="8"/>
                </a:cxn>
                <a:cxn ang="0">
                  <a:pos x="14" y="8"/>
                </a:cxn>
                <a:cxn ang="0">
                  <a:pos x="14" y="0"/>
                </a:cxn>
                <a:cxn ang="0">
                  <a:pos x="14" y="0"/>
                </a:cxn>
                <a:cxn ang="0">
                  <a:pos x="14" y="0"/>
                </a:cxn>
                <a:cxn ang="0">
                  <a:pos x="7" y="0"/>
                </a:cxn>
              </a:cxnLst>
              <a:rect l="0" t="0" r="r" b="b"/>
              <a:pathLst>
                <a:path w="14" h="8">
                  <a:moveTo>
                    <a:pt x="7" y="0"/>
                  </a:moveTo>
                  <a:lnTo>
                    <a:pt x="0" y="0"/>
                  </a:lnTo>
                  <a:lnTo>
                    <a:pt x="0" y="0"/>
                  </a:lnTo>
                  <a:lnTo>
                    <a:pt x="7" y="8"/>
                  </a:lnTo>
                  <a:lnTo>
                    <a:pt x="14" y="8"/>
                  </a:lnTo>
                  <a:lnTo>
                    <a:pt x="14" y="0"/>
                  </a:lnTo>
                  <a:lnTo>
                    <a:pt x="14" y="0"/>
                  </a:lnTo>
                  <a:lnTo>
                    <a:pt x="14"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72" name="Line 5753"/>
            <p:cNvSpPr>
              <a:spLocks noChangeShapeType="1"/>
            </p:cNvSpPr>
            <p:nvPr/>
          </p:nvSpPr>
          <p:spPr bwMode="auto">
            <a:xfrm>
              <a:off x="4505325" y="23891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73" name="Freeform 5754"/>
            <p:cNvSpPr>
              <a:spLocks/>
            </p:cNvSpPr>
            <p:nvPr/>
          </p:nvSpPr>
          <p:spPr bwMode="auto">
            <a:xfrm>
              <a:off x="4502150" y="2389188"/>
              <a:ext cx="15875" cy="4763"/>
            </a:xfrm>
            <a:custGeom>
              <a:avLst/>
              <a:gdLst/>
              <a:ahLst/>
              <a:cxnLst>
                <a:cxn ang="0">
                  <a:pos x="7" y="0"/>
                </a:cxn>
                <a:cxn ang="0">
                  <a:pos x="0" y="0"/>
                </a:cxn>
                <a:cxn ang="0">
                  <a:pos x="7" y="8"/>
                </a:cxn>
                <a:cxn ang="0">
                  <a:pos x="23" y="8"/>
                </a:cxn>
                <a:cxn ang="0">
                  <a:pos x="31" y="0"/>
                </a:cxn>
                <a:cxn ang="0">
                  <a:pos x="23" y="0"/>
                </a:cxn>
                <a:cxn ang="0">
                  <a:pos x="7" y="0"/>
                </a:cxn>
              </a:cxnLst>
              <a:rect l="0" t="0" r="r" b="b"/>
              <a:pathLst>
                <a:path w="31" h="8">
                  <a:moveTo>
                    <a:pt x="7" y="0"/>
                  </a:moveTo>
                  <a:lnTo>
                    <a:pt x="0" y="0"/>
                  </a:lnTo>
                  <a:lnTo>
                    <a:pt x="7" y="8"/>
                  </a:lnTo>
                  <a:lnTo>
                    <a:pt x="23" y="8"/>
                  </a:lnTo>
                  <a:lnTo>
                    <a:pt x="31" y="0"/>
                  </a:lnTo>
                  <a:lnTo>
                    <a:pt x="23"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74" name="Freeform 5755"/>
            <p:cNvSpPr>
              <a:spLocks/>
            </p:cNvSpPr>
            <p:nvPr/>
          </p:nvSpPr>
          <p:spPr bwMode="auto">
            <a:xfrm>
              <a:off x="4502150" y="2389188"/>
              <a:ext cx="15875" cy="4763"/>
            </a:xfrm>
            <a:custGeom>
              <a:avLst/>
              <a:gdLst/>
              <a:ahLst/>
              <a:cxnLst>
                <a:cxn ang="0">
                  <a:pos x="7" y="0"/>
                </a:cxn>
                <a:cxn ang="0">
                  <a:pos x="0" y="0"/>
                </a:cxn>
                <a:cxn ang="0">
                  <a:pos x="0" y="0"/>
                </a:cxn>
                <a:cxn ang="0">
                  <a:pos x="7" y="8"/>
                </a:cxn>
                <a:cxn ang="0">
                  <a:pos x="23" y="8"/>
                </a:cxn>
                <a:cxn ang="0">
                  <a:pos x="31" y="0"/>
                </a:cxn>
                <a:cxn ang="0">
                  <a:pos x="31" y="0"/>
                </a:cxn>
                <a:cxn ang="0">
                  <a:pos x="23" y="0"/>
                </a:cxn>
                <a:cxn ang="0">
                  <a:pos x="7" y="0"/>
                </a:cxn>
              </a:cxnLst>
              <a:rect l="0" t="0" r="r" b="b"/>
              <a:pathLst>
                <a:path w="31" h="8">
                  <a:moveTo>
                    <a:pt x="7" y="0"/>
                  </a:moveTo>
                  <a:lnTo>
                    <a:pt x="0" y="0"/>
                  </a:lnTo>
                  <a:lnTo>
                    <a:pt x="0" y="0"/>
                  </a:lnTo>
                  <a:lnTo>
                    <a:pt x="7" y="8"/>
                  </a:lnTo>
                  <a:lnTo>
                    <a:pt x="23" y="8"/>
                  </a:lnTo>
                  <a:lnTo>
                    <a:pt x="31" y="0"/>
                  </a:lnTo>
                  <a:lnTo>
                    <a:pt x="31" y="0"/>
                  </a:lnTo>
                  <a:lnTo>
                    <a:pt x="23"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75" name="Line 5756"/>
            <p:cNvSpPr>
              <a:spLocks noChangeShapeType="1"/>
            </p:cNvSpPr>
            <p:nvPr/>
          </p:nvSpPr>
          <p:spPr bwMode="auto">
            <a:xfrm>
              <a:off x="4513263" y="23891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76" name="Freeform 5757"/>
            <p:cNvSpPr>
              <a:spLocks/>
            </p:cNvSpPr>
            <p:nvPr/>
          </p:nvSpPr>
          <p:spPr bwMode="auto">
            <a:xfrm>
              <a:off x="4510088" y="2389188"/>
              <a:ext cx="11113" cy="4763"/>
            </a:xfrm>
            <a:custGeom>
              <a:avLst/>
              <a:gdLst/>
              <a:ahLst/>
              <a:cxnLst>
                <a:cxn ang="0">
                  <a:pos x="8" y="0"/>
                </a:cxn>
                <a:cxn ang="0">
                  <a:pos x="0" y="0"/>
                </a:cxn>
                <a:cxn ang="0">
                  <a:pos x="8" y="8"/>
                </a:cxn>
                <a:cxn ang="0">
                  <a:pos x="16" y="8"/>
                </a:cxn>
                <a:cxn ang="0">
                  <a:pos x="23" y="0"/>
                </a:cxn>
                <a:cxn ang="0">
                  <a:pos x="16" y="0"/>
                </a:cxn>
                <a:cxn ang="0">
                  <a:pos x="8" y="0"/>
                </a:cxn>
              </a:cxnLst>
              <a:rect l="0" t="0" r="r" b="b"/>
              <a:pathLst>
                <a:path w="23" h="8">
                  <a:moveTo>
                    <a:pt x="8" y="0"/>
                  </a:moveTo>
                  <a:lnTo>
                    <a:pt x="0" y="0"/>
                  </a:lnTo>
                  <a:lnTo>
                    <a:pt x="8" y="8"/>
                  </a:lnTo>
                  <a:lnTo>
                    <a:pt x="16" y="8"/>
                  </a:lnTo>
                  <a:lnTo>
                    <a:pt x="23"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77" name="Freeform 5758"/>
            <p:cNvSpPr>
              <a:spLocks/>
            </p:cNvSpPr>
            <p:nvPr/>
          </p:nvSpPr>
          <p:spPr bwMode="auto">
            <a:xfrm>
              <a:off x="4510088" y="2389188"/>
              <a:ext cx="11113" cy="4763"/>
            </a:xfrm>
            <a:custGeom>
              <a:avLst/>
              <a:gdLst/>
              <a:ahLst/>
              <a:cxnLst>
                <a:cxn ang="0">
                  <a:pos x="8" y="0"/>
                </a:cxn>
                <a:cxn ang="0">
                  <a:pos x="8" y="0"/>
                </a:cxn>
                <a:cxn ang="0">
                  <a:pos x="0" y="0"/>
                </a:cxn>
                <a:cxn ang="0">
                  <a:pos x="8" y="8"/>
                </a:cxn>
                <a:cxn ang="0">
                  <a:pos x="16" y="8"/>
                </a:cxn>
                <a:cxn ang="0">
                  <a:pos x="23" y="0"/>
                </a:cxn>
                <a:cxn ang="0">
                  <a:pos x="23" y="0"/>
                </a:cxn>
                <a:cxn ang="0">
                  <a:pos x="16" y="0"/>
                </a:cxn>
                <a:cxn ang="0">
                  <a:pos x="8" y="0"/>
                </a:cxn>
              </a:cxnLst>
              <a:rect l="0" t="0" r="r" b="b"/>
              <a:pathLst>
                <a:path w="23" h="8">
                  <a:moveTo>
                    <a:pt x="8" y="0"/>
                  </a:moveTo>
                  <a:lnTo>
                    <a:pt x="8" y="0"/>
                  </a:lnTo>
                  <a:lnTo>
                    <a:pt x="0" y="0"/>
                  </a:lnTo>
                  <a:lnTo>
                    <a:pt x="8" y="8"/>
                  </a:lnTo>
                  <a:lnTo>
                    <a:pt x="16" y="8"/>
                  </a:lnTo>
                  <a:lnTo>
                    <a:pt x="23" y="0"/>
                  </a:lnTo>
                  <a:lnTo>
                    <a:pt x="23"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78" name="Line 5759"/>
            <p:cNvSpPr>
              <a:spLocks noChangeShapeType="1"/>
            </p:cNvSpPr>
            <p:nvPr/>
          </p:nvSpPr>
          <p:spPr bwMode="auto">
            <a:xfrm>
              <a:off x="4521200" y="23891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79" name="Rectangle 5760"/>
            <p:cNvSpPr>
              <a:spLocks noChangeArrowheads="1"/>
            </p:cNvSpPr>
            <p:nvPr/>
          </p:nvSpPr>
          <p:spPr bwMode="auto">
            <a:xfrm>
              <a:off x="4513263" y="2389188"/>
              <a:ext cx="7938" cy="15875"/>
            </a:xfrm>
            <a:prstGeom prst="rect">
              <a:avLst/>
            </a:prstGeom>
            <a:grpFill/>
            <a:ln w="22225">
              <a:solidFill>
                <a:schemeClr val="accent1"/>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80" name="Freeform 5761"/>
            <p:cNvSpPr>
              <a:spLocks/>
            </p:cNvSpPr>
            <p:nvPr/>
          </p:nvSpPr>
          <p:spPr bwMode="auto">
            <a:xfrm>
              <a:off x="4513263" y="2389188"/>
              <a:ext cx="7938" cy="15875"/>
            </a:xfrm>
            <a:custGeom>
              <a:avLst/>
              <a:gdLst/>
              <a:ahLst/>
              <a:cxnLst>
                <a:cxn ang="0">
                  <a:pos x="15" y="0"/>
                </a:cxn>
                <a:cxn ang="0">
                  <a:pos x="15" y="0"/>
                </a:cxn>
                <a:cxn ang="0">
                  <a:pos x="8" y="0"/>
                </a:cxn>
                <a:cxn ang="0">
                  <a:pos x="0" y="0"/>
                </a:cxn>
                <a:cxn ang="0">
                  <a:pos x="0" y="29"/>
                </a:cxn>
                <a:cxn ang="0">
                  <a:pos x="8" y="29"/>
                </a:cxn>
                <a:cxn ang="0">
                  <a:pos x="15" y="29"/>
                </a:cxn>
                <a:cxn ang="0">
                  <a:pos x="15" y="29"/>
                </a:cxn>
                <a:cxn ang="0">
                  <a:pos x="15" y="0"/>
                </a:cxn>
              </a:cxnLst>
              <a:rect l="0" t="0" r="r" b="b"/>
              <a:pathLst>
                <a:path w="15" h="29">
                  <a:moveTo>
                    <a:pt x="15" y="0"/>
                  </a:moveTo>
                  <a:lnTo>
                    <a:pt x="15" y="0"/>
                  </a:lnTo>
                  <a:lnTo>
                    <a:pt x="8" y="0"/>
                  </a:lnTo>
                  <a:lnTo>
                    <a:pt x="0" y="0"/>
                  </a:lnTo>
                  <a:lnTo>
                    <a:pt x="0" y="29"/>
                  </a:lnTo>
                  <a:lnTo>
                    <a:pt x="8" y="29"/>
                  </a:lnTo>
                  <a:lnTo>
                    <a:pt x="15" y="29"/>
                  </a:lnTo>
                  <a:lnTo>
                    <a:pt x="15" y="29"/>
                  </a:lnTo>
                  <a:lnTo>
                    <a:pt x="15"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81" name="Line 5762"/>
            <p:cNvSpPr>
              <a:spLocks noChangeShapeType="1"/>
            </p:cNvSpPr>
            <p:nvPr/>
          </p:nvSpPr>
          <p:spPr bwMode="auto">
            <a:xfrm>
              <a:off x="4518025" y="24018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82" name="Freeform 5763"/>
            <p:cNvSpPr>
              <a:spLocks/>
            </p:cNvSpPr>
            <p:nvPr/>
          </p:nvSpPr>
          <p:spPr bwMode="auto">
            <a:xfrm>
              <a:off x="4513263" y="2401888"/>
              <a:ext cx="12700" cy="3175"/>
            </a:xfrm>
            <a:custGeom>
              <a:avLst/>
              <a:gdLst/>
              <a:ahLst/>
              <a:cxnLst>
                <a:cxn ang="0">
                  <a:pos x="8" y="0"/>
                </a:cxn>
                <a:cxn ang="0">
                  <a:pos x="0" y="7"/>
                </a:cxn>
                <a:cxn ang="0">
                  <a:pos x="22" y="7"/>
                </a:cxn>
                <a:cxn ang="0">
                  <a:pos x="22" y="0"/>
                </a:cxn>
                <a:cxn ang="0">
                  <a:pos x="15" y="0"/>
                </a:cxn>
                <a:cxn ang="0">
                  <a:pos x="8" y="0"/>
                </a:cxn>
              </a:cxnLst>
              <a:rect l="0" t="0" r="r" b="b"/>
              <a:pathLst>
                <a:path w="22" h="7">
                  <a:moveTo>
                    <a:pt x="8" y="0"/>
                  </a:moveTo>
                  <a:lnTo>
                    <a:pt x="0" y="7"/>
                  </a:lnTo>
                  <a:lnTo>
                    <a:pt x="22" y="7"/>
                  </a:lnTo>
                  <a:lnTo>
                    <a:pt x="22" y="0"/>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83" name="Freeform 5764"/>
            <p:cNvSpPr>
              <a:spLocks/>
            </p:cNvSpPr>
            <p:nvPr/>
          </p:nvSpPr>
          <p:spPr bwMode="auto">
            <a:xfrm>
              <a:off x="4513263" y="2401888"/>
              <a:ext cx="12700" cy="3175"/>
            </a:xfrm>
            <a:custGeom>
              <a:avLst/>
              <a:gdLst/>
              <a:ahLst/>
              <a:cxnLst>
                <a:cxn ang="0">
                  <a:pos x="8" y="0"/>
                </a:cxn>
                <a:cxn ang="0">
                  <a:pos x="8" y="0"/>
                </a:cxn>
                <a:cxn ang="0">
                  <a:pos x="0" y="7"/>
                </a:cxn>
                <a:cxn ang="0">
                  <a:pos x="8" y="7"/>
                </a:cxn>
                <a:cxn ang="0">
                  <a:pos x="15" y="7"/>
                </a:cxn>
                <a:cxn ang="0">
                  <a:pos x="22" y="7"/>
                </a:cxn>
                <a:cxn ang="0">
                  <a:pos x="22" y="0"/>
                </a:cxn>
                <a:cxn ang="0">
                  <a:pos x="15" y="0"/>
                </a:cxn>
                <a:cxn ang="0">
                  <a:pos x="8" y="0"/>
                </a:cxn>
              </a:cxnLst>
              <a:rect l="0" t="0" r="r" b="b"/>
              <a:pathLst>
                <a:path w="22" h="7">
                  <a:moveTo>
                    <a:pt x="8" y="0"/>
                  </a:moveTo>
                  <a:lnTo>
                    <a:pt x="8" y="0"/>
                  </a:lnTo>
                  <a:lnTo>
                    <a:pt x="0" y="7"/>
                  </a:lnTo>
                  <a:lnTo>
                    <a:pt x="8" y="7"/>
                  </a:lnTo>
                  <a:lnTo>
                    <a:pt x="15" y="7"/>
                  </a:lnTo>
                  <a:lnTo>
                    <a:pt x="22" y="7"/>
                  </a:lnTo>
                  <a:lnTo>
                    <a:pt x="22"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84" name="Line 5765"/>
            <p:cNvSpPr>
              <a:spLocks noChangeShapeType="1"/>
            </p:cNvSpPr>
            <p:nvPr/>
          </p:nvSpPr>
          <p:spPr bwMode="auto">
            <a:xfrm>
              <a:off x="4521200" y="24018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85" name="Freeform 5766"/>
            <p:cNvSpPr>
              <a:spLocks/>
            </p:cNvSpPr>
            <p:nvPr/>
          </p:nvSpPr>
          <p:spPr bwMode="auto">
            <a:xfrm>
              <a:off x="4518025" y="2401888"/>
              <a:ext cx="11113" cy="3175"/>
            </a:xfrm>
            <a:custGeom>
              <a:avLst/>
              <a:gdLst/>
              <a:ahLst/>
              <a:cxnLst>
                <a:cxn ang="0">
                  <a:pos x="7" y="0"/>
                </a:cxn>
                <a:cxn ang="0">
                  <a:pos x="0" y="0"/>
                </a:cxn>
                <a:cxn ang="0">
                  <a:pos x="0" y="7"/>
                </a:cxn>
                <a:cxn ang="0">
                  <a:pos x="22" y="7"/>
                </a:cxn>
                <a:cxn ang="0">
                  <a:pos x="22" y="0"/>
                </a:cxn>
                <a:cxn ang="0">
                  <a:pos x="14" y="0"/>
                </a:cxn>
                <a:cxn ang="0">
                  <a:pos x="7" y="0"/>
                </a:cxn>
              </a:cxnLst>
              <a:rect l="0" t="0" r="r" b="b"/>
              <a:pathLst>
                <a:path w="22" h="7">
                  <a:moveTo>
                    <a:pt x="7" y="0"/>
                  </a:moveTo>
                  <a:lnTo>
                    <a:pt x="0" y="0"/>
                  </a:lnTo>
                  <a:lnTo>
                    <a:pt x="0" y="7"/>
                  </a:lnTo>
                  <a:lnTo>
                    <a:pt x="22" y="7"/>
                  </a:lnTo>
                  <a:lnTo>
                    <a:pt x="22" y="0"/>
                  </a:lnTo>
                  <a:lnTo>
                    <a:pt x="14"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86" name="Freeform 5767"/>
            <p:cNvSpPr>
              <a:spLocks/>
            </p:cNvSpPr>
            <p:nvPr/>
          </p:nvSpPr>
          <p:spPr bwMode="auto">
            <a:xfrm>
              <a:off x="4518025" y="2401888"/>
              <a:ext cx="11113" cy="3175"/>
            </a:xfrm>
            <a:custGeom>
              <a:avLst/>
              <a:gdLst/>
              <a:ahLst/>
              <a:cxnLst>
                <a:cxn ang="0">
                  <a:pos x="7" y="0"/>
                </a:cxn>
                <a:cxn ang="0">
                  <a:pos x="0" y="0"/>
                </a:cxn>
                <a:cxn ang="0">
                  <a:pos x="0" y="7"/>
                </a:cxn>
                <a:cxn ang="0">
                  <a:pos x="7" y="7"/>
                </a:cxn>
                <a:cxn ang="0">
                  <a:pos x="14" y="7"/>
                </a:cxn>
                <a:cxn ang="0">
                  <a:pos x="22" y="7"/>
                </a:cxn>
                <a:cxn ang="0">
                  <a:pos x="22" y="0"/>
                </a:cxn>
                <a:cxn ang="0">
                  <a:pos x="14" y="0"/>
                </a:cxn>
                <a:cxn ang="0">
                  <a:pos x="7" y="0"/>
                </a:cxn>
              </a:cxnLst>
              <a:rect l="0" t="0" r="r" b="b"/>
              <a:pathLst>
                <a:path w="22" h="7">
                  <a:moveTo>
                    <a:pt x="7" y="0"/>
                  </a:moveTo>
                  <a:lnTo>
                    <a:pt x="0" y="0"/>
                  </a:lnTo>
                  <a:lnTo>
                    <a:pt x="0" y="7"/>
                  </a:lnTo>
                  <a:lnTo>
                    <a:pt x="7" y="7"/>
                  </a:lnTo>
                  <a:lnTo>
                    <a:pt x="14" y="7"/>
                  </a:lnTo>
                  <a:lnTo>
                    <a:pt x="22" y="7"/>
                  </a:lnTo>
                  <a:lnTo>
                    <a:pt x="22" y="0"/>
                  </a:lnTo>
                  <a:lnTo>
                    <a:pt x="14"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87" name="Line 5768"/>
            <p:cNvSpPr>
              <a:spLocks noChangeShapeType="1"/>
            </p:cNvSpPr>
            <p:nvPr/>
          </p:nvSpPr>
          <p:spPr bwMode="auto">
            <a:xfrm>
              <a:off x="4529138" y="24050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88" name="Freeform 5769"/>
            <p:cNvSpPr>
              <a:spLocks/>
            </p:cNvSpPr>
            <p:nvPr/>
          </p:nvSpPr>
          <p:spPr bwMode="auto">
            <a:xfrm>
              <a:off x="4521200" y="2401888"/>
              <a:ext cx="7938" cy="11113"/>
            </a:xfrm>
            <a:custGeom>
              <a:avLst/>
              <a:gdLst/>
              <a:ahLst/>
              <a:cxnLst>
                <a:cxn ang="0">
                  <a:pos x="15" y="7"/>
                </a:cxn>
                <a:cxn ang="0">
                  <a:pos x="15" y="0"/>
                </a:cxn>
                <a:cxn ang="0">
                  <a:pos x="7" y="0"/>
                </a:cxn>
                <a:cxn ang="0">
                  <a:pos x="0" y="7"/>
                </a:cxn>
                <a:cxn ang="0">
                  <a:pos x="0" y="15"/>
                </a:cxn>
                <a:cxn ang="0">
                  <a:pos x="7" y="22"/>
                </a:cxn>
                <a:cxn ang="0">
                  <a:pos x="15" y="22"/>
                </a:cxn>
                <a:cxn ang="0">
                  <a:pos x="15" y="15"/>
                </a:cxn>
                <a:cxn ang="0">
                  <a:pos x="15" y="7"/>
                </a:cxn>
              </a:cxnLst>
              <a:rect l="0" t="0" r="r" b="b"/>
              <a:pathLst>
                <a:path w="15" h="22">
                  <a:moveTo>
                    <a:pt x="15" y="7"/>
                  </a:moveTo>
                  <a:lnTo>
                    <a:pt x="15" y="0"/>
                  </a:lnTo>
                  <a:lnTo>
                    <a:pt x="7" y="0"/>
                  </a:lnTo>
                  <a:lnTo>
                    <a:pt x="0" y="7"/>
                  </a:lnTo>
                  <a:lnTo>
                    <a:pt x="0" y="15"/>
                  </a:lnTo>
                  <a:lnTo>
                    <a:pt x="7" y="22"/>
                  </a:lnTo>
                  <a:lnTo>
                    <a:pt x="15" y="22"/>
                  </a:lnTo>
                  <a:lnTo>
                    <a:pt x="15" y="15"/>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89" name="Freeform 5770"/>
            <p:cNvSpPr>
              <a:spLocks/>
            </p:cNvSpPr>
            <p:nvPr/>
          </p:nvSpPr>
          <p:spPr bwMode="auto">
            <a:xfrm>
              <a:off x="4521200" y="2401888"/>
              <a:ext cx="7938" cy="11113"/>
            </a:xfrm>
            <a:custGeom>
              <a:avLst/>
              <a:gdLst/>
              <a:ahLst/>
              <a:cxnLst>
                <a:cxn ang="0">
                  <a:pos x="15" y="7"/>
                </a:cxn>
                <a:cxn ang="0">
                  <a:pos x="15" y="0"/>
                </a:cxn>
                <a:cxn ang="0">
                  <a:pos x="7" y="0"/>
                </a:cxn>
                <a:cxn ang="0">
                  <a:pos x="0" y="7"/>
                </a:cxn>
                <a:cxn ang="0">
                  <a:pos x="0" y="15"/>
                </a:cxn>
                <a:cxn ang="0">
                  <a:pos x="7" y="22"/>
                </a:cxn>
                <a:cxn ang="0">
                  <a:pos x="15" y="22"/>
                </a:cxn>
                <a:cxn ang="0">
                  <a:pos x="15" y="15"/>
                </a:cxn>
                <a:cxn ang="0">
                  <a:pos x="15" y="7"/>
                </a:cxn>
              </a:cxnLst>
              <a:rect l="0" t="0" r="r" b="b"/>
              <a:pathLst>
                <a:path w="15" h="22">
                  <a:moveTo>
                    <a:pt x="15" y="7"/>
                  </a:moveTo>
                  <a:lnTo>
                    <a:pt x="15" y="0"/>
                  </a:lnTo>
                  <a:lnTo>
                    <a:pt x="7" y="0"/>
                  </a:lnTo>
                  <a:lnTo>
                    <a:pt x="0" y="7"/>
                  </a:lnTo>
                  <a:lnTo>
                    <a:pt x="0" y="15"/>
                  </a:lnTo>
                  <a:lnTo>
                    <a:pt x="7" y="22"/>
                  </a:lnTo>
                  <a:lnTo>
                    <a:pt x="15" y="22"/>
                  </a:lnTo>
                  <a:lnTo>
                    <a:pt x="15" y="15"/>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90" name="Line 5771"/>
            <p:cNvSpPr>
              <a:spLocks noChangeShapeType="1"/>
            </p:cNvSpPr>
            <p:nvPr/>
          </p:nvSpPr>
          <p:spPr bwMode="auto">
            <a:xfrm>
              <a:off x="4525963" y="24098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91" name="Freeform 5772"/>
            <p:cNvSpPr>
              <a:spLocks/>
            </p:cNvSpPr>
            <p:nvPr/>
          </p:nvSpPr>
          <p:spPr bwMode="auto">
            <a:xfrm>
              <a:off x="4521200" y="2409825"/>
              <a:ext cx="23813" cy="3175"/>
            </a:xfrm>
            <a:custGeom>
              <a:avLst/>
              <a:gdLst/>
              <a:ahLst/>
              <a:cxnLst>
                <a:cxn ang="0">
                  <a:pos x="7" y="0"/>
                </a:cxn>
                <a:cxn ang="0">
                  <a:pos x="0" y="0"/>
                </a:cxn>
                <a:cxn ang="0">
                  <a:pos x="0" y="7"/>
                </a:cxn>
                <a:cxn ang="0">
                  <a:pos x="44" y="7"/>
                </a:cxn>
                <a:cxn ang="0">
                  <a:pos x="38" y="0"/>
                </a:cxn>
                <a:cxn ang="0">
                  <a:pos x="7" y="0"/>
                </a:cxn>
              </a:cxnLst>
              <a:rect l="0" t="0" r="r" b="b"/>
              <a:pathLst>
                <a:path w="44" h="7">
                  <a:moveTo>
                    <a:pt x="7" y="0"/>
                  </a:moveTo>
                  <a:lnTo>
                    <a:pt x="0" y="0"/>
                  </a:lnTo>
                  <a:lnTo>
                    <a:pt x="0" y="7"/>
                  </a:lnTo>
                  <a:lnTo>
                    <a:pt x="44" y="7"/>
                  </a:lnTo>
                  <a:lnTo>
                    <a:pt x="38"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92" name="Freeform 5773"/>
            <p:cNvSpPr>
              <a:spLocks/>
            </p:cNvSpPr>
            <p:nvPr/>
          </p:nvSpPr>
          <p:spPr bwMode="auto">
            <a:xfrm>
              <a:off x="4521200" y="2409825"/>
              <a:ext cx="23813" cy="3175"/>
            </a:xfrm>
            <a:custGeom>
              <a:avLst/>
              <a:gdLst/>
              <a:ahLst/>
              <a:cxnLst>
                <a:cxn ang="0">
                  <a:pos x="7" y="0"/>
                </a:cxn>
                <a:cxn ang="0">
                  <a:pos x="0" y="0"/>
                </a:cxn>
                <a:cxn ang="0">
                  <a:pos x="0" y="7"/>
                </a:cxn>
                <a:cxn ang="0">
                  <a:pos x="7" y="7"/>
                </a:cxn>
                <a:cxn ang="0">
                  <a:pos x="38" y="7"/>
                </a:cxn>
                <a:cxn ang="0">
                  <a:pos x="44" y="7"/>
                </a:cxn>
                <a:cxn ang="0">
                  <a:pos x="38" y="0"/>
                </a:cxn>
                <a:cxn ang="0">
                  <a:pos x="38" y="0"/>
                </a:cxn>
                <a:cxn ang="0">
                  <a:pos x="7" y="0"/>
                </a:cxn>
              </a:cxnLst>
              <a:rect l="0" t="0" r="r" b="b"/>
              <a:pathLst>
                <a:path w="44" h="7">
                  <a:moveTo>
                    <a:pt x="7" y="0"/>
                  </a:moveTo>
                  <a:lnTo>
                    <a:pt x="0" y="0"/>
                  </a:lnTo>
                  <a:lnTo>
                    <a:pt x="0" y="7"/>
                  </a:lnTo>
                  <a:lnTo>
                    <a:pt x="7" y="7"/>
                  </a:lnTo>
                  <a:lnTo>
                    <a:pt x="38" y="7"/>
                  </a:lnTo>
                  <a:lnTo>
                    <a:pt x="44" y="7"/>
                  </a:lnTo>
                  <a:lnTo>
                    <a:pt x="38" y="0"/>
                  </a:lnTo>
                  <a:lnTo>
                    <a:pt x="38"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93" name="Line 5774"/>
            <p:cNvSpPr>
              <a:spLocks noChangeShapeType="1"/>
            </p:cNvSpPr>
            <p:nvPr/>
          </p:nvSpPr>
          <p:spPr bwMode="auto">
            <a:xfrm>
              <a:off x="4545013" y="24098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94" name="Freeform 5775"/>
            <p:cNvSpPr>
              <a:spLocks/>
            </p:cNvSpPr>
            <p:nvPr/>
          </p:nvSpPr>
          <p:spPr bwMode="auto">
            <a:xfrm>
              <a:off x="4537075" y="2409825"/>
              <a:ext cx="7938" cy="11113"/>
            </a:xfrm>
            <a:custGeom>
              <a:avLst/>
              <a:gdLst/>
              <a:ahLst/>
              <a:cxnLst>
                <a:cxn ang="0">
                  <a:pos x="14" y="0"/>
                </a:cxn>
                <a:cxn ang="0">
                  <a:pos x="0" y="0"/>
                </a:cxn>
                <a:cxn ang="0">
                  <a:pos x="0" y="14"/>
                </a:cxn>
                <a:cxn ang="0">
                  <a:pos x="8" y="21"/>
                </a:cxn>
                <a:cxn ang="0">
                  <a:pos x="14" y="14"/>
                </a:cxn>
                <a:cxn ang="0">
                  <a:pos x="14" y="0"/>
                </a:cxn>
              </a:cxnLst>
              <a:rect l="0" t="0" r="r" b="b"/>
              <a:pathLst>
                <a:path w="14" h="21">
                  <a:moveTo>
                    <a:pt x="14" y="0"/>
                  </a:moveTo>
                  <a:lnTo>
                    <a:pt x="0" y="0"/>
                  </a:lnTo>
                  <a:lnTo>
                    <a:pt x="0" y="14"/>
                  </a:lnTo>
                  <a:lnTo>
                    <a:pt x="8" y="21"/>
                  </a:lnTo>
                  <a:lnTo>
                    <a:pt x="14" y="14"/>
                  </a:lnTo>
                  <a:lnTo>
                    <a:pt x="14"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95" name="Freeform 5776"/>
            <p:cNvSpPr>
              <a:spLocks/>
            </p:cNvSpPr>
            <p:nvPr/>
          </p:nvSpPr>
          <p:spPr bwMode="auto">
            <a:xfrm>
              <a:off x="4537075" y="2409825"/>
              <a:ext cx="7938" cy="11113"/>
            </a:xfrm>
            <a:custGeom>
              <a:avLst/>
              <a:gdLst/>
              <a:ahLst/>
              <a:cxnLst>
                <a:cxn ang="0">
                  <a:pos x="14" y="0"/>
                </a:cxn>
                <a:cxn ang="0">
                  <a:pos x="8" y="0"/>
                </a:cxn>
                <a:cxn ang="0">
                  <a:pos x="8" y="0"/>
                </a:cxn>
                <a:cxn ang="0">
                  <a:pos x="0" y="0"/>
                </a:cxn>
                <a:cxn ang="0">
                  <a:pos x="0" y="14"/>
                </a:cxn>
                <a:cxn ang="0">
                  <a:pos x="8" y="21"/>
                </a:cxn>
                <a:cxn ang="0">
                  <a:pos x="8" y="21"/>
                </a:cxn>
                <a:cxn ang="0">
                  <a:pos x="14" y="14"/>
                </a:cxn>
                <a:cxn ang="0">
                  <a:pos x="14" y="0"/>
                </a:cxn>
              </a:cxnLst>
              <a:rect l="0" t="0" r="r" b="b"/>
              <a:pathLst>
                <a:path w="14" h="21">
                  <a:moveTo>
                    <a:pt x="14" y="0"/>
                  </a:moveTo>
                  <a:lnTo>
                    <a:pt x="8" y="0"/>
                  </a:lnTo>
                  <a:lnTo>
                    <a:pt x="8" y="0"/>
                  </a:lnTo>
                  <a:lnTo>
                    <a:pt x="0" y="0"/>
                  </a:lnTo>
                  <a:lnTo>
                    <a:pt x="0" y="14"/>
                  </a:lnTo>
                  <a:lnTo>
                    <a:pt x="8" y="21"/>
                  </a:lnTo>
                  <a:lnTo>
                    <a:pt x="8" y="21"/>
                  </a:lnTo>
                  <a:lnTo>
                    <a:pt x="14" y="14"/>
                  </a:lnTo>
                  <a:lnTo>
                    <a:pt x="14"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96" name="Line 5777"/>
            <p:cNvSpPr>
              <a:spLocks noChangeShapeType="1"/>
            </p:cNvSpPr>
            <p:nvPr/>
          </p:nvSpPr>
          <p:spPr bwMode="auto">
            <a:xfrm>
              <a:off x="4541838" y="24130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97" name="Freeform 5778"/>
            <p:cNvSpPr>
              <a:spLocks/>
            </p:cNvSpPr>
            <p:nvPr/>
          </p:nvSpPr>
          <p:spPr bwMode="auto">
            <a:xfrm>
              <a:off x="4537075" y="2413000"/>
              <a:ext cx="12700" cy="7938"/>
            </a:xfrm>
            <a:custGeom>
              <a:avLst/>
              <a:gdLst/>
              <a:ahLst/>
              <a:cxnLst>
                <a:cxn ang="0">
                  <a:pos x="8" y="0"/>
                </a:cxn>
                <a:cxn ang="0">
                  <a:pos x="0" y="7"/>
                </a:cxn>
                <a:cxn ang="0">
                  <a:pos x="8" y="14"/>
                </a:cxn>
                <a:cxn ang="0">
                  <a:pos x="14" y="14"/>
                </a:cxn>
                <a:cxn ang="0">
                  <a:pos x="22" y="7"/>
                </a:cxn>
                <a:cxn ang="0">
                  <a:pos x="14" y="7"/>
                </a:cxn>
                <a:cxn ang="0">
                  <a:pos x="14" y="0"/>
                </a:cxn>
                <a:cxn ang="0">
                  <a:pos x="8" y="0"/>
                </a:cxn>
              </a:cxnLst>
              <a:rect l="0" t="0" r="r" b="b"/>
              <a:pathLst>
                <a:path w="22" h="14">
                  <a:moveTo>
                    <a:pt x="8" y="0"/>
                  </a:moveTo>
                  <a:lnTo>
                    <a:pt x="0" y="7"/>
                  </a:lnTo>
                  <a:lnTo>
                    <a:pt x="8" y="14"/>
                  </a:lnTo>
                  <a:lnTo>
                    <a:pt x="14" y="14"/>
                  </a:lnTo>
                  <a:lnTo>
                    <a:pt x="22" y="7"/>
                  </a:lnTo>
                  <a:lnTo>
                    <a:pt x="14" y="7"/>
                  </a:lnTo>
                  <a:lnTo>
                    <a:pt x="14"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98" name="Freeform 5779"/>
            <p:cNvSpPr>
              <a:spLocks/>
            </p:cNvSpPr>
            <p:nvPr/>
          </p:nvSpPr>
          <p:spPr bwMode="auto">
            <a:xfrm>
              <a:off x="4537075" y="2413000"/>
              <a:ext cx="12700" cy="7938"/>
            </a:xfrm>
            <a:custGeom>
              <a:avLst/>
              <a:gdLst/>
              <a:ahLst/>
              <a:cxnLst>
                <a:cxn ang="0">
                  <a:pos x="8" y="0"/>
                </a:cxn>
                <a:cxn ang="0">
                  <a:pos x="0" y="7"/>
                </a:cxn>
                <a:cxn ang="0">
                  <a:pos x="0" y="7"/>
                </a:cxn>
                <a:cxn ang="0">
                  <a:pos x="8" y="14"/>
                </a:cxn>
                <a:cxn ang="0">
                  <a:pos x="14" y="14"/>
                </a:cxn>
                <a:cxn ang="0">
                  <a:pos x="22" y="7"/>
                </a:cxn>
                <a:cxn ang="0">
                  <a:pos x="14" y="7"/>
                </a:cxn>
                <a:cxn ang="0">
                  <a:pos x="14" y="0"/>
                </a:cxn>
                <a:cxn ang="0">
                  <a:pos x="8" y="0"/>
                </a:cxn>
              </a:cxnLst>
              <a:rect l="0" t="0" r="r" b="b"/>
              <a:pathLst>
                <a:path w="22" h="14">
                  <a:moveTo>
                    <a:pt x="8" y="0"/>
                  </a:moveTo>
                  <a:lnTo>
                    <a:pt x="0" y="7"/>
                  </a:lnTo>
                  <a:lnTo>
                    <a:pt x="0" y="7"/>
                  </a:lnTo>
                  <a:lnTo>
                    <a:pt x="8" y="14"/>
                  </a:lnTo>
                  <a:lnTo>
                    <a:pt x="14" y="14"/>
                  </a:lnTo>
                  <a:lnTo>
                    <a:pt x="22" y="7"/>
                  </a:lnTo>
                  <a:lnTo>
                    <a:pt x="14" y="7"/>
                  </a:lnTo>
                  <a:lnTo>
                    <a:pt x="14"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299" name="Line 5780"/>
            <p:cNvSpPr>
              <a:spLocks noChangeShapeType="1"/>
            </p:cNvSpPr>
            <p:nvPr/>
          </p:nvSpPr>
          <p:spPr bwMode="auto">
            <a:xfrm>
              <a:off x="4549775" y="24161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00" name="Freeform 5781"/>
            <p:cNvSpPr>
              <a:spLocks/>
            </p:cNvSpPr>
            <p:nvPr/>
          </p:nvSpPr>
          <p:spPr bwMode="auto">
            <a:xfrm>
              <a:off x="4541838" y="2413000"/>
              <a:ext cx="7938" cy="15875"/>
            </a:xfrm>
            <a:custGeom>
              <a:avLst/>
              <a:gdLst/>
              <a:ahLst/>
              <a:cxnLst>
                <a:cxn ang="0">
                  <a:pos x="14" y="7"/>
                </a:cxn>
                <a:cxn ang="0">
                  <a:pos x="6" y="7"/>
                </a:cxn>
                <a:cxn ang="0">
                  <a:pos x="6" y="0"/>
                </a:cxn>
                <a:cxn ang="0">
                  <a:pos x="0" y="7"/>
                </a:cxn>
                <a:cxn ang="0">
                  <a:pos x="0" y="21"/>
                </a:cxn>
                <a:cxn ang="0">
                  <a:pos x="6" y="29"/>
                </a:cxn>
                <a:cxn ang="0">
                  <a:pos x="6" y="21"/>
                </a:cxn>
                <a:cxn ang="0">
                  <a:pos x="14" y="21"/>
                </a:cxn>
                <a:cxn ang="0">
                  <a:pos x="14" y="7"/>
                </a:cxn>
              </a:cxnLst>
              <a:rect l="0" t="0" r="r" b="b"/>
              <a:pathLst>
                <a:path w="14" h="29">
                  <a:moveTo>
                    <a:pt x="14" y="7"/>
                  </a:moveTo>
                  <a:lnTo>
                    <a:pt x="6" y="7"/>
                  </a:lnTo>
                  <a:lnTo>
                    <a:pt x="6" y="0"/>
                  </a:lnTo>
                  <a:lnTo>
                    <a:pt x="0" y="7"/>
                  </a:lnTo>
                  <a:lnTo>
                    <a:pt x="0" y="21"/>
                  </a:lnTo>
                  <a:lnTo>
                    <a:pt x="6" y="29"/>
                  </a:lnTo>
                  <a:lnTo>
                    <a:pt x="6" y="21"/>
                  </a:lnTo>
                  <a:lnTo>
                    <a:pt x="14" y="21"/>
                  </a:lnTo>
                  <a:lnTo>
                    <a:pt x="14"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01" name="Freeform 5782"/>
            <p:cNvSpPr>
              <a:spLocks/>
            </p:cNvSpPr>
            <p:nvPr/>
          </p:nvSpPr>
          <p:spPr bwMode="auto">
            <a:xfrm>
              <a:off x="4541838" y="2413000"/>
              <a:ext cx="7938" cy="15875"/>
            </a:xfrm>
            <a:custGeom>
              <a:avLst/>
              <a:gdLst/>
              <a:ahLst/>
              <a:cxnLst>
                <a:cxn ang="0">
                  <a:pos x="14" y="7"/>
                </a:cxn>
                <a:cxn ang="0">
                  <a:pos x="6" y="7"/>
                </a:cxn>
                <a:cxn ang="0">
                  <a:pos x="6" y="0"/>
                </a:cxn>
                <a:cxn ang="0">
                  <a:pos x="0" y="7"/>
                </a:cxn>
                <a:cxn ang="0">
                  <a:pos x="0" y="21"/>
                </a:cxn>
                <a:cxn ang="0">
                  <a:pos x="6" y="29"/>
                </a:cxn>
                <a:cxn ang="0">
                  <a:pos x="6" y="21"/>
                </a:cxn>
                <a:cxn ang="0">
                  <a:pos x="14" y="21"/>
                </a:cxn>
                <a:cxn ang="0">
                  <a:pos x="14" y="7"/>
                </a:cxn>
              </a:cxnLst>
              <a:rect l="0" t="0" r="r" b="b"/>
              <a:pathLst>
                <a:path w="14" h="29">
                  <a:moveTo>
                    <a:pt x="14" y="7"/>
                  </a:moveTo>
                  <a:lnTo>
                    <a:pt x="6" y="7"/>
                  </a:lnTo>
                  <a:lnTo>
                    <a:pt x="6" y="0"/>
                  </a:lnTo>
                  <a:lnTo>
                    <a:pt x="0" y="7"/>
                  </a:lnTo>
                  <a:lnTo>
                    <a:pt x="0" y="21"/>
                  </a:lnTo>
                  <a:lnTo>
                    <a:pt x="6" y="29"/>
                  </a:lnTo>
                  <a:lnTo>
                    <a:pt x="6" y="21"/>
                  </a:lnTo>
                  <a:lnTo>
                    <a:pt x="14" y="21"/>
                  </a:lnTo>
                  <a:lnTo>
                    <a:pt x="14"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02" name="Line 5783"/>
            <p:cNvSpPr>
              <a:spLocks noChangeShapeType="1"/>
            </p:cNvSpPr>
            <p:nvPr/>
          </p:nvSpPr>
          <p:spPr bwMode="auto">
            <a:xfrm>
              <a:off x="4545013" y="24209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03" name="Freeform 5784"/>
            <p:cNvSpPr>
              <a:spLocks/>
            </p:cNvSpPr>
            <p:nvPr/>
          </p:nvSpPr>
          <p:spPr bwMode="auto">
            <a:xfrm>
              <a:off x="4541838" y="2420938"/>
              <a:ext cx="11113" cy="7938"/>
            </a:xfrm>
            <a:custGeom>
              <a:avLst/>
              <a:gdLst/>
              <a:ahLst/>
              <a:cxnLst>
                <a:cxn ang="0">
                  <a:pos x="6" y="0"/>
                </a:cxn>
                <a:cxn ang="0">
                  <a:pos x="0" y="0"/>
                </a:cxn>
                <a:cxn ang="0">
                  <a:pos x="0" y="7"/>
                </a:cxn>
                <a:cxn ang="0">
                  <a:pos x="6" y="15"/>
                </a:cxn>
                <a:cxn ang="0">
                  <a:pos x="14" y="15"/>
                </a:cxn>
                <a:cxn ang="0">
                  <a:pos x="22" y="7"/>
                </a:cxn>
                <a:cxn ang="0">
                  <a:pos x="14" y="0"/>
                </a:cxn>
                <a:cxn ang="0">
                  <a:pos x="6" y="0"/>
                </a:cxn>
              </a:cxnLst>
              <a:rect l="0" t="0" r="r" b="b"/>
              <a:pathLst>
                <a:path w="22" h="15">
                  <a:moveTo>
                    <a:pt x="6" y="0"/>
                  </a:moveTo>
                  <a:lnTo>
                    <a:pt x="0" y="0"/>
                  </a:lnTo>
                  <a:lnTo>
                    <a:pt x="0" y="7"/>
                  </a:lnTo>
                  <a:lnTo>
                    <a:pt x="6" y="15"/>
                  </a:lnTo>
                  <a:lnTo>
                    <a:pt x="14" y="15"/>
                  </a:lnTo>
                  <a:lnTo>
                    <a:pt x="22" y="7"/>
                  </a:lnTo>
                  <a:lnTo>
                    <a:pt x="14" y="0"/>
                  </a:lnTo>
                  <a:lnTo>
                    <a:pt x="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04" name="Freeform 5785"/>
            <p:cNvSpPr>
              <a:spLocks/>
            </p:cNvSpPr>
            <p:nvPr/>
          </p:nvSpPr>
          <p:spPr bwMode="auto">
            <a:xfrm>
              <a:off x="4541838" y="2420938"/>
              <a:ext cx="11113" cy="7938"/>
            </a:xfrm>
            <a:custGeom>
              <a:avLst/>
              <a:gdLst/>
              <a:ahLst/>
              <a:cxnLst>
                <a:cxn ang="0">
                  <a:pos x="6" y="0"/>
                </a:cxn>
                <a:cxn ang="0">
                  <a:pos x="0" y="0"/>
                </a:cxn>
                <a:cxn ang="0">
                  <a:pos x="0" y="7"/>
                </a:cxn>
                <a:cxn ang="0">
                  <a:pos x="6" y="15"/>
                </a:cxn>
                <a:cxn ang="0">
                  <a:pos x="14" y="15"/>
                </a:cxn>
                <a:cxn ang="0">
                  <a:pos x="22" y="7"/>
                </a:cxn>
                <a:cxn ang="0">
                  <a:pos x="14" y="0"/>
                </a:cxn>
                <a:cxn ang="0">
                  <a:pos x="14" y="0"/>
                </a:cxn>
                <a:cxn ang="0">
                  <a:pos x="6" y="0"/>
                </a:cxn>
              </a:cxnLst>
              <a:rect l="0" t="0" r="r" b="b"/>
              <a:pathLst>
                <a:path w="22" h="15">
                  <a:moveTo>
                    <a:pt x="6" y="0"/>
                  </a:moveTo>
                  <a:lnTo>
                    <a:pt x="0" y="0"/>
                  </a:lnTo>
                  <a:lnTo>
                    <a:pt x="0" y="7"/>
                  </a:lnTo>
                  <a:lnTo>
                    <a:pt x="6" y="15"/>
                  </a:lnTo>
                  <a:lnTo>
                    <a:pt x="14" y="15"/>
                  </a:lnTo>
                  <a:lnTo>
                    <a:pt x="22" y="7"/>
                  </a:lnTo>
                  <a:lnTo>
                    <a:pt x="14" y="0"/>
                  </a:lnTo>
                  <a:lnTo>
                    <a:pt x="14" y="0"/>
                  </a:lnTo>
                  <a:lnTo>
                    <a:pt x="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05" name="Line 5786"/>
            <p:cNvSpPr>
              <a:spLocks noChangeShapeType="1"/>
            </p:cNvSpPr>
            <p:nvPr/>
          </p:nvSpPr>
          <p:spPr bwMode="auto">
            <a:xfrm>
              <a:off x="4549775" y="24209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06" name="Freeform 5787"/>
            <p:cNvSpPr>
              <a:spLocks/>
            </p:cNvSpPr>
            <p:nvPr/>
          </p:nvSpPr>
          <p:spPr bwMode="auto">
            <a:xfrm>
              <a:off x="4545013" y="2420938"/>
              <a:ext cx="7938" cy="7938"/>
            </a:xfrm>
            <a:custGeom>
              <a:avLst/>
              <a:gdLst/>
              <a:ahLst/>
              <a:cxnLst>
                <a:cxn ang="0">
                  <a:pos x="8" y="0"/>
                </a:cxn>
                <a:cxn ang="0">
                  <a:pos x="0" y="0"/>
                </a:cxn>
                <a:cxn ang="0">
                  <a:pos x="0" y="7"/>
                </a:cxn>
                <a:cxn ang="0">
                  <a:pos x="8" y="15"/>
                </a:cxn>
                <a:cxn ang="0">
                  <a:pos x="16" y="15"/>
                </a:cxn>
                <a:cxn ang="0">
                  <a:pos x="16" y="0"/>
                </a:cxn>
                <a:cxn ang="0">
                  <a:pos x="8" y="0"/>
                </a:cxn>
              </a:cxnLst>
              <a:rect l="0" t="0" r="r" b="b"/>
              <a:pathLst>
                <a:path w="16" h="15">
                  <a:moveTo>
                    <a:pt x="8" y="0"/>
                  </a:moveTo>
                  <a:lnTo>
                    <a:pt x="0" y="0"/>
                  </a:lnTo>
                  <a:lnTo>
                    <a:pt x="0" y="7"/>
                  </a:lnTo>
                  <a:lnTo>
                    <a:pt x="8" y="15"/>
                  </a:lnTo>
                  <a:lnTo>
                    <a:pt x="16" y="15"/>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07" name="Freeform 5788"/>
            <p:cNvSpPr>
              <a:spLocks/>
            </p:cNvSpPr>
            <p:nvPr/>
          </p:nvSpPr>
          <p:spPr bwMode="auto">
            <a:xfrm>
              <a:off x="4545013" y="2420938"/>
              <a:ext cx="7938" cy="7938"/>
            </a:xfrm>
            <a:custGeom>
              <a:avLst/>
              <a:gdLst/>
              <a:ahLst/>
              <a:cxnLst>
                <a:cxn ang="0">
                  <a:pos x="8" y="0"/>
                </a:cxn>
                <a:cxn ang="0">
                  <a:pos x="0" y="0"/>
                </a:cxn>
                <a:cxn ang="0">
                  <a:pos x="0" y="7"/>
                </a:cxn>
                <a:cxn ang="0">
                  <a:pos x="8" y="15"/>
                </a:cxn>
                <a:cxn ang="0">
                  <a:pos x="16" y="15"/>
                </a:cxn>
                <a:cxn ang="0">
                  <a:pos x="16" y="7"/>
                </a:cxn>
                <a:cxn ang="0">
                  <a:pos x="16" y="0"/>
                </a:cxn>
                <a:cxn ang="0">
                  <a:pos x="16" y="0"/>
                </a:cxn>
                <a:cxn ang="0">
                  <a:pos x="8" y="0"/>
                </a:cxn>
              </a:cxnLst>
              <a:rect l="0" t="0" r="r" b="b"/>
              <a:pathLst>
                <a:path w="16" h="15">
                  <a:moveTo>
                    <a:pt x="8" y="0"/>
                  </a:moveTo>
                  <a:lnTo>
                    <a:pt x="0" y="0"/>
                  </a:lnTo>
                  <a:lnTo>
                    <a:pt x="0" y="7"/>
                  </a:lnTo>
                  <a:lnTo>
                    <a:pt x="8" y="15"/>
                  </a:lnTo>
                  <a:lnTo>
                    <a:pt x="16" y="15"/>
                  </a:lnTo>
                  <a:lnTo>
                    <a:pt x="16" y="7"/>
                  </a:lnTo>
                  <a:lnTo>
                    <a:pt x="16"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08" name="Line 5789"/>
            <p:cNvSpPr>
              <a:spLocks noChangeShapeType="1"/>
            </p:cNvSpPr>
            <p:nvPr/>
          </p:nvSpPr>
          <p:spPr bwMode="auto">
            <a:xfrm>
              <a:off x="4552950" y="24209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09" name="Freeform 5790"/>
            <p:cNvSpPr>
              <a:spLocks/>
            </p:cNvSpPr>
            <p:nvPr/>
          </p:nvSpPr>
          <p:spPr bwMode="auto">
            <a:xfrm>
              <a:off x="4549775" y="2420938"/>
              <a:ext cx="11113" cy="7938"/>
            </a:xfrm>
            <a:custGeom>
              <a:avLst/>
              <a:gdLst/>
              <a:ahLst/>
              <a:cxnLst>
                <a:cxn ang="0">
                  <a:pos x="8" y="0"/>
                </a:cxn>
                <a:cxn ang="0">
                  <a:pos x="0" y="0"/>
                </a:cxn>
                <a:cxn ang="0">
                  <a:pos x="0" y="7"/>
                </a:cxn>
                <a:cxn ang="0">
                  <a:pos x="8" y="15"/>
                </a:cxn>
                <a:cxn ang="0">
                  <a:pos x="16" y="15"/>
                </a:cxn>
                <a:cxn ang="0">
                  <a:pos x="23" y="7"/>
                </a:cxn>
                <a:cxn ang="0">
                  <a:pos x="23" y="0"/>
                </a:cxn>
                <a:cxn ang="0">
                  <a:pos x="16" y="0"/>
                </a:cxn>
                <a:cxn ang="0">
                  <a:pos x="8" y="0"/>
                </a:cxn>
              </a:cxnLst>
              <a:rect l="0" t="0" r="r" b="b"/>
              <a:pathLst>
                <a:path w="23" h="15">
                  <a:moveTo>
                    <a:pt x="8" y="0"/>
                  </a:moveTo>
                  <a:lnTo>
                    <a:pt x="0" y="0"/>
                  </a:lnTo>
                  <a:lnTo>
                    <a:pt x="0" y="7"/>
                  </a:lnTo>
                  <a:lnTo>
                    <a:pt x="8" y="15"/>
                  </a:lnTo>
                  <a:lnTo>
                    <a:pt x="16" y="15"/>
                  </a:lnTo>
                  <a:lnTo>
                    <a:pt x="23" y="7"/>
                  </a:lnTo>
                  <a:lnTo>
                    <a:pt x="23"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10" name="Freeform 5791"/>
            <p:cNvSpPr>
              <a:spLocks/>
            </p:cNvSpPr>
            <p:nvPr/>
          </p:nvSpPr>
          <p:spPr bwMode="auto">
            <a:xfrm>
              <a:off x="4549775" y="2420938"/>
              <a:ext cx="11113" cy="7938"/>
            </a:xfrm>
            <a:custGeom>
              <a:avLst/>
              <a:gdLst/>
              <a:ahLst/>
              <a:cxnLst>
                <a:cxn ang="0">
                  <a:pos x="8" y="0"/>
                </a:cxn>
                <a:cxn ang="0">
                  <a:pos x="0" y="0"/>
                </a:cxn>
                <a:cxn ang="0">
                  <a:pos x="0" y="7"/>
                </a:cxn>
                <a:cxn ang="0">
                  <a:pos x="8" y="15"/>
                </a:cxn>
                <a:cxn ang="0">
                  <a:pos x="16" y="15"/>
                </a:cxn>
                <a:cxn ang="0">
                  <a:pos x="23" y="7"/>
                </a:cxn>
                <a:cxn ang="0">
                  <a:pos x="23" y="0"/>
                </a:cxn>
                <a:cxn ang="0">
                  <a:pos x="16" y="0"/>
                </a:cxn>
                <a:cxn ang="0">
                  <a:pos x="8" y="0"/>
                </a:cxn>
              </a:cxnLst>
              <a:rect l="0" t="0" r="r" b="b"/>
              <a:pathLst>
                <a:path w="23" h="15">
                  <a:moveTo>
                    <a:pt x="8" y="0"/>
                  </a:moveTo>
                  <a:lnTo>
                    <a:pt x="0" y="0"/>
                  </a:lnTo>
                  <a:lnTo>
                    <a:pt x="0" y="7"/>
                  </a:lnTo>
                  <a:lnTo>
                    <a:pt x="8" y="15"/>
                  </a:lnTo>
                  <a:lnTo>
                    <a:pt x="16" y="15"/>
                  </a:lnTo>
                  <a:lnTo>
                    <a:pt x="23" y="7"/>
                  </a:lnTo>
                  <a:lnTo>
                    <a:pt x="23"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11" name="Line 5792"/>
            <p:cNvSpPr>
              <a:spLocks noChangeShapeType="1"/>
            </p:cNvSpPr>
            <p:nvPr/>
          </p:nvSpPr>
          <p:spPr bwMode="auto">
            <a:xfrm>
              <a:off x="4557713" y="24209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12" name="Freeform 5793"/>
            <p:cNvSpPr>
              <a:spLocks/>
            </p:cNvSpPr>
            <p:nvPr/>
          </p:nvSpPr>
          <p:spPr bwMode="auto">
            <a:xfrm>
              <a:off x="4552950" y="2420938"/>
              <a:ext cx="12700" cy="7938"/>
            </a:xfrm>
            <a:custGeom>
              <a:avLst/>
              <a:gdLst/>
              <a:ahLst/>
              <a:cxnLst>
                <a:cxn ang="0">
                  <a:pos x="8" y="0"/>
                </a:cxn>
                <a:cxn ang="0">
                  <a:pos x="0" y="7"/>
                </a:cxn>
                <a:cxn ang="0">
                  <a:pos x="8" y="15"/>
                </a:cxn>
                <a:cxn ang="0">
                  <a:pos x="15" y="15"/>
                </a:cxn>
                <a:cxn ang="0">
                  <a:pos x="23" y="7"/>
                </a:cxn>
                <a:cxn ang="0">
                  <a:pos x="23" y="0"/>
                </a:cxn>
                <a:cxn ang="0">
                  <a:pos x="15" y="0"/>
                </a:cxn>
                <a:cxn ang="0">
                  <a:pos x="8" y="0"/>
                </a:cxn>
              </a:cxnLst>
              <a:rect l="0" t="0" r="r" b="b"/>
              <a:pathLst>
                <a:path w="23" h="15">
                  <a:moveTo>
                    <a:pt x="8" y="0"/>
                  </a:moveTo>
                  <a:lnTo>
                    <a:pt x="0" y="7"/>
                  </a:lnTo>
                  <a:lnTo>
                    <a:pt x="8" y="15"/>
                  </a:lnTo>
                  <a:lnTo>
                    <a:pt x="15" y="15"/>
                  </a:lnTo>
                  <a:lnTo>
                    <a:pt x="23" y="7"/>
                  </a:lnTo>
                  <a:lnTo>
                    <a:pt x="23" y="0"/>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13" name="Freeform 5794"/>
            <p:cNvSpPr>
              <a:spLocks/>
            </p:cNvSpPr>
            <p:nvPr/>
          </p:nvSpPr>
          <p:spPr bwMode="auto">
            <a:xfrm>
              <a:off x="4552950" y="2420938"/>
              <a:ext cx="12700" cy="7938"/>
            </a:xfrm>
            <a:custGeom>
              <a:avLst/>
              <a:gdLst/>
              <a:ahLst/>
              <a:cxnLst>
                <a:cxn ang="0">
                  <a:pos x="8" y="0"/>
                </a:cxn>
                <a:cxn ang="0">
                  <a:pos x="8" y="0"/>
                </a:cxn>
                <a:cxn ang="0">
                  <a:pos x="0" y="7"/>
                </a:cxn>
                <a:cxn ang="0">
                  <a:pos x="8" y="15"/>
                </a:cxn>
                <a:cxn ang="0">
                  <a:pos x="15" y="15"/>
                </a:cxn>
                <a:cxn ang="0">
                  <a:pos x="23" y="7"/>
                </a:cxn>
                <a:cxn ang="0">
                  <a:pos x="23" y="0"/>
                </a:cxn>
                <a:cxn ang="0">
                  <a:pos x="15" y="0"/>
                </a:cxn>
                <a:cxn ang="0">
                  <a:pos x="8" y="0"/>
                </a:cxn>
              </a:cxnLst>
              <a:rect l="0" t="0" r="r" b="b"/>
              <a:pathLst>
                <a:path w="23" h="15">
                  <a:moveTo>
                    <a:pt x="8" y="0"/>
                  </a:moveTo>
                  <a:lnTo>
                    <a:pt x="8" y="0"/>
                  </a:lnTo>
                  <a:lnTo>
                    <a:pt x="0" y="7"/>
                  </a:lnTo>
                  <a:lnTo>
                    <a:pt x="8" y="15"/>
                  </a:lnTo>
                  <a:lnTo>
                    <a:pt x="15" y="15"/>
                  </a:lnTo>
                  <a:lnTo>
                    <a:pt x="23" y="7"/>
                  </a:lnTo>
                  <a:lnTo>
                    <a:pt x="23"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14" name="Line 5795"/>
            <p:cNvSpPr>
              <a:spLocks noChangeShapeType="1"/>
            </p:cNvSpPr>
            <p:nvPr/>
          </p:nvSpPr>
          <p:spPr bwMode="auto">
            <a:xfrm>
              <a:off x="4560888" y="24209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15" name="Freeform 5796"/>
            <p:cNvSpPr>
              <a:spLocks/>
            </p:cNvSpPr>
            <p:nvPr/>
          </p:nvSpPr>
          <p:spPr bwMode="auto">
            <a:xfrm>
              <a:off x="4557713" y="2420938"/>
              <a:ext cx="11113" cy="7938"/>
            </a:xfrm>
            <a:custGeom>
              <a:avLst/>
              <a:gdLst/>
              <a:ahLst/>
              <a:cxnLst>
                <a:cxn ang="0">
                  <a:pos x="7" y="0"/>
                </a:cxn>
                <a:cxn ang="0">
                  <a:pos x="0" y="7"/>
                </a:cxn>
                <a:cxn ang="0">
                  <a:pos x="7" y="15"/>
                </a:cxn>
                <a:cxn ang="0">
                  <a:pos x="15" y="15"/>
                </a:cxn>
                <a:cxn ang="0">
                  <a:pos x="22" y="7"/>
                </a:cxn>
                <a:cxn ang="0">
                  <a:pos x="22" y="0"/>
                </a:cxn>
                <a:cxn ang="0">
                  <a:pos x="15" y="0"/>
                </a:cxn>
                <a:cxn ang="0">
                  <a:pos x="7" y="0"/>
                </a:cxn>
              </a:cxnLst>
              <a:rect l="0" t="0" r="r" b="b"/>
              <a:pathLst>
                <a:path w="22" h="15">
                  <a:moveTo>
                    <a:pt x="7" y="0"/>
                  </a:moveTo>
                  <a:lnTo>
                    <a:pt x="0" y="7"/>
                  </a:lnTo>
                  <a:lnTo>
                    <a:pt x="7" y="15"/>
                  </a:lnTo>
                  <a:lnTo>
                    <a:pt x="15" y="15"/>
                  </a:lnTo>
                  <a:lnTo>
                    <a:pt x="22" y="7"/>
                  </a:lnTo>
                  <a:lnTo>
                    <a:pt x="22" y="0"/>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16" name="Freeform 5797"/>
            <p:cNvSpPr>
              <a:spLocks/>
            </p:cNvSpPr>
            <p:nvPr/>
          </p:nvSpPr>
          <p:spPr bwMode="auto">
            <a:xfrm>
              <a:off x="4557713" y="2420938"/>
              <a:ext cx="11113" cy="7938"/>
            </a:xfrm>
            <a:custGeom>
              <a:avLst/>
              <a:gdLst/>
              <a:ahLst/>
              <a:cxnLst>
                <a:cxn ang="0">
                  <a:pos x="7" y="0"/>
                </a:cxn>
                <a:cxn ang="0">
                  <a:pos x="7" y="0"/>
                </a:cxn>
                <a:cxn ang="0">
                  <a:pos x="0" y="7"/>
                </a:cxn>
                <a:cxn ang="0">
                  <a:pos x="7" y="15"/>
                </a:cxn>
                <a:cxn ang="0">
                  <a:pos x="15" y="15"/>
                </a:cxn>
                <a:cxn ang="0">
                  <a:pos x="22" y="7"/>
                </a:cxn>
                <a:cxn ang="0">
                  <a:pos x="22" y="0"/>
                </a:cxn>
                <a:cxn ang="0">
                  <a:pos x="15" y="0"/>
                </a:cxn>
                <a:cxn ang="0">
                  <a:pos x="7" y="0"/>
                </a:cxn>
              </a:cxnLst>
              <a:rect l="0" t="0" r="r" b="b"/>
              <a:pathLst>
                <a:path w="22" h="15">
                  <a:moveTo>
                    <a:pt x="7" y="0"/>
                  </a:moveTo>
                  <a:lnTo>
                    <a:pt x="7" y="0"/>
                  </a:lnTo>
                  <a:lnTo>
                    <a:pt x="0" y="7"/>
                  </a:lnTo>
                  <a:lnTo>
                    <a:pt x="7" y="15"/>
                  </a:lnTo>
                  <a:lnTo>
                    <a:pt x="15" y="15"/>
                  </a:lnTo>
                  <a:lnTo>
                    <a:pt x="22" y="7"/>
                  </a:lnTo>
                  <a:lnTo>
                    <a:pt x="22"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17" name="Line 5798"/>
            <p:cNvSpPr>
              <a:spLocks noChangeShapeType="1"/>
            </p:cNvSpPr>
            <p:nvPr/>
          </p:nvSpPr>
          <p:spPr bwMode="auto">
            <a:xfrm>
              <a:off x="4565650" y="24209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18" name="Freeform 5799"/>
            <p:cNvSpPr>
              <a:spLocks/>
            </p:cNvSpPr>
            <p:nvPr/>
          </p:nvSpPr>
          <p:spPr bwMode="auto">
            <a:xfrm>
              <a:off x="4560888" y="2420938"/>
              <a:ext cx="12700" cy="7938"/>
            </a:xfrm>
            <a:custGeom>
              <a:avLst/>
              <a:gdLst/>
              <a:ahLst/>
              <a:cxnLst>
                <a:cxn ang="0">
                  <a:pos x="8" y="0"/>
                </a:cxn>
                <a:cxn ang="0">
                  <a:pos x="0" y="7"/>
                </a:cxn>
                <a:cxn ang="0">
                  <a:pos x="8" y="15"/>
                </a:cxn>
                <a:cxn ang="0">
                  <a:pos x="15" y="15"/>
                </a:cxn>
                <a:cxn ang="0">
                  <a:pos x="22" y="7"/>
                </a:cxn>
                <a:cxn ang="0">
                  <a:pos x="22" y="0"/>
                </a:cxn>
                <a:cxn ang="0">
                  <a:pos x="15" y="0"/>
                </a:cxn>
                <a:cxn ang="0">
                  <a:pos x="8" y="0"/>
                </a:cxn>
              </a:cxnLst>
              <a:rect l="0" t="0" r="r" b="b"/>
              <a:pathLst>
                <a:path w="22" h="15">
                  <a:moveTo>
                    <a:pt x="8" y="0"/>
                  </a:moveTo>
                  <a:lnTo>
                    <a:pt x="0" y="7"/>
                  </a:lnTo>
                  <a:lnTo>
                    <a:pt x="8" y="15"/>
                  </a:lnTo>
                  <a:lnTo>
                    <a:pt x="15" y="15"/>
                  </a:lnTo>
                  <a:lnTo>
                    <a:pt x="22" y="7"/>
                  </a:lnTo>
                  <a:lnTo>
                    <a:pt x="22" y="0"/>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19" name="Freeform 5800"/>
            <p:cNvSpPr>
              <a:spLocks/>
            </p:cNvSpPr>
            <p:nvPr/>
          </p:nvSpPr>
          <p:spPr bwMode="auto">
            <a:xfrm>
              <a:off x="4560888" y="2420938"/>
              <a:ext cx="12700" cy="7938"/>
            </a:xfrm>
            <a:custGeom>
              <a:avLst/>
              <a:gdLst/>
              <a:ahLst/>
              <a:cxnLst>
                <a:cxn ang="0">
                  <a:pos x="8" y="0"/>
                </a:cxn>
                <a:cxn ang="0">
                  <a:pos x="8" y="0"/>
                </a:cxn>
                <a:cxn ang="0">
                  <a:pos x="0" y="7"/>
                </a:cxn>
                <a:cxn ang="0">
                  <a:pos x="8" y="15"/>
                </a:cxn>
                <a:cxn ang="0">
                  <a:pos x="15" y="15"/>
                </a:cxn>
                <a:cxn ang="0">
                  <a:pos x="22" y="7"/>
                </a:cxn>
                <a:cxn ang="0">
                  <a:pos x="22" y="0"/>
                </a:cxn>
                <a:cxn ang="0">
                  <a:pos x="15" y="0"/>
                </a:cxn>
                <a:cxn ang="0">
                  <a:pos x="8" y="0"/>
                </a:cxn>
              </a:cxnLst>
              <a:rect l="0" t="0" r="r" b="b"/>
              <a:pathLst>
                <a:path w="22" h="15">
                  <a:moveTo>
                    <a:pt x="8" y="0"/>
                  </a:moveTo>
                  <a:lnTo>
                    <a:pt x="8" y="0"/>
                  </a:lnTo>
                  <a:lnTo>
                    <a:pt x="0" y="7"/>
                  </a:lnTo>
                  <a:lnTo>
                    <a:pt x="8" y="15"/>
                  </a:lnTo>
                  <a:lnTo>
                    <a:pt x="15" y="15"/>
                  </a:lnTo>
                  <a:lnTo>
                    <a:pt x="22" y="7"/>
                  </a:lnTo>
                  <a:lnTo>
                    <a:pt x="22"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20" name="Line 5801"/>
            <p:cNvSpPr>
              <a:spLocks noChangeShapeType="1"/>
            </p:cNvSpPr>
            <p:nvPr/>
          </p:nvSpPr>
          <p:spPr bwMode="auto">
            <a:xfrm>
              <a:off x="4568825" y="24209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21" name="Freeform 5802"/>
            <p:cNvSpPr>
              <a:spLocks/>
            </p:cNvSpPr>
            <p:nvPr/>
          </p:nvSpPr>
          <p:spPr bwMode="auto">
            <a:xfrm>
              <a:off x="4565650" y="2420938"/>
              <a:ext cx="26988" cy="7938"/>
            </a:xfrm>
            <a:custGeom>
              <a:avLst/>
              <a:gdLst/>
              <a:ahLst/>
              <a:cxnLst>
                <a:cxn ang="0">
                  <a:pos x="7" y="0"/>
                </a:cxn>
                <a:cxn ang="0">
                  <a:pos x="0" y="0"/>
                </a:cxn>
                <a:cxn ang="0">
                  <a:pos x="0" y="7"/>
                </a:cxn>
                <a:cxn ang="0">
                  <a:pos x="7" y="15"/>
                </a:cxn>
                <a:cxn ang="0">
                  <a:pos x="45" y="15"/>
                </a:cxn>
                <a:cxn ang="0">
                  <a:pos x="52" y="7"/>
                </a:cxn>
                <a:cxn ang="0">
                  <a:pos x="45" y="0"/>
                </a:cxn>
                <a:cxn ang="0">
                  <a:pos x="7" y="0"/>
                </a:cxn>
              </a:cxnLst>
              <a:rect l="0" t="0" r="r" b="b"/>
              <a:pathLst>
                <a:path w="52" h="15">
                  <a:moveTo>
                    <a:pt x="7" y="0"/>
                  </a:moveTo>
                  <a:lnTo>
                    <a:pt x="0" y="0"/>
                  </a:lnTo>
                  <a:lnTo>
                    <a:pt x="0" y="7"/>
                  </a:lnTo>
                  <a:lnTo>
                    <a:pt x="7" y="15"/>
                  </a:lnTo>
                  <a:lnTo>
                    <a:pt x="45" y="15"/>
                  </a:lnTo>
                  <a:lnTo>
                    <a:pt x="52" y="7"/>
                  </a:lnTo>
                  <a:lnTo>
                    <a:pt x="4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22" name="Freeform 5803"/>
            <p:cNvSpPr>
              <a:spLocks/>
            </p:cNvSpPr>
            <p:nvPr/>
          </p:nvSpPr>
          <p:spPr bwMode="auto">
            <a:xfrm>
              <a:off x="4565650" y="2420938"/>
              <a:ext cx="26988" cy="7938"/>
            </a:xfrm>
            <a:custGeom>
              <a:avLst/>
              <a:gdLst/>
              <a:ahLst/>
              <a:cxnLst>
                <a:cxn ang="0">
                  <a:pos x="7" y="0"/>
                </a:cxn>
                <a:cxn ang="0">
                  <a:pos x="0" y="0"/>
                </a:cxn>
                <a:cxn ang="0">
                  <a:pos x="0" y="7"/>
                </a:cxn>
                <a:cxn ang="0">
                  <a:pos x="7" y="15"/>
                </a:cxn>
                <a:cxn ang="0">
                  <a:pos x="45" y="15"/>
                </a:cxn>
                <a:cxn ang="0">
                  <a:pos x="52" y="7"/>
                </a:cxn>
                <a:cxn ang="0">
                  <a:pos x="45" y="0"/>
                </a:cxn>
                <a:cxn ang="0">
                  <a:pos x="45" y="0"/>
                </a:cxn>
                <a:cxn ang="0">
                  <a:pos x="7" y="0"/>
                </a:cxn>
              </a:cxnLst>
              <a:rect l="0" t="0" r="r" b="b"/>
              <a:pathLst>
                <a:path w="52" h="15">
                  <a:moveTo>
                    <a:pt x="7" y="0"/>
                  </a:moveTo>
                  <a:lnTo>
                    <a:pt x="0" y="0"/>
                  </a:lnTo>
                  <a:lnTo>
                    <a:pt x="0" y="7"/>
                  </a:lnTo>
                  <a:lnTo>
                    <a:pt x="7" y="15"/>
                  </a:lnTo>
                  <a:lnTo>
                    <a:pt x="45" y="15"/>
                  </a:lnTo>
                  <a:lnTo>
                    <a:pt x="52" y="7"/>
                  </a:lnTo>
                  <a:lnTo>
                    <a:pt x="45" y="0"/>
                  </a:lnTo>
                  <a:lnTo>
                    <a:pt x="4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23" name="Line 5804"/>
            <p:cNvSpPr>
              <a:spLocks noChangeShapeType="1"/>
            </p:cNvSpPr>
            <p:nvPr/>
          </p:nvSpPr>
          <p:spPr bwMode="auto">
            <a:xfrm>
              <a:off x="4589463" y="24209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24" name="Freeform 5805"/>
            <p:cNvSpPr>
              <a:spLocks/>
            </p:cNvSpPr>
            <p:nvPr/>
          </p:nvSpPr>
          <p:spPr bwMode="auto">
            <a:xfrm>
              <a:off x="4586288" y="2420938"/>
              <a:ext cx="14288" cy="7938"/>
            </a:xfrm>
            <a:custGeom>
              <a:avLst/>
              <a:gdLst/>
              <a:ahLst/>
              <a:cxnLst>
                <a:cxn ang="0">
                  <a:pos x="7" y="0"/>
                </a:cxn>
                <a:cxn ang="0">
                  <a:pos x="0" y="0"/>
                </a:cxn>
                <a:cxn ang="0">
                  <a:pos x="0" y="7"/>
                </a:cxn>
                <a:cxn ang="0">
                  <a:pos x="7" y="15"/>
                </a:cxn>
                <a:cxn ang="0">
                  <a:pos x="22" y="15"/>
                </a:cxn>
                <a:cxn ang="0">
                  <a:pos x="29" y="7"/>
                </a:cxn>
                <a:cxn ang="0">
                  <a:pos x="22" y="0"/>
                </a:cxn>
                <a:cxn ang="0">
                  <a:pos x="7" y="0"/>
                </a:cxn>
              </a:cxnLst>
              <a:rect l="0" t="0" r="r" b="b"/>
              <a:pathLst>
                <a:path w="29" h="15">
                  <a:moveTo>
                    <a:pt x="7" y="0"/>
                  </a:moveTo>
                  <a:lnTo>
                    <a:pt x="0" y="0"/>
                  </a:lnTo>
                  <a:lnTo>
                    <a:pt x="0" y="7"/>
                  </a:lnTo>
                  <a:lnTo>
                    <a:pt x="7" y="15"/>
                  </a:lnTo>
                  <a:lnTo>
                    <a:pt x="22" y="15"/>
                  </a:lnTo>
                  <a:lnTo>
                    <a:pt x="29" y="7"/>
                  </a:lnTo>
                  <a:lnTo>
                    <a:pt x="22"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25" name="Freeform 5806"/>
            <p:cNvSpPr>
              <a:spLocks/>
            </p:cNvSpPr>
            <p:nvPr/>
          </p:nvSpPr>
          <p:spPr bwMode="auto">
            <a:xfrm>
              <a:off x="4586288" y="2420938"/>
              <a:ext cx="14288" cy="7938"/>
            </a:xfrm>
            <a:custGeom>
              <a:avLst/>
              <a:gdLst/>
              <a:ahLst/>
              <a:cxnLst>
                <a:cxn ang="0">
                  <a:pos x="7" y="0"/>
                </a:cxn>
                <a:cxn ang="0">
                  <a:pos x="0" y="0"/>
                </a:cxn>
                <a:cxn ang="0">
                  <a:pos x="0" y="7"/>
                </a:cxn>
                <a:cxn ang="0">
                  <a:pos x="7" y="15"/>
                </a:cxn>
                <a:cxn ang="0">
                  <a:pos x="22" y="15"/>
                </a:cxn>
                <a:cxn ang="0">
                  <a:pos x="29" y="7"/>
                </a:cxn>
                <a:cxn ang="0">
                  <a:pos x="22" y="0"/>
                </a:cxn>
                <a:cxn ang="0">
                  <a:pos x="22" y="0"/>
                </a:cxn>
                <a:cxn ang="0">
                  <a:pos x="7" y="0"/>
                </a:cxn>
              </a:cxnLst>
              <a:rect l="0" t="0" r="r" b="b"/>
              <a:pathLst>
                <a:path w="29" h="15">
                  <a:moveTo>
                    <a:pt x="7" y="0"/>
                  </a:moveTo>
                  <a:lnTo>
                    <a:pt x="0" y="0"/>
                  </a:lnTo>
                  <a:lnTo>
                    <a:pt x="0" y="7"/>
                  </a:lnTo>
                  <a:lnTo>
                    <a:pt x="7" y="15"/>
                  </a:lnTo>
                  <a:lnTo>
                    <a:pt x="22" y="15"/>
                  </a:lnTo>
                  <a:lnTo>
                    <a:pt x="29" y="7"/>
                  </a:lnTo>
                  <a:lnTo>
                    <a:pt x="22" y="0"/>
                  </a:lnTo>
                  <a:lnTo>
                    <a:pt x="22"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26" name="Line 5807"/>
            <p:cNvSpPr>
              <a:spLocks noChangeShapeType="1"/>
            </p:cNvSpPr>
            <p:nvPr/>
          </p:nvSpPr>
          <p:spPr bwMode="auto">
            <a:xfrm>
              <a:off x="4600575" y="24241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27" name="Freeform 5808"/>
            <p:cNvSpPr>
              <a:spLocks/>
            </p:cNvSpPr>
            <p:nvPr/>
          </p:nvSpPr>
          <p:spPr bwMode="auto">
            <a:xfrm>
              <a:off x="4592638" y="2420938"/>
              <a:ext cx="7938" cy="11113"/>
            </a:xfrm>
            <a:custGeom>
              <a:avLst/>
              <a:gdLst/>
              <a:ahLst/>
              <a:cxnLst>
                <a:cxn ang="0">
                  <a:pos x="15" y="7"/>
                </a:cxn>
                <a:cxn ang="0">
                  <a:pos x="8" y="0"/>
                </a:cxn>
                <a:cxn ang="0">
                  <a:pos x="0" y="7"/>
                </a:cxn>
                <a:cxn ang="0">
                  <a:pos x="0" y="22"/>
                </a:cxn>
                <a:cxn ang="0">
                  <a:pos x="15" y="22"/>
                </a:cxn>
                <a:cxn ang="0">
                  <a:pos x="15" y="7"/>
                </a:cxn>
              </a:cxnLst>
              <a:rect l="0" t="0" r="r" b="b"/>
              <a:pathLst>
                <a:path w="15" h="22">
                  <a:moveTo>
                    <a:pt x="15" y="7"/>
                  </a:moveTo>
                  <a:lnTo>
                    <a:pt x="8" y="0"/>
                  </a:lnTo>
                  <a:lnTo>
                    <a:pt x="0" y="7"/>
                  </a:lnTo>
                  <a:lnTo>
                    <a:pt x="0" y="22"/>
                  </a:lnTo>
                  <a:lnTo>
                    <a:pt x="15" y="22"/>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28" name="Freeform 5809"/>
            <p:cNvSpPr>
              <a:spLocks/>
            </p:cNvSpPr>
            <p:nvPr/>
          </p:nvSpPr>
          <p:spPr bwMode="auto">
            <a:xfrm>
              <a:off x="4592638" y="2420938"/>
              <a:ext cx="7938" cy="11113"/>
            </a:xfrm>
            <a:custGeom>
              <a:avLst/>
              <a:gdLst/>
              <a:ahLst/>
              <a:cxnLst>
                <a:cxn ang="0">
                  <a:pos x="15" y="7"/>
                </a:cxn>
                <a:cxn ang="0">
                  <a:pos x="8" y="0"/>
                </a:cxn>
                <a:cxn ang="0">
                  <a:pos x="8" y="0"/>
                </a:cxn>
                <a:cxn ang="0">
                  <a:pos x="0" y="7"/>
                </a:cxn>
                <a:cxn ang="0">
                  <a:pos x="0" y="22"/>
                </a:cxn>
                <a:cxn ang="0">
                  <a:pos x="8" y="22"/>
                </a:cxn>
                <a:cxn ang="0">
                  <a:pos x="8" y="22"/>
                </a:cxn>
                <a:cxn ang="0">
                  <a:pos x="15" y="22"/>
                </a:cxn>
                <a:cxn ang="0">
                  <a:pos x="15" y="7"/>
                </a:cxn>
              </a:cxnLst>
              <a:rect l="0" t="0" r="r" b="b"/>
              <a:pathLst>
                <a:path w="15" h="22">
                  <a:moveTo>
                    <a:pt x="15" y="7"/>
                  </a:moveTo>
                  <a:lnTo>
                    <a:pt x="8" y="0"/>
                  </a:lnTo>
                  <a:lnTo>
                    <a:pt x="8" y="0"/>
                  </a:lnTo>
                  <a:lnTo>
                    <a:pt x="0" y="7"/>
                  </a:lnTo>
                  <a:lnTo>
                    <a:pt x="0" y="22"/>
                  </a:lnTo>
                  <a:lnTo>
                    <a:pt x="8" y="22"/>
                  </a:lnTo>
                  <a:lnTo>
                    <a:pt x="8" y="22"/>
                  </a:lnTo>
                  <a:lnTo>
                    <a:pt x="15" y="22"/>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29" name="Line 5810"/>
            <p:cNvSpPr>
              <a:spLocks noChangeShapeType="1"/>
            </p:cNvSpPr>
            <p:nvPr/>
          </p:nvSpPr>
          <p:spPr bwMode="auto">
            <a:xfrm>
              <a:off x="4597400" y="24288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30" name="Freeform 5811"/>
            <p:cNvSpPr>
              <a:spLocks/>
            </p:cNvSpPr>
            <p:nvPr/>
          </p:nvSpPr>
          <p:spPr bwMode="auto">
            <a:xfrm>
              <a:off x="4592638" y="2428875"/>
              <a:ext cx="7938" cy="3175"/>
            </a:xfrm>
            <a:custGeom>
              <a:avLst/>
              <a:gdLst/>
              <a:ahLst/>
              <a:cxnLst>
                <a:cxn ang="0">
                  <a:pos x="8" y="0"/>
                </a:cxn>
                <a:cxn ang="0">
                  <a:pos x="0" y="0"/>
                </a:cxn>
                <a:cxn ang="0">
                  <a:pos x="0" y="7"/>
                </a:cxn>
                <a:cxn ang="0">
                  <a:pos x="15" y="7"/>
                </a:cxn>
                <a:cxn ang="0">
                  <a:pos x="15" y="0"/>
                </a:cxn>
                <a:cxn ang="0">
                  <a:pos x="8" y="0"/>
                </a:cxn>
              </a:cxnLst>
              <a:rect l="0" t="0" r="r" b="b"/>
              <a:pathLst>
                <a:path w="15" h="7">
                  <a:moveTo>
                    <a:pt x="8" y="0"/>
                  </a:moveTo>
                  <a:lnTo>
                    <a:pt x="0" y="0"/>
                  </a:lnTo>
                  <a:lnTo>
                    <a:pt x="0" y="7"/>
                  </a:lnTo>
                  <a:lnTo>
                    <a:pt x="15" y="7"/>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31" name="Freeform 5812"/>
            <p:cNvSpPr>
              <a:spLocks/>
            </p:cNvSpPr>
            <p:nvPr/>
          </p:nvSpPr>
          <p:spPr bwMode="auto">
            <a:xfrm>
              <a:off x="4592638" y="2428875"/>
              <a:ext cx="7938" cy="3175"/>
            </a:xfrm>
            <a:custGeom>
              <a:avLst/>
              <a:gdLst/>
              <a:ahLst/>
              <a:cxnLst>
                <a:cxn ang="0">
                  <a:pos x="8" y="0"/>
                </a:cxn>
                <a:cxn ang="0">
                  <a:pos x="0" y="0"/>
                </a:cxn>
                <a:cxn ang="0">
                  <a:pos x="0" y="7"/>
                </a:cxn>
                <a:cxn ang="0">
                  <a:pos x="8" y="7"/>
                </a:cxn>
                <a:cxn ang="0">
                  <a:pos x="15" y="7"/>
                </a:cxn>
                <a:cxn ang="0">
                  <a:pos x="15" y="7"/>
                </a:cxn>
                <a:cxn ang="0">
                  <a:pos x="15" y="0"/>
                </a:cxn>
                <a:cxn ang="0">
                  <a:pos x="15" y="0"/>
                </a:cxn>
                <a:cxn ang="0">
                  <a:pos x="8" y="0"/>
                </a:cxn>
              </a:cxnLst>
              <a:rect l="0" t="0" r="r" b="b"/>
              <a:pathLst>
                <a:path w="15" h="7">
                  <a:moveTo>
                    <a:pt x="8" y="0"/>
                  </a:moveTo>
                  <a:lnTo>
                    <a:pt x="0" y="0"/>
                  </a:lnTo>
                  <a:lnTo>
                    <a:pt x="0" y="7"/>
                  </a:lnTo>
                  <a:lnTo>
                    <a:pt x="8" y="7"/>
                  </a:lnTo>
                  <a:lnTo>
                    <a:pt x="15" y="7"/>
                  </a:lnTo>
                  <a:lnTo>
                    <a:pt x="15" y="7"/>
                  </a:lnTo>
                  <a:lnTo>
                    <a:pt x="15"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32" name="Line 5813"/>
            <p:cNvSpPr>
              <a:spLocks noChangeShapeType="1"/>
            </p:cNvSpPr>
            <p:nvPr/>
          </p:nvSpPr>
          <p:spPr bwMode="auto">
            <a:xfrm>
              <a:off x="4600575" y="24320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33" name="Freeform 5814"/>
            <p:cNvSpPr>
              <a:spLocks/>
            </p:cNvSpPr>
            <p:nvPr/>
          </p:nvSpPr>
          <p:spPr bwMode="auto">
            <a:xfrm>
              <a:off x="4597400" y="2428875"/>
              <a:ext cx="3175" cy="11113"/>
            </a:xfrm>
            <a:custGeom>
              <a:avLst/>
              <a:gdLst/>
              <a:ahLst/>
              <a:cxnLst>
                <a:cxn ang="0">
                  <a:pos x="7" y="7"/>
                </a:cxn>
                <a:cxn ang="0">
                  <a:pos x="7" y="0"/>
                </a:cxn>
                <a:cxn ang="0">
                  <a:pos x="0" y="0"/>
                </a:cxn>
                <a:cxn ang="0">
                  <a:pos x="0" y="22"/>
                </a:cxn>
                <a:cxn ang="0">
                  <a:pos x="7" y="22"/>
                </a:cxn>
                <a:cxn ang="0">
                  <a:pos x="7" y="15"/>
                </a:cxn>
                <a:cxn ang="0">
                  <a:pos x="7" y="7"/>
                </a:cxn>
              </a:cxnLst>
              <a:rect l="0" t="0" r="r" b="b"/>
              <a:pathLst>
                <a:path w="7" h="22">
                  <a:moveTo>
                    <a:pt x="7" y="7"/>
                  </a:moveTo>
                  <a:lnTo>
                    <a:pt x="7" y="0"/>
                  </a:lnTo>
                  <a:lnTo>
                    <a:pt x="0" y="0"/>
                  </a:lnTo>
                  <a:lnTo>
                    <a:pt x="0" y="22"/>
                  </a:lnTo>
                  <a:lnTo>
                    <a:pt x="7" y="22"/>
                  </a:lnTo>
                  <a:lnTo>
                    <a:pt x="7" y="15"/>
                  </a:lnTo>
                  <a:lnTo>
                    <a:pt x="7"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34" name="Freeform 5815"/>
            <p:cNvSpPr>
              <a:spLocks/>
            </p:cNvSpPr>
            <p:nvPr/>
          </p:nvSpPr>
          <p:spPr bwMode="auto">
            <a:xfrm>
              <a:off x="4597400" y="2428875"/>
              <a:ext cx="3175" cy="11113"/>
            </a:xfrm>
            <a:custGeom>
              <a:avLst/>
              <a:gdLst/>
              <a:ahLst/>
              <a:cxnLst>
                <a:cxn ang="0">
                  <a:pos x="7" y="7"/>
                </a:cxn>
                <a:cxn ang="0">
                  <a:pos x="7" y="0"/>
                </a:cxn>
                <a:cxn ang="0">
                  <a:pos x="0" y="0"/>
                </a:cxn>
                <a:cxn ang="0">
                  <a:pos x="0" y="7"/>
                </a:cxn>
                <a:cxn ang="0">
                  <a:pos x="0" y="15"/>
                </a:cxn>
                <a:cxn ang="0">
                  <a:pos x="0" y="22"/>
                </a:cxn>
                <a:cxn ang="0">
                  <a:pos x="7" y="22"/>
                </a:cxn>
                <a:cxn ang="0">
                  <a:pos x="7" y="15"/>
                </a:cxn>
                <a:cxn ang="0">
                  <a:pos x="7" y="7"/>
                </a:cxn>
              </a:cxnLst>
              <a:rect l="0" t="0" r="r" b="b"/>
              <a:pathLst>
                <a:path w="7" h="22">
                  <a:moveTo>
                    <a:pt x="7" y="7"/>
                  </a:moveTo>
                  <a:lnTo>
                    <a:pt x="7" y="0"/>
                  </a:lnTo>
                  <a:lnTo>
                    <a:pt x="0" y="0"/>
                  </a:lnTo>
                  <a:lnTo>
                    <a:pt x="0" y="7"/>
                  </a:lnTo>
                  <a:lnTo>
                    <a:pt x="0" y="15"/>
                  </a:lnTo>
                  <a:lnTo>
                    <a:pt x="0" y="22"/>
                  </a:lnTo>
                  <a:lnTo>
                    <a:pt x="7" y="22"/>
                  </a:lnTo>
                  <a:lnTo>
                    <a:pt x="7" y="15"/>
                  </a:lnTo>
                  <a:lnTo>
                    <a:pt x="7"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35" name="Line 5816"/>
            <p:cNvSpPr>
              <a:spLocks noChangeShapeType="1"/>
            </p:cNvSpPr>
            <p:nvPr/>
          </p:nvSpPr>
          <p:spPr bwMode="auto">
            <a:xfrm>
              <a:off x="4600575" y="24368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36" name="Freeform 5817"/>
            <p:cNvSpPr>
              <a:spLocks/>
            </p:cNvSpPr>
            <p:nvPr/>
          </p:nvSpPr>
          <p:spPr bwMode="auto">
            <a:xfrm>
              <a:off x="4597400" y="2436813"/>
              <a:ext cx="19050" cy="3175"/>
            </a:xfrm>
            <a:custGeom>
              <a:avLst/>
              <a:gdLst/>
              <a:ahLst/>
              <a:cxnLst>
                <a:cxn ang="0">
                  <a:pos x="7" y="0"/>
                </a:cxn>
                <a:cxn ang="0">
                  <a:pos x="0" y="0"/>
                </a:cxn>
                <a:cxn ang="0">
                  <a:pos x="7" y="7"/>
                </a:cxn>
                <a:cxn ang="0">
                  <a:pos x="30" y="7"/>
                </a:cxn>
                <a:cxn ang="0">
                  <a:pos x="37" y="0"/>
                </a:cxn>
                <a:cxn ang="0">
                  <a:pos x="30" y="0"/>
                </a:cxn>
                <a:cxn ang="0">
                  <a:pos x="7" y="0"/>
                </a:cxn>
              </a:cxnLst>
              <a:rect l="0" t="0" r="r" b="b"/>
              <a:pathLst>
                <a:path w="37" h="7">
                  <a:moveTo>
                    <a:pt x="7" y="0"/>
                  </a:moveTo>
                  <a:lnTo>
                    <a:pt x="0" y="0"/>
                  </a:lnTo>
                  <a:lnTo>
                    <a:pt x="7" y="7"/>
                  </a:lnTo>
                  <a:lnTo>
                    <a:pt x="30" y="7"/>
                  </a:lnTo>
                  <a:lnTo>
                    <a:pt x="37" y="0"/>
                  </a:lnTo>
                  <a:lnTo>
                    <a:pt x="30"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37" name="Freeform 5818"/>
            <p:cNvSpPr>
              <a:spLocks/>
            </p:cNvSpPr>
            <p:nvPr/>
          </p:nvSpPr>
          <p:spPr bwMode="auto">
            <a:xfrm>
              <a:off x="4597400" y="2436813"/>
              <a:ext cx="19050" cy="3175"/>
            </a:xfrm>
            <a:custGeom>
              <a:avLst/>
              <a:gdLst/>
              <a:ahLst/>
              <a:cxnLst>
                <a:cxn ang="0">
                  <a:pos x="7" y="0"/>
                </a:cxn>
                <a:cxn ang="0">
                  <a:pos x="0" y="0"/>
                </a:cxn>
                <a:cxn ang="0">
                  <a:pos x="0" y="0"/>
                </a:cxn>
                <a:cxn ang="0">
                  <a:pos x="7" y="7"/>
                </a:cxn>
                <a:cxn ang="0">
                  <a:pos x="30" y="7"/>
                </a:cxn>
                <a:cxn ang="0">
                  <a:pos x="37" y="0"/>
                </a:cxn>
                <a:cxn ang="0">
                  <a:pos x="37" y="0"/>
                </a:cxn>
                <a:cxn ang="0">
                  <a:pos x="30" y="0"/>
                </a:cxn>
                <a:cxn ang="0">
                  <a:pos x="7" y="0"/>
                </a:cxn>
              </a:cxnLst>
              <a:rect l="0" t="0" r="r" b="b"/>
              <a:pathLst>
                <a:path w="37" h="7">
                  <a:moveTo>
                    <a:pt x="7" y="0"/>
                  </a:moveTo>
                  <a:lnTo>
                    <a:pt x="0" y="0"/>
                  </a:lnTo>
                  <a:lnTo>
                    <a:pt x="0" y="0"/>
                  </a:lnTo>
                  <a:lnTo>
                    <a:pt x="7" y="7"/>
                  </a:lnTo>
                  <a:lnTo>
                    <a:pt x="30" y="7"/>
                  </a:lnTo>
                  <a:lnTo>
                    <a:pt x="37" y="0"/>
                  </a:lnTo>
                  <a:lnTo>
                    <a:pt x="37" y="0"/>
                  </a:lnTo>
                  <a:lnTo>
                    <a:pt x="30"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38" name="Line 5819"/>
            <p:cNvSpPr>
              <a:spLocks noChangeShapeType="1"/>
            </p:cNvSpPr>
            <p:nvPr/>
          </p:nvSpPr>
          <p:spPr bwMode="auto">
            <a:xfrm>
              <a:off x="4616450" y="24368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39" name="Freeform 5820"/>
            <p:cNvSpPr>
              <a:spLocks/>
            </p:cNvSpPr>
            <p:nvPr/>
          </p:nvSpPr>
          <p:spPr bwMode="auto">
            <a:xfrm>
              <a:off x="4610100" y="2436813"/>
              <a:ext cx="6350" cy="11113"/>
            </a:xfrm>
            <a:custGeom>
              <a:avLst/>
              <a:gdLst/>
              <a:ahLst/>
              <a:cxnLst>
                <a:cxn ang="0">
                  <a:pos x="14" y="0"/>
                </a:cxn>
                <a:cxn ang="0">
                  <a:pos x="0" y="0"/>
                </a:cxn>
                <a:cxn ang="0">
                  <a:pos x="0" y="13"/>
                </a:cxn>
                <a:cxn ang="0">
                  <a:pos x="7" y="21"/>
                </a:cxn>
                <a:cxn ang="0">
                  <a:pos x="14" y="21"/>
                </a:cxn>
                <a:cxn ang="0">
                  <a:pos x="14" y="13"/>
                </a:cxn>
                <a:cxn ang="0">
                  <a:pos x="14" y="0"/>
                </a:cxn>
              </a:cxnLst>
              <a:rect l="0" t="0" r="r" b="b"/>
              <a:pathLst>
                <a:path w="14" h="21">
                  <a:moveTo>
                    <a:pt x="14" y="0"/>
                  </a:moveTo>
                  <a:lnTo>
                    <a:pt x="0" y="0"/>
                  </a:lnTo>
                  <a:lnTo>
                    <a:pt x="0" y="13"/>
                  </a:lnTo>
                  <a:lnTo>
                    <a:pt x="7" y="21"/>
                  </a:lnTo>
                  <a:lnTo>
                    <a:pt x="14" y="21"/>
                  </a:lnTo>
                  <a:lnTo>
                    <a:pt x="14" y="13"/>
                  </a:lnTo>
                  <a:lnTo>
                    <a:pt x="14"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40" name="Freeform 5821"/>
            <p:cNvSpPr>
              <a:spLocks/>
            </p:cNvSpPr>
            <p:nvPr/>
          </p:nvSpPr>
          <p:spPr bwMode="auto">
            <a:xfrm>
              <a:off x="4610100" y="2436813"/>
              <a:ext cx="6350" cy="11113"/>
            </a:xfrm>
            <a:custGeom>
              <a:avLst/>
              <a:gdLst/>
              <a:ahLst/>
              <a:cxnLst>
                <a:cxn ang="0">
                  <a:pos x="14" y="0"/>
                </a:cxn>
                <a:cxn ang="0">
                  <a:pos x="14" y="0"/>
                </a:cxn>
                <a:cxn ang="0">
                  <a:pos x="7" y="0"/>
                </a:cxn>
                <a:cxn ang="0">
                  <a:pos x="0" y="0"/>
                </a:cxn>
                <a:cxn ang="0">
                  <a:pos x="0" y="13"/>
                </a:cxn>
                <a:cxn ang="0">
                  <a:pos x="7" y="21"/>
                </a:cxn>
                <a:cxn ang="0">
                  <a:pos x="14" y="21"/>
                </a:cxn>
                <a:cxn ang="0">
                  <a:pos x="14" y="13"/>
                </a:cxn>
                <a:cxn ang="0">
                  <a:pos x="14" y="0"/>
                </a:cxn>
              </a:cxnLst>
              <a:rect l="0" t="0" r="r" b="b"/>
              <a:pathLst>
                <a:path w="14" h="21">
                  <a:moveTo>
                    <a:pt x="14" y="0"/>
                  </a:moveTo>
                  <a:lnTo>
                    <a:pt x="14" y="0"/>
                  </a:lnTo>
                  <a:lnTo>
                    <a:pt x="7" y="0"/>
                  </a:lnTo>
                  <a:lnTo>
                    <a:pt x="0" y="0"/>
                  </a:lnTo>
                  <a:lnTo>
                    <a:pt x="0" y="13"/>
                  </a:lnTo>
                  <a:lnTo>
                    <a:pt x="7" y="21"/>
                  </a:lnTo>
                  <a:lnTo>
                    <a:pt x="14" y="21"/>
                  </a:lnTo>
                  <a:lnTo>
                    <a:pt x="14" y="13"/>
                  </a:lnTo>
                  <a:lnTo>
                    <a:pt x="14"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41" name="Line 5822"/>
            <p:cNvSpPr>
              <a:spLocks noChangeShapeType="1"/>
            </p:cNvSpPr>
            <p:nvPr/>
          </p:nvSpPr>
          <p:spPr bwMode="auto">
            <a:xfrm>
              <a:off x="4613275" y="24399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42" name="Freeform 5823"/>
            <p:cNvSpPr>
              <a:spLocks/>
            </p:cNvSpPr>
            <p:nvPr/>
          </p:nvSpPr>
          <p:spPr bwMode="auto">
            <a:xfrm>
              <a:off x="4610100" y="2439988"/>
              <a:ext cx="15875" cy="7938"/>
            </a:xfrm>
            <a:custGeom>
              <a:avLst/>
              <a:gdLst/>
              <a:ahLst/>
              <a:cxnLst>
                <a:cxn ang="0">
                  <a:pos x="7" y="0"/>
                </a:cxn>
                <a:cxn ang="0">
                  <a:pos x="7" y="6"/>
                </a:cxn>
                <a:cxn ang="0">
                  <a:pos x="0" y="6"/>
                </a:cxn>
                <a:cxn ang="0">
                  <a:pos x="7" y="14"/>
                </a:cxn>
                <a:cxn ang="0">
                  <a:pos x="22" y="14"/>
                </a:cxn>
                <a:cxn ang="0">
                  <a:pos x="30" y="6"/>
                </a:cxn>
                <a:cxn ang="0">
                  <a:pos x="22" y="0"/>
                </a:cxn>
                <a:cxn ang="0">
                  <a:pos x="7" y="0"/>
                </a:cxn>
              </a:cxnLst>
              <a:rect l="0" t="0" r="r" b="b"/>
              <a:pathLst>
                <a:path w="30" h="14">
                  <a:moveTo>
                    <a:pt x="7" y="0"/>
                  </a:moveTo>
                  <a:lnTo>
                    <a:pt x="7" y="6"/>
                  </a:lnTo>
                  <a:lnTo>
                    <a:pt x="0" y="6"/>
                  </a:lnTo>
                  <a:lnTo>
                    <a:pt x="7" y="14"/>
                  </a:lnTo>
                  <a:lnTo>
                    <a:pt x="22" y="14"/>
                  </a:lnTo>
                  <a:lnTo>
                    <a:pt x="30" y="6"/>
                  </a:lnTo>
                  <a:lnTo>
                    <a:pt x="22"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43" name="Freeform 5824"/>
            <p:cNvSpPr>
              <a:spLocks/>
            </p:cNvSpPr>
            <p:nvPr/>
          </p:nvSpPr>
          <p:spPr bwMode="auto">
            <a:xfrm>
              <a:off x="4610100" y="2439988"/>
              <a:ext cx="15875" cy="7938"/>
            </a:xfrm>
            <a:custGeom>
              <a:avLst/>
              <a:gdLst/>
              <a:ahLst/>
              <a:cxnLst>
                <a:cxn ang="0">
                  <a:pos x="7" y="0"/>
                </a:cxn>
                <a:cxn ang="0">
                  <a:pos x="7" y="6"/>
                </a:cxn>
                <a:cxn ang="0">
                  <a:pos x="0" y="6"/>
                </a:cxn>
                <a:cxn ang="0">
                  <a:pos x="7" y="14"/>
                </a:cxn>
                <a:cxn ang="0">
                  <a:pos x="22" y="14"/>
                </a:cxn>
                <a:cxn ang="0">
                  <a:pos x="30" y="6"/>
                </a:cxn>
                <a:cxn ang="0">
                  <a:pos x="30" y="6"/>
                </a:cxn>
                <a:cxn ang="0">
                  <a:pos x="22" y="0"/>
                </a:cxn>
                <a:cxn ang="0">
                  <a:pos x="7" y="0"/>
                </a:cxn>
              </a:cxnLst>
              <a:rect l="0" t="0" r="r" b="b"/>
              <a:pathLst>
                <a:path w="30" h="14">
                  <a:moveTo>
                    <a:pt x="7" y="0"/>
                  </a:moveTo>
                  <a:lnTo>
                    <a:pt x="7" y="6"/>
                  </a:lnTo>
                  <a:lnTo>
                    <a:pt x="0" y="6"/>
                  </a:lnTo>
                  <a:lnTo>
                    <a:pt x="7" y="14"/>
                  </a:lnTo>
                  <a:lnTo>
                    <a:pt x="22" y="14"/>
                  </a:lnTo>
                  <a:lnTo>
                    <a:pt x="30" y="6"/>
                  </a:lnTo>
                  <a:lnTo>
                    <a:pt x="30" y="6"/>
                  </a:lnTo>
                  <a:lnTo>
                    <a:pt x="22"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44" name="Line 5825"/>
            <p:cNvSpPr>
              <a:spLocks noChangeShapeType="1"/>
            </p:cNvSpPr>
            <p:nvPr/>
          </p:nvSpPr>
          <p:spPr bwMode="auto">
            <a:xfrm>
              <a:off x="4625975" y="24431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45" name="Freeform 5826"/>
            <p:cNvSpPr>
              <a:spLocks/>
            </p:cNvSpPr>
            <p:nvPr/>
          </p:nvSpPr>
          <p:spPr bwMode="auto">
            <a:xfrm>
              <a:off x="4616450" y="2439988"/>
              <a:ext cx="9525" cy="15875"/>
            </a:xfrm>
            <a:custGeom>
              <a:avLst/>
              <a:gdLst/>
              <a:ahLst/>
              <a:cxnLst>
                <a:cxn ang="0">
                  <a:pos x="16" y="6"/>
                </a:cxn>
                <a:cxn ang="0">
                  <a:pos x="8" y="0"/>
                </a:cxn>
                <a:cxn ang="0">
                  <a:pos x="0" y="6"/>
                </a:cxn>
                <a:cxn ang="0">
                  <a:pos x="0" y="21"/>
                </a:cxn>
                <a:cxn ang="0">
                  <a:pos x="8" y="29"/>
                </a:cxn>
                <a:cxn ang="0">
                  <a:pos x="16" y="29"/>
                </a:cxn>
                <a:cxn ang="0">
                  <a:pos x="16" y="21"/>
                </a:cxn>
                <a:cxn ang="0">
                  <a:pos x="16" y="6"/>
                </a:cxn>
              </a:cxnLst>
              <a:rect l="0" t="0" r="r" b="b"/>
              <a:pathLst>
                <a:path w="16" h="29">
                  <a:moveTo>
                    <a:pt x="16" y="6"/>
                  </a:moveTo>
                  <a:lnTo>
                    <a:pt x="8" y="0"/>
                  </a:lnTo>
                  <a:lnTo>
                    <a:pt x="0" y="6"/>
                  </a:lnTo>
                  <a:lnTo>
                    <a:pt x="0" y="21"/>
                  </a:lnTo>
                  <a:lnTo>
                    <a:pt x="8" y="29"/>
                  </a:lnTo>
                  <a:lnTo>
                    <a:pt x="16" y="29"/>
                  </a:lnTo>
                  <a:lnTo>
                    <a:pt x="16" y="21"/>
                  </a:lnTo>
                  <a:lnTo>
                    <a:pt x="16" y="6"/>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46" name="Freeform 5827"/>
            <p:cNvSpPr>
              <a:spLocks/>
            </p:cNvSpPr>
            <p:nvPr/>
          </p:nvSpPr>
          <p:spPr bwMode="auto">
            <a:xfrm>
              <a:off x="4616450" y="2439988"/>
              <a:ext cx="9525" cy="15875"/>
            </a:xfrm>
            <a:custGeom>
              <a:avLst/>
              <a:gdLst/>
              <a:ahLst/>
              <a:cxnLst>
                <a:cxn ang="0">
                  <a:pos x="16" y="6"/>
                </a:cxn>
                <a:cxn ang="0">
                  <a:pos x="16" y="6"/>
                </a:cxn>
                <a:cxn ang="0">
                  <a:pos x="8" y="0"/>
                </a:cxn>
                <a:cxn ang="0">
                  <a:pos x="0" y="6"/>
                </a:cxn>
                <a:cxn ang="0">
                  <a:pos x="0" y="21"/>
                </a:cxn>
                <a:cxn ang="0">
                  <a:pos x="8" y="29"/>
                </a:cxn>
                <a:cxn ang="0">
                  <a:pos x="16" y="29"/>
                </a:cxn>
                <a:cxn ang="0">
                  <a:pos x="16" y="21"/>
                </a:cxn>
                <a:cxn ang="0">
                  <a:pos x="16" y="6"/>
                </a:cxn>
              </a:cxnLst>
              <a:rect l="0" t="0" r="r" b="b"/>
              <a:pathLst>
                <a:path w="16" h="29">
                  <a:moveTo>
                    <a:pt x="16" y="6"/>
                  </a:moveTo>
                  <a:lnTo>
                    <a:pt x="16" y="6"/>
                  </a:lnTo>
                  <a:lnTo>
                    <a:pt x="8" y="0"/>
                  </a:lnTo>
                  <a:lnTo>
                    <a:pt x="0" y="6"/>
                  </a:lnTo>
                  <a:lnTo>
                    <a:pt x="0" y="21"/>
                  </a:lnTo>
                  <a:lnTo>
                    <a:pt x="8" y="29"/>
                  </a:lnTo>
                  <a:lnTo>
                    <a:pt x="16" y="29"/>
                  </a:lnTo>
                  <a:lnTo>
                    <a:pt x="16" y="21"/>
                  </a:lnTo>
                  <a:lnTo>
                    <a:pt x="16" y="6"/>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47" name="Line 5828"/>
            <p:cNvSpPr>
              <a:spLocks noChangeShapeType="1"/>
            </p:cNvSpPr>
            <p:nvPr/>
          </p:nvSpPr>
          <p:spPr bwMode="auto">
            <a:xfrm>
              <a:off x="4621213" y="24479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48" name="Freeform 5829"/>
            <p:cNvSpPr>
              <a:spLocks/>
            </p:cNvSpPr>
            <p:nvPr/>
          </p:nvSpPr>
          <p:spPr bwMode="auto">
            <a:xfrm>
              <a:off x="4616450" y="2447925"/>
              <a:ext cx="12700" cy="7938"/>
            </a:xfrm>
            <a:custGeom>
              <a:avLst/>
              <a:gdLst/>
              <a:ahLst/>
              <a:cxnLst>
                <a:cxn ang="0">
                  <a:pos x="8" y="0"/>
                </a:cxn>
                <a:cxn ang="0">
                  <a:pos x="0" y="0"/>
                </a:cxn>
                <a:cxn ang="0">
                  <a:pos x="0" y="7"/>
                </a:cxn>
                <a:cxn ang="0">
                  <a:pos x="8" y="15"/>
                </a:cxn>
                <a:cxn ang="0">
                  <a:pos x="16" y="15"/>
                </a:cxn>
                <a:cxn ang="0">
                  <a:pos x="23" y="7"/>
                </a:cxn>
                <a:cxn ang="0">
                  <a:pos x="23" y="0"/>
                </a:cxn>
                <a:cxn ang="0">
                  <a:pos x="16" y="0"/>
                </a:cxn>
                <a:cxn ang="0">
                  <a:pos x="8" y="0"/>
                </a:cxn>
              </a:cxnLst>
              <a:rect l="0" t="0" r="r" b="b"/>
              <a:pathLst>
                <a:path w="23" h="15">
                  <a:moveTo>
                    <a:pt x="8" y="0"/>
                  </a:moveTo>
                  <a:lnTo>
                    <a:pt x="0" y="0"/>
                  </a:lnTo>
                  <a:lnTo>
                    <a:pt x="0" y="7"/>
                  </a:lnTo>
                  <a:lnTo>
                    <a:pt x="8" y="15"/>
                  </a:lnTo>
                  <a:lnTo>
                    <a:pt x="16" y="15"/>
                  </a:lnTo>
                  <a:lnTo>
                    <a:pt x="23" y="7"/>
                  </a:lnTo>
                  <a:lnTo>
                    <a:pt x="23"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49" name="Freeform 5830"/>
            <p:cNvSpPr>
              <a:spLocks/>
            </p:cNvSpPr>
            <p:nvPr/>
          </p:nvSpPr>
          <p:spPr bwMode="auto">
            <a:xfrm>
              <a:off x="4616450" y="2447925"/>
              <a:ext cx="12700" cy="7938"/>
            </a:xfrm>
            <a:custGeom>
              <a:avLst/>
              <a:gdLst/>
              <a:ahLst/>
              <a:cxnLst>
                <a:cxn ang="0">
                  <a:pos x="8" y="0"/>
                </a:cxn>
                <a:cxn ang="0">
                  <a:pos x="0" y="0"/>
                </a:cxn>
                <a:cxn ang="0">
                  <a:pos x="0" y="7"/>
                </a:cxn>
                <a:cxn ang="0">
                  <a:pos x="8" y="15"/>
                </a:cxn>
                <a:cxn ang="0">
                  <a:pos x="16" y="15"/>
                </a:cxn>
                <a:cxn ang="0">
                  <a:pos x="23" y="7"/>
                </a:cxn>
                <a:cxn ang="0">
                  <a:pos x="23" y="0"/>
                </a:cxn>
                <a:cxn ang="0">
                  <a:pos x="16" y="0"/>
                </a:cxn>
                <a:cxn ang="0">
                  <a:pos x="8" y="0"/>
                </a:cxn>
              </a:cxnLst>
              <a:rect l="0" t="0" r="r" b="b"/>
              <a:pathLst>
                <a:path w="23" h="15">
                  <a:moveTo>
                    <a:pt x="8" y="0"/>
                  </a:moveTo>
                  <a:lnTo>
                    <a:pt x="0" y="0"/>
                  </a:lnTo>
                  <a:lnTo>
                    <a:pt x="0" y="7"/>
                  </a:lnTo>
                  <a:lnTo>
                    <a:pt x="8" y="15"/>
                  </a:lnTo>
                  <a:lnTo>
                    <a:pt x="16" y="15"/>
                  </a:lnTo>
                  <a:lnTo>
                    <a:pt x="23" y="7"/>
                  </a:lnTo>
                  <a:lnTo>
                    <a:pt x="23"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50" name="Line 5831"/>
            <p:cNvSpPr>
              <a:spLocks noChangeShapeType="1"/>
            </p:cNvSpPr>
            <p:nvPr/>
          </p:nvSpPr>
          <p:spPr bwMode="auto">
            <a:xfrm>
              <a:off x="4625975" y="24479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51" name="Freeform 5832"/>
            <p:cNvSpPr>
              <a:spLocks/>
            </p:cNvSpPr>
            <p:nvPr/>
          </p:nvSpPr>
          <p:spPr bwMode="auto">
            <a:xfrm>
              <a:off x="4621213" y="2447925"/>
              <a:ext cx="12700" cy="7938"/>
            </a:xfrm>
            <a:custGeom>
              <a:avLst/>
              <a:gdLst/>
              <a:ahLst/>
              <a:cxnLst>
                <a:cxn ang="0">
                  <a:pos x="8" y="0"/>
                </a:cxn>
                <a:cxn ang="0">
                  <a:pos x="0" y="0"/>
                </a:cxn>
                <a:cxn ang="0">
                  <a:pos x="0" y="7"/>
                </a:cxn>
                <a:cxn ang="0">
                  <a:pos x="8" y="15"/>
                </a:cxn>
                <a:cxn ang="0">
                  <a:pos x="15" y="15"/>
                </a:cxn>
                <a:cxn ang="0">
                  <a:pos x="23" y="7"/>
                </a:cxn>
                <a:cxn ang="0">
                  <a:pos x="23" y="0"/>
                </a:cxn>
                <a:cxn ang="0">
                  <a:pos x="15" y="0"/>
                </a:cxn>
                <a:cxn ang="0">
                  <a:pos x="8" y="0"/>
                </a:cxn>
              </a:cxnLst>
              <a:rect l="0" t="0" r="r" b="b"/>
              <a:pathLst>
                <a:path w="23" h="15">
                  <a:moveTo>
                    <a:pt x="8" y="0"/>
                  </a:moveTo>
                  <a:lnTo>
                    <a:pt x="0" y="0"/>
                  </a:lnTo>
                  <a:lnTo>
                    <a:pt x="0" y="7"/>
                  </a:lnTo>
                  <a:lnTo>
                    <a:pt x="8" y="15"/>
                  </a:lnTo>
                  <a:lnTo>
                    <a:pt x="15" y="15"/>
                  </a:lnTo>
                  <a:lnTo>
                    <a:pt x="23" y="7"/>
                  </a:lnTo>
                  <a:lnTo>
                    <a:pt x="23" y="0"/>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52" name="Freeform 5833"/>
            <p:cNvSpPr>
              <a:spLocks/>
            </p:cNvSpPr>
            <p:nvPr/>
          </p:nvSpPr>
          <p:spPr bwMode="auto">
            <a:xfrm>
              <a:off x="4621213" y="2447925"/>
              <a:ext cx="12700" cy="7938"/>
            </a:xfrm>
            <a:custGeom>
              <a:avLst/>
              <a:gdLst/>
              <a:ahLst/>
              <a:cxnLst>
                <a:cxn ang="0">
                  <a:pos x="8" y="0"/>
                </a:cxn>
                <a:cxn ang="0">
                  <a:pos x="0" y="0"/>
                </a:cxn>
                <a:cxn ang="0">
                  <a:pos x="0" y="7"/>
                </a:cxn>
                <a:cxn ang="0">
                  <a:pos x="8" y="15"/>
                </a:cxn>
                <a:cxn ang="0">
                  <a:pos x="15" y="15"/>
                </a:cxn>
                <a:cxn ang="0">
                  <a:pos x="23" y="7"/>
                </a:cxn>
                <a:cxn ang="0">
                  <a:pos x="23" y="0"/>
                </a:cxn>
                <a:cxn ang="0">
                  <a:pos x="15" y="0"/>
                </a:cxn>
                <a:cxn ang="0">
                  <a:pos x="8" y="0"/>
                </a:cxn>
              </a:cxnLst>
              <a:rect l="0" t="0" r="r" b="b"/>
              <a:pathLst>
                <a:path w="23" h="15">
                  <a:moveTo>
                    <a:pt x="8" y="0"/>
                  </a:moveTo>
                  <a:lnTo>
                    <a:pt x="0" y="0"/>
                  </a:lnTo>
                  <a:lnTo>
                    <a:pt x="0" y="7"/>
                  </a:lnTo>
                  <a:lnTo>
                    <a:pt x="8" y="15"/>
                  </a:lnTo>
                  <a:lnTo>
                    <a:pt x="15" y="15"/>
                  </a:lnTo>
                  <a:lnTo>
                    <a:pt x="23" y="7"/>
                  </a:lnTo>
                  <a:lnTo>
                    <a:pt x="23"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53" name="Line 5834"/>
            <p:cNvSpPr>
              <a:spLocks noChangeShapeType="1"/>
            </p:cNvSpPr>
            <p:nvPr/>
          </p:nvSpPr>
          <p:spPr bwMode="auto">
            <a:xfrm>
              <a:off x="4633913" y="24511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54" name="Freeform 5835"/>
            <p:cNvSpPr>
              <a:spLocks/>
            </p:cNvSpPr>
            <p:nvPr/>
          </p:nvSpPr>
          <p:spPr bwMode="auto">
            <a:xfrm>
              <a:off x="4625975" y="2447925"/>
              <a:ext cx="7938" cy="15875"/>
            </a:xfrm>
            <a:custGeom>
              <a:avLst/>
              <a:gdLst/>
              <a:ahLst/>
              <a:cxnLst>
                <a:cxn ang="0">
                  <a:pos x="15" y="7"/>
                </a:cxn>
                <a:cxn ang="0">
                  <a:pos x="15" y="0"/>
                </a:cxn>
                <a:cxn ang="0">
                  <a:pos x="7" y="0"/>
                </a:cxn>
                <a:cxn ang="0">
                  <a:pos x="0" y="7"/>
                </a:cxn>
                <a:cxn ang="0">
                  <a:pos x="0" y="22"/>
                </a:cxn>
                <a:cxn ang="0">
                  <a:pos x="7" y="30"/>
                </a:cxn>
                <a:cxn ang="0">
                  <a:pos x="15" y="22"/>
                </a:cxn>
                <a:cxn ang="0">
                  <a:pos x="15" y="7"/>
                </a:cxn>
              </a:cxnLst>
              <a:rect l="0" t="0" r="r" b="b"/>
              <a:pathLst>
                <a:path w="15" h="30">
                  <a:moveTo>
                    <a:pt x="15" y="7"/>
                  </a:moveTo>
                  <a:lnTo>
                    <a:pt x="15" y="0"/>
                  </a:lnTo>
                  <a:lnTo>
                    <a:pt x="7" y="0"/>
                  </a:lnTo>
                  <a:lnTo>
                    <a:pt x="0" y="7"/>
                  </a:lnTo>
                  <a:lnTo>
                    <a:pt x="0" y="22"/>
                  </a:lnTo>
                  <a:lnTo>
                    <a:pt x="7" y="30"/>
                  </a:lnTo>
                  <a:lnTo>
                    <a:pt x="15" y="22"/>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55" name="Freeform 5836"/>
            <p:cNvSpPr>
              <a:spLocks/>
            </p:cNvSpPr>
            <p:nvPr/>
          </p:nvSpPr>
          <p:spPr bwMode="auto">
            <a:xfrm>
              <a:off x="4625975" y="2447925"/>
              <a:ext cx="7938" cy="15875"/>
            </a:xfrm>
            <a:custGeom>
              <a:avLst/>
              <a:gdLst/>
              <a:ahLst/>
              <a:cxnLst>
                <a:cxn ang="0">
                  <a:pos x="15" y="7"/>
                </a:cxn>
                <a:cxn ang="0">
                  <a:pos x="15" y="0"/>
                </a:cxn>
                <a:cxn ang="0">
                  <a:pos x="7" y="0"/>
                </a:cxn>
                <a:cxn ang="0">
                  <a:pos x="0" y="7"/>
                </a:cxn>
                <a:cxn ang="0">
                  <a:pos x="0" y="22"/>
                </a:cxn>
                <a:cxn ang="0">
                  <a:pos x="7" y="30"/>
                </a:cxn>
                <a:cxn ang="0">
                  <a:pos x="15" y="22"/>
                </a:cxn>
                <a:cxn ang="0">
                  <a:pos x="15" y="22"/>
                </a:cxn>
                <a:cxn ang="0">
                  <a:pos x="15" y="7"/>
                </a:cxn>
              </a:cxnLst>
              <a:rect l="0" t="0" r="r" b="b"/>
              <a:pathLst>
                <a:path w="15" h="30">
                  <a:moveTo>
                    <a:pt x="15" y="7"/>
                  </a:moveTo>
                  <a:lnTo>
                    <a:pt x="15" y="0"/>
                  </a:lnTo>
                  <a:lnTo>
                    <a:pt x="7" y="0"/>
                  </a:lnTo>
                  <a:lnTo>
                    <a:pt x="0" y="7"/>
                  </a:lnTo>
                  <a:lnTo>
                    <a:pt x="0" y="22"/>
                  </a:lnTo>
                  <a:lnTo>
                    <a:pt x="7" y="30"/>
                  </a:lnTo>
                  <a:lnTo>
                    <a:pt x="15" y="22"/>
                  </a:lnTo>
                  <a:lnTo>
                    <a:pt x="15" y="22"/>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56" name="Line 5837"/>
            <p:cNvSpPr>
              <a:spLocks noChangeShapeType="1"/>
            </p:cNvSpPr>
            <p:nvPr/>
          </p:nvSpPr>
          <p:spPr bwMode="auto">
            <a:xfrm>
              <a:off x="4629150" y="24558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57" name="Freeform 5838"/>
            <p:cNvSpPr>
              <a:spLocks/>
            </p:cNvSpPr>
            <p:nvPr/>
          </p:nvSpPr>
          <p:spPr bwMode="auto">
            <a:xfrm>
              <a:off x="4625975" y="2455863"/>
              <a:ext cx="11113" cy="7938"/>
            </a:xfrm>
            <a:custGeom>
              <a:avLst/>
              <a:gdLst/>
              <a:ahLst/>
              <a:cxnLst>
                <a:cxn ang="0">
                  <a:pos x="7" y="0"/>
                </a:cxn>
                <a:cxn ang="0">
                  <a:pos x="0" y="0"/>
                </a:cxn>
                <a:cxn ang="0">
                  <a:pos x="0" y="7"/>
                </a:cxn>
                <a:cxn ang="0">
                  <a:pos x="7" y="15"/>
                </a:cxn>
                <a:cxn ang="0">
                  <a:pos x="15" y="15"/>
                </a:cxn>
                <a:cxn ang="0">
                  <a:pos x="22" y="7"/>
                </a:cxn>
                <a:cxn ang="0">
                  <a:pos x="22" y="0"/>
                </a:cxn>
                <a:cxn ang="0">
                  <a:pos x="15" y="0"/>
                </a:cxn>
                <a:cxn ang="0">
                  <a:pos x="7" y="0"/>
                </a:cxn>
              </a:cxnLst>
              <a:rect l="0" t="0" r="r" b="b"/>
              <a:pathLst>
                <a:path w="22" h="15">
                  <a:moveTo>
                    <a:pt x="7" y="0"/>
                  </a:moveTo>
                  <a:lnTo>
                    <a:pt x="0" y="0"/>
                  </a:lnTo>
                  <a:lnTo>
                    <a:pt x="0" y="7"/>
                  </a:lnTo>
                  <a:lnTo>
                    <a:pt x="7" y="15"/>
                  </a:lnTo>
                  <a:lnTo>
                    <a:pt x="15" y="15"/>
                  </a:lnTo>
                  <a:lnTo>
                    <a:pt x="22" y="7"/>
                  </a:lnTo>
                  <a:lnTo>
                    <a:pt x="22" y="0"/>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58" name="Freeform 5839"/>
            <p:cNvSpPr>
              <a:spLocks/>
            </p:cNvSpPr>
            <p:nvPr/>
          </p:nvSpPr>
          <p:spPr bwMode="auto">
            <a:xfrm>
              <a:off x="4625975" y="2455863"/>
              <a:ext cx="11113" cy="7938"/>
            </a:xfrm>
            <a:custGeom>
              <a:avLst/>
              <a:gdLst/>
              <a:ahLst/>
              <a:cxnLst>
                <a:cxn ang="0">
                  <a:pos x="7" y="0"/>
                </a:cxn>
                <a:cxn ang="0">
                  <a:pos x="0" y="0"/>
                </a:cxn>
                <a:cxn ang="0">
                  <a:pos x="0" y="7"/>
                </a:cxn>
                <a:cxn ang="0">
                  <a:pos x="7" y="15"/>
                </a:cxn>
                <a:cxn ang="0">
                  <a:pos x="15" y="15"/>
                </a:cxn>
                <a:cxn ang="0">
                  <a:pos x="22" y="7"/>
                </a:cxn>
                <a:cxn ang="0">
                  <a:pos x="22" y="0"/>
                </a:cxn>
                <a:cxn ang="0">
                  <a:pos x="15" y="0"/>
                </a:cxn>
                <a:cxn ang="0">
                  <a:pos x="7" y="0"/>
                </a:cxn>
              </a:cxnLst>
              <a:rect l="0" t="0" r="r" b="b"/>
              <a:pathLst>
                <a:path w="22" h="15">
                  <a:moveTo>
                    <a:pt x="7" y="0"/>
                  </a:moveTo>
                  <a:lnTo>
                    <a:pt x="0" y="0"/>
                  </a:lnTo>
                  <a:lnTo>
                    <a:pt x="0" y="7"/>
                  </a:lnTo>
                  <a:lnTo>
                    <a:pt x="7" y="15"/>
                  </a:lnTo>
                  <a:lnTo>
                    <a:pt x="15" y="15"/>
                  </a:lnTo>
                  <a:lnTo>
                    <a:pt x="22" y="7"/>
                  </a:lnTo>
                  <a:lnTo>
                    <a:pt x="22"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59" name="Line 5840"/>
            <p:cNvSpPr>
              <a:spLocks noChangeShapeType="1"/>
            </p:cNvSpPr>
            <p:nvPr/>
          </p:nvSpPr>
          <p:spPr bwMode="auto">
            <a:xfrm>
              <a:off x="4633913" y="24558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60" name="Freeform 5841"/>
            <p:cNvSpPr>
              <a:spLocks/>
            </p:cNvSpPr>
            <p:nvPr/>
          </p:nvSpPr>
          <p:spPr bwMode="auto">
            <a:xfrm>
              <a:off x="4629150" y="2455863"/>
              <a:ext cx="11113" cy="7938"/>
            </a:xfrm>
            <a:custGeom>
              <a:avLst/>
              <a:gdLst/>
              <a:ahLst/>
              <a:cxnLst>
                <a:cxn ang="0">
                  <a:pos x="8" y="0"/>
                </a:cxn>
                <a:cxn ang="0">
                  <a:pos x="0" y="0"/>
                </a:cxn>
                <a:cxn ang="0">
                  <a:pos x="0" y="7"/>
                </a:cxn>
                <a:cxn ang="0">
                  <a:pos x="8" y="15"/>
                </a:cxn>
                <a:cxn ang="0">
                  <a:pos x="15" y="15"/>
                </a:cxn>
                <a:cxn ang="0">
                  <a:pos x="22" y="7"/>
                </a:cxn>
                <a:cxn ang="0">
                  <a:pos x="15" y="0"/>
                </a:cxn>
                <a:cxn ang="0">
                  <a:pos x="8" y="0"/>
                </a:cxn>
              </a:cxnLst>
              <a:rect l="0" t="0" r="r" b="b"/>
              <a:pathLst>
                <a:path w="22" h="15">
                  <a:moveTo>
                    <a:pt x="8" y="0"/>
                  </a:moveTo>
                  <a:lnTo>
                    <a:pt x="0" y="0"/>
                  </a:lnTo>
                  <a:lnTo>
                    <a:pt x="0" y="7"/>
                  </a:lnTo>
                  <a:lnTo>
                    <a:pt x="8" y="15"/>
                  </a:lnTo>
                  <a:lnTo>
                    <a:pt x="15" y="15"/>
                  </a:lnTo>
                  <a:lnTo>
                    <a:pt x="22" y="7"/>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61" name="Freeform 5842"/>
            <p:cNvSpPr>
              <a:spLocks/>
            </p:cNvSpPr>
            <p:nvPr/>
          </p:nvSpPr>
          <p:spPr bwMode="auto">
            <a:xfrm>
              <a:off x="4629150" y="2455863"/>
              <a:ext cx="11113" cy="7938"/>
            </a:xfrm>
            <a:custGeom>
              <a:avLst/>
              <a:gdLst/>
              <a:ahLst/>
              <a:cxnLst>
                <a:cxn ang="0">
                  <a:pos x="8" y="0"/>
                </a:cxn>
                <a:cxn ang="0">
                  <a:pos x="0" y="0"/>
                </a:cxn>
                <a:cxn ang="0">
                  <a:pos x="0" y="7"/>
                </a:cxn>
                <a:cxn ang="0">
                  <a:pos x="8" y="15"/>
                </a:cxn>
                <a:cxn ang="0">
                  <a:pos x="15" y="15"/>
                </a:cxn>
                <a:cxn ang="0">
                  <a:pos x="22" y="7"/>
                </a:cxn>
                <a:cxn ang="0">
                  <a:pos x="15" y="0"/>
                </a:cxn>
                <a:cxn ang="0">
                  <a:pos x="15" y="0"/>
                </a:cxn>
                <a:cxn ang="0">
                  <a:pos x="8" y="0"/>
                </a:cxn>
              </a:cxnLst>
              <a:rect l="0" t="0" r="r" b="b"/>
              <a:pathLst>
                <a:path w="22" h="15">
                  <a:moveTo>
                    <a:pt x="8" y="0"/>
                  </a:moveTo>
                  <a:lnTo>
                    <a:pt x="0" y="0"/>
                  </a:lnTo>
                  <a:lnTo>
                    <a:pt x="0" y="7"/>
                  </a:lnTo>
                  <a:lnTo>
                    <a:pt x="8" y="15"/>
                  </a:lnTo>
                  <a:lnTo>
                    <a:pt x="15" y="15"/>
                  </a:lnTo>
                  <a:lnTo>
                    <a:pt x="22" y="7"/>
                  </a:lnTo>
                  <a:lnTo>
                    <a:pt x="15"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62" name="Line 5843"/>
            <p:cNvSpPr>
              <a:spLocks noChangeShapeType="1"/>
            </p:cNvSpPr>
            <p:nvPr/>
          </p:nvSpPr>
          <p:spPr bwMode="auto">
            <a:xfrm>
              <a:off x="4640263" y="24590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63" name="Freeform 5844"/>
            <p:cNvSpPr>
              <a:spLocks/>
            </p:cNvSpPr>
            <p:nvPr/>
          </p:nvSpPr>
          <p:spPr bwMode="auto">
            <a:xfrm>
              <a:off x="4633913" y="2455863"/>
              <a:ext cx="6350" cy="11113"/>
            </a:xfrm>
            <a:custGeom>
              <a:avLst/>
              <a:gdLst/>
              <a:ahLst/>
              <a:cxnLst>
                <a:cxn ang="0">
                  <a:pos x="14" y="7"/>
                </a:cxn>
                <a:cxn ang="0">
                  <a:pos x="7" y="0"/>
                </a:cxn>
                <a:cxn ang="0">
                  <a:pos x="0" y="7"/>
                </a:cxn>
                <a:cxn ang="0">
                  <a:pos x="0" y="21"/>
                </a:cxn>
                <a:cxn ang="0">
                  <a:pos x="14" y="21"/>
                </a:cxn>
                <a:cxn ang="0">
                  <a:pos x="14" y="7"/>
                </a:cxn>
              </a:cxnLst>
              <a:rect l="0" t="0" r="r" b="b"/>
              <a:pathLst>
                <a:path w="14" h="21">
                  <a:moveTo>
                    <a:pt x="14" y="7"/>
                  </a:moveTo>
                  <a:lnTo>
                    <a:pt x="7" y="0"/>
                  </a:lnTo>
                  <a:lnTo>
                    <a:pt x="0" y="7"/>
                  </a:lnTo>
                  <a:lnTo>
                    <a:pt x="0" y="21"/>
                  </a:lnTo>
                  <a:lnTo>
                    <a:pt x="14" y="21"/>
                  </a:lnTo>
                  <a:lnTo>
                    <a:pt x="14"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64" name="Freeform 5845"/>
            <p:cNvSpPr>
              <a:spLocks/>
            </p:cNvSpPr>
            <p:nvPr/>
          </p:nvSpPr>
          <p:spPr bwMode="auto">
            <a:xfrm>
              <a:off x="4633913" y="2455863"/>
              <a:ext cx="6350" cy="11113"/>
            </a:xfrm>
            <a:custGeom>
              <a:avLst/>
              <a:gdLst/>
              <a:ahLst/>
              <a:cxnLst>
                <a:cxn ang="0">
                  <a:pos x="14" y="7"/>
                </a:cxn>
                <a:cxn ang="0">
                  <a:pos x="7" y="0"/>
                </a:cxn>
                <a:cxn ang="0">
                  <a:pos x="7" y="0"/>
                </a:cxn>
                <a:cxn ang="0">
                  <a:pos x="0" y="7"/>
                </a:cxn>
                <a:cxn ang="0">
                  <a:pos x="0" y="21"/>
                </a:cxn>
                <a:cxn ang="0">
                  <a:pos x="7" y="21"/>
                </a:cxn>
                <a:cxn ang="0">
                  <a:pos x="7" y="21"/>
                </a:cxn>
                <a:cxn ang="0">
                  <a:pos x="14" y="21"/>
                </a:cxn>
                <a:cxn ang="0">
                  <a:pos x="14" y="7"/>
                </a:cxn>
              </a:cxnLst>
              <a:rect l="0" t="0" r="r" b="b"/>
              <a:pathLst>
                <a:path w="14" h="21">
                  <a:moveTo>
                    <a:pt x="14" y="7"/>
                  </a:moveTo>
                  <a:lnTo>
                    <a:pt x="7" y="0"/>
                  </a:lnTo>
                  <a:lnTo>
                    <a:pt x="7" y="0"/>
                  </a:lnTo>
                  <a:lnTo>
                    <a:pt x="0" y="7"/>
                  </a:lnTo>
                  <a:lnTo>
                    <a:pt x="0" y="21"/>
                  </a:lnTo>
                  <a:lnTo>
                    <a:pt x="7" y="21"/>
                  </a:lnTo>
                  <a:lnTo>
                    <a:pt x="7" y="21"/>
                  </a:lnTo>
                  <a:lnTo>
                    <a:pt x="14" y="21"/>
                  </a:lnTo>
                  <a:lnTo>
                    <a:pt x="14"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65" name="Line 5846"/>
            <p:cNvSpPr>
              <a:spLocks noChangeShapeType="1"/>
            </p:cNvSpPr>
            <p:nvPr/>
          </p:nvSpPr>
          <p:spPr bwMode="auto">
            <a:xfrm>
              <a:off x="4637088" y="24638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66" name="Freeform 5847"/>
            <p:cNvSpPr>
              <a:spLocks/>
            </p:cNvSpPr>
            <p:nvPr/>
          </p:nvSpPr>
          <p:spPr bwMode="auto">
            <a:xfrm>
              <a:off x="4633913" y="2463800"/>
              <a:ext cx="11113" cy="3175"/>
            </a:xfrm>
            <a:custGeom>
              <a:avLst/>
              <a:gdLst/>
              <a:ahLst/>
              <a:cxnLst>
                <a:cxn ang="0">
                  <a:pos x="7" y="0"/>
                </a:cxn>
                <a:cxn ang="0">
                  <a:pos x="0" y="0"/>
                </a:cxn>
                <a:cxn ang="0">
                  <a:pos x="0" y="6"/>
                </a:cxn>
                <a:cxn ang="0">
                  <a:pos x="22" y="6"/>
                </a:cxn>
                <a:cxn ang="0">
                  <a:pos x="14" y="0"/>
                </a:cxn>
                <a:cxn ang="0">
                  <a:pos x="7" y="0"/>
                </a:cxn>
              </a:cxnLst>
              <a:rect l="0" t="0" r="r" b="b"/>
              <a:pathLst>
                <a:path w="22" h="6">
                  <a:moveTo>
                    <a:pt x="7" y="0"/>
                  </a:moveTo>
                  <a:lnTo>
                    <a:pt x="0" y="0"/>
                  </a:lnTo>
                  <a:lnTo>
                    <a:pt x="0" y="6"/>
                  </a:lnTo>
                  <a:lnTo>
                    <a:pt x="22" y="6"/>
                  </a:lnTo>
                  <a:lnTo>
                    <a:pt x="14"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67" name="Freeform 5848"/>
            <p:cNvSpPr>
              <a:spLocks/>
            </p:cNvSpPr>
            <p:nvPr/>
          </p:nvSpPr>
          <p:spPr bwMode="auto">
            <a:xfrm>
              <a:off x="4633913" y="2463800"/>
              <a:ext cx="11113" cy="3175"/>
            </a:xfrm>
            <a:custGeom>
              <a:avLst/>
              <a:gdLst/>
              <a:ahLst/>
              <a:cxnLst>
                <a:cxn ang="0">
                  <a:pos x="7" y="0"/>
                </a:cxn>
                <a:cxn ang="0">
                  <a:pos x="0" y="0"/>
                </a:cxn>
                <a:cxn ang="0">
                  <a:pos x="0" y="6"/>
                </a:cxn>
                <a:cxn ang="0">
                  <a:pos x="7" y="6"/>
                </a:cxn>
                <a:cxn ang="0">
                  <a:pos x="14" y="6"/>
                </a:cxn>
                <a:cxn ang="0">
                  <a:pos x="22" y="6"/>
                </a:cxn>
                <a:cxn ang="0">
                  <a:pos x="14" y="0"/>
                </a:cxn>
                <a:cxn ang="0">
                  <a:pos x="14" y="0"/>
                </a:cxn>
                <a:cxn ang="0">
                  <a:pos x="7" y="0"/>
                </a:cxn>
              </a:cxnLst>
              <a:rect l="0" t="0" r="r" b="b"/>
              <a:pathLst>
                <a:path w="22" h="6">
                  <a:moveTo>
                    <a:pt x="7" y="0"/>
                  </a:moveTo>
                  <a:lnTo>
                    <a:pt x="0" y="0"/>
                  </a:lnTo>
                  <a:lnTo>
                    <a:pt x="0" y="6"/>
                  </a:lnTo>
                  <a:lnTo>
                    <a:pt x="7" y="6"/>
                  </a:lnTo>
                  <a:lnTo>
                    <a:pt x="14" y="6"/>
                  </a:lnTo>
                  <a:lnTo>
                    <a:pt x="22" y="6"/>
                  </a:lnTo>
                  <a:lnTo>
                    <a:pt x="14" y="0"/>
                  </a:lnTo>
                  <a:lnTo>
                    <a:pt x="14"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68" name="Line 5850"/>
            <p:cNvSpPr>
              <a:spLocks noChangeShapeType="1"/>
            </p:cNvSpPr>
            <p:nvPr/>
          </p:nvSpPr>
          <p:spPr bwMode="auto">
            <a:xfrm>
              <a:off x="4640263" y="24638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69" name="Freeform 5851"/>
            <p:cNvSpPr>
              <a:spLocks/>
            </p:cNvSpPr>
            <p:nvPr/>
          </p:nvSpPr>
          <p:spPr bwMode="auto">
            <a:xfrm>
              <a:off x="4637088" y="2463800"/>
              <a:ext cx="26988" cy="3175"/>
            </a:xfrm>
            <a:custGeom>
              <a:avLst/>
              <a:gdLst/>
              <a:ahLst/>
              <a:cxnLst>
                <a:cxn ang="0">
                  <a:pos x="7" y="0"/>
                </a:cxn>
                <a:cxn ang="0">
                  <a:pos x="0" y="0"/>
                </a:cxn>
                <a:cxn ang="0">
                  <a:pos x="0" y="6"/>
                </a:cxn>
                <a:cxn ang="0">
                  <a:pos x="52" y="6"/>
                </a:cxn>
                <a:cxn ang="0">
                  <a:pos x="52" y="0"/>
                </a:cxn>
                <a:cxn ang="0">
                  <a:pos x="45" y="0"/>
                </a:cxn>
                <a:cxn ang="0">
                  <a:pos x="7" y="0"/>
                </a:cxn>
              </a:cxnLst>
              <a:rect l="0" t="0" r="r" b="b"/>
              <a:pathLst>
                <a:path w="52" h="6">
                  <a:moveTo>
                    <a:pt x="7" y="0"/>
                  </a:moveTo>
                  <a:lnTo>
                    <a:pt x="0" y="0"/>
                  </a:lnTo>
                  <a:lnTo>
                    <a:pt x="0" y="6"/>
                  </a:lnTo>
                  <a:lnTo>
                    <a:pt x="52" y="6"/>
                  </a:lnTo>
                  <a:lnTo>
                    <a:pt x="52" y="0"/>
                  </a:lnTo>
                  <a:lnTo>
                    <a:pt x="4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70" name="Freeform 5852"/>
            <p:cNvSpPr>
              <a:spLocks/>
            </p:cNvSpPr>
            <p:nvPr/>
          </p:nvSpPr>
          <p:spPr bwMode="auto">
            <a:xfrm>
              <a:off x="4637088" y="2463800"/>
              <a:ext cx="26988" cy="3175"/>
            </a:xfrm>
            <a:custGeom>
              <a:avLst/>
              <a:gdLst/>
              <a:ahLst/>
              <a:cxnLst>
                <a:cxn ang="0">
                  <a:pos x="7" y="0"/>
                </a:cxn>
                <a:cxn ang="0">
                  <a:pos x="0" y="0"/>
                </a:cxn>
                <a:cxn ang="0">
                  <a:pos x="0" y="6"/>
                </a:cxn>
                <a:cxn ang="0">
                  <a:pos x="7" y="6"/>
                </a:cxn>
                <a:cxn ang="0">
                  <a:pos x="45" y="6"/>
                </a:cxn>
                <a:cxn ang="0">
                  <a:pos x="52" y="6"/>
                </a:cxn>
                <a:cxn ang="0">
                  <a:pos x="52" y="0"/>
                </a:cxn>
                <a:cxn ang="0">
                  <a:pos x="45" y="0"/>
                </a:cxn>
                <a:cxn ang="0">
                  <a:pos x="7" y="0"/>
                </a:cxn>
              </a:cxnLst>
              <a:rect l="0" t="0" r="r" b="b"/>
              <a:pathLst>
                <a:path w="52" h="6">
                  <a:moveTo>
                    <a:pt x="7" y="0"/>
                  </a:moveTo>
                  <a:lnTo>
                    <a:pt x="0" y="0"/>
                  </a:lnTo>
                  <a:lnTo>
                    <a:pt x="0" y="6"/>
                  </a:lnTo>
                  <a:lnTo>
                    <a:pt x="7" y="6"/>
                  </a:lnTo>
                  <a:lnTo>
                    <a:pt x="45" y="6"/>
                  </a:lnTo>
                  <a:lnTo>
                    <a:pt x="52" y="6"/>
                  </a:lnTo>
                  <a:lnTo>
                    <a:pt x="52" y="0"/>
                  </a:lnTo>
                  <a:lnTo>
                    <a:pt x="4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71" name="Line 5853"/>
            <p:cNvSpPr>
              <a:spLocks noChangeShapeType="1"/>
            </p:cNvSpPr>
            <p:nvPr/>
          </p:nvSpPr>
          <p:spPr bwMode="auto">
            <a:xfrm>
              <a:off x="4664076" y="24669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72" name="Freeform 5854"/>
            <p:cNvSpPr>
              <a:spLocks/>
            </p:cNvSpPr>
            <p:nvPr/>
          </p:nvSpPr>
          <p:spPr bwMode="auto">
            <a:xfrm>
              <a:off x="4657726" y="2463800"/>
              <a:ext cx="6350" cy="19050"/>
            </a:xfrm>
            <a:custGeom>
              <a:avLst/>
              <a:gdLst/>
              <a:ahLst/>
              <a:cxnLst>
                <a:cxn ang="0">
                  <a:pos x="14" y="6"/>
                </a:cxn>
                <a:cxn ang="0">
                  <a:pos x="14" y="0"/>
                </a:cxn>
                <a:cxn ang="0">
                  <a:pos x="7" y="0"/>
                </a:cxn>
                <a:cxn ang="0">
                  <a:pos x="0" y="6"/>
                </a:cxn>
                <a:cxn ang="0">
                  <a:pos x="0" y="28"/>
                </a:cxn>
                <a:cxn ang="0">
                  <a:pos x="7" y="36"/>
                </a:cxn>
                <a:cxn ang="0">
                  <a:pos x="14" y="36"/>
                </a:cxn>
                <a:cxn ang="0">
                  <a:pos x="14" y="28"/>
                </a:cxn>
                <a:cxn ang="0">
                  <a:pos x="14" y="6"/>
                </a:cxn>
              </a:cxnLst>
              <a:rect l="0" t="0" r="r" b="b"/>
              <a:pathLst>
                <a:path w="14" h="36">
                  <a:moveTo>
                    <a:pt x="14" y="6"/>
                  </a:moveTo>
                  <a:lnTo>
                    <a:pt x="14" y="0"/>
                  </a:lnTo>
                  <a:lnTo>
                    <a:pt x="7" y="0"/>
                  </a:lnTo>
                  <a:lnTo>
                    <a:pt x="0" y="6"/>
                  </a:lnTo>
                  <a:lnTo>
                    <a:pt x="0" y="28"/>
                  </a:lnTo>
                  <a:lnTo>
                    <a:pt x="7" y="36"/>
                  </a:lnTo>
                  <a:lnTo>
                    <a:pt x="14" y="36"/>
                  </a:lnTo>
                  <a:lnTo>
                    <a:pt x="14" y="28"/>
                  </a:lnTo>
                  <a:lnTo>
                    <a:pt x="14" y="6"/>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73" name="Freeform 5855"/>
            <p:cNvSpPr>
              <a:spLocks/>
            </p:cNvSpPr>
            <p:nvPr/>
          </p:nvSpPr>
          <p:spPr bwMode="auto">
            <a:xfrm>
              <a:off x="4657726" y="2463800"/>
              <a:ext cx="6350" cy="19050"/>
            </a:xfrm>
            <a:custGeom>
              <a:avLst/>
              <a:gdLst/>
              <a:ahLst/>
              <a:cxnLst>
                <a:cxn ang="0">
                  <a:pos x="14" y="6"/>
                </a:cxn>
                <a:cxn ang="0">
                  <a:pos x="14" y="0"/>
                </a:cxn>
                <a:cxn ang="0">
                  <a:pos x="7" y="0"/>
                </a:cxn>
                <a:cxn ang="0">
                  <a:pos x="0" y="6"/>
                </a:cxn>
                <a:cxn ang="0">
                  <a:pos x="0" y="28"/>
                </a:cxn>
                <a:cxn ang="0">
                  <a:pos x="7" y="36"/>
                </a:cxn>
                <a:cxn ang="0">
                  <a:pos x="14" y="36"/>
                </a:cxn>
                <a:cxn ang="0">
                  <a:pos x="14" y="28"/>
                </a:cxn>
                <a:cxn ang="0">
                  <a:pos x="14" y="6"/>
                </a:cxn>
              </a:cxnLst>
              <a:rect l="0" t="0" r="r" b="b"/>
              <a:pathLst>
                <a:path w="14" h="36">
                  <a:moveTo>
                    <a:pt x="14" y="6"/>
                  </a:moveTo>
                  <a:lnTo>
                    <a:pt x="14" y="0"/>
                  </a:lnTo>
                  <a:lnTo>
                    <a:pt x="7" y="0"/>
                  </a:lnTo>
                  <a:lnTo>
                    <a:pt x="0" y="6"/>
                  </a:lnTo>
                  <a:lnTo>
                    <a:pt x="0" y="28"/>
                  </a:lnTo>
                  <a:lnTo>
                    <a:pt x="7" y="36"/>
                  </a:lnTo>
                  <a:lnTo>
                    <a:pt x="14" y="36"/>
                  </a:lnTo>
                  <a:lnTo>
                    <a:pt x="14" y="28"/>
                  </a:lnTo>
                  <a:lnTo>
                    <a:pt x="14" y="6"/>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74" name="Line 5856"/>
            <p:cNvSpPr>
              <a:spLocks noChangeShapeType="1"/>
            </p:cNvSpPr>
            <p:nvPr/>
          </p:nvSpPr>
          <p:spPr bwMode="auto">
            <a:xfrm>
              <a:off x="4660901" y="24749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75" name="Freeform 5857"/>
            <p:cNvSpPr>
              <a:spLocks/>
            </p:cNvSpPr>
            <p:nvPr/>
          </p:nvSpPr>
          <p:spPr bwMode="auto">
            <a:xfrm>
              <a:off x="4657726" y="2474913"/>
              <a:ext cx="11113" cy="7938"/>
            </a:xfrm>
            <a:custGeom>
              <a:avLst/>
              <a:gdLst/>
              <a:ahLst/>
              <a:cxnLst>
                <a:cxn ang="0">
                  <a:pos x="7" y="0"/>
                </a:cxn>
                <a:cxn ang="0">
                  <a:pos x="7" y="7"/>
                </a:cxn>
                <a:cxn ang="0">
                  <a:pos x="0" y="7"/>
                </a:cxn>
                <a:cxn ang="0">
                  <a:pos x="7" y="15"/>
                </a:cxn>
                <a:cxn ang="0">
                  <a:pos x="14" y="15"/>
                </a:cxn>
                <a:cxn ang="0">
                  <a:pos x="22" y="7"/>
                </a:cxn>
                <a:cxn ang="0">
                  <a:pos x="14" y="0"/>
                </a:cxn>
                <a:cxn ang="0">
                  <a:pos x="7" y="0"/>
                </a:cxn>
              </a:cxnLst>
              <a:rect l="0" t="0" r="r" b="b"/>
              <a:pathLst>
                <a:path w="22" h="15">
                  <a:moveTo>
                    <a:pt x="7" y="0"/>
                  </a:moveTo>
                  <a:lnTo>
                    <a:pt x="7" y="7"/>
                  </a:lnTo>
                  <a:lnTo>
                    <a:pt x="0" y="7"/>
                  </a:lnTo>
                  <a:lnTo>
                    <a:pt x="7" y="15"/>
                  </a:lnTo>
                  <a:lnTo>
                    <a:pt x="14" y="15"/>
                  </a:lnTo>
                  <a:lnTo>
                    <a:pt x="22" y="7"/>
                  </a:lnTo>
                  <a:lnTo>
                    <a:pt x="14"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76" name="Freeform 5858"/>
            <p:cNvSpPr>
              <a:spLocks/>
            </p:cNvSpPr>
            <p:nvPr/>
          </p:nvSpPr>
          <p:spPr bwMode="auto">
            <a:xfrm>
              <a:off x="4657726" y="2474913"/>
              <a:ext cx="11113" cy="7938"/>
            </a:xfrm>
            <a:custGeom>
              <a:avLst/>
              <a:gdLst/>
              <a:ahLst/>
              <a:cxnLst>
                <a:cxn ang="0">
                  <a:pos x="7" y="0"/>
                </a:cxn>
                <a:cxn ang="0">
                  <a:pos x="7" y="7"/>
                </a:cxn>
                <a:cxn ang="0">
                  <a:pos x="0" y="7"/>
                </a:cxn>
                <a:cxn ang="0">
                  <a:pos x="7" y="15"/>
                </a:cxn>
                <a:cxn ang="0">
                  <a:pos x="14" y="15"/>
                </a:cxn>
                <a:cxn ang="0">
                  <a:pos x="22" y="7"/>
                </a:cxn>
                <a:cxn ang="0">
                  <a:pos x="22" y="7"/>
                </a:cxn>
                <a:cxn ang="0">
                  <a:pos x="14" y="0"/>
                </a:cxn>
                <a:cxn ang="0">
                  <a:pos x="7" y="0"/>
                </a:cxn>
              </a:cxnLst>
              <a:rect l="0" t="0" r="r" b="b"/>
              <a:pathLst>
                <a:path w="22" h="15">
                  <a:moveTo>
                    <a:pt x="7" y="0"/>
                  </a:moveTo>
                  <a:lnTo>
                    <a:pt x="7" y="7"/>
                  </a:lnTo>
                  <a:lnTo>
                    <a:pt x="0" y="7"/>
                  </a:lnTo>
                  <a:lnTo>
                    <a:pt x="7" y="15"/>
                  </a:lnTo>
                  <a:lnTo>
                    <a:pt x="14" y="15"/>
                  </a:lnTo>
                  <a:lnTo>
                    <a:pt x="22" y="7"/>
                  </a:lnTo>
                  <a:lnTo>
                    <a:pt x="22" y="7"/>
                  </a:lnTo>
                  <a:lnTo>
                    <a:pt x="14"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77" name="Line 5859"/>
            <p:cNvSpPr>
              <a:spLocks noChangeShapeType="1"/>
            </p:cNvSpPr>
            <p:nvPr/>
          </p:nvSpPr>
          <p:spPr bwMode="auto">
            <a:xfrm>
              <a:off x="4668838" y="24780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78" name="Freeform 5860"/>
            <p:cNvSpPr>
              <a:spLocks/>
            </p:cNvSpPr>
            <p:nvPr/>
          </p:nvSpPr>
          <p:spPr bwMode="auto">
            <a:xfrm>
              <a:off x="4660901" y="2474913"/>
              <a:ext cx="7938" cy="14288"/>
            </a:xfrm>
            <a:custGeom>
              <a:avLst/>
              <a:gdLst/>
              <a:ahLst/>
              <a:cxnLst>
                <a:cxn ang="0">
                  <a:pos x="15" y="7"/>
                </a:cxn>
                <a:cxn ang="0">
                  <a:pos x="7" y="0"/>
                </a:cxn>
                <a:cxn ang="0">
                  <a:pos x="0" y="7"/>
                </a:cxn>
                <a:cxn ang="0">
                  <a:pos x="0" y="22"/>
                </a:cxn>
                <a:cxn ang="0">
                  <a:pos x="7" y="29"/>
                </a:cxn>
                <a:cxn ang="0">
                  <a:pos x="15" y="29"/>
                </a:cxn>
                <a:cxn ang="0">
                  <a:pos x="15" y="22"/>
                </a:cxn>
                <a:cxn ang="0">
                  <a:pos x="15" y="7"/>
                </a:cxn>
              </a:cxnLst>
              <a:rect l="0" t="0" r="r" b="b"/>
              <a:pathLst>
                <a:path w="15" h="29">
                  <a:moveTo>
                    <a:pt x="15" y="7"/>
                  </a:moveTo>
                  <a:lnTo>
                    <a:pt x="7" y="0"/>
                  </a:lnTo>
                  <a:lnTo>
                    <a:pt x="0" y="7"/>
                  </a:lnTo>
                  <a:lnTo>
                    <a:pt x="0" y="22"/>
                  </a:lnTo>
                  <a:lnTo>
                    <a:pt x="7" y="29"/>
                  </a:lnTo>
                  <a:lnTo>
                    <a:pt x="15" y="29"/>
                  </a:lnTo>
                  <a:lnTo>
                    <a:pt x="15" y="22"/>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79" name="Freeform 5861"/>
            <p:cNvSpPr>
              <a:spLocks/>
            </p:cNvSpPr>
            <p:nvPr/>
          </p:nvSpPr>
          <p:spPr bwMode="auto">
            <a:xfrm>
              <a:off x="4660901" y="2474913"/>
              <a:ext cx="7938" cy="14288"/>
            </a:xfrm>
            <a:custGeom>
              <a:avLst/>
              <a:gdLst/>
              <a:ahLst/>
              <a:cxnLst>
                <a:cxn ang="0">
                  <a:pos x="15" y="7"/>
                </a:cxn>
                <a:cxn ang="0">
                  <a:pos x="15" y="7"/>
                </a:cxn>
                <a:cxn ang="0">
                  <a:pos x="7" y="0"/>
                </a:cxn>
                <a:cxn ang="0">
                  <a:pos x="0" y="7"/>
                </a:cxn>
                <a:cxn ang="0">
                  <a:pos x="0" y="22"/>
                </a:cxn>
                <a:cxn ang="0">
                  <a:pos x="7" y="29"/>
                </a:cxn>
                <a:cxn ang="0">
                  <a:pos x="15" y="29"/>
                </a:cxn>
                <a:cxn ang="0">
                  <a:pos x="15" y="22"/>
                </a:cxn>
                <a:cxn ang="0">
                  <a:pos x="15" y="7"/>
                </a:cxn>
              </a:cxnLst>
              <a:rect l="0" t="0" r="r" b="b"/>
              <a:pathLst>
                <a:path w="15" h="29">
                  <a:moveTo>
                    <a:pt x="15" y="7"/>
                  </a:moveTo>
                  <a:lnTo>
                    <a:pt x="15" y="7"/>
                  </a:lnTo>
                  <a:lnTo>
                    <a:pt x="7" y="0"/>
                  </a:lnTo>
                  <a:lnTo>
                    <a:pt x="0" y="7"/>
                  </a:lnTo>
                  <a:lnTo>
                    <a:pt x="0" y="22"/>
                  </a:lnTo>
                  <a:lnTo>
                    <a:pt x="7" y="29"/>
                  </a:lnTo>
                  <a:lnTo>
                    <a:pt x="15" y="29"/>
                  </a:lnTo>
                  <a:lnTo>
                    <a:pt x="15" y="22"/>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80" name="Line 5862"/>
            <p:cNvSpPr>
              <a:spLocks noChangeShapeType="1"/>
            </p:cNvSpPr>
            <p:nvPr/>
          </p:nvSpPr>
          <p:spPr bwMode="auto">
            <a:xfrm>
              <a:off x="4664076" y="24828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81" name="Freeform 5863"/>
            <p:cNvSpPr>
              <a:spLocks/>
            </p:cNvSpPr>
            <p:nvPr/>
          </p:nvSpPr>
          <p:spPr bwMode="auto">
            <a:xfrm>
              <a:off x="4660901" y="2482850"/>
              <a:ext cx="15875" cy="6350"/>
            </a:xfrm>
            <a:custGeom>
              <a:avLst/>
              <a:gdLst/>
              <a:ahLst/>
              <a:cxnLst>
                <a:cxn ang="0">
                  <a:pos x="7" y="0"/>
                </a:cxn>
                <a:cxn ang="0">
                  <a:pos x="0" y="7"/>
                </a:cxn>
                <a:cxn ang="0">
                  <a:pos x="7" y="14"/>
                </a:cxn>
                <a:cxn ang="0">
                  <a:pos x="23" y="14"/>
                </a:cxn>
                <a:cxn ang="0">
                  <a:pos x="31" y="7"/>
                </a:cxn>
                <a:cxn ang="0">
                  <a:pos x="23" y="0"/>
                </a:cxn>
                <a:cxn ang="0">
                  <a:pos x="7" y="0"/>
                </a:cxn>
              </a:cxnLst>
              <a:rect l="0" t="0" r="r" b="b"/>
              <a:pathLst>
                <a:path w="31" h="14">
                  <a:moveTo>
                    <a:pt x="7" y="0"/>
                  </a:moveTo>
                  <a:lnTo>
                    <a:pt x="0" y="7"/>
                  </a:lnTo>
                  <a:lnTo>
                    <a:pt x="7" y="14"/>
                  </a:lnTo>
                  <a:lnTo>
                    <a:pt x="23" y="14"/>
                  </a:lnTo>
                  <a:lnTo>
                    <a:pt x="31" y="7"/>
                  </a:lnTo>
                  <a:lnTo>
                    <a:pt x="23"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82" name="Freeform 5864"/>
            <p:cNvSpPr>
              <a:spLocks/>
            </p:cNvSpPr>
            <p:nvPr/>
          </p:nvSpPr>
          <p:spPr bwMode="auto">
            <a:xfrm>
              <a:off x="4660901" y="2482850"/>
              <a:ext cx="15875" cy="6350"/>
            </a:xfrm>
            <a:custGeom>
              <a:avLst/>
              <a:gdLst/>
              <a:ahLst/>
              <a:cxnLst>
                <a:cxn ang="0">
                  <a:pos x="7" y="0"/>
                </a:cxn>
                <a:cxn ang="0">
                  <a:pos x="0" y="7"/>
                </a:cxn>
                <a:cxn ang="0">
                  <a:pos x="0" y="7"/>
                </a:cxn>
                <a:cxn ang="0">
                  <a:pos x="7" y="14"/>
                </a:cxn>
                <a:cxn ang="0">
                  <a:pos x="23" y="14"/>
                </a:cxn>
                <a:cxn ang="0">
                  <a:pos x="31" y="7"/>
                </a:cxn>
                <a:cxn ang="0">
                  <a:pos x="31" y="7"/>
                </a:cxn>
                <a:cxn ang="0">
                  <a:pos x="23" y="0"/>
                </a:cxn>
                <a:cxn ang="0">
                  <a:pos x="7" y="0"/>
                </a:cxn>
              </a:cxnLst>
              <a:rect l="0" t="0" r="r" b="b"/>
              <a:pathLst>
                <a:path w="31" h="14">
                  <a:moveTo>
                    <a:pt x="7" y="0"/>
                  </a:moveTo>
                  <a:lnTo>
                    <a:pt x="0" y="7"/>
                  </a:lnTo>
                  <a:lnTo>
                    <a:pt x="0" y="7"/>
                  </a:lnTo>
                  <a:lnTo>
                    <a:pt x="7" y="14"/>
                  </a:lnTo>
                  <a:lnTo>
                    <a:pt x="23" y="14"/>
                  </a:lnTo>
                  <a:lnTo>
                    <a:pt x="31" y="7"/>
                  </a:lnTo>
                  <a:lnTo>
                    <a:pt x="31" y="7"/>
                  </a:lnTo>
                  <a:lnTo>
                    <a:pt x="23"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83" name="Line 5865"/>
            <p:cNvSpPr>
              <a:spLocks noChangeShapeType="1"/>
            </p:cNvSpPr>
            <p:nvPr/>
          </p:nvSpPr>
          <p:spPr bwMode="auto">
            <a:xfrm>
              <a:off x="4676776" y="24860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84" name="Freeform 5866"/>
            <p:cNvSpPr>
              <a:spLocks/>
            </p:cNvSpPr>
            <p:nvPr/>
          </p:nvSpPr>
          <p:spPr bwMode="auto">
            <a:xfrm>
              <a:off x="4668838" y="2482850"/>
              <a:ext cx="7938" cy="14288"/>
            </a:xfrm>
            <a:custGeom>
              <a:avLst/>
              <a:gdLst/>
              <a:ahLst/>
              <a:cxnLst>
                <a:cxn ang="0">
                  <a:pos x="16" y="7"/>
                </a:cxn>
                <a:cxn ang="0">
                  <a:pos x="16" y="0"/>
                </a:cxn>
                <a:cxn ang="0">
                  <a:pos x="8" y="0"/>
                </a:cxn>
                <a:cxn ang="0">
                  <a:pos x="0" y="7"/>
                </a:cxn>
                <a:cxn ang="0">
                  <a:pos x="0" y="21"/>
                </a:cxn>
                <a:cxn ang="0">
                  <a:pos x="8" y="29"/>
                </a:cxn>
                <a:cxn ang="0">
                  <a:pos x="16" y="21"/>
                </a:cxn>
                <a:cxn ang="0">
                  <a:pos x="16" y="7"/>
                </a:cxn>
              </a:cxnLst>
              <a:rect l="0" t="0" r="r" b="b"/>
              <a:pathLst>
                <a:path w="16" h="29">
                  <a:moveTo>
                    <a:pt x="16" y="7"/>
                  </a:moveTo>
                  <a:lnTo>
                    <a:pt x="16" y="0"/>
                  </a:lnTo>
                  <a:lnTo>
                    <a:pt x="8" y="0"/>
                  </a:lnTo>
                  <a:lnTo>
                    <a:pt x="0" y="7"/>
                  </a:lnTo>
                  <a:lnTo>
                    <a:pt x="0" y="21"/>
                  </a:lnTo>
                  <a:lnTo>
                    <a:pt x="8" y="29"/>
                  </a:lnTo>
                  <a:lnTo>
                    <a:pt x="16" y="21"/>
                  </a:lnTo>
                  <a:lnTo>
                    <a:pt x="16"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85" name="Freeform 5867"/>
            <p:cNvSpPr>
              <a:spLocks/>
            </p:cNvSpPr>
            <p:nvPr/>
          </p:nvSpPr>
          <p:spPr bwMode="auto">
            <a:xfrm>
              <a:off x="4668838" y="2482850"/>
              <a:ext cx="7938" cy="14288"/>
            </a:xfrm>
            <a:custGeom>
              <a:avLst/>
              <a:gdLst/>
              <a:ahLst/>
              <a:cxnLst>
                <a:cxn ang="0">
                  <a:pos x="16" y="7"/>
                </a:cxn>
                <a:cxn ang="0">
                  <a:pos x="16" y="0"/>
                </a:cxn>
                <a:cxn ang="0">
                  <a:pos x="8" y="0"/>
                </a:cxn>
                <a:cxn ang="0">
                  <a:pos x="0" y="7"/>
                </a:cxn>
                <a:cxn ang="0">
                  <a:pos x="0" y="21"/>
                </a:cxn>
                <a:cxn ang="0">
                  <a:pos x="8" y="29"/>
                </a:cxn>
                <a:cxn ang="0">
                  <a:pos x="16" y="21"/>
                </a:cxn>
                <a:cxn ang="0">
                  <a:pos x="16" y="21"/>
                </a:cxn>
                <a:cxn ang="0">
                  <a:pos x="16" y="7"/>
                </a:cxn>
              </a:cxnLst>
              <a:rect l="0" t="0" r="r" b="b"/>
              <a:pathLst>
                <a:path w="16" h="29">
                  <a:moveTo>
                    <a:pt x="16" y="7"/>
                  </a:moveTo>
                  <a:lnTo>
                    <a:pt x="16" y="0"/>
                  </a:lnTo>
                  <a:lnTo>
                    <a:pt x="8" y="0"/>
                  </a:lnTo>
                  <a:lnTo>
                    <a:pt x="0" y="7"/>
                  </a:lnTo>
                  <a:lnTo>
                    <a:pt x="0" y="21"/>
                  </a:lnTo>
                  <a:lnTo>
                    <a:pt x="8" y="29"/>
                  </a:lnTo>
                  <a:lnTo>
                    <a:pt x="16" y="21"/>
                  </a:lnTo>
                  <a:lnTo>
                    <a:pt x="16" y="21"/>
                  </a:lnTo>
                  <a:lnTo>
                    <a:pt x="16"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86" name="Line 5868"/>
            <p:cNvSpPr>
              <a:spLocks noChangeShapeType="1"/>
            </p:cNvSpPr>
            <p:nvPr/>
          </p:nvSpPr>
          <p:spPr bwMode="auto">
            <a:xfrm>
              <a:off x="4673601" y="24892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87" name="Freeform 5869"/>
            <p:cNvSpPr>
              <a:spLocks/>
            </p:cNvSpPr>
            <p:nvPr/>
          </p:nvSpPr>
          <p:spPr bwMode="auto">
            <a:xfrm>
              <a:off x="4668838" y="2489200"/>
              <a:ext cx="12700" cy="7938"/>
            </a:xfrm>
            <a:custGeom>
              <a:avLst/>
              <a:gdLst/>
              <a:ahLst/>
              <a:cxnLst>
                <a:cxn ang="0">
                  <a:pos x="8" y="0"/>
                </a:cxn>
                <a:cxn ang="0">
                  <a:pos x="0" y="0"/>
                </a:cxn>
                <a:cxn ang="0">
                  <a:pos x="0" y="7"/>
                </a:cxn>
                <a:cxn ang="0">
                  <a:pos x="8" y="15"/>
                </a:cxn>
                <a:cxn ang="0">
                  <a:pos x="16" y="15"/>
                </a:cxn>
                <a:cxn ang="0">
                  <a:pos x="23" y="7"/>
                </a:cxn>
                <a:cxn ang="0">
                  <a:pos x="23" y="0"/>
                </a:cxn>
                <a:cxn ang="0">
                  <a:pos x="16" y="0"/>
                </a:cxn>
                <a:cxn ang="0">
                  <a:pos x="8" y="0"/>
                </a:cxn>
              </a:cxnLst>
              <a:rect l="0" t="0" r="r" b="b"/>
              <a:pathLst>
                <a:path w="23" h="15">
                  <a:moveTo>
                    <a:pt x="8" y="0"/>
                  </a:moveTo>
                  <a:lnTo>
                    <a:pt x="0" y="0"/>
                  </a:lnTo>
                  <a:lnTo>
                    <a:pt x="0" y="7"/>
                  </a:lnTo>
                  <a:lnTo>
                    <a:pt x="8" y="15"/>
                  </a:lnTo>
                  <a:lnTo>
                    <a:pt x="16" y="15"/>
                  </a:lnTo>
                  <a:lnTo>
                    <a:pt x="23" y="7"/>
                  </a:lnTo>
                  <a:lnTo>
                    <a:pt x="23"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88" name="Freeform 5870"/>
            <p:cNvSpPr>
              <a:spLocks/>
            </p:cNvSpPr>
            <p:nvPr/>
          </p:nvSpPr>
          <p:spPr bwMode="auto">
            <a:xfrm>
              <a:off x="4668838" y="2489200"/>
              <a:ext cx="12700" cy="7938"/>
            </a:xfrm>
            <a:custGeom>
              <a:avLst/>
              <a:gdLst/>
              <a:ahLst/>
              <a:cxnLst>
                <a:cxn ang="0">
                  <a:pos x="8" y="0"/>
                </a:cxn>
                <a:cxn ang="0">
                  <a:pos x="0" y="0"/>
                </a:cxn>
                <a:cxn ang="0">
                  <a:pos x="0" y="7"/>
                </a:cxn>
                <a:cxn ang="0">
                  <a:pos x="8" y="15"/>
                </a:cxn>
                <a:cxn ang="0">
                  <a:pos x="16" y="15"/>
                </a:cxn>
                <a:cxn ang="0">
                  <a:pos x="23" y="7"/>
                </a:cxn>
                <a:cxn ang="0">
                  <a:pos x="23" y="0"/>
                </a:cxn>
                <a:cxn ang="0">
                  <a:pos x="16" y="0"/>
                </a:cxn>
                <a:cxn ang="0">
                  <a:pos x="8" y="0"/>
                </a:cxn>
              </a:cxnLst>
              <a:rect l="0" t="0" r="r" b="b"/>
              <a:pathLst>
                <a:path w="23" h="15">
                  <a:moveTo>
                    <a:pt x="8" y="0"/>
                  </a:moveTo>
                  <a:lnTo>
                    <a:pt x="0" y="0"/>
                  </a:lnTo>
                  <a:lnTo>
                    <a:pt x="0" y="7"/>
                  </a:lnTo>
                  <a:lnTo>
                    <a:pt x="8" y="15"/>
                  </a:lnTo>
                  <a:lnTo>
                    <a:pt x="16" y="15"/>
                  </a:lnTo>
                  <a:lnTo>
                    <a:pt x="23" y="7"/>
                  </a:lnTo>
                  <a:lnTo>
                    <a:pt x="23"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89" name="Line 5871"/>
            <p:cNvSpPr>
              <a:spLocks noChangeShapeType="1"/>
            </p:cNvSpPr>
            <p:nvPr/>
          </p:nvSpPr>
          <p:spPr bwMode="auto">
            <a:xfrm>
              <a:off x="4676776" y="24892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90" name="Freeform 5872"/>
            <p:cNvSpPr>
              <a:spLocks/>
            </p:cNvSpPr>
            <p:nvPr/>
          </p:nvSpPr>
          <p:spPr bwMode="auto">
            <a:xfrm>
              <a:off x="4673601" y="2489200"/>
              <a:ext cx="23813" cy="7938"/>
            </a:xfrm>
            <a:custGeom>
              <a:avLst/>
              <a:gdLst/>
              <a:ahLst/>
              <a:cxnLst>
                <a:cxn ang="0">
                  <a:pos x="8" y="0"/>
                </a:cxn>
                <a:cxn ang="0">
                  <a:pos x="0" y="0"/>
                </a:cxn>
                <a:cxn ang="0">
                  <a:pos x="0" y="7"/>
                </a:cxn>
                <a:cxn ang="0">
                  <a:pos x="8" y="15"/>
                </a:cxn>
                <a:cxn ang="0">
                  <a:pos x="37" y="15"/>
                </a:cxn>
                <a:cxn ang="0">
                  <a:pos x="45" y="7"/>
                </a:cxn>
                <a:cxn ang="0">
                  <a:pos x="37" y="0"/>
                </a:cxn>
                <a:cxn ang="0">
                  <a:pos x="8" y="0"/>
                </a:cxn>
              </a:cxnLst>
              <a:rect l="0" t="0" r="r" b="b"/>
              <a:pathLst>
                <a:path w="45" h="15">
                  <a:moveTo>
                    <a:pt x="8" y="0"/>
                  </a:moveTo>
                  <a:lnTo>
                    <a:pt x="0" y="0"/>
                  </a:lnTo>
                  <a:lnTo>
                    <a:pt x="0" y="7"/>
                  </a:lnTo>
                  <a:lnTo>
                    <a:pt x="8" y="15"/>
                  </a:lnTo>
                  <a:lnTo>
                    <a:pt x="37" y="15"/>
                  </a:lnTo>
                  <a:lnTo>
                    <a:pt x="45" y="7"/>
                  </a:lnTo>
                  <a:lnTo>
                    <a:pt x="37"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91" name="Freeform 5873"/>
            <p:cNvSpPr>
              <a:spLocks/>
            </p:cNvSpPr>
            <p:nvPr/>
          </p:nvSpPr>
          <p:spPr bwMode="auto">
            <a:xfrm>
              <a:off x="4673601" y="2489200"/>
              <a:ext cx="23813" cy="7938"/>
            </a:xfrm>
            <a:custGeom>
              <a:avLst/>
              <a:gdLst/>
              <a:ahLst/>
              <a:cxnLst>
                <a:cxn ang="0">
                  <a:pos x="8" y="0"/>
                </a:cxn>
                <a:cxn ang="0">
                  <a:pos x="0" y="0"/>
                </a:cxn>
                <a:cxn ang="0">
                  <a:pos x="0" y="7"/>
                </a:cxn>
                <a:cxn ang="0">
                  <a:pos x="8" y="15"/>
                </a:cxn>
                <a:cxn ang="0">
                  <a:pos x="37" y="15"/>
                </a:cxn>
                <a:cxn ang="0">
                  <a:pos x="45" y="7"/>
                </a:cxn>
                <a:cxn ang="0">
                  <a:pos x="37" y="0"/>
                </a:cxn>
                <a:cxn ang="0">
                  <a:pos x="37" y="0"/>
                </a:cxn>
                <a:cxn ang="0">
                  <a:pos x="8" y="0"/>
                </a:cxn>
              </a:cxnLst>
              <a:rect l="0" t="0" r="r" b="b"/>
              <a:pathLst>
                <a:path w="45" h="15">
                  <a:moveTo>
                    <a:pt x="8" y="0"/>
                  </a:moveTo>
                  <a:lnTo>
                    <a:pt x="0" y="0"/>
                  </a:lnTo>
                  <a:lnTo>
                    <a:pt x="0" y="7"/>
                  </a:lnTo>
                  <a:lnTo>
                    <a:pt x="8" y="15"/>
                  </a:lnTo>
                  <a:lnTo>
                    <a:pt x="37" y="15"/>
                  </a:lnTo>
                  <a:lnTo>
                    <a:pt x="45" y="7"/>
                  </a:lnTo>
                  <a:lnTo>
                    <a:pt x="37" y="0"/>
                  </a:lnTo>
                  <a:lnTo>
                    <a:pt x="37"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92" name="Line 5874"/>
            <p:cNvSpPr>
              <a:spLocks noChangeShapeType="1"/>
            </p:cNvSpPr>
            <p:nvPr/>
          </p:nvSpPr>
          <p:spPr bwMode="auto">
            <a:xfrm>
              <a:off x="4692651" y="24892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93" name="Freeform 5875"/>
            <p:cNvSpPr>
              <a:spLocks/>
            </p:cNvSpPr>
            <p:nvPr/>
          </p:nvSpPr>
          <p:spPr bwMode="auto">
            <a:xfrm>
              <a:off x="4689476" y="2489200"/>
              <a:ext cx="7938" cy="7938"/>
            </a:xfrm>
            <a:custGeom>
              <a:avLst/>
              <a:gdLst/>
              <a:ahLst/>
              <a:cxnLst>
                <a:cxn ang="0">
                  <a:pos x="7" y="0"/>
                </a:cxn>
                <a:cxn ang="0">
                  <a:pos x="0" y="0"/>
                </a:cxn>
                <a:cxn ang="0">
                  <a:pos x="0" y="7"/>
                </a:cxn>
                <a:cxn ang="0">
                  <a:pos x="7" y="15"/>
                </a:cxn>
                <a:cxn ang="0">
                  <a:pos x="15" y="15"/>
                </a:cxn>
                <a:cxn ang="0">
                  <a:pos x="15" y="0"/>
                </a:cxn>
                <a:cxn ang="0">
                  <a:pos x="7" y="0"/>
                </a:cxn>
              </a:cxnLst>
              <a:rect l="0" t="0" r="r" b="b"/>
              <a:pathLst>
                <a:path w="15" h="15">
                  <a:moveTo>
                    <a:pt x="7" y="0"/>
                  </a:moveTo>
                  <a:lnTo>
                    <a:pt x="0" y="0"/>
                  </a:lnTo>
                  <a:lnTo>
                    <a:pt x="0" y="7"/>
                  </a:lnTo>
                  <a:lnTo>
                    <a:pt x="7" y="15"/>
                  </a:lnTo>
                  <a:lnTo>
                    <a:pt x="15" y="15"/>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94" name="Freeform 5876"/>
            <p:cNvSpPr>
              <a:spLocks/>
            </p:cNvSpPr>
            <p:nvPr/>
          </p:nvSpPr>
          <p:spPr bwMode="auto">
            <a:xfrm>
              <a:off x="4689476" y="2489200"/>
              <a:ext cx="7938" cy="7938"/>
            </a:xfrm>
            <a:custGeom>
              <a:avLst/>
              <a:gdLst/>
              <a:ahLst/>
              <a:cxnLst>
                <a:cxn ang="0">
                  <a:pos x="7" y="0"/>
                </a:cxn>
                <a:cxn ang="0">
                  <a:pos x="0" y="0"/>
                </a:cxn>
                <a:cxn ang="0">
                  <a:pos x="0" y="7"/>
                </a:cxn>
                <a:cxn ang="0">
                  <a:pos x="7" y="15"/>
                </a:cxn>
                <a:cxn ang="0">
                  <a:pos x="15" y="15"/>
                </a:cxn>
                <a:cxn ang="0">
                  <a:pos x="15" y="7"/>
                </a:cxn>
                <a:cxn ang="0">
                  <a:pos x="15" y="0"/>
                </a:cxn>
                <a:cxn ang="0">
                  <a:pos x="15" y="0"/>
                </a:cxn>
                <a:cxn ang="0">
                  <a:pos x="7" y="0"/>
                </a:cxn>
              </a:cxnLst>
              <a:rect l="0" t="0" r="r" b="b"/>
              <a:pathLst>
                <a:path w="15" h="15">
                  <a:moveTo>
                    <a:pt x="7" y="0"/>
                  </a:moveTo>
                  <a:lnTo>
                    <a:pt x="0" y="0"/>
                  </a:lnTo>
                  <a:lnTo>
                    <a:pt x="0" y="7"/>
                  </a:lnTo>
                  <a:lnTo>
                    <a:pt x="7" y="15"/>
                  </a:lnTo>
                  <a:lnTo>
                    <a:pt x="15" y="15"/>
                  </a:lnTo>
                  <a:lnTo>
                    <a:pt x="15" y="7"/>
                  </a:lnTo>
                  <a:lnTo>
                    <a:pt x="15"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95" name="Line 5877"/>
            <p:cNvSpPr>
              <a:spLocks noChangeShapeType="1"/>
            </p:cNvSpPr>
            <p:nvPr/>
          </p:nvSpPr>
          <p:spPr bwMode="auto">
            <a:xfrm>
              <a:off x="4697413" y="24939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96" name="Freeform 5878"/>
            <p:cNvSpPr>
              <a:spLocks/>
            </p:cNvSpPr>
            <p:nvPr/>
          </p:nvSpPr>
          <p:spPr bwMode="auto">
            <a:xfrm>
              <a:off x="4692651" y="2489200"/>
              <a:ext cx="4763" cy="12700"/>
            </a:xfrm>
            <a:custGeom>
              <a:avLst/>
              <a:gdLst/>
              <a:ahLst/>
              <a:cxnLst>
                <a:cxn ang="0">
                  <a:pos x="8" y="7"/>
                </a:cxn>
                <a:cxn ang="0">
                  <a:pos x="8" y="0"/>
                </a:cxn>
                <a:cxn ang="0">
                  <a:pos x="0" y="0"/>
                </a:cxn>
                <a:cxn ang="0">
                  <a:pos x="0" y="22"/>
                </a:cxn>
                <a:cxn ang="0">
                  <a:pos x="8" y="22"/>
                </a:cxn>
                <a:cxn ang="0">
                  <a:pos x="8" y="7"/>
                </a:cxn>
              </a:cxnLst>
              <a:rect l="0" t="0" r="r" b="b"/>
              <a:pathLst>
                <a:path w="8" h="22">
                  <a:moveTo>
                    <a:pt x="8" y="7"/>
                  </a:moveTo>
                  <a:lnTo>
                    <a:pt x="8" y="0"/>
                  </a:lnTo>
                  <a:lnTo>
                    <a:pt x="0" y="0"/>
                  </a:lnTo>
                  <a:lnTo>
                    <a:pt x="0" y="22"/>
                  </a:lnTo>
                  <a:lnTo>
                    <a:pt x="8" y="22"/>
                  </a:lnTo>
                  <a:lnTo>
                    <a:pt x="8"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97" name="Freeform 5879"/>
            <p:cNvSpPr>
              <a:spLocks/>
            </p:cNvSpPr>
            <p:nvPr/>
          </p:nvSpPr>
          <p:spPr bwMode="auto">
            <a:xfrm>
              <a:off x="4692651" y="2489200"/>
              <a:ext cx="4763" cy="12700"/>
            </a:xfrm>
            <a:custGeom>
              <a:avLst/>
              <a:gdLst/>
              <a:ahLst/>
              <a:cxnLst>
                <a:cxn ang="0">
                  <a:pos x="8" y="7"/>
                </a:cxn>
                <a:cxn ang="0">
                  <a:pos x="8" y="0"/>
                </a:cxn>
                <a:cxn ang="0">
                  <a:pos x="0" y="0"/>
                </a:cxn>
                <a:cxn ang="0">
                  <a:pos x="0" y="7"/>
                </a:cxn>
                <a:cxn ang="0">
                  <a:pos x="0" y="22"/>
                </a:cxn>
                <a:cxn ang="0">
                  <a:pos x="0" y="22"/>
                </a:cxn>
                <a:cxn ang="0">
                  <a:pos x="8" y="22"/>
                </a:cxn>
                <a:cxn ang="0">
                  <a:pos x="8" y="22"/>
                </a:cxn>
                <a:cxn ang="0">
                  <a:pos x="8" y="7"/>
                </a:cxn>
              </a:cxnLst>
              <a:rect l="0" t="0" r="r" b="b"/>
              <a:pathLst>
                <a:path w="8" h="22">
                  <a:moveTo>
                    <a:pt x="8" y="7"/>
                  </a:moveTo>
                  <a:lnTo>
                    <a:pt x="8" y="0"/>
                  </a:lnTo>
                  <a:lnTo>
                    <a:pt x="0" y="0"/>
                  </a:lnTo>
                  <a:lnTo>
                    <a:pt x="0" y="7"/>
                  </a:lnTo>
                  <a:lnTo>
                    <a:pt x="0" y="22"/>
                  </a:lnTo>
                  <a:lnTo>
                    <a:pt x="0" y="22"/>
                  </a:lnTo>
                  <a:lnTo>
                    <a:pt x="8" y="22"/>
                  </a:lnTo>
                  <a:lnTo>
                    <a:pt x="8" y="22"/>
                  </a:lnTo>
                  <a:lnTo>
                    <a:pt x="8"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98" name="Line 5880"/>
            <p:cNvSpPr>
              <a:spLocks noChangeShapeType="1"/>
            </p:cNvSpPr>
            <p:nvPr/>
          </p:nvSpPr>
          <p:spPr bwMode="auto">
            <a:xfrm>
              <a:off x="4697413" y="24971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399" name="Freeform 5881"/>
            <p:cNvSpPr>
              <a:spLocks/>
            </p:cNvSpPr>
            <p:nvPr/>
          </p:nvSpPr>
          <p:spPr bwMode="auto">
            <a:xfrm>
              <a:off x="4692651" y="2497138"/>
              <a:ext cx="7938" cy="4763"/>
            </a:xfrm>
            <a:custGeom>
              <a:avLst/>
              <a:gdLst/>
              <a:ahLst/>
              <a:cxnLst>
                <a:cxn ang="0">
                  <a:pos x="8" y="0"/>
                </a:cxn>
                <a:cxn ang="0">
                  <a:pos x="0" y="0"/>
                </a:cxn>
                <a:cxn ang="0">
                  <a:pos x="0" y="7"/>
                </a:cxn>
                <a:cxn ang="0">
                  <a:pos x="16" y="7"/>
                </a:cxn>
                <a:cxn ang="0">
                  <a:pos x="16" y="0"/>
                </a:cxn>
                <a:cxn ang="0">
                  <a:pos x="8" y="0"/>
                </a:cxn>
              </a:cxnLst>
              <a:rect l="0" t="0" r="r" b="b"/>
              <a:pathLst>
                <a:path w="16" h="7">
                  <a:moveTo>
                    <a:pt x="8" y="0"/>
                  </a:moveTo>
                  <a:lnTo>
                    <a:pt x="0" y="0"/>
                  </a:lnTo>
                  <a:lnTo>
                    <a:pt x="0" y="7"/>
                  </a:lnTo>
                  <a:lnTo>
                    <a:pt x="16" y="7"/>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00" name="Freeform 5882"/>
            <p:cNvSpPr>
              <a:spLocks/>
            </p:cNvSpPr>
            <p:nvPr/>
          </p:nvSpPr>
          <p:spPr bwMode="auto">
            <a:xfrm>
              <a:off x="4692651" y="2497138"/>
              <a:ext cx="7938" cy="4763"/>
            </a:xfrm>
            <a:custGeom>
              <a:avLst/>
              <a:gdLst/>
              <a:ahLst/>
              <a:cxnLst>
                <a:cxn ang="0">
                  <a:pos x="8" y="0"/>
                </a:cxn>
                <a:cxn ang="0">
                  <a:pos x="0" y="0"/>
                </a:cxn>
                <a:cxn ang="0">
                  <a:pos x="0" y="7"/>
                </a:cxn>
                <a:cxn ang="0">
                  <a:pos x="8" y="7"/>
                </a:cxn>
                <a:cxn ang="0">
                  <a:pos x="8" y="7"/>
                </a:cxn>
                <a:cxn ang="0">
                  <a:pos x="16" y="7"/>
                </a:cxn>
                <a:cxn ang="0">
                  <a:pos x="16" y="0"/>
                </a:cxn>
                <a:cxn ang="0">
                  <a:pos x="8" y="0"/>
                </a:cxn>
                <a:cxn ang="0">
                  <a:pos x="8" y="0"/>
                </a:cxn>
              </a:cxnLst>
              <a:rect l="0" t="0" r="r" b="b"/>
              <a:pathLst>
                <a:path w="16" h="7">
                  <a:moveTo>
                    <a:pt x="8" y="0"/>
                  </a:moveTo>
                  <a:lnTo>
                    <a:pt x="0" y="0"/>
                  </a:lnTo>
                  <a:lnTo>
                    <a:pt x="0" y="7"/>
                  </a:lnTo>
                  <a:lnTo>
                    <a:pt x="8" y="7"/>
                  </a:lnTo>
                  <a:lnTo>
                    <a:pt x="8" y="7"/>
                  </a:lnTo>
                  <a:lnTo>
                    <a:pt x="16" y="7"/>
                  </a:lnTo>
                  <a:lnTo>
                    <a:pt x="16" y="0"/>
                  </a:lnTo>
                  <a:lnTo>
                    <a:pt x="8"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01" name="Line 5883"/>
            <p:cNvSpPr>
              <a:spLocks noChangeShapeType="1"/>
            </p:cNvSpPr>
            <p:nvPr/>
          </p:nvSpPr>
          <p:spPr bwMode="auto">
            <a:xfrm>
              <a:off x="4697413" y="24971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02" name="Freeform 5884"/>
            <p:cNvSpPr>
              <a:spLocks/>
            </p:cNvSpPr>
            <p:nvPr/>
          </p:nvSpPr>
          <p:spPr bwMode="auto">
            <a:xfrm>
              <a:off x="4692651" y="2497138"/>
              <a:ext cx="7938" cy="4763"/>
            </a:xfrm>
            <a:custGeom>
              <a:avLst/>
              <a:gdLst/>
              <a:ahLst/>
              <a:cxnLst>
                <a:cxn ang="0">
                  <a:pos x="8" y="0"/>
                </a:cxn>
                <a:cxn ang="0">
                  <a:pos x="0" y="7"/>
                </a:cxn>
                <a:cxn ang="0">
                  <a:pos x="16" y="7"/>
                </a:cxn>
                <a:cxn ang="0">
                  <a:pos x="16" y="0"/>
                </a:cxn>
                <a:cxn ang="0">
                  <a:pos x="8" y="0"/>
                </a:cxn>
              </a:cxnLst>
              <a:rect l="0" t="0" r="r" b="b"/>
              <a:pathLst>
                <a:path w="16" h="7">
                  <a:moveTo>
                    <a:pt x="8" y="0"/>
                  </a:moveTo>
                  <a:lnTo>
                    <a:pt x="0" y="7"/>
                  </a:lnTo>
                  <a:lnTo>
                    <a:pt x="16" y="7"/>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03" name="Freeform 5885"/>
            <p:cNvSpPr>
              <a:spLocks/>
            </p:cNvSpPr>
            <p:nvPr/>
          </p:nvSpPr>
          <p:spPr bwMode="auto">
            <a:xfrm>
              <a:off x="4692651" y="2497138"/>
              <a:ext cx="7938" cy="4763"/>
            </a:xfrm>
            <a:custGeom>
              <a:avLst/>
              <a:gdLst/>
              <a:ahLst/>
              <a:cxnLst>
                <a:cxn ang="0">
                  <a:pos x="8" y="0"/>
                </a:cxn>
                <a:cxn ang="0">
                  <a:pos x="8" y="0"/>
                </a:cxn>
                <a:cxn ang="0">
                  <a:pos x="0" y="7"/>
                </a:cxn>
                <a:cxn ang="0">
                  <a:pos x="8" y="7"/>
                </a:cxn>
                <a:cxn ang="0">
                  <a:pos x="8" y="7"/>
                </a:cxn>
                <a:cxn ang="0">
                  <a:pos x="16" y="7"/>
                </a:cxn>
                <a:cxn ang="0">
                  <a:pos x="16" y="0"/>
                </a:cxn>
                <a:cxn ang="0">
                  <a:pos x="8" y="0"/>
                </a:cxn>
                <a:cxn ang="0">
                  <a:pos x="8" y="0"/>
                </a:cxn>
              </a:cxnLst>
              <a:rect l="0" t="0" r="r" b="b"/>
              <a:pathLst>
                <a:path w="16" h="7">
                  <a:moveTo>
                    <a:pt x="8" y="0"/>
                  </a:moveTo>
                  <a:lnTo>
                    <a:pt x="8" y="0"/>
                  </a:lnTo>
                  <a:lnTo>
                    <a:pt x="0" y="7"/>
                  </a:lnTo>
                  <a:lnTo>
                    <a:pt x="8" y="7"/>
                  </a:lnTo>
                  <a:lnTo>
                    <a:pt x="8" y="7"/>
                  </a:lnTo>
                  <a:lnTo>
                    <a:pt x="16" y="7"/>
                  </a:lnTo>
                  <a:lnTo>
                    <a:pt x="16" y="0"/>
                  </a:lnTo>
                  <a:lnTo>
                    <a:pt x="8"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04" name="Line 5886"/>
            <p:cNvSpPr>
              <a:spLocks noChangeShapeType="1"/>
            </p:cNvSpPr>
            <p:nvPr/>
          </p:nvSpPr>
          <p:spPr bwMode="auto">
            <a:xfrm>
              <a:off x="4697413" y="24971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05" name="Freeform 5887"/>
            <p:cNvSpPr>
              <a:spLocks/>
            </p:cNvSpPr>
            <p:nvPr/>
          </p:nvSpPr>
          <p:spPr bwMode="auto">
            <a:xfrm>
              <a:off x="4692651" y="2497138"/>
              <a:ext cx="12700" cy="4763"/>
            </a:xfrm>
            <a:custGeom>
              <a:avLst/>
              <a:gdLst/>
              <a:ahLst/>
              <a:cxnLst>
                <a:cxn ang="0">
                  <a:pos x="8" y="0"/>
                </a:cxn>
                <a:cxn ang="0">
                  <a:pos x="0" y="7"/>
                </a:cxn>
                <a:cxn ang="0">
                  <a:pos x="24" y="7"/>
                </a:cxn>
                <a:cxn ang="0">
                  <a:pos x="24" y="0"/>
                </a:cxn>
                <a:cxn ang="0">
                  <a:pos x="16" y="0"/>
                </a:cxn>
                <a:cxn ang="0">
                  <a:pos x="8" y="0"/>
                </a:cxn>
              </a:cxnLst>
              <a:rect l="0" t="0" r="r" b="b"/>
              <a:pathLst>
                <a:path w="24" h="7">
                  <a:moveTo>
                    <a:pt x="8" y="0"/>
                  </a:moveTo>
                  <a:lnTo>
                    <a:pt x="0" y="7"/>
                  </a:lnTo>
                  <a:lnTo>
                    <a:pt x="24" y="7"/>
                  </a:lnTo>
                  <a:lnTo>
                    <a:pt x="24"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06" name="Freeform 5888"/>
            <p:cNvSpPr>
              <a:spLocks/>
            </p:cNvSpPr>
            <p:nvPr/>
          </p:nvSpPr>
          <p:spPr bwMode="auto">
            <a:xfrm>
              <a:off x="4692651" y="2497138"/>
              <a:ext cx="12700" cy="4763"/>
            </a:xfrm>
            <a:custGeom>
              <a:avLst/>
              <a:gdLst/>
              <a:ahLst/>
              <a:cxnLst>
                <a:cxn ang="0">
                  <a:pos x="8" y="0"/>
                </a:cxn>
                <a:cxn ang="0">
                  <a:pos x="8" y="0"/>
                </a:cxn>
                <a:cxn ang="0">
                  <a:pos x="0" y="7"/>
                </a:cxn>
                <a:cxn ang="0">
                  <a:pos x="8" y="7"/>
                </a:cxn>
                <a:cxn ang="0">
                  <a:pos x="16" y="7"/>
                </a:cxn>
                <a:cxn ang="0">
                  <a:pos x="24" y="7"/>
                </a:cxn>
                <a:cxn ang="0">
                  <a:pos x="24" y="0"/>
                </a:cxn>
                <a:cxn ang="0">
                  <a:pos x="16" y="0"/>
                </a:cxn>
                <a:cxn ang="0">
                  <a:pos x="8" y="0"/>
                </a:cxn>
              </a:cxnLst>
              <a:rect l="0" t="0" r="r" b="b"/>
              <a:pathLst>
                <a:path w="24" h="7">
                  <a:moveTo>
                    <a:pt x="8" y="0"/>
                  </a:moveTo>
                  <a:lnTo>
                    <a:pt x="8" y="0"/>
                  </a:lnTo>
                  <a:lnTo>
                    <a:pt x="0" y="7"/>
                  </a:lnTo>
                  <a:lnTo>
                    <a:pt x="8" y="7"/>
                  </a:lnTo>
                  <a:lnTo>
                    <a:pt x="16" y="7"/>
                  </a:lnTo>
                  <a:lnTo>
                    <a:pt x="24" y="7"/>
                  </a:lnTo>
                  <a:lnTo>
                    <a:pt x="24"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07" name="Line 5889"/>
            <p:cNvSpPr>
              <a:spLocks noChangeShapeType="1"/>
            </p:cNvSpPr>
            <p:nvPr/>
          </p:nvSpPr>
          <p:spPr bwMode="auto">
            <a:xfrm>
              <a:off x="4700588" y="24971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08" name="Freeform 5890"/>
            <p:cNvSpPr>
              <a:spLocks/>
            </p:cNvSpPr>
            <p:nvPr/>
          </p:nvSpPr>
          <p:spPr bwMode="auto">
            <a:xfrm>
              <a:off x="4697413" y="2497138"/>
              <a:ext cx="11113" cy="4763"/>
            </a:xfrm>
            <a:custGeom>
              <a:avLst/>
              <a:gdLst/>
              <a:ahLst/>
              <a:cxnLst>
                <a:cxn ang="0">
                  <a:pos x="8" y="0"/>
                </a:cxn>
                <a:cxn ang="0">
                  <a:pos x="0" y="7"/>
                </a:cxn>
                <a:cxn ang="0">
                  <a:pos x="22" y="7"/>
                </a:cxn>
                <a:cxn ang="0">
                  <a:pos x="22" y="0"/>
                </a:cxn>
                <a:cxn ang="0">
                  <a:pos x="16" y="0"/>
                </a:cxn>
                <a:cxn ang="0">
                  <a:pos x="8" y="0"/>
                </a:cxn>
              </a:cxnLst>
              <a:rect l="0" t="0" r="r" b="b"/>
              <a:pathLst>
                <a:path w="22" h="7">
                  <a:moveTo>
                    <a:pt x="8" y="0"/>
                  </a:moveTo>
                  <a:lnTo>
                    <a:pt x="0" y="7"/>
                  </a:lnTo>
                  <a:lnTo>
                    <a:pt x="22" y="7"/>
                  </a:lnTo>
                  <a:lnTo>
                    <a:pt x="22"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09" name="Freeform 5891"/>
            <p:cNvSpPr>
              <a:spLocks/>
            </p:cNvSpPr>
            <p:nvPr/>
          </p:nvSpPr>
          <p:spPr bwMode="auto">
            <a:xfrm>
              <a:off x="4697413" y="2497138"/>
              <a:ext cx="11113" cy="4763"/>
            </a:xfrm>
            <a:custGeom>
              <a:avLst/>
              <a:gdLst/>
              <a:ahLst/>
              <a:cxnLst>
                <a:cxn ang="0">
                  <a:pos x="8" y="0"/>
                </a:cxn>
                <a:cxn ang="0">
                  <a:pos x="8" y="0"/>
                </a:cxn>
                <a:cxn ang="0">
                  <a:pos x="0" y="7"/>
                </a:cxn>
                <a:cxn ang="0">
                  <a:pos x="8" y="7"/>
                </a:cxn>
                <a:cxn ang="0">
                  <a:pos x="16" y="7"/>
                </a:cxn>
                <a:cxn ang="0">
                  <a:pos x="22" y="7"/>
                </a:cxn>
                <a:cxn ang="0">
                  <a:pos x="22" y="0"/>
                </a:cxn>
                <a:cxn ang="0">
                  <a:pos x="16" y="0"/>
                </a:cxn>
                <a:cxn ang="0">
                  <a:pos x="8" y="0"/>
                </a:cxn>
              </a:cxnLst>
              <a:rect l="0" t="0" r="r" b="b"/>
              <a:pathLst>
                <a:path w="22" h="7">
                  <a:moveTo>
                    <a:pt x="8" y="0"/>
                  </a:moveTo>
                  <a:lnTo>
                    <a:pt x="8" y="0"/>
                  </a:lnTo>
                  <a:lnTo>
                    <a:pt x="0" y="7"/>
                  </a:lnTo>
                  <a:lnTo>
                    <a:pt x="8" y="7"/>
                  </a:lnTo>
                  <a:lnTo>
                    <a:pt x="16" y="7"/>
                  </a:lnTo>
                  <a:lnTo>
                    <a:pt x="22" y="7"/>
                  </a:lnTo>
                  <a:lnTo>
                    <a:pt x="22"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10" name="Line 5892"/>
            <p:cNvSpPr>
              <a:spLocks noChangeShapeType="1"/>
            </p:cNvSpPr>
            <p:nvPr/>
          </p:nvSpPr>
          <p:spPr bwMode="auto">
            <a:xfrm>
              <a:off x="4708526" y="25019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11" name="Freeform 5893"/>
            <p:cNvSpPr>
              <a:spLocks/>
            </p:cNvSpPr>
            <p:nvPr/>
          </p:nvSpPr>
          <p:spPr bwMode="auto">
            <a:xfrm>
              <a:off x="4700588" y="2497138"/>
              <a:ext cx="7938" cy="11113"/>
            </a:xfrm>
            <a:custGeom>
              <a:avLst/>
              <a:gdLst/>
              <a:ahLst/>
              <a:cxnLst>
                <a:cxn ang="0">
                  <a:pos x="14" y="7"/>
                </a:cxn>
                <a:cxn ang="0">
                  <a:pos x="14" y="0"/>
                </a:cxn>
                <a:cxn ang="0">
                  <a:pos x="8" y="0"/>
                </a:cxn>
                <a:cxn ang="0">
                  <a:pos x="0" y="7"/>
                </a:cxn>
                <a:cxn ang="0">
                  <a:pos x="0" y="21"/>
                </a:cxn>
                <a:cxn ang="0">
                  <a:pos x="14" y="21"/>
                </a:cxn>
                <a:cxn ang="0">
                  <a:pos x="14" y="7"/>
                </a:cxn>
              </a:cxnLst>
              <a:rect l="0" t="0" r="r" b="b"/>
              <a:pathLst>
                <a:path w="14" h="21">
                  <a:moveTo>
                    <a:pt x="14" y="7"/>
                  </a:moveTo>
                  <a:lnTo>
                    <a:pt x="14" y="0"/>
                  </a:lnTo>
                  <a:lnTo>
                    <a:pt x="8" y="0"/>
                  </a:lnTo>
                  <a:lnTo>
                    <a:pt x="0" y="7"/>
                  </a:lnTo>
                  <a:lnTo>
                    <a:pt x="0" y="21"/>
                  </a:lnTo>
                  <a:lnTo>
                    <a:pt x="14" y="21"/>
                  </a:lnTo>
                  <a:lnTo>
                    <a:pt x="14"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12" name="Freeform 5894"/>
            <p:cNvSpPr>
              <a:spLocks/>
            </p:cNvSpPr>
            <p:nvPr/>
          </p:nvSpPr>
          <p:spPr bwMode="auto">
            <a:xfrm>
              <a:off x="4700588" y="2497138"/>
              <a:ext cx="7938" cy="11113"/>
            </a:xfrm>
            <a:custGeom>
              <a:avLst/>
              <a:gdLst/>
              <a:ahLst/>
              <a:cxnLst>
                <a:cxn ang="0">
                  <a:pos x="14" y="7"/>
                </a:cxn>
                <a:cxn ang="0">
                  <a:pos x="14" y="0"/>
                </a:cxn>
                <a:cxn ang="0">
                  <a:pos x="8" y="0"/>
                </a:cxn>
                <a:cxn ang="0">
                  <a:pos x="0" y="7"/>
                </a:cxn>
                <a:cxn ang="0">
                  <a:pos x="0" y="21"/>
                </a:cxn>
                <a:cxn ang="0">
                  <a:pos x="8" y="21"/>
                </a:cxn>
                <a:cxn ang="0">
                  <a:pos x="14" y="21"/>
                </a:cxn>
                <a:cxn ang="0">
                  <a:pos x="14" y="21"/>
                </a:cxn>
                <a:cxn ang="0">
                  <a:pos x="14" y="7"/>
                </a:cxn>
              </a:cxnLst>
              <a:rect l="0" t="0" r="r" b="b"/>
              <a:pathLst>
                <a:path w="14" h="21">
                  <a:moveTo>
                    <a:pt x="14" y="7"/>
                  </a:moveTo>
                  <a:lnTo>
                    <a:pt x="14" y="0"/>
                  </a:lnTo>
                  <a:lnTo>
                    <a:pt x="8" y="0"/>
                  </a:lnTo>
                  <a:lnTo>
                    <a:pt x="0" y="7"/>
                  </a:lnTo>
                  <a:lnTo>
                    <a:pt x="0" y="21"/>
                  </a:lnTo>
                  <a:lnTo>
                    <a:pt x="8" y="21"/>
                  </a:lnTo>
                  <a:lnTo>
                    <a:pt x="14" y="21"/>
                  </a:lnTo>
                  <a:lnTo>
                    <a:pt x="14" y="21"/>
                  </a:lnTo>
                  <a:lnTo>
                    <a:pt x="14"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13" name="Line 5895"/>
            <p:cNvSpPr>
              <a:spLocks noChangeShapeType="1"/>
            </p:cNvSpPr>
            <p:nvPr/>
          </p:nvSpPr>
          <p:spPr bwMode="auto">
            <a:xfrm>
              <a:off x="4705351" y="25050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14" name="Freeform 5896"/>
            <p:cNvSpPr>
              <a:spLocks/>
            </p:cNvSpPr>
            <p:nvPr/>
          </p:nvSpPr>
          <p:spPr bwMode="auto">
            <a:xfrm>
              <a:off x="4700588" y="2505075"/>
              <a:ext cx="23813" cy="3175"/>
            </a:xfrm>
            <a:custGeom>
              <a:avLst/>
              <a:gdLst/>
              <a:ahLst/>
              <a:cxnLst>
                <a:cxn ang="0">
                  <a:pos x="8" y="0"/>
                </a:cxn>
                <a:cxn ang="0">
                  <a:pos x="0" y="7"/>
                </a:cxn>
                <a:cxn ang="0">
                  <a:pos x="45" y="7"/>
                </a:cxn>
                <a:cxn ang="0">
                  <a:pos x="45" y="0"/>
                </a:cxn>
                <a:cxn ang="0">
                  <a:pos x="37" y="0"/>
                </a:cxn>
                <a:cxn ang="0">
                  <a:pos x="8" y="0"/>
                </a:cxn>
              </a:cxnLst>
              <a:rect l="0" t="0" r="r" b="b"/>
              <a:pathLst>
                <a:path w="45" h="7">
                  <a:moveTo>
                    <a:pt x="8" y="0"/>
                  </a:moveTo>
                  <a:lnTo>
                    <a:pt x="0" y="7"/>
                  </a:lnTo>
                  <a:lnTo>
                    <a:pt x="45" y="7"/>
                  </a:lnTo>
                  <a:lnTo>
                    <a:pt x="45" y="0"/>
                  </a:lnTo>
                  <a:lnTo>
                    <a:pt x="37"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15" name="Freeform 5897"/>
            <p:cNvSpPr>
              <a:spLocks/>
            </p:cNvSpPr>
            <p:nvPr/>
          </p:nvSpPr>
          <p:spPr bwMode="auto">
            <a:xfrm>
              <a:off x="4700588" y="2505075"/>
              <a:ext cx="23813" cy="3175"/>
            </a:xfrm>
            <a:custGeom>
              <a:avLst/>
              <a:gdLst/>
              <a:ahLst/>
              <a:cxnLst>
                <a:cxn ang="0">
                  <a:pos x="8" y="0"/>
                </a:cxn>
                <a:cxn ang="0">
                  <a:pos x="8" y="0"/>
                </a:cxn>
                <a:cxn ang="0">
                  <a:pos x="0" y="7"/>
                </a:cxn>
                <a:cxn ang="0">
                  <a:pos x="8" y="7"/>
                </a:cxn>
                <a:cxn ang="0">
                  <a:pos x="37" y="7"/>
                </a:cxn>
                <a:cxn ang="0">
                  <a:pos x="45" y="7"/>
                </a:cxn>
                <a:cxn ang="0">
                  <a:pos x="45" y="0"/>
                </a:cxn>
                <a:cxn ang="0">
                  <a:pos x="37" y="0"/>
                </a:cxn>
                <a:cxn ang="0">
                  <a:pos x="8" y="0"/>
                </a:cxn>
              </a:cxnLst>
              <a:rect l="0" t="0" r="r" b="b"/>
              <a:pathLst>
                <a:path w="45" h="7">
                  <a:moveTo>
                    <a:pt x="8" y="0"/>
                  </a:moveTo>
                  <a:lnTo>
                    <a:pt x="8" y="0"/>
                  </a:lnTo>
                  <a:lnTo>
                    <a:pt x="0" y="7"/>
                  </a:lnTo>
                  <a:lnTo>
                    <a:pt x="8" y="7"/>
                  </a:lnTo>
                  <a:lnTo>
                    <a:pt x="37" y="7"/>
                  </a:lnTo>
                  <a:lnTo>
                    <a:pt x="45" y="7"/>
                  </a:lnTo>
                  <a:lnTo>
                    <a:pt x="45" y="0"/>
                  </a:lnTo>
                  <a:lnTo>
                    <a:pt x="37"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16" name="Line 5898"/>
            <p:cNvSpPr>
              <a:spLocks noChangeShapeType="1"/>
            </p:cNvSpPr>
            <p:nvPr/>
          </p:nvSpPr>
          <p:spPr bwMode="auto">
            <a:xfrm>
              <a:off x="4721226" y="25050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17" name="Freeform 5899"/>
            <p:cNvSpPr>
              <a:spLocks/>
            </p:cNvSpPr>
            <p:nvPr/>
          </p:nvSpPr>
          <p:spPr bwMode="auto">
            <a:xfrm>
              <a:off x="4716463" y="2505075"/>
              <a:ext cx="20638" cy="3175"/>
            </a:xfrm>
            <a:custGeom>
              <a:avLst/>
              <a:gdLst/>
              <a:ahLst/>
              <a:cxnLst>
                <a:cxn ang="0">
                  <a:pos x="7" y="0"/>
                </a:cxn>
                <a:cxn ang="0">
                  <a:pos x="0" y="0"/>
                </a:cxn>
                <a:cxn ang="0">
                  <a:pos x="0" y="7"/>
                </a:cxn>
                <a:cxn ang="0">
                  <a:pos x="37" y="7"/>
                </a:cxn>
                <a:cxn ang="0">
                  <a:pos x="29" y="0"/>
                </a:cxn>
                <a:cxn ang="0">
                  <a:pos x="7" y="0"/>
                </a:cxn>
              </a:cxnLst>
              <a:rect l="0" t="0" r="r" b="b"/>
              <a:pathLst>
                <a:path w="37" h="7">
                  <a:moveTo>
                    <a:pt x="7" y="0"/>
                  </a:moveTo>
                  <a:lnTo>
                    <a:pt x="0" y="0"/>
                  </a:lnTo>
                  <a:lnTo>
                    <a:pt x="0" y="7"/>
                  </a:lnTo>
                  <a:lnTo>
                    <a:pt x="37" y="7"/>
                  </a:lnTo>
                  <a:lnTo>
                    <a:pt x="29"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18" name="Freeform 5900"/>
            <p:cNvSpPr>
              <a:spLocks/>
            </p:cNvSpPr>
            <p:nvPr/>
          </p:nvSpPr>
          <p:spPr bwMode="auto">
            <a:xfrm>
              <a:off x="4716463" y="2505075"/>
              <a:ext cx="20638" cy="3175"/>
            </a:xfrm>
            <a:custGeom>
              <a:avLst/>
              <a:gdLst/>
              <a:ahLst/>
              <a:cxnLst>
                <a:cxn ang="0">
                  <a:pos x="7" y="0"/>
                </a:cxn>
                <a:cxn ang="0">
                  <a:pos x="0" y="0"/>
                </a:cxn>
                <a:cxn ang="0">
                  <a:pos x="0" y="7"/>
                </a:cxn>
                <a:cxn ang="0">
                  <a:pos x="7" y="7"/>
                </a:cxn>
                <a:cxn ang="0">
                  <a:pos x="29" y="7"/>
                </a:cxn>
                <a:cxn ang="0">
                  <a:pos x="37" y="7"/>
                </a:cxn>
                <a:cxn ang="0">
                  <a:pos x="29" y="0"/>
                </a:cxn>
                <a:cxn ang="0">
                  <a:pos x="29" y="0"/>
                </a:cxn>
                <a:cxn ang="0">
                  <a:pos x="7" y="0"/>
                </a:cxn>
              </a:cxnLst>
              <a:rect l="0" t="0" r="r" b="b"/>
              <a:pathLst>
                <a:path w="37" h="7">
                  <a:moveTo>
                    <a:pt x="7" y="0"/>
                  </a:moveTo>
                  <a:lnTo>
                    <a:pt x="0" y="0"/>
                  </a:lnTo>
                  <a:lnTo>
                    <a:pt x="0" y="7"/>
                  </a:lnTo>
                  <a:lnTo>
                    <a:pt x="7" y="7"/>
                  </a:lnTo>
                  <a:lnTo>
                    <a:pt x="29" y="7"/>
                  </a:lnTo>
                  <a:lnTo>
                    <a:pt x="37" y="7"/>
                  </a:lnTo>
                  <a:lnTo>
                    <a:pt x="29" y="0"/>
                  </a:lnTo>
                  <a:lnTo>
                    <a:pt x="29"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19" name="Line 5901"/>
            <p:cNvSpPr>
              <a:spLocks noChangeShapeType="1"/>
            </p:cNvSpPr>
            <p:nvPr/>
          </p:nvSpPr>
          <p:spPr bwMode="auto">
            <a:xfrm>
              <a:off x="4732338" y="25050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20" name="Freeform 5902"/>
            <p:cNvSpPr>
              <a:spLocks/>
            </p:cNvSpPr>
            <p:nvPr/>
          </p:nvSpPr>
          <p:spPr bwMode="auto">
            <a:xfrm>
              <a:off x="4729163" y="2505075"/>
              <a:ext cx="15875" cy="3175"/>
            </a:xfrm>
            <a:custGeom>
              <a:avLst/>
              <a:gdLst/>
              <a:ahLst/>
              <a:cxnLst>
                <a:cxn ang="0">
                  <a:pos x="7" y="0"/>
                </a:cxn>
                <a:cxn ang="0">
                  <a:pos x="0" y="0"/>
                </a:cxn>
                <a:cxn ang="0">
                  <a:pos x="0" y="7"/>
                </a:cxn>
                <a:cxn ang="0">
                  <a:pos x="31" y="7"/>
                </a:cxn>
                <a:cxn ang="0">
                  <a:pos x="23" y="0"/>
                </a:cxn>
                <a:cxn ang="0">
                  <a:pos x="7" y="0"/>
                </a:cxn>
              </a:cxnLst>
              <a:rect l="0" t="0" r="r" b="b"/>
              <a:pathLst>
                <a:path w="31" h="7">
                  <a:moveTo>
                    <a:pt x="7" y="0"/>
                  </a:moveTo>
                  <a:lnTo>
                    <a:pt x="0" y="0"/>
                  </a:lnTo>
                  <a:lnTo>
                    <a:pt x="0" y="7"/>
                  </a:lnTo>
                  <a:lnTo>
                    <a:pt x="31" y="7"/>
                  </a:lnTo>
                  <a:lnTo>
                    <a:pt x="23"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21" name="Freeform 5903"/>
            <p:cNvSpPr>
              <a:spLocks/>
            </p:cNvSpPr>
            <p:nvPr/>
          </p:nvSpPr>
          <p:spPr bwMode="auto">
            <a:xfrm>
              <a:off x="4729163" y="2505075"/>
              <a:ext cx="15875" cy="3175"/>
            </a:xfrm>
            <a:custGeom>
              <a:avLst/>
              <a:gdLst/>
              <a:ahLst/>
              <a:cxnLst>
                <a:cxn ang="0">
                  <a:pos x="7" y="0"/>
                </a:cxn>
                <a:cxn ang="0">
                  <a:pos x="0" y="0"/>
                </a:cxn>
                <a:cxn ang="0">
                  <a:pos x="0" y="7"/>
                </a:cxn>
                <a:cxn ang="0">
                  <a:pos x="7" y="7"/>
                </a:cxn>
                <a:cxn ang="0">
                  <a:pos x="23" y="7"/>
                </a:cxn>
                <a:cxn ang="0">
                  <a:pos x="31" y="7"/>
                </a:cxn>
                <a:cxn ang="0">
                  <a:pos x="23" y="0"/>
                </a:cxn>
                <a:cxn ang="0">
                  <a:pos x="23" y="0"/>
                </a:cxn>
                <a:cxn ang="0">
                  <a:pos x="7" y="0"/>
                </a:cxn>
              </a:cxnLst>
              <a:rect l="0" t="0" r="r" b="b"/>
              <a:pathLst>
                <a:path w="31" h="7">
                  <a:moveTo>
                    <a:pt x="7" y="0"/>
                  </a:moveTo>
                  <a:lnTo>
                    <a:pt x="0" y="0"/>
                  </a:lnTo>
                  <a:lnTo>
                    <a:pt x="0" y="7"/>
                  </a:lnTo>
                  <a:lnTo>
                    <a:pt x="7" y="7"/>
                  </a:lnTo>
                  <a:lnTo>
                    <a:pt x="23" y="7"/>
                  </a:lnTo>
                  <a:lnTo>
                    <a:pt x="31" y="7"/>
                  </a:lnTo>
                  <a:lnTo>
                    <a:pt x="23" y="0"/>
                  </a:lnTo>
                  <a:lnTo>
                    <a:pt x="23"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22" name="Line 5904"/>
            <p:cNvSpPr>
              <a:spLocks noChangeShapeType="1"/>
            </p:cNvSpPr>
            <p:nvPr/>
          </p:nvSpPr>
          <p:spPr bwMode="auto">
            <a:xfrm>
              <a:off x="4745038" y="25082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23" name="Freeform 5905"/>
            <p:cNvSpPr>
              <a:spLocks/>
            </p:cNvSpPr>
            <p:nvPr/>
          </p:nvSpPr>
          <p:spPr bwMode="auto">
            <a:xfrm>
              <a:off x="4737101" y="2505075"/>
              <a:ext cx="7938" cy="11113"/>
            </a:xfrm>
            <a:custGeom>
              <a:avLst/>
              <a:gdLst/>
              <a:ahLst/>
              <a:cxnLst>
                <a:cxn ang="0">
                  <a:pos x="16" y="7"/>
                </a:cxn>
                <a:cxn ang="0">
                  <a:pos x="8" y="0"/>
                </a:cxn>
                <a:cxn ang="0">
                  <a:pos x="0" y="0"/>
                </a:cxn>
                <a:cxn ang="0">
                  <a:pos x="0" y="22"/>
                </a:cxn>
                <a:cxn ang="0">
                  <a:pos x="8" y="22"/>
                </a:cxn>
                <a:cxn ang="0">
                  <a:pos x="16" y="14"/>
                </a:cxn>
                <a:cxn ang="0">
                  <a:pos x="16" y="7"/>
                </a:cxn>
              </a:cxnLst>
              <a:rect l="0" t="0" r="r" b="b"/>
              <a:pathLst>
                <a:path w="16" h="22">
                  <a:moveTo>
                    <a:pt x="16" y="7"/>
                  </a:moveTo>
                  <a:lnTo>
                    <a:pt x="8" y="0"/>
                  </a:lnTo>
                  <a:lnTo>
                    <a:pt x="0" y="0"/>
                  </a:lnTo>
                  <a:lnTo>
                    <a:pt x="0" y="22"/>
                  </a:lnTo>
                  <a:lnTo>
                    <a:pt x="8" y="22"/>
                  </a:lnTo>
                  <a:lnTo>
                    <a:pt x="16" y="14"/>
                  </a:lnTo>
                  <a:lnTo>
                    <a:pt x="16"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24" name="Freeform 5906"/>
            <p:cNvSpPr>
              <a:spLocks/>
            </p:cNvSpPr>
            <p:nvPr/>
          </p:nvSpPr>
          <p:spPr bwMode="auto">
            <a:xfrm>
              <a:off x="4737101" y="2505075"/>
              <a:ext cx="7938" cy="11113"/>
            </a:xfrm>
            <a:custGeom>
              <a:avLst/>
              <a:gdLst/>
              <a:ahLst/>
              <a:cxnLst>
                <a:cxn ang="0">
                  <a:pos x="16" y="7"/>
                </a:cxn>
                <a:cxn ang="0">
                  <a:pos x="8" y="0"/>
                </a:cxn>
                <a:cxn ang="0">
                  <a:pos x="0" y="0"/>
                </a:cxn>
                <a:cxn ang="0">
                  <a:pos x="0" y="7"/>
                </a:cxn>
                <a:cxn ang="0">
                  <a:pos x="0" y="14"/>
                </a:cxn>
                <a:cxn ang="0">
                  <a:pos x="0" y="22"/>
                </a:cxn>
                <a:cxn ang="0">
                  <a:pos x="8" y="22"/>
                </a:cxn>
                <a:cxn ang="0">
                  <a:pos x="16" y="14"/>
                </a:cxn>
                <a:cxn ang="0">
                  <a:pos x="16" y="7"/>
                </a:cxn>
              </a:cxnLst>
              <a:rect l="0" t="0" r="r" b="b"/>
              <a:pathLst>
                <a:path w="16" h="22">
                  <a:moveTo>
                    <a:pt x="16" y="7"/>
                  </a:moveTo>
                  <a:lnTo>
                    <a:pt x="8" y="0"/>
                  </a:lnTo>
                  <a:lnTo>
                    <a:pt x="0" y="0"/>
                  </a:lnTo>
                  <a:lnTo>
                    <a:pt x="0" y="7"/>
                  </a:lnTo>
                  <a:lnTo>
                    <a:pt x="0" y="14"/>
                  </a:lnTo>
                  <a:lnTo>
                    <a:pt x="0" y="22"/>
                  </a:lnTo>
                  <a:lnTo>
                    <a:pt x="8" y="22"/>
                  </a:lnTo>
                  <a:lnTo>
                    <a:pt x="16" y="14"/>
                  </a:lnTo>
                  <a:lnTo>
                    <a:pt x="16"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25" name="Line 5907"/>
            <p:cNvSpPr>
              <a:spLocks noChangeShapeType="1"/>
            </p:cNvSpPr>
            <p:nvPr/>
          </p:nvSpPr>
          <p:spPr bwMode="auto">
            <a:xfrm>
              <a:off x="4740276" y="25130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26" name="Freeform 5908"/>
            <p:cNvSpPr>
              <a:spLocks/>
            </p:cNvSpPr>
            <p:nvPr/>
          </p:nvSpPr>
          <p:spPr bwMode="auto">
            <a:xfrm>
              <a:off x="4737101" y="2513013"/>
              <a:ext cx="7938" cy="3175"/>
            </a:xfrm>
            <a:custGeom>
              <a:avLst/>
              <a:gdLst/>
              <a:ahLst/>
              <a:cxnLst>
                <a:cxn ang="0">
                  <a:pos x="8" y="0"/>
                </a:cxn>
                <a:cxn ang="0">
                  <a:pos x="0" y="0"/>
                </a:cxn>
                <a:cxn ang="0">
                  <a:pos x="8" y="8"/>
                </a:cxn>
                <a:cxn ang="0">
                  <a:pos x="16" y="8"/>
                </a:cxn>
                <a:cxn ang="0">
                  <a:pos x="16" y="0"/>
                </a:cxn>
                <a:cxn ang="0">
                  <a:pos x="8" y="0"/>
                </a:cxn>
              </a:cxnLst>
              <a:rect l="0" t="0" r="r" b="b"/>
              <a:pathLst>
                <a:path w="16" h="8">
                  <a:moveTo>
                    <a:pt x="8" y="0"/>
                  </a:moveTo>
                  <a:lnTo>
                    <a:pt x="0" y="0"/>
                  </a:lnTo>
                  <a:lnTo>
                    <a:pt x="8" y="8"/>
                  </a:lnTo>
                  <a:lnTo>
                    <a:pt x="16" y="8"/>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27" name="Freeform 5909"/>
            <p:cNvSpPr>
              <a:spLocks/>
            </p:cNvSpPr>
            <p:nvPr/>
          </p:nvSpPr>
          <p:spPr bwMode="auto">
            <a:xfrm>
              <a:off x="4737101" y="2513013"/>
              <a:ext cx="7938" cy="3175"/>
            </a:xfrm>
            <a:custGeom>
              <a:avLst/>
              <a:gdLst/>
              <a:ahLst/>
              <a:cxnLst>
                <a:cxn ang="0">
                  <a:pos x="8" y="0"/>
                </a:cxn>
                <a:cxn ang="0">
                  <a:pos x="0" y="0"/>
                </a:cxn>
                <a:cxn ang="0">
                  <a:pos x="0" y="0"/>
                </a:cxn>
                <a:cxn ang="0">
                  <a:pos x="8" y="8"/>
                </a:cxn>
                <a:cxn ang="0">
                  <a:pos x="16" y="8"/>
                </a:cxn>
                <a:cxn ang="0">
                  <a:pos x="16" y="0"/>
                </a:cxn>
                <a:cxn ang="0">
                  <a:pos x="16" y="0"/>
                </a:cxn>
                <a:cxn ang="0">
                  <a:pos x="16" y="0"/>
                </a:cxn>
                <a:cxn ang="0">
                  <a:pos x="8" y="0"/>
                </a:cxn>
              </a:cxnLst>
              <a:rect l="0" t="0" r="r" b="b"/>
              <a:pathLst>
                <a:path w="16" h="8">
                  <a:moveTo>
                    <a:pt x="8" y="0"/>
                  </a:moveTo>
                  <a:lnTo>
                    <a:pt x="0" y="0"/>
                  </a:lnTo>
                  <a:lnTo>
                    <a:pt x="0" y="0"/>
                  </a:lnTo>
                  <a:lnTo>
                    <a:pt x="8" y="8"/>
                  </a:lnTo>
                  <a:lnTo>
                    <a:pt x="16" y="8"/>
                  </a:lnTo>
                  <a:lnTo>
                    <a:pt x="16" y="0"/>
                  </a:lnTo>
                  <a:lnTo>
                    <a:pt x="16"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28" name="Line 5910"/>
            <p:cNvSpPr>
              <a:spLocks noChangeShapeType="1"/>
            </p:cNvSpPr>
            <p:nvPr/>
          </p:nvSpPr>
          <p:spPr bwMode="auto">
            <a:xfrm>
              <a:off x="4745038" y="25130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29" name="Freeform 5911"/>
            <p:cNvSpPr>
              <a:spLocks/>
            </p:cNvSpPr>
            <p:nvPr/>
          </p:nvSpPr>
          <p:spPr bwMode="auto">
            <a:xfrm>
              <a:off x="4740276" y="2513013"/>
              <a:ext cx="20638" cy="3175"/>
            </a:xfrm>
            <a:custGeom>
              <a:avLst/>
              <a:gdLst/>
              <a:ahLst/>
              <a:cxnLst>
                <a:cxn ang="0">
                  <a:pos x="8" y="0"/>
                </a:cxn>
                <a:cxn ang="0">
                  <a:pos x="0" y="0"/>
                </a:cxn>
                <a:cxn ang="0">
                  <a:pos x="8" y="8"/>
                </a:cxn>
                <a:cxn ang="0">
                  <a:pos x="30" y="8"/>
                </a:cxn>
                <a:cxn ang="0">
                  <a:pos x="37" y="0"/>
                </a:cxn>
                <a:cxn ang="0">
                  <a:pos x="30" y="0"/>
                </a:cxn>
                <a:cxn ang="0">
                  <a:pos x="8" y="0"/>
                </a:cxn>
              </a:cxnLst>
              <a:rect l="0" t="0" r="r" b="b"/>
              <a:pathLst>
                <a:path w="37" h="8">
                  <a:moveTo>
                    <a:pt x="8" y="0"/>
                  </a:moveTo>
                  <a:lnTo>
                    <a:pt x="0" y="0"/>
                  </a:lnTo>
                  <a:lnTo>
                    <a:pt x="8" y="8"/>
                  </a:lnTo>
                  <a:lnTo>
                    <a:pt x="30" y="8"/>
                  </a:lnTo>
                  <a:lnTo>
                    <a:pt x="37" y="0"/>
                  </a:lnTo>
                  <a:lnTo>
                    <a:pt x="30"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30" name="Freeform 5912"/>
            <p:cNvSpPr>
              <a:spLocks/>
            </p:cNvSpPr>
            <p:nvPr/>
          </p:nvSpPr>
          <p:spPr bwMode="auto">
            <a:xfrm>
              <a:off x="4740276" y="2513013"/>
              <a:ext cx="20638" cy="3175"/>
            </a:xfrm>
            <a:custGeom>
              <a:avLst/>
              <a:gdLst/>
              <a:ahLst/>
              <a:cxnLst>
                <a:cxn ang="0">
                  <a:pos x="8" y="0"/>
                </a:cxn>
                <a:cxn ang="0">
                  <a:pos x="0" y="0"/>
                </a:cxn>
                <a:cxn ang="0">
                  <a:pos x="0" y="0"/>
                </a:cxn>
                <a:cxn ang="0">
                  <a:pos x="8" y="8"/>
                </a:cxn>
                <a:cxn ang="0">
                  <a:pos x="30" y="8"/>
                </a:cxn>
                <a:cxn ang="0">
                  <a:pos x="37" y="0"/>
                </a:cxn>
                <a:cxn ang="0">
                  <a:pos x="37" y="0"/>
                </a:cxn>
                <a:cxn ang="0">
                  <a:pos x="30" y="0"/>
                </a:cxn>
                <a:cxn ang="0">
                  <a:pos x="8" y="0"/>
                </a:cxn>
              </a:cxnLst>
              <a:rect l="0" t="0" r="r" b="b"/>
              <a:pathLst>
                <a:path w="37" h="8">
                  <a:moveTo>
                    <a:pt x="8" y="0"/>
                  </a:moveTo>
                  <a:lnTo>
                    <a:pt x="0" y="0"/>
                  </a:lnTo>
                  <a:lnTo>
                    <a:pt x="0" y="0"/>
                  </a:lnTo>
                  <a:lnTo>
                    <a:pt x="8" y="8"/>
                  </a:lnTo>
                  <a:lnTo>
                    <a:pt x="30" y="8"/>
                  </a:lnTo>
                  <a:lnTo>
                    <a:pt x="37" y="0"/>
                  </a:lnTo>
                  <a:lnTo>
                    <a:pt x="37" y="0"/>
                  </a:lnTo>
                  <a:lnTo>
                    <a:pt x="30"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31" name="Line 5913"/>
            <p:cNvSpPr>
              <a:spLocks noChangeShapeType="1"/>
            </p:cNvSpPr>
            <p:nvPr/>
          </p:nvSpPr>
          <p:spPr bwMode="auto">
            <a:xfrm>
              <a:off x="4756151" y="25130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32" name="Freeform 5914"/>
            <p:cNvSpPr>
              <a:spLocks/>
            </p:cNvSpPr>
            <p:nvPr/>
          </p:nvSpPr>
          <p:spPr bwMode="auto">
            <a:xfrm>
              <a:off x="4752976" y="2513013"/>
              <a:ext cx="11113" cy="3175"/>
            </a:xfrm>
            <a:custGeom>
              <a:avLst/>
              <a:gdLst/>
              <a:ahLst/>
              <a:cxnLst>
                <a:cxn ang="0">
                  <a:pos x="8" y="0"/>
                </a:cxn>
                <a:cxn ang="0">
                  <a:pos x="0" y="0"/>
                </a:cxn>
                <a:cxn ang="0">
                  <a:pos x="8" y="8"/>
                </a:cxn>
                <a:cxn ang="0">
                  <a:pos x="15" y="8"/>
                </a:cxn>
                <a:cxn ang="0">
                  <a:pos x="23" y="0"/>
                </a:cxn>
                <a:cxn ang="0">
                  <a:pos x="15" y="0"/>
                </a:cxn>
                <a:cxn ang="0">
                  <a:pos x="8" y="0"/>
                </a:cxn>
              </a:cxnLst>
              <a:rect l="0" t="0" r="r" b="b"/>
              <a:pathLst>
                <a:path w="23" h="8">
                  <a:moveTo>
                    <a:pt x="8" y="0"/>
                  </a:moveTo>
                  <a:lnTo>
                    <a:pt x="0" y="0"/>
                  </a:lnTo>
                  <a:lnTo>
                    <a:pt x="8" y="8"/>
                  </a:lnTo>
                  <a:lnTo>
                    <a:pt x="15" y="8"/>
                  </a:lnTo>
                  <a:lnTo>
                    <a:pt x="23" y="0"/>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33" name="Freeform 5915"/>
            <p:cNvSpPr>
              <a:spLocks/>
            </p:cNvSpPr>
            <p:nvPr/>
          </p:nvSpPr>
          <p:spPr bwMode="auto">
            <a:xfrm>
              <a:off x="4752976" y="2513013"/>
              <a:ext cx="11113" cy="3175"/>
            </a:xfrm>
            <a:custGeom>
              <a:avLst/>
              <a:gdLst/>
              <a:ahLst/>
              <a:cxnLst>
                <a:cxn ang="0">
                  <a:pos x="8" y="0"/>
                </a:cxn>
                <a:cxn ang="0">
                  <a:pos x="8" y="0"/>
                </a:cxn>
                <a:cxn ang="0">
                  <a:pos x="0" y="0"/>
                </a:cxn>
                <a:cxn ang="0">
                  <a:pos x="8" y="8"/>
                </a:cxn>
                <a:cxn ang="0">
                  <a:pos x="15" y="8"/>
                </a:cxn>
                <a:cxn ang="0">
                  <a:pos x="23" y="0"/>
                </a:cxn>
                <a:cxn ang="0">
                  <a:pos x="23" y="0"/>
                </a:cxn>
                <a:cxn ang="0">
                  <a:pos x="15" y="0"/>
                </a:cxn>
                <a:cxn ang="0">
                  <a:pos x="8" y="0"/>
                </a:cxn>
              </a:cxnLst>
              <a:rect l="0" t="0" r="r" b="b"/>
              <a:pathLst>
                <a:path w="23" h="8">
                  <a:moveTo>
                    <a:pt x="8" y="0"/>
                  </a:moveTo>
                  <a:lnTo>
                    <a:pt x="8" y="0"/>
                  </a:lnTo>
                  <a:lnTo>
                    <a:pt x="0" y="0"/>
                  </a:lnTo>
                  <a:lnTo>
                    <a:pt x="8" y="8"/>
                  </a:lnTo>
                  <a:lnTo>
                    <a:pt x="15" y="8"/>
                  </a:lnTo>
                  <a:lnTo>
                    <a:pt x="23" y="0"/>
                  </a:lnTo>
                  <a:lnTo>
                    <a:pt x="23"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34" name="Line 5916"/>
            <p:cNvSpPr>
              <a:spLocks noChangeShapeType="1"/>
            </p:cNvSpPr>
            <p:nvPr/>
          </p:nvSpPr>
          <p:spPr bwMode="auto">
            <a:xfrm>
              <a:off x="4764088" y="25130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35" name="Freeform 5917"/>
            <p:cNvSpPr>
              <a:spLocks/>
            </p:cNvSpPr>
            <p:nvPr/>
          </p:nvSpPr>
          <p:spPr bwMode="auto">
            <a:xfrm>
              <a:off x="4756151" y="2513013"/>
              <a:ext cx="7938" cy="11113"/>
            </a:xfrm>
            <a:custGeom>
              <a:avLst/>
              <a:gdLst/>
              <a:ahLst/>
              <a:cxnLst>
                <a:cxn ang="0">
                  <a:pos x="15" y="0"/>
                </a:cxn>
                <a:cxn ang="0">
                  <a:pos x="0" y="0"/>
                </a:cxn>
                <a:cxn ang="0">
                  <a:pos x="0" y="15"/>
                </a:cxn>
                <a:cxn ang="0">
                  <a:pos x="7" y="23"/>
                </a:cxn>
                <a:cxn ang="0">
                  <a:pos x="15" y="23"/>
                </a:cxn>
                <a:cxn ang="0">
                  <a:pos x="15" y="15"/>
                </a:cxn>
                <a:cxn ang="0">
                  <a:pos x="15" y="0"/>
                </a:cxn>
              </a:cxnLst>
              <a:rect l="0" t="0" r="r" b="b"/>
              <a:pathLst>
                <a:path w="15" h="23">
                  <a:moveTo>
                    <a:pt x="15" y="0"/>
                  </a:moveTo>
                  <a:lnTo>
                    <a:pt x="0" y="0"/>
                  </a:lnTo>
                  <a:lnTo>
                    <a:pt x="0" y="15"/>
                  </a:lnTo>
                  <a:lnTo>
                    <a:pt x="7" y="23"/>
                  </a:lnTo>
                  <a:lnTo>
                    <a:pt x="15" y="23"/>
                  </a:lnTo>
                  <a:lnTo>
                    <a:pt x="15" y="15"/>
                  </a:lnTo>
                  <a:lnTo>
                    <a:pt x="15"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36" name="Freeform 5918"/>
            <p:cNvSpPr>
              <a:spLocks/>
            </p:cNvSpPr>
            <p:nvPr/>
          </p:nvSpPr>
          <p:spPr bwMode="auto">
            <a:xfrm>
              <a:off x="4756151" y="2513013"/>
              <a:ext cx="7938" cy="11113"/>
            </a:xfrm>
            <a:custGeom>
              <a:avLst/>
              <a:gdLst/>
              <a:ahLst/>
              <a:cxnLst>
                <a:cxn ang="0">
                  <a:pos x="15" y="0"/>
                </a:cxn>
                <a:cxn ang="0">
                  <a:pos x="15" y="0"/>
                </a:cxn>
                <a:cxn ang="0">
                  <a:pos x="7" y="0"/>
                </a:cxn>
                <a:cxn ang="0">
                  <a:pos x="0" y="0"/>
                </a:cxn>
                <a:cxn ang="0">
                  <a:pos x="0" y="15"/>
                </a:cxn>
                <a:cxn ang="0">
                  <a:pos x="7" y="23"/>
                </a:cxn>
                <a:cxn ang="0">
                  <a:pos x="15" y="23"/>
                </a:cxn>
                <a:cxn ang="0">
                  <a:pos x="15" y="15"/>
                </a:cxn>
                <a:cxn ang="0">
                  <a:pos x="15" y="0"/>
                </a:cxn>
              </a:cxnLst>
              <a:rect l="0" t="0" r="r" b="b"/>
              <a:pathLst>
                <a:path w="15" h="23">
                  <a:moveTo>
                    <a:pt x="15" y="0"/>
                  </a:moveTo>
                  <a:lnTo>
                    <a:pt x="15" y="0"/>
                  </a:lnTo>
                  <a:lnTo>
                    <a:pt x="7" y="0"/>
                  </a:lnTo>
                  <a:lnTo>
                    <a:pt x="0" y="0"/>
                  </a:lnTo>
                  <a:lnTo>
                    <a:pt x="0" y="15"/>
                  </a:lnTo>
                  <a:lnTo>
                    <a:pt x="7" y="23"/>
                  </a:lnTo>
                  <a:lnTo>
                    <a:pt x="15" y="23"/>
                  </a:lnTo>
                  <a:lnTo>
                    <a:pt x="15" y="15"/>
                  </a:lnTo>
                  <a:lnTo>
                    <a:pt x="15"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37" name="Line 5919"/>
            <p:cNvSpPr>
              <a:spLocks noChangeShapeType="1"/>
            </p:cNvSpPr>
            <p:nvPr/>
          </p:nvSpPr>
          <p:spPr bwMode="auto">
            <a:xfrm>
              <a:off x="4760913" y="25209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38" name="Freeform 5920"/>
            <p:cNvSpPr>
              <a:spLocks/>
            </p:cNvSpPr>
            <p:nvPr/>
          </p:nvSpPr>
          <p:spPr bwMode="auto">
            <a:xfrm>
              <a:off x="4756151" y="2520950"/>
              <a:ext cx="17463" cy="3175"/>
            </a:xfrm>
            <a:custGeom>
              <a:avLst/>
              <a:gdLst/>
              <a:ahLst/>
              <a:cxnLst>
                <a:cxn ang="0">
                  <a:pos x="7" y="0"/>
                </a:cxn>
                <a:cxn ang="0">
                  <a:pos x="0" y="0"/>
                </a:cxn>
                <a:cxn ang="0">
                  <a:pos x="7" y="8"/>
                </a:cxn>
                <a:cxn ang="0">
                  <a:pos x="23" y="8"/>
                </a:cxn>
                <a:cxn ang="0">
                  <a:pos x="31" y="0"/>
                </a:cxn>
                <a:cxn ang="0">
                  <a:pos x="23" y="0"/>
                </a:cxn>
                <a:cxn ang="0">
                  <a:pos x="7" y="0"/>
                </a:cxn>
              </a:cxnLst>
              <a:rect l="0" t="0" r="r" b="b"/>
              <a:pathLst>
                <a:path w="31" h="8">
                  <a:moveTo>
                    <a:pt x="7" y="0"/>
                  </a:moveTo>
                  <a:lnTo>
                    <a:pt x="0" y="0"/>
                  </a:lnTo>
                  <a:lnTo>
                    <a:pt x="7" y="8"/>
                  </a:lnTo>
                  <a:lnTo>
                    <a:pt x="23" y="8"/>
                  </a:lnTo>
                  <a:lnTo>
                    <a:pt x="31" y="0"/>
                  </a:lnTo>
                  <a:lnTo>
                    <a:pt x="23"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39" name="Freeform 5921"/>
            <p:cNvSpPr>
              <a:spLocks/>
            </p:cNvSpPr>
            <p:nvPr/>
          </p:nvSpPr>
          <p:spPr bwMode="auto">
            <a:xfrm>
              <a:off x="4756151" y="2520950"/>
              <a:ext cx="17463" cy="3175"/>
            </a:xfrm>
            <a:custGeom>
              <a:avLst/>
              <a:gdLst/>
              <a:ahLst/>
              <a:cxnLst>
                <a:cxn ang="0">
                  <a:pos x="7" y="0"/>
                </a:cxn>
                <a:cxn ang="0">
                  <a:pos x="0" y="0"/>
                </a:cxn>
                <a:cxn ang="0">
                  <a:pos x="0" y="0"/>
                </a:cxn>
                <a:cxn ang="0">
                  <a:pos x="7" y="8"/>
                </a:cxn>
                <a:cxn ang="0">
                  <a:pos x="23" y="8"/>
                </a:cxn>
                <a:cxn ang="0">
                  <a:pos x="31" y="0"/>
                </a:cxn>
                <a:cxn ang="0">
                  <a:pos x="31" y="0"/>
                </a:cxn>
                <a:cxn ang="0">
                  <a:pos x="23" y="0"/>
                </a:cxn>
                <a:cxn ang="0">
                  <a:pos x="7" y="0"/>
                </a:cxn>
              </a:cxnLst>
              <a:rect l="0" t="0" r="r" b="b"/>
              <a:pathLst>
                <a:path w="31" h="8">
                  <a:moveTo>
                    <a:pt x="7" y="0"/>
                  </a:moveTo>
                  <a:lnTo>
                    <a:pt x="0" y="0"/>
                  </a:lnTo>
                  <a:lnTo>
                    <a:pt x="0" y="0"/>
                  </a:lnTo>
                  <a:lnTo>
                    <a:pt x="7" y="8"/>
                  </a:lnTo>
                  <a:lnTo>
                    <a:pt x="23" y="8"/>
                  </a:lnTo>
                  <a:lnTo>
                    <a:pt x="31" y="0"/>
                  </a:lnTo>
                  <a:lnTo>
                    <a:pt x="31" y="0"/>
                  </a:lnTo>
                  <a:lnTo>
                    <a:pt x="23"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40" name="Line 5922"/>
            <p:cNvSpPr>
              <a:spLocks noChangeShapeType="1"/>
            </p:cNvSpPr>
            <p:nvPr/>
          </p:nvSpPr>
          <p:spPr bwMode="auto">
            <a:xfrm>
              <a:off x="4768851" y="25209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41" name="Freeform 5923"/>
            <p:cNvSpPr>
              <a:spLocks/>
            </p:cNvSpPr>
            <p:nvPr/>
          </p:nvSpPr>
          <p:spPr bwMode="auto">
            <a:xfrm>
              <a:off x="4764088" y="2520950"/>
              <a:ext cx="12700" cy="3175"/>
            </a:xfrm>
            <a:custGeom>
              <a:avLst/>
              <a:gdLst/>
              <a:ahLst/>
              <a:cxnLst>
                <a:cxn ang="0">
                  <a:pos x="8" y="0"/>
                </a:cxn>
                <a:cxn ang="0">
                  <a:pos x="0" y="0"/>
                </a:cxn>
                <a:cxn ang="0">
                  <a:pos x="8" y="8"/>
                </a:cxn>
                <a:cxn ang="0">
                  <a:pos x="16" y="8"/>
                </a:cxn>
                <a:cxn ang="0">
                  <a:pos x="22" y="0"/>
                </a:cxn>
                <a:cxn ang="0">
                  <a:pos x="16" y="0"/>
                </a:cxn>
                <a:cxn ang="0">
                  <a:pos x="8" y="0"/>
                </a:cxn>
              </a:cxnLst>
              <a:rect l="0" t="0" r="r" b="b"/>
              <a:pathLst>
                <a:path w="22" h="8">
                  <a:moveTo>
                    <a:pt x="8" y="0"/>
                  </a:moveTo>
                  <a:lnTo>
                    <a:pt x="0" y="0"/>
                  </a:lnTo>
                  <a:lnTo>
                    <a:pt x="8" y="8"/>
                  </a:lnTo>
                  <a:lnTo>
                    <a:pt x="16" y="8"/>
                  </a:lnTo>
                  <a:lnTo>
                    <a:pt x="22"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42" name="Freeform 5924"/>
            <p:cNvSpPr>
              <a:spLocks/>
            </p:cNvSpPr>
            <p:nvPr/>
          </p:nvSpPr>
          <p:spPr bwMode="auto">
            <a:xfrm>
              <a:off x="4764088" y="2520950"/>
              <a:ext cx="12700" cy="3175"/>
            </a:xfrm>
            <a:custGeom>
              <a:avLst/>
              <a:gdLst/>
              <a:ahLst/>
              <a:cxnLst>
                <a:cxn ang="0">
                  <a:pos x="8" y="0"/>
                </a:cxn>
                <a:cxn ang="0">
                  <a:pos x="0" y="0"/>
                </a:cxn>
                <a:cxn ang="0">
                  <a:pos x="0" y="0"/>
                </a:cxn>
                <a:cxn ang="0">
                  <a:pos x="8" y="8"/>
                </a:cxn>
                <a:cxn ang="0">
                  <a:pos x="16" y="8"/>
                </a:cxn>
                <a:cxn ang="0">
                  <a:pos x="22" y="0"/>
                </a:cxn>
                <a:cxn ang="0">
                  <a:pos x="22" y="0"/>
                </a:cxn>
                <a:cxn ang="0">
                  <a:pos x="16" y="0"/>
                </a:cxn>
                <a:cxn ang="0">
                  <a:pos x="8" y="0"/>
                </a:cxn>
              </a:cxnLst>
              <a:rect l="0" t="0" r="r" b="b"/>
              <a:pathLst>
                <a:path w="22" h="8">
                  <a:moveTo>
                    <a:pt x="8" y="0"/>
                  </a:moveTo>
                  <a:lnTo>
                    <a:pt x="0" y="0"/>
                  </a:lnTo>
                  <a:lnTo>
                    <a:pt x="0" y="0"/>
                  </a:lnTo>
                  <a:lnTo>
                    <a:pt x="8" y="8"/>
                  </a:lnTo>
                  <a:lnTo>
                    <a:pt x="16" y="8"/>
                  </a:lnTo>
                  <a:lnTo>
                    <a:pt x="22" y="0"/>
                  </a:lnTo>
                  <a:lnTo>
                    <a:pt x="22"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43" name="Line 5925"/>
            <p:cNvSpPr>
              <a:spLocks noChangeShapeType="1"/>
            </p:cNvSpPr>
            <p:nvPr/>
          </p:nvSpPr>
          <p:spPr bwMode="auto">
            <a:xfrm>
              <a:off x="4773613" y="25209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44" name="Freeform 5926"/>
            <p:cNvSpPr>
              <a:spLocks/>
            </p:cNvSpPr>
            <p:nvPr/>
          </p:nvSpPr>
          <p:spPr bwMode="auto">
            <a:xfrm>
              <a:off x="4768851" y="2520950"/>
              <a:ext cx="19050" cy="3175"/>
            </a:xfrm>
            <a:custGeom>
              <a:avLst/>
              <a:gdLst/>
              <a:ahLst/>
              <a:cxnLst>
                <a:cxn ang="0">
                  <a:pos x="8" y="0"/>
                </a:cxn>
                <a:cxn ang="0">
                  <a:pos x="0" y="0"/>
                </a:cxn>
                <a:cxn ang="0">
                  <a:pos x="8" y="8"/>
                </a:cxn>
                <a:cxn ang="0">
                  <a:pos x="30" y="8"/>
                </a:cxn>
                <a:cxn ang="0">
                  <a:pos x="37" y="0"/>
                </a:cxn>
                <a:cxn ang="0">
                  <a:pos x="30" y="0"/>
                </a:cxn>
                <a:cxn ang="0">
                  <a:pos x="8" y="0"/>
                </a:cxn>
              </a:cxnLst>
              <a:rect l="0" t="0" r="r" b="b"/>
              <a:pathLst>
                <a:path w="37" h="8">
                  <a:moveTo>
                    <a:pt x="8" y="0"/>
                  </a:moveTo>
                  <a:lnTo>
                    <a:pt x="0" y="0"/>
                  </a:lnTo>
                  <a:lnTo>
                    <a:pt x="8" y="8"/>
                  </a:lnTo>
                  <a:lnTo>
                    <a:pt x="30" y="8"/>
                  </a:lnTo>
                  <a:lnTo>
                    <a:pt x="37" y="0"/>
                  </a:lnTo>
                  <a:lnTo>
                    <a:pt x="30"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45" name="Freeform 5927"/>
            <p:cNvSpPr>
              <a:spLocks/>
            </p:cNvSpPr>
            <p:nvPr/>
          </p:nvSpPr>
          <p:spPr bwMode="auto">
            <a:xfrm>
              <a:off x="4768851" y="2520950"/>
              <a:ext cx="19050" cy="3175"/>
            </a:xfrm>
            <a:custGeom>
              <a:avLst/>
              <a:gdLst/>
              <a:ahLst/>
              <a:cxnLst>
                <a:cxn ang="0">
                  <a:pos x="8" y="0"/>
                </a:cxn>
                <a:cxn ang="0">
                  <a:pos x="0" y="0"/>
                </a:cxn>
                <a:cxn ang="0">
                  <a:pos x="0" y="0"/>
                </a:cxn>
                <a:cxn ang="0">
                  <a:pos x="8" y="8"/>
                </a:cxn>
                <a:cxn ang="0">
                  <a:pos x="30" y="8"/>
                </a:cxn>
                <a:cxn ang="0">
                  <a:pos x="37" y="0"/>
                </a:cxn>
                <a:cxn ang="0">
                  <a:pos x="30" y="0"/>
                </a:cxn>
                <a:cxn ang="0">
                  <a:pos x="30" y="0"/>
                </a:cxn>
                <a:cxn ang="0">
                  <a:pos x="8" y="0"/>
                </a:cxn>
              </a:cxnLst>
              <a:rect l="0" t="0" r="r" b="b"/>
              <a:pathLst>
                <a:path w="37" h="8">
                  <a:moveTo>
                    <a:pt x="8" y="0"/>
                  </a:moveTo>
                  <a:lnTo>
                    <a:pt x="0" y="0"/>
                  </a:lnTo>
                  <a:lnTo>
                    <a:pt x="0" y="0"/>
                  </a:lnTo>
                  <a:lnTo>
                    <a:pt x="8" y="8"/>
                  </a:lnTo>
                  <a:lnTo>
                    <a:pt x="30" y="8"/>
                  </a:lnTo>
                  <a:lnTo>
                    <a:pt x="37" y="0"/>
                  </a:lnTo>
                  <a:lnTo>
                    <a:pt x="30" y="0"/>
                  </a:lnTo>
                  <a:lnTo>
                    <a:pt x="30"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46" name="Line 5928"/>
            <p:cNvSpPr>
              <a:spLocks noChangeShapeType="1"/>
            </p:cNvSpPr>
            <p:nvPr/>
          </p:nvSpPr>
          <p:spPr bwMode="auto">
            <a:xfrm>
              <a:off x="4784726" y="25209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47" name="Freeform 5929"/>
            <p:cNvSpPr>
              <a:spLocks/>
            </p:cNvSpPr>
            <p:nvPr/>
          </p:nvSpPr>
          <p:spPr bwMode="auto">
            <a:xfrm>
              <a:off x="4779963" y="2520950"/>
              <a:ext cx="12700" cy="3175"/>
            </a:xfrm>
            <a:custGeom>
              <a:avLst/>
              <a:gdLst/>
              <a:ahLst/>
              <a:cxnLst>
                <a:cxn ang="0">
                  <a:pos x="8" y="0"/>
                </a:cxn>
                <a:cxn ang="0">
                  <a:pos x="0" y="0"/>
                </a:cxn>
                <a:cxn ang="0">
                  <a:pos x="8" y="8"/>
                </a:cxn>
                <a:cxn ang="0">
                  <a:pos x="15" y="8"/>
                </a:cxn>
                <a:cxn ang="0">
                  <a:pos x="23" y="0"/>
                </a:cxn>
                <a:cxn ang="0">
                  <a:pos x="15" y="0"/>
                </a:cxn>
                <a:cxn ang="0">
                  <a:pos x="8" y="0"/>
                </a:cxn>
              </a:cxnLst>
              <a:rect l="0" t="0" r="r" b="b"/>
              <a:pathLst>
                <a:path w="23" h="8">
                  <a:moveTo>
                    <a:pt x="8" y="0"/>
                  </a:moveTo>
                  <a:lnTo>
                    <a:pt x="0" y="0"/>
                  </a:lnTo>
                  <a:lnTo>
                    <a:pt x="8" y="8"/>
                  </a:lnTo>
                  <a:lnTo>
                    <a:pt x="15" y="8"/>
                  </a:lnTo>
                  <a:lnTo>
                    <a:pt x="23" y="0"/>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48" name="Freeform 5930"/>
            <p:cNvSpPr>
              <a:spLocks/>
            </p:cNvSpPr>
            <p:nvPr/>
          </p:nvSpPr>
          <p:spPr bwMode="auto">
            <a:xfrm>
              <a:off x="4779963" y="2520950"/>
              <a:ext cx="12700" cy="3175"/>
            </a:xfrm>
            <a:custGeom>
              <a:avLst/>
              <a:gdLst/>
              <a:ahLst/>
              <a:cxnLst>
                <a:cxn ang="0">
                  <a:pos x="8" y="0"/>
                </a:cxn>
                <a:cxn ang="0">
                  <a:pos x="0" y="0"/>
                </a:cxn>
                <a:cxn ang="0">
                  <a:pos x="0" y="0"/>
                </a:cxn>
                <a:cxn ang="0">
                  <a:pos x="8" y="8"/>
                </a:cxn>
                <a:cxn ang="0">
                  <a:pos x="15" y="8"/>
                </a:cxn>
                <a:cxn ang="0">
                  <a:pos x="23" y="0"/>
                </a:cxn>
                <a:cxn ang="0">
                  <a:pos x="15" y="0"/>
                </a:cxn>
                <a:cxn ang="0">
                  <a:pos x="15" y="0"/>
                </a:cxn>
                <a:cxn ang="0">
                  <a:pos x="8" y="0"/>
                </a:cxn>
              </a:cxnLst>
              <a:rect l="0" t="0" r="r" b="b"/>
              <a:pathLst>
                <a:path w="23" h="8">
                  <a:moveTo>
                    <a:pt x="8" y="0"/>
                  </a:moveTo>
                  <a:lnTo>
                    <a:pt x="0" y="0"/>
                  </a:lnTo>
                  <a:lnTo>
                    <a:pt x="0" y="0"/>
                  </a:lnTo>
                  <a:lnTo>
                    <a:pt x="8" y="8"/>
                  </a:lnTo>
                  <a:lnTo>
                    <a:pt x="15" y="8"/>
                  </a:lnTo>
                  <a:lnTo>
                    <a:pt x="23" y="0"/>
                  </a:lnTo>
                  <a:lnTo>
                    <a:pt x="15"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49" name="Line 5931"/>
            <p:cNvSpPr>
              <a:spLocks noChangeShapeType="1"/>
            </p:cNvSpPr>
            <p:nvPr/>
          </p:nvSpPr>
          <p:spPr bwMode="auto">
            <a:xfrm>
              <a:off x="4792663" y="25209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50" name="Freeform 5932"/>
            <p:cNvSpPr>
              <a:spLocks/>
            </p:cNvSpPr>
            <p:nvPr/>
          </p:nvSpPr>
          <p:spPr bwMode="auto">
            <a:xfrm>
              <a:off x="4784726" y="2520950"/>
              <a:ext cx="7938" cy="11113"/>
            </a:xfrm>
            <a:custGeom>
              <a:avLst/>
              <a:gdLst/>
              <a:ahLst/>
              <a:cxnLst>
                <a:cxn ang="0">
                  <a:pos x="15" y="0"/>
                </a:cxn>
                <a:cxn ang="0">
                  <a:pos x="0" y="0"/>
                </a:cxn>
                <a:cxn ang="0">
                  <a:pos x="0" y="22"/>
                </a:cxn>
                <a:cxn ang="0">
                  <a:pos x="7" y="22"/>
                </a:cxn>
                <a:cxn ang="0">
                  <a:pos x="15" y="15"/>
                </a:cxn>
                <a:cxn ang="0">
                  <a:pos x="15" y="0"/>
                </a:cxn>
              </a:cxnLst>
              <a:rect l="0" t="0" r="r" b="b"/>
              <a:pathLst>
                <a:path w="15" h="22">
                  <a:moveTo>
                    <a:pt x="15" y="0"/>
                  </a:moveTo>
                  <a:lnTo>
                    <a:pt x="0" y="0"/>
                  </a:lnTo>
                  <a:lnTo>
                    <a:pt x="0" y="22"/>
                  </a:lnTo>
                  <a:lnTo>
                    <a:pt x="7" y="22"/>
                  </a:lnTo>
                  <a:lnTo>
                    <a:pt x="15" y="15"/>
                  </a:lnTo>
                  <a:lnTo>
                    <a:pt x="15"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51" name="Freeform 5933"/>
            <p:cNvSpPr>
              <a:spLocks/>
            </p:cNvSpPr>
            <p:nvPr/>
          </p:nvSpPr>
          <p:spPr bwMode="auto">
            <a:xfrm>
              <a:off x="4784726" y="2520950"/>
              <a:ext cx="7938" cy="11113"/>
            </a:xfrm>
            <a:custGeom>
              <a:avLst/>
              <a:gdLst/>
              <a:ahLst/>
              <a:cxnLst>
                <a:cxn ang="0">
                  <a:pos x="15" y="0"/>
                </a:cxn>
                <a:cxn ang="0">
                  <a:pos x="7" y="0"/>
                </a:cxn>
                <a:cxn ang="0">
                  <a:pos x="0" y="0"/>
                </a:cxn>
                <a:cxn ang="0">
                  <a:pos x="0" y="0"/>
                </a:cxn>
                <a:cxn ang="0">
                  <a:pos x="0" y="15"/>
                </a:cxn>
                <a:cxn ang="0">
                  <a:pos x="0" y="22"/>
                </a:cxn>
                <a:cxn ang="0">
                  <a:pos x="7" y="22"/>
                </a:cxn>
                <a:cxn ang="0">
                  <a:pos x="15" y="15"/>
                </a:cxn>
                <a:cxn ang="0">
                  <a:pos x="15" y="0"/>
                </a:cxn>
              </a:cxnLst>
              <a:rect l="0" t="0" r="r" b="b"/>
              <a:pathLst>
                <a:path w="15" h="22">
                  <a:moveTo>
                    <a:pt x="15" y="0"/>
                  </a:moveTo>
                  <a:lnTo>
                    <a:pt x="7" y="0"/>
                  </a:lnTo>
                  <a:lnTo>
                    <a:pt x="0" y="0"/>
                  </a:lnTo>
                  <a:lnTo>
                    <a:pt x="0" y="0"/>
                  </a:lnTo>
                  <a:lnTo>
                    <a:pt x="0" y="15"/>
                  </a:lnTo>
                  <a:lnTo>
                    <a:pt x="0" y="22"/>
                  </a:lnTo>
                  <a:lnTo>
                    <a:pt x="7" y="22"/>
                  </a:lnTo>
                  <a:lnTo>
                    <a:pt x="15" y="15"/>
                  </a:lnTo>
                  <a:lnTo>
                    <a:pt x="15"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52" name="Line 5934"/>
            <p:cNvSpPr>
              <a:spLocks noChangeShapeType="1"/>
            </p:cNvSpPr>
            <p:nvPr/>
          </p:nvSpPr>
          <p:spPr bwMode="auto">
            <a:xfrm>
              <a:off x="4787901" y="25241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53" name="Freeform 5935"/>
            <p:cNvSpPr>
              <a:spLocks/>
            </p:cNvSpPr>
            <p:nvPr/>
          </p:nvSpPr>
          <p:spPr bwMode="auto">
            <a:xfrm>
              <a:off x="4784726" y="2524125"/>
              <a:ext cx="12700" cy="7938"/>
            </a:xfrm>
            <a:custGeom>
              <a:avLst/>
              <a:gdLst/>
              <a:ahLst/>
              <a:cxnLst>
                <a:cxn ang="0">
                  <a:pos x="7" y="0"/>
                </a:cxn>
                <a:cxn ang="0">
                  <a:pos x="0" y="7"/>
                </a:cxn>
                <a:cxn ang="0">
                  <a:pos x="7" y="14"/>
                </a:cxn>
                <a:cxn ang="0">
                  <a:pos x="15" y="14"/>
                </a:cxn>
                <a:cxn ang="0">
                  <a:pos x="23" y="7"/>
                </a:cxn>
                <a:cxn ang="0">
                  <a:pos x="15" y="0"/>
                </a:cxn>
                <a:cxn ang="0">
                  <a:pos x="7" y="0"/>
                </a:cxn>
              </a:cxnLst>
              <a:rect l="0" t="0" r="r" b="b"/>
              <a:pathLst>
                <a:path w="23" h="14">
                  <a:moveTo>
                    <a:pt x="7" y="0"/>
                  </a:moveTo>
                  <a:lnTo>
                    <a:pt x="0" y="7"/>
                  </a:lnTo>
                  <a:lnTo>
                    <a:pt x="7" y="14"/>
                  </a:lnTo>
                  <a:lnTo>
                    <a:pt x="15" y="14"/>
                  </a:lnTo>
                  <a:lnTo>
                    <a:pt x="23" y="7"/>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54" name="Freeform 5936"/>
            <p:cNvSpPr>
              <a:spLocks/>
            </p:cNvSpPr>
            <p:nvPr/>
          </p:nvSpPr>
          <p:spPr bwMode="auto">
            <a:xfrm>
              <a:off x="4784726" y="2524125"/>
              <a:ext cx="12700" cy="7938"/>
            </a:xfrm>
            <a:custGeom>
              <a:avLst/>
              <a:gdLst/>
              <a:ahLst/>
              <a:cxnLst>
                <a:cxn ang="0">
                  <a:pos x="7" y="0"/>
                </a:cxn>
                <a:cxn ang="0">
                  <a:pos x="0" y="7"/>
                </a:cxn>
                <a:cxn ang="0">
                  <a:pos x="0" y="7"/>
                </a:cxn>
                <a:cxn ang="0">
                  <a:pos x="7" y="14"/>
                </a:cxn>
                <a:cxn ang="0">
                  <a:pos x="15" y="14"/>
                </a:cxn>
                <a:cxn ang="0">
                  <a:pos x="23" y="7"/>
                </a:cxn>
                <a:cxn ang="0">
                  <a:pos x="23" y="7"/>
                </a:cxn>
                <a:cxn ang="0">
                  <a:pos x="15" y="0"/>
                </a:cxn>
                <a:cxn ang="0">
                  <a:pos x="7" y="0"/>
                </a:cxn>
              </a:cxnLst>
              <a:rect l="0" t="0" r="r" b="b"/>
              <a:pathLst>
                <a:path w="23" h="14">
                  <a:moveTo>
                    <a:pt x="7" y="0"/>
                  </a:moveTo>
                  <a:lnTo>
                    <a:pt x="0" y="7"/>
                  </a:lnTo>
                  <a:lnTo>
                    <a:pt x="0" y="7"/>
                  </a:lnTo>
                  <a:lnTo>
                    <a:pt x="7" y="14"/>
                  </a:lnTo>
                  <a:lnTo>
                    <a:pt x="15" y="14"/>
                  </a:lnTo>
                  <a:lnTo>
                    <a:pt x="23" y="7"/>
                  </a:lnTo>
                  <a:lnTo>
                    <a:pt x="23" y="7"/>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55" name="Line 5937"/>
            <p:cNvSpPr>
              <a:spLocks noChangeShapeType="1"/>
            </p:cNvSpPr>
            <p:nvPr/>
          </p:nvSpPr>
          <p:spPr bwMode="auto">
            <a:xfrm>
              <a:off x="4797426" y="25288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56" name="Freeform 5938"/>
            <p:cNvSpPr>
              <a:spLocks/>
            </p:cNvSpPr>
            <p:nvPr/>
          </p:nvSpPr>
          <p:spPr bwMode="auto">
            <a:xfrm>
              <a:off x="4787901" y="2524125"/>
              <a:ext cx="9525" cy="15875"/>
            </a:xfrm>
            <a:custGeom>
              <a:avLst/>
              <a:gdLst/>
              <a:ahLst/>
              <a:cxnLst>
                <a:cxn ang="0">
                  <a:pos x="16" y="7"/>
                </a:cxn>
                <a:cxn ang="0">
                  <a:pos x="8" y="0"/>
                </a:cxn>
                <a:cxn ang="0">
                  <a:pos x="0" y="7"/>
                </a:cxn>
                <a:cxn ang="0">
                  <a:pos x="0" y="21"/>
                </a:cxn>
                <a:cxn ang="0">
                  <a:pos x="8" y="28"/>
                </a:cxn>
                <a:cxn ang="0">
                  <a:pos x="16" y="28"/>
                </a:cxn>
                <a:cxn ang="0">
                  <a:pos x="16" y="21"/>
                </a:cxn>
                <a:cxn ang="0">
                  <a:pos x="16" y="7"/>
                </a:cxn>
              </a:cxnLst>
              <a:rect l="0" t="0" r="r" b="b"/>
              <a:pathLst>
                <a:path w="16" h="28">
                  <a:moveTo>
                    <a:pt x="16" y="7"/>
                  </a:moveTo>
                  <a:lnTo>
                    <a:pt x="8" y="0"/>
                  </a:lnTo>
                  <a:lnTo>
                    <a:pt x="0" y="7"/>
                  </a:lnTo>
                  <a:lnTo>
                    <a:pt x="0" y="21"/>
                  </a:lnTo>
                  <a:lnTo>
                    <a:pt x="8" y="28"/>
                  </a:lnTo>
                  <a:lnTo>
                    <a:pt x="16" y="28"/>
                  </a:lnTo>
                  <a:lnTo>
                    <a:pt x="16" y="21"/>
                  </a:lnTo>
                  <a:lnTo>
                    <a:pt x="16"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57" name="Freeform 5939"/>
            <p:cNvSpPr>
              <a:spLocks/>
            </p:cNvSpPr>
            <p:nvPr/>
          </p:nvSpPr>
          <p:spPr bwMode="auto">
            <a:xfrm>
              <a:off x="4787901" y="2524125"/>
              <a:ext cx="9525" cy="15875"/>
            </a:xfrm>
            <a:custGeom>
              <a:avLst/>
              <a:gdLst/>
              <a:ahLst/>
              <a:cxnLst>
                <a:cxn ang="0">
                  <a:pos x="16" y="7"/>
                </a:cxn>
                <a:cxn ang="0">
                  <a:pos x="16" y="7"/>
                </a:cxn>
                <a:cxn ang="0">
                  <a:pos x="8" y="0"/>
                </a:cxn>
                <a:cxn ang="0">
                  <a:pos x="0" y="7"/>
                </a:cxn>
                <a:cxn ang="0">
                  <a:pos x="0" y="21"/>
                </a:cxn>
                <a:cxn ang="0">
                  <a:pos x="8" y="28"/>
                </a:cxn>
                <a:cxn ang="0">
                  <a:pos x="16" y="28"/>
                </a:cxn>
                <a:cxn ang="0">
                  <a:pos x="16" y="21"/>
                </a:cxn>
                <a:cxn ang="0">
                  <a:pos x="16" y="7"/>
                </a:cxn>
              </a:cxnLst>
              <a:rect l="0" t="0" r="r" b="b"/>
              <a:pathLst>
                <a:path w="16" h="28">
                  <a:moveTo>
                    <a:pt x="16" y="7"/>
                  </a:moveTo>
                  <a:lnTo>
                    <a:pt x="16" y="7"/>
                  </a:lnTo>
                  <a:lnTo>
                    <a:pt x="8" y="0"/>
                  </a:lnTo>
                  <a:lnTo>
                    <a:pt x="0" y="7"/>
                  </a:lnTo>
                  <a:lnTo>
                    <a:pt x="0" y="21"/>
                  </a:lnTo>
                  <a:lnTo>
                    <a:pt x="8" y="28"/>
                  </a:lnTo>
                  <a:lnTo>
                    <a:pt x="16" y="28"/>
                  </a:lnTo>
                  <a:lnTo>
                    <a:pt x="16" y="21"/>
                  </a:lnTo>
                  <a:lnTo>
                    <a:pt x="16"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58" name="Line 5940"/>
            <p:cNvSpPr>
              <a:spLocks noChangeShapeType="1"/>
            </p:cNvSpPr>
            <p:nvPr/>
          </p:nvSpPr>
          <p:spPr bwMode="auto">
            <a:xfrm>
              <a:off x="4792663" y="25320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59" name="Freeform 5941"/>
            <p:cNvSpPr>
              <a:spLocks/>
            </p:cNvSpPr>
            <p:nvPr/>
          </p:nvSpPr>
          <p:spPr bwMode="auto">
            <a:xfrm>
              <a:off x="4787901" y="2532063"/>
              <a:ext cx="12700" cy="7938"/>
            </a:xfrm>
            <a:custGeom>
              <a:avLst/>
              <a:gdLst/>
              <a:ahLst/>
              <a:cxnLst>
                <a:cxn ang="0">
                  <a:pos x="8" y="0"/>
                </a:cxn>
                <a:cxn ang="0">
                  <a:pos x="8" y="7"/>
                </a:cxn>
                <a:cxn ang="0">
                  <a:pos x="0" y="7"/>
                </a:cxn>
                <a:cxn ang="0">
                  <a:pos x="8" y="14"/>
                </a:cxn>
                <a:cxn ang="0">
                  <a:pos x="16" y="14"/>
                </a:cxn>
                <a:cxn ang="0">
                  <a:pos x="22" y="7"/>
                </a:cxn>
                <a:cxn ang="0">
                  <a:pos x="16" y="0"/>
                </a:cxn>
                <a:cxn ang="0">
                  <a:pos x="8" y="0"/>
                </a:cxn>
              </a:cxnLst>
              <a:rect l="0" t="0" r="r" b="b"/>
              <a:pathLst>
                <a:path w="22" h="14">
                  <a:moveTo>
                    <a:pt x="8" y="0"/>
                  </a:moveTo>
                  <a:lnTo>
                    <a:pt x="8" y="7"/>
                  </a:lnTo>
                  <a:lnTo>
                    <a:pt x="0" y="7"/>
                  </a:lnTo>
                  <a:lnTo>
                    <a:pt x="8" y="14"/>
                  </a:lnTo>
                  <a:lnTo>
                    <a:pt x="16" y="14"/>
                  </a:lnTo>
                  <a:lnTo>
                    <a:pt x="22" y="7"/>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60" name="Freeform 5942"/>
            <p:cNvSpPr>
              <a:spLocks/>
            </p:cNvSpPr>
            <p:nvPr/>
          </p:nvSpPr>
          <p:spPr bwMode="auto">
            <a:xfrm>
              <a:off x="4787901" y="2532063"/>
              <a:ext cx="12700" cy="7938"/>
            </a:xfrm>
            <a:custGeom>
              <a:avLst/>
              <a:gdLst/>
              <a:ahLst/>
              <a:cxnLst>
                <a:cxn ang="0">
                  <a:pos x="8" y="0"/>
                </a:cxn>
                <a:cxn ang="0">
                  <a:pos x="8" y="7"/>
                </a:cxn>
                <a:cxn ang="0">
                  <a:pos x="0" y="7"/>
                </a:cxn>
                <a:cxn ang="0">
                  <a:pos x="8" y="14"/>
                </a:cxn>
                <a:cxn ang="0">
                  <a:pos x="16" y="14"/>
                </a:cxn>
                <a:cxn ang="0">
                  <a:pos x="22" y="7"/>
                </a:cxn>
                <a:cxn ang="0">
                  <a:pos x="22" y="7"/>
                </a:cxn>
                <a:cxn ang="0">
                  <a:pos x="16" y="0"/>
                </a:cxn>
                <a:cxn ang="0">
                  <a:pos x="8" y="0"/>
                </a:cxn>
              </a:cxnLst>
              <a:rect l="0" t="0" r="r" b="b"/>
              <a:pathLst>
                <a:path w="22" h="14">
                  <a:moveTo>
                    <a:pt x="8" y="0"/>
                  </a:moveTo>
                  <a:lnTo>
                    <a:pt x="8" y="7"/>
                  </a:lnTo>
                  <a:lnTo>
                    <a:pt x="0" y="7"/>
                  </a:lnTo>
                  <a:lnTo>
                    <a:pt x="8" y="14"/>
                  </a:lnTo>
                  <a:lnTo>
                    <a:pt x="16" y="14"/>
                  </a:lnTo>
                  <a:lnTo>
                    <a:pt x="22" y="7"/>
                  </a:lnTo>
                  <a:lnTo>
                    <a:pt x="22" y="7"/>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61" name="Line 5943"/>
            <p:cNvSpPr>
              <a:spLocks noChangeShapeType="1"/>
            </p:cNvSpPr>
            <p:nvPr/>
          </p:nvSpPr>
          <p:spPr bwMode="auto">
            <a:xfrm>
              <a:off x="4797426" y="25320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62" name="Freeform 5944"/>
            <p:cNvSpPr>
              <a:spLocks/>
            </p:cNvSpPr>
            <p:nvPr/>
          </p:nvSpPr>
          <p:spPr bwMode="auto">
            <a:xfrm>
              <a:off x="4792663" y="2532063"/>
              <a:ext cx="19050" cy="7938"/>
            </a:xfrm>
            <a:custGeom>
              <a:avLst/>
              <a:gdLst/>
              <a:ahLst/>
              <a:cxnLst>
                <a:cxn ang="0">
                  <a:pos x="8" y="0"/>
                </a:cxn>
                <a:cxn ang="0">
                  <a:pos x="8" y="7"/>
                </a:cxn>
                <a:cxn ang="0">
                  <a:pos x="0" y="7"/>
                </a:cxn>
                <a:cxn ang="0">
                  <a:pos x="8" y="14"/>
                </a:cxn>
                <a:cxn ang="0">
                  <a:pos x="30" y="14"/>
                </a:cxn>
                <a:cxn ang="0">
                  <a:pos x="37" y="7"/>
                </a:cxn>
                <a:cxn ang="0">
                  <a:pos x="30" y="0"/>
                </a:cxn>
                <a:cxn ang="0">
                  <a:pos x="8" y="0"/>
                </a:cxn>
              </a:cxnLst>
              <a:rect l="0" t="0" r="r" b="b"/>
              <a:pathLst>
                <a:path w="37" h="14">
                  <a:moveTo>
                    <a:pt x="8" y="0"/>
                  </a:moveTo>
                  <a:lnTo>
                    <a:pt x="8" y="7"/>
                  </a:lnTo>
                  <a:lnTo>
                    <a:pt x="0" y="7"/>
                  </a:lnTo>
                  <a:lnTo>
                    <a:pt x="8" y="14"/>
                  </a:lnTo>
                  <a:lnTo>
                    <a:pt x="30" y="14"/>
                  </a:lnTo>
                  <a:lnTo>
                    <a:pt x="37" y="7"/>
                  </a:lnTo>
                  <a:lnTo>
                    <a:pt x="30"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63" name="Freeform 5945"/>
            <p:cNvSpPr>
              <a:spLocks/>
            </p:cNvSpPr>
            <p:nvPr/>
          </p:nvSpPr>
          <p:spPr bwMode="auto">
            <a:xfrm>
              <a:off x="4792663" y="2532063"/>
              <a:ext cx="19050" cy="7938"/>
            </a:xfrm>
            <a:custGeom>
              <a:avLst/>
              <a:gdLst/>
              <a:ahLst/>
              <a:cxnLst>
                <a:cxn ang="0">
                  <a:pos x="8" y="0"/>
                </a:cxn>
                <a:cxn ang="0">
                  <a:pos x="8" y="7"/>
                </a:cxn>
                <a:cxn ang="0">
                  <a:pos x="0" y="7"/>
                </a:cxn>
                <a:cxn ang="0">
                  <a:pos x="8" y="14"/>
                </a:cxn>
                <a:cxn ang="0">
                  <a:pos x="30" y="14"/>
                </a:cxn>
                <a:cxn ang="0">
                  <a:pos x="37" y="7"/>
                </a:cxn>
                <a:cxn ang="0">
                  <a:pos x="37" y="7"/>
                </a:cxn>
                <a:cxn ang="0">
                  <a:pos x="30" y="0"/>
                </a:cxn>
                <a:cxn ang="0">
                  <a:pos x="8" y="0"/>
                </a:cxn>
              </a:cxnLst>
              <a:rect l="0" t="0" r="r" b="b"/>
              <a:pathLst>
                <a:path w="37" h="14">
                  <a:moveTo>
                    <a:pt x="8" y="0"/>
                  </a:moveTo>
                  <a:lnTo>
                    <a:pt x="8" y="7"/>
                  </a:lnTo>
                  <a:lnTo>
                    <a:pt x="0" y="7"/>
                  </a:lnTo>
                  <a:lnTo>
                    <a:pt x="8" y="14"/>
                  </a:lnTo>
                  <a:lnTo>
                    <a:pt x="30" y="14"/>
                  </a:lnTo>
                  <a:lnTo>
                    <a:pt x="37" y="7"/>
                  </a:lnTo>
                  <a:lnTo>
                    <a:pt x="37" y="7"/>
                  </a:lnTo>
                  <a:lnTo>
                    <a:pt x="30"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64" name="Line 5946"/>
            <p:cNvSpPr>
              <a:spLocks noChangeShapeType="1"/>
            </p:cNvSpPr>
            <p:nvPr/>
          </p:nvSpPr>
          <p:spPr bwMode="auto">
            <a:xfrm>
              <a:off x="4811713" y="25352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65" name="Freeform 5947"/>
            <p:cNvSpPr>
              <a:spLocks/>
            </p:cNvSpPr>
            <p:nvPr/>
          </p:nvSpPr>
          <p:spPr bwMode="auto">
            <a:xfrm>
              <a:off x="4803776" y="2532063"/>
              <a:ext cx="7938" cy="15875"/>
            </a:xfrm>
            <a:custGeom>
              <a:avLst/>
              <a:gdLst/>
              <a:ahLst/>
              <a:cxnLst>
                <a:cxn ang="0">
                  <a:pos x="15" y="7"/>
                </a:cxn>
                <a:cxn ang="0">
                  <a:pos x="8" y="0"/>
                </a:cxn>
                <a:cxn ang="0">
                  <a:pos x="0" y="7"/>
                </a:cxn>
                <a:cxn ang="0">
                  <a:pos x="0" y="22"/>
                </a:cxn>
                <a:cxn ang="0">
                  <a:pos x="8" y="29"/>
                </a:cxn>
                <a:cxn ang="0">
                  <a:pos x="15" y="29"/>
                </a:cxn>
                <a:cxn ang="0">
                  <a:pos x="15" y="22"/>
                </a:cxn>
                <a:cxn ang="0">
                  <a:pos x="15" y="7"/>
                </a:cxn>
              </a:cxnLst>
              <a:rect l="0" t="0" r="r" b="b"/>
              <a:pathLst>
                <a:path w="15" h="29">
                  <a:moveTo>
                    <a:pt x="15" y="7"/>
                  </a:moveTo>
                  <a:lnTo>
                    <a:pt x="8" y="0"/>
                  </a:lnTo>
                  <a:lnTo>
                    <a:pt x="0" y="7"/>
                  </a:lnTo>
                  <a:lnTo>
                    <a:pt x="0" y="22"/>
                  </a:lnTo>
                  <a:lnTo>
                    <a:pt x="8" y="29"/>
                  </a:lnTo>
                  <a:lnTo>
                    <a:pt x="15" y="29"/>
                  </a:lnTo>
                  <a:lnTo>
                    <a:pt x="15" y="22"/>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66" name="Freeform 5948"/>
            <p:cNvSpPr>
              <a:spLocks/>
            </p:cNvSpPr>
            <p:nvPr/>
          </p:nvSpPr>
          <p:spPr bwMode="auto">
            <a:xfrm>
              <a:off x="4803776" y="2532063"/>
              <a:ext cx="7938" cy="15875"/>
            </a:xfrm>
            <a:custGeom>
              <a:avLst/>
              <a:gdLst/>
              <a:ahLst/>
              <a:cxnLst>
                <a:cxn ang="0">
                  <a:pos x="15" y="7"/>
                </a:cxn>
                <a:cxn ang="0">
                  <a:pos x="15" y="7"/>
                </a:cxn>
                <a:cxn ang="0">
                  <a:pos x="8" y="0"/>
                </a:cxn>
                <a:cxn ang="0">
                  <a:pos x="0" y="7"/>
                </a:cxn>
                <a:cxn ang="0">
                  <a:pos x="0" y="22"/>
                </a:cxn>
                <a:cxn ang="0">
                  <a:pos x="8" y="29"/>
                </a:cxn>
                <a:cxn ang="0">
                  <a:pos x="15" y="29"/>
                </a:cxn>
                <a:cxn ang="0">
                  <a:pos x="15" y="22"/>
                </a:cxn>
                <a:cxn ang="0">
                  <a:pos x="15" y="7"/>
                </a:cxn>
              </a:cxnLst>
              <a:rect l="0" t="0" r="r" b="b"/>
              <a:pathLst>
                <a:path w="15" h="29">
                  <a:moveTo>
                    <a:pt x="15" y="7"/>
                  </a:moveTo>
                  <a:lnTo>
                    <a:pt x="15" y="7"/>
                  </a:lnTo>
                  <a:lnTo>
                    <a:pt x="8" y="0"/>
                  </a:lnTo>
                  <a:lnTo>
                    <a:pt x="0" y="7"/>
                  </a:lnTo>
                  <a:lnTo>
                    <a:pt x="0" y="22"/>
                  </a:lnTo>
                  <a:lnTo>
                    <a:pt x="8" y="29"/>
                  </a:lnTo>
                  <a:lnTo>
                    <a:pt x="15" y="29"/>
                  </a:lnTo>
                  <a:lnTo>
                    <a:pt x="15" y="22"/>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67" name="Line 5949"/>
            <p:cNvSpPr>
              <a:spLocks noChangeShapeType="1"/>
            </p:cNvSpPr>
            <p:nvPr/>
          </p:nvSpPr>
          <p:spPr bwMode="auto">
            <a:xfrm>
              <a:off x="4808538" y="25400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68" name="Freeform 5950"/>
            <p:cNvSpPr>
              <a:spLocks/>
            </p:cNvSpPr>
            <p:nvPr/>
          </p:nvSpPr>
          <p:spPr bwMode="auto">
            <a:xfrm>
              <a:off x="4803776" y="2540000"/>
              <a:ext cx="20638" cy="7938"/>
            </a:xfrm>
            <a:custGeom>
              <a:avLst/>
              <a:gdLst/>
              <a:ahLst/>
              <a:cxnLst>
                <a:cxn ang="0">
                  <a:pos x="8" y="0"/>
                </a:cxn>
                <a:cxn ang="0">
                  <a:pos x="0" y="8"/>
                </a:cxn>
                <a:cxn ang="0">
                  <a:pos x="8" y="15"/>
                </a:cxn>
                <a:cxn ang="0">
                  <a:pos x="31" y="15"/>
                </a:cxn>
                <a:cxn ang="0">
                  <a:pos x="38" y="8"/>
                </a:cxn>
                <a:cxn ang="0">
                  <a:pos x="31" y="0"/>
                </a:cxn>
                <a:cxn ang="0">
                  <a:pos x="8" y="0"/>
                </a:cxn>
              </a:cxnLst>
              <a:rect l="0" t="0" r="r" b="b"/>
              <a:pathLst>
                <a:path w="38" h="15">
                  <a:moveTo>
                    <a:pt x="8" y="0"/>
                  </a:moveTo>
                  <a:lnTo>
                    <a:pt x="0" y="8"/>
                  </a:lnTo>
                  <a:lnTo>
                    <a:pt x="8" y="15"/>
                  </a:lnTo>
                  <a:lnTo>
                    <a:pt x="31" y="15"/>
                  </a:lnTo>
                  <a:lnTo>
                    <a:pt x="38" y="8"/>
                  </a:lnTo>
                  <a:lnTo>
                    <a:pt x="31"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69" name="Freeform 5951"/>
            <p:cNvSpPr>
              <a:spLocks/>
            </p:cNvSpPr>
            <p:nvPr/>
          </p:nvSpPr>
          <p:spPr bwMode="auto">
            <a:xfrm>
              <a:off x="4803776" y="2540000"/>
              <a:ext cx="20638" cy="7938"/>
            </a:xfrm>
            <a:custGeom>
              <a:avLst/>
              <a:gdLst/>
              <a:ahLst/>
              <a:cxnLst>
                <a:cxn ang="0">
                  <a:pos x="8" y="0"/>
                </a:cxn>
                <a:cxn ang="0">
                  <a:pos x="0" y="8"/>
                </a:cxn>
                <a:cxn ang="0">
                  <a:pos x="0" y="8"/>
                </a:cxn>
                <a:cxn ang="0">
                  <a:pos x="8" y="15"/>
                </a:cxn>
                <a:cxn ang="0">
                  <a:pos x="31" y="15"/>
                </a:cxn>
                <a:cxn ang="0">
                  <a:pos x="38" y="8"/>
                </a:cxn>
                <a:cxn ang="0">
                  <a:pos x="38" y="8"/>
                </a:cxn>
                <a:cxn ang="0">
                  <a:pos x="31" y="0"/>
                </a:cxn>
                <a:cxn ang="0">
                  <a:pos x="8" y="0"/>
                </a:cxn>
              </a:cxnLst>
              <a:rect l="0" t="0" r="r" b="b"/>
              <a:pathLst>
                <a:path w="38" h="15">
                  <a:moveTo>
                    <a:pt x="8" y="0"/>
                  </a:moveTo>
                  <a:lnTo>
                    <a:pt x="0" y="8"/>
                  </a:lnTo>
                  <a:lnTo>
                    <a:pt x="0" y="8"/>
                  </a:lnTo>
                  <a:lnTo>
                    <a:pt x="8" y="15"/>
                  </a:lnTo>
                  <a:lnTo>
                    <a:pt x="31" y="15"/>
                  </a:lnTo>
                  <a:lnTo>
                    <a:pt x="38" y="8"/>
                  </a:lnTo>
                  <a:lnTo>
                    <a:pt x="38" y="8"/>
                  </a:lnTo>
                  <a:lnTo>
                    <a:pt x="31"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70" name="Line 5952"/>
            <p:cNvSpPr>
              <a:spLocks noChangeShapeType="1"/>
            </p:cNvSpPr>
            <p:nvPr/>
          </p:nvSpPr>
          <p:spPr bwMode="auto">
            <a:xfrm>
              <a:off x="4824413" y="25431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71" name="Freeform 5953"/>
            <p:cNvSpPr>
              <a:spLocks/>
            </p:cNvSpPr>
            <p:nvPr/>
          </p:nvSpPr>
          <p:spPr bwMode="auto">
            <a:xfrm>
              <a:off x="4816476" y="2540000"/>
              <a:ext cx="7938" cy="14288"/>
            </a:xfrm>
            <a:custGeom>
              <a:avLst/>
              <a:gdLst/>
              <a:ahLst/>
              <a:cxnLst>
                <a:cxn ang="0">
                  <a:pos x="15" y="8"/>
                </a:cxn>
                <a:cxn ang="0">
                  <a:pos x="15" y="0"/>
                </a:cxn>
                <a:cxn ang="0">
                  <a:pos x="8" y="0"/>
                </a:cxn>
                <a:cxn ang="0">
                  <a:pos x="0" y="8"/>
                </a:cxn>
                <a:cxn ang="0">
                  <a:pos x="0" y="23"/>
                </a:cxn>
                <a:cxn ang="0">
                  <a:pos x="8" y="29"/>
                </a:cxn>
                <a:cxn ang="0">
                  <a:pos x="15" y="29"/>
                </a:cxn>
                <a:cxn ang="0">
                  <a:pos x="15" y="23"/>
                </a:cxn>
                <a:cxn ang="0">
                  <a:pos x="15" y="8"/>
                </a:cxn>
              </a:cxnLst>
              <a:rect l="0" t="0" r="r" b="b"/>
              <a:pathLst>
                <a:path w="15" h="29">
                  <a:moveTo>
                    <a:pt x="15" y="8"/>
                  </a:moveTo>
                  <a:lnTo>
                    <a:pt x="15" y="0"/>
                  </a:lnTo>
                  <a:lnTo>
                    <a:pt x="8" y="0"/>
                  </a:lnTo>
                  <a:lnTo>
                    <a:pt x="0" y="8"/>
                  </a:lnTo>
                  <a:lnTo>
                    <a:pt x="0" y="23"/>
                  </a:lnTo>
                  <a:lnTo>
                    <a:pt x="8" y="29"/>
                  </a:lnTo>
                  <a:lnTo>
                    <a:pt x="15" y="29"/>
                  </a:lnTo>
                  <a:lnTo>
                    <a:pt x="15" y="23"/>
                  </a:lnTo>
                  <a:lnTo>
                    <a:pt x="15"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72" name="Freeform 5954"/>
            <p:cNvSpPr>
              <a:spLocks/>
            </p:cNvSpPr>
            <p:nvPr/>
          </p:nvSpPr>
          <p:spPr bwMode="auto">
            <a:xfrm>
              <a:off x="4816476" y="2540000"/>
              <a:ext cx="7938" cy="14288"/>
            </a:xfrm>
            <a:custGeom>
              <a:avLst/>
              <a:gdLst/>
              <a:ahLst/>
              <a:cxnLst>
                <a:cxn ang="0">
                  <a:pos x="15" y="8"/>
                </a:cxn>
                <a:cxn ang="0">
                  <a:pos x="15" y="0"/>
                </a:cxn>
                <a:cxn ang="0">
                  <a:pos x="8" y="0"/>
                </a:cxn>
                <a:cxn ang="0">
                  <a:pos x="0" y="8"/>
                </a:cxn>
                <a:cxn ang="0">
                  <a:pos x="0" y="23"/>
                </a:cxn>
                <a:cxn ang="0">
                  <a:pos x="8" y="29"/>
                </a:cxn>
                <a:cxn ang="0">
                  <a:pos x="15" y="29"/>
                </a:cxn>
                <a:cxn ang="0">
                  <a:pos x="15" y="23"/>
                </a:cxn>
                <a:cxn ang="0">
                  <a:pos x="15" y="8"/>
                </a:cxn>
              </a:cxnLst>
              <a:rect l="0" t="0" r="r" b="b"/>
              <a:pathLst>
                <a:path w="15" h="29">
                  <a:moveTo>
                    <a:pt x="15" y="8"/>
                  </a:moveTo>
                  <a:lnTo>
                    <a:pt x="15" y="0"/>
                  </a:lnTo>
                  <a:lnTo>
                    <a:pt x="8" y="0"/>
                  </a:lnTo>
                  <a:lnTo>
                    <a:pt x="0" y="8"/>
                  </a:lnTo>
                  <a:lnTo>
                    <a:pt x="0" y="23"/>
                  </a:lnTo>
                  <a:lnTo>
                    <a:pt x="8" y="29"/>
                  </a:lnTo>
                  <a:lnTo>
                    <a:pt x="15" y="29"/>
                  </a:lnTo>
                  <a:lnTo>
                    <a:pt x="15" y="23"/>
                  </a:lnTo>
                  <a:lnTo>
                    <a:pt x="15"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73" name="Line 5955"/>
            <p:cNvSpPr>
              <a:spLocks noChangeShapeType="1"/>
            </p:cNvSpPr>
            <p:nvPr/>
          </p:nvSpPr>
          <p:spPr bwMode="auto">
            <a:xfrm>
              <a:off x="4821238" y="25479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74" name="Freeform 5956"/>
            <p:cNvSpPr>
              <a:spLocks/>
            </p:cNvSpPr>
            <p:nvPr/>
          </p:nvSpPr>
          <p:spPr bwMode="auto">
            <a:xfrm>
              <a:off x="4816476" y="2547938"/>
              <a:ext cx="11113" cy="6350"/>
            </a:xfrm>
            <a:custGeom>
              <a:avLst/>
              <a:gdLst/>
              <a:ahLst/>
              <a:cxnLst>
                <a:cxn ang="0">
                  <a:pos x="8" y="0"/>
                </a:cxn>
                <a:cxn ang="0">
                  <a:pos x="0" y="0"/>
                </a:cxn>
                <a:cxn ang="0">
                  <a:pos x="0" y="8"/>
                </a:cxn>
                <a:cxn ang="0">
                  <a:pos x="8" y="14"/>
                </a:cxn>
                <a:cxn ang="0">
                  <a:pos x="15" y="14"/>
                </a:cxn>
                <a:cxn ang="0">
                  <a:pos x="22" y="8"/>
                </a:cxn>
                <a:cxn ang="0">
                  <a:pos x="22" y="0"/>
                </a:cxn>
                <a:cxn ang="0">
                  <a:pos x="15" y="0"/>
                </a:cxn>
                <a:cxn ang="0">
                  <a:pos x="8" y="0"/>
                </a:cxn>
              </a:cxnLst>
              <a:rect l="0" t="0" r="r" b="b"/>
              <a:pathLst>
                <a:path w="22" h="14">
                  <a:moveTo>
                    <a:pt x="8" y="0"/>
                  </a:moveTo>
                  <a:lnTo>
                    <a:pt x="0" y="0"/>
                  </a:lnTo>
                  <a:lnTo>
                    <a:pt x="0" y="8"/>
                  </a:lnTo>
                  <a:lnTo>
                    <a:pt x="8" y="14"/>
                  </a:lnTo>
                  <a:lnTo>
                    <a:pt x="15" y="14"/>
                  </a:lnTo>
                  <a:lnTo>
                    <a:pt x="22" y="8"/>
                  </a:lnTo>
                  <a:lnTo>
                    <a:pt x="22" y="0"/>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75" name="Freeform 5957"/>
            <p:cNvSpPr>
              <a:spLocks/>
            </p:cNvSpPr>
            <p:nvPr/>
          </p:nvSpPr>
          <p:spPr bwMode="auto">
            <a:xfrm>
              <a:off x="4816476" y="2547938"/>
              <a:ext cx="11113" cy="6350"/>
            </a:xfrm>
            <a:custGeom>
              <a:avLst/>
              <a:gdLst/>
              <a:ahLst/>
              <a:cxnLst>
                <a:cxn ang="0">
                  <a:pos x="8" y="0"/>
                </a:cxn>
                <a:cxn ang="0">
                  <a:pos x="0" y="0"/>
                </a:cxn>
                <a:cxn ang="0">
                  <a:pos x="0" y="8"/>
                </a:cxn>
                <a:cxn ang="0">
                  <a:pos x="8" y="14"/>
                </a:cxn>
                <a:cxn ang="0">
                  <a:pos x="15" y="14"/>
                </a:cxn>
                <a:cxn ang="0">
                  <a:pos x="22" y="8"/>
                </a:cxn>
                <a:cxn ang="0">
                  <a:pos x="22" y="0"/>
                </a:cxn>
                <a:cxn ang="0">
                  <a:pos x="15" y="0"/>
                </a:cxn>
                <a:cxn ang="0">
                  <a:pos x="8" y="0"/>
                </a:cxn>
              </a:cxnLst>
              <a:rect l="0" t="0" r="r" b="b"/>
              <a:pathLst>
                <a:path w="22" h="14">
                  <a:moveTo>
                    <a:pt x="8" y="0"/>
                  </a:moveTo>
                  <a:lnTo>
                    <a:pt x="0" y="0"/>
                  </a:lnTo>
                  <a:lnTo>
                    <a:pt x="0" y="8"/>
                  </a:lnTo>
                  <a:lnTo>
                    <a:pt x="8" y="14"/>
                  </a:lnTo>
                  <a:lnTo>
                    <a:pt x="15" y="14"/>
                  </a:lnTo>
                  <a:lnTo>
                    <a:pt x="22" y="8"/>
                  </a:lnTo>
                  <a:lnTo>
                    <a:pt x="22"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76" name="Line 5958"/>
            <p:cNvSpPr>
              <a:spLocks noChangeShapeType="1"/>
            </p:cNvSpPr>
            <p:nvPr/>
          </p:nvSpPr>
          <p:spPr bwMode="auto">
            <a:xfrm>
              <a:off x="4827588" y="25511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77" name="Freeform 5959"/>
            <p:cNvSpPr>
              <a:spLocks/>
            </p:cNvSpPr>
            <p:nvPr/>
          </p:nvSpPr>
          <p:spPr bwMode="auto">
            <a:xfrm>
              <a:off x="4821238" y="2547938"/>
              <a:ext cx="6350" cy="14288"/>
            </a:xfrm>
            <a:custGeom>
              <a:avLst/>
              <a:gdLst/>
              <a:ahLst/>
              <a:cxnLst>
                <a:cxn ang="0">
                  <a:pos x="14" y="8"/>
                </a:cxn>
                <a:cxn ang="0">
                  <a:pos x="7" y="0"/>
                </a:cxn>
                <a:cxn ang="0">
                  <a:pos x="0" y="8"/>
                </a:cxn>
                <a:cxn ang="0">
                  <a:pos x="0" y="22"/>
                </a:cxn>
                <a:cxn ang="0">
                  <a:pos x="7" y="29"/>
                </a:cxn>
                <a:cxn ang="0">
                  <a:pos x="7" y="22"/>
                </a:cxn>
                <a:cxn ang="0">
                  <a:pos x="14" y="22"/>
                </a:cxn>
                <a:cxn ang="0">
                  <a:pos x="14" y="8"/>
                </a:cxn>
              </a:cxnLst>
              <a:rect l="0" t="0" r="r" b="b"/>
              <a:pathLst>
                <a:path w="14" h="29">
                  <a:moveTo>
                    <a:pt x="14" y="8"/>
                  </a:moveTo>
                  <a:lnTo>
                    <a:pt x="7" y="0"/>
                  </a:lnTo>
                  <a:lnTo>
                    <a:pt x="0" y="8"/>
                  </a:lnTo>
                  <a:lnTo>
                    <a:pt x="0" y="22"/>
                  </a:lnTo>
                  <a:lnTo>
                    <a:pt x="7" y="29"/>
                  </a:lnTo>
                  <a:lnTo>
                    <a:pt x="7" y="22"/>
                  </a:lnTo>
                  <a:lnTo>
                    <a:pt x="14" y="22"/>
                  </a:lnTo>
                  <a:lnTo>
                    <a:pt x="14"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78" name="Freeform 5960"/>
            <p:cNvSpPr>
              <a:spLocks/>
            </p:cNvSpPr>
            <p:nvPr/>
          </p:nvSpPr>
          <p:spPr bwMode="auto">
            <a:xfrm>
              <a:off x="4821238" y="2547938"/>
              <a:ext cx="6350" cy="14288"/>
            </a:xfrm>
            <a:custGeom>
              <a:avLst/>
              <a:gdLst/>
              <a:ahLst/>
              <a:cxnLst>
                <a:cxn ang="0">
                  <a:pos x="14" y="8"/>
                </a:cxn>
                <a:cxn ang="0">
                  <a:pos x="7" y="0"/>
                </a:cxn>
                <a:cxn ang="0">
                  <a:pos x="7" y="0"/>
                </a:cxn>
                <a:cxn ang="0">
                  <a:pos x="0" y="8"/>
                </a:cxn>
                <a:cxn ang="0">
                  <a:pos x="0" y="22"/>
                </a:cxn>
                <a:cxn ang="0">
                  <a:pos x="7" y="29"/>
                </a:cxn>
                <a:cxn ang="0">
                  <a:pos x="7" y="22"/>
                </a:cxn>
                <a:cxn ang="0">
                  <a:pos x="14" y="22"/>
                </a:cxn>
                <a:cxn ang="0">
                  <a:pos x="14" y="8"/>
                </a:cxn>
              </a:cxnLst>
              <a:rect l="0" t="0" r="r" b="b"/>
              <a:pathLst>
                <a:path w="14" h="29">
                  <a:moveTo>
                    <a:pt x="14" y="8"/>
                  </a:moveTo>
                  <a:lnTo>
                    <a:pt x="7" y="0"/>
                  </a:lnTo>
                  <a:lnTo>
                    <a:pt x="7" y="0"/>
                  </a:lnTo>
                  <a:lnTo>
                    <a:pt x="0" y="8"/>
                  </a:lnTo>
                  <a:lnTo>
                    <a:pt x="0" y="22"/>
                  </a:lnTo>
                  <a:lnTo>
                    <a:pt x="7" y="29"/>
                  </a:lnTo>
                  <a:lnTo>
                    <a:pt x="7" y="22"/>
                  </a:lnTo>
                  <a:lnTo>
                    <a:pt x="14" y="22"/>
                  </a:lnTo>
                  <a:lnTo>
                    <a:pt x="14"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79" name="Line 5961"/>
            <p:cNvSpPr>
              <a:spLocks noChangeShapeType="1"/>
            </p:cNvSpPr>
            <p:nvPr/>
          </p:nvSpPr>
          <p:spPr bwMode="auto">
            <a:xfrm>
              <a:off x="4824413" y="25542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80" name="Freeform 5962"/>
            <p:cNvSpPr>
              <a:spLocks/>
            </p:cNvSpPr>
            <p:nvPr/>
          </p:nvSpPr>
          <p:spPr bwMode="auto">
            <a:xfrm>
              <a:off x="4821238" y="2554288"/>
              <a:ext cx="15875" cy="7938"/>
            </a:xfrm>
            <a:custGeom>
              <a:avLst/>
              <a:gdLst/>
              <a:ahLst/>
              <a:cxnLst>
                <a:cxn ang="0">
                  <a:pos x="7" y="0"/>
                </a:cxn>
                <a:cxn ang="0">
                  <a:pos x="0" y="0"/>
                </a:cxn>
                <a:cxn ang="0">
                  <a:pos x="0" y="8"/>
                </a:cxn>
                <a:cxn ang="0">
                  <a:pos x="7" y="15"/>
                </a:cxn>
                <a:cxn ang="0">
                  <a:pos x="22" y="15"/>
                </a:cxn>
                <a:cxn ang="0">
                  <a:pos x="30" y="8"/>
                </a:cxn>
                <a:cxn ang="0">
                  <a:pos x="22" y="0"/>
                </a:cxn>
                <a:cxn ang="0">
                  <a:pos x="7" y="0"/>
                </a:cxn>
              </a:cxnLst>
              <a:rect l="0" t="0" r="r" b="b"/>
              <a:pathLst>
                <a:path w="30" h="15">
                  <a:moveTo>
                    <a:pt x="7" y="0"/>
                  </a:moveTo>
                  <a:lnTo>
                    <a:pt x="0" y="0"/>
                  </a:lnTo>
                  <a:lnTo>
                    <a:pt x="0" y="8"/>
                  </a:lnTo>
                  <a:lnTo>
                    <a:pt x="7" y="15"/>
                  </a:lnTo>
                  <a:lnTo>
                    <a:pt x="22" y="15"/>
                  </a:lnTo>
                  <a:lnTo>
                    <a:pt x="30" y="8"/>
                  </a:lnTo>
                  <a:lnTo>
                    <a:pt x="22"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81" name="Freeform 5963"/>
            <p:cNvSpPr>
              <a:spLocks/>
            </p:cNvSpPr>
            <p:nvPr/>
          </p:nvSpPr>
          <p:spPr bwMode="auto">
            <a:xfrm>
              <a:off x="4821238" y="2554288"/>
              <a:ext cx="15875" cy="7938"/>
            </a:xfrm>
            <a:custGeom>
              <a:avLst/>
              <a:gdLst/>
              <a:ahLst/>
              <a:cxnLst>
                <a:cxn ang="0">
                  <a:pos x="7" y="0"/>
                </a:cxn>
                <a:cxn ang="0">
                  <a:pos x="0" y="0"/>
                </a:cxn>
                <a:cxn ang="0">
                  <a:pos x="0" y="8"/>
                </a:cxn>
                <a:cxn ang="0">
                  <a:pos x="7" y="15"/>
                </a:cxn>
                <a:cxn ang="0">
                  <a:pos x="22" y="15"/>
                </a:cxn>
                <a:cxn ang="0">
                  <a:pos x="30" y="8"/>
                </a:cxn>
                <a:cxn ang="0">
                  <a:pos x="22" y="0"/>
                </a:cxn>
                <a:cxn ang="0">
                  <a:pos x="22" y="0"/>
                </a:cxn>
                <a:cxn ang="0">
                  <a:pos x="7" y="0"/>
                </a:cxn>
              </a:cxnLst>
              <a:rect l="0" t="0" r="r" b="b"/>
              <a:pathLst>
                <a:path w="30" h="15">
                  <a:moveTo>
                    <a:pt x="7" y="0"/>
                  </a:moveTo>
                  <a:lnTo>
                    <a:pt x="0" y="0"/>
                  </a:lnTo>
                  <a:lnTo>
                    <a:pt x="0" y="8"/>
                  </a:lnTo>
                  <a:lnTo>
                    <a:pt x="7" y="15"/>
                  </a:lnTo>
                  <a:lnTo>
                    <a:pt x="22" y="15"/>
                  </a:lnTo>
                  <a:lnTo>
                    <a:pt x="30" y="8"/>
                  </a:lnTo>
                  <a:lnTo>
                    <a:pt x="22" y="0"/>
                  </a:lnTo>
                  <a:lnTo>
                    <a:pt x="22"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82" name="Line 5964"/>
            <p:cNvSpPr>
              <a:spLocks noChangeShapeType="1"/>
            </p:cNvSpPr>
            <p:nvPr/>
          </p:nvSpPr>
          <p:spPr bwMode="auto">
            <a:xfrm>
              <a:off x="4832351" y="25542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83" name="Freeform 5965"/>
            <p:cNvSpPr>
              <a:spLocks/>
            </p:cNvSpPr>
            <p:nvPr/>
          </p:nvSpPr>
          <p:spPr bwMode="auto">
            <a:xfrm>
              <a:off x="4827588" y="2554288"/>
              <a:ext cx="15875" cy="7938"/>
            </a:xfrm>
            <a:custGeom>
              <a:avLst/>
              <a:gdLst/>
              <a:ahLst/>
              <a:cxnLst>
                <a:cxn ang="0">
                  <a:pos x="8" y="0"/>
                </a:cxn>
                <a:cxn ang="0">
                  <a:pos x="0" y="0"/>
                </a:cxn>
                <a:cxn ang="0">
                  <a:pos x="0" y="8"/>
                </a:cxn>
                <a:cxn ang="0">
                  <a:pos x="8" y="15"/>
                </a:cxn>
                <a:cxn ang="0">
                  <a:pos x="23" y="15"/>
                </a:cxn>
                <a:cxn ang="0">
                  <a:pos x="30" y="8"/>
                </a:cxn>
                <a:cxn ang="0">
                  <a:pos x="30" y="0"/>
                </a:cxn>
                <a:cxn ang="0">
                  <a:pos x="23" y="0"/>
                </a:cxn>
                <a:cxn ang="0">
                  <a:pos x="8" y="0"/>
                </a:cxn>
              </a:cxnLst>
              <a:rect l="0" t="0" r="r" b="b"/>
              <a:pathLst>
                <a:path w="30" h="15">
                  <a:moveTo>
                    <a:pt x="8" y="0"/>
                  </a:moveTo>
                  <a:lnTo>
                    <a:pt x="0" y="0"/>
                  </a:lnTo>
                  <a:lnTo>
                    <a:pt x="0" y="8"/>
                  </a:lnTo>
                  <a:lnTo>
                    <a:pt x="8" y="15"/>
                  </a:lnTo>
                  <a:lnTo>
                    <a:pt x="23" y="15"/>
                  </a:lnTo>
                  <a:lnTo>
                    <a:pt x="30" y="8"/>
                  </a:lnTo>
                  <a:lnTo>
                    <a:pt x="30" y="0"/>
                  </a:lnTo>
                  <a:lnTo>
                    <a:pt x="23"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84" name="Freeform 5966"/>
            <p:cNvSpPr>
              <a:spLocks/>
            </p:cNvSpPr>
            <p:nvPr/>
          </p:nvSpPr>
          <p:spPr bwMode="auto">
            <a:xfrm>
              <a:off x="4827588" y="2554288"/>
              <a:ext cx="15875" cy="7938"/>
            </a:xfrm>
            <a:custGeom>
              <a:avLst/>
              <a:gdLst/>
              <a:ahLst/>
              <a:cxnLst>
                <a:cxn ang="0">
                  <a:pos x="8" y="0"/>
                </a:cxn>
                <a:cxn ang="0">
                  <a:pos x="0" y="0"/>
                </a:cxn>
                <a:cxn ang="0">
                  <a:pos x="0" y="8"/>
                </a:cxn>
                <a:cxn ang="0">
                  <a:pos x="8" y="15"/>
                </a:cxn>
                <a:cxn ang="0">
                  <a:pos x="23" y="15"/>
                </a:cxn>
                <a:cxn ang="0">
                  <a:pos x="30" y="8"/>
                </a:cxn>
                <a:cxn ang="0">
                  <a:pos x="30" y="0"/>
                </a:cxn>
                <a:cxn ang="0">
                  <a:pos x="23" y="0"/>
                </a:cxn>
                <a:cxn ang="0">
                  <a:pos x="8" y="0"/>
                </a:cxn>
              </a:cxnLst>
              <a:rect l="0" t="0" r="r" b="b"/>
              <a:pathLst>
                <a:path w="30" h="15">
                  <a:moveTo>
                    <a:pt x="8" y="0"/>
                  </a:moveTo>
                  <a:lnTo>
                    <a:pt x="0" y="0"/>
                  </a:lnTo>
                  <a:lnTo>
                    <a:pt x="0" y="8"/>
                  </a:lnTo>
                  <a:lnTo>
                    <a:pt x="8" y="15"/>
                  </a:lnTo>
                  <a:lnTo>
                    <a:pt x="23" y="15"/>
                  </a:lnTo>
                  <a:lnTo>
                    <a:pt x="30" y="8"/>
                  </a:lnTo>
                  <a:lnTo>
                    <a:pt x="30" y="0"/>
                  </a:lnTo>
                  <a:lnTo>
                    <a:pt x="23"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85" name="Line 5967"/>
            <p:cNvSpPr>
              <a:spLocks noChangeShapeType="1"/>
            </p:cNvSpPr>
            <p:nvPr/>
          </p:nvSpPr>
          <p:spPr bwMode="auto">
            <a:xfrm>
              <a:off x="4840288" y="25542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86" name="Freeform 5968"/>
            <p:cNvSpPr>
              <a:spLocks/>
            </p:cNvSpPr>
            <p:nvPr/>
          </p:nvSpPr>
          <p:spPr bwMode="auto">
            <a:xfrm>
              <a:off x="4837113" y="2554288"/>
              <a:ext cx="11113" cy="7938"/>
            </a:xfrm>
            <a:custGeom>
              <a:avLst/>
              <a:gdLst/>
              <a:ahLst/>
              <a:cxnLst>
                <a:cxn ang="0">
                  <a:pos x="7" y="0"/>
                </a:cxn>
                <a:cxn ang="0">
                  <a:pos x="0" y="8"/>
                </a:cxn>
                <a:cxn ang="0">
                  <a:pos x="7" y="15"/>
                </a:cxn>
                <a:cxn ang="0">
                  <a:pos x="14" y="15"/>
                </a:cxn>
                <a:cxn ang="0">
                  <a:pos x="22" y="8"/>
                </a:cxn>
                <a:cxn ang="0">
                  <a:pos x="22" y="0"/>
                </a:cxn>
                <a:cxn ang="0">
                  <a:pos x="14" y="0"/>
                </a:cxn>
                <a:cxn ang="0">
                  <a:pos x="7" y="0"/>
                </a:cxn>
              </a:cxnLst>
              <a:rect l="0" t="0" r="r" b="b"/>
              <a:pathLst>
                <a:path w="22" h="15">
                  <a:moveTo>
                    <a:pt x="7" y="0"/>
                  </a:moveTo>
                  <a:lnTo>
                    <a:pt x="0" y="8"/>
                  </a:lnTo>
                  <a:lnTo>
                    <a:pt x="7" y="15"/>
                  </a:lnTo>
                  <a:lnTo>
                    <a:pt x="14" y="15"/>
                  </a:lnTo>
                  <a:lnTo>
                    <a:pt x="22" y="8"/>
                  </a:lnTo>
                  <a:lnTo>
                    <a:pt x="22" y="0"/>
                  </a:lnTo>
                  <a:lnTo>
                    <a:pt x="14"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87" name="Freeform 5969"/>
            <p:cNvSpPr>
              <a:spLocks/>
            </p:cNvSpPr>
            <p:nvPr/>
          </p:nvSpPr>
          <p:spPr bwMode="auto">
            <a:xfrm>
              <a:off x="4837113" y="2554288"/>
              <a:ext cx="11113" cy="7938"/>
            </a:xfrm>
            <a:custGeom>
              <a:avLst/>
              <a:gdLst/>
              <a:ahLst/>
              <a:cxnLst>
                <a:cxn ang="0">
                  <a:pos x="7" y="0"/>
                </a:cxn>
                <a:cxn ang="0">
                  <a:pos x="7" y="0"/>
                </a:cxn>
                <a:cxn ang="0">
                  <a:pos x="0" y="8"/>
                </a:cxn>
                <a:cxn ang="0">
                  <a:pos x="7" y="15"/>
                </a:cxn>
                <a:cxn ang="0">
                  <a:pos x="14" y="15"/>
                </a:cxn>
                <a:cxn ang="0">
                  <a:pos x="22" y="8"/>
                </a:cxn>
                <a:cxn ang="0">
                  <a:pos x="22" y="0"/>
                </a:cxn>
                <a:cxn ang="0">
                  <a:pos x="14" y="0"/>
                </a:cxn>
                <a:cxn ang="0">
                  <a:pos x="7" y="0"/>
                </a:cxn>
              </a:cxnLst>
              <a:rect l="0" t="0" r="r" b="b"/>
              <a:pathLst>
                <a:path w="22" h="15">
                  <a:moveTo>
                    <a:pt x="7" y="0"/>
                  </a:moveTo>
                  <a:lnTo>
                    <a:pt x="7" y="0"/>
                  </a:lnTo>
                  <a:lnTo>
                    <a:pt x="0" y="8"/>
                  </a:lnTo>
                  <a:lnTo>
                    <a:pt x="7" y="15"/>
                  </a:lnTo>
                  <a:lnTo>
                    <a:pt x="14" y="15"/>
                  </a:lnTo>
                  <a:lnTo>
                    <a:pt x="22" y="8"/>
                  </a:lnTo>
                  <a:lnTo>
                    <a:pt x="22" y="0"/>
                  </a:lnTo>
                  <a:lnTo>
                    <a:pt x="14"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88" name="Line 5970"/>
            <p:cNvSpPr>
              <a:spLocks noChangeShapeType="1"/>
            </p:cNvSpPr>
            <p:nvPr/>
          </p:nvSpPr>
          <p:spPr bwMode="auto">
            <a:xfrm>
              <a:off x="4843463" y="25542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89" name="Freeform 5971"/>
            <p:cNvSpPr>
              <a:spLocks/>
            </p:cNvSpPr>
            <p:nvPr/>
          </p:nvSpPr>
          <p:spPr bwMode="auto">
            <a:xfrm>
              <a:off x="4840288" y="2554288"/>
              <a:ext cx="11113" cy="7938"/>
            </a:xfrm>
            <a:custGeom>
              <a:avLst/>
              <a:gdLst/>
              <a:ahLst/>
              <a:cxnLst>
                <a:cxn ang="0">
                  <a:pos x="7" y="0"/>
                </a:cxn>
                <a:cxn ang="0">
                  <a:pos x="0" y="8"/>
                </a:cxn>
                <a:cxn ang="0">
                  <a:pos x="7" y="15"/>
                </a:cxn>
                <a:cxn ang="0">
                  <a:pos x="15" y="15"/>
                </a:cxn>
                <a:cxn ang="0">
                  <a:pos x="22" y="8"/>
                </a:cxn>
                <a:cxn ang="0">
                  <a:pos x="22" y="0"/>
                </a:cxn>
                <a:cxn ang="0">
                  <a:pos x="15" y="0"/>
                </a:cxn>
                <a:cxn ang="0">
                  <a:pos x="7" y="0"/>
                </a:cxn>
              </a:cxnLst>
              <a:rect l="0" t="0" r="r" b="b"/>
              <a:pathLst>
                <a:path w="22" h="15">
                  <a:moveTo>
                    <a:pt x="7" y="0"/>
                  </a:moveTo>
                  <a:lnTo>
                    <a:pt x="0" y="8"/>
                  </a:lnTo>
                  <a:lnTo>
                    <a:pt x="7" y="15"/>
                  </a:lnTo>
                  <a:lnTo>
                    <a:pt x="15" y="15"/>
                  </a:lnTo>
                  <a:lnTo>
                    <a:pt x="22" y="8"/>
                  </a:lnTo>
                  <a:lnTo>
                    <a:pt x="22" y="0"/>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90" name="Freeform 5972"/>
            <p:cNvSpPr>
              <a:spLocks/>
            </p:cNvSpPr>
            <p:nvPr/>
          </p:nvSpPr>
          <p:spPr bwMode="auto">
            <a:xfrm>
              <a:off x="4840288" y="2554288"/>
              <a:ext cx="11113" cy="7938"/>
            </a:xfrm>
            <a:custGeom>
              <a:avLst/>
              <a:gdLst/>
              <a:ahLst/>
              <a:cxnLst>
                <a:cxn ang="0">
                  <a:pos x="7" y="0"/>
                </a:cxn>
                <a:cxn ang="0">
                  <a:pos x="7" y="0"/>
                </a:cxn>
                <a:cxn ang="0">
                  <a:pos x="0" y="8"/>
                </a:cxn>
                <a:cxn ang="0">
                  <a:pos x="7" y="15"/>
                </a:cxn>
                <a:cxn ang="0">
                  <a:pos x="15" y="15"/>
                </a:cxn>
                <a:cxn ang="0">
                  <a:pos x="22" y="8"/>
                </a:cxn>
                <a:cxn ang="0">
                  <a:pos x="22" y="0"/>
                </a:cxn>
                <a:cxn ang="0">
                  <a:pos x="15" y="0"/>
                </a:cxn>
                <a:cxn ang="0">
                  <a:pos x="7" y="0"/>
                </a:cxn>
              </a:cxnLst>
              <a:rect l="0" t="0" r="r" b="b"/>
              <a:pathLst>
                <a:path w="22" h="15">
                  <a:moveTo>
                    <a:pt x="7" y="0"/>
                  </a:moveTo>
                  <a:lnTo>
                    <a:pt x="7" y="0"/>
                  </a:lnTo>
                  <a:lnTo>
                    <a:pt x="0" y="8"/>
                  </a:lnTo>
                  <a:lnTo>
                    <a:pt x="7" y="15"/>
                  </a:lnTo>
                  <a:lnTo>
                    <a:pt x="15" y="15"/>
                  </a:lnTo>
                  <a:lnTo>
                    <a:pt x="22" y="8"/>
                  </a:lnTo>
                  <a:lnTo>
                    <a:pt x="22"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91" name="Line 5973"/>
            <p:cNvSpPr>
              <a:spLocks noChangeShapeType="1"/>
            </p:cNvSpPr>
            <p:nvPr/>
          </p:nvSpPr>
          <p:spPr bwMode="auto">
            <a:xfrm>
              <a:off x="4848226" y="25542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92" name="Freeform 5974"/>
            <p:cNvSpPr>
              <a:spLocks/>
            </p:cNvSpPr>
            <p:nvPr/>
          </p:nvSpPr>
          <p:spPr bwMode="auto">
            <a:xfrm>
              <a:off x="4843463" y="2554288"/>
              <a:ext cx="17463" cy="7938"/>
            </a:xfrm>
            <a:custGeom>
              <a:avLst/>
              <a:gdLst/>
              <a:ahLst/>
              <a:cxnLst>
                <a:cxn ang="0">
                  <a:pos x="8" y="0"/>
                </a:cxn>
                <a:cxn ang="0">
                  <a:pos x="0" y="8"/>
                </a:cxn>
                <a:cxn ang="0">
                  <a:pos x="8" y="15"/>
                </a:cxn>
                <a:cxn ang="0">
                  <a:pos x="23" y="15"/>
                </a:cxn>
                <a:cxn ang="0">
                  <a:pos x="31" y="8"/>
                </a:cxn>
                <a:cxn ang="0">
                  <a:pos x="31" y="0"/>
                </a:cxn>
                <a:cxn ang="0">
                  <a:pos x="23" y="0"/>
                </a:cxn>
                <a:cxn ang="0">
                  <a:pos x="8" y="0"/>
                </a:cxn>
              </a:cxnLst>
              <a:rect l="0" t="0" r="r" b="b"/>
              <a:pathLst>
                <a:path w="31" h="15">
                  <a:moveTo>
                    <a:pt x="8" y="0"/>
                  </a:moveTo>
                  <a:lnTo>
                    <a:pt x="0" y="8"/>
                  </a:lnTo>
                  <a:lnTo>
                    <a:pt x="8" y="15"/>
                  </a:lnTo>
                  <a:lnTo>
                    <a:pt x="23" y="15"/>
                  </a:lnTo>
                  <a:lnTo>
                    <a:pt x="31" y="8"/>
                  </a:lnTo>
                  <a:lnTo>
                    <a:pt x="31" y="0"/>
                  </a:lnTo>
                  <a:lnTo>
                    <a:pt x="23"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93" name="Freeform 5975"/>
            <p:cNvSpPr>
              <a:spLocks/>
            </p:cNvSpPr>
            <p:nvPr/>
          </p:nvSpPr>
          <p:spPr bwMode="auto">
            <a:xfrm>
              <a:off x="4843463" y="2554288"/>
              <a:ext cx="17463" cy="7938"/>
            </a:xfrm>
            <a:custGeom>
              <a:avLst/>
              <a:gdLst/>
              <a:ahLst/>
              <a:cxnLst>
                <a:cxn ang="0">
                  <a:pos x="8" y="0"/>
                </a:cxn>
                <a:cxn ang="0">
                  <a:pos x="8" y="0"/>
                </a:cxn>
                <a:cxn ang="0">
                  <a:pos x="0" y="8"/>
                </a:cxn>
                <a:cxn ang="0">
                  <a:pos x="8" y="15"/>
                </a:cxn>
                <a:cxn ang="0">
                  <a:pos x="23" y="15"/>
                </a:cxn>
                <a:cxn ang="0">
                  <a:pos x="31" y="8"/>
                </a:cxn>
                <a:cxn ang="0">
                  <a:pos x="31" y="0"/>
                </a:cxn>
                <a:cxn ang="0">
                  <a:pos x="23" y="0"/>
                </a:cxn>
                <a:cxn ang="0">
                  <a:pos x="8" y="0"/>
                </a:cxn>
              </a:cxnLst>
              <a:rect l="0" t="0" r="r" b="b"/>
              <a:pathLst>
                <a:path w="31" h="15">
                  <a:moveTo>
                    <a:pt x="8" y="0"/>
                  </a:moveTo>
                  <a:lnTo>
                    <a:pt x="8" y="0"/>
                  </a:lnTo>
                  <a:lnTo>
                    <a:pt x="0" y="8"/>
                  </a:lnTo>
                  <a:lnTo>
                    <a:pt x="8" y="15"/>
                  </a:lnTo>
                  <a:lnTo>
                    <a:pt x="23" y="15"/>
                  </a:lnTo>
                  <a:lnTo>
                    <a:pt x="31" y="8"/>
                  </a:lnTo>
                  <a:lnTo>
                    <a:pt x="31" y="0"/>
                  </a:lnTo>
                  <a:lnTo>
                    <a:pt x="23"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94" name="Line 5976"/>
            <p:cNvSpPr>
              <a:spLocks noChangeShapeType="1"/>
            </p:cNvSpPr>
            <p:nvPr/>
          </p:nvSpPr>
          <p:spPr bwMode="auto">
            <a:xfrm>
              <a:off x="4856163" y="25542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95" name="Freeform 5977"/>
            <p:cNvSpPr>
              <a:spLocks/>
            </p:cNvSpPr>
            <p:nvPr/>
          </p:nvSpPr>
          <p:spPr bwMode="auto">
            <a:xfrm>
              <a:off x="4851401" y="2554288"/>
              <a:ext cx="12700" cy="7938"/>
            </a:xfrm>
            <a:custGeom>
              <a:avLst/>
              <a:gdLst/>
              <a:ahLst/>
              <a:cxnLst>
                <a:cxn ang="0">
                  <a:pos x="8" y="0"/>
                </a:cxn>
                <a:cxn ang="0">
                  <a:pos x="0" y="0"/>
                </a:cxn>
                <a:cxn ang="0">
                  <a:pos x="0" y="8"/>
                </a:cxn>
                <a:cxn ang="0">
                  <a:pos x="8" y="15"/>
                </a:cxn>
                <a:cxn ang="0">
                  <a:pos x="16" y="15"/>
                </a:cxn>
                <a:cxn ang="0">
                  <a:pos x="24" y="8"/>
                </a:cxn>
                <a:cxn ang="0">
                  <a:pos x="24" y="0"/>
                </a:cxn>
                <a:cxn ang="0">
                  <a:pos x="16" y="0"/>
                </a:cxn>
                <a:cxn ang="0">
                  <a:pos x="8" y="0"/>
                </a:cxn>
              </a:cxnLst>
              <a:rect l="0" t="0" r="r" b="b"/>
              <a:pathLst>
                <a:path w="24" h="15">
                  <a:moveTo>
                    <a:pt x="8" y="0"/>
                  </a:moveTo>
                  <a:lnTo>
                    <a:pt x="0" y="0"/>
                  </a:lnTo>
                  <a:lnTo>
                    <a:pt x="0" y="8"/>
                  </a:lnTo>
                  <a:lnTo>
                    <a:pt x="8" y="15"/>
                  </a:lnTo>
                  <a:lnTo>
                    <a:pt x="16" y="15"/>
                  </a:lnTo>
                  <a:lnTo>
                    <a:pt x="24" y="8"/>
                  </a:lnTo>
                  <a:lnTo>
                    <a:pt x="24"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96" name="Freeform 5978"/>
            <p:cNvSpPr>
              <a:spLocks/>
            </p:cNvSpPr>
            <p:nvPr/>
          </p:nvSpPr>
          <p:spPr bwMode="auto">
            <a:xfrm>
              <a:off x="4851401" y="2554288"/>
              <a:ext cx="12700" cy="7938"/>
            </a:xfrm>
            <a:custGeom>
              <a:avLst/>
              <a:gdLst/>
              <a:ahLst/>
              <a:cxnLst>
                <a:cxn ang="0">
                  <a:pos x="8" y="0"/>
                </a:cxn>
                <a:cxn ang="0">
                  <a:pos x="0" y="0"/>
                </a:cxn>
                <a:cxn ang="0">
                  <a:pos x="0" y="8"/>
                </a:cxn>
                <a:cxn ang="0">
                  <a:pos x="8" y="15"/>
                </a:cxn>
                <a:cxn ang="0">
                  <a:pos x="16" y="15"/>
                </a:cxn>
                <a:cxn ang="0">
                  <a:pos x="24" y="8"/>
                </a:cxn>
                <a:cxn ang="0">
                  <a:pos x="24" y="0"/>
                </a:cxn>
                <a:cxn ang="0">
                  <a:pos x="16" y="0"/>
                </a:cxn>
                <a:cxn ang="0">
                  <a:pos x="8" y="0"/>
                </a:cxn>
              </a:cxnLst>
              <a:rect l="0" t="0" r="r" b="b"/>
              <a:pathLst>
                <a:path w="24" h="15">
                  <a:moveTo>
                    <a:pt x="8" y="0"/>
                  </a:moveTo>
                  <a:lnTo>
                    <a:pt x="0" y="0"/>
                  </a:lnTo>
                  <a:lnTo>
                    <a:pt x="0" y="8"/>
                  </a:lnTo>
                  <a:lnTo>
                    <a:pt x="8" y="15"/>
                  </a:lnTo>
                  <a:lnTo>
                    <a:pt x="16" y="15"/>
                  </a:lnTo>
                  <a:lnTo>
                    <a:pt x="24" y="8"/>
                  </a:lnTo>
                  <a:lnTo>
                    <a:pt x="24"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97" name="Line 5979"/>
            <p:cNvSpPr>
              <a:spLocks noChangeShapeType="1"/>
            </p:cNvSpPr>
            <p:nvPr/>
          </p:nvSpPr>
          <p:spPr bwMode="auto">
            <a:xfrm>
              <a:off x="4860926" y="25542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98" name="Freeform 5980"/>
            <p:cNvSpPr>
              <a:spLocks/>
            </p:cNvSpPr>
            <p:nvPr/>
          </p:nvSpPr>
          <p:spPr bwMode="auto">
            <a:xfrm>
              <a:off x="4856163" y="2554288"/>
              <a:ext cx="23813" cy="7938"/>
            </a:xfrm>
            <a:custGeom>
              <a:avLst/>
              <a:gdLst/>
              <a:ahLst/>
              <a:cxnLst>
                <a:cxn ang="0">
                  <a:pos x="8" y="0"/>
                </a:cxn>
                <a:cxn ang="0">
                  <a:pos x="0" y="0"/>
                </a:cxn>
                <a:cxn ang="0">
                  <a:pos x="0" y="8"/>
                </a:cxn>
                <a:cxn ang="0">
                  <a:pos x="8" y="15"/>
                </a:cxn>
                <a:cxn ang="0">
                  <a:pos x="38" y="15"/>
                </a:cxn>
                <a:cxn ang="0">
                  <a:pos x="45" y="8"/>
                </a:cxn>
                <a:cxn ang="0">
                  <a:pos x="38" y="0"/>
                </a:cxn>
                <a:cxn ang="0">
                  <a:pos x="8" y="0"/>
                </a:cxn>
              </a:cxnLst>
              <a:rect l="0" t="0" r="r" b="b"/>
              <a:pathLst>
                <a:path w="45" h="15">
                  <a:moveTo>
                    <a:pt x="8" y="0"/>
                  </a:moveTo>
                  <a:lnTo>
                    <a:pt x="0" y="0"/>
                  </a:lnTo>
                  <a:lnTo>
                    <a:pt x="0" y="8"/>
                  </a:lnTo>
                  <a:lnTo>
                    <a:pt x="8" y="15"/>
                  </a:lnTo>
                  <a:lnTo>
                    <a:pt x="38" y="15"/>
                  </a:lnTo>
                  <a:lnTo>
                    <a:pt x="45" y="8"/>
                  </a:lnTo>
                  <a:lnTo>
                    <a:pt x="38"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499" name="Freeform 5981"/>
            <p:cNvSpPr>
              <a:spLocks/>
            </p:cNvSpPr>
            <p:nvPr/>
          </p:nvSpPr>
          <p:spPr bwMode="auto">
            <a:xfrm>
              <a:off x="4856163" y="2554288"/>
              <a:ext cx="23813" cy="7938"/>
            </a:xfrm>
            <a:custGeom>
              <a:avLst/>
              <a:gdLst/>
              <a:ahLst/>
              <a:cxnLst>
                <a:cxn ang="0">
                  <a:pos x="8" y="0"/>
                </a:cxn>
                <a:cxn ang="0">
                  <a:pos x="0" y="0"/>
                </a:cxn>
                <a:cxn ang="0">
                  <a:pos x="0" y="8"/>
                </a:cxn>
                <a:cxn ang="0">
                  <a:pos x="8" y="15"/>
                </a:cxn>
                <a:cxn ang="0">
                  <a:pos x="38" y="15"/>
                </a:cxn>
                <a:cxn ang="0">
                  <a:pos x="45" y="8"/>
                </a:cxn>
                <a:cxn ang="0">
                  <a:pos x="38" y="0"/>
                </a:cxn>
                <a:cxn ang="0">
                  <a:pos x="38" y="0"/>
                </a:cxn>
                <a:cxn ang="0">
                  <a:pos x="8" y="0"/>
                </a:cxn>
              </a:cxnLst>
              <a:rect l="0" t="0" r="r" b="b"/>
              <a:pathLst>
                <a:path w="45" h="15">
                  <a:moveTo>
                    <a:pt x="8" y="0"/>
                  </a:moveTo>
                  <a:lnTo>
                    <a:pt x="0" y="0"/>
                  </a:lnTo>
                  <a:lnTo>
                    <a:pt x="0" y="8"/>
                  </a:lnTo>
                  <a:lnTo>
                    <a:pt x="8" y="15"/>
                  </a:lnTo>
                  <a:lnTo>
                    <a:pt x="38" y="15"/>
                  </a:lnTo>
                  <a:lnTo>
                    <a:pt x="45" y="8"/>
                  </a:lnTo>
                  <a:lnTo>
                    <a:pt x="38" y="0"/>
                  </a:lnTo>
                  <a:lnTo>
                    <a:pt x="38"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00" name="Line 5982"/>
            <p:cNvSpPr>
              <a:spLocks noChangeShapeType="1"/>
            </p:cNvSpPr>
            <p:nvPr/>
          </p:nvSpPr>
          <p:spPr bwMode="auto">
            <a:xfrm>
              <a:off x="4876801" y="25542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01" name="Freeform 5983"/>
            <p:cNvSpPr>
              <a:spLocks/>
            </p:cNvSpPr>
            <p:nvPr/>
          </p:nvSpPr>
          <p:spPr bwMode="auto">
            <a:xfrm>
              <a:off x="4872038" y="2554288"/>
              <a:ext cx="12700" cy="7938"/>
            </a:xfrm>
            <a:custGeom>
              <a:avLst/>
              <a:gdLst/>
              <a:ahLst/>
              <a:cxnLst>
                <a:cxn ang="0">
                  <a:pos x="8" y="0"/>
                </a:cxn>
                <a:cxn ang="0">
                  <a:pos x="0" y="0"/>
                </a:cxn>
                <a:cxn ang="0">
                  <a:pos x="0" y="8"/>
                </a:cxn>
                <a:cxn ang="0">
                  <a:pos x="8" y="15"/>
                </a:cxn>
                <a:cxn ang="0">
                  <a:pos x="15" y="15"/>
                </a:cxn>
                <a:cxn ang="0">
                  <a:pos x="23" y="8"/>
                </a:cxn>
                <a:cxn ang="0">
                  <a:pos x="15" y="0"/>
                </a:cxn>
                <a:cxn ang="0">
                  <a:pos x="8" y="0"/>
                </a:cxn>
              </a:cxnLst>
              <a:rect l="0" t="0" r="r" b="b"/>
              <a:pathLst>
                <a:path w="23" h="15">
                  <a:moveTo>
                    <a:pt x="8" y="0"/>
                  </a:moveTo>
                  <a:lnTo>
                    <a:pt x="0" y="0"/>
                  </a:lnTo>
                  <a:lnTo>
                    <a:pt x="0" y="8"/>
                  </a:lnTo>
                  <a:lnTo>
                    <a:pt x="8" y="15"/>
                  </a:lnTo>
                  <a:lnTo>
                    <a:pt x="15" y="15"/>
                  </a:lnTo>
                  <a:lnTo>
                    <a:pt x="23" y="8"/>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02" name="Freeform 5984"/>
            <p:cNvSpPr>
              <a:spLocks/>
            </p:cNvSpPr>
            <p:nvPr/>
          </p:nvSpPr>
          <p:spPr bwMode="auto">
            <a:xfrm>
              <a:off x="4872038" y="2554288"/>
              <a:ext cx="12700" cy="7938"/>
            </a:xfrm>
            <a:custGeom>
              <a:avLst/>
              <a:gdLst/>
              <a:ahLst/>
              <a:cxnLst>
                <a:cxn ang="0">
                  <a:pos x="8" y="0"/>
                </a:cxn>
                <a:cxn ang="0">
                  <a:pos x="0" y="0"/>
                </a:cxn>
                <a:cxn ang="0">
                  <a:pos x="0" y="8"/>
                </a:cxn>
                <a:cxn ang="0">
                  <a:pos x="8" y="15"/>
                </a:cxn>
                <a:cxn ang="0">
                  <a:pos x="15" y="15"/>
                </a:cxn>
                <a:cxn ang="0">
                  <a:pos x="23" y="8"/>
                </a:cxn>
                <a:cxn ang="0">
                  <a:pos x="15" y="0"/>
                </a:cxn>
                <a:cxn ang="0">
                  <a:pos x="15" y="0"/>
                </a:cxn>
                <a:cxn ang="0">
                  <a:pos x="8" y="0"/>
                </a:cxn>
              </a:cxnLst>
              <a:rect l="0" t="0" r="r" b="b"/>
              <a:pathLst>
                <a:path w="23" h="15">
                  <a:moveTo>
                    <a:pt x="8" y="0"/>
                  </a:moveTo>
                  <a:lnTo>
                    <a:pt x="0" y="0"/>
                  </a:lnTo>
                  <a:lnTo>
                    <a:pt x="0" y="8"/>
                  </a:lnTo>
                  <a:lnTo>
                    <a:pt x="8" y="15"/>
                  </a:lnTo>
                  <a:lnTo>
                    <a:pt x="15" y="15"/>
                  </a:lnTo>
                  <a:lnTo>
                    <a:pt x="23" y="8"/>
                  </a:lnTo>
                  <a:lnTo>
                    <a:pt x="15"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03" name="Line 5985"/>
            <p:cNvSpPr>
              <a:spLocks noChangeShapeType="1"/>
            </p:cNvSpPr>
            <p:nvPr/>
          </p:nvSpPr>
          <p:spPr bwMode="auto">
            <a:xfrm>
              <a:off x="4879976" y="25542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04" name="Freeform 5986"/>
            <p:cNvSpPr>
              <a:spLocks/>
            </p:cNvSpPr>
            <p:nvPr/>
          </p:nvSpPr>
          <p:spPr bwMode="auto">
            <a:xfrm>
              <a:off x="4876801" y="2554288"/>
              <a:ext cx="11113" cy="7938"/>
            </a:xfrm>
            <a:custGeom>
              <a:avLst/>
              <a:gdLst/>
              <a:ahLst/>
              <a:cxnLst>
                <a:cxn ang="0">
                  <a:pos x="7" y="0"/>
                </a:cxn>
                <a:cxn ang="0">
                  <a:pos x="0" y="0"/>
                </a:cxn>
                <a:cxn ang="0">
                  <a:pos x="0" y="8"/>
                </a:cxn>
                <a:cxn ang="0">
                  <a:pos x="7" y="15"/>
                </a:cxn>
                <a:cxn ang="0">
                  <a:pos x="15" y="15"/>
                </a:cxn>
                <a:cxn ang="0">
                  <a:pos x="23" y="8"/>
                </a:cxn>
                <a:cxn ang="0">
                  <a:pos x="23" y="0"/>
                </a:cxn>
                <a:cxn ang="0">
                  <a:pos x="15" y="0"/>
                </a:cxn>
                <a:cxn ang="0">
                  <a:pos x="7" y="0"/>
                </a:cxn>
              </a:cxnLst>
              <a:rect l="0" t="0" r="r" b="b"/>
              <a:pathLst>
                <a:path w="23" h="15">
                  <a:moveTo>
                    <a:pt x="7" y="0"/>
                  </a:moveTo>
                  <a:lnTo>
                    <a:pt x="0" y="0"/>
                  </a:lnTo>
                  <a:lnTo>
                    <a:pt x="0" y="8"/>
                  </a:lnTo>
                  <a:lnTo>
                    <a:pt x="7" y="15"/>
                  </a:lnTo>
                  <a:lnTo>
                    <a:pt x="15" y="15"/>
                  </a:lnTo>
                  <a:lnTo>
                    <a:pt x="23" y="8"/>
                  </a:lnTo>
                  <a:lnTo>
                    <a:pt x="23" y="0"/>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05" name="Freeform 5987"/>
            <p:cNvSpPr>
              <a:spLocks/>
            </p:cNvSpPr>
            <p:nvPr/>
          </p:nvSpPr>
          <p:spPr bwMode="auto">
            <a:xfrm>
              <a:off x="4876801" y="2554288"/>
              <a:ext cx="11113" cy="7938"/>
            </a:xfrm>
            <a:custGeom>
              <a:avLst/>
              <a:gdLst/>
              <a:ahLst/>
              <a:cxnLst>
                <a:cxn ang="0">
                  <a:pos x="7" y="0"/>
                </a:cxn>
                <a:cxn ang="0">
                  <a:pos x="0" y="0"/>
                </a:cxn>
                <a:cxn ang="0">
                  <a:pos x="0" y="8"/>
                </a:cxn>
                <a:cxn ang="0">
                  <a:pos x="7" y="15"/>
                </a:cxn>
                <a:cxn ang="0">
                  <a:pos x="15" y="15"/>
                </a:cxn>
                <a:cxn ang="0">
                  <a:pos x="23" y="8"/>
                </a:cxn>
                <a:cxn ang="0">
                  <a:pos x="23" y="0"/>
                </a:cxn>
                <a:cxn ang="0">
                  <a:pos x="15" y="0"/>
                </a:cxn>
                <a:cxn ang="0">
                  <a:pos x="7" y="0"/>
                </a:cxn>
              </a:cxnLst>
              <a:rect l="0" t="0" r="r" b="b"/>
              <a:pathLst>
                <a:path w="23" h="15">
                  <a:moveTo>
                    <a:pt x="7" y="0"/>
                  </a:moveTo>
                  <a:lnTo>
                    <a:pt x="0" y="0"/>
                  </a:lnTo>
                  <a:lnTo>
                    <a:pt x="0" y="8"/>
                  </a:lnTo>
                  <a:lnTo>
                    <a:pt x="7" y="15"/>
                  </a:lnTo>
                  <a:lnTo>
                    <a:pt x="15" y="15"/>
                  </a:lnTo>
                  <a:lnTo>
                    <a:pt x="23" y="8"/>
                  </a:lnTo>
                  <a:lnTo>
                    <a:pt x="23"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06" name="Line 5988"/>
            <p:cNvSpPr>
              <a:spLocks noChangeShapeType="1"/>
            </p:cNvSpPr>
            <p:nvPr/>
          </p:nvSpPr>
          <p:spPr bwMode="auto">
            <a:xfrm>
              <a:off x="4884738" y="25542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07" name="Freeform 5989"/>
            <p:cNvSpPr>
              <a:spLocks/>
            </p:cNvSpPr>
            <p:nvPr/>
          </p:nvSpPr>
          <p:spPr bwMode="auto">
            <a:xfrm>
              <a:off x="4884738" y="2554288"/>
              <a:ext cx="15875" cy="7938"/>
            </a:xfrm>
            <a:custGeom>
              <a:avLst/>
              <a:gdLst/>
              <a:ahLst/>
              <a:cxnLst>
                <a:cxn ang="0">
                  <a:pos x="0" y="0"/>
                </a:cxn>
                <a:cxn ang="0">
                  <a:pos x="0" y="15"/>
                </a:cxn>
                <a:cxn ang="0">
                  <a:pos x="22" y="15"/>
                </a:cxn>
                <a:cxn ang="0">
                  <a:pos x="30" y="8"/>
                </a:cxn>
                <a:cxn ang="0">
                  <a:pos x="30" y="0"/>
                </a:cxn>
                <a:cxn ang="0">
                  <a:pos x="22" y="0"/>
                </a:cxn>
                <a:cxn ang="0">
                  <a:pos x="0" y="0"/>
                </a:cxn>
              </a:cxnLst>
              <a:rect l="0" t="0" r="r" b="b"/>
              <a:pathLst>
                <a:path w="30" h="15">
                  <a:moveTo>
                    <a:pt x="0" y="0"/>
                  </a:moveTo>
                  <a:lnTo>
                    <a:pt x="0" y="15"/>
                  </a:lnTo>
                  <a:lnTo>
                    <a:pt x="22" y="15"/>
                  </a:lnTo>
                  <a:lnTo>
                    <a:pt x="30" y="8"/>
                  </a:lnTo>
                  <a:lnTo>
                    <a:pt x="30" y="0"/>
                  </a:lnTo>
                  <a:lnTo>
                    <a:pt x="22"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08" name="Freeform 5990"/>
            <p:cNvSpPr>
              <a:spLocks/>
            </p:cNvSpPr>
            <p:nvPr/>
          </p:nvSpPr>
          <p:spPr bwMode="auto">
            <a:xfrm>
              <a:off x="4884738" y="2554288"/>
              <a:ext cx="15875" cy="7938"/>
            </a:xfrm>
            <a:custGeom>
              <a:avLst/>
              <a:gdLst/>
              <a:ahLst/>
              <a:cxnLst>
                <a:cxn ang="0">
                  <a:pos x="0" y="0"/>
                </a:cxn>
                <a:cxn ang="0">
                  <a:pos x="0" y="0"/>
                </a:cxn>
                <a:cxn ang="0">
                  <a:pos x="0" y="8"/>
                </a:cxn>
                <a:cxn ang="0">
                  <a:pos x="0" y="15"/>
                </a:cxn>
                <a:cxn ang="0">
                  <a:pos x="22" y="15"/>
                </a:cxn>
                <a:cxn ang="0">
                  <a:pos x="30" y="8"/>
                </a:cxn>
                <a:cxn ang="0">
                  <a:pos x="30" y="0"/>
                </a:cxn>
                <a:cxn ang="0">
                  <a:pos x="22" y="0"/>
                </a:cxn>
                <a:cxn ang="0">
                  <a:pos x="0" y="0"/>
                </a:cxn>
              </a:cxnLst>
              <a:rect l="0" t="0" r="r" b="b"/>
              <a:pathLst>
                <a:path w="30" h="15">
                  <a:moveTo>
                    <a:pt x="0" y="0"/>
                  </a:moveTo>
                  <a:lnTo>
                    <a:pt x="0" y="0"/>
                  </a:lnTo>
                  <a:lnTo>
                    <a:pt x="0" y="8"/>
                  </a:lnTo>
                  <a:lnTo>
                    <a:pt x="0" y="15"/>
                  </a:lnTo>
                  <a:lnTo>
                    <a:pt x="22" y="15"/>
                  </a:lnTo>
                  <a:lnTo>
                    <a:pt x="30" y="8"/>
                  </a:lnTo>
                  <a:lnTo>
                    <a:pt x="30" y="0"/>
                  </a:lnTo>
                  <a:lnTo>
                    <a:pt x="22"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09" name="Line 5991"/>
            <p:cNvSpPr>
              <a:spLocks noChangeShapeType="1"/>
            </p:cNvSpPr>
            <p:nvPr/>
          </p:nvSpPr>
          <p:spPr bwMode="auto">
            <a:xfrm>
              <a:off x="4895851" y="25542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10" name="Freeform 5992"/>
            <p:cNvSpPr>
              <a:spLocks/>
            </p:cNvSpPr>
            <p:nvPr/>
          </p:nvSpPr>
          <p:spPr bwMode="auto">
            <a:xfrm>
              <a:off x="4891088" y="2554288"/>
              <a:ext cx="12700" cy="7938"/>
            </a:xfrm>
            <a:custGeom>
              <a:avLst/>
              <a:gdLst/>
              <a:ahLst/>
              <a:cxnLst>
                <a:cxn ang="0">
                  <a:pos x="8" y="0"/>
                </a:cxn>
                <a:cxn ang="0">
                  <a:pos x="0" y="8"/>
                </a:cxn>
                <a:cxn ang="0">
                  <a:pos x="8" y="15"/>
                </a:cxn>
                <a:cxn ang="0">
                  <a:pos x="16" y="15"/>
                </a:cxn>
                <a:cxn ang="0">
                  <a:pos x="24" y="8"/>
                </a:cxn>
                <a:cxn ang="0">
                  <a:pos x="24" y="0"/>
                </a:cxn>
                <a:cxn ang="0">
                  <a:pos x="16" y="0"/>
                </a:cxn>
                <a:cxn ang="0">
                  <a:pos x="8" y="0"/>
                </a:cxn>
              </a:cxnLst>
              <a:rect l="0" t="0" r="r" b="b"/>
              <a:pathLst>
                <a:path w="24" h="15">
                  <a:moveTo>
                    <a:pt x="8" y="0"/>
                  </a:moveTo>
                  <a:lnTo>
                    <a:pt x="0" y="8"/>
                  </a:lnTo>
                  <a:lnTo>
                    <a:pt x="8" y="15"/>
                  </a:lnTo>
                  <a:lnTo>
                    <a:pt x="16" y="15"/>
                  </a:lnTo>
                  <a:lnTo>
                    <a:pt x="24" y="8"/>
                  </a:lnTo>
                  <a:lnTo>
                    <a:pt x="24"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11" name="Freeform 5993"/>
            <p:cNvSpPr>
              <a:spLocks/>
            </p:cNvSpPr>
            <p:nvPr/>
          </p:nvSpPr>
          <p:spPr bwMode="auto">
            <a:xfrm>
              <a:off x="4891088" y="2554288"/>
              <a:ext cx="12700" cy="7938"/>
            </a:xfrm>
            <a:custGeom>
              <a:avLst/>
              <a:gdLst/>
              <a:ahLst/>
              <a:cxnLst>
                <a:cxn ang="0">
                  <a:pos x="8" y="0"/>
                </a:cxn>
                <a:cxn ang="0">
                  <a:pos x="8" y="0"/>
                </a:cxn>
                <a:cxn ang="0">
                  <a:pos x="0" y="8"/>
                </a:cxn>
                <a:cxn ang="0">
                  <a:pos x="8" y="15"/>
                </a:cxn>
                <a:cxn ang="0">
                  <a:pos x="16" y="15"/>
                </a:cxn>
                <a:cxn ang="0">
                  <a:pos x="24" y="8"/>
                </a:cxn>
                <a:cxn ang="0">
                  <a:pos x="24" y="0"/>
                </a:cxn>
                <a:cxn ang="0">
                  <a:pos x="16" y="0"/>
                </a:cxn>
                <a:cxn ang="0">
                  <a:pos x="8" y="0"/>
                </a:cxn>
              </a:cxnLst>
              <a:rect l="0" t="0" r="r" b="b"/>
              <a:pathLst>
                <a:path w="24" h="15">
                  <a:moveTo>
                    <a:pt x="8" y="0"/>
                  </a:moveTo>
                  <a:lnTo>
                    <a:pt x="8" y="0"/>
                  </a:lnTo>
                  <a:lnTo>
                    <a:pt x="0" y="8"/>
                  </a:lnTo>
                  <a:lnTo>
                    <a:pt x="8" y="15"/>
                  </a:lnTo>
                  <a:lnTo>
                    <a:pt x="16" y="15"/>
                  </a:lnTo>
                  <a:lnTo>
                    <a:pt x="24" y="8"/>
                  </a:lnTo>
                  <a:lnTo>
                    <a:pt x="24"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12" name="Line 5994"/>
            <p:cNvSpPr>
              <a:spLocks noChangeShapeType="1"/>
            </p:cNvSpPr>
            <p:nvPr/>
          </p:nvSpPr>
          <p:spPr bwMode="auto">
            <a:xfrm>
              <a:off x="4900613" y="25542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13" name="Freeform 5995"/>
            <p:cNvSpPr>
              <a:spLocks/>
            </p:cNvSpPr>
            <p:nvPr/>
          </p:nvSpPr>
          <p:spPr bwMode="auto">
            <a:xfrm>
              <a:off x="4895851" y="2554288"/>
              <a:ext cx="12700" cy="7938"/>
            </a:xfrm>
            <a:custGeom>
              <a:avLst/>
              <a:gdLst/>
              <a:ahLst/>
              <a:cxnLst>
                <a:cxn ang="0">
                  <a:pos x="8" y="0"/>
                </a:cxn>
                <a:cxn ang="0">
                  <a:pos x="0" y="0"/>
                </a:cxn>
                <a:cxn ang="0">
                  <a:pos x="0" y="8"/>
                </a:cxn>
                <a:cxn ang="0">
                  <a:pos x="8" y="15"/>
                </a:cxn>
                <a:cxn ang="0">
                  <a:pos x="16" y="15"/>
                </a:cxn>
                <a:cxn ang="0">
                  <a:pos x="23" y="8"/>
                </a:cxn>
                <a:cxn ang="0">
                  <a:pos x="23" y="0"/>
                </a:cxn>
                <a:cxn ang="0">
                  <a:pos x="16" y="0"/>
                </a:cxn>
                <a:cxn ang="0">
                  <a:pos x="8" y="0"/>
                </a:cxn>
              </a:cxnLst>
              <a:rect l="0" t="0" r="r" b="b"/>
              <a:pathLst>
                <a:path w="23" h="15">
                  <a:moveTo>
                    <a:pt x="8" y="0"/>
                  </a:moveTo>
                  <a:lnTo>
                    <a:pt x="0" y="0"/>
                  </a:lnTo>
                  <a:lnTo>
                    <a:pt x="0" y="8"/>
                  </a:lnTo>
                  <a:lnTo>
                    <a:pt x="8" y="15"/>
                  </a:lnTo>
                  <a:lnTo>
                    <a:pt x="16" y="15"/>
                  </a:lnTo>
                  <a:lnTo>
                    <a:pt x="23" y="8"/>
                  </a:lnTo>
                  <a:lnTo>
                    <a:pt x="23"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14" name="Freeform 5996"/>
            <p:cNvSpPr>
              <a:spLocks/>
            </p:cNvSpPr>
            <p:nvPr/>
          </p:nvSpPr>
          <p:spPr bwMode="auto">
            <a:xfrm>
              <a:off x="4895851" y="2554288"/>
              <a:ext cx="12700" cy="7938"/>
            </a:xfrm>
            <a:custGeom>
              <a:avLst/>
              <a:gdLst/>
              <a:ahLst/>
              <a:cxnLst>
                <a:cxn ang="0">
                  <a:pos x="8" y="0"/>
                </a:cxn>
                <a:cxn ang="0">
                  <a:pos x="0" y="0"/>
                </a:cxn>
                <a:cxn ang="0">
                  <a:pos x="0" y="8"/>
                </a:cxn>
                <a:cxn ang="0">
                  <a:pos x="8" y="15"/>
                </a:cxn>
                <a:cxn ang="0">
                  <a:pos x="16" y="15"/>
                </a:cxn>
                <a:cxn ang="0">
                  <a:pos x="23" y="8"/>
                </a:cxn>
                <a:cxn ang="0">
                  <a:pos x="23" y="0"/>
                </a:cxn>
                <a:cxn ang="0">
                  <a:pos x="16" y="0"/>
                </a:cxn>
                <a:cxn ang="0">
                  <a:pos x="8" y="0"/>
                </a:cxn>
              </a:cxnLst>
              <a:rect l="0" t="0" r="r" b="b"/>
              <a:pathLst>
                <a:path w="23" h="15">
                  <a:moveTo>
                    <a:pt x="8" y="0"/>
                  </a:moveTo>
                  <a:lnTo>
                    <a:pt x="0" y="0"/>
                  </a:lnTo>
                  <a:lnTo>
                    <a:pt x="0" y="8"/>
                  </a:lnTo>
                  <a:lnTo>
                    <a:pt x="8" y="15"/>
                  </a:lnTo>
                  <a:lnTo>
                    <a:pt x="16" y="15"/>
                  </a:lnTo>
                  <a:lnTo>
                    <a:pt x="23" y="8"/>
                  </a:lnTo>
                  <a:lnTo>
                    <a:pt x="23"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15" name="Line 5997"/>
            <p:cNvSpPr>
              <a:spLocks noChangeShapeType="1"/>
            </p:cNvSpPr>
            <p:nvPr/>
          </p:nvSpPr>
          <p:spPr bwMode="auto">
            <a:xfrm>
              <a:off x="4903788" y="25542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16" name="Freeform 5998"/>
            <p:cNvSpPr>
              <a:spLocks/>
            </p:cNvSpPr>
            <p:nvPr/>
          </p:nvSpPr>
          <p:spPr bwMode="auto">
            <a:xfrm>
              <a:off x="4900613" y="2554288"/>
              <a:ext cx="11113" cy="7938"/>
            </a:xfrm>
            <a:custGeom>
              <a:avLst/>
              <a:gdLst/>
              <a:ahLst/>
              <a:cxnLst>
                <a:cxn ang="0">
                  <a:pos x="8" y="0"/>
                </a:cxn>
                <a:cxn ang="0">
                  <a:pos x="0" y="0"/>
                </a:cxn>
                <a:cxn ang="0">
                  <a:pos x="0" y="8"/>
                </a:cxn>
                <a:cxn ang="0">
                  <a:pos x="8" y="15"/>
                </a:cxn>
                <a:cxn ang="0">
                  <a:pos x="15" y="15"/>
                </a:cxn>
                <a:cxn ang="0">
                  <a:pos x="23" y="8"/>
                </a:cxn>
                <a:cxn ang="0">
                  <a:pos x="23" y="0"/>
                </a:cxn>
                <a:cxn ang="0">
                  <a:pos x="15" y="0"/>
                </a:cxn>
                <a:cxn ang="0">
                  <a:pos x="8" y="0"/>
                </a:cxn>
              </a:cxnLst>
              <a:rect l="0" t="0" r="r" b="b"/>
              <a:pathLst>
                <a:path w="23" h="15">
                  <a:moveTo>
                    <a:pt x="8" y="0"/>
                  </a:moveTo>
                  <a:lnTo>
                    <a:pt x="0" y="0"/>
                  </a:lnTo>
                  <a:lnTo>
                    <a:pt x="0" y="8"/>
                  </a:lnTo>
                  <a:lnTo>
                    <a:pt x="8" y="15"/>
                  </a:lnTo>
                  <a:lnTo>
                    <a:pt x="15" y="15"/>
                  </a:lnTo>
                  <a:lnTo>
                    <a:pt x="23" y="8"/>
                  </a:lnTo>
                  <a:lnTo>
                    <a:pt x="23" y="0"/>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17" name="Freeform 5999"/>
            <p:cNvSpPr>
              <a:spLocks/>
            </p:cNvSpPr>
            <p:nvPr/>
          </p:nvSpPr>
          <p:spPr bwMode="auto">
            <a:xfrm>
              <a:off x="4900613" y="2554288"/>
              <a:ext cx="11113" cy="7938"/>
            </a:xfrm>
            <a:custGeom>
              <a:avLst/>
              <a:gdLst/>
              <a:ahLst/>
              <a:cxnLst>
                <a:cxn ang="0">
                  <a:pos x="8" y="0"/>
                </a:cxn>
                <a:cxn ang="0">
                  <a:pos x="0" y="0"/>
                </a:cxn>
                <a:cxn ang="0">
                  <a:pos x="0" y="8"/>
                </a:cxn>
                <a:cxn ang="0">
                  <a:pos x="8" y="15"/>
                </a:cxn>
                <a:cxn ang="0">
                  <a:pos x="15" y="15"/>
                </a:cxn>
                <a:cxn ang="0">
                  <a:pos x="23" y="8"/>
                </a:cxn>
                <a:cxn ang="0">
                  <a:pos x="23" y="0"/>
                </a:cxn>
                <a:cxn ang="0">
                  <a:pos x="15" y="0"/>
                </a:cxn>
                <a:cxn ang="0">
                  <a:pos x="8" y="0"/>
                </a:cxn>
              </a:cxnLst>
              <a:rect l="0" t="0" r="r" b="b"/>
              <a:pathLst>
                <a:path w="23" h="15">
                  <a:moveTo>
                    <a:pt x="8" y="0"/>
                  </a:moveTo>
                  <a:lnTo>
                    <a:pt x="0" y="0"/>
                  </a:lnTo>
                  <a:lnTo>
                    <a:pt x="0" y="8"/>
                  </a:lnTo>
                  <a:lnTo>
                    <a:pt x="8" y="15"/>
                  </a:lnTo>
                  <a:lnTo>
                    <a:pt x="15" y="15"/>
                  </a:lnTo>
                  <a:lnTo>
                    <a:pt x="23" y="8"/>
                  </a:lnTo>
                  <a:lnTo>
                    <a:pt x="23"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18" name="Line 6000"/>
            <p:cNvSpPr>
              <a:spLocks noChangeShapeType="1"/>
            </p:cNvSpPr>
            <p:nvPr/>
          </p:nvSpPr>
          <p:spPr bwMode="auto">
            <a:xfrm>
              <a:off x="4908551" y="25542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19" name="Freeform 6001"/>
            <p:cNvSpPr>
              <a:spLocks/>
            </p:cNvSpPr>
            <p:nvPr/>
          </p:nvSpPr>
          <p:spPr bwMode="auto">
            <a:xfrm>
              <a:off x="4903788" y="2554288"/>
              <a:ext cx="12700" cy="7938"/>
            </a:xfrm>
            <a:custGeom>
              <a:avLst/>
              <a:gdLst/>
              <a:ahLst/>
              <a:cxnLst>
                <a:cxn ang="0">
                  <a:pos x="7" y="0"/>
                </a:cxn>
                <a:cxn ang="0">
                  <a:pos x="0" y="0"/>
                </a:cxn>
                <a:cxn ang="0">
                  <a:pos x="0" y="8"/>
                </a:cxn>
                <a:cxn ang="0">
                  <a:pos x="7" y="15"/>
                </a:cxn>
                <a:cxn ang="0">
                  <a:pos x="15" y="15"/>
                </a:cxn>
                <a:cxn ang="0">
                  <a:pos x="22" y="8"/>
                </a:cxn>
                <a:cxn ang="0">
                  <a:pos x="22" y="0"/>
                </a:cxn>
                <a:cxn ang="0">
                  <a:pos x="15" y="0"/>
                </a:cxn>
                <a:cxn ang="0">
                  <a:pos x="7" y="0"/>
                </a:cxn>
              </a:cxnLst>
              <a:rect l="0" t="0" r="r" b="b"/>
              <a:pathLst>
                <a:path w="22" h="15">
                  <a:moveTo>
                    <a:pt x="7" y="0"/>
                  </a:moveTo>
                  <a:lnTo>
                    <a:pt x="0" y="0"/>
                  </a:lnTo>
                  <a:lnTo>
                    <a:pt x="0" y="8"/>
                  </a:lnTo>
                  <a:lnTo>
                    <a:pt x="7" y="15"/>
                  </a:lnTo>
                  <a:lnTo>
                    <a:pt x="15" y="15"/>
                  </a:lnTo>
                  <a:lnTo>
                    <a:pt x="22" y="8"/>
                  </a:lnTo>
                  <a:lnTo>
                    <a:pt x="22" y="0"/>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20" name="Freeform 6002"/>
            <p:cNvSpPr>
              <a:spLocks/>
            </p:cNvSpPr>
            <p:nvPr/>
          </p:nvSpPr>
          <p:spPr bwMode="auto">
            <a:xfrm>
              <a:off x="4903788" y="2554288"/>
              <a:ext cx="12700" cy="7938"/>
            </a:xfrm>
            <a:custGeom>
              <a:avLst/>
              <a:gdLst/>
              <a:ahLst/>
              <a:cxnLst>
                <a:cxn ang="0">
                  <a:pos x="7" y="0"/>
                </a:cxn>
                <a:cxn ang="0">
                  <a:pos x="0" y="0"/>
                </a:cxn>
                <a:cxn ang="0">
                  <a:pos x="0" y="8"/>
                </a:cxn>
                <a:cxn ang="0">
                  <a:pos x="7" y="15"/>
                </a:cxn>
                <a:cxn ang="0">
                  <a:pos x="15" y="15"/>
                </a:cxn>
                <a:cxn ang="0">
                  <a:pos x="22" y="8"/>
                </a:cxn>
                <a:cxn ang="0">
                  <a:pos x="22" y="0"/>
                </a:cxn>
                <a:cxn ang="0">
                  <a:pos x="15" y="0"/>
                </a:cxn>
                <a:cxn ang="0">
                  <a:pos x="7" y="0"/>
                </a:cxn>
              </a:cxnLst>
              <a:rect l="0" t="0" r="r" b="b"/>
              <a:pathLst>
                <a:path w="22" h="15">
                  <a:moveTo>
                    <a:pt x="7" y="0"/>
                  </a:moveTo>
                  <a:lnTo>
                    <a:pt x="0" y="0"/>
                  </a:lnTo>
                  <a:lnTo>
                    <a:pt x="0" y="8"/>
                  </a:lnTo>
                  <a:lnTo>
                    <a:pt x="7" y="15"/>
                  </a:lnTo>
                  <a:lnTo>
                    <a:pt x="15" y="15"/>
                  </a:lnTo>
                  <a:lnTo>
                    <a:pt x="22" y="8"/>
                  </a:lnTo>
                  <a:lnTo>
                    <a:pt x="22"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21" name="Line 6003"/>
            <p:cNvSpPr>
              <a:spLocks noChangeShapeType="1"/>
            </p:cNvSpPr>
            <p:nvPr/>
          </p:nvSpPr>
          <p:spPr bwMode="auto">
            <a:xfrm>
              <a:off x="4911726" y="25542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22" name="Freeform 6004"/>
            <p:cNvSpPr>
              <a:spLocks/>
            </p:cNvSpPr>
            <p:nvPr/>
          </p:nvSpPr>
          <p:spPr bwMode="auto">
            <a:xfrm>
              <a:off x="4908551" y="2554288"/>
              <a:ext cx="19050" cy="7938"/>
            </a:xfrm>
            <a:custGeom>
              <a:avLst/>
              <a:gdLst/>
              <a:ahLst/>
              <a:cxnLst>
                <a:cxn ang="0">
                  <a:pos x="8" y="0"/>
                </a:cxn>
                <a:cxn ang="0">
                  <a:pos x="0" y="0"/>
                </a:cxn>
                <a:cxn ang="0">
                  <a:pos x="0" y="8"/>
                </a:cxn>
                <a:cxn ang="0">
                  <a:pos x="8" y="15"/>
                </a:cxn>
                <a:cxn ang="0">
                  <a:pos x="30" y="15"/>
                </a:cxn>
                <a:cxn ang="0">
                  <a:pos x="38" y="8"/>
                </a:cxn>
                <a:cxn ang="0">
                  <a:pos x="30" y="0"/>
                </a:cxn>
                <a:cxn ang="0">
                  <a:pos x="8" y="0"/>
                </a:cxn>
              </a:cxnLst>
              <a:rect l="0" t="0" r="r" b="b"/>
              <a:pathLst>
                <a:path w="38" h="15">
                  <a:moveTo>
                    <a:pt x="8" y="0"/>
                  </a:moveTo>
                  <a:lnTo>
                    <a:pt x="0" y="0"/>
                  </a:lnTo>
                  <a:lnTo>
                    <a:pt x="0" y="8"/>
                  </a:lnTo>
                  <a:lnTo>
                    <a:pt x="8" y="15"/>
                  </a:lnTo>
                  <a:lnTo>
                    <a:pt x="30" y="15"/>
                  </a:lnTo>
                  <a:lnTo>
                    <a:pt x="38" y="8"/>
                  </a:lnTo>
                  <a:lnTo>
                    <a:pt x="30"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23" name="Freeform 6005"/>
            <p:cNvSpPr>
              <a:spLocks/>
            </p:cNvSpPr>
            <p:nvPr/>
          </p:nvSpPr>
          <p:spPr bwMode="auto">
            <a:xfrm>
              <a:off x="4908551" y="2554288"/>
              <a:ext cx="19050" cy="7938"/>
            </a:xfrm>
            <a:custGeom>
              <a:avLst/>
              <a:gdLst/>
              <a:ahLst/>
              <a:cxnLst>
                <a:cxn ang="0">
                  <a:pos x="8" y="0"/>
                </a:cxn>
                <a:cxn ang="0">
                  <a:pos x="0" y="0"/>
                </a:cxn>
                <a:cxn ang="0">
                  <a:pos x="0" y="8"/>
                </a:cxn>
                <a:cxn ang="0">
                  <a:pos x="8" y="15"/>
                </a:cxn>
                <a:cxn ang="0">
                  <a:pos x="30" y="15"/>
                </a:cxn>
                <a:cxn ang="0">
                  <a:pos x="38" y="8"/>
                </a:cxn>
                <a:cxn ang="0">
                  <a:pos x="30" y="0"/>
                </a:cxn>
                <a:cxn ang="0">
                  <a:pos x="30" y="0"/>
                </a:cxn>
                <a:cxn ang="0">
                  <a:pos x="8" y="0"/>
                </a:cxn>
              </a:cxnLst>
              <a:rect l="0" t="0" r="r" b="b"/>
              <a:pathLst>
                <a:path w="38" h="15">
                  <a:moveTo>
                    <a:pt x="8" y="0"/>
                  </a:moveTo>
                  <a:lnTo>
                    <a:pt x="0" y="0"/>
                  </a:lnTo>
                  <a:lnTo>
                    <a:pt x="0" y="8"/>
                  </a:lnTo>
                  <a:lnTo>
                    <a:pt x="8" y="15"/>
                  </a:lnTo>
                  <a:lnTo>
                    <a:pt x="30" y="15"/>
                  </a:lnTo>
                  <a:lnTo>
                    <a:pt x="38" y="8"/>
                  </a:lnTo>
                  <a:lnTo>
                    <a:pt x="30" y="0"/>
                  </a:lnTo>
                  <a:lnTo>
                    <a:pt x="30"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24" name="Line 6006"/>
            <p:cNvSpPr>
              <a:spLocks noChangeShapeType="1"/>
            </p:cNvSpPr>
            <p:nvPr/>
          </p:nvSpPr>
          <p:spPr bwMode="auto">
            <a:xfrm>
              <a:off x="4924426" y="25542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25" name="Freeform 6007"/>
            <p:cNvSpPr>
              <a:spLocks/>
            </p:cNvSpPr>
            <p:nvPr/>
          </p:nvSpPr>
          <p:spPr bwMode="auto">
            <a:xfrm>
              <a:off x="4919663" y="2554288"/>
              <a:ext cx="12700" cy="7938"/>
            </a:xfrm>
            <a:custGeom>
              <a:avLst/>
              <a:gdLst/>
              <a:ahLst/>
              <a:cxnLst>
                <a:cxn ang="0">
                  <a:pos x="8" y="0"/>
                </a:cxn>
                <a:cxn ang="0">
                  <a:pos x="0" y="0"/>
                </a:cxn>
                <a:cxn ang="0">
                  <a:pos x="0" y="8"/>
                </a:cxn>
                <a:cxn ang="0">
                  <a:pos x="8" y="15"/>
                </a:cxn>
                <a:cxn ang="0">
                  <a:pos x="16" y="15"/>
                </a:cxn>
                <a:cxn ang="0">
                  <a:pos x="24" y="8"/>
                </a:cxn>
                <a:cxn ang="0">
                  <a:pos x="16" y="0"/>
                </a:cxn>
                <a:cxn ang="0">
                  <a:pos x="8" y="0"/>
                </a:cxn>
              </a:cxnLst>
              <a:rect l="0" t="0" r="r" b="b"/>
              <a:pathLst>
                <a:path w="24" h="15">
                  <a:moveTo>
                    <a:pt x="8" y="0"/>
                  </a:moveTo>
                  <a:lnTo>
                    <a:pt x="0" y="0"/>
                  </a:lnTo>
                  <a:lnTo>
                    <a:pt x="0" y="8"/>
                  </a:lnTo>
                  <a:lnTo>
                    <a:pt x="8" y="15"/>
                  </a:lnTo>
                  <a:lnTo>
                    <a:pt x="16" y="15"/>
                  </a:lnTo>
                  <a:lnTo>
                    <a:pt x="24" y="8"/>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26" name="Freeform 6008"/>
            <p:cNvSpPr>
              <a:spLocks/>
            </p:cNvSpPr>
            <p:nvPr/>
          </p:nvSpPr>
          <p:spPr bwMode="auto">
            <a:xfrm>
              <a:off x="4919663" y="2554288"/>
              <a:ext cx="12700" cy="7938"/>
            </a:xfrm>
            <a:custGeom>
              <a:avLst/>
              <a:gdLst/>
              <a:ahLst/>
              <a:cxnLst>
                <a:cxn ang="0">
                  <a:pos x="8" y="0"/>
                </a:cxn>
                <a:cxn ang="0">
                  <a:pos x="0" y="0"/>
                </a:cxn>
                <a:cxn ang="0">
                  <a:pos x="0" y="8"/>
                </a:cxn>
                <a:cxn ang="0">
                  <a:pos x="8" y="15"/>
                </a:cxn>
                <a:cxn ang="0">
                  <a:pos x="16" y="15"/>
                </a:cxn>
                <a:cxn ang="0">
                  <a:pos x="24" y="8"/>
                </a:cxn>
                <a:cxn ang="0">
                  <a:pos x="16" y="0"/>
                </a:cxn>
                <a:cxn ang="0">
                  <a:pos x="16" y="0"/>
                </a:cxn>
                <a:cxn ang="0">
                  <a:pos x="8" y="0"/>
                </a:cxn>
              </a:cxnLst>
              <a:rect l="0" t="0" r="r" b="b"/>
              <a:pathLst>
                <a:path w="24" h="15">
                  <a:moveTo>
                    <a:pt x="8" y="0"/>
                  </a:moveTo>
                  <a:lnTo>
                    <a:pt x="0" y="0"/>
                  </a:lnTo>
                  <a:lnTo>
                    <a:pt x="0" y="8"/>
                  </a:lnTo>
                  <a:lnTo>
                    <a:pt x="8" y="15"/>
                  </a:lnTo>
                  <a:lnTo>
                    <a:pt x="16" y="15"/>
                  </a:lnTo>
                  <a:lnTo>
                    <a:pt x="24" y="8"/>
                  </a:lnTo>
                  <a:lnTo>
                    <a:pt x="16"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27" name="Line 6009"/>
            <p:cNvSpPr>
              <a:spLocks noChangeShapeType="1"/>
            </p:cNvSpPr>
            <p:nvPr/>
          </p:nvSpPr>
          <p:spPr bwMode="auto">
            <a:xfrm>
              <a:off x="4927601" y="25542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28" name="Freeform 6010"/>
            <p:cNvSpPr>
              <a:spLocks/>
            </p:cNvSpPr>
            <p:nvPr/>
          </p:nvSpPr>
          <p:spPr bwMode="auto">
            <a:xfrm>
              <a:off x="4924426" y="2554288"/>
              <a:ext cx="11113" cy="7938"/>
            </a:xfrm>
            <a:custGeom>
              <a:avLst/>
              <a:gdLst/>
              <a:ahLst/>
              <a:cxnLst>
                <a:cxn ang="0">
                  <a:pos x="8" y="0"/>
                </a:cxn>
                <a:cxn ang="0">
                  <a:pos x="0" y="0"/>
                </a:cxn>
                <a:cxn ang="0">
                  <a:pos x="0" y="8"/>
                </a:cxn>
                <a:cxn ang="0">
                  <a:pos x="8" y="15"/>
                </a:cxn>
                <a:cxn ang="0">
                  <a:pos x="16" y="15"/>
                </a:cxn>
                <a:cxn ang="0">
                  <a:pos x="22" y="8"/>
                </a:cxn>
                <a:cxn ang="0">
                  <a:pos x="16" y="0"/>
                </a:cxn>
                <a:cxn ang="0">
                  <a:pos x="8" y="0"/>
                </a:cxn>
              </a:cxnLst>
              <a:rect l="0" t="0" r="r" b="b"/>
              <a:pathLst>
                <a:path w="22" h="15">
                  <a:moveTo>
                    <a:pt x="8" y="0"/>
                  </a:moveTo>
                  <a:lnTo>
                    <a:pt x="0" y="0"/>
                  </a:lnTo>
                  <a:lnTo>
                    <a:pt x="0" y="8"/>
                  </a:lnTo>
                  <a:lnTo>
                    <a:pt x="8" y="15"/>
                  </a:lnTo>
                  <a:lnTo>
                    <a:pt x="16" y="15"/>
                  </a:lnTo>
                  <a:lnTo>
                    <a:pt x="22" y="8"/>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29" name="Freeform 6011"/>
            <p:cNvSpPr>
              <a:spLocks/>
            </p:cNvSpPr>
            <p:nvPr/>
          </p:nvSpPr>
          <p:spPr bwMode="auto">
            <a:xfrm>
              <a:off x="4924426" y="2554288"/>
              <a:ext cx="11113" cy="7938"/>
            </a:xfrm>
            <a:custGeom>
              <a:avLst/>
              <a:gdLst/>
              <a:ahLst/>
              <a:cxnLst>
                <a:cxn ang="0">
                  <a:pos x="8" y="0"/>
                </a:cxn>
                <a:cxn ang="0">
                  <a:pos x="0" y="0"/>
                </a:cxn>
                <a:cxn ang="0">
                  <a:pos x="0" y="8"/>
                </a:cxn>
                <a:cxn ang="0">
                  <a:pos x="8" y="15"/>
                </a:cxn>
                <a:cxn ang="0">
                  <a:pos x="16" y="15"/>
                </a:cxn>
                <a:cxn ang="0">
                  <a:pos x="22" y="8"/>
                </a:cxn>
                <a:cxn ang="0">
                  <a:pos x="16" y="0"/>
                </a:cxn>
                <a:cxn ang="0">
                  <a:pos x="16" y="0"/>
                </a:cxn>
                <a:cxn ang="0">
                  <a:pos x="8" y="0"/>
                </a:cxn>
              </a:cxnLst>
              <a:rect l="0" t="0" r="r" b="b"/>
              <a:pathLst>
                <a:path w="22" h="15">
                  <a:moveTo>
                    <a:pt x="8" y="0"/>
                  </a:moveTo>
                  <a:lnTo>
                    <a:pt x="0" y="0"/>
                  </a:lnTo>
                  <a:lnTo>
                    <a:pt x="0" y="8"/>
                  </a:lnTo>
                  <a:lnTo>
                    <a:pt x="8" y="15"/>
                  </a:lnTo>
                  <a:lnTo>
                    <a:pt x="16" y="15"/>
                  </a:lnTo>
                  <a:lnTo>
                    <a:pt x="22" y="8"/>
                  </a:lnTo>
                  <a:lnTo>
                    <a:pt x="16"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30" name="Line 6012"/>
            <p:cNvSpPr>
              <a:spLocks noChangeShapeType="1"/>
            </p:cNvSpPr>
            <p:nvPr/>
          </p:nvSpPr>
          <p:spPr bwMode="auto">
            <a:xfrm>
              <a:off x="4932363" y="25542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31" name="Freeform 6013"/>
            <p:cNvSpPr>
              <a:spLocks/>
            </p:cNvSpPr>
            <p:nvPr/>
          </p:nvSpPr>
          <p:spPr bwMode="auto">
            <a:xfrm>
              <a:off x="4927601" y="2554288"/>
              <a:ext cx="12700" cy="7938"/>
            </a:xfrm>
            <a:custGeom>
              <a:avLst/>
              <a:gdLst/>
              <a:ahLst/>
              <a:cxnLst>
                <a:cxn ang="0">
                  <a:pos x="8" y="0"/>
                </a:cxn>
                <a:cxn ang="0">
                  <a:pos x="0" y="0"/>
                </a:cxn>
                <a:cxn ang="0">
                  <a:pos x="0" y="8"/>
                </a:cxn>
                <a:cxn ang="0">
                  <a:pos x="8" y="15"/>
                </a:cxn>
                <a:cxn ang="0">
                  <a:pos x="14" y="15"/>
                </a:cxn>
                <a:cxn ang="0">
                  <a:pos x="22" y="8"/>
                </a:cxn>
                <a:cxn ang="0">
                  <a:pos x="22" y="0"/>
                </a:cxn>
                <a:cxn ang="0">
                  <a:pos x="14" y="0"/>
                </a:cxn>
                <a:cxn ang="0">
                  <a:pos x="8" y="0"/>
                </a:cxn>
              </a:cxnLst>
              <a:rect l="0" t="0" r="r" b="b"/>
              <a:pathLst>
                <a:path w="22" h="15">
                  <a:moveTo>
                    <a:pt x="8" y="0"/>
                  </a:moveTo>
                  <a:lnTo>
                    <a:pt x="0" y="0"/>
                  </a:lnTo>
                  <a:lnTo>
                    <a:pt x="0" y="8"/>
                  </a:lnTo>
                  <a:lnTo>
                    <a:pt x="8" y="15"/>
                  </a:lnTo>
                  <a:lnTo>
                    <a:pt x="14" y="15"/>
                  </a:lnTo>
                  <a:lnTo>
                    <a:pt x="22" y="8"/>
                  </a:lnTo>
                  <a:lnTo>
                    <a:pt x="22" y="0"/>
                  </a:lnTo>
                  <a:lnTo>
                    <a:pt x="14"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32" name="Freeform 6014"/>
            <p:cNvSpPr>
              <a:spLocks/>
            </p:cNvSpPr>
            <p:nvPr/>
          </p:nvSpPr>
          <p:spPr bwMode="auto">
            <a:xfrm>
              <a:off x="4927601" y="2554288"/>
              <a:ext cx="12700" cy="7938"/>
            </a:xfrm>
            <a:custGeom>
              <a:avLst/>
              <a:gdLst/>
              <a:ahLst/>
              <a:cxnLst>
                <a:cxn ang="0">
                  <a:pos x="8" y="0"/>
                </a:cxn>
                <a:cxn ang="0">
                  <a:pos x="0" y="0"/>
                </a:cxn>
                <a:cxn ang="0">
                  <a:pos x="0" y="8"/>
                </a:cxn>
                <a:cxn ang="0">
                  <a:pos x="8" y="15"/>
                </a:cxn>
                <a:cxn ang="0">
                  <a:pos x="14" y="15"/>
                </a:cxn>
                <a:cxn ang="0">
                  <a:pos x="22" y="8"/>
                </a:cxn>
                <a:cxn ang="0">
                  <a:pos x="22" y="0"/>
                </a:cxn>
                <a:cxn ang="0">
                  <a:pos x="14" y="0"/>
                </a:cxn>
                <a:cxn ang="0">
                  <a:pos x="8" y="0"/>
                </a:cxn>
              </a:cxnLst>
              <a:rect l="0" t="0" r="r" b="b"/>
              <a:pathLst>
                <a:path w="22" h="15">
                  <a:moveTo>
                    <a:pt x="8" y="0"/>
                  </a:moveTo>
                  <a:lnTo>
                    <a:pt x="0" y="0"/>
                  </a:lnTo>
                  <a:lnTo>
                    <a:pt x="0" y="8"/>
                  </a:lnTo>
                  <a:lnTo>
                    <a:pt x="8" y="15"/>
                  </a:lnTo>
                  <a:lnTo>
                    <a:pt x="14" y="15"/>
                  </a:lnTo>
                  <a:lnTo>
                    <a:pt x="22" y="8"/>
                  </a:lnTo>
                  <a:lnTo>
                    <a:pt x="22" y="0"/>
                  </a:lnTo>
                  <a:lnTo>
                    <a:pt x="14"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33" name="Line 6015"/>
            <p:cNvSpPr>
              <a:spLocks noChangeShapeType="1"/>
            </p:cNvSpPr>
            <p:nvPr/>
          </p:nvSpPr>
          <p:spPr bwMode="auto">
            <a:xfrm>
              <a:off x="4935538" y="25542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34" name="Freeform 6016"/>
            <p:cNvSpPr>
              <a:spLocks/>
            </p:cNvSpPr>
            <p:nvPr/>
          </p:nvSpPr>
          <p:spPr bwMode="auto">
            <a:xfrm>
              <a:off x="4932363" y="2554288"/>
              <a:ext cx="26988" cy="7938"/>
            </a:xfrm>
            <a:custGeom>
              <a:avLst/>
              <a:gdLst/>
              <a:ahLst/>
              <a:cxnLst>
                <a:cxn ang="0">
                  <a:pos x="6" y="0"/>
                </a:cxn>
                <a:cxn ang="0">
                  <a:pos x="0" y="8"/>
                </a:cxn>
                <a:cxn ang="0">
                  <a:pos x="6" y="15"/>
                </a:cxn>
                <a:cxn ang="0">
                  <a:pos x="45" y="15"/>
                </a:cxn>
                <a:cxn ang="0">
                  <a:pos x="51" y="8"/>
                </a:cxn>
                <a:cxn ang="0">
                  <a:pos x="51" y="0"/>
                </a:cxn>
                <a:cxn ang="0">
                  <a:pos x="45" y="0"/>
                </a:cxn>
                <a:cxn ang="0">
                  <a:pos x="6" y="0"/>
                </a:cxn>
              </a:cxnLst>
              <a:rect l="0" t="0" r="r" b="b"/>
              <a:pathLst>
                <a:path w="51" h="15">
                  <a:moveTo>
                    <a:pt x="6" y="0"/>
                  </a:moveTo>
                  <a:lnTo>
                    <a:pt x="0" y="8"/>
                  </a:lnTo>
                  <a:lnTo>
                    <a:pt x="6" y="15"/>
                  </a:lnTo>
                  <a:lnTo>
                    <a:pt x="45" y="15"/>
                  </a:lnTo>
                  <a:lnTo>
                    <a:pt x="51" y="8"/>
                  </a:lnTo>
                  <a:lnTo>
                    <a:pt x="51" y="0"/>
                  </a:lnTo>
                  <a:lnTo>
                    <a:pt x="45" y="0"/>
                  </a:lnTo>
                  <a:lnTo>
                    <a:pt x="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35" name="Freeform 6017"/>
            <p:cNvSpPr>
              <a:spLocks/>
            </p:cNvSpPr>
            <p:nvPr/>
          </p:nvSpPr>
          <p:spPr bwMode="auto">
            <a:xfrm>
              <a:off x="4932363" y="2554288"/>
              <a:ext cx="26988" cy="7938"/>
            </a:xfrm>
            <a:custGeom>
              <a:avLst/>
              <a:gdLst/>
              <a:ahLst/>
              <a:cxnLst>
                <a:cxn ang="0">
                  <a:pos x="6" y="0"/>
                </a:cxn>
                <a:cxn ang="0">
                  <a:pos x="6" y="0"/>
                </a:cxn>
                <a:cxn ang="0">
                  <a:pos x="0" y="8"/>
                </a:cxn>
                <a:cxn ang="0">
                  <a:pos x="6" y="15"/>
                </a:cxn>
                <a:cxn ang="0">
                  <a:pos x="45" y="15"/>
                </a:cxn>
                <a:cxn ang="0">
                  <a:pos x="51" y="8"/>
                </a:cxn>
                <a:cxn ang="0">
                  <a:pos x="51" y="0"/>
                </a:cxn>
                <a:cxn ang="0">
                  <a:pos x="45" y="0"/>
                </a:cxn>
                <a:cxn ang="0">
                  <a:pos x="6" y="0"/>
                </a:cxn>
              </a:cxnLst>
              <a:rect l="0" t="0" r="r" b="b"/>
              <a:pathLst>
                <a:path w="51" h="15">
                  <a:moveTo>
                    <a:pt x="6" y="0"/>
                  </a:moveTo>
                  <a:lnTo>
                    <a:pt x="6" y="0"/>
                  </a:lnTo>
                  <a:lnTo>
                    <a:pt x="0" y="8"/>
                  </a:lnTo>
                  <a:lnTo>
                    <a:pt x="6" y="15"/>
                  </a:lnTo>
                  <a:lnTo>
                    <a:pt x="45" y="15"/>
                  </a:lnTo>
                  <a:lnTo>
                    <a:pt x="51" y="8"/>
                  </a:lnTo>
                  <a:lnTo>
                    <a:pt x="51" y="0"/>
                  </a:lnTo>
                  <a:lnTo>
                    <a:pt x="45" y="0"/>
                  </a:lnTo>
                  <a:lnTo>
                    <a:pt x="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36" name="Line 6018"/>
            <p:cNvSpPr>
              <a:spLocks noChangeShapeType="1"/>
            </p:cNvSpPr>
            <p:nvPr/>
          </p:nvSpPr>
          <p:spPr bwMode="auto">
            <a:xfrm>
              <a:off x="4956176" y="25542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37" name="Freeform 6019"/>
            <p:cNvSpPr>
              <a:spLocks/>
            </p:cNvSpPr>
            <p:nvPr/>
          </p:nvSpPr>
          <p:spPr bwMode="auto">
            <a:xfrm>
              <a:off x="4951413" y="2554288"/>
              <a:ext cx="15875" cy="7938"/>
            </a:xfrm>
            <a:custGeom>
              <a:avLst/>
              <a:gdLst/>
              <a:ahLst/>
              <a:cxnLst>
                <a:cxn ang="0">
                  <a:pos x="8" y="0"/>
                </a:cxn>
                <a:cxn ang="0">
                  <a:pos x="0" y="0"/>
                </a:cxn>
                <a:cxn ang="0">
                  <a:pos x="0" y="8"/>
                </a:cxn>
                <a:cxn ang="0">
                  <a:pos x="8" y="15"/>
                </a:cxn>
                <a:cxn ang="0">
                  <a:pos x="22" y="15"/>
                </a:cxn>
                <a:cxn ang="0">
                  <a:pos x="30" y="8"/>
                </a:cxn>
                <a:cxn ang="0">
                  <a:pos x="30" y="0"/>
                </a:cxn>
                <a:cxn ang="0">
                  <a:pos x="22" y="0"/>
                </a:cxn>
                <a:cxn ang="0">
                  <a:pos x="8" y="0"/>
                </a:cxn>
              </a:cxnLst>
              <a:rect l="0" t="0" r="r" b="b"/>
              <a:pathLst>
                <a:path w="30" h="15">
                  <a:moveTo>
                    <a:pt x="8" y="0"/>
                  </a:moveTo>
                  <a:lnTo>
                    <a:pt x="0" y="0"/>
                  </a:lnTo>
                  <a:lnTo>
                    <a:pt x="0" y="8"/>
                  </a:lnTo>
                  <a:lnTo>
                    <a:pt x="8" y="15"/>
                  </a:lnTo>
                  <a:lnTo>
                    <a:pt x="22" y="15"/>
                  </a:lnTo>
                  <a:lnTo>
                    <a:pt x="30" y="8"/>
                  </a:lnTo>
                  <a:lnTo>
                    <a:pt x="30" y="0"/>
                  </a:lnTo>
                  <a:lnTo>
                    <a:pt x="22"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38" name="Freeform 6020"/>
            <p:cNvSpPr>
              <a:spLocks/>
            </p:cNvSpPr>
            <p:nvPr/>
          </p:nvSpPr>
          <p:spPr bwMode="auto">
            <a:xfrm>
              <a:off x="4951413" y="2554288"/>
              <a:ext cx="15875" cy="7938"/>
            </a:xfrm>
            <a:custGeom>
              <a:avLst/>
              <a:gdLst/>
              <a:ahLst/>
              <a:cxnLst>
                <a:cxn ang="0">
                  <a:pos x="8" y="0"/>
                </a:cxn>
                <a:cxn ang="0">
                  <a:pos x="0" y="0"/>
                </a:cxn>
                <a:cxn ang="0">
                  <a:pos x="0" y="8"/>
                </a:cxn>
                <a:cxn ang="0">
                  <a:pos x="8" y="15"/>
                </a:cxn>
                <a:cxn ang="0">
                  <a:pos x="22" y="15"/>
                </a:cxn>
                <a:cxn ang="0">
                  <a:pos x="30" y="8"/>
                </a:cxn>
                <a:cxn ang="0">
                  <a:pos x="30" y="0"/>
                </a:cxn>
                <a:cxn ang="0">
                  <a:pos x="22" y="0"/>
                </a:cxn>
                <a:cxn ang="0">
                  <a:pos x="8" y="0"/>
                </a:cxn>
              </a:cxnLst>
              <a:rect l="0" t="0" r="r" b="b"/>
              <a:pathLst>
                <a:path w="30" h="15">
                  <a:moveTo>
                    <a:pt x="8" y="0"/>
                  </a:moveTo>
                  <a:lnTo>
                    <a:pt x="0" y="0"/>
                  </a:lnTo>
                  <a:lnTo>
                    <a:pt x="0" y="8"/>
                  </a:lnTo>
                  <a:lnTo>
                    <a:pt x="8" y="15"/>
                  </a:lnTo>
                  <a:lnTo>
                    <a:pt x="22" y="15"/>
                  </a:lnTo>
                  <a:lnTo>
                    <a:pt x="30" y="8"/>
                  </a:lnTo>
                  <a:lnTo>
                    <a:pt x="30" y="0"/>
                  </a:lnTo>
                  <a:lnTo>
                    <a:pt x="22"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39" name="Line 6021"/>
            <p:cNvSpPr>
              <a:spLocks noChangeShapeType="1"/>
            </p:cNvSpPr>
            <p:nvPr/>
          </p:nvSpPr>
          <p:spPr bwMode="auto">
            <a:xfrm>
              <a:off x="4967288" y="25590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40" name="Freeform 6022"/>
            <p:cNvSpPr>
              <a:spLocks/>
            </p:cNvSpPr>
            <p:nvPr/>
          </p:nvSpPr>
          <p:spPr bwMode="auto">
            <a:xfrm>
              <a:off x="4959351" y="2554288"/>
              <a:ext cx="7938" cy="15875"/>
            </a:xfrm>
            <a:custGeom>
              <a:avLst/>
              <a:gdLst/>
              <a:ahLst/>
              <a:cxnLst>
                <a:cxn ang="0">
                  <a:pos x="16" y="8"/>
                </a:cxn>
                <a:cxn ang="0">
                  <a:pos x="16" y="0"/>
                </a:cxn>
                <a:cxn ang="0">
                  <a:pos x="8" y="0"/>
                </a:cxn>
                <a:cxn ang="0">
                  <a:pos x="0" y="8"/>
                </a:cxn>
                <a:cxn ang="0">
                  <a:pos x="0" y="22"/>
                </a:cxn>
                <a:cxn ang="0">
                  <a:pos x="8" y="30"/>
                </a:cxn>
                <a:cxn ang="0">
                  <a:pos x="16" y="30"/>
                </a:cxn>
                <a:cxn ang="0">
                  <a:pos x="16" y="22"/>
                </a:cxn>
                <a:cxn ang="0">
                  <a:pos x="16" y="8"/>
                </a:cxn>
              </a:cxnLst>
              <a:rect l="0" t="0" r="r" b="b"/>
              <a:pathLst>
                <a:path w="16" h="30">
                  <a:moveTo>
                    <a:pt x="16" y="8"/>
                  </a:moveTo>
                  <a:lnTo>
                    <a:pt x="16" y="0"/>
                  </a:lnTo>
                  <a:lnTo>
                    <a:pt x="8" y="0"/>
                  </a:lnTo>
                  <a:lnTo>
                    <a:pt x="0" y="8"/>
                  </a:lnTo>
                  <a:lnTo>
                    <a:pt x="0" y="22"/>
                  </a:lnTo>
                  <a:lnTo>
                    <a:pt x="8" y="30"/>
                  </a:lnTo>
                  <a:lnTo>
                    <a:pt x="16" y="30"/>
                  </a:lnTo>
                  <a:lnTo>
                    <a:pt x="16" y="22"/>
                  </a:lnTo>
                  <a:lnTo>
                    <a:pt x="16"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41" name="Freeform 6023"/>
            <p:cNvSpPr>
              <a:spLocks/>
            </p:cNvSpPr>
            <p:nvPr/>
          </p:nvSpPr>
          <p:spPr bwMode="auto">
            <a:xfrm>
              <a:off x="4959351" y="2554288"/>
              <a:ext cx="7938" cy="15875"/>
            </a:xfrm>
            <a:custGeom>
              <a:avLst/>
              <a:gdLst/>
              <a:ahLst/>
              <a:cxnLst>
                <a:cxn ang="0">
                  <a:pos x="16" y="8"/>
                </a:cxn>
                <a:cxn ang="0">
                  <a:pos x="16" y="0"/>
                </a:cxn>
                <a:cxn ang="0">
                  <a:pos x="8" y="0"/>
                </a:cxn>
                <a:cxn ang="0">
                  <a:pos x="0" y="8"/>
                </a:cxn>
                <a:cxn ang="0">
                  <a:pos x="0" y="22"/>
                </a:cxn>
                <a:cxn ang="0">
                  <a:pos x="8" y="30"/>
                </a:cxn>
                <a:cxn ang="0">
                  <a:pos x="16" y="30"/>
                </a:cxn>
                <a:cxn ang="0">
                  <a:pos x="16" y="22"/>
                </a:cxn>
                <a:cxn ang="0">
                  <a:pos x="16" y="8"/>
                </a:cxn>
              </a:cxnLst>
              <a:rect l="0" t="0" r="r" b="b"/>
              <a:pathLst>
                <a:path w="16" h="30">
                  <a:moveTo>
                    <a:pt x="16" y="8"/>
                  </a:moveTo>
                  <a:lnTo>
                    <a:pt x="16" y="0"/>
                  </a:lnTo>
                  <a:lnTo>
                    <a:pt x="8" y="0"/>
                  </a:lnTo>
                  <a:lnTo>
                    <a:pt x="0" y="8"/>
                  </a:lnTo>
                  <a:lnTo>
                    <a:pt x="0" y="22"/>
                  </a:lnTo>
                  <a:lnTo>
                    <a:pt x="8" y="30"/>
                  </a:lnTo>
                  <a:lnTo>
                    <a:pt x="16" y="30"/>
                  </a:lnTo>
                  <a:lnTo>
                    <a:pt x="16" y="22"/>
                  </a:lnTo>
                  <a:lnTo>
                    <a:pt x="16"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42" name="Line 6024"/>
            <p:cNvSpPr>
              <a:spLocks noChangeShapeType="1"/>
            </p:cNvSpPr>
            <p:nvPr/>
          </p:nvSpPr>
          <p:spPr bwMode="auto">
            <a:xfrm>
              <a:off x="4964113" y="25622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43" name="Freeform 6025"/>
            <p:cNvSpPr>
              <a:spLocks/>
            </p:cNvSpPr>
            <p:nvPr/>
          </p:nvSpPr>
          <p:spPr bwMode="auto">
            <a:xfrm>
              <a:off x="4959351" y="2562225"/>
              <a:ext cx="20638" cy="7938"/>
            </a:xfrm>
            <a:custGeom>
              <a:avLst/>
              <a:gdLst/>
              <a:ahLst/>
              <a:cxnLst>
                <a:cxn ang="0">
                  <a:pos x="8" y="0"/>
                </a:cxn>
                <a:cxn ang="0">
                  <a:pos x="0" y="7"/>
                </a:cxn>
                <a:cxn ang="0">
                  <a:pos x="8" y="15"/>
                </a:cxn>
                <a:cxn ang="0">
                  <a:pos x="39" y="15"/>
                </a:cxn>
                <a:cxn ang="0">
                  <a:pos x="39" y="0"/>
                </a:cxn>
                <a:cxn ang="0">
                  <a:pos x="8" y="0"/>
                </a:cxn>
              </a:cxnLst>
              <a:rect l="0" t="0" r="r" b="b"/>
              <a:pathLst>
                <a:path w="39" h="15">
                  <a:moveTo>
                    <a:pt x="8" y="0"/>
                  </a:moveTo>
                  <a:lnTo>
                    <a:pt x="0" y="7"/>
                  </a:lnTo>
                  <a:lnTo>
                    <a:pt x="8" y="15"/>
                  </a:lnTo>
                  <a:lnTo>
                    <a:pt x="39" y="15"/>
                  </a:lnTo>
                  <a:lnTo>
                    <a:pt x="39"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44" name="Freeform 6026"/>
            <p:cNvSpPr>
              <a:spLocks/>
            </p:cNvSpPr>
            <p:nvPr/>
          </p:nvSpPr>
          <p:spPr bwMode="auto">
            <a:xfrm>
              <a:off x="4959351" y="2562225"/>
              <a:ext cx="20638" cy="7938"/>
            </a:xfrm>
            <a:custGeom>
              <a:avLst/>
              <a:gdLst/>
              <a:ahLst/>
              <a:cxnLst>
                <a:cxn ang="0">
                  <a:pos x="8" y="0"/>
                </a:cxn>
                <a:cxn ang="0">
                  <a:pos x="0" y="7"/>
                </a:cxn>
                <a:cxn ang="0">
                  <a:pos x="0" y="7"/>
                </a:cxn>
                <a:cxn ang="0">
                  <a:pos x="8" y="15"/>
                </a:cxn>
                <a:cxn ang="0">
                  <a:pos x="39" y="15"/>
                </a:cxn>
                <a:cxn ang="0">
                  <a:pos x="39" y="7"/>
                </a:cxn>
                <a:cxn ang="0">
                  <a:pos x="39" y="7"/>
                </a:cxn>
                <a:cxn ang="0">
                  <a:pos x="39" y="0"/>
                </a:cxn>
                <a:cxn ang="0">
                  <a:pos x="8" y="0"/>
                </a:cxn>
              </a:cxnLst>
              <a:rect l="0" t="0" r="r" b="b"/>
              <a:pathLst>
                <a:path w="39" h="15">
                  <a:moveTo>
                    <a:pt x="8" y="0"/>
                  </a:moveTo>
                  <a:lnTo>
                    <a:pt x="0" y="7"/>
                  </a:lnTo>
                  <a:lnTo>
                    <a:pt x="0" y="7"/>
                  </a:lnTo>
                  <a:lnTo>
                    <a:pt x="8" y="15"/>
                  </a:lnTo>
                  <a:lnTo>
                    <a:pt x="39" y="15"/>
                  </a:lnTo>
                  <a:lnTo>
                    <a:pt x="39" y="7"/>
                  </a:lnTo>
                  <a:lnTo>
                    <a:pt x="39" y="7"/>
                  </a:lnTo>
                  <a:lnTo>
                    <a:pt x="39"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45" name="Line 6027"/>
            <p:cNvSpPr>
              <a:spLocks noChangeShapeType="1"/>
            </p:cNvSpPr>
            <p:nvPr/>
          </p:nvSpPr>
          <p:spPr bwMode="auto">
            <a:xfrm>
              <a:off x="4983163" y="25669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46" name="Freeform 6028"/>
            <p:cNvSpPr>
              <a:spLocks/>
            </p:cNvSpPr>
            <p:nvPr/>
          </p:nvSpPr>
          <p:spPr bwMode="auto">
            <a:xfrm>
              <a:off x="4975226" y="2562225"/>
              <a:ext cx="7938" cy="23813"/>
            </a:xfrm>
            <a:custGeom>
              <a:avLst/>
              <a:gdLst/>
              <a:ahLst/>
              <a:cxnLst>
                <a:cxn ang="0">
                  <a:pos x="15" y="7"/>
                </a:cxn>
                <a:cxn ang="0">
                  <a:pos x="8" y="0"/>
                </a:cxn>
                <a:cxn ang="0">
                  <a:pos x="0" y="0"/>
                </a:cxn>
                <a:cxn ang="0">
                  <a:pos x="0" y="44"/>
                </a:cxn>
                <a:cxn ang="0">
                  <a:pos x="8" y="44"/>
                </a:cxn>
                <a:cxn ang="0">
                  <a:pos x="15" y="36"/>
                </a:cxn>
                <a:cxn ang="0">
                  <a:pos x="15" y="7"/>
                </a:cxn>
              </a:cxnLst>
              <a:rect l="0" t="0" r="r" b="b"/>
              <a:pathLst>
                <a:path w="15" h="44">
                  <a:moveTo>
                    <a:pt x="15" y="7"/>
                  </a:moveTo>
                  <a:lnTo>
                    <a:pt x="8" y="0"/>
                  </a:lnTo>
                  <a:lnTo>
                    <a:pt x="0" y="0"/>
                  </a:lnTo>
                  <a:lnTo>
                    <a:pt x="0" y="44"/>
                  </a:lnTo>
                  <a:lnTo>
                    <a:pt x="8" y="44"/>
                  </a:lnTo>
                  <a:lnTo>
                    <a:pt x="15" y="36"/>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47" name="Freeform 6029"/>
            <p:cNvSpPr>
              <a:spLocks/>
            </p:cNvSpPr>
            <p:nvPr/>
          </p:nvSpPr>
          <p:spPr bwMode="auto">
            <a:xfrm>
              <a:off x="4975226" y="2562225"/>
              <a:ext cx="7938" cy="23813"/>
            </a:xfrm>
            <a:custGeom>
              <a:avLst/>
              <a:gdLst/>
              <a:ahLst/>
              <a:cxnLst>
                <a:cxn ang="0">
                  <a:pos x="15" y="7"/>
                </a:cxn>
                <a:cxn ang="0">
                  <a:pos x="8" y="0"/>
                </a:cxn>
                <a:cxn ang="0">
                  <a:pos x="0" y="0"/>
                </a:cxn>
                <a:cxn ang="0">
                  <a:pos x="0" y="7"/>
                </a:cxn>
                <a:cxn ang="0">
                  <a:pos x="0" y="36"/>
                </a:cxn>
                <a:cxn ang="0">
                  <a:pos x="0" y="44"/>
                </a:cxn>
                <a:cxn ang="0">
                  <a:pos x="8" y="44"/>
                </a:cxn>
                <a:cxn ang="0">
                  <a:pos x="15" y="36"/>
                </a:cxn>
                <a:cxn ang="0">
                  <a:pos x="15" y="7"/>
                </a:cxn>
              </a:cxnLst>
              <a:rect l="0" t="0" r="r" b="b"/>
              <a:pathLst>
                <a:path w="15" h="44">
                  <a:moveTo>
                    <a:pt x="15" y="7"/>
                  </a:moveTo>
                  <a:lnTo>
                    <a:pt x="8" y="0"/>
                  </a:lnTo>
                  <a:lnTo>
                    <a:pt x="0" y="0"/>
                  </a:lnTo>
                  <a:lnTo>
                    <a:pt x="0" y="7"/>
                  </a:lnTo>
                  <a:lnTo>
                    <a:pt x="0" y="36"/>
                  </a:lnTo>
                  <a:lnTo>
                    <a:pt x="0" y="44"/>
                  </a:lnTo>
                  <a:lnTo>
                    <a:pt x="8" y="44"/>
                  </a:lnTo>
                  <a:lnTo>
                    <a:pt x="15" y="36"/>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48" name="Line 6030"/>
            <p:cNvSpPr>
              <a:spLocks noChangeShapeType="1"/>
            </p:cNvSpPr>
            <p:nvPr/>
          </p:nvSpPr>
          <p:spPr bwMode="auto">
            <a:xfrm>
              <a:off x="4979988" y="25781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49" name="Freeform 6031"/>
            <p:cNvSpPr>
              <a:spLocks/>
            </p:cNvSpPr>
            <p:nvPr/>
          </p:nvSpPr>
          <p:spPr bwMode="auto">
            <a:xfrm>
              <a:off x="4975226" y="2578100"/>
              <a:ext cx="12700" cy="7938"/>
            </a:xfrm>
            <a:custGeom>
              <a:avLst/>
              <a:gdLst/>
              <a:ahLst/>
              <a:cxnLst>
                <a:cxn ang="0">
                  <a:pos x="8" y="0"/>
                </a:cxn>
                <a:cxn ang="0">
                  <a:pos x="0" y="7"/>
                </a:cxn>
                <a:cxn ang="0">
                  <a:pos x="8" y="15"/>
                </a:cxn>
                <a:cxn ang="0">
                  <a:pos x="15" y="15"/>
                </a:cxn>
                <a:cxn ang="0">
                  <a:pos x="22" y="7"/>
                </a:cxn>
                <a:cxn ang="0">
                  <a:pos x="15" y="0"/>
                </a:cxn>
                <a:cxn ang="0">
                  <a:pos x="8" y="0"/>
                </a:cxn>
              </a:cxnLst>
              <a:rect l="0" t="0" r="r" b="b"/>
              <a:pathLst>
                <a:path w="22" h="15">
                  <a:moveTo>
                    <a:pt x="8" y="0"/>
                  </a:moveTo>
                  <a:lnTo>
                    <a:pt x="0" y="7"/>
                  </a:lnTo>
                  <a:lnTo>
                    <a:pt x="8" y="15"/>
                  </a:lnTo>
                  <a:lnTo>
                    <a:pt x="15" y="15"/>
                  </a:lnTo>
                  <a:lnTo>
                    <a:pt x="22" y="7"/>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50" name="Freeform 6032"/>
            <p:cNvSpPr>
              <a:spLocks/>
            </p:cNvSpPr>
            <p:nvPr/>
          </p:nvSpPr>
          <p:spPr bwMode="auto">
            <a:xfrm>
              <a:off x="4975226" y="2578100"/>
              <a:ext cx="12700" cy="7938"/>
            </a:xfrm>
            <a:custGeom>
              <a:avLst/>
              <a:gdLst/>
              <a:ahLst/>
              <a:cxnLst>
                <a:cxn ang="0">
                  <a:pos x="8" y="0"/>
                </a:cxn>
                <a:cxn ang="0">
                  <a:pos x="0" y="7"/>
                </a:cxn>
                <a:cxn ang="0">
                  <a:pos x="0" y="7"/>
                </a:cxn>
                <a:cxn ang="0">
                  <a:pos x="8" y="15"/>
                </a:cxn>
                <a:cxn ang="0">
                  <a:pos x="15" y="15"/>
                </a:cxn>
                <a:cxn ang="0">
                  <a:pos x="22" y="7"/>
                </a:cxn>
                <a:cxn ang="0">
                  <a:pos x="22" y="7"/>
                </a:cxn>
                <a:cxn ang="0">
                  <a:pos x="15" y="0"/>
                </a:cxn>
                <a:cxn ang="0">
                  <a:pos x="8" y="0"/>
                </a:cxn>
              </a:cxnLst>
              <a:rect l="0" t="0" r="r" b="b"/>
              <a:pathLst>
                <a:path w="22" h="15">
                  <a:moveTo>
                    <a:pt x="8" y="0"/>
                  </a:moveTo>
                  <a:lnTo>
                    <a:pt x="0" y="7"/>
                  </a:lnTo>
                  <a:lnTo>
                    <a:pt x="0" y="7"/>
                  </a:lnTo>
                  <a:lnTo>
                    <a:pt x="8" y="15"/>
                  </a:lnTo>
                  <a:lnTo>
                    <a:pt x="15" y="15"/>
                  </a:lnTo>
                  <a:lnTo>
                    <a:pt x="22" y="7"/>
                  </a:lnTo>
                  <a:lnTo>
                    <a:pt x="22" y="7"/>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51" name="Line 6033"/>
            <p:cNvSpPr>
              <a:spLocks noChangeShapeType="1"/>
            </p:cNvSpPr>
            <p:nvPr/>
          </p:nvSpPr>
          <p:spPr bwMode="auto">
            <a:xfrm>
              <a:off x="4983163" y="25781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52" name="Freeform 6034"/>
            <p:cNvSpPr>
              <a:spLocks/>
            </p:cNvSpPr>
            <p:nvPr/>
          </p:nvSpPr>
          <p:spPr bwMode="auto">
            <a:xfrm>
              <a:off x="4979988" y="2578100"/>
              <a:ext cx="15875" cy="7938"/>
            </a:xfrm>
            <a:custGeom>
              <a:avLst/>
              <a:gdLst/>
              <a:ahLst/>
              <a:cxnLst>
                <a:cxn ang="0">
                  <a:pos x="7" y="0"/>
                </a:cxn>
                <a:cxn ang="0">
                  <a:pos x="7" y="7"/>
                </a:cxn>
                <a:cxn ang="0">
                  <a:pos x="0" y="7"/>
                </a:cxn>
                <a:cxn ang="0">
                  <a:pos x="7" y="15"/>
                </a:cxn>
                <a:cxn ang="0">
                  <a:pos x="22" y="15"/>
                </a:cxn>
                <a:cxn ang="0">
                  <a:pos x="30" y="7"/>
                </a:cxn>
                <a:cxn ang="0">
                  <a:pos x="22" y="0"/>
                </a:cxn>
                <a:cxn ang="0">
                  <a:pos x="7" y="0"/>
                </a:cxn>
              </a:cxnLst>
              <a:rect l="0" t="0" r="r" b="b"/>
              <a:pathLst>
                <a:path w="30" h="15">
                  <a:moveTo>
                    <a:pt x="7" y="0"/>
                  </a:moveTo>
                  <a:lnTo>
                    <a:pt x="7" y="7"/>
                  </a:lnTo>
                  <a:lnTo>
                    <a:pt x="0" y="7"/>
                  </a:lnTo>
                  <a:lnTo>
                    <a:pt x="7" y="15"/>
                  </a:lnTo>
                  <a:lnTo>
                    <a:pt x="22" y="15"/>
                  </a:lnTo>
                  <a:lnTo>
                    <a:pt x="30" y="7"/>
                  </a:lnTo>
                  <a:lnTo>
                    <a:pt x="22"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53" name="Freeform 6035"/>
            <p:cNvSpPr>
              <a:spLocks/>
            </p:cNvSpPr>
            <p:nvPr/>
          </p:nvSpPr>
          <p:spPr bwMode="auto">
            <a:xfrm>
              <a:off x="4979988" y="2578100"/>
              <a:ext cx="15875" cy="7938"/>
            </a:xfrm>
            <a:custGeom>
              <a:avLst/>
              <a:gdLst/>
              <a:ahLst/>
              <a:cxnLst>
                <a:cxn ang="0">
                  <a:pos x="7" y="0"/>
                </a:cxn>
                <a:cxn ang="0">
                  <a:pos x="7" y="7"/>
                </a:cxn>
                <a:cxn ang="0">
                  <a:pos x="0" y="7"/>
                </a:cxn>
                <a:cxn ang="0">
                  <a:pos x="7" y="15"/>
                </a:cxn>
                <a:cxn ang="0">
                  <a:pos x="22" y="15"/>
                </a:cxn>
                <a:cxn ang="0">
                  <a:pos x="30" y="7"/>
                </a:cxn>
                <a:cxn ang="0">
                  <a:pos x="30" y="7"/>
                </a:cxn>
                <a:cxn ang="0">
                  <a:pos x="22" y="0"/>
                </a:cxn>
                <a:cxn ang="0">
                  <a:pos x="7" y="0"/>
                </a:cxn>
              </a:cxnLst>
              <a:rect l="0" t="0" r="r" b="b"/>
              <a:pathLst>
                <a:path w="30" h="15">
                  <a:moveTo>
                    <a:pt x="7" y="0"/>
                  </a:moveTo>
                  <a:lnTo>
                    <a:pt x="7" y="7"/>
                  </a:lnTo>
                  <a:lnTo>
                    <a:pt x="0" y="7"/>
                  </a:lnTo>
                  <a:lnTo>
                    <a:pt x="7" y="15"/>
                  </a:lnTo>
                  <a:lnTo>
                    <a:pt x="22" y="15"/>
                  </a:lnTo>
                  <a:lnTo>
                    <a:pt x="30" y="7"/>
                  </a:lnTo>
                  <a:lnTo>
                    <a:pt x="30" y="7"/>
                  </a:lnTo>
                  <a:lnTo>
                    <a:pt x="22"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54" name="Line 6036"/>
            <p:cNvSpPr>
              <a:spLocks noChangeShapeType="1"/>
            </p:cNvSpPr>
            <p:nvPr/>
          </p:nvSpPr>
          <p:spPr bwMode="auto">
            <a:xfrm>
              <a:off x="4995863" y="25812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55" name="Freeform 6037"/>
            <p:cNvSpPr>
              <a:spLocks/>
            </p:cNvSpPr>
            <p:nvPr/>
          </p:nvSpPr>
          <p:spPr bwMode="auto">
            <a:xfrm>
              <a:off x="4987926" y="2578100"/>
              <a:ext cx="7938" cy="15875"/>
            </a:xfrm>
            <a:custGeom>
              <a:avLst/>
              <a:gdLst/>
              <a:ahLst/>
              <a:cxnLst>
                <a:cxn ang="0">
                  <a:pos x="16" y="7"/>
                </a:cxn>
                <a:cxn ang="0">
                  <a:pos x="8" y="0"/>
                </a:cxn>
                <a:cxn ang="0">
                  <a:pos x="0" y="7"/>
                </a:cxn>
                <a:cxn ang="0">
                  <a:pos x="0" y="22"/>
                </a:cxn>
                <a:cxn ang="0">
                  <a:pos x="8" y="30"/>
                </a:cxn>
                <a:cxn ang="0">
                  <a:pos x="16" y="30"/>
                </a:cxn>
                <a:cxn ang="0">
                  <a:pos x="16" y="22"/>
                </a:cxn>
                <a:cxn ang="0">
                  <a:pos x="16" y="7"/>
                </a:cxn>
              </a:cxnLst>
              <a:rect l="0" t="0" r="r" b="b"/>
              <a:pathLst>
                <a:path w="16" h="30">
                  <a:moveTo>
                    <a:pt x="16" y="7"/>
                  </a:moveTo>
                  <a:lnTo>
                    <a:pt x="8" y="0"/>
                  </a:lnTo>
                  <a:lnTo>
                    <a:pt x="0" y="7"/>
                  </a:lnTo>
                  <a:lnTo>
                    <a:pt x="0" y="22"/>
                  </a:lnTo>
                  <a:lnTo>
                    <a:pt x="8" y="30"/>
                  </a:lnTo>
                  <a:lnTo>
                    <a:pt x="16" y="30"/>
                  </a:lnTo>
                  <a:lnTo>
                    <a:pt x="16" y="22"/>
                  </a:lnTo>
                  <a:lnTo>
                    <a:pt x="16"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56" name="Freeform 6038"/>
            <p:cNvSpPr>
              <a:spLocks/>
            </p:cNvSpPr>
            <p:nvPr/>
          </p:nvSpPr>
          <p:spPr bwMode="auto">
            <a:xfrm>
              <a:off x="4987926" y="2578100"/>
              <a:ext cx="7938" cy="15875"/>
            </a:xfrm>
            <a:custGeom>
              <a:avLst/>
              <a:gdLst/>
              <a:ahLst/>
              <a:cxnLst>
                <a:cxn ang="0">
                  <a:pos x="16" y="7"/>
                </a:cxn>
                <a:cxn ang="0">
                  <a:pos x="16" y="7"/>
                </a:cxn>
                <a:cxn ang="0">
                  <a:pos x="8" y="0"/>
                </a:cxn>
                <a:cxn ang="0">
                  <a:pos x="0" y="7"/>
                </a:cxn>
                <a:cxn ang="0">
                  <a:pos x="0" y="22"/>
                </a:cxn>
                <a:cxn ang="0">
                  <a:pos x="8" y="30"/>
                </a:cxn>
                <a:cxn ang="0">
                  <a:pos x="16" y="30"/>
                </a:cxn>
                <a:cxn ang="0">
                  <a:pos x="16" y="22"/>
                </a:cxn>
                <a:cxn ang="0">
                  <a:pos x="16" y="7"/>
                </a:cxn>
              </a:cxnLst>
              <a:rect l="0" t="0" r="r" b="b"/>
              <a:pathLst>
                <a:path w="16" h="30">
                  <a:moveTo>
                    <a:pt x="16" y="7"/>
                  </a:moveTo>
                  <a:lnTo>
                    <a:pt x="16" y="7"/>
                  </a:lnTo>
                  <a:lnTo>
                    <a:pt x="8" y="0"/>
                  </a:lnTo>
                  <a:lnTo>
                    <a:pt x="0" y="7"/>
                  </a:lnTo>
                  <a:lnTo>
                    <a:pt x="0" y="22"/>
                  </a:lnTo>
                  <a:lnTo>
                    <a:pt x="8" y="30"/>
                  </a:lnTo>
                  <a:lnTo>
                    <a:pt x="16" y="30"/>
                  </a:lnTo>
                  <a:lnTo>
                    <a:pt x="16" y="22"/>
                  </a:lnTo>
                  <a:lnTo>
                    <a:pt x="16"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57" name="Line 6039"/>
            <p:cNvSpPr>
              <a:spLocks noChangeShapeType="1"/>
            </p:cNvSpPr>
            <p:nvPr/>
          </p:nvSpPr>
          <p:spPr bwMode="auto">
            <a:xfrm>
              <a:off x="4991101" y="25892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58" name="Freeform 6040"/>
            <p:cNvSpPr>
              <a:spLocks/>
            </p:cNvSpPr>
            <p:nvPr/>
          </p:nvSpPr>
          <p:spPr bwMode="auto">
            <a:xfrm>
              <a:off x="4987926" y="2589213"/>
              <a:ext cx="11113" cy="4763"/>
            </a:xfrm>
            <a:custGeom>
              <a:avLst/>
              <a:gdLst/>
              <a:ahLst/>
              <a:cxnLst>
                <a:cxn ang="0">
                  <a:pos x="8" y="0"/>
                </a:cxn>
                <a:cxn ang="0">
                  <a:pos x="0" y="0"/>
                </a:cxn>
                <a:cxn ang="0">
                  <a:pos x="8" y="8"/>
                </a:cxn>
                <a:cxn ang="0">
                  <a:pos x="16" y="8"/>
                </a:cxn>
                <a:cxn ang="0">
                  <a:pos x="23" y="0"/>
                </a:cxn>
                <a:cxn ang="0">
                  <a:pos x="16" y="0"/>
                </a:cxn>
                <a:cxn ang="0">
                  <a:pos x="8" y="0"/>
                </a:cxn>
              </a:cxnLst>
              <a:rect l="0" t="0" r="r" b="b"/>
              <a:pathLst>
                <a:path w="23" h="8">
                  <a:moveTo>
                    <a:pt x="8" y="0"/>
                  </a:moveTo>
                  <a:lnTo>
                    <a:pt x="0" y="0"/>
                  </a:lnTo>
                  <a:lnTo>
                    <a:pt x="8" y="8"/>
                  </a:lnTo>
                  <a:lnTo>
                    <a:pt x="16" y="8"/>
                  </a:lnTo>
                  <a:lnTo>
                    <a:pt x="23"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59" name="Freeform 6041"/>
            <p:cNvSpPr>
              <a:spLocks/>
            </p:cNvSpPr>
            <p:nvPr/>
          </p:nvSpPr>
          <p:spPr bwMode="auto">
            <a:xfrm>
              <a:off x="4987926" y="2589213"/>
              <a:ext cx="11113" cy="4763"/>
            </a:xfrm>
            <a:custGeom>
              <a:avLst/>
              <a:gdLst/>
              <a:ahLst/>
              <a:cxnLst>
                <a:cxn ang="0">
                  <a:pos x="8" y="0"/>
                </a:cxn>
                <a:cxn ang="0">
                  <a:pos x="8" y="0"/>
                </a:cxn>
                <a:cxn ang="0">
                  <a:pos x="0" y="0"/>
                </a:cxn>
                <a:cxn ang="0">
                  <a:pos x="8" y="8"/>
                </a:cxn>
                <a:cxn ang="0">
                  <a:pos x="16" y="8"/>
                </a:cxn>
                <a:cxn ang="0">
                  <a:pos x="23" y="0"/>
                </a:cxn>
                <a:cxn ang="0">
                  <a:pos x="23" y="0"/>
                </a:cxn>
                <a:cxn ang="0">
                  <a:pos x="16" y="0"/>
                </a:cxn>
                <a:cxn ang="0">
                  <a:pos x="8" y="0"/>
                </a:cxn>
              </a:cxnLst>
              <a:rect l="0" t="0" r="r" b="b"/>
              <a:pathLst>
                <a:path w="23" h="8">
                  <a:moveTo>
                    <a:pt x="8" y="0"/>
                  </a:moveTo>
                  <a:lnTo>
                    <a:pt x="8" y="0"/>
                  </a:lnTo>
                  <a:lnTo>
                    <a:pt x="0" y="0"/>
                  </a:lnTo>
                  <a:lnTo>
                    <a:pt x="8" y="8"/>
                  </a:lnTo>
                  <a:lnTo>
                    <a:pt x="16" y="8"/>
                  </a:lnTo>
                  <a:lnTo>
                    <a:pt x="23" y="0"/>
                  </a:lnTo>
                  <a:lnTo>
                    <a:pt x="23"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60" name="Line 6042"/>
            <p:cNvSpPr>
              <a:spLocks noChangeShapeType="1"/>
            </p:cNvSpPr>
            <p:nvPr/>
          </p:nvSpPr>
          <p:spPr bwMode="auto">
            <a:xfrm>
              <a:off x="4999038" y="25892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61" name="Freeform 6043"/>
            <p:cNvSpPr>
              <a:spLocks/>
            </p:cNvSpPr>
            <p:nvPr/>
          </p:nvSpPr>
          <p:spPr bwMode="auto">
            <a:xfrm>
              <a:off x="4991101" y="2589213"/>
              <a:ext cx="7938" cy="11113"/>
            </a:xfrm>
            <a:custGeom>
              <a:avLst/>
              <a:gdLst/>
              <a:ahLst/>
              <a:cxnLst>
                <a:cxn ang="0">
                  <a:pos x="15" y="0"/>
                </a:cxn>
                <a:cxn ang="0">
                  <a:pos x="0" y="0"/>
                </a:cxn>
                <a:cxn ang="0">
                  <a:pos x="0" y="14"/>
                </a:cxn>
                <a:cxn ang="0">
                  <a:pos x="8" y="21"/>
                </a:cxn>
                <a:cxn ang="0">
                  <a:pos x="15" y="21"/>
                </a:cxn>
                <a:cxn ang="0">
                  <a:pos x="15" y="14"/>
                </a:cxn>
                <a:cxn ang="0">
                  <a:pos x="15" y="0"/>
                </a:cxn>
              </a:cxnLst>
              <a:rect l="0" t="0" r="r" b="b"/>
              <a:pathLst>
                <a:path w="15" h="21">
                  <a:moveTo>
                    <a:pt x="15" y="0"/>
                  </a:moveTo>
                  <a:lnTo>
                    <a:pt x="0" y="0"/>
                  </a:lnTo>
                  <a:lnTo>
                    <a:pt x="0" y="14"/>
                  </a:lnTo>
                  <a:lnTo>
                    <a:pt x="8" y="21"/>
                  </a:lnTo>
                  <a:lnTo>
                    <a:pt x="15" y="21"/>
                  </a:lnTo>
                  <a:lnTo>
                    <a:pt x="15" y="14"/>
                  </a:lnTo>
                  <a:lnTo>
                    <a:pt x="15"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62" name="Freeform 6044"/>
            <p:cNvSpPr>
              <a:spLocks/>
            </p:cNvSpPr>
            <p:nvPr/>
          </p:nvSpPr>
          <p:spPr bwMode="auto">
            <a:xfrm>
              <a:off x="4991101" y="2589213"/>
              <a:ext cx="7938" cy="11113"/>
            </a:xfrm>
            <a:custGeom>
              <a:avLst/>
              <a:gdLst/>
              <a:ahLst/>
              <a:cxnLst>
                <a:cxn ang="0">
                  <a:pos x="15" y="0"/>
                </a:cxn>
                <a:cxn ang="0">
                  <a:pos x="15" y="0"/>
                </a:cxn>
                <a:cxn ang="0">
                  <a:pos x="8" y="0"/>
                </a:cxn>
                <a:cxn ang="0">
                  <a:pos x="0" y="0"/>
                </a:cxn>
                <a:cxn ang="0">
                  <a:pos x="0" y="14"/>
                </a:cxn>
                <a:cxn ang="0">
                  <a:pos x="8" y="21"/>
                </a:cxn>
                <a:cxn ang="0">
                  <a:pos x="15" y="21"/>
                </a:cxn>
                <a:cxn ang="0">
                  <a:pos x="15" y="14"/>
                </a:cxn>
                <a:cxn ang="0">
                  <a:pos x="15" y="0"/>
                </a:cxn>
              </a:cxnLst>
              <a:rect l="0" t="0" r="r" b="b"/>
              <a:pathLst>
                <a:path w="15" h="21">
                  <a:moveTo>
                    <a:pt x="15" y="0"/>
                  </a:moveTo>
                  <a:lnTo>
                    <a:pt x="15" y="0"/>
                  </a:lnTo>
                  <a:lnTo>
                    <a:pt x="8" y="0"/>
                  </a:lnTo>
                  <a:lnTo>
                    <a:pt x="0" y="0"/>
                  </a:lnTo>
                  <a:lnTo>
                    <a:pt x="0" y="14"/>
                  </a:lnTo>
                  <a:lnTo>
                    <a:pt x="8" y="21"/>
                  </a:lnTo>
                  <a:lnTo>
                    <a:pt x="15" y="21"/>
                  </a:lnTo>
                  <a:lnTo>
                    <a:pt x="15" y="14"/>
                  </a:lnTo>
                  <a:lnTo>
                    <a:pt x="15"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63" name="Line 6045"/>
            <p:cNvSpPr>
              <a:spLocks noChangeShapeType="1"/>
            </p:cNvSpPr>
            <p:nvPr/>
          </p:nvSpPr>
          <p:spPr bwMode="auto">
            <a:xfrm>
              <a:off x="4995863" y="25971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64" name="Freeform 6046"/>
            <p:cNvSpPr>
              <a:spLocks/>
            </p:cNvSpPr>
            <p:nvPr/>
          </p:nvSpPr>
          <p:spPr bwMode="auto">
            <a:xfrm>
              <a:off x="4991101" y="2597150"/>
              <a:ext cx="12700" cy="3175"/>
            </a:xfrm>
            <a:custGeom>
              <a:avLst/>
              <a:gdLst/>
              <a:ahLst/>
              <a:cxnLst>
                <a:cxn ang="0">
                  <a:pos x="8" y="0"/>
                </a:cxn>
                <a:cxn ang="0">
                  <a:pos x="0" y="0"/>
                </a:cxn>
                <a:cxn ang="0">
                  <a:pos x="0" y="7"/>
                </a:cxn>
                <a:cxn ang="0">
                  <a:pos x="23" y="7"/>
                </a:cxn>
                <a:cxn ang="0">
                  <a:pos x="23" y="0"/>
                </a:cxn>
                <a:cxn ang="0">
                  <a:pos x="15" y="0"/>
                </a:cxn>
                <a:cxn ang="0">
                  <a:pos x="8" y="0"/>
                </a:cxn>
              </a:cxnLst>
              <a:rect l="0" t="0" r="r" b="b"/>
              <a:pathLst>
                <a:path w="23" h="7">
                  <a:moveTo>
                    <a:pt x="8" y="0"/>
                  </a:moveTo>
                  <a:lnTo>
                    <a:pt x="0" y="0"/>
                  </a:lnTo>
                  <a:lnTo>
                    <a:pt x="0" y="7"/>
                  </a:lnTo>
                  <a:lnTo>
                    <a:pt x="23" y="7"/>
                  </a:lnTo>
                  <a:lnTo>
                    <a:pt x="23" y="0"/>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65" name="Freeform 6047"/>
            <p:cNvSpPr>
              <a:spLocks/>
            </p:cNvSpPr>
            <p:nvPr/>
          </p:nvSpPr>
          <p:spPr bwMode="auto">
            <a:xfrm>
              <a:off x="4991101" y="2597150"/>
              <a:ext cx="12700" cy="3175"/>
            </a:xfrm>
            <a:custGeom>
              <a:avLst/>
              <a:gdLst/>
              <a:ahLst/>
              <a:cxnLst>
                <a:cxn ang="0">
                  <a:pos x="8" y="0"/>
                </a:cxn>
                <a:cxn ang="0">
                  <a:pos x="0" y="0"/>
                </a:cxn>
                <a:cxn ang="0">
                  <a:pos x="0" y="7"/>
                </a:cxn>
                <a:cxn ang="0">
                  <a:pos x="8" y="7"/>
                </a:cxn>
                <a:cxn ang="0">
                  <a:pos x="15" y="7"/>
                </a:cxn>
                <a:cxn ang="0">
                  <a:pos x="23" y="7"/>
                </a:cxn>
                <a:cxn ang="0">
                  <a:pos x="23" y="0"/>
                </a:cxn>
                <a:cxn ang="0">
                  <a:pos x="15" y="0"/>
                </a:cxn>
                <a:cxn ang="0">
                  <a:pos x="8" y="0"/>
                </a:cxn>
              </a:cxnLst>
              <a:rect l="0" t="0" r="r" b="b"/>
              <a:pathLst>
                <a:path w="23" h="7">
                  <a:moveTo>
                    <a:pt x="8" y="0"/>
                  </a:moveTo>
                  <a:lnTo>
                    <a:pt x="0" y="0"/>
                  </a:lnTo>
                  <a:lnTo>
                    <a:pt x="0" y="7"/>
                  </a:lnTo>
                  <a:lnTo>
                    <a:pt x="8" y="7"/>
                  </a:lnTo>
                  <a:lnTo>
                    <a:pt x="15" y="7"/>
                  </a:lnTo>
                  <a:lnTo>
                    <a:pt x="23" y="7"/>
                  </a:lnTo>
                  <a:lnTo>
                    <a:pt x="23"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66" name="Line 6048"/>
            <p:cNvSpPr>
              <a:spLocks noChangeShapeType="1"/>
            </p:cNvSpPr>
            <p:nvPr/>
          </p:nvSpPr>
          <p:spPr bwMode="auto">
            <a:xfrm>
              <a:off x="5003801" y="25971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67" name="Rectangle 6049"/>
            <p:cNvSpPr>
              <a:spLocks noChangeArrowheads="1"/>
            </p:cNvSpPr>
            <p:nvPr/>
          </p:nvSpPr>
          <p:spPr bwMode="auto">
            <a:xfrm>
              <a:off x="4995863" y="2597150"/>
              <a:ext cx="7938" cy="19050"/>
            </a:xfrm>
            <a:prstGeom prst="rect">
              <a:avLst/>
            </a:prstGeom>
            <a:grpFill/>
            <a:ln w="22225">
              <a:solidFill>
                <a:schemeClr val="accent1"/>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68" name="Freeform 6051"/>
            <p:cNvSpPr>
              <a:spLocks/>
            </p:cNvSpPr>
            <p:nvPr/>
          </p:nvSpPr>
          <p:spPr bwMode="auto">
            <a:xfrm>
              <a:off x="4995863" y="2597150"/>
              <a:ext cx="7938" cy="19050"/>
            </a:xfrm>
            <a:custGeom>
              <a:avLst/>
              <a:gdLst/>
              <a:ahLst/>
              <a:cxnLst>
                <a:cxn ang="0">
                  <a:pos x="15" y="0"/>
                </a:cxn>
                <a:cxn ang="0">
                  <a:pos x="15" y="0"/>
                </a:cxn>
                <a:cxn ang="0">
                  <a:pos x="7" y="0"/>
                </a:cxn>
                <a:cxn ang="0">
                  <a:pos x="0" y="0"/>
                </a:cxn>
                <a:cxn ang="0">
                  <a:pos x="0" y="37"/>
                </a:cxn>
                <a:cxn ang="0">
                  <a:pos x="7" y="37"/>
                </a:cxn>
                <a:cxn ang="0">
                  <a:pos x="15" y="37"/>
                </a:cxn>
                <a:cxn ang="0">
                  <a:pos x="15" y="37"/>
                </a:cxn>
                <a:cxn ang="0">
                  <a:pos x="15" y="0"/>
                </a:cxn>
              </a:cxnLst>
              <a:rect l="0" t="0" r="r" b="b"/>
              <a:pathLst>
                <a:path w="15" h="37">
                  <a:moveTo>
                    <a:pt x="15" y="0"/>
                  </a:moveTo>
                  <a:lnTo>
                    <a:pt x="15" y="0"/>
                  </a:lnTo>
                  <a:lnTo>
                    <a:pt x="7" y="0"/>
                  </a:lnTo>
                  <a:lnTo>
                    <a:pt x="0" y="0"/>
                  </a:lnTo>
                  <a:lnTo>
                    <a:pt x="0" y="37"/>
                  </a:lnTo>
                  <a:lnTo>
                    <a:pt x="7" y="37"/>
                  </a:lnTo>
                  <a:lnTo>
                    <a:pt x="15" y="37"/>
                  </a:lnTo>
                  <a:lnTo>
                    <a:pt x="15" y="37"/>
                  </a:lnTo>
                  <a:lnTo>
                    <a:pt x="15"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69" name="Line 6052"/>
            <p:cNvSpPr>
              <a:spLocks noChangeShapeType="1"/>
            </p:cNvSpPr>
            <p:nvPr/>
          </p:nvSpPr>
          <p:spPr bwMode="auto">
            <a:xfrm>
              <a:off x="4999038" y="26130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70" name="Freeform 6053"/>
            <p:cNvSpPr>
              <a:spLocks/>
            </p:cNvSpPr>
            <p:nvPr/>
          </p:nvSpPr>
          <p:spPr bwMode="auto">
            <a:xfrm>
              <a:off x="4995863" y="2613025"/>
              <a:ext cx="15875" cy="3175"/>
            </a:xfrm>
            <a:custGeom>
              <a:avLst/>
              <a:gdLst/>
              <a:ahLst/>
              <a:cxnLst>
                <a:cxn ang="0">
                  <a:pos x="7" y="0"/>
                </a:cxn>
                <a:cxn ang="0">
                  <a:pos x="0" y="0"/>
                </a:cxn>
                <a:cxn ang="0">
                  <a:pos x="0" y="7"/>
                </a:cxn>
                <a:cxn ang="0">
                  <a:pos x="30" y="7"/>
                </a:cxn>
                <a:cxn ang="0">
                  <a:pos x="30" y="0"/>
                </a:cxn>
                <a:cxn ang="0">
                  <a:pos x="22" y="0"/>
                </a:cxn>
                <a:cxn ang="0">
                  <a:pos x="7" y="0"/>
                </a:cxn>
              </a:cxnLst>
              <a:rect l="0" t="0" r="r" b="b"/>
              <a:pathLst>
                <a:path w="30" h="7">
                  <a:moveTo>
                    <a:pt x="7" y="0"/>
                  </a:moveTo>
                  <a:lnTo>
                    <a:pt x="0" y="0"/>
                  </a:lnTo>
                  <a:lnTo>
                    <a:pt x="0" y="7"/>
                  </a:lnTo>
                  <a:lnTo>
                    <a:pt x="30" y="7"/>
                  </a:lnTo>
                  <a:lnTo>
                    <a:pt x="30" y="0"/>
                  </a:lnTo>
                  <a:lnTo>
                    <a:pt x="22"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71" name="Freeform 6054"/>
            <p:cNvSpPr>
              <a:spLocks/>
            </p:cNvSpPr>
            <p:nvPr/>
          </p:nvSpPr>
          <p:spPr bwMode="auto">
            <a:xfrm>
              <a:off x="4995863" y="2613025"/>
              <a:ext cx="15875" cy="3175"/>
            </a:xfrm>
            <a:custGeom>
              <a:avLst/>
              <a:gdLst/>
              <a:ahLst/>
              <a:cxnLst>
                <a:cxn ang="0">
                  <a:pos x="7" y="0"/>
                </a:cxn>
                <a:cxn ang="0">
                  <a:pos x="0" y="0"/>
                </a:cxn>
                <a:cxn ang="0">
                  <a:pos x="0" y="7"/>
                </a:cxn>
                <a:cxn ang="0">
                  <a:pos x="7" y="7"/>
                </a:cxn>
                <a:cxn ang="0">
                  <a:pos x="22" y="7"/>
                </a:cxn>
                <a:cxn ang="0">
                  <a:pos x="30" y="7"/>
                </a:cxn>
                <a:cxn ang="0">
                  <a:pos x="30" y="0"/>
                </a:cxn>
                <a:cxn ang="0">
                  <a:pos x="22" y="0"/>
                </a:cxn>
                <a:cxn ang="0">
                  <a:pos x="7" y="0"/>
                </a:cxn>
              </a:cxnLst>
              <a:rect l="0" t="0" r="r" b="b"/>
              <a:pathLst>
                <a:path w="30" h="7">
                  <a:moveTo>
                    <a:pt x="7" y="0"/>
                  </a:moveTo>
                  <a:lnTo>
                    <a:pt x="0" y="0"/>
                  </a:lnTo>
                  <a:lnTo>
                    <a:pt x="0" y="7"/>
                  </a:lnTo>
                  <a:lnTo>
                    <a:pt x="7" y="7"/>
                  </a:lnTo>
                  <a:lnTo>
                    <a:pt x="22" y="7"/>
                  </a:lnTo>
                  <a:lnTo>
                    <a:pt x="30" y="7"/>
                  </a:lnTo>
                  <a:lnTo>
                    <a:pt x="30" y="0"/>
                  </a:lnTo>
                  <a:lnTo>
                    <a:pt x="22"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72" name="Line 6055"/>
            <p:cNvSpPr>
              <a:spLocks noChangeShapeType="1"/>
            </p:cNvSpPr>
            <p:nvPr/>
          </p:nvSpPr>
          <p:spPr bwMode="auto">
            <a:xfrm>
              <a:off x="5006976" y="26130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73" name="Freeform 6056"/>
            <p:cNvSpPr>
              <a:spLocks/>
            </p:cNvSpPr>
            <p:nvPr/>
          </p:nvSpPr>
          <p:spPr bwMode="auto">
            <a:xfrm>
              <a:off x="5003801" y="2613025"/>
              <a:ext cx="15875" cy="3175"/>
            </a:xfrm>
            <a:custGeom>
              <a:avLst/>
              <a:gdLst/>
              <a:ahLst/>
              <a:cxnLst>
                <a:cxn ang="0">
                  <a:pos x="7" y="0"/>
                </a:cxn>
                <a:cxn ang="0">
                  <a:pos x="0" y="0"/>
                </a:cxn>
                <a:cxn ang="0">
                  <a:pos x="0" y="7"/>
                </a:cxn>
                <a:cxn ang="0">
                  <a:pos x="30" y="7"/>
                </a:cxn>
                <a:cxn ang="0">
                  <a:pos x="22" y="0"/>
                </a:cxn>
                <a:cxn ang="0">
                  <a:pos x="7" y="0"/>
                </a:cxn>
              </a:cxnLst>
              <a:rect l="0" t="0" r="r" b="b"/>
              <a:pathLst>
                <a:path w="30" h="7">
                  <a:moveTo>
                    <a:pt x="7" y="0"/>
                  </a:moveTo>
                  <a:lnTo>
                    <a:pt x="0" y="0"/>
                  </a:lnTo>
                  <a:lnTo>
                    <a:pt x="0" y="7"/>
                  </a:lnTo>
                  <a:lnTo>
                    <a:pt x="30" y="7"/>
                  </a:lnTo>
                  <a:lnTo>
                    <a:pt x="22"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74" name="Freeform 6057"/>
            <p:cNvSpPr>
              <a:spLocks/>
            </p:cNvSpPr>
            <p:nvPr/>
          </p:nvSpPr>
          <p:spPr bwMode="auto">
            <a:xfrm>
              <a:off x="5003801" y="2613025"/>
              <a:ext cx="15875" cy="3175"/>
            </a:xfrm>
            <a:custGeom>
              <a:avLst/>
              <a:gdLst/>
              <a:ahLst/>
              <a:cxnLst>
                <a:cxn ang="0">
                  <a:pos x="7" y="0"/>
                </a:cxn>
                <a:cxn ang="0">
                  <a:pos x="0" y="0"/>
                </a:cxn>
                <a:cxn ang="0">
                  <a:pos x="0" y="7"/>
                </a:cxn>
                <a:cxn ang="0">
                  <a:pos x="7" y="7"/>
                </a:cxn>
                <a:cxn ang="0">
                  <a:pos x="22" y="7"/>
                </a:cxn>
                <a:cxn ang="0">
                  <a:pos x="30" y="7"/>
                </a:cxn>
                <a:cxn ang="0">
                  <a:pos x="22" y="0"/>
                </a:cxn>
                <a:cxn ang="0">
                  <a:pos x="22" y="0"/>
                </a:cxn>
                <a:cxn ang="0">
                  <a:pos x="7" y="0"/>
                </a:cxn>
              </a:cxnLst>
              <a:rect l="0" t="0" r="r" b="b"/>
              <a:pathLst>
                <a:path w="30" h="7">
                  <a:moveTo>
                    <a:pt x="7" y="0"/>
                  </a:moveTo>
                  <a:lnTo>
                    <a:pt x="0" y="0"/>
                  </a:lnTo>
                  <a:lnTo>
                    <a:pt x="0" y="7"/>
                  </a:lnTo>
                  <a:lnTo>
                    <a:pt x="7" y="7"/>
                  </a:lnTo>
                  <a:lnTo>
                    <a:pt x="22" y="7"/>
                  </a:lnTo>
                  <a:lnTo>
                    <a:pt x="30" y="7"/>
                  </a:lnTo>
                  <a:lnTo>
                    <a:pt x="22" y="0"/>
                  </a:lnTo>
                  <a:lnTo>
                    <a:pt x="22"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75" name="Line 6058"/>
            <p:cNvSpPr>
              <a:spLocks noChangeShapeType="1"/>
            </p:cNvSpPr>
            <p:nvPr/>
          </p:nvSpPr>
          <p:spPr bwMode="auto">
            <a:xfrm>
              <a:off x="5019676" y="26162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76" name="Freeform 6059"/>
            <p:cNvSpPr>
              <a:spLocks/>
            </p:cNvSpPr>
            <p:nvPr/>
          </p:nvSpPr>
          <p:spPr bwMode="auto">
            <a:xfrm>
              <a:off x="5011738" y="2613025"/>
              <a:ext cx="7938" cy="14288"/>
            </a:xfrm>
            <a:custGeom>
              <a:avLst/>
              <a:gdLst/>
              <a:ahLst/>
              <a:cxnLst>
                <a:cxn ang="0">
                  <a:pos x="15" y="7"/>
                </a:cxn>
                <a:cxn ang="0">
                  <a:pos x="7" y="0"/>
                </a:cxn>
                <a:cxn ang="0">
                  <a:pos x="0" y="7"/>
                </a:cxn>
                <a:cxn ang="0">
                  <a:pos x="0" y="21"/>
                </a:cxn>
                <a:cxn ang="0">
                  <a:pos x="7" y="28"/>
                </a:cxn>
                <a:cxn ang="0">
                  <a:pos x="7" y="21"/>
                </a:cxn>
                <a:cxn ang="0">
                  <a:pos x="15" y="21"/>
                </a:cxn>
                <a:cxn ang="0">
                  <a:pos x="15" y="7"/>
                </a:cxn>
              </a:cxnLst>
              <a:rect l="0" t="0" r="r" b="b"/>
              <a:pathLst>
                <a:path w="15" h="28">
                  <a:moveTo>
                    <a:pt x="15" y="7"/>
                  </a:moveTo>
                  <a:lnTo>
                    <a:pt x="7" y="0"/>
                  </a:lnTo>
                  <a:lnTo>
                    <a:pt x="0" y="7"/>
                  </a:lnTo>
                  <a:lnTo>
                    <a:pt x="0" y="21"/>
                  </a:lnTo>
                  <a:lnTo>
                    <a:pt x="7" y="28"/>
                  </a:lnTo>
                  <a:lnTo>
                    <a:pt x="7" y="21"/>
                  </a:lnTo>
                  <a:lnTo>
                    <a:pt x="15" y="21"/>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77" name="Freeform 6060"/>
            <p:cNvSpPr>
              <a:spLocks/>
            </p:cNvSpPr>
            <p:nvPr/>
          </p:nvSpPr>
          <p:spPr bwMode="auto">
            <a:xfrm>
              <a:off x="5011738" y="2613025"/>
              <a:ext cx="7938" cy="14288"/>
            </a:xfrm>
            <a:custGeom>
              <a:avLst/>
              <a:gdLst/>
              <a:ahLst/>
              <a:cxnLst>
                <a:cxn ang="0">
                  <a:pos x="15" y="7"/>
                </a:cxn>
                <a:cxn ang="0">
                  <a:pos x="7" y="0"/>
                </a:cxn>
                <a:cxn ang="0">
                  <a:pos x="7" y="0"/>
                </a:cxn>
                <a:cxn ang="0">
                  <a:pos x="0" y="7"/>
                </a:cxn>
                <a:cxn ang="0">
                  <a:pos x="0" y="21"/>
                </a:cxn>
                <a:cxn ang="0">
                  <a:pos x="7" y="28"/>
                </a:cxn>
                <a:cxn ang="0">
                  <a:pos x="7" y="21"/>
                </a:cxn>
                <a:cxn ang="0">
                  <a:pos x="15" y="21"/>
                </a:cxn>
                <a:cxn ang="0">
                  <a:pos x="15" y="7"/>
                </a:cxn>
              </a:cxnLst>
              <a:rect l="0" t="0" r="r" b="b"/>
              <a:pathLst>
                <a:path w="15" h="28">
                  <a:moveTo>
                    <a:pt x="15" y="7"/>
                  </a:moveTo>
                  <a:lnTo>
                    <a:pt x="7" y="0"/>
                  </a:lnTo>
                  <a:lnTo>
                    <a:pt x="7" y="0"/>
                  </a:lnTo>
                  <a:lnTo>
                    <a:pt x="0" y="7"/>
                  </a:lnTo>
                  <a:lnTo>
                    <a:pt x="0" y="21"/>
                  </a:lnTo>
                  <a:lnTo>
                    <a:pt x="7" y="28"/>
                  </a:lnTo>
                  <a:lnTo>
                    <a:pt x="7" y="21"/>
                  </a:lnTo>
                  <a:lnTo>
                    <a:pt x="15" y="21"/>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78" name="Line 6061"/>
            <p:cNvSpPr>
              <a:spLocks noChangeShapeType="1"/>
            </p:cNvSpPr>
            <p:nvPr/>
          </p:nvSpPr>
          <p:spPr bwMode="auto">
            <a:xfrm>
              <a:off x="5014913" y="26209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79" name="Freeform 6062"/>
            <p:cNvSpPr>
              <a:spLocks/>
            </p:cNvSpPr>
            <p:nvPr/>
          </p:nvSpPr>
          <p:spPr bwMode="auto">
            <a:xfrm>
              <a:off x="5011738" y="2620963"/>
              <a:ext cx="23813" cy="6350"/>
            </a:xfrm>
            <a:custGeom>
              <a:avLst/>
              <a:gdLst/>
              <a:ahLst/>
              <a:cxnLst>
                <a:cxn ang="0">
                  <a:pos x="7" y="0"/>
                </a:cxn>
                <a:cxn ang="0">
                  <a:pos x="0" y="0"/>
                </a:cxn>
                <a:cxn ang="0">
                  <a:pos x="0" y="7"/>
                </a:cxn>
                <a:cxn ang="0">
                  <a:pos x="7" y="14"/>
                </a:cxn>
                <a:cxn ang="0">
                  <a:pos x="37" y="14"/>
                </a:cxn>
                <a:cxn ang="0">
                  <a:pos x="45" y="7"/>
                </a:cxn>
                <a:cxn ang="0">
                  <a:pos x="45" y="0"/>
                </a:cxn>
                <a:cxn ang="0">
                  <a:pos x="37" y="0"/>
                </a:cxn>
                <a:cxn ang="0">
                  <a:pos x="7" y="0"/>
                </a:cxn>
              </a:cxnLst>
              <a:rect l="0" t="0" r="r" b="b"/>
              <a:pathLst>
                <a:path w="45" h="14">
                  <a:moveTo>
                    <a:pt x="7" y="0"/>
                  </a:moveTo>
                  <a:lnTo>
                    <a:pt x="0" y="0"/>
                  </a:lnTo>
                  <a:lnTo>
                    <a:pt x="0" y="7"/>
                  </a:lnTo>
                  <a:lnTo>
                    <a:pt x="7" y="14"/>
                  </a:lnTo>
                  <a:lnTo>
                    <a:pt x="37" y="14"/>
                  </a:lnTo>
                  <a:lnTo>
                    <a:pt x="45" y="7"/>
                  </a:lnTo>
                  <a:lnTo>
                    <a:pt x="45" y="0"/>
                  </a:lnTo>
                  <a:lnTo>
                    <a:pt x="37"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80" name="Freeform 6063"/>
            <p:cNvSpPr>
              <a:spLocks/>
            </p:cNvSpPr>
            <p:nvPr/>
          </p:nvSpPr>
          <p:spPr bwMode="auto">
            <a:xfrm>
              <a:off x="5011738" y="2620963"/>
              <a:ext cx="23813" cy="6350"/>
            </a:xfrm>
            <a:custGeom>
              <a:avLst/>
              <a:gdLst/>
              <a:ahLst/>
              <a:cxnLst>
                <a:cxn ang="0">
                  <a:pos x="7" y="0"/>
                </a:cxn>
                <a:cxn ang="0">
                  <a:pos x="0" y="0"/>
                </a:cxn>
                <a:cxn ang="0">
                  <a:pos x="0" y="7"/>
                </a:cxn>
                <a:cxn ang="0">
                  <a:pos x="7" y="14"/>
                </a:cxn>
                <a:cxn ang="0">
                  <a:pos x="37" y="14"/>
                </a:cxn>
                <a:cxn ang="0">
                  <a:pos x="45" y="7"/>
                </a:cxn>
                <a:cxn ang="0">
                  <a:pos x="45" y="0"/>
                </a:cxn>
                <a:cxn ang="0">
                  <a:pos x="37" y="0"/>
                </a:cxn>
                <a:cxn ang="0">
                  <a:pos x="7" y="0"/>
                </a:cxn>
              </a:cxnLst>
              <a:rect l="0" t="0" r="r" b="b"/>
              <a:pathLst>
                <a:path w="45" h="14">
                  <a:moveTo>
                    <a:pt x="7" y="0"/>
                  </a:moveTo>
                  <a:lnTo>
                    <a:pt x="0" y="0"/>
                  </a:lnTo>
                  <a:lnTo>
                    <a:pt x="0" y="7"/>
                  </a:lnTo>
                  <a:lnTo>
                    <a:pt x="7" y="14"/>
                  </a:lnTo>
                  <a:lnTo>
                    <a:pt x="37" y="14"/>
                  </a:lnTo>
                  <a:lnTo>
                    <a:pt x="45" y="7"/>
                  </a:lnTo>
                  <a:lnTo>
                    <a:pt x="45" y="0"/>
                  </a:lnTo>
                  <a:lnTo>
                    <a:pt x="37"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81" name="Line 6064"/>
            <p:cNvSpPr>
              <a:spLocks noChangeShapeType="1"/>
            </p:cNvSpPr>
            <p:nvPr/>
          </p:nvSpPr>
          <p:spPr bwMode="auto">
            <a:xfrm>
              <a:off x="5030788" y="26209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82" name="Freeform 6065"/>
            <p:cNvSpPr>
              <a:spLocks/>
            </p:cNvSpPr>
            <p:nvPr/>
          </p:nvSpPr>
          <p:spPr bwMode="auto">
            <a:xfrm>
              <a:off x="5027613" y="2620963"/>
              <a:ext cx="7938" cy="6350"/>
            </a:xfrm>
            <a:custGeom>
              <a:avLst/>
              <a:gdLst/>
              <a:ahLst/>
              <a:cxnLst>
                <a:cxn ang="0">
                  <a:pos x="8" y="0"/>
                </a:cxn>
                <a:cxn ang="0">
                  <a:pos x="0" y="7"/>
                </a:cxn>
                <a:cxn ang="0">
                  <a:pos x="8" y="14"/>
                </a:cxn>
                <a:cxn ang="0">
                  <a:pos x="16" y="14"/>
                </a:cxn>
                <a:cxn ang="0">
                  <a:pos x="16" y="0"/>
                </a:cxn>
                <a:cxn ang="0">
                  <a:pos x="8" y="0"/>
                </a:cxn>
              </a:cxnLst>
              <a:rect l="0" t="0" r="r" b="b"/>
              <a:pathLst>
                <a:path w="16" h="14">
                  <a:moveTo>
                    <a:pt x="8" y="0"/>
                  </a:moveTo>
                  <a:lnTo>
                    <a:pt x="0" y="7"/>
                  </a:lnTo>
                  <a:lnTo>
                    <a:pt x="8" y="14"/>
                  </a:lnTo>
                  <a:lnTo>
                    <a:pt x="16" y="14"/>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83" name="Freeform 6066"/>
            <p:cNvSpPr>
              <a:spLocks/>
            </p:cNvSpPr>
            <p:nvPr/>
          </p:nvSpPr>
          <p:spPr bwMode="auto">
            <a:xfrm>
              <a:off x="5027613" y="2620963"/>
              <a:ext cx="7938" cy="6350"/>
            </a:xfrm>
            <a:custGeom>
              <a:avLst/>
              <a:gdLst/>
              <a:ahLst/>
              <a:cxnLst>
                <a:cxn ang="0">
                  <a:pos x="8" y="0"/>
                </a:cxn>
                <a:cxn ang="0">
                  <a:pos x="8" y="0"/>
                </a:cxn>
                <a:cxn ang="0">
                  <a:pos x="0" y="7"/>
                </a:cxn>
                <a:cxn ang="0">
                  <a:pos x="8" y="14"/>
                </a:cxn>
                <a:cxn ang="0">
                  <a:pos x="16" y="14"/>
                </a:cxn>
                <a:cxn ang="0">
                  <a:pos x="16" y="7"/>
                </a:cxn>
                <a:cxn ang="0">
                  <a:pos x="16" y="0"/>
                </a:cxn>
                <a:cxn ang="0">
                  <a:pos x="16" y="0"/>
                </a:cxn>
                <a:cxn ang="0">
                  <a:pos x="8" y="0"/>
                </a:cxn>
              </a:cxnLst>
              <a:rect l="0" t="0" r="r" b="b"/>
              <a:pathLst>
                <a:path w="16" h="14">
                  <a:moveTo>
                    <a:pt x="8" y="0"/>
                  </a:moveTo>
                  <a:lnTo>
                    <a:pt x="8" y="0"/>
                  </a:lnTo>
                  <a:lnTo>
                    <a:pt x="0" y="7"/>
                  </a:lnTo>
                  <a:lnTo>
                    <a:pt x="8" y="14"/>
                  </a:lnTo>
                  <a:lnTo>
                    <a:pt x="16" y="14"/>
                  </a:lnTo>
                  <a:lnTo>
                    <a:pt x="16" y="7"/>
                  </a:lnTo>
                  <a:lnTo>
                    <a:pt x="16"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84" name="Line 6067"/>
            <p:cNvSpPr>
              <a:spLocks noChangeShapeType="1"/>
            </p:cNvSpPr>
            <p:nvPr/>
          </p:nvSpPr>
          <p:spPr bwMode="auto">
            <a:xfrm>
              <a:off x="5035551" y="26209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85" name="Freeform 6068"/>
            <p:cNvSpPr>
              <a:spLocks/>
            </p:cNvSpPr>
            <p:nvPr/>
          </p:nvSpPr>
          <p:spPr bwMode="auto">
            <a:xfrm>
              <a:off x="5030788" y="2620963"/>
              <a:ext cx="12700" cy="6350"/>
            </a:xfrm>
            <a:custGeom>
              <a:avLst/>
              <a:gdLst/>
              <a:ahLst/>
              <a:cxnLst>
                <a:cxn ang="0">
                  <a:pos x="8" y="0"/>
                </a:cxn>
                <a:cxn ang="0">
                  <a:pos x="0" y="0"/>
                </a:cxn>
                <a:cxn ang="0">
                  <a:pos x="0" y="7"/>
                </a:cxn>
                <a:cxn ang="0">
                  <a:pos x="8" y="14"/>
                </a:cxn>
                <a:cxn ang="0">
                  <a:pos x="15" y="14"/>
                </a:cxn>
                <a:cxn ang="0">
                  <a:pos x="23" y="7"/>
                </a:cxn>
                <a:cxn ang="0">
                  <a:pos x="23" y="0"/>
                </a:cxn>
                <a:cxn ang="0">
                  <a:pos x="15" y="0"/>
                </a:cxn>
                <a:cxn ang="0">
                  <a:pos x="8" y="0"/>
                </a:cxn>
              </a:cxnLst>
              <a:rect l="0" t="0" r="r" b="b"/>
              <a:pathLst>
                <a:path w="23" h="14">
                  <a:moveTo>
                    <a:pt x="8" y="0"/>
                  </a:moveTo>
                  <a:lnTo>
                    <a:pt x="0" y="0"/>
                  </a:lnTo>
                  <a:lnTo>
                    <a:pt x="0" y="7"/>
                  </a:lnTo>
                  <a:lnTo>
                    <a:pt x="8" y="14"/>
                  </a:lnTo>
                  <a:lnTo>
                    <a:pt x="15" y="14"/>
                  </a:lnTo>
                  <a:lnTo>
                    <a:pt x="23" y="7"/>
                  </a:lnTo>
                  <a:lnTo>
                    <a:pt x="23" y="0"/>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86" name="Freeform 6069"/>
            <p:cNvSpPr>
              <a:spLocks/>
            </p:cNvSpPr>
            <p:nvPr/>
          </p:nvSpPr>
          <p:spPr bwMode="auto">
            <a:xfrm>
              <a:off x="5030788" y="2620963"/>
              <a:ext cx="12700" cy="6350"/>
            </a:xfrm>
            <a:custGeom>
              <a:avLst/>
              <a:gdLst/>
              <a:ahLst/>
              <a:cxnLst>
                <a:cxn ang="0">
                  <a:pos x="8" y="0"/>
                </a:cxn>
                <a:cxn ang="0">
                  <a:pos x="0" y="0"/>
                </a:cxn>
                <a:cxn ang="0">
                  <a:pos x="0" y="7"/>
                </a:cxn>
                <a:cxn ang="0">
                  <a:pos x="8" y="14"/>
                </a:cxn>
                <a:cxn ang="0">
                  <a:pos x="15" y="14"/>
                </a:cxn>
                <a:cxn ang="0">
                  <a:pos x="23" y="7"/>
                </a:cxn>
                <a:cxn ang="0">
                  <a:pos x="23" y="0"/>
                </a:cxn>
                <a:cxn ang="0">
                  <a:pos x="15" y="0"/>
                </a:cxn>
                <a:cxn ang="0">
                  <a:pos x="8" y="0"/>
                </a:cxn>
              </a:cxnLst>
              <a:rect l="0" t="0" r="r" b="b"/>
              <a:pathLst>
                <a:path w="23" h="14">
                  <a:moveTo>
                    <a:pt x="8" y="0"/>
                  </a:moveTo>
                  <a:lnTo>
                    <a:pt x="0" y="0"/>
                  </a:lnTo>
                  <a:lnTo>
                    <a:pt x="0" y="7"/>
                  </a:lnTo>
                  <a:lnTo>
                    <a:pt x="8" y="14"/>
                  </a:lnTo>
                  <a:lnTo>
                    <a:pt x="15" y="14"/>
                  </a:lnTo>
                  <a:lnTo>
                    <a:pt x="23" y="7"/>
                  </a:lnTo>
                  <a:lnTo>
                    <a:pt x="23"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87" name="Line 6070"/>
            <p:cNvSpPr>
              <a:spLocks noChangeShapeType="1"/>
            </p:cNvSpPr>
            <p:nvPr/>
          </p:nvSpPr>
          <p:spPr bwMode="auto">
            <a:xfrm>
              <a:off x="5043488" y="26241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88" name="Freeform 6071"/>
            <p:cNvSpPr>
              <a:spLocks/>
            </p:cNvSpPr>
            <p:nvPr/>
          </p:nvSpPr>
          <p:spPr bwMode="auto">
            <a:xfrm>
              <a:off x="5035551" y="2620963"/>
              <a:ext cx="7938" cy="14288"/>
            </a:xfrm>
            <a:custGeom>
              <a:avLst/>
              <a:gdLst/>
              <a:ahLst/>
              <a:cxnLst>
                <a:cxn ang="0">
                  <a:pos x="15" y="7"/>
                </a:cxn>
                <a:cxn ang="0">
                  <a:pos x="15" y="0"/>
                </a:cxn>
                <a:cxn ang="0">
                  <a:pos x="7" y="0"/>
                </a:cxn>
                <a:cxn ang="0">
                  <a:pos x="0" y="7"/>
                </a:cxn>
                <a:cxn ang="0">
                  <a:pos x="0" y="22"/>
                </a:cxn>
                <a:cxn ang="0">
                  <a:pos x="7" y="29"/>
                </a:cxn>
                <a:cxn ang="0">
                  <a:pos x="15" y="22"/>
                </a:cxn>
                <a:cxn ang="0">
                  <a:pos x="15" y="7"/>
                </a:cxn>
              </a:cxnLst>
              <a:rect l="0" t="0" r="r" b="b"/>
              <a:pathLst>
                <a:path w="15" h="29">
                  <a:moveTo>
                    <a:pt x="15" y="7"/>
                  </a:moveTo>
                  <a:lnTo>
                    <a:pt x="15" y="0"/>
                  </a:lnTo>
                  <a:lnTo>
                    <a:pt x="7" y="0"/>
                  </a:lnTo>
                  <a:lnTo>
                    <a:pt x="0" y="7"/>
                  </a:lnTo>
                  <a:lnTo>
                    <a:pt x="0" y="22"/>
                  </a:lnTo>
                  <a:lnTo>
                    <a:pt x="7" y="29"/>
                  </a:lnTo>
                  <a:lnTo>
                    <a:pt x="15" y="22"/>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89" name="Freeform 6072"/>
            <p:cNvSpPr>
              <a:spLocks/>
            </p:cNvSpPr>
            <p:nvPr/>
          </p:nvSpPr>
          <p:spPr bwMode="auto">
            <a:xfrm>
              <a:off x="5035551" y="2620963"/>
              <a:ext cx="7938" cy="14288"/>
            </a:xfrm>
            <a:custGeom>
              <a:avLst/>
              <a:gdLst/>
              <a:ahLst/>
              <a:cxnLst>
                <a:cxn ang="0">
                  <a:pos x="15" y="7"/>
                </a:cxn>
                <a:cxn ang="0">
                  <a:pos x="15" y="0"/>
                </a:cxn>
                <a:cxn ang="0">
                  <a:pos x="7" y="0"/>
                </a:cxn>
                <a:cxn ang="0">
                  <a:pos x="0" y="7"/>
                </a:cxn>
                <a:cxn ang="0">
                  <a:pos x="0" y="22"/>
                </a:cxn>
                <a:cxn ang="0">
                  <a:pos x="7" y="29"/>
                </a:cxn>
                <a:cxn ang="0">
                  <a:pos x="15" y="22"/>
                </a:cxn>
                <a:cxn ang="0">
                  <a:pos x="15" y="22"/>
                </a:cxn>
                <a:cxn ang="0">
                  <a:pos x="15" y="7"/>
                </a:cxn>
              </a:cxnLst>
              <a:rect l="0" t="0" r="r" b="b"/>
              <a:pathLst>
                <a:path w="15" h="29">
                  <a:moveTo>
                    <a:pt x="15" y="7"/>
                  </a:moveTo>
                  <a:lnTo>
                    <a:pt x="15" y="0"/>
                  </a:lnTo>
                  <a:lnTo>
                    <a:pt x="7" y="0"/>
                  </a:lnTo>
                  <a:lnTo>
                    <a:pt x="0" y="7"/>
                  </a:lnTo>
                  <a:lnTo>
                    <a:pt x="0" y="22"/>
                  </a:lnTo>
                  <a:lnTo>
                    <a:pt x="7" y="29"/>
                  </a:lnTo>
                  <a:lnTo>
                    <a:pt x="15" y="22"/>
                  </a:lnTo>
                  <a:lnTo>
                    <a:pt x="15" y="22"/>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90" name="Line 6073"/>
            <p:cNvSpPr>
              <a:spLocks noChangeShapeType="1"/>
            </p:cNvSpPr>
            <p:nvPr/>
          </p:nvSpPr>
          <p:spPr bwMode="auto">
            <a:xfrm>
              <a:off x="5038726" y="26273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91" name="Freeform 6074"/>
            <p:cNvSpPr>
              <a:spLocks/>
            </p:cNvSpPr>
            <p:nvPr/>
          </p:nvSpPr>
          <p:spPr bwMode="auto">
            <a:xfrm>
              <a:off x="5035551" y="2627313"/>
              <a:ext cx="23813" cy="7938"/>
            </a:xfrm>
            <a:custGeom>
              <a:avLst/>
              <a:gdLst/>
              <a:ahLst/>
              <a:cxnLst>
                <a:cxn ang="0">
                  <a:pos x="7" y="0"/>
                </a:cxn>
                <a:cxn ang="0">
                  <a:pos x="0" y="8"/>
                </a:cxn>
                <a:cxn ang="0">
                  <a:pos x="7" y="15"/>
                </a:cxn>
                <a:cxn ang="0">
                  <a:pos x="37" y="15"/>
                </a:cxn>
                <a:cxn ang="0">
                  <a:pos x="45" y="8"/>
                </a:cxn>
                <a:cxn ang="0">
                  <a:pos x="45" y="0"/>
                </a:cxn>
                <a:cxn ang="0">
                  <a:pos x="37" y="0"/>
                </a:cxn>
                <a:cxn ang="0">
                  <a:pos x="7" y="0"/>
                </a:cxn>
              </a:cxnLst>
              <a:rect l="0" t="0" r="r" b="b"/>
              <a:pathLst>
                <a:path w="45" h="15">
                  <a:moveTo>
                    <a:pt x="7" y="0"/>
                  </a:moveTo>
                  <a:lnTo>
                    <a:pt x="0" y="8"/>
                  </a:lnTo>
                  <a:lnTo>
                    <a:pt x="7" y="15"/>
                  </a:lnTo>
                  <a:lnTo>
                    <a:pt x="37" y="15"/>
                  </a:lnTo>
                  <a:lnTo>
                    <a:pt x="45" y="8"/>
                  </a:lnTo>
                  <a:lnTo>
                    <a:pt x="45" y="0"/>
                  </a:lnTo>
                  <a:lnTo>
                    <a:pt x="37"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92" name="Freeform 6075"/>
            <p:cNvSpPr>
              <a:spLocks/>
            </p:cNvSpPr>
            <p:nvPr/>
          </p:nvSpPr>
          <p:spPr bwMode="auto">
            <a:xfrm>
              <a:off x="5035551" y="2627313"/>
              <a:ext cx="23813" cy="7938"/>
            </a:xfrm>
            <a:custGeom>
              <a:avLst/>
              <a:gdLst/>
              <a:ahLst/>
              <a:cxnLst>
                <a:cxn ang="0">
                  <a:pos x="7" y="0"/>
                </a:cxn>
                <a:cxn ang="0">
                  <a:pos x="7" y="0"/>
                </a:cxn>
                <a:cxn ang="0">
                  <a:pos x="0" y="8"/>
                </a:cxn>
                <a:cxn ang="0">
                  <a:pos x="7" y="15"/>
                </a:cxn>
                <a:cxn ang="0">
                  <a:pos x="37" y="15"/>
                </a:cxn>
                <a:cxn ang="0">
                  <a:pos x="45" y="8"/>
                </a:cxn>
                <a:cxn ang="0">
                  <a:pos x="45" y="0"/>
                </a:cxn>
                <a:cxn ang="0">
                  <a:pos x="37" y="0"/>
                </a:cxn>
                <a:cxn ang="0">
                  <a:pos x="7" y="0"/>
                </a:cxn>
              </a:cxnLst>
              <a:rect l="0" t="0" r="r" b="b"/>
              <a:pathLst>
                <a:path w="45" h="15">
                  <a:moveTo>
                    <a:pt x="7" y="0"/>
                  </a:moveTo>
                  <a:lnTo>
                    <a:pt x="7" y="0"/>
                  </a:lnTo>
                  <a:lnTo>
                    <a:pt x="0" y="8"/>
                  </a:lnTo>
                  <a:lnTo>
                    <a:pt x="7" y="15"/>
                  </a:lnTo>
                  <a:lnTo>
                    <a:pt x="37" y="15"/>
                  </a:lnTo>
                  <a:lnTo>
                    <a:pt x="45" y="8"/>
                  </a:lnTo>
                  <a:lnTo>
                    <a:pt x="45" y="0"/>
                  </a:lnTo>
                  <a:lnTo>
                    <a:pt x="37"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93" name="Line 6076"/>
            <p:cNvSpPr>
              <a:spLocks noChangeShapeType="1"/>
            </p:cNvSpPr>
            <p:nvPr/>
          </p:nvSpPr>
          <p:spPr bwMode="auto">
            <a:xfrm>
              <a:off x="5054601" y="26273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94" name="Freeform 6077"/>
            <p:cNvSpPr>
              <a:spLocks/>
            </p:cNvSpPr>
            <p:nvPr/>
          </p:nvSpPr>
          <p:spPr bwMode="auto">
            <a:xfrm>
              <a:off x="5051426" y="2627313"/>
              <a:ext cx="15875" cy="7938"/>
            </a:xfrm>
            <a:custGeom>
              <a:avLst/>
              <a:gdLst/>
              <a:ahLst/>
              <a:cxnLst>
                <a:cxn ang="0">
                  <a:pos x="7" y="0"/>
                </a:cxn>
                <a:cxn ang="0">
                  <a:pos x="0" y="0"/>
                </a:cxn>
                <a:cxn ang="0">
                  <a:pos x="0" y="8"/>
                </a:cxn>
                <a:cxn ang="0">
                  <a:pos x="7" y="15"/>
                </a:cxn>
                <a:cxn ang="0">
                  <a:pos x="23" y="15"/>
                </a:cxn>
                <a:cxn ang="0">
                  <a:pos x="30" y="8"/>
                </a:cxn>
                <a:cxn ang="0">
                  <a:pos x="23" y="0"/>
                </a:cxn>
                <a:cxn ang="0">
                  <a:pos x="7" y="0"/>
                </a:cxn>
              </a:cxnLst>
              <a:rect l="0" t="0" r="r" b="b"/>
              <a:pathLst>
                <a:path w="30" h="15">
                  <a:moveTo>
                    <a:pt x="7" y="0"/>
                  </a:moveTo>
                  <a:lnTo>
                    <a:pt x="0" y="0"/>
                  </a:lnTo>
                  <a:lnTo>
                    <a:pt x="0" y="8"/>
                  </a:lnTo>
                  <a:lnTo>
                    <a:pt x="7" y="15"/>
                  </a:lnTo>
                  <a:lnTo>
                    <a:pt x="23" y="15"/>
                  </a:lnTo>
                  <a:lnTo>
                    <a:pt x="30" y="8"/>
                  </a:lnTo>
                  <a:lnTo>
                    <a:pt x="23"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95" name="Freeform 6078"/>
            <p:cNvSpPr>
              <a:spLocks/>
            </p:cNvSpPr>
            <p:nvPr/>
          </p:nvSpPr>
          <p:spPr bwMode="auto">
            <a:xfrm>
              <a:off x="5051426" y="2627313"/>
              <a:ext cx="15875" cy="7938"/>
            </a:xfrm>
            <a:custGeom>
              <a:avLst/>
              <a:gdLst/>
              <a:ahLst/>
              <a:cxnLst>
                <a:cxn ang="0">
                  <a:pos x="7" y="0"/>
                </a:cxn>
                <a:cxn ang="0">
                  <a:pos x="0" y="0"/>
                </a:cxn>
                <a:cxn ang="0">
                  <a:pos x="0" y="8"/>
                </a:cxn>
                <a:cxn ang="0">
                  <a:pos x="7" y="15"/>
                </a:cxn>
                <a:cxn ang="0">
                  <a:pos x="23" y="15"/>
                </a:cxn>
                <a:cxn ang="0">
                  <a:pos x="30" y="8"/>
                </a:cxn>
                <a:cxn ang="0">
                  <a:pos x="23" y="0"/>
                </a:cxn>
                <a:cxn ang="0">
                  <a:pos x="23" y="0"/>
                </a:cxn>
                <a:cxn ang="0">
                  <a:pos x="7" y="0"/>
                </a:cxn>
              </a:cxnLst>
              <a:rect l="0" t="0" r="r" b="b"/>
              <a:pathLst>
                <a:path w="30" h="15">
                  <a:moveTo>
                    <a:pt x="7" y="0"/>
                  </a:moveTo>
                  <a:lnTo>
                    <a:pt x="0" y="0"/>
                  </a:lnTo>
                  <a:lnTo>
                    <a:pt x="0" y="8"/>
                  </a:lnTo>
                  <a:lnTo>
                    <a:pt x="7" y="15"/>
                  </a:lnTo>
                  <a:lnTo>
                    <a:pt x="23" y="15"/>
                  </a:lnTo>
                  <a:lnTo>
                    <a:pt x="30" y="8"/>
                  </a:lnTo>
                  <a:lnTo>
                    <a:pt x="23" y="0"/>
                  </a:lnTo>
                  <a:lnTo>
                    <a:pt x="23"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96" name="Line 6079"/>
            <p:cNvSpPr>
              <a:spLocks noChangeShapeType="1"/>
            </p:cNvSpPr>
            <p:nvPr/>
          </p:nvSpPr>
          <p:spPr bwMode="auto">
            <a:xfrm>
              <a:off x="5067301" y="26320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97" name="Freeform 6080"/>
            <p:cNvSpPr>
              <a:spLocks/>
            </p:cNvSpPr>
            <p:nvPr/>
          </p:nvSpPr>
          <p:spPr bwMode="auto">
            <a:xfrm>
              <a:off x="5059363" y="2627313"/>
              <a:ext cx="7938" cy="15875"/>
            </a:xfrm>
            <a:custGeom>
              <a:avLst/>
              <a:gdLst/>
              <a:ahLst/>
              <a:cxnLst>
                <a:cxn ang="0">
                  <a:pos x="15" y="8"/>
                </a:cxn>
                <a:cxn ang="0">
                  <a:pos x="8" y="0"/>
                </a:cxn>
                <a:cxn ang="0">
                  <a:pos x="0" y="8"/>
                </a:cxn>
                <a:cxn ang="0">
                  <a:pos x="0" y="23"/>
                </a:cxn>
                <a:cxn ang="0">
                  <a:pos x="8" y="29"/>
                </a:cxn>
                <a:cxn ang="0">
                  <a:pos x="15" y="23"/>
                </a:cxn>
                <a:cxn ang="0">
                  <a:pos x="15" y="8"/>
                </a:cxn>
              </a:cxnLst>
              <a:rect l="0" t="0" r="r" b="b"/>
              <a:pathLst>
                <a:path w="15" h="29">
                  <a:moveTo>
                    <a:pt x="15" y="8"/>
                  </a:moveTo>
                  <a:lnTo>
                    <a:pt x="8" y="0"/>
                  </a:lnTo>
                  <a:lnTo>
                    <a:pt x="0" y="8"/>
                  </a:lnTo>
                  <a:lnTo>
                    <a:pt x="0" y="23"/>
                  </a:lnTo>
                  <a:lnTo>
                    <a:pt x="8" y="29"/>
                  </a:lnTo>
                  <a:lnTo>
                    <a:pt x="15" y="23"/>
                  </a:lnTo>
                  <a:lnTo>
                    <a:pt x="15"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98" name="Freeform 6081"/>
            <p:cNvSpPr>
              <a:spLocks/>
            </p:cNvSpPr>
            <p:nvPr/>
          </p:nvSpPr>
          <p:spPr bwMode="auto">
            <a:xfrm>
              <a:off x="5059363" y="2627313"/>
              <a:ext cx="7938" cy="15875"/>
            </a:xfrm>
            <a:custGeom>
              <a:avLst/>
              <a:gdLst/>
              <a:ahLst/>
              <a:cxnLst>
                <a:cxn ang="0">
                  <a:pos x="15" y="8"/>
                </a:cxn>
                <a:cxn ang="0">
                  <a:pos x="8" y="0"/>
                </a:cxn>
                <a:cxn ang="0">
                  <a:pos x="8" y="0"/>
                </a:cxn>
                <a:cxn ang="0">
                  <a:pos x="0" y="8"/>
                </a:cxn>
                <a:cxn ang="0">
                  <a:pos x="0" y="23"/>
                </a:cxn>
                <a:cxn ang="0">
                  <a:pos x="8" y="29"/>
                </a:cxn>
                <a:cxn ang="0">
                  <a:pos x="8" y="29"/>
                </a:cxn>
                <a:cxn ang="0">
                  <a:pos x="15" y="23"/>
                </a:cxn>
                <a:cxn ang="0">
                  <a:pos x="15" y="8"/>
                </a:cxn>
              </a:cxnLst>
              <a:rect l="0" t="0" r="r" b="b"/>
              <a:pathLst>
                <a:path w="15" h="29">
                  <a:moveTo>
                    <a:pt x="15" y="8"/>
                  </a:moveTo>
                  <a:lnTo>
                    <a:pt x="8" y="0"/>
                  </a:lnTo>
                  <a:lnTo>
                    <a:pt x="8" y="0"/>
                  </a:lnTo>
                  <a:lnTo>
                    <a:pt x="0" y="8"/>
                  </a:lnTo>
                  <a:lnTo>
                    <a:pt x="0" y="23"/>
                  </a:lnTo>
                  <a:lnTo>
                    <a:pt x="8" y="29"/>
                  </a:lnTo>
                  <a:lnTo>
                    <a:pt x="8" y="29"/>
                  </a:lnTo>
                  <a:lnTo>
                    <a:pt x="15" y="23"/>
                  </a:lnTo>
                  <a:lnTo>
                    <a:pt x="15"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599" name="Line 6082"/>
            <p:cNvSpPr>
              <a:spLocks noChangeShapeType="1"/>
            </p:cNvSpPr>
            <p:nvPr/>
          </p:nvSpPr>
          <p:spPr bwMode="auto">
            <a:xfrm>
              <a:off x="5064126" y="26352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00" name="Freeform 6083"/>
            <p:cNvSpPr>
              <a:spLocks/>
            </p:cNvSpPr>
            <p:nvPr/>
          </p:nvSpPr>
          <p:spPr bwMode="auto">
            <a:xfrm>
              <a:off x="5059363" y="2635250"/>
              <a:ext cx="19050" cy="7938"/>
            </a:xfrm>
            <a:custGeom>
              <a:avLst/>
              <a:gdLst/>
              <a:ahLst/>
              <a:cxnLst>
                <a:cxn ang="0">
                  <a:pos x="8" y="0"/>
                </a:cxn>
                <a:cxn ang="0">
                  <a:pos x="0" y="8"/>
                </a:cxn>
                <a:cxn ang="0">
                  <a:pos x="8" y="14"/>
                </a:cxn>
                <a:cxn ang="0">
                  <a:pos x="30" y="14"/>
                </a:cxn>
                <a:cxn ang="0">
                  <a:pos x="37" y="8"/>
                </a:cxn>
                <a:cxn ang="0">
                  <a:pos x="30" y="0"/>
                </a:cxn>
                <a:cxn ang="0">
                  <a:pos x="8" y="0"/>
                </a:cxn>
              </a:cxnLst>
              <a:rect l="0" t="0" r="r" b="b"/>
              <a:pathLst>
                <a:path w="37" h="14">
                  <a:moveTo>
                    <a:pt x="8" y="0"/>
                  </a:moveTo>
                  <a:lnTo>
                    <a:pt x="0" y="8"/>
                  </a:lnTo>
                  <a:lnTo>
                    <a:pt x="8" y="14"/>
                  </a:lnTo>
                  <a:lnTo>
                    <a:pt x="30" y="14"/>
                  </a:lnTo>
                  <a:lnTo>
                    <a:pt x="37" y="8"/>
                  </a:lnTo>
                  <a:lnTo>
                    <a:pt x="30"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01" name="Freeform 6084"/>
            <p:cNvSpPr>
              <a:spLocks/>
            </p:cNvSpPr>
            <p:nvPr/>
          </p:nvSpPr>
          <p:spPr bwMode="auto">
            <a:xfrm>
              <a:off x="5059363" y="2635250"/>
              <a:ext cx="19050" cy="7938"/>
            </a:xfrm>
            <a:custGeom>
              <a:avLst/>
              <a:gdLst/>
              <a:ahLst/>
              <a:cxnLst>
                <a:cxn ang="0">
                  <a:pos x="8" y="0"/>
                </a:cxn>
                <a:cxn ang="0">
                  <a:pos x="0" y="8"/>
                </a:cxn>
                <a:cxn ang="0">
                  <a:pos x="0" y="8"/>
                </a:cxn>
                <a:cxn ang="0">
                  <a:pos x="8" y="14"/>
                </a:cxn>
                <a:cxn ang="0">
                  <a:pos x="30" y="14"/>
                </a:cxn>
                <a:cxn ang="0">
                  <a:pos x="37" y="8"/>
                </a:cxn>
                <a:cxn ang="0">
                  <a:pos x="37" y="8"/>
                </a:cxn>
                <a:cxn ang="0">
                  <a:pos x="30" y="0"/>
                </a:cxn>
                <a:cxn ang="0">
                  <a:pos x="8" y="0"/>
                </a:cxn>
              </a:cxnLst>
              <a:rect l="0" t="0" r="r" b="b"/>
              <a:pathLst>
                <a:path w="37" h="14">
                  <a:moveTo>
                    <a:pt x="8" y="0"/>
                  </a:moveTo>
                  <a:lnTo>
                    <a:pt x="0" y="8"/>
                  </a:lnTo>
                  <a:lnTo>
                    <a:pt x="0" y="8"/>
                  </a:lnTo>
                  <a:lnTo>
                    <a:pt x="8" y="14"/>
                  </a:lnTo>
                  <a:lnTo>
                    <a:pt x="30" y="14"/>
                  </a:lnTo>
                  <a:lnTo>
                    <a:pt x="37" y="8"/>
                  </a:lnTo>
                  <a:lnTo>
                    <a:pt x="37" y="8"/>
                  </a:lnTo>
                  <a:lnTo>
                    <a:pt x="30"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02" name="Line 6085"/>
            <p:cNvSpPr>
              <a:spLocks noChangeShapeType="1"/>
            </p:cNvSpPr>
            <p:nvPr/>
          </p:nvSpPr>
          <p:spPr bwMode="auto">
            <a:xfrm>
              <a:off x="5075238" y="26352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03" name="Freeform 6086"/>
            <p:cNvSpPr>
              <a:spLocks/>
            </p:cNvSpPr>
            <p:nvPr/>
          </p:nvSpPr>
          <p:spPr bwMode="auto">
            <a:xfrm>
              <a:off x="5075238" y="2635250"/>
              <a:ext cx="7938" cy="7938"/>
            </a:xfrm>
            <a:custGeom>
              <a:avLst/>
              <a:gdLst/>
              <a:ahLst/>
              <a:cxnLst>
                <a:cxn ang="0">
                  <a:pos x="0" y="0"/>
                </a:cxn>
                <a:cxn ang="0">
                  <a:pos x="0" y="14"/>
                </a:cxn>
                <a:cxn ang="0">
                  <a:pos x="7" y="14"/>
                </a:cxn>
                <a:cxn ang="0">
                  <a:pos x="15" y="8"/>
                </a:cxn>
                <a:cxn ang="0">
                  <a:pos x="7" y="0"/>
                </a:cxn>
                <a:cxn ang="0">
                  <a:pos x="0" y="0"/>
                </a:cxn>
              </a:cxnLst>
              <a:rect l="0" t="0" r="r" b="b"/>
              <a:pathLst>
                <a:path w="15" h="14">
                  <a:moveTo>
                    <a:pt x="0" y="0"/>
                  </a:moveTo>
                  <a:lnTo>
                    <a:pt x="0" y="14"/>
                  </a:lnTo>
                  <a:lnTo>
                    <a:pt x="7" y="14"/>
                  </a:lnTo>
                  <a:lnTo>
                    <a:pt x="15" y="8"/>
                  </a:lnTo>
                  <a:lnTo>
                    <a:pt x="7"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04" name="Freeform 6087"/>
            <p:cNvSpPr>
              <a:spLocks/>
            </p:cNvSpPr>
            <p:nvPr/>
          </p:nvSpPr>
          <p:spPr bwMode="auto">
            <a:xfrm>
              <a:off x="5075238" y="2635250"/>
              <a:ext cx="7938" cy="7938"/>
            </a:xfrm>
            <a:custGeom>
              <a:avLst/>
              <a:gdLst/>
              <a:ahLst/>
              <a:cxnLst>
                <a:cxn ang="0">
                  <a:pos x="0" y="0"/>
                </a:cxn>
                <a:cxn ang="0">
                  <a:pos x="0" y="8"/>
                </a:cxn>
                <a:cxn ang="0">
                  <a:pos x="0" y="8"/>
                </a:cxn>
                <a:cxn ang="0">
                  <a:pos x="0" y="14"/>
                </a:cxn>
                <a:cxn ang="0">
                  <a:pos x="7" y="14"/>
                </a:cxn>
                <a:cxn ang="0">
                  <a:pos x="15" y="8"/>
                </a:cxn>
                <a:cxn ang="0">
                  <a:pos x="15" y="8"/>
                </a:cxn>
                <a:cxn ang="0">
                  <a:pos x="7" y="0"/>
                </a:cxn>
                <a:cxn ang="0">
                  <a:pos x="0" y="0"/>
                </a:cxn>
              </a:cxnLst>
              <a:rect l="0" t="0" r="r" b="b"/>
              <a:pathLst>
                <a:path w="15" h="14">
                  <a:moveTo>
                    <a:pt x="0" y="0"/>
                  </a:moveTo>
                  <a:lnTo>
                    <a:pt x="0" y="8"/>
                  </a:lnTo>
                  <a:lnTo>
                    <a:pt x="0" y="8"/>
                  </a:lnTo>
                  <a:lnTo>
                    <a:pt x="0" y="14"/>
                  </a:lnTo>
                  <a:lnTo>
                    <a:pt x="7" y="14"/>
                  </a:lnTo>
                  <a:lnTo>
                    <a:pt x="15" y="8"/>
                  </a:lnTo>
                  <a:lnTo>
                    <a:pt x="15" y="8"/>
                  </a:lnTo>
                  <a:lnTo>
                    <a:pt x="7"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05" name="Line 6088"/>
            <p:cNvSpPr>
              <a:spLocks noChangeShapeType="1"/>
            </p:cNvSpPr>
            <p:nvPr/>
          </p:nvSpPr>
          <p:spPr bwMode="auto">
            <a:xfrm>
              <a:off x="5083176" y="26400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06" name="Freeform 6089"/>
            <p:cNvSpPr>
              <a:spLocks/>
            </p:cNvSpPr>
            <p:nvPr/>
          </p:nvSpPr>
          <p:spPr bwMode="auto">
            <a:xfrm>
              <a:off x="5075238" y="2635250"/>
              <a:ext cx="7938" cy="15875"/>
            </a:xfrm>
            <a:custGeom>
              <a:avLst/>
              <a:gdLst/>
              <a:ahLst/>
              <a:cxnLst>
                <a:cxn ang="0">
                  <a:pos x="15" y="8"/>
                </a:cxn>
                <a:cxn ang="0">
                  <a:pos x="7" y="0"/>
                </a:cxn>
                <a:cxn ang="0">
                  <a:pos x="0" y="8"/>
                </a:cxn>
                <a:cxn ang="0">
                  <a:pos x="0" y="22"/>
                </a:cxn>
                <a:cxn ang="0">
                  <a:pos x="7" y="29"/>
                </a:cxn>
                <a:cxn ang="0">
                  <a:pos x="15" y="29"/>
                </a:cxn>
                <a:cxn ang="0">
                  <a:pos x="15" y="22"/>
                </a:cxn>
                <a:cxn ang="0">
                  <a:pos x="15" y="8"/>
                </a:cxn>
              </a:cxnLst>
              <a:rect l="0" t="0" r="r" b="b"/>
              <a:pathLst>
                <a:path w="15" h="29">
                  <a:moveTo>
                    <a:pt x="15" y="8"/>
                  </a:moveTo>
                  <a:lnTo>
                    <a:pt x="7" y="0"/>
                  </a:lnTo>
                  <a:lnTo>
                    <a:pt x="0" y="8"/>
                  </a:lnTo>
                  <a:lnTo>
                    <a:pt x="0" y="22"/>
                  </a:lnTo>
                  <a:lnTo>
                    <a:pt x="7" y="29"/>
                  </a:lnTo>
                  <a:lnTo>
                    <a:pt x="15" y="29"/>
                  </a:lnTo>
                  <a:lnTo>
                    <a:pt x="15" y="22"/>
                  </a:lnTo>
                  <a:lnTo>
                    <a:pt x="15"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07" name="Freeform 6090"/>
            <p:cNvSpPr>
              <a:spLocks/>
            </p:cNvSpPr>
            <p:nvPr/>
          </p:nvSpPr>
          <p:spPr bwMode="auto">
            <a:xfrm>
              <a:off x="5075238" y="2635250"/>
              <a:ext cx="7938" cy="15875"/>
            </a:xfrm>
            <a:custGeom>
              <a:avLst/>
              <a:gdLst/>
              <a:ahLst/>
              <a:cxnLst>
                <a:cxn ang="0">
                  <a:pos x="15" y="8"/>
                </a:cxn>
                <a:cxn ang="0">
                  <a:pos x="15" y="8"/>
                </a:cxn>
                <a:cxn ang="0">
                  <a:pos x="7" y="0"/>
                </a:cxn>
                <a:cxn ang="0">
                  <a:pos x="0" y="8"/>
                </a:cxn>
                <a:cxn ang="0">
                  <a:pos x="0" y="22"/>
                </a:cxn>
                <a:cxn ang="0">
                  <a:pos x="7" y="29"/>
                </a:cxn>
                <a:cxn ang="0">
                  <a:pos x="15" y="29"/>
                </a:cxn>
                <a:cxn ang="0">
                  <a:pos x="15" y="22"/>
                </a:cxn>
                <a:cxn ang="0">
                  <a:pos x="15" y="8"/>
                </a:cxn>
              </a:cxnLst>
              <a:rect l="0" t="0" r="r" b="b"/>
              <a:pathLst>
                <a:path w="15" h="29">
                  <a:moveTo>
                    <a:pt x="15" y="8"/>
                  </a:moveTo>
                  <a:lnTo>
                    <a:pt x="15" y="8"/>
                  </a:lnTo>
                  <a:lnTo>
                    <a:pt x="7" y="0"/>
                  </a:lnTo>
                  <a:lnTo>
                    <a:pt x="0" y="8"/>
                  </a:lnTo>
                  <a:lnTo>
                    <a:pt x="0" y="22"/>
                  </a:lnTo>
                  <a:lnTo>
                    <a:pt x="7" y="29"/>
                  </a:lnTo>
                  <a:lnTo>
                    <a:pt x="15" y="29"/>
                  </a:lnTo>
                  <a:lnTo>
                    <a:pt x="15" y="22"/>
                  </a:lnTo>
                  <a:lnTo>
                    <a:pt x="15"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08" name="Line 6091"/>
            <p:cNvSpPr>
              <a:spLocks noChangeShapeType="1"/>
            </p:cNvSpPr>
            <p:nvPr/>
          </p:nvSpPr>
          <p:spPr bwMode="auto">
            <a:xfrm>
              <a:off x="5078413" y="26431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09" name="Freeform 6092"/>
            <p:cNvSpPr>
              <a:spLocks/>
            </p:cNvSpPr>
            <p:nvPr/>
          </p:nvSpPr>
          <p:spPr bwMode="auto">
            <a:xfrm>
              <a:off x="5075238" y="2643188"/>
              <a:ext cx="12700" cy="7938"/>
            </a:xfrm>
            <a:custGeom>
              <a:avLst/>
              <a:gdLst/>
              <a:ahLst/>
              <a:cxnLst>
                <a:cxn ang="0">
                  <a:pos x="7" y="0"/>
                </a:cxn>
                <a:cxn ang="0">
                  <a:pos x="7" y="8"/>
                </a:cxn>
                <a:cxn ang="0">
                  <a:pos x="0" y="8"/>
                </a:cxn>
                <a:cxn ang="0">
                  <a:pos x="7" y="15"/>
                </a:cxn>
                <a:cxn ang="0">
                  <a:pos x="15" y="15"/>
                </a:cxn>
                <a:cxn ang="0">
                  <a:pos x="23" y="8"/>
                </a:cxn>
                <a:cxn ang="0">
                  <a:pos x="15" y="0"/>
                </a:cxn>
                <a:cxn ang="0">
                  <a:pos x="7" y="0"/>
                </a:cxn>
              </a:cxnLst>
              <a:rect l="0" t="0" r="r" b="b"/>
              <a:pathLst>
                <a:path w="23" h="15">
                  <a:moveTo>
                    <a:pt x="7" y="0"/>
                  </a:moveTo>
                  <a:lnTo>
                    <a:pt x="7" y="8"/>
                  </a:lnTo>
                  <a:lnTo>
                    <a:pt x="0" y="8"/>
                  </a:lnTo>
                  <a:lnTo>
                    <a:pt x="7" y="15"/>
                  </a:lnTo>
                  <a:lnTo>
                    <a:pt x="15" y="15"/>
                  </a:lnTo>
                  <a:lnTo>
                    <a:pt x="23" y="8"/>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10" name="Freeform 6093"/>
            <p:cNvSpPr>
              <a:spLocks/>
            </p:cNvSpPr>
            <p:nvPr/>
          </p:nvSpPr>
          <p:spPr bwMode="auto">
            <a:xfrm>
              <a:off x="5075238" y="2643188"/>
              <a:ext cx="12700" cy="7938"/>
            </a:xfrm>
            <a:custGeom>
              <a:avLst/>
              <a:gdLst/>
              <a:ahLst/>
              <a:cxnLst>
                <a:cxn ang="0">
                  <a:pos x="7" y="0"/>
                </a:cxn>
                <a:cxn ang="0">
                  <a:pos x="7" y="8"/>
                </a:cxn>
                <a:cxn ang="0">
                  <a:pos x="0" y="8"/>
                </a:cxn>
                <a:cxn ang="0">
                  <a:pos x="7" y="15"/>
                </a:cxn>
                <a:cxn ang="0">
                  <a:pos x="15" y="15"/>
                </a:cxn>
                <a:cxn ang="0">
                  <a:pos x="23" y="8"/>
                </a:cxn>
                <a:cxn ang="0">
                  <a:pos x="23" y="8"/>
                </a:cxn>
                <a:cxn ang="0">
                  <a:pos x="15" y="0"/>
                </a:cxn>
                <a:cxn ang="0">
                  <a:pos x="7" y="0"/>
                </a:cxn>
              </a:cxnLst>
              <a:rect l="0" t="0" r="r" b="b"/>
              <a:pathLst>
                <a:path w="23" h="15">
                  <a:moveTo>
                    <a:pt x="7" y="0"/>
                  </a:moveTo>
                  <a:lnTo>
                    <a:pt x="7" y="8"/>
                  </a:lnTo>
                  <a:lnTo>
                    <a:pt x="0" y="8"/>
                  </a:lnTo>
                  <a:lnTo>
                    <a:pt x="7" y="15"/>
                  </a:lnTo>
                  <a:lnTo>
                    <a:pt x="15" y="15"/>
                  </a:lnTo>
                  <a:lnTo>
                    <a:pt x="23" y="8"/>
                  </a:lnTo>
                  <a:lnTo>
                    <a:pt x="23" y="8"/>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11" name="Line 6094"/>
            <p:cNvSpPr>
              <a:spLocks noChangeShapeType="1"/>
            </p:cNvSpPr>
            <p:nvPr/>
          </p:nvSpPr>
          <p:spPr bwMode="auto">
            <a:xfrm>
              <a:off x="5087938" y="26479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12" name="Freeform 6095"/>
            <p:cNvSpPr>
              <a:spLocks/>
            </p:cNvSpPr>
            <p:nvPr/>
          </p:nvSpPr>
          <p:spPr bwMode="auto">
            <a:xfrm>
              <a:off x="5078413" y="2643188"/>
              <a:ext cx="9525" cy="15875"/>
            </a:xfrm>
            <a:custGeom>
              <a:avLst/>
              <a:gdLst/>
              <a:ahLst/>
              <a:cxnLst>
                <a:cxn ang="0">
                  <a:pos x="16" y="8"/>
                </a:cxn>
                <a:cxn ang="0">
                  <a:pos x="8" y="0"/>
                </a:cxn>
                <a:cxn ang="0">
                  <a:pos x="0" y="8"/>
                </a:cxn>
                <a:cxn ang="0">
                  <a:pos x="0" y="23"/>
                </a:cxn>
                <a:cxn ang="0">
                  <a:pos x="8" y="30"/>
                </a:cxn>
                <a:cxn ang="0">
                  <a:pos x="16" y="30"/>
                </a:cxn>
                <a:cxn ang="0">
                  <a:pos x="16" y="23"/>
                </a:cxn>
                <a:cxn ang="0">
                  <a:pos x="16" y="8"/>
                </a:cxn>
              </a:cxnLst>
              <a:rect l="0" t="0" r="r" b="b"/>
              <a:pathLst>
                <a:path w="16" h="30">
                  <a:moveTo>
                    <a:pt x="16" y="8"/>
                  </a:moveTo>
                  <a:lnTo>
                    <a:pt x="8" y="0"/>
                  </a:lnTo>
                  <a:lnTo>
                    <a:pt x="0" y="8"/>
                  </a:lnTo>
                  <a:lnTo>
                    <a:pt x="0" y="23"/>
                  </a:lnTo>
                  <a:lnTo>
                    <a:pt x="8" y="30"/>
                  </a:lnTo>
                  <a:lnTo>
                    <a:pt x="16" y="30"/>
                  </a:lnTo>
                  <a:lnTo>
                    <a:pt x="16" y="23"/>
                  </a:lnTo>
                  <a:lnTo>
                    <a:pt x="16"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13" name="Freeform 6096"/>
            <p:cNvSpPr>
              <a:spLocks/>
            </p:cNvSpPr>
            <p:nvPr/>
          </p:nvSpPr>
          <p:spPr bwMode="auto">
            <a:xfrm>
              <a:off x="5078413" y="2643188"/>
              <a:ext cx="9525" cy="15875"/>
            </a:xfrm>
            <a:custGeom>
              <a:avLst/>
              <a:gdLst/>
              <a:ahLst/>
              <a:cxnLst>
                <a:cxn ang="0">
                  <a:pos x="16" y="8"/>
                </a:cxn>
                <a:cxn ang="0">
                  <a:pos x="16" y="8"/>
                </a:cxn>
                <a:cxn ang="0">
                  <a:pos x="8" y="0"/>
                </a:cxn>
                <a:cxn ang="0">
                  <a:pos x="0" y="8"/>
                </a:cxn>
                <a:cxn ang="0">
                  <a:pos x="0" y="23"/>
                </a:cxn>
                <a:cxn ang="0">
                  <a:pos x="8" y="30"/>
                </a:cxn>
                <a:cxn ang="0">
                  <a:pos x="16" y="30"/>
                </a:cxn>
                <a:cxn ang="0">
                  <a:pos x="16" y="23"/>
                </a:cxn>
                <a:cxn ang="0">
                  <a:pos x="16" y="8"/>
                </a:cxn>
              </a:cxnLst>
              <a:rect l="0" t="0" r="r" b="b"/>
              <a:pathLst>
                <a:path w="16" h="30">
                  <a:moveTo>
                    <a:pt x="16" y="8"/>
                  </a:moveTo>
                  <a:lnTo>
                    <a:pt x="16" y="8"/>
                  </a:lnTo>
                  <a:lnTo>
                    <a:pt x="8" y="0"/>
                  </a:lnTo>
                  <a:lnTo>
                    <a:pt x="0" y="8"/>
                  </a:lnTo>
                  <a:lnTo>
                    <a:pt x="0" y="23"/>
                  </a:lnTo>
                  <a:lnTo>
                    <a:pt x="8" y="30"/>
                  </a:lnTo>
                  <a:lnTo>
                    <a:pt x="16" y="30"/>
                  </a:lnTo>
                  <a:lnTo>
                    <a:pt x="16" y="23"/>
                  </a:lnTo>
                  <a:lnTo>
                    <a:pt x="16"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14" name="Line 6097"/>
            <p:cNvSpPr>
              <a:spLocks noChangeShapeType="1"/>
            </p:cNvSpPr>
            <p:nvPr/>
          </p:nvSpPr>
          <p:spPr bwMode="auto">
            <a:xfrm>
              <a:off x="5083176" y="26558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15" name="Freeform 6098"/>
            <p:cNvSpPr>
              <a:spLocks/>
            </p:cNvSpPr>
            <p:nvPr/>
          </p:nvSpPr>
          <p:spPr bwMode="auto">
            <a:xfrm>
              <a:off x="5078413" y="2655888"/>
              <a:ext cx="12700" cy="3175"/>
            </a:xfrm>
            <a:custGeom>
              <a:avLst/>
              <a:gdLst/>
              <a:ahLst/>
              <a:cxnLst>
                <a:cxn ang="0">
                  <a:pos x="8" y="0"/>
                </a:cxn>
                <a:cxn ang="0">
                  <a:pos x="0" y="0"/>
                </a:cxn>
                <a:cxn ang="0">
                  <a:pos x="8" y="7"/>
                </a:cxn>
                <a:cxn ang="0">
                  <a:pos x="16" y="7"/>
                </a:cxn>
                <a:cxn ang="0">
                  <a:pos x="24" y="0"/>
                </a:cxn>
                <a:cxn ang="0">
                  <a:pos x="16" y="0"/>
                </a:cxn>
                <a:cxn ang="0">
                  <a:pos x="8" y="0"/>
                </a:cxn>
              </a:cxnLst>
              <a:rect l="0" t="0" r="r" b="b"/>
              <a:pathLst>
                <a:path w="24" h="7">
                  <a:moveTo>
                    <a:pt x="8" y="0"/>
                  </a:moveTo>
                  <a:lnTo>
                    <a:pt x="0" y="0"/>
                  </a:lnTo>
                  <a:lnTo>
                    <a:pt x="8" y="7"/>
                  </a:lnTo>
                  <a:lnTo>
                    <a:pt x="16" y="7"/>
                  </a:lnTo>
                  <a:lnTo>
                    <a:pt x="24"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16" name="Freeform 6099"/>
            <p:cNvSpPr>
              <a:spLocks/>
            </p:cNvSpPr>
            <p:nvPr/>
          </p:nvSpPr>
          <p:spPr bwMode="auto">
            <a:xfrm>
              <a:off x="5078413" y="2655888"/>
              <a:ext cx="12700" cy="3175"/>
            </a:xfrm>
            <a:custGeom>
              <a:avLst/>
              <a:gdLst/>
              <a:ahLst/>
              <a:cxnLst>
                <a:cxn ang="0">
                  <a:pos x="8" y="0"/>
                </a:cxn>
                <a:cxn ang="0">
                  <a:pos x="8" y="0"/>
                </a:cxn>
                <a:cxn ang="0">
                  <a:pos x="0" y="0"/>
                </a:cxn>
                <a:cxn ang="0">
                  <a:pos x="8" y="7"/>
                </a:cxn>
                <a:cxn ang="0">
                  <a:pos x="16" y="7"/>
                </a:cxn>
                <a:cxn ang="0">
                  <a:pos x="24" y="0"/>
                </a:cxn>
                <a:cxn ang="0">
                  <a:pos x="24" y="0"/>
                </a:cxn>
                <a:cxn ang="0">
                  <a:pos x="16" y="0"/>
                </a:cxn>
                <a:cxn ang="0">
                  <a:pos x="8" y="0"/>
                </a:cxn>
              </a:cxnLst>
              <a:rect l="0" t="0" r="r" b="b"/>
              <a:pathLst>
                <a:path w="24" h="7">
                  <a:moveTo>
                    <a:pt x="8" y="0"/>
                  </a:moveTo>
                  <a:lnTo>
                    <a:pt x="8" y="0"/>
                  </a:lnTo>
                  <a:lnTo>
                    <a:pt x="0" y="0"/>
                  </a:lnTo>
                  <a:lnTo>
                    <a:pt x="8" y="7"/>
                  </a:lnTo>
                  <a:lnTo>
                    <a:pt x="16" y="7"/>
                  </a:lnTo>
                  <a:lnTo>
                    <a:pt x="24" y="0"/>
                  </a:lnTo>
                  <a:lnTo>
                    <a:pt x="24"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17" name="Line 6100"/>
            <p:cNvSpPr>
              <a:spLocks noChangeShapeType="1"/>
            </p:cNvSpPr>
            <p:nvPr/>
          </p:nvSpPr>
          <p:spPr bwMode="auto">
            <a:xfrm>
              <a:off x="5087938" y="26558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18" name="Freeform 6101"/>
            <p:cNvSpPr>
              <a:spLocks/>
            </p:cNvSpPr>
            <p:nvPr/>
          </p:nvSpPr>
          <p:spPr bwMode="auto">
            <a:xfrm>
              <a:off x="5083176" y="2655888"/>
              <a:ext cx="12700" cy="3175"/>
            </a:xfrm>
            <a:custGeom>
              <a:avLst/>
              <a:gdLst/>
              <a:ahLst/>
              <a:cxnLst>
                <a:cxn ang="0">
                  <a:pos x="8" y="0"/>
                </a:cxn>
                <a:cxn ang="0">
                  <a:pos x="0" y="0"/>
                </a:cxn>
                <a:cxn ang="0">
                  <a:pos x="8" y="7"/>
                </a:cxn>
                <a:cxn ang="0">
                  <a:pos x="16" y="7"/>
                </a:cxn>
                <a:cxn ang="0">
                  <a:pos x="23" y="0"/>
                </a:cxn>
                <a:cxn ang="0">
                  <a:pos x="16" y="0"/>
                </a:cxn>
                <a:cxn ang="0">
                  <a:pos x="8" y="0"/>
                </a:cxn>
              </a:cxnLst>
              <a:rect l="0" t="0" r="r" b="b"/>
              <a:pathLst>
                <a:path w="23" h="7">
                  <a:moveTo>
                    <a:pt x="8" y="0"/>
                  </a:moveTo>
                  <a:lnTo>
                    <a:pt x="0" y="0"/>
                  </a:lnTo>
                  <a:lnTo>
                    <a:pt x="8" y="7"/>
                  </a:lnTo>
                  <a:lnTo>
                    <a:pt x="16" y="7"/>
                  </a:lnTo>
                  <a:lnTo>
                    <a:pt x="23"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19" name="Freeform 6102"/>
            <p:cNvSpPr>
              <a:spLocks/>
            </p:cNvSpPr>
            <p:nvPr/>
          </p:nvSpPr>
          <p:spPr bwMode="auto">
            <a:xfrm>
              <a:off x="5083176" y="2655888"/>
              <a:ext cx="12700" cy="3175"/>
            </a:xfrm>
            <a:custGeom>
              <a:avLst/>
              <a:gdLst/>
              <a:ahLst/>
              <a:cxnLst>
                <a:cxn ang="0">
                  <a:pos x="8" y="0"/>
                </a:cxn>
                <a:cxn ang="0">
                  <a:pos x="8" y="0"/>
                </a:cxn>
                <a:cxn ang="0">
                  <a:pos x="0" y="0"/>
                </a:cxn>
                <a:cxn ang="0">
                  <a:pos x="8" y="7"/>
                </a:cxn>
                <a:cxn ang="0">
                  <a:pos x="16" y="7"/>
                </a:cxn>
                <a:cxn ang="0">
                  <a:pos x="23" y="0"/>
                </a:cxn>
                <a:cxn ang="0">
                  <a:pos x="23" y="0"/>
                </a:cxn>
                <a:cxn ang="0">
                  <a:pos x="16" y="0"/>
                </a:cxn>
                <a:cxn ang="0">
                  <a:pos x="8" y="0"/>
                </a:cxn>
              </a:cxnLst>
              <a:rect l="0" t="0" r="r" b="b"/>
              <a:pathLst>
                <a:path w="23" h="7">
                  <a:moveTo>
                    <a:pt x="8" y="0"/>
                  </a:moveTo>
                  <a:lnTo>
                    <a:pt x="8" y="0"/>
                  </a:lnTo>
                  <a:lnTo>
                    <a:pt x="0" y="0"/>
                  </a:lnTo>
                  <a:lnTo>
                    <a:pt x="8" y="7"/>
                  </a:lnTo>
                  <a:lnTo>
                    <a:pt x="16" y="7"/>
                  </a:lnTo>
                  <a:lnTo>
                    <a:pt x="23" y="0"/>
                  </a:lnTo>
                  <a:lnTo>
                    <a:pt x="23"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20" name="Line 6103"/>
            <p:cNvSpPr>
              <a:spLocks noChangeShapeType="1"/>
            </p:cNvSpPr>
            <p:nvPr/>
          </p:nvSpPr>
          <p:spPr bwMode="auto">
            <a:xfrm>
              <a:off x="5091113" y="26558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21" name="Freeform 6104"/>
            <p:cNvSpPr>
              <a:spLocks/>
            </p:cNvSpPr>
            <p:nvPr/>
          </p:nvSpPr>
          <p:spPr bwMode="auto">
            <a:xfrm>
              <a:off x="5087938" y="2655888"/>
              <a:ext cx="19050" cy="3175"/>
            </a:xfrm>
            <a:custGeom>
              <a:avLst/>
              <a:gdLst/>
              <a:ahLst/>
              <a:cxnLst>
                <a:cxn ang="0">
                  <a:pos x="8" y="0"/>
                </a:cxn>
                <a:cxn ang="0">
                  <a:pos x="0" y="0"/>
                </a:cxn>
                <a:cxn ang="0">
                  <a:pos x="8" y="7"/>
                </a:cxn>
                <a:cxn ang="0">
                  <a:pos x="30" y="7"/>
                </a:cxn>
                <a:cxn ang="0">
                  <a:pos x="37" y="0"/>
                </a:cxn>
                <a:cxn ang="0">
                  <a:pos x="30" y="0"/>
                </a:cxn>
                <a:cxn ang="0">
                  <a:pos x="8" y="0"/>
                </a:cxn>
              </a:cxnLst>
              <a:rect l="0" t="0" r="r" b="b"/>
              <a:pathLst>
                <a:path w="37" h="7">
                  <a:moveTo>
                    <a:pt x="8" y="0"/>
                  </a:moveTo>
                  <a:lnTo>
                    <a:pt x="0" y="0"/>
                  </a:lnTo>
                  <a:lnTo>
                    <a:pt x="8" y="7"/>
                  </a:lnTo>
                  <a:lnTo>
                    <a:pt x="30" y="7"/>
                  </a:lnTo>
                  <a:lnTo>
                    <a:pt x="37" y="0"/>
                  </a:lnTo>
                  <a:lnTo>
                    <a:pt x="30"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22" name="Freeform 6105"/>
            <p:cNvSpPr>
              <a:spLocks/>
            </p:cNvSpPr>
            <p:nvPr/>
          </p:nvSpPr>
          <p:spPr bwMode="auto">
            <a:xfrm>
              <a:off x="5087938" y="2655888"/>
              <a:ext cx="19050" cy="3175"/>
            </a:xfrm>
            <a:custGeom>
              <a:avLst/>
              <a:gdLst/>
              <a:ahLst/>
              <a:cxnLst>
                <a:cxn ang="0">
                  <a:pos x="8" y="0"/>
                </a:cxn>
                <a:cxn ang="0">
                  <a:pos x="0" y="0"/>
                </a:cxn>
                <a:cxn ang="0">
                  <a:pos x="0" y="0"/>
                </a:cxn>
                <a:cxn ang="0">
                  <a:pos x="8" y="7"/>
                </a:cxn>
                <a:cxn ang="0">
                  <a:pos x="30" y="7"/>
                </a:cxn>
                <a:cxn ang="0">
                  <a:pos x="37" y="0"/>
                </a:cxn>
                <a:cxn ang="0">
                  <a:pos x="37" y="0"/>
                </a:cxn>
                <a:cxn ang="0">
                  <a:pos x="30" y="0"/>
                </a:cxn>
                <a:cxn ang="0">
                  <a:pos x="8" y="0"/>
                </a:cxn>
              </a:cxnLst>
              <a:rect l="0" t="0" r="r" b="b"/>
              <a:pathLst>
                <a:path w="37" h="7">
                  <a:moveTo>
                    <a:pt x="8" y="0"/>
                  </a:moveTo>
                  <a:lnTo>
                    <a:pt x="0" y="0"/>
                  </a:lnTo>
                  <a:lnTo>
                    <a:pt x="0" y="0"/>
                  </a:lnTo>
                  <a:lnTo>
                    <a:pt x="8" y="7"/>
                  </a:lnTo>
                  <a:lnTo>
                    <a:pt x="30" y="7"/>
                  </a:lnTo>
                  <a:lnTo>
                    <a:pt x="37" y="0"/>
                  </a:lnTo>
                  <a:lnTo>
                    <a:pt x="37" y="0"/>
                  </a:lnTo>
                  <a:lnTo>
                    <a:pt x="30"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23" name="Line 6106"/>
            <p:cNvSpPr>
              <a:spLocks noChangeShapeType="1"/>
            </p:cNvSpPr>
            <p:nvPr/>
          </p:nvSpPr>
          <p:spPr bwMode="auto">
            <a:xfrm>
              <a:off x="5103813" y="26558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24" name="Freeform 6107"/>
            <p:cNvSpPr>
              <a:spLocks/>
            </p:cNvSpPr>
            <p:nvPr/>
          </p:nvSpPr>
          <p:spPr bwMode="auto">
            <a:xfrm>
              <a:off x="5099051" y="2655888"/>
              <a:ext cx="19050" cy="3175"/>
            </a:xfrm>
            <a:custGeom>
              <a:avLst/>
              <a:gdLst/>
              <a:ahLst/>
              <a:cxnLst>
                <a:cxn ang="0">
                  <a:pos x="8" y="0"/>
                </a:cxn>
                <a:cxn ang="0">
                  <a:pos x="0" y="0"/>
                </a:cxn>
                <a:cxn ang="0">
                  <a:pos x="8" y="7"/>
                </a:cxn>
                <a:cxn ang="0">
                  <a:pos x="31" y="7"/>
                </a:cxn>
                <a:cxn ang="0">
                  <a:pos x="37" y="0"/>
                </a:cxn>
                <a:cxn ang="0">
                  <a:pos x="31" y="0"/>
                </a:cxn>
                <a:cxn ang="0">
                  <a:pos x="8" y="0"/>
                </a:cxn>
              </a:cxnLst>
              <a:rect l="0" t="0" r="r" b="b"/>
              <a:pathLst>
                <a:path w="37" h="7">
                  <a:moveTo>
                    <a:pt x="8" y="0"/>
                  </a:moveTo>
                  <a:lnTo>
                    <a:pt x="0" y="0"/>
                  </a:lnTo>
                  <a:lnTo>
                    <a:pt x="8" y="7"/>
                  </a:lnTo>
                  <a:lnTo>
                    <a:pt x="31" y="7"/>
                  </a:lnTo>
                  <a:lnTo>
                    <a:pt x="37" y="0"/>
                  </a:lnTo>
                  <a:lnTo>
                    <a:pt x="31"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25" name="Freeform 6108"/>
            <p:cNvSpPr>
              <a:spLocks/>
            </p:cNvSpPr>
            <p:nvPr/>
          </p:nvSpPr>
          <p:spPr bwMode="auto">
            <a:xfrm>
              <a:off x="5099051" y="2655888"/>
              <a:ext cx="19050" cy="3175"/>
            </a:xfrm>
            <a:custGeom>
              <a:avLst/>
              <a:gdLst/>
              <a:ahLst/>
              <a:cxnLst>
                <a:cxn ang="0">
                  <a:pos x="8" y="0"/>
                </a:cxn>
                <a:cxn ang="0">
                  <a:pos x="0" y="0"/>
                </a:cxn>
                <a:cxn ang="0">
                  <a:pos x="0" y="0"/>
                </a:cxn>
                <a:cxn ang="0">
                  <a:pos x="8" y="7"/>
                </a:cxn>
                <a:cxn ang="0">
                  <a:pos x="31" y="7"/>
                </a:cxn>
                <a:cxn ang="0">
                  <a:pos x="37" y="0"/>
                </a:cxn>
                <a:cxn ang="0">
                  <a:pos x="31" y="0"/>
                </a:cxn>
                <a:cxn ang="0">
                  <a:pos x="31" y="0"/>
                </a:cxn>
                <a:cxn ang="0">
                  <a:pos x="8" y="0"/>
                </a:cxn>
              </a:cxnLst>
              <a:rect l="0" t="0" r="r" b="b"/>
              <a:pathLst>
                <a:path w="37" h="7">
                  <a:moveTo>
                    <a:pt x="8" y="0"/>
                  </a:moveTo>
                  <a:lnTo>
                    <a:pt x="0" y="0"/>
                  </a:lnTo>
                  <a:lnTo>
                    <a:pt x="0" y="0"/>
                  </a:lnTo>
                  <a:lnTo>
                    <a:pt x="8" y="7"/>
                  </a:lnTo>
                  <a:lnTo>
                    <a:pt x="31" y="7"/>
                  </a:lnTo>
                  <a:lnTo>
                    <a:pt x="37" y="0"/>
                  </a:lnTo>
                  <a:lnTo>
                    <a:pt x="31" y="0"/>
                  </a:lnTo>
                  <a:lnTo>
                    <a:pt x="31"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26" name="Line 6109"/>
            <p:cNvSpPr>
              <a:spLocks noChangeShapeType="1"/>
            </p:cNvSpPr>
            <p:nvPr/>
          </p:nvSpPr>
          <p:spPr bwMode="auto">
            <a:xfrm>
              <a:off x="5114926" y="26558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27" name="Freeform 6110"/>
            <p:cNvSpPr>
              <a:spLocks/>
            </p:cNvSpPr>
            <p:nvPr/>
          </p:nvSpPr>
          <p:spPr bwMode="auto">
            <a:xfrm>
              <a:off x="5111751" y="2655888"/>
              <a:ext cx="15875" cy="3175"/>
            </a:xfrm>
            <a:custGeom>
              <a:avLst/>
              <a:gdLst/>
              <a:ahLst/>
              <a:cxnLst>
                <a:cxn ang="0">
                  <a:pos x="8" y="0"/>
                </a:cxn>
                <a:cxn ang="0">
                  <a:pos x="0" y="0"/>
                </a:cxn>
                <a:cxn ang="0">
                  <a:pos x="8" y="7"/>
                </a:cxn>
                <a:cxn ang="0">
                  <a:pos x="22" y="7"/>
                </a:cxn>
                <a:cxn ang="0">
                  <a:pos x="30" y="0"/>
                </a:cxn>
                <a:cxn ang="0">
                  <a:pos x="22" y="0"/>
                </a:cxn>
                <a:cxn ang="0">
                  <a:pos x="8" y="0"/>
                </a:cxn>
              </a:cxnLst>
              <a:rect l="0" t="0" r="r" b="b"/>
              <a:pathLst>
                <a:path w="30" h="7">
                  <a:moveTo>
                    <a:pt x="8" y="0"/>
                  </a:moveTo>
                  <a:lnTo>
                    <a:pt x="0" y="0"/>
                  </a:lnTo>
                  <a:lnTo>
                    <a:pt x="8" y="7"/>
                  </a:lnTo>
                  <a:lnTo>
                    <a:pt x="22" y="7"/>
                  </a:lnTo>
                  <a:lnTo>
                    <a:pt x="30" y="0"/>
                  </a:lnTo>
                  <a:lnTo>
                    <a:pt x="22"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28" name="Freeform 6111"/>
            <p:cNvSpPr>
              <a:spLocks/>
            </p:cNvSpPr>
            <p:nvPr/>
          </p:nvSpPr>
          <p:spPr bwMode="auto">
            <a:xfrm>
              <a:off x="5111751" y="2655888"/>
              <a:ext cx="15875" cy="3175"/>
            </a:xfrm>
            <a:custGeom>
              <a:avLst/>
              <a:gdLst/>
              <a:ahLst/>
              <a:cxnLst>
                <a:cxn ang="0">
                  <a:pos x="8" y="0"/>
                </a:cxn>
                <a:cxn ang="0">
                  <a:pos x="0" y="0"/>
                </a:cxn>
                <a:cxn ang="0">
                  <a:pos x="0" y="0"/>
                </a:cxn>
                <a:cxn ang="0">
                  <a:pos x="8" y="7"/>
                </a:cxn>
                <a:cxn ang="0">
                  <a:pos x="22" y="7"/>
                </a:cxn>
                <a:cxn ang="0">
                  <a:pos x="30" y="0"/>
                </a:cxn>
                <a:cxn ang="0">
                  <a:pos x="30" y="0"/>
                </a:cxn>
                <a:cxn ang="0">
                  <a:pos x="22" y="0"/>
                </a:cxn>
                <a:cxn ang="0">
                  <a:pos x="8" y="0"/>
                </a:cxn>
              </a:cxnLst>
              <a:rect l="0" t="0" r="r" b="b"/>
              <a:pathLst>
                <a:path w="30" h="7">
                  <a:moveTo>
                    <a:pt x="8" y="0"/>
                  </a:moveTo>
                  <a:lnTo>
                    <a:pt x="0" y="0"/>
                  </a:lnTo>
                  <a:lnTo>
                    <a:pt x="0" y="0"/>
                  </a:lnTo>
                  <a:lnTo>
                    <a:pt x="8" y="7"/>
                  </a:lnTo>
                  <a:lnTo>
                    <a:pt x="22" y="7"/>
                  </a:lnTo>
                  <a:lnTo>
                    <a:pt x="30" y="0"/>
                  </a:lnTo>
                  <a:lnTo>
                    <a:pt x="30" y="0"/>
                  </a:lnTo>
                  <a:lnTo>
                    <a:pt x="22"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29" name="Line 6112"/>
            <p:cNvSpPr>
              <a:spLocks noChangeShapeType="1"/>
            </p:cNvSpPr>
            <p:nvPr/>
          </p:nvSpPr>
          <p:spPr bwMode="auto">
            <a:xfrm>
              <a:off x="5127626" y="26558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30" name="Rectangle 6113"/>
            <p:cNvSpPr>
              <a:spLocks noChangeArrowheads="1"/>
            </p:cNvSpPr>
            <p:nvPr/>
          </p:nvSpPr>
          <p:spPr bwMode="auto">
            <a:xfrm>
              <a:off x="5122863" y="2655888"/>
              <a:ext cx="4763" cy="11113"/>
            </a:xfrm>
            <a:prstGeom prst="rect">
              <a:avLst/>
            </a:prstGeom>
            <a:grpFill/>
            <a:ln w="22225">
              <a:solidFill>
                <a:schemeClr val="accent1"/>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31" name="Freeform 6114"/>
            <p:cNvSpPr>
              <a:spLocks/>
            </p:cNvSpPr>
            <p:nvPr/>
          </p:nvSpPr>
          <p:spPr bwMode="auto">
            <a:xfrm>
              <a:off x="5122863" y="2655888"/>
              <a:ext cx="4763" cy="11113"/>
            </a:xfrm>
            <a:custGeom>
              <a:avLst/>
              <a:gdLst/>
              <a:ahLst/>
              <a:cxnLst>
                <a:cxn ang="0">
                  <a:pos x="8" y="0"/>
                </a:cxn>
                <a:cxn ang="0">
                  <a:pos x="8" y="0"/>
                </a:cxn>
                <a:cxn ang="0">
                  <a:pos x="0" y="0"/>
                </a:cxn>
                <a:cxn ang="0">
                  <a:pos x="0" y="0"/>
                </a:cxn>
                <a:cxn ang="0">
                  <a:pos x="0" y="21"/>
                </a:cxn>
                <a:cxn ang="0">
                  <a:pos x="0" y="21"/>
                </a:cxn>
                <a:cxn ang="0">
                  <a:pos x="8" y="21"/>
                </a:cxn>
                <a:cxn ang="0">
                  <a:pos x="8" y="21"/>
                </a:cxn>
                <a:cxn ang="0">
                  <a:pos x="8" y="0"/>
                </a:cxn>
              </a:cxnLst>
              <a:rect l="0" t="0" r="r" b="b"/>
              <a:pathLst>
                <a:path w="8" h="21">
                  <a:moveTo>
                    <a:pt x="8" y="0"/>
                  </a:moveTo>
                  <a:lnTo>
                    <a:pt x="8" y="0"/>
                  </a:lnTo>
                  <a:lnTo>
                    <a:pt x="0" y="0"/>
                  </a:lnTo>
                  <a:lnTo>
                    <a:pt x="0" y="0"/>
                  </a:lnTo>
                  <a:lnTo>
                    <a:pt x="0" y="21"/>
                  </a:lnTo>
                  <a:lnTo>
                    <a:pt x="0" y="21"/>
                  </a:lnTo>
                  <a:lnTo>
                    <a:pt x="8" y="21"/>
                  </a:lnTo>
                  <a:lnTo>
                    <a:pt x="8" y="21"/>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32" name="Line 6115"/>
            <p:cNvSpPr>
              <a:spLocks noChangeShapeType="1"/>
            </p:cNvSpPr>
            <p:nvPr/>
          </p:nvSpPr>
          <p:spPr bwMode="auto">
            <a:xfrm>
              <a:off x="5122863" y="26622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33" name="Freeform 6116"/>
            <p:cNvSpPr>
              <a:spLocks/>
            </p:cNvSpPr>
            <p:nvPr/>
          </p:nvSpPr>
          <p:spPr bwMode="auto">
            <a:xfrm>
              <a:off x="5122863" y="2662238"/>
              <a:ext cx="20638" cy="4763"/>
            </a:xfrm>
            <a:custGeom>
              <a:avLst/>
              <a:gdLst/>
              <a:ahLst/>
              <a:cxnLst>
                <a:cxn ang="0">
                  <a:pos x="0" y="0"/>
                </a:cxn>
                <a:cxn ang="0">
                  <a:pos x="0" y="7"/>
                </a:cxn>
                <a:cxn ang="0">
                  <a:pos x="38" y="7"/>
                </a:cxn>
                <a:cxn ang="0">
                  <a:pos x="38" y="0"/>
                </a:cxn>
                <a:cxn ang="0">
                  <a:pos x="31" y="0"/>
                </a:cxn>
                <a:cxn ang="0">
                  <a:pos x="0" y="0"/>
                </a:cxn>
              </a:cxnLst>
              <a:rect l="0" t="0" r="r" b="b"/>
              <a:pathLst>
                <a:path w="38" h="7">
                  <a:moveTo>
                    <a:pt x="0" y="0"/>
                  </a:moveTo>
                  <a:lnTo>
                    <a:pt x="0" y="7"/>
                  </a:lnTo>
                  <a:lnTo>
                    <a:pt x="38" y="7"/>
                  </a:lnTo>
                  <a:lnTo>
                    <a:pt x="38" y="0"/>
                  </a:lnTo>
                  <a:lnTo>
                    <a:pt x="31"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34" name="Freeform 6117"/>
            <p:cNvSpPr>
              <a:spLocks/>
            </p:cNvSpPr>
            <p:nvPr/>
          </p:nvSpPr>
          <p:spPr bwMode="auto">
            <a:xfrm>
              <a:off x="5122863" y="2662238"/>
              <a:ext cx="20638" cy="4763"/>
            </a:xfrm>
            <a:custGeom>
              <a:avLst/>
              <a:gdLst/>
              <a:ahLst/>
              <a:cxnLst>
                <a:cxn ang="0">
                  <a:pos x="0" y="0"/>
                </a:cxn>
                <a:cxn ang="0">
                  <a:pos x="0" y="0"/>
                </a:cxn>
                <a:cxn ang="0">
                  <a:pos x="0" y="7"/>
                </a:cxn>
                <a:cxn ang="0">
                  <a:pos x="0" y="7"/>
                </a:cxn>
                <a:cxn ang="0">
                  <a:pos x="31" y="7"/>
                </a:cxn>
                <a:cxn ang="0">
                  <a:pos x="38" y="7"/>
                </a:cxn>
                <a:cxn ang="0">
                  <a:pos x="38" y="0"/>
                </a:cxn>
                <a:cxn ang="0">
                  <a:pos x="31" y="0"/>
                </a:cxn>
                <a:cxn ang="0">
                  <a:pos x="0" y="0"/>
                </a:cxn>
              </a:cxnLst>
              <a:rect l="0" t="0" r="r" b="b"/>
              <a:pathLst>
                <a:path w="38" h="7">
                  <a:moveTo>
                    <a:pt x="0" y="0"/>
                  </a:moveTo>
                  <a:lnTo>
                    <a:pt x="0" y="0"/>
                  </a:lnTo>
                  <a:lnTo>
                    <a:pt x="0" y="7"/>
                  </a:lnTo>
                  <a:lnTo>
                    <a:pt x="0" y="7"/>
                  </a:lnTo>
                  <a:lnTo>
                    <a:pt x="31" y="7"/>
                  </a:lnTo>
                  <a:lnTo>
                    <a:pt x="38" y="7"/>
                  </a:lnTo>
                  <a:lnTo>
                    <a:pt x="38" y="0"/>
                  </a:lnTo>
                  <a:lnTo>
                    <a:pt x="31"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35" name="Line 6118"/>
            <p:cNvSpPr>
              <a:spLocks noChangeShapeType="1"/>
            </p:cNvSpPr>
            <p:nvPr/>
          </p:nvSpPr>
          <p:spPr bwMode="auto">
            <a:xfrm>
              <a:off x="5143501" y="26670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36" name="Freeform 6119"/>
            <p:cNvSpPr>
              <a:spLocks/>
            </p:cNvSpPr>
            <p:nvPr/>
          </p:nvSpPr>
          <p:spPr bwMode="auto">
            <a:xfrm>
              <a:off x="5135563" y="2662238"/>
              <a:ext cx="7938" cy="15875"/>
            </a:xfrm>
            <a:custGeom>
              <a:avLst/>
              <a:gdLst/>
              <a:ahLst/>
              <a:cxnLst>
                <a:cxn ang="0">
                  <a:pos x="15" y="7"/>
                </a:cxn>
                <a:cxn ang="0">
                  <a:pos x="15" y="0"/>
                </a:cxn>
                <a:cxn ang="0">
                  <a:pos x="8" y="0"/>
                </a:cxn>
                <a:cxn ang="0">
                  <a:pos x="0" y="7"/>
                </a:cxn>
                <a:cxn ang="0">
                  <a:pos x="0" y="22"/>
                </a:cxn>
                <a:cxn ang="0">
                  <a:pos x="8" y="29"/>
                </a:cxn>
                <a:cxn ang="0">
                  <a:pos x="15" y="22"/>
                </a:cxn>
                <a:cxn ang="0">
                  <a:pos x="15" y="7"/>
                </a:cxn>
              </a:cxnLst>
              <a:rect l="0" t="0" r="r" b="b"/>
              <a:pathLst>
                <a:path w="15" h="29">
                  <a:moveTo>
                    <a:pt x="15" y="7"/>
                  </a:moveTo>
                  <a:lnTo>
                    <a:pt x="15" y="0"/>
                  </a:lnTo>
                  <a:lnTo>
                    <a:pt x="8" y="0"/>
                  </a:lnTo>
                  <a:lnTo>
                    <a:pt x="0" y="7"/>
                  </a:lnTo>
                  <a:lnTo>
                    <a:pt x="0" y="22"/>
                  </a:lnTo>
                  <a:lnTo>
                    <a:pt x="8" y="29"/>
                  </a:lnTo>
                  <a:lnTo>
                    <a:pt x="15" y="22"/>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37" name="Freeform 6120"/>
            <p:cNvSpPr>
              <a:spLocks/>
            </p:cNvSpPr>
            <p:nvPr/>
          </p:nvSpPr>
          <p:spPr bwMode="auto">
            <a:xfrm>
              <a:off x="5135563" y="2662238"/>
              <a:ext cx="7938" cy="15875"/>
            </a:xfrm>
            <a:custGeom>
              <a:avLst/>
              <a:gdLst/>
              <a:ahLst/>
              <a:cxnLst>
                <a:cxn ang="0">
                  <a:pos x="15" y="7"/>
                </a:cxn>
                <a:cxn ang="0">
                  <a:pos x="15" y="0"/>
                </a:cxn>
                <a:cxn ang="0">
                  <a:pos x="8" y="0"/>
                </a:cxn>
                <a:cxn ang="0">
                  <a:pos x="0" y="7"/>
                </a:cxn>
                <a:cxn ang="0">
                  <a:pos x="0" y="22"/>
                </a:cxn>
                <a:cxn ang="0">
                  <a:pos x="8" y="29"/>
                </a:cxn>
                <a:cxn ang="0">
                  <a:pos x="15" y="22"/>
                </a:cxn>
                <a:cxn ang="0">
                  <a:pos x="15" y="22"/>
                </a:cxn>
                <a:cxn ang="0">
                  <a:pos x="15" y="7"/>
                </a:cxn>
              </a:cxnLst>
              <a:rect l="0" t="0" r="r" b="b"/>
              <a:pathLst>
                <a:path w="15" h="29">
                  <a:moveTo>
                    <a:pt x="15" y="7"/>
                  </a:moveTo>
                  <a:lnTo>
                    <a:pt x="15" y="0"/>
                  </a:lnTo>
                  <a:lnTo>
                    <a:pt x="8" y="0"/>
                  </a:lnTo>
                  <a:lnTo>
                    <a:pt x="0" y="7"/>
                  </a:lnTo>
                  <a:lnTo>
                    <a:pt x="0" y="22"/>
                  </a:lnTo>
                  <a:lnTo>
                    <a:pt x="8" y="29"/>
                  </a:lnTo>
                  <a:lnTo>
                    <a:pt x="15" y="22"/>
                  </a:lnTo>
                  <a:lnTo>
                    <a:pt x="15" y="22"/>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38" name="Line 6121"/>
            <p:cNvSpPr>
              <a:spLocks noChangeShapeType="1"/>
            </p:cNvSpPr>
            <p:nvPr/>
          </p:nvSpPr>
          <p:spPr bwMode="auto">
            <a:xfrm>
              <a:off x="5138738" y="26701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39" name="Freeform 6122"/>
            <p:cNvSpPr>
              <a:spLocks/>
            </p:cNvSpPr>
            <p:nvPr/>
          </p:nvSpPr>
          <p:spPr bwMode="auto">
            <a:xfrm>
              <a:off x="5135563" y="2670175"/>
              <a:ext cx="39688" cy="7938"/>
            </a:xfrm>
            <a:custGeom>
              <a:avLst/>
              <a:gdLst/>
              <a:ahLst/>
              <a:cxnLst>
                <a:cxn ang="0">
                  <a:pos x="8" y="0"/>
                </a:cxn>
                <a:cxn ang="0">
                  <a:pos x="0" y="0"/>
                </a:cxn>
                <a:cxn ang="0">
                  <a:pos x="0" y="8"/>
                </a:cxn>
                <a:cxn ang="0">
                  <a:pos x="8" y="15"/>
                </a:cxn>
                <a:cxn ang="0">
                  <a:pos x="68" y="15"/>
                </a:cxn>
                <a:cxn ang="0">
                  <a:pos x="75" y="8"/>
                </a:cxn>
                <a:cxn ang="0">
                  <a:pos x="75" y="0"/>
                </a:cxn>
                <a:cxn ang="0">
                  <a:pos x="68" y="0"/>
                </a:cxn>
                <a:cxn ang="0">
                  <a:pos x="8" y="0"/>
                </a:cxn>
              </a:cxnLst>
              <a:rect l="0" t="0" r="r" b="b"/>
              <a:pathLst>
                <a:path w="75" h="15">
                  <a:moveTo>
                    <a:pt x="8" y="0"/>
                  </a:moveTo>
                  <a:lnTo>
                    <a:pt x="0" y="0"/>
                  </a:lnTo>
                  <a:lnTo>
                    <a:pt x="0" y="8"/>
                  </a:lnTo>
                  <a:lnTo>
                    <a:pt x="8" y="15"/>
                  </a:lnTo>
                  <a:lnTo>
                    <a:pt x="68" y="15"/>
                  </a:lnTo>
                  <a:lnTo>
                    <a:pt x="75" y="8"/>
                  </a:lnTo>
                  <a:lnTo>
                    <a:pt x="75" y="0"/>
                  </a:lnTo>
                  <a:lnTo>
                    <a:pt x="68"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40" name="Freeform 6123"/>
            <p:cNvSpPr>
              <a:spLocks/>
            </p:cNvSpPr>
            <p:nvPr/>
          </p:nvSpPr>
          <p:spPr bwMode="auto">
            <a:xfrm>
              <a:off x="5135563" y="2670175"/>
              <a:ext cx="39688" cy="7938"/>
            </a:xfrm>
            <a:custGeom>
              <a:avLst/>
              <a:gdLst/>
              <a:ahLst/>
              <a:cxnLst>
                <a:cxn ang="0">
                  <a:pos x="8" y="0"/>
                </a:cxn>
                <a:cxn ang="0">
                  <a:pos x="0" y="0"/>
                </a:cxn>
                <a:cxn ang="0">
                  <a:pos x="0" y="8"/>
                </a:cxn>
                <a:cxn ang="0">
                  <a:pos x="8" y="15"/>
                </a:cxn>
                <a:cxn ang="0">
                  <a:pos x="68" y="15"/>
                </a:cxn>
                <a:cxn ang="0">
                  <a:pos x="75" y="8"/>
                </a:cxn>
                <a:cxn ang="0">
                  <a:pos x="75" y="0"/>
                </a:cxn>
                <a:cxn ang="0">
                  <a:pos x="68" y="0"/>
                </a:cxn>
                <a:cxn ang="0">
                  <a:pos x="8" y="0"/>
                </a:cxn>
              </a:cxnLst>
              <a:rect l="0" t="0" r="r" b="b"/>
              <a:pathLst>
                <a:path w="75" h="15">
                  <a:moveTo>
                    <a:pt x="8" y="0"/>
                  </a:moveTo>
                  <a:lnTo>
                    <a:pt x="0" y="0"/>
                  </a:lnTo>
                  <a:lnTo>
                    <a:pt x="0" y="8"/>
                  </a:lnTo>
                  <a:lnTo>
                    <a:pt x="8" y="15"/>
                  </a:lnTo>
                  <a:lnTo>
                    <a:pt x="68" y="15"/>
                  </a:lnTo>
                  <a:lnTo>
                    <a:pt x="75" y="8"/>
                  </a:lnTo>
                  <a:lnTo>
                    <a:pt x="75" y="0"/>
                  </a:lnTo>
                  <a:lnTo>
                    <a:pt x="68"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41" name="Line 6124"/>
            <p:cNvSpPr>
              <a:spLocks noChangeShapeType="1"/>
            </p:cNvSpPr>
            <p:nvPr/>
          </p:nvSpPr>
          <p:spPr bwMode="auto">
            <a:xfrm>
              <a:off x="5175251" y="26749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42" name="Freeform 6125"/>
            <p:cNvSpPr>
              <a:spLocks/>
            </p:cNvSpPr>
            <p:nvPr/>
          </p:nvSpPr>
          <p:spPr bwMode="auto">
            <a:xfrm>
              <a:off x="5170488" y="2670175"/>
              <a:ext cx="4763" cy="23813"/>
            </a:xfrm>
            <a:custGeom>
              <a:avLst/>
              <a:gdLst/>
              <a:ahLst/>
              <a:cxnLst>
                <a:cxn ang="0">
                  <a:pos x="7" y="8"/>
                </a:cxn>
                <a:cxn ang="0">
                  <a:pos x="7" y="0"/>
                </a:cxn>
                <a:cxn ang="0">
                  <a:pos x="0" y="0"/>
                </a:cxn>
                <a:cxn ang="0">
                  <a:pos x="0" y="44"/>
                </a:cxn>
                <a:cxn ang="0">
                  <a:pos x="7" y="44"/>
                </a:cxn>
                <a:cxn ang="0">
                  <a:pos x="7" y="36"/>
                </a:cxn>
                <a:cxn ang="0">
                  <a:pos x="7" y="8"/>
                </a:cxn>
              </a:cxnLst>
              <a:rect l="0" t="0" r="r" b="b"/>
              <a:pathLst>
                <a:path w="7" h="44">
                  <a:moveTo>
                    <a:pt x="7" y="8"/>
                  </a:moveTo>
                  <a:lnTo>
                    <a:pt x="7" y="0"/>
                  </a:lnTo>
                  <a:lnTo>
                    <a:pt x="0" y="0"/>
                  </a:lnTo>
                  <a:lnTo>
                    <a:pt x="0" y="44"/>
                  </a:lnTo>
                  <a:lnTo>
                    <a:pt x="7" y="44"/>
                  </a:lnTo>
                  <a:lnTo>
                    <a:pt x="7" y="36"/>
                  </a:lnTo>
                  <a:lnTo>
                    <a:pt x="7"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43" name="Freeform 6126"/>
            <p:cNvSpPr>
              <a:spLocks/>
            </p:cNvSpPr>
            <p:nvPr/>
          </p:nvSpPr>
          <p:spPr bwMode="auto">
            <a:xfrm>
              <a:off x="5170488" y="2670175"/>
              <a:ext cx="4763" cy="23813"/>
            </a:xfrm>
            <a:custGeom>
              <a:avLst/>
              <a:gdLst/>
              <a:ahLst/>
              <a:cxnLst>
                <a:cxn ang="0">
                  <a:pos x="7" y="8"/>
                </a:cxn>
                <a:cxn ang="0">
                  <a:pos x="7" y="0"/>
                </a:cxn>
                <a:cxn ang="0">
                  <a:pos x="0" y="0"/>
                </a:cxn>
                <a:cxn ang="0">
                  <a:pos x="0" y="8"/>
                </a:cxn>
                <a:cxn ang="0">
                  <a:pos x="0" y="36"/>
                </a:cxn>
                <a:cxn ang="0">
                  <a:pos x="0" y="44"/>
                </a:cxn>
                <a:cxn ang="0">
                  <a:pos x="7" y="44"/>
                </a:cxn>
                <a:cxn ang="0">
                  <a:pos x="7" y="36"/>
                </a:cxn>
                <a:cxn ang="0">
                  <a:pos x="7" y="8"/>
                </a:cxn>
              </a:cxnLst>
              <a:rect l="0" t="0" r="r" b="b"/>
              <a:pathLst>
                <a:path w="7" h="44">
                  <a:moveTo>
                    <a:pt x="7" y="8"/>
                  </a:moveTo>
                  <a:lnTo>
                    <a:pt x="7" y="0"/>
                  </a:lnTo>
                  <a:lnTo>
                    <a:pt x="0" y="0"/>
                  </a:lnTo>
                  <a:lnTo>
                    <a:pt x="0" y="8"/>
                  </a:lnTo>
                  <a:lnTo>
                    <a:pt x="0" y="36"/>
                  </a:lnTo>
                  <a:lnTo>
                    <a:pt x="0" y="44"/>
                  </a:lnTo>
                  <a:lnTo>
                    <a:pt x="7" y="44"/>
                  </a:lnTo>
                  <a:lnTo>
                    <a:pt x="7" y="36"/>
                  </a:lnTo>
                  <a:lnTo>
                    <a:pt x="7"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44" name="Line 6127"/>
            <p:cNvSpPr>
              <a:spLocks noChangeShapeType="1"/>
            </p:cNvSpPr>
            <p:nvPr/>
          </p:nvSpPr>
          <p:spPr bwMode="auto">
            <a:xfrm>
              <a:off x="5170488" y="26860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45" name="Freeform 6128"/>
            <p:cNvSpPr>
              <a:spLocks/>
            </p:cNvSpPr>
            <p:nvPr/>
          </p:nvSpPr>
          <p:spPr bwMode="auto">
            <a:xfrm>
              <a:off x="5170488" y="2686050"/>
              <a:ext cx="15875" cy="7938"/>
            </a:xfrm>
            <a:custGeom>
              <a:avLst/>
              <a:gdLst/>
              <a:ahLst/>
              <a:cxnLst>
                <a:cxn ang="0">
                  <a:pos x="0" y="0"/>
                </a:cxn>
                <a:cxn ang="0">
                  <a:pos x="0" y="15"/>
                </a:cxn>
                <a:cxn ang="0">
                  <a:pos x="23" y="15"/>
                </a:cxn>
                <a:cxn ang="0">
                  <a:pos x="30" y="7"/>
                </a:cxn>
                <a:cxn ang="0">
                  <a:pos x="23" y="0"/>
                </a:cxn>
                <a:cxn ang="0">
                  <a:pos x="0" y="0"/>
                </a:cxn>
              </a:cxnLst>
              <a:rect l="0" t="0" r="r" b="b"/>
              <a:pathLst>
                <a:path w="30" h="15">
                  <a:moveTo>
                    <a:pt x="0" y="0"/>
                  </a:moveTo>
                  <a:lnTo>
                    <a:pt x="0" y="15"/>
                  </a:lnTo>
                  <a:lnTo>
                    <a:pt x="23" y="15"/>
                  </a:lnTo>
                  <a:lnTo>
                    <a:pt x="30" y="7"/>
                  </a:lnTo>
                  <a:lnTo>
                    <a:pt x="23"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46" name="Freeform 6129"/>
            <p:cNvSpPr>
              <a:spLocks/>
            </p:cNvSpPr>
            <p:nvPr/>
          </p:nvSpPr>
          <p:spPr bwMode="auto">
            <a:xfrm>
              <a:off x="5170488" y="2686050"/>
              <a:ext cx="15875" cy="7938"/>
            </a:xfrm>
            <a:custGeom>
              <a:avLst/>
              <a:gdLst/>
              <a:ahLst/>
              <a:cxnLst>
                <a:cxn ang="0">
                  <a:pos x="0" y="0"/>
                </a:cxn>
                <a:cxn ang="0">
                  <a:pos x="0" y="7"/>
                </a:cxn>
                <a:cxn ang="0">
                  <a:pos x="0" y="7"/>
                </a:cxn>
                <a:cxn ang="0">
                  <a:pos x="0" y="15"/>
                </a:cxn>
                <a:cxn ang="0">
                  <a:pos x="23" y="15"/>
                </a:cxn>
                <a:cxn ang="0">
                  <a:pos x="30" y="7"/>
                </a:cxn>
                <a:cxn ang="0">
                  <a:pos x="30" y="7"/>
                </a:cxn>
                <a:cxn ang="0">
                  <a:pos x="23" y="0"/>
                </a:cxn>
                <a:cxn ang="0">
                  <a:pos x="0" y="0"/>
                </a:cxn>
              </a:cxnLst>
              <a:rect l="0" t="0" r="r" b="b"/>
              <a:pathLst>
                <a:path w="30" h="15">
                  <a:moveTo>
                    <a:pt x="0" y="0"/>
                  </a:moveTo>
                  <a:lnTo>
                    <a:pt x="0" y="7"/>
                  </a:lnTo>
                  <a:lnTo>
                    <a:pt x="0" y="7"/>
                  </a:lnTo>
                  <a:lnTo>
                    <a:pt x="0" y="15"/>
                  </a:lnTo>
                  <a:lnTo>
                    <a:pt x="23" y="15"/>
                  </a:lnTo>
                  <a:lnTo>
                    <a:pt x="30" y="7"/>
                  </a:lnTo>
                  <a:lnTo>
                    <a:pt x="30" y="7"/>
                  </a:lnTo>
                  <a:lnTo>
                    <a:pt x="23"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47" name="Line 6130"/>
            <p:cNvSpPr>
              <a:spLocks noChangeShapeType="1"/>
            </p:cNvSpPr>
            <p:nvPr/>
          </p:nvSpPr>
          <p:spPr bwMode="auto">
            <a:xfrm>
              <a:off x="5183188" y="26860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48" name="Freeform 6131"/>
            <p:cNvSpPr>
              <a:spLocks/>
            </p:cNvSpPr>
            <p:nvPr/>
          </p:nvSpPr>
          <p:spPr bwMode="auto">
            <a:xfrm>
              <a:off x="5178426" y="2686050"/>
              <a:ext cx="12700" cy="7938"/>
            </a:xfrm>
            <a:custGeom>
              <a:avLst/>
              <a:gdLst/>
              <a:ahLst/>
              <a:cxnLst>
                <a:cxn ang="0">
                  <a:pos x="8" y="0"/>
                </a:cxn>
                <a:cxn ang="0">
                  <a:pos x="8" y="7"/>
                </a:cxn>
                <a:cxn ang="0">
                  <a:pos x="0" y="7"/>
                </a:cxn>
                <a:cxn ang="0">
                  <a:pos x="8" y="15"/>
                </a:cxn>
                <a:cxn ang="0">
                  <a:pos x="15" y="15"/>
                </a:cxn>
                <a:cxn ang="0">
                  <a:pos x="22" y="7"/>
                </a:cxn>
                <a:cxn ang="0">
                  <a:pos x="15" y="0"/>
                </a:cxn>
                <a:cxn ang="0">
                  <a:pos x="8" y="0"/>
                </a:cxn>
              </a:cxnLst>
              <a:rect l="0" t="0" r="r" b="b"/>
              <a:pathLst>
                <a:path w="22" h="15">
                  <a:moveTo>
                    <a:pt x="8" y="0"/>
                  </a:moveTo>
                  <a:lnTo>
                    <a:pt x="8" y="7"/>
                  </a:lnTo>
                  <a:lnTo>
                    <a:pt x="0" y="7"/>
                  </a:lnTo>
                  <a:lnTo>
                    <a:pt x="8" y="15"/>
                  </a:lnTo>
                  <a:lnTo>
                    <a:pt x="15" y="15"/>
                  </a:lnTo>
                  <a:lnTo>
                    <a:pt x="22" y="7"/>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49" name="Freeform 6132"/>
            <p:cNvSpPr>
              <a:spLocks/>
            </p:cNvSpPr>
            <p:nvPr/>
          </p:nvSpPr>
          <p:spPr bwMode="auto">
            <a:xfrm>
              <a:off x="5178426" y="2686050"/>
              <a:ext cx="12700" cy="7938"/>
            </a:xfrm>
            <a:custGeom>
              <a:avLst/>
              <a:gdLst/>
              <a:ahLst/>
              <a:cxnLst>
                <a:cxn ang="0">
                  <a:pos x="8" y="0"/>
                </a:cxn>
                <a:cxn ang="0">
                  <a:pos x="8" y="7"/>
                </a:cxn>
                <a:cxn ang="0">
                  <a:pos x="0" y="7"/>
                </a:cxn>
                <a:cxn ang="0">
                  <a:pos x="8" y="15"/>
                </a:cxn>
                <a:cxn ang="0">
                  <a:pos x="15" y="15"/>
                </a:cxn>
                <a:cxn ang="0">
                  <a:pos x="22" y="7"/>
                </a:cxn>
                <a:cxn ang="0">
                  <a:pos x="22" y="7"/>
                </a:cxn>
                <a:cxn ang="0">
                  <a:pos x="15" y="0"/>
                </a:cxn>
                <a:cxn ang="0">
                  <a:pos x="8" y="0"/>
                </a:cxn>
              </a:cxnLst>
              <a:rect l="0" t="0" r="r" b="b"/>
              <a:pathLst>
                <a:path w="22" h="15">
                  <a:moveTo>
                    <a:pt x="8" y="0"/>
                  </a:moveTo>
                  <a:lnTo>
                    <a:pt x="8" y="7"/>
                  </a:lnTo>
                  <a:lnTo>
                    <a:pt x="0" y="7"/>
                  </a:lnTo>
                  <a:lnTo>
                    <a:pt x="8" y="15"/>
                  </a:lnTo>
                  <a:lnTo>
                    <a:pt x="15" y="15"/>
                  </a:lnTo>
                  <a:lnTo>
                    <a:pt x="22" y="7"/>
                  </a:lnTo>
                  <a:lnTo>
                    <a:pt x="22" y="7"/>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50" name="Line 6133"/>
            <p:cNvSpPr>
              <a:spLocks noChangeShapeType="1"/>
            </p:cNvSpPr>
            <p:nvPr/>
          </p:nvSpPr>
          <p:spPr bwMode="auto">
            <a:xfrm>
              <a:off x="5186363" y="26860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51" name="Freeform 6134"/>
            <p:cNvSpPr>
              <a:spLocks/>
            </p:cNvSpPr>
            <p:nvPr/>
          </p:nvSpPr>
          <p:spPr bwMode="auto">
            <a:xfrm>
              <a:off x="5183188" y="2686050"/>
              <a:ext cx="11113" cy="7938"/>
            </a:xfrm>
            <a:custGeom>
              <a:avLst/>
              <a:gdLst/>
              <a:ahLst/>
              <a:cxnLst>
                <a:cxn ang="0">
                  <a:pos x="7" y="0"/>
                </a:cxn>
                <a:cxn ang="0">
                  <a:pos x="0" y="7"/>
                </a:cxn>
                <a:cxn ang="0">
                  <a:pos x="7" y="15"/>
                </a:cxn>
                <a:cxn ang="0">
                  <a:pos x="14" y="15"/>
                </a:cxn>
                <a:cxn ang="0">
                  <a:pos x="22" y="7"/>
                </a:cxn>
                <a:cxn ang="0">
                  <a:pos x="14" y="0"/>
                </a:cxn>
                <a:cxn ang="0">
                  <a:pos x="7" y="0"/>
                </a:cxn>
              </a:cxnLst>
              <a:rect l="0" t="0" r="r" b="b"/>
              <a:pathLst>
                <a:path w="22" h="15">
                  <a:moveTo>
                    <a:pt x="7" y="0"/>
                  </a:moveTo>
                  <a:lnTo>
                    <a:pt x="0" y="7"/>
                  </a:lnTo>
                  <a:lnTo>
                    <a:pt x="7" y="15"/>
                  </a:lnTo>
                  <a:lnTo>
                    <a:pt x="14" y="15"/>
                  </a:lnTo>
                  <a:lnTo>
                    <a:pt x="22" y="7"/>
                  </a:lnTo>
                  <a:lnTo>
                    <a:pt x="14"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52" name="Freeform 6135"/>
            <p:cNvSpPr>
              <a:spLocks/>
            </p:cNvSpPr>
            <p:nvPr/>
          </p:nvSpPr>
          <p:spPr bwMode="auto">
            <a:xfrm>
              <a:off x="5183188" y="2686050"/>
              <a:ext cx="11113" cy="7938"/>
            </a:xfrm>
            <a:custGeom>
              <a:avLst/>
              <a:gdLst/>
              <a:ahLst/>
              <a:cxnLst>
                <a:cxn ang="0">
                  <a:pos x="7" y="0"/>
                </a:cxn>
                <a:cxn ang="0">
                  <a:pos x="0" y="7"/>
                </a:cxn>
                <a:cxn ang="0">
                  <a:pos x="0" y="7"/>
                </a:cxn>
                <a:cxn ang="0">
                  <a:pos x="7" y="15"/>
                </a:cxn>
                <a:cxn ang="0">
                  <a:pos x="14" y="15"/>
                </a:cxn>
                <a:cxn ang="0">
                  <a:pos x="22" y="7"/>
                </a:cxn>
                <a:cxn ang="0">
                  <a:pos x="22" y="7"/>
                </a:cxn>
                <a:cxn ang="0">
                  <a:pos x="14" y="0"/>
                </a:cxn>
                <a:cxn ang="0">
                  <a:pos x="7" y="0"/>
                </a:cxn>
              </a:cxnLst>
              <a:rect l="0" t="0" r="r" b="b"/>
              <a:pathLst>
                <a:path w="22" h="15">
                  <a:moveTo>
                    <a:pt x="7" y="0"/>
                  </a:moveTo>
                  <a:lnTo>
                    <a:pt x="0" y="7"/>
                  </a:lnTo>
                  <a:lnTo>
                    <a:pt x="0" y="7"/>
                  </a:lnTo>
                  <a:lnTo>
                    <a:pt x="7" y="15"/>
                  </a:lnTo>
                  <a:lnTo>
                    <a:pt x="14" y="15"/>
                  </a:lnTo>
                  <a:lnTo>
                    <a:pt x="22" y="7"/>
                  </a:lnTo>
                  <a:lnTo>
                    <a:pt x="22" y="7"/>
                  </a:lnTo>
                  <a:lnTo>
                    <a:pt x="14"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53" name="Line 6136"/>
            <p:cNvSpPr>
              <a:spLocks noChangeShapeType="1"/>
            </p:cNvSpPr>
            <p:nvPr/>
          </p:nvSpPr>
          <p:spPr bwMode="auto">
            <a:xfrm>
              <a:off x="5191126" y="26860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54" name="Freeform 6137"/>
            <p:cNvSpPr>
              <a:spLocks/>
            </p:cNvSpPr>
            <p:nvPr/>
          </p:nvSpPr>
          <p:spPr bwMode="auto">
            <a:xfrm>
              <a:off x="5186363" y="2686050"/>
              <a:ext cx="15875" cy="7938"/>
            </a:xfrm>
            <a:custGeom>
              <a:avLst/>
              <a:gdLst/>
              <a:ahLst/>
              <a:cxnLst>
                <a:cxn ang="0">
                  <a:pos x="7" y="0"/>
                </a:cxn>
                <a:cxn ang="0">
                  <a:pos x="0" y="7"/>
                </a:cxn>
                <a:cxn ang="0">
                  <a:pos x="7" y="15"/>
                </a:cxn>
                <a:cxn ang="0">
                  <a:pos x="22" y="15"/>
                </a:cxn>
                <a:cxn ang="0">
                  <a:pos x="30" y="7"/>
                </a:cxn>
                <a:cxn ang="0">
                  <a:pos x="22" y="0"/>
                </a:cxn>
                <a:cxn ang="0">
                  <a:pos x="7" y="0"/>
                </a:cxn>
              </a:cxnLst>
              <a:rect l="0" t="0" r="r" b="b"/>
              <a:pathLst>
                <a:path w="30" h="15">
                  <a:moveTo>
                    <a:pt x="7" y="0"/>
                  </a:moveTo>
                  <a:lnTo>
                    <a:pt x="0" y="7"/>
                  </a:lnTo>
                  <a:lnTo>
                    <a:pt x="7" y="15"/>
                  </a:lnTo>
                  <a:lnTo>
                    <a:pt x="22" y="15"/>
                  </a:lnTo>
                  <a:lnTo>
                    <a:pt x="30" y="7"/>
                  </a:lnTo>
                  <a:lnTo>
                    <a:pt x="22"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55" name="Freeform 6138"/>
            <p:cNvSpPr>
              <a:spLocks/>
            </p:cNvSpPr>
            <p:nvPr/>
          </p:nvSpPr>
          <p:spPr bwMode="auto">
            <a:xfrm>
              <a:off x="5186363" y="2686050"/>
              <a:ext cx="15875" cy="7938"/>
            </a:xfrm>
            <a:custGeom>
              <a:avLst/>
              <a:gdLst/>
              <a:ahLst/>
              <a:cxnLst>
                <a:cxn ang="0">
                  <a:pos x="7" y="0"/>
                </a:cxn>
                <a:cxn ang="0">
                  <a:pos x="0" y="7"/>
                </a:cxn>
                <a:cxn ang="0">
                  <a:pos x="0" y="7"/>
                </a:cxn>
                <a:cxn ang="0">
                  <a:pos x="7" y="15"/>
                </a:cxn>
                <a:cxn ang="0">
                  <a:pos x="22" y="15"/>
                </a:cxn>
                <a:cxn ang="0">
                  <a:pos x="30" y="7"/>
                </a:cxn>
                <a:cxn ang="0">
                  <a:pos x="30" y="7"/>
                </a:cxn>
                <a:cxn ang="0">
                  <a:pos x="22" y="0"/>
                </a:cxn>
                <a:cxn ang="0">
                  <a:pos x="7" y="0"/>
                </a:cxn>
              </a:cxnLst>
              <a:rect l="0" t="0" r="r" b="b"/>
              <a:pathLst>
                <a:path w="30" h="15">
                  <a:moveTo>
                    <a:pt x="7" y="0"/>
                  </a:moveTo>
                  <a:lnTo>
                    <a:pt x="0" y="7"/>
                  </a:lnTo>
                  <a:lnTo>
                    <a:pt x="0" y="7"/>
                  </a:lnTo>
                  <a:lnTo>
                    <a:pt x="7" y="15"/>
                  </a:lnTo>
                  <a:lnTo>
                    <a:pt x="22" y="15"/>
                  </a:lnTo>
                  <a:lnTo>
                    <a:pt x="30" y="7"/>
                  </a:lnTo>
                  <a:lnTo>
                    <a:pt x="30" y="7"/>
                  </a:lnTo>
                  <a:lnTo>
                    <a:pt x="22"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56" name="Line 6139"/>
            <p:cNvSpPr>
              <a:spLocks noChangeShapeType="1"/>
            </p:cNvSpPr>
            <p:nvPr/>
          </p:nvSpPr>
          <p:spPr bwMode="auto">
            <a:xfrm>
              <a:off x="5202238" y="26892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57" name="Freeform 6140"/>
            <p:cNvSpPr>
              <a:spLocks/>
            </p:cNvSpPr>
            <p:nvPr/>
          </p:nvSpPr>
          <p:spPr bwMode="auto">
            <a:xfrm>
              <a:off x="5194301" y="2686050"/>
              <a:ext cx="7938" cy="15875"/>
            </a:xfrm>
            <a:custGeom>
              <a:avLst/>
              <a:gdLst/>
              <a:ahLst/>
              <a:cxnLst>
                <a:cxn ang="0">
                  <a:pos x="15" y="7"/>
                </a:cxn>
                <a:cxn ang="0">
                  <a:pos x="7" y="0"/>
                </a:cxn>
                <a:cxn ang="0">
                  <a:pos x="0" y="7"/>
                </a:cxn>
                <a:cxn ang="0">
                  <a:pos x="0" y="22"/>
                </a:cxn>
                <a:cxn ang="0">
                  <a:pos x="7" y="30"/>
                </a:cxn>
                <a:cxn ang="0">
                  <a:pos x="15" y="30"/>
                </a:cxn>
                <a:cxn ang="0">
                  <a:pos x="15" y="22"/>
                </a:cxn>
                <a:cxn ang="0">
                  <a:pos x="15" y="7"/>
                </a:cxn>
              </a:cxnLst>
              <a:rect l="0" t="0" r="r" b="b"/>
              <a:pathLst>
                <a:path w="15" h="30">
                  <a:moveTo>
                    <a:pt x="15" y="7"/>
                  </a:moveTo>
                  <a:lnTo>
                    <a:pt x="7" y="0"/>
                  </a:lnTo>
                  <a:lnTo>
                    <a:pt x="0" y="7"/>
                  </a:lnTo>
                  <a:lnTo>
                    <a:pt x="0" y="22"/>
                  </a:lnTo>
                  <a:lnTo>
                    <a:pt x="7" y="30"/>
                  </a:lnTo>
                  <a:lnTo>
                    <a:pt x="15" y="30"/>
                  </a:lnTo>
                  <a:lnTo>
                    <a:pt x="15" y="22"/>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58" name="Freeform 6141"/>
            <p:cNvSpPr>
              <a:spLocks/>
            </p:cNvSpPr>
            <p:nvPr/>
          </p:nvSpPr>
          <p:spPr bwMode="auto">
            <a:xfrm>
              <a:off x="5194301" y="2686050"/>
              <a:ext cx="7938" cy="15875"/>
            </a:xfrm>
            <a:custGeom>
              <a:avLst/>
              <a:gdLst/>
              <a:ahLst/>
              <a:cxnLst>
                <a:cxn ang="0">
                  <a:pos x="15" y="7"/>
                </a:cxn>
                <a:cxn ang="0">
                  <a:pos x="15" y="7"/>
                </a:cxn>
                <a:cxn ang="0">
                  <a:pos x="7" y="0"/>
                </a:cxn>
                <a:cxn ang="0">
                  <a:pos x="0" y="7"/>
                </a:cxn>
                <a:cxn ang="0">
                  <a:pos x="0" y="22"/>
                </a:cxn>
                <a:cxn ang="0">
                  <a:pos x="7" y="30"/>
                </a:cxn>
                <a:cxn ang="0">
                  <a:pos x="15" y="30"/>
                </a:cxn>
                <a:cxn ang="0">
                  <a:pos x="15" y="22"/>
                </a:cxn>
                <a:cxn ang="0">
                  <a:pos x="15" y="7"/>
                </a:cxn>
              </a:cxnLst>
              <a:rect l="0" t="0" r="r" b="b"/>
              <a:pathLst>
                <a:path w="15" h="30">
                  <a:moveTo>
                    <a:pt x="15" y="7"/>
                  </a:moveTo>
                  <a:lnTo>
                    <a:pt x="15" y="7"/>
                  </a:lnTo>
                  <a:lnTo>
                    <a:pt x="7" y="0"/>
                  </a:lnTo>
                  <a:lnTo>
                    <a:pt x="0" y="7"/>
                  </a:lnTo>
                  <a:lnTo>
                    <a:pt x="0" y="22"/>
                  </a:lnTo>
                  <a:lnTo>
                    <a:pt x="7" y="30"/>
                  </a:lnTo>
                  <a:lnTo>
                    <a:pt x="15" y="30"/>
                  </a:lnTo>
                  <a:lnTo>
                    <a:pt x="15" y="22"/>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59" name="Line 6142"/>
            <p:cNvSpPr>
              <a:spLocks noChangeShapeType="1"/>
            </p:cNvSpPr>
            <p:nvPr/>
          </p:nvSpPr>
          <p:spPr bwMode="auto">
            <a:xfrm>
              <a:off x="5199063" y="26971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60" name="Freeform 6143"/>
            <p:cNvSpPr>
              <a:spLocks/>
            </p:cNvSpPr>
            <p:nvPr/>
          </p:nvSpPr>
          <p:spPr bwMode="auto">
            <a:xfrm>
              <a:off x="5194301" y="2697163"/>
              <a:ext cx="12700" cy="4763"/>
            </a:xfrm>
            <a:custGeom>
              <a:avLst/>
              <a:gdLst/>
              <a:ahLst/>
              <a:cxnLst>
                <a:cxn ang="0">
                  <a:pos x="7" y="0"/>
                </a:cxn>
                <a:cxn ang="0">
                  <a:pos x="0" y="0"/>
                </a:cxn>
                <a:cxn ang="0">
                  <a:pos x="7" y="8"/>
                </a:cxn>
                <a:cxn ang="0">
                  <a:pos x="15" y="8"/>
                </a:cxn>
                <a:cxn ang="0">
                  <a:pos x="23" y="0"/>
                </a:cxn>
                <a:cxn ang="0">
                  <a:pos x="15" y="0"/>
                </a:cxn>
                <a:cxn ang="0">
                  <a:pos x="7" y="0"/>
                </a:cxn>
              </a:cxnLst>
              <a:rect l="0" t="0" r="r" b="b"/>
              <a:pathLst>
                <a:path w="23" h="8">
                  <a:moveTo>
                    <a:pt x="7" y="0"/>
                  </a:moveTo>
                  <a:lnTo>
                    <a:pt x="0" y="0"/>
                  </a:lnTo>
                  <a:lnTo>
                    <a:pt x="7" y="8"/>
                  </a:lnTo>
                  <a:lnTo>
                    <a:pt x="15" y="8"/>
                  </a:lnTo>
                  <a:lnTo>
                    <a:pt x="23" y="0"/>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61" name="Freeform 6144"/>
            <p:cNvSpPr>
              <a:spLocks/>
            </p:cNvSpPr>
            <p:nvPr/>
          </p:nvSpPr>
          <p:spPr bwMode="auto">
            <a:xfrm>
              <a:off x="5194301" y="2697163"/>
              <a:ext cx="12700" cy="4763"/>
            </a:xfrm>
            <a:custGeom>
              <a:avLst/>
              <a:gdLst/>
              <a:ahLst/>
              <a:cxnLst>
                <a:cxn ang="0">
                  <a:pos x="7" y="0"/>
                </a:cxn>
                <a:cxn ang="0">
                  <a:pos x="0" y="0"/>
                </a:cxn>
                <a:cxn ang="0">
                  <a:pos x="0" y="0"/>
                </a:cxn>
                <a:cxn ang="0">
                  <a:pos x="7" y="8"/>
                </a:cxn>
                <a:cxn ang="0">
                  <a:pos x="15" y="8"/>
                </a:cxn>
                <a:cxn ang="0">
                  <a:pos x="23" y="0"/>
                </a:cxn>
                <a:cxn ang="0">
                  <a:pos x="23" y="0"/>
                </a:cxn>
                <a:cxn ang="0">
                  <a:pos x="15" y="0"/>
                </a:cxn>
                <a:cxn ang="0">
                  <a:pos x="7" y="0"/>
                </a:cxn>
              </a:cxnLst>
              <a:rect l="0" t="0" r="r" b="b"/>
              <a:pathLst>
                <a:path w="23" h="8">
                  <a:moveTo>
                    <a:pt x="7" y="0"/>
                  </a:moveTo>
                  <a:lnTo>
                    <a:pt x="0" y="0"/>
                  </a:lnTo>
                  <a:lnTo>
                    <a:pt x="0" y="0"/>
                  </a:lnTo>
                  <a:lnTo>
                    <a:pt x="7" y="8"/>
                  </a:lnTo>
                  <a:lnTo>
                    <a:pt x="15" y="8"/>
                  </a:lnTo>
                  <a:lnTo>
                    <a:pt x="23" y="0"/>
                  </a:lnTo>
                  <a:lnTo>
                    <a:pt x="23"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62" name="Line 6145"/>
            <p:cNvSpPr>
              <a:spLocks noChangeShapeType="1"/>
            </p:cNvSpPr>
            <p:nvPr/>
          </p:nvSpPr>
          <p:spPr bwMode="auto">
            <a:xfrm>
              <a:off x="5202238" y="26971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63" name="Freeform 6146"/>
            <p:cNvSpPr>
              <a:spLocks/>
            </p:cNvSpPr>
            <p:nvPr/>
          </p:nvSpPr>
          <p:spPr bwMode="auto">
            <a:xfrm>
              <a:off x="5199063" y="2697163"/>
              <a:ext cx="15875" cy="4763"/>
            </a:xfrm>
            <a:custGeom>
              <a:avLst/>
              <a:gdLst/>
              <a:ahLst/>
              <a:cxnLst>
                <a:cxn ang="0">
                  <a:pos x="8" y="0"/>
                </a:cxn>
                <a:cxn ang="0">
                  <a:pos x="0" y="0"/>
                </a:cxn>
                <a:cxn ang="0">
                  <a:pos x="8" y="8"/>
                </a:cxn>
                <a:cxn ang="0">
                  <a:pos x="23" y="8"/>
                </a:cxn>
                <a:cxn ang="0">
                  <a:pos x="30" y="0"/>
                </a:cxn>
                <a:cxn ang="0">
                  <a:pos x="23" y="0"/>
                </a:cxn>
                <a:cxn ang="0">
                  <a:pos x="8" y="0"/>
                </a:cxn>
              </a:cxnLst>
              <a:rect l="0" t="0" r="r" b="b"/>
              <a:pathLst>
                <a:path w="30" h="8">
                  <a:moveTo>
                    <a:pt x="8" y="0"/>
                  </a:moveTo>
                  <a:lnTo>
                    <a:pt x="0" y="0"/>
                  </a:lnTo>
                  <a:lnTo>
                    <a:pt x="8" y="8"/>
                  </a:lnTo>
                  <a:lnTo>
                    <a:pt x="23" y="8"/>
                  </a:lnTo>
                  <a:lnTo>
                    <a:pt x="30" y="0"/>
                  </a:lnTo>
                  <a:lnTo>
                    <a:pt x="23"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64" name="Freeform 6147"/>
            <p:cNvSpPr>
              <a:spLocks/>
            </p:cNvSpPr>
            <p:nvPr/>
          </p:nvSpPr>
          <p:spPr bwMode="auto">
            <a:xfrm>
              <a:off x="5199063" y="2697163"/>
              <a:ext cx="15875" cy="4763"/>
            </a:xfrm>
            <a:custGeom>
              <a:avLst/>
              <a:gdLst/>
              <a:ahLst/>
              <a:cxnLst>
                <a:cxn ang="0">
                  <a:pos x="8" y="0"/>
                </a:cxn>
                <a:cxn ang="0">
                  <a:pos x="0" y="0"/>
                </a:cxn>
                <a:cxn ang="0">
                  <a:pos x="0" y="0"/>
                </a:cxn>
                <a:cxn ang="0">
                  <a:pos x="8" y="8"/>
                </a:cxn>
                <a:cxn ang="0">
                  <a:pos x="23" y="8"/>
                </a:cxn>
                <a:cxn ang="0">
                  <a:pos x="30" y="0"/>
                </a:cxn>
                <a:cxn ang="0">
                  <a:pos x="23" y="0"/>
                </a:cxn>
                <a:cxn ang="0">
                  <a:pos x="23" y="0"/>
                </a:cxn>
                <a:cxn ang="0">
                  <a:pos x="8" y="0"/>
                </a:cxn>
              </a:cxnLst>
              <a:rect l="0" t="0" r="r" b="b"/>
              <a:pathLst>
                <a:path w="30" h="8">
                  <a:moveTo>
                    <a:pt x="8" y="0"/>
                  </a:moveTo>
                  <a:lnTo>
                    <a:pt x="0" y="0"/>
                  </a:lnTo>
                  <a:lnTo>
                    <a:pt x="0" y="0"/>
                  </a:lnTo>
                  <a:lnTo>
                    <a:pt x="8" y="8"/>
                  </a:lnTo>
                  <a:lnTo>
                    <a:pt x="23" y="8"/>
                  </a:lnTo>
                  <a:lnTo>
                    <a:pt x="30" y="0"/>
                  </a:lnTo>
                  <a:lnTo>
                    <a:pt x="23" y="0"/>
                  </a:lnTo>
                  <a:lnTo>
                    <a:pt x="23"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65" name="Line 6148"/>
            <p:cNvSpPr>
              <a:spLocks noChangeShapeType="1"/>
            </p:cNvSpPr>
            <p:nvPr/>
          </p:nvSpPr>
          <p:spPr bwMode="auto">
            <a:xfrm>
              <a:off x="5210176" y="26971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66" name="Freeform 6149"/>
            <p:cNvSpPr>
              <a:spLocks/>
            </p:cNvSpPr>
            <p:nvPr/>
          </p:nvSpPr>
          <p:spPr bwMode="auto">
            <a:xfrm>
              <a:off x="5207001" y="2697163"/>
              <a:ext cx="11113" cy="4763"/>
            </a:xfrm>
            <a:custGeom>
              <a:avLst/>
              <a:gdLst/>
              <a:ahLst/>
              <a:cxnLst>
                <a:cxn ang="0">
                  <a:pos x="7" y="0"/>
                </a:cxn>
                <a:cxn ang="0">
                  <a:pos x="0" y="0"/>
                </a:cxn>
                <a:cxn ang="0">
                  <a:pos x="7" y="8"/>
                </a:cxn>
                <a:cxn ang="0">
                  <a:pos x="14" y="8"/>
                </a:cxn>
                <a:cxn ang="0">
                  <a:pos x="22" y="0"/>
                </a:cxn>
                <a:cxn ang="0">
                  <a:pos x="14" y="0"/>
                </a:cxn>
                <a:cxn ang="0">
                  <a:pos x="7" y="0"/>
                </a:cxn>
              </a:cxnLst>
              <a:rect l="0" t="0" r="r" b="b"/>
              <a:pathLst>
                <a:path w="22" h="8">
                  <a:moveTo>
                    <a:pt x="7" y="0"/>
                  </a:moveTo>
                  <a:lnTo>
                    <a:pt x="0" y="0"/>
                  </a:lnTo>
                  <a:lnTo>
                    <a:pt x="7" y="8"/>
                  </a:lnTo>
                  <a:lnTo>
                    <a:pt x="14" y="8"/>
                  </a:lnTo>
                  <a:lnTo>
                    <a:pt x="22" y="0"/>
                  </a:lnTo>
                  <a:lnTo>
                    <a:pt x="14"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67" name="Freeform 6150"/>
            <p:cNvSpPr>
              <a:spLocks/>
            </p:cNvSpPr>
            <p:nvPr/>
          </p:nvSpPr>
          <p:spPr bwMode="auto">
            <a:xfrm>
              <a:off x="5207001" y="2697163"/>
              <a:ext cx="11113" cy="4763"/>
            </a:xfrm>
            <a:custGeom>
              <a:avLst/>
              <a:gdLst/>
              <a:ahLst/>
              <a:cxnLst>
                <a:cxn ang="0">
                  <a:pos x="7" y="0"/>
                </a:cxn>
                <a:cxn ang="0">
                  <a:pos x="0" y="0"/>
                </a:cxn>
                <a:cxn ang="0">
                  <a:pos x="0" y="0"/>
                </a:cxn>
                <a:cxn ang="0">
                  <a:pos x="7" y="8"/>
                </a:cxn>
                <a:cxn ang="0">
                  <a:pos x="14" y="8"/>
                </a:cxn>
                <a:cxn ang="0">
                  <a:pos x="22" y="0"/>
                </a:cxn>
                <a:cxn ang="0">
                  <a:pos x="14" y="0"/>
                </a:cxn>
                <a:cxn ang="0">
                  <a:pos x="14" y="0"/>
                </a:cxn>
                <a:cxn ang="0">
                  <a:pos x="7" y="0"/>
                </a:cxn>
              </a:cxnLst>
              <a:rect l="0" t="0" r="r" b="b"/>
              <a:pathLst>
                <a:path w="22" h="8">
                  <a:moveTo>
                    <a:pt x="7" y="0"/>
                  </a:moveTo>
                  <a:lnTo>
                    <a:pt x="0" y="0"/>
                  </a:lnTo>
                  <a:lnTo>
                    <a:pt x="0" y="0"/>
                  </a:lnTo>
                  <a:lnTo>
                    <a:pt x="7" y="8"/>
                  </a:lnTo>
                  <a:lnTo>
                    <a:pt x="14" y="8"/>
                  </a:lnTo>
                  <a:lnTo>
                    <a:pt x="22" y="0"/>
                  </a:lnTo>
                  <a:lnTo>
                    <a:pt x="14" y="0"/>
                  </a:lnTo>
                  <a:lnTo>
                    <a:pt x="14"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68" name="Line 6151"/>
            <p:cNvSpPr>
              <a:spLocks noChangeShapeType="1"/>
            </p:cNvSpPr>
            <p:nvPr/>
          </p:nvSpPr>
          <p:spPr bwMode="auto">
            <a:xfrm>
              <a:off x="5214938" y="26971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69" name="Freeform 6152"/>
            <p:cNvSpPr>
              <a:spLocks/>
            </p:cNvSpPr>
            <p:nvPr/>
          </p:nvSpPr>
          <p:spPr bwMode="auto">
            <a:xfrm>
              <a:off x="5210176" y="2697163"/>
              <a:ext cx="12700" cy="4763"/>
            </a:xfrm>
            <a:custGeom>
              <a:avLst/>
              <a:gdLst/>
              <a:ahLst/>
              <a:cxnLst>
                <a:cxn ang="0">
                  <a:pos x="7" y="0"/>
                </a:cxn>
                <a:cxn ang="0">
                  <a:pos x="0" y="0"/>
                </a:cxn>
                <a:cxn ang="0">
                  <a:pos x="7" y="8"/>
                </a:cxn>
                <a:cxn ang="0">
                  <a:pos x="15" y="8"/>
                </a:cxn>
                <a:cxn ang="0">
                  <a:pos x="23" y="0"/>
                </a:cxn>
                <a:cxn ang="0">
                  <a:pos x="15" y="0"/>
                </a:cxn>
                <a:cxn ang="0">
                  <a:pos x="7" y="0"/>
                </a:cxn>
              </a:cxnLst>
              <a:rect l="0" t="0" r="r" b="b"/>
              <a:pathLst>
                <a:path w="23" h="8">
                  <a:moveTo>
                    <a:pt x="7" y="0"/>
                  </a:moveTo>
                  <a:lnTo>
                    <a:pt x="0" y="0"/>
                  </a:lnTo>
                  <a:lnTo>
                    <a:pt x="7" y="8"/>
                  </a:lnTo>
                  <a:lnTo>
                    <a:pt x="15" y="8"/>
                  </a:lnTo>
                  <a:lnTo>
                    <a:pt x="23" y="0"/>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70" name="Freeform 6153"/>
            <p:cNvSpPr>
              <a:spLocks/>
            </p:cNvSpPr>
            <p:nvPr/>
          </p:nvSpPr>
          <p:spPr bwMode="auto">
            <a:xfrm>
              <a:off x="5210176" y="2697163"/>
              <a:ext cx="12700" cy="4763"/>
            </a:xfrm>
            <a:custGeom>
              <a:avLst/>
              <a:gdLst/>
              <a:ahLst/>
              <a:cxnLst>
                <a:cxn ang="0">
                  <a:pos x="7" y="0"/>
                </a:cxn>
                <a:cxn ang="0">
                  <a:pos x="0" y="0"/>
                </a:cxn>
                <a:cxn ang="0">
                  <a:pos x="0" y="0"/>
                </a:cxn>
                <a:cxn ang="0">
                  <a:pos x="7" y="8"/>
                </a:cxn>
                <a:cxn ang="0">
                  <a:pos x="15" y="8"/>
                </a:cxn>
                <a:cxn ang="0">
                  <a:pos x="23" y="0"/>
                </a:cxn>
                <a:cxn ang="0">
                  <a:pos x="23" y="0"/>
                </a:cxn>
                <a:cxn ang="0">
                  <a:pos x="15" y="0"/>
                </a:cxn>
                <a:cxn ang="0">
                  <a:pos x="7" y="0"/>
                </a:cxn>
              </a:cxnLst>
              <a:rect l="0" t="0" r="r" b="b"/>
              <a:pathLst>
                <a:path w="23" h="8">
                  <a:moveTo>
                    <a:pt x="7" y="0"/>
                  </a:moveTo>
                  <a:lnTo>
                    <a:pt x="0" y="0"/>
                  </a:lnTo>
                  <a:lnTo>
                    <a:pt x="0" y="0"/>
                  </a:lnTo>
                  <a:lnTo>
                    <a:pt x="7" y="8"/>
                  </a:lnTo>
                  <a:lnTo>
                    <a:pt x="15" y="8"/>
                  </a:lnTo>
                  <a:lnTo>
                    <a:pt x="23" y="0"/>
                  </a:lnTo>
                  <a:lnTo>
                    <a:pt x="23"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71" name="Line 6154"/>
            <p:cNvSpPr>
              <a:spLocks noChangeShapeType="1"/>
            </p:cNvSpPr>
            <p:nvPr/>
          </p:nvSpPr>
          <p:spPr bwMode="auto">
            <a:xfrm>
              <a:off x="5218113" y="26971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72" name="Freeform 6155"/>
            <p:cNvSpPr>
              <a:spLocks/>
            </p:cNvSpPr>
            <p:nvPr/>
          </p:nvSpPr>
          <p:spPr bwMode="auto">
            <a:xfrm>
              <a:off x="5218113" y="2697163"/>
              <a:ext cx="12700" cy="4763"/>
            </a:xfrm>
            <a:custGeom>
              <a:avLst/>
              <a:gdLst/>
              <a:ahLst/>
              <a:cxnLst>
                <a:cxn ang="0">
                  <a:pos x="0" y="0"/>
                </a:cxn>
                <a:cxn ang="0">
                  <a:pos x="0" y="8"/>
                </a:cxn>
                <a:cxn ang="0">
                  <a:pos x="15" y="8"/>
                </a:cxn>
                <a:cxn ang="0">
                  <a:pos x="23" y="0"/>
                </a:cxn>
                <a:cxn ang="0">
                  <a:pos x="15" y="0"/>
                </a:cxn>
                <a:cxn ang="0">
                  <a:pos x="0" y="0"/>
                </a:cxn>
              </a:cxnLst>
              <a:rect l="0" t="0" r="r" b="b"/>
              <a:pathLst>
                <a:path w="23" h="8">
                  <a:moveTo>
                    <a:pt x="0" y="0"/>
                  </a:moveTo>
                  <a:lnTo>
                    <a:pt x="0" y="8"/>
                  </a:lnTo>
                  <a:lnTo>
                    <a:pt x="15" y="8"/>
                  </a:lnTo>
                  <a:lnTo>
                    <a:pt x="23" y="0"/>
                  </a:lnTo>
                  <a:lnTo>
                    <a:pt x="15"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73" name="Freeform 6156"/>
            <p:cNvSpPr>
              <a:spLocks/>
            </p:cNvSpPr>
            <p:nvPr/>
          </p:nvSpPr>
          <p:spPr bwMode="auto">
            <a:xfrm>
              <a:off x="5218113" y="2697163"/>
              <a:ext cx="12700" cy="4763"/>
            </a:xfrm>
            <a:custGeom>
              <a:avLst/>
              <a:gdLst/>
              <a:ahLst/>
              <a:cxnLst>
                <a:cxn ang="0">
                  <a:pos x="0" y="0"/>
                </a:cxn>
                <a:cxn ang="0">
                  <a:pos x="0" y="0"/>
                </a:cxn>
                <a:cxn ang="0">
                  <a:pos x="0" y="0"/>
                </a:cxn>
                <a:cxn ang="0">
                  <a:pos x="0" y="8"/>
                </a:cxn>
                <a:cxn ang="0">
                  <a:pos x="15" y="8"/>
                </a:cxn>
                <a:cxn ang="0">
                  <a:pos x="23" y="0"/>
                </a:cxn>
                <a:cxn ang="0">
                  <a:pos x="23" y="0"/>
                </a:cxn>
                <a:cxn ang="0">
                  <a:pos x="15" y="0"/>
                </a:cxn>
                <a:cxn ang="0">
                  <a:pos x="0" y="0"/>
                </a:cxn>
              </a:cxnLst>
              <a:rect l="0" t="0" r="r" b="b"/>
              <a:pathLst>
                <a:path w="23" h="8">
                  <a:moveTo>
                    <a:pt x="0" y="0"/>
                  </a:moveTo>
                  <a:lnTo>
                    <a:pt x="0" y="0"/>
                  </a:lnTo>
                  <a:lnTo>
                    <a:pt x="0" y="0"/>
                  </a:lnTo>
                  <a:lnTo>
                    <a:pt x="0" y="8"/>
                  </a:lnTo>
                  <a:lnTo>
                    <a:pt x="15" y="8"/>
                  </a:lnTo>
                  <a:lnTo>
                    <a:pt x="23" y="0"/>
                  </a:lnTo>
                  <a:lnTo>
                    <a:pt x="23" y="0"/>
                  </a:lnTo>
                  <a:lnTo>
                    <a:pt x="15"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74" name="Line 6157"/>
            <p:cNvSpPr>
              <a:spLocks noChangeShapeType="1"/>
            </p:cNvSpPr>
            <p:nvPr/>
          </p:nvSpPr>
          <p:spPr bwMode="auto">
            <a:xfrm>
              <a:off x="5230813" y="26971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75" name="Rectangle 6158"/>
            <p:cNvSpPr>
              <a:spLocks noChangeArrowheads="1"/>
            </p:cNvSpPr>
            <p:nvPr/>
          </p:nvSpPr>
          <p:spPr bwMode="auto">
            <a:xfrm>
              <a:off x="5222876" y="2697163"/>
              <a:ext cx="7938" cy="11113"/>
            </a:xfrm>
            <a:prstGeom prst="rect">
              <a:avLst/>
            </a:prstGeom>
            <a:grpFill/>
            <a:ln w="22225">
              <a:solidFill>
                <a:schemeClr val="accent1"/>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76" name="Freeform 6159"/>
            <p:cNvSpPr>
              <a:spLocks/>
            </p:cNvSpPr>
            <p:nvPr/>
          </p:nvSpPr>
          <p:spPr bwMode="auto">
            <a:xfrm>
              <a:off x="5222876" y="2697163"/>
              <a:ext cx="7938" cy="11113"/>
            </a:xfrm>
            <a:custGeom>
              <a:avLst/>
              <a:gdLst/>
              <a:ahLst/>
              <a:cxnLst>
                <a:cxn ang="0">
                  <a:pos x="15" y="0"/>
                </a:cxn>
                <a:cxn ang="0">
                  <a:pos x="15" y="0"/>
                </a:cxn>
                <a:cxn ang="0">
                  <a:pos x="7" y="0"/>
                </a:cxn>
                <a:cxn ang="0">
                  <a:pos x="0" y="0"/>
                </a:cxn>
                <a:cxn ang="0">
                  <a:pos x="0" y="22"/>
                </a:cxn>
                <a:cxn ang="0">
                  <a:pos x="7" y="22"/>
                </a:cxn>
                <a:cxn ang="0">
                  <a:pos x="15" y="22"/>
                </a:cxn>
                <a:cxn ang="0">
                  <a:pos x="15" y="22"/>
                </a:cxn>
                <a:cxn ang="0">
                  <a:pos x="15" y="0"/>
                </a:cxn>
              </a:cxnLst>
              <a:rect l="0" t="0" r="r" b="b"/>
              <a:pathLst>
                <a:path w="15" h="22">
                  <a:moveTo>
                    <a:pt x="15" y="0"/>
                  </a:moveTo>
                  <a:lnTo>
                    <a:pt x="15" y="0"/>
                  </a:lnTo>
                  <a:lnTo>
                    <a:pt x="7" y="0"/>
                  </a:lnTo>
                  <a:lnTo>
                    <a:pt x="0" y="0"/>
                  </a:lnTo>
                  <a:lnTo>
                    <a:pt x="0" y="22"/>
                  </a:lnTo>
                  <a:lnTo>
                    <a:pt x="7" y="22"/>
                  </a:lnTo>
                  <a:lnTo>
                    <a:pt x="15" y="22"/>
                  </a:lnTo>
                  <a:lnTo>
                    <a:pt x="15" y="22"/>
                  </a:lnTo>
                  <a:lnTo>
                    <a:pt x="15"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77" name="Line 6160"/>
            <p:cNvSpPr>
              <a:spLocks noChangeShapeType="1"/>
            </p:cNvSpPr>
            <p:nvPr/>
          </p:nvSpPr>
          <p:spPr bwMode="auto">
            <a:xfrm>
              <a:off x="5226051" y="27051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78" name="Freeform 6161"/>
            <p:cNvSpPr>
              <a:spLocks/>
            </p:cNvSpPr>
            <p:nvPr/>
          </p:nvSpPr>
          <p:spPr bwMode="auto">
            <a:xfrm>
              <a:off x="5222876" y="2705100"/>
              <a:ext cx="15875" cy="3175"/>
            </a:xfrm>
            <a:custGeom>
              <a:avLst/>
              <a:gdLst/>
              <a:ahLst/>
              <a:cxnLst>
                <a:cxn ang="0">
                  <a:pos x="7" y="0"/>
                </a:cxn>
                <a:cxn ang="0">
                  <a:pos x="0" y="7"/>
                </a:cxn>
                <a:cxn ang="0">
                  <a:pos x="29" y="7"/>
                </a:cxn>
                <a:cxn ang="0">
                  <a:pos x="29" y="0"/>
                </a:cxn>
                <a:cxn ang="0">
                  <a:pos x="22" y="0"/>
                </a:cxn>
                <a:cxn ang="0">
                  <a:pos x="7" y="0"/>
                </a:cxn>
              </a:cxnLst>
              <a:rect l="0" t="0" r="r" b="b"/>
              <a:pathLst>
                <a:path w="29" h="7">
                  <a:moveTo>
                    <a:pt x="7" y="0"/>
                  </a:moveTo>
                  <a:lnTo>
                    <a:pt x="0" y="7"/>
                  </a:lnTo>
                  <a:lnTo>
                    <a:pt x="29" y="7"/>
                  </a:lnTo>
                  <a:lnTo>
                    <a:pt x="29" y="0"/>
                  </a:lnTo>
                  <a:lnTo>
                    <a:pt x="22"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79" name="Freeform 6162"/>
            <p:cNvSpPr>
              <a:spLocks/>
            </p:cNvSpPr>
            <p:nvPr/>
          </p:nvSpPr>
          <p:spPr bwMode="auto">
            <a:xfrm>
              <a:off x="5222876" y="2705100"/>
              <a:ext cx="15875" cy="3175"/>
            </a:xfrm>
            <a:custGeom>
              <a:avLst/>
              <a:gdLst/>
              <a:ahLst/>
              <a:cxnLst>
                <a:cxn ang="0">
                  <a:pos x="7" y="0"/>
                </a:cxn>
                <a:cxn ang="0">
                  <a:pos x="7" y="0"/>
                </a:cxn>
                <a:cxn ang="0">
                  <a:pos x="0" y="7"/>
                </a:cxn>
                <a:cxn ang="0">
                  <a:pos x="7" y="7"/>
                </a:cxn>
                <a:cxn ang="0">
                  <a:pos x="22" y="7"/>
                </a:cxn>
                <a:cxn ang="0">
                  <a:pos x="29" y="7"/>
                </a:cxn>
                <a:cxn ang="0">
                  <a:pos x="29" y="0"/>
                </a:cxn>
                <a:cxn ang="0">
                  <a:pos x="22" y="0"/>
                </a:cxn>
                <a:cxn ang="0">
                  <a:pos x="7" y="0"/>
                </a:cxn>
              </a:cxnLst>
              <a:rect l="0" t="0" r="r" b="b"/>
              <a:pathLst>
                <a:path w="29" h="7">
                  <a:moveTo>
                    <a:pt x="7" y="0"/>
                  </a:moveTo>
                  <a:lnTo>
                    <a:pt x="7" y="0"/>
                  </a:lnTo>
                  <a:lnTo>
                    <a:pt x="0" y="7"/>
                  </a:lnTo>
                  <a:lnTo>
                    <a:pt x="7" y="7"/>
                  </a:lnTo>
                  <a:lnTo>
                    <a:pt x="22" y="7"/>
                  </a:lnTo>
                  <a:lnTo>
                    <a:pt x="29" y="7"/>
                  </a:lnTo>
                  <a:lnTo>
                    <a:pt x="29" y="0"/>
                  </a:lnTo>
                  <a:lnTo>
                    <a:pt x="22"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80" name="Line 6163"/>
            <p:cNvSpPr>
              <a:spLocks noChangeShapeType="1"/>
            </p:cNvSpPr>
            <p:nvPr/>
          </p:nvSpPr>
          <p:spPr bwMode="auto">
            <a:xfrm>
              <a:off x="5233988" y="27051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81" name="Freeform 6164"/>
            <p:cNvSpPr>
              <a:spLocks/>
            </p:cNvSpPr>
            <p:nvPr/>
          </p:nvSpPr>
          <p:spPr bwMode="auto">
            <a:xfrm>
              <a:off x="5230813" y="2705100"/>
              <a:ext cx="20638" cy="3175"/>
            </a:xfrm>
            <a:custGeom>
              <a:avLst/>
              <a:gdLst/>
              <a:ahLst/>
              <a:cxnLst>
                <a:cxn ang="0">
                  <a:pos x="7" y="0"/>
                </a:cxn>
                <a:cxn ang="0">
                  <a:pos x="0" y="0"/>
                </a:cxn>
                <a:cxn ang="0">
                  <a:pos x="0" y="7"/>
                </a:cxn>
                <a:cxn ang="0">
                  <a:pos x="38" y="7"/>
                </a:cxn>
                <a:cxn ang="0">
                  <a:pos x="38" y="0"/>
                </a:cxn>
                <a:cxn ang="0">
                  <a:pos x="30" y="0"/>
                </a:cxn>
                <a:cxn ang="0">
                  <a:pos x="7" y="0"/>
                </a:cxn>
              </a:cxnLst>
              <a:rect l="0" t="0" r="r" b="b"/>
              <a:pathLst>
                <a:path w="38" h="7">
                  <a:moveTo>
                    <a:pt x="7" y="0"/>
                  </a:moveTo>
                  <a:lnTo>
                    <a:pt x="0" y="0"/>
                  </a:lnTo>
                  <a:lnTo>
                    <a:pt x="0" y="7"/>
                  </a:lnTo>
                  <a:lnTo>
                    <a:pt x="38" y="7"/>
                  </a:lnTo>
                  <a:lnTo>
                    <a:pt x="38" y="0"/>
                  </a:lnTo>
                  <a:lnTo>
                    <a:pt x="30"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82" name="Freeform 6165"/>
            <p:cNvSpPr>
              <a:spLocks/>
            </p:cNvSpPr>
            <p:nvPr/>
          </p:nvSpPr>
          <p:spPr bwMode="auto">
            <a:xfrm>
              <a:off x="5230813" y="2705100"/>
              <a:ext cx="20638" cy="3175"/>
            </a:xfrm>
            <a:custGeom>
              <a:avLst/>
              <a:gdLst/>
              <a:ahLst/>
              <a:cxnLst>
                <a:cxn ang="0">
                  <a:pos x="7" y="0"/>
                </a:cxn>
                <a:cxn ang="0">
                  <a:pos x="0" y="0"/>
                </a:cxn>
                <a:cxn ang="0">
                  <a:pos x="0" y="7"/>
                </a:cxn>
                <a:cxn ang="0">
                  <a:pos x="7" y="7"/>
                </a:cxn>
                <a:cxn ang="0">
                  <a:pos x="30" y="7"/>
                </a:cxn>
                <a:cxn ang="0">
                  <a:pos x="38" y="7"/>
                </a:cxn>
                <a:cxn ang="0">
                  <a:pos x="38" y="0"/>
                </a:cxn>
                <a:cxn ang="0">
                  <a:pos x="30" y="0"/>
                </a:cxn>
                <a:cxn ang="0">
                  <a:pos x="7" y="0"/>
                </a:cxn>
              </a:cxnLst>
              <a:rect l="0" t="0" r="r" b="b"/>
              <a:pathLst>
                <a:path w="38" h="7">
                  <a:moveTo>
                    <a:pt x="7" y="0"/>
                  </a:moveTo>
                  <a:lnTo>
                    <a:pt x="0" y="0"/>
                  </a:lnTo>
                  <a:lnTo>
                    <a:pt x="0" y="7"/>
                  </a:lnTo>
                  <a:lnTo>
                    <a:pt x="7" y="7"/>
                  </a:lnTo>
                  <a:lnTo>
                    <a:pt x="30" y="7"/>
                  </a:lnTo>
                  <a:lnTo>
                    <a:pt x="38" y="7"/>
                  </a:lnTo>
                  <a:lnTo>
                    <a:pt x="38" y="0"/>
                  </a:lnTo>
                  <a:lnTo>
                    <a:pt x="30"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83" name="Line 6166"/>
            <p:cNvSpPr>
              <a:spLocks noChangeShapeType="1"/>
            </p:cNvSpPr>
            <p:nvPr/>
          </p:nvSpPr>
          <p:spPr bwMode="auto">
            <a:xfrm>
              <a:off x="5246688" y="27051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84" name="Freeform 6167"/>
            <p:cNvSpPr>
              <a:spLocks/>
            </p:cNvSpPr>
            <p:nvPr/>
          </p:nvSpPr>
          <p:spPr bwMode="auto">
            <a:xfrm>
              <a:off x="5241926" y="2705100"/>
              <a:ext cx="23813" cy="3175"/>
            </a:xfrm>
            <a:custGeom>
              <a:avLst/>
              <a:gdLst/>
              <a:ahLst/>
              <a:cxnLst>
                <a:cxn ang="0">
                  <a:pos x="8" y="0"/>
                </a:cxn>
                <a:cxn ang="0">
                  <a:pos x="0" y="0"/>
                </a:cxn>
                <a:cxn ang="0">
                  <a:pos x="0" y="7"/>
                </a:cxn>
                <a:cxn ang="0">
                  <a:pos x="45" y="7"/>
                </a:cxn>
                <a:cxn ang="0">
                  <a:pos x="38" y="0"/>
                </a:cxn>
                <a:cxn ang="0">
                  <a:pos x="8" y="0"/>
                </a:cxn>
              </a:cxnLst>
              <a:rect l="0" t="0" r="r" b="b"/>
              <a:pathLst>
                <a:path w="45" h="7">
                  <a:moveTo>
                    <a:pt x="8" y="0"/>
                  </a:moveTo>
                  <a:lnTo>
                    <a:pt x="0" y="0"/>
                  </a:lnTo>
                  <a:lnTo>
                    <a:pt x="0" y="7"/>
                  </a:lnTo>
                  <a:lnTo>
                    <a:pt x="45" y="7"/>
                  </a:lnTo>
                  <a:lnTo>
                    <a:pt x="38"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85" name="Freeform 6168"/>
            <p:cNvSpPr>
              <a:spLocks/>
            </p:cNvSpPr>
            <p:nvPr/>
          </p:nvSpPr>
          <p:spPr bwMode="auto">
            <a:xfrm>
              <a:off x="5241926" y="2705100"/>
              <a:ext cx="23813" cy="3175"/>
            </a:xfrm>
            <a:custGeom>
              <a:avLst/>
              <a:gdLst/>
              <a:ahLst/>
              <a:cxnLst>
                <a:cxn ang="0">
                  <a:pos x="8" y="0"/>
                </a:cxn>
                <a:cxn ang="0">
                  <a:pos x="0" y="0"/>
                </a:cxn>
                <a:cxn ang="0">
                  <a:pos x="0" y="7"/>
                </a:cxn>
                <a:cxn ang="0">
                  <a:pos x="8" y="7"/>
                </a:cxn>
                <a:cxn ang="0">
                  <a:pos x="38" y="7"/>
                </a:cxn>
                <a:cxn ang="0">
                  <a:pos x="45" y="7"/>
                </a:cxn>
                <a:cxn ang="0">
                  <a:pos x="38" y="0"/>
                </a:cxn>
                <a:cxn ang="0">
                  <a:pos x="38" y="0"/>
                </a:cxn>
                <a:cxn ang="0">
                  <a:pos x="8" y="0"/>
                </a:cxn>
              </a:cxnLst>
              <a:rect l="0" t="0" r="r" b="b"/>
              <a:pathLst>
                <a:path w="45" h="7">
                  <a:moveTo>
                    <a:pt x="8" y="0"/>
                  </a:moveTo>
                  <a:lnTo>
                    <a:pt x="0" y="0"/>
                  </a:lnTo>
                  <a:lnTo>
                    <a:pt x="0" y="7"/>
                  </a:lnTo>
                  <a:lnTo>
                    <a:pt x="8" y="7"/>
                  </a:lnTo>
                  <a:lnTo>
                    <a:pt x="38" y="7"/>
                  </a:lnTo>
                  <a:lnTo>
                    <a:pt x="45" y="7"/>
                  </a:lnTo>
                  <a:lnTo>
                    <a:pt x="38" y="0"/>
                  </a:lnTo>
                  <a:lnTo>
                    <a:pt x="38"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86" name="Line 6169"/>
            <p:cNvSpPr>
              <a:spLocks noChangeShapeType="1"/>
            </p:cNvSpPr>
            <p:nvPr/>
          </p:nvSpPr>
          <p:spPr bwMode="auto">
            <a:xfrm>
              <a:off x="5262563" y="27051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87" name="Freeform 6170"/>
            <p:cNvSpPr>
              <a:spLocks/>
            </p:cNvSpPr>
            <p:nvPr/>
          </p:nvSpPr>
          <p:spPr bwMode="auto">
            <a:xfrm>
              <a:off x="5257801" y="2705100"/>
              <a:ext cx="12700" cy="3175"/>
            </a:xfrm>
            <a:custGeom>
              <a:avLst/>
              <a:gdLst/>
              <a:ahLst/>
              <a:cxnLst>
                <a:cxn ang="0">
                  <a:pos x="8" y="0"/>
                </a:cxn>
                <a:cxn ang="0">
                  <a:pos x="0" y="0"/>
                </a:cxn>
                <a:cxn ang="0">
                  <a:pos x="0" y="7"/>
                </a:cxn>
                <a:cxn ang="0">
                  <a:pos x="23" y="7"/>
                </a:cxn>
                <a:cxn ang="0">
                  <a:pos x="23" y="0"/>
                </a:cxn>
                <a:cxn ang="0">
                  <a:pos x="15" y="0"/>
                </a:cxn>
                <a:cxn ang="0">
                  <a:pos x="8" y="0"/>
                </a:cxn>
              </a:cxnLst>
              <a:rect l="0" t="0" r="r" b="b"/>
              <a:pathLst>
                <a:path w="23" h="7">
                  <a:moveTo>
                    <a:pt x="8" y="0"/>
                  </a:moveTo>
                  <a:lnTo>
                    <a:pt x="0" y="0"/>
                  </a:lnTo>
                  <a:lnTo>
                    <a:pt x="0" y="7"/>
                  </a:lnTo>
                  <a:lnTo>
                    <a:pt x="23" y="7"/>
                  </a:lnTo>
                  <a:lnTo>
                    <a:pt x="23" y="0"/>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88" name="Freeform 6171"/>
            <p:cNvSpPr>
              <a:spLocks/>
            </p:cNvSpPr>
            <p:nvPr/>
          </p:nvSpPr>
          <p:spPr bwMode="auto">
            <a:xfrm>
              <a:off x="5257801" y="2705100"/>
              <a:ext cx="12700" cy="3175"/>
            </a:xfrm>
            <a:custGeom>
              <a:avLst/>
              <a:gdLst/>
              <a:ahLst/>
              <a:cxnLst>
                <a:cxn ang="0">
                  <a:pos x="8" y="0"/>
                </a:cxn>
                <a:cxn ang="0">
                  <a:pos x="0" y="0"/>
                </a:cxn>
                <a:cxn ang="0">
                  <a:pos x="0" y="7"/>
                </a:cxn>
                <a:cxn ang="0">
                  <a:pos x="8" y="7"/>
                </a:cxn>
                <a:cxn ang="0">
                  <a:pos x="15" y="7"/>
                </a:cxn>
                <a:cxn ang="0">
                  <a:pos x="23" y="7"/>
                </a:cxn>
                <a:cxn ang="0">
                  <a:pos x="23" y="0"/>
                </a:cxn>
                <a:cxn ang="0">
                  <a:pos x="15" y="0"/>
                </a:cxn>
                <a:cxn ang="0">
                  <a:pos x="8" y="0"/>
                </a:cxn>
              </a:cxnLst>
              <a:rect l="0" t="0" r="r" b="b"/>
              <a:pathLst>
                <a:path w="23" h="7">
                  <a:moveTo>
                    <a:pt x="8" y="0"/>
                  </a:moveTo>
                  <a:lnTo>
                    <a:pt x="0" y="0"/>
                  </a:lnTo>
                  <a:lnTo>
                    <a:pt x="0" y="7"/>
                  </a:lnTo>
                  <a:lnTo>
                    <a:pt x="8" y="7"/>
                  </a:lnTo>
                  <a:lnTo>
                    <a:pt x="15" y="7"/>
                  </a:lnTo>
                  <a:lnTo>
                    <a:pt x="23" y="7"/>
                  </a:lnTo>
                  <a:lnTo>
                    <a:pt x="23"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89" name="Line 6172"/>
            <p:cNvSpPr>
              <a:spLocks noChangeShapeType="1"/>
            </p:cNvSpPr>
            <p:nvPr/>
          </p:nvSpPr>
          <p:spPr bwMode="auto">
            <a:xfrm>
              <a:off x="5270501" y="27082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90" name="Freeform 6173"/>
            <p:cNvSpPr>
              <a:spLocks/>
            </p:cNvSpPr>
            <p:nvPr/>
          </p:nvSpPr>
          <p:spPr bwMode="auto">
            <a:xfrm>
              <a:off x="5265738" y="2705100"/>
              <a:ext cx="4763" cy="15875"/>
            </a:xfrm>
            <a:custGeom>
              <a:avLst/>
              <a:gdLst/>
              <a:ahLst/>
              <a:cxnLst>
                <a:cxn ang="0">
                  <a:pos x="8" y="7"/>
                </a:cxn>
                <a:cxn ang="0">
                  <a:pos x="8" y="0"/>
                </a:cxn>
                <a:cxn ang="0">
                  <a:pos x="0" y="0"/>
                </a:cxn>
                <a:cxn ang="0">
                  <a:pos x="0" y="29"/>
                </a:cxn>
                <a:cxn ang="0">
                  <a:pos x="8" y="29"/>
                </a:cxn>
                <a:cxn ang="0">
                  <a:pos x="8" y="22"/>
                </a:cxn>
                <a:cxn ang="0">
                  <a:pos x="8" y="7"/>
                </a:cxn>
              </a:cxnLst>
              <a:rect l="0" t="0" r="r" b="b"/>
              <a:pathLst>
                <a:path w="8" h="29">
                  <a:moveTo>
                    <a:pt x="8" y="7"/>
                  </a:moveTo>
                  <a:lnTo>
                    <a:pt x="8" y="0"/>
                  </a:lnTo>
                  <a:lnTo>
                    <a:pt x="0" y="0"/>
                  </a:lnTo>
                  <a:lnTo>
                    <a:pt x="0" y="29"/>
                  </a:lnTo>
                  <a:lnTo>
                    <a:pt x="8" y="29"/>
                  </a:lnTo>
                  <a:lnTo>
                    <a:pt x="8" y="22"/>
                  </a:lnTo>
                  <a:lnTo>
                    <a:pt x="8"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91" name="Freeform 6174"/>
            <p:cNvSpPr>
              <a:spLocks/>
            </p:cNvSpPr>
            <p:nvPr/>
          </p:nvSpPr>
          <p:spPr bwMode="auto">
            <a:xfrm>
              <a:off x="5265738" y="2705100"/>
              <a:ext cx="4763" cy="15875"/>
            </a:xfrm>
            <a:custGeom>
              <a:avLst/>
              <a:gdLst/>
              <a:ahLst/>
              <a:cxnLst>
                <a:cxn ang="0">
                  <a:pos x="8" y="7"/>
                </a:cxn>
                <a:cxn ang="0">
                  <a:pos x="8" y="0"/>
                </a:cxn>
                <a:cxn ang="0">
                  <a:pos x="0" y="0"/>
                </a:cxn>
                <a:cxn ang="0">
                  <a:pos x="0" y="7"/>
                </a:cxn>
                <a:cxn ang="0">
                  <a:pos x="0" y="22"/>
                </a:cxn>
                <a:cxn ang="0">
                  <a:pos x="0" y="29"/>
                </a:cxn>
                <a:cxn ang="0">
                  <a:pos x="8" y="29"/>
                </a:cxn>
                <a:cxn ang="0">
                  <a:pos x="8" y="22"/>
                </a:cxn>
                <a:cxn ang="0">
                  <a:pos x="8" y="7"/>
                </a:cxn>
              </a:cxnLst>
              <a:rect l="0" t="0" r="r" b="b"/>
              <a:pathLst>
                <a:path w="8" h="29">
                  <a:moveTo>
                    <a:pt x="8" y="7"/>
                  </a:moveTo>
                  <a:lnTo>
                    <a:pt x="8" y="0"/>
                  </a:lnTo>
                  <a:lnTo>
                    <a:pt x="0" y="0"/>
                  </a:lnTo>
                  <a:lnTo>
                    <a:pt x="0" y="7"/>
                  </a:lnTo>
                  <a:lnTo>
                    <a:pt x="0" y="22"/>
                  </a:lnTo>
                  <a:lnTo>
                    <a:pt x="0" y="29"/>
                  </a:lnTo>
                  <a:lnTo>
                    <a:pt x="8" y="29"/>
                  </a:lnTo>
                  <a:lnTo>
                    <a:pt x="8" y="22"/>
                  </a:lnTo>
                  <a:lnTo>
                    <a:pt x="8"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92" name="Line 6175"/>
            <p:cNvSpPr>
              <a:spLocks noChangeShapeType="1"/>
            </p:cNvSpPr>
            <p:nvPr/>
          </p:nvSpPr>
          <p:spPr bwMode="auto">
            <a:xfrm>
              <a:off x="5265738" y="27130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93" name="Freeform 6176"/>
            <p:cNvSpPr>
              <a:spLocks/>
            </p:cNvSpPr>
            <p:nvPr/>
          </p:nvSpPr>
          <p:spPr bwMode="auto">
            <a:xfrm>
              <a:off x="5265738" y="2713038"/>
              <a:ext cx="9525" cy="7938"/>
            </a:xfrm>
            <a:custGeom>
              <a:avLst/>
              <a:gdLst/>
              <a:ahLst/>
              <a:cxnLst>
                <a:cxn ang="0">
                  <a:pos x="0" y="0"/>
                </a:cxn>
                <a:cxn ang="0">
                  <a:pos x="0" y="15"/>
                </a:cxn>
                <a:cxn ang="0">
                  <a:pos x="8" y="15"/>
                </a:cxn>
                <a:cxn ang="0">
                  <a:pos x="16" y="8"/>
                </a:cxn>
                <a:cxn ang="0">
                  <a:pos x="16" y="0"/>
                </a:cxn>
                <a:cxn ang="0">
                  <a:pos x="8" y="0"/>
                </a:cxn>
                <a:cxn ang="0">
                  <a:pos x="0" y="0"/>
                </a:cxn>
              </a:cxnLst>
              <a:rect l="0" t="0" r="r" b="b"/>
              <a:pathLst>
                <a:path w="16" h="15">
                  <a:moveTo>
                    <a:pt x="0" y="0"/>
                  </a:moveTo>
                  <a:lnTo>
                    <a:pt x="0" y="15"/>
                  </a:lnTo>
                  <a:lnTo>
                    <a:pt x="8" y="15"/>
                  </a:lnTo>
                  <a:lnTo>
                    <a:pt x="16" y="8"/>
                  </a:lnTo>
                  <a:lnTo>
                    <a:pt x="16" y="0"/>
                  </a:lnTo>
                  <a:lnTo>
                    <a:pt x="8"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94" name="Freeform 6177"/>
            <p:cNvSpPr>
              <a:spLocks/>
            </p:cNvSpPr>
            <p:nvPr/>
          </p:nvSpPr>
          <p:spPr bwMode="auto">
            <a:xfrm>
              <a:off x="5265738" y="2713038"/>
              <a:ext cx="9525" cy="7938"/>
            </a:xfrm>
            <a:custGeom>
              <a:avLst/>
              <a:gdLst/>
              <a:ahLst/>
              <a:cxnLst>
                <a:cxn ang="0">
                  <a:pos x="0" y="0"/>
                </a:cxn>
                <a:cxn ang="0">
                  <a:pos x="0" y="0"/>
                </a:cxn>
                <a:cxn ang="0">
                  <a:pos x="0" y="8"/>
                </a:cxn>
                <a:cxn ang="0">
                  <a:pos x="0" y="15"/>
                </a:cxn>
                <a:cxn ang="0">
                  <a:pos x="8" y="15"/>
                </a:cxn>
                <a:cxn ang="0">
                  <a:pos x="16" y="8"/>
                </a:cxn>
                <a:cxn ang="0">
                  <a:pos x="16" y="0"/>
                </a:cxn>
                <a:cxn ang="0">
                  <a:pos x="8" y="0"/>
                </a:cxn>
                <a:cxn ang="0">
                  <a:pos x="0" y="0"/>
                </a:cxn>
              </a:cxnLst>
              <a:rect l="0" t="0" r="r" b="b"/>
              <a:pathLst>
                <a:path w="16" h="15">
                  <a:moveTo>
                    <a:pt x="0" y="0"/>
                  </a:moveTo>
                  <a:lnTo>
                    <a:pt x="0" y="0"/>
                  </a:lnTo>
                  <a:lnTo>
                    <a:pt x="0" y="8"/>
                  </a:lnTo>
                  <a:lnTo>
                    <a:pt x="0" y="15"/>
                  </a:lnTo>
                  <a:lnTo>
                    <a:pt x="8" y="15"/>
                  </a:lnTo>
                  <a:lnTo>
                    <a:pt x="16" y="8"/>
                  </a:lnTo>
                  <a:lnTo>
                    <a:pt x="16" y="0"/>
                  </a:lnTo>
                  <a:lnTo>
                    <a:pt x="8"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95" name="Line 6178"/>
            <p:cNvSpPr>
              <a:spLocks noChangeShapeType="1"/>
            </p:cNvSpPr>
            <p:nvPr/>
          </p:nvSpPr>
          <p:spPr bwMode="auto">
            <a:xfrm>
              <a:off x="5275263" y="27162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96" name="Freeform 6179"/>
            <p:cNvSpPr>
              <a:spLocks/>
            </p:cNvSpPr>
            <p:nvPr/>
          </p:nvSpPr>
          <p:spPr bwMode="auto">
            <a:xfrm>
              <a:off x="5265738" y="2713038"/>
              <a:ext cx="9525" cy="15875"/>
            </a:xfrm>
            <a:custGeom>
              <a:avLst/>
              <a:gdLst/>
              <a:ahLst/>
              <a:cxnLst>
                <a:cxn ang="0">
                  <a:pos x="16" y="8"/>
                </a:cxn>
                <a:cxn ang="0">
                  <a:pos x="16" y="0"/>
                </a:cxn>
                <a:cxn ang="0">
                  <a:pos x="8" y="0"/>
                </a:cxn>
                <a:cxn ang="0">
                  <a:pos x="0" y="8"/>
                </a:cxn>
                <a:cxn ang="0">
                  <a:pos x="0" y="22"/>
                </a:cxn>
                <a:cxn ang="0">
                  <a:pos x="8" y="30"/>
                </a:cxn>
                <a:cxn ang="0">
                  <a:pos x="16" y="30"/>
                </a:cxn>
                <a:cxn ang="0">
                  <a:pos x="16" y="22"/>
                </a:cxn>
                <a:cxn ang="0">
                  <a:pos x="16" y="8"/>
                </a:cxn>
              </a:cxnLst>
              <a:rect l="0" t="0" r="r" b="b"/>
              <a:pathLst>
                <a:path w="16" h="30">
                  <a:moveTo>
                    <a:pt x="16" y="8"/>
                  </a:moveTo>
                  <a:lnTo>
                    <a:pt x="16" y="0"/>
                  </a:lnTo>
                  <a:lnTo>
                    <a:pt x="8" y="0"/>
                  </a:lnTo>
                  <a:lnTo>
                    <a:pt x="0" y="8"/>
                  </a:lnTo>
                  <a:lnTo>
                    <a:pt x="0" y="22"/>
                  </a:lnTo>
                  <a:lnTo>
                    <a:pt x="8" y="30"/>
                  </a:lnTo>
                  <a:lnTo>
                    <a:pt x="16" y="30"/>
                  </a:lnTo>
                  <a:lnTo>
                    <a:pt x="16" y="22"/>
                  </a:lnTo>
                  <a:lnTo>
                    <a:pt x="16"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97" name="Freeform 6180"/>
            <p:cNvSpPr>
              <a:spLocks/>
            </p:cNvSpPr>
            <p:nvPr/>
          </p:nvSpPr>
          <p:spPr bwMode="auto">
            <a:xfrm>
              <a:off x="5265738" y="2713038"/>
              <a:ext cx="9525" cy="15875"/>
            </a:xfrm>
            <a:custGeom>
              <a:avLst/>
              <a:gdLst/>
              <a:ahLst/>
              <a:cxnLst>
                <a:cxn ang="0">
                  <a:pos x="16" y="8"/>
                </a:cxn>
                <a:cxn ang="0">
                  <a:pos x="16" y="0"/>
                </a:cxn>
                <a:cxn ang="0">
                  <a:pos x="8" y="0"/>
                </a:cxn>
                <a:cxn ang="0">
                  <a:pos x="0" y="8"/>
                </a:cxn>
                <a:cxn ang="0">
                  <a:pos x="0" y="22"/>
                </a:cxn>
                <a:cxn ang="0">
                  <a:pos x="8" y="30"/>
                </a:cxn>
                <a:cxn ang="0">
                  <a:pos x="16" y="30"/>
                </a:cxn>
                <a:cxn ang="0">
                  <a:pos x="16" y="22"/>
                </a:cxn>
                <a:cxn ang="0">
                  <a:pos x="16" y="8"/>
                </a:cxn>
              </a:cxnLst>
              <a:rect l="0" t="0" r="r" b="b"/>
              <a:pathLst>
                <a:path w="16" h="30">
                  <a:moveTo>
                    <a:pt x="16" y="8"/>
                  </a:moveTo>
                  <a:lnTo>
                    <a:pt x="16" y="0"/>
                  </a:lnTo>
                  <a:lnTo>
                    <a:pt x="8" y="0"/>
                  </a:lnTo>
                  <a:lnTo>
                    <a:pt x="0" y="8"/>
                  </a:lnTo>
                  <a:lnTo>
                    <a:pt x="0" y="22"/>
                  </a:lnTo>
                  <a:lnTo>
                    <a:pt x="8" y="30"/>
                  </a:lnTo>
                  <a:lnTo>
                    <a:pt x="16" y="30"/>
                  </a:lnTo>
                  <a:lnTo>
                    <a:pt x="16" y="22"/>
                  </a:lnTo>
                  <a:lnTo>
                    <a:pt x="16"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98" name="Line 6181"/>
            <p:cNvSpPr>
              <a:spLocks noChangeShapeType="1"/>
            </p:cNvSpPr>
            <p:nvPr/>
          </p:nvSpPr>
          <p:spPr bwMode="auto">
            <a:xfrm>
              <a:off x="5270501" y="27241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699" name="Freeform 6182"/>
            <p:cNvSpPr>
              <a:spLocks/>
            </p:cNvSpPr>
            <p:nvPr/>
          </p:nvSpPr>
          <p:spPr bwMode="auto">
            <a:xfrm>
              <a:off x="5265738" y="2724150"/>
              <a:ext cx="15875" cy="4763"/>
            </a:xfrm>
            <a:custGeom>
              <a:avLst/>
              <a:gdLst/>
              <a:ahLst/>
              <a:cxnLst>
                <a:cxn ang="0">
                  <a:pos x="8" y="0"/>
                </a:cxn>
                <a:cxn ang="0">
                  <a:pos x="0" y="0"/>
                </a:cxn>
                <a:cxn ang="0">
                  <a:pos x="8" y="8"/>
                </a:cxn>
                <a:cxn ang="0">
                  <a:pos x="24" y="8"/>
                </a:cxn>
                <a:cxn ang="0">
                  <a:pos x="30" y="0"/>
                </a:cxn>
                <a:cxn ang="0">
                  <a:pos x="24" y="0"/>
                </a:cxn>
                <a:cxn ang="0">
                  <a:pos x="8" y="0"/>
                </a:cxn>
              </a:cxnLst>
              <a:rect l="0" t="0" r="r" b="b"/>
              <a:pathLst>
                <a:path w="30" h="8">
                  <a:moveTo>
                    <a:pt x="8" y="0"/>
                  </a:moveTo>
                  <a:lnTo>
                    <a:pt x="0" y="0"/>
                  </a:lnTo>
                  <a:lnTo>
                    <a:pt x="8" y="8"/>
                  </a:lnTo>
                  <a:lnTo>
                    <a:pt x="24" y="8"/>
                  </a:lnTo>
                  <a:lnTo>
                    <a:pt x="30" y="0"/>
                  </a:lnTo>
                  <a:lnTo>
                    <a:pt x="24"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00" name="Freeform 6183"/>
            <p:cNvSpPr>
              <a:spLocks/>
            </p:cNvSpPr>
            <p:nvPr/>
          </p:nvSpPr>
          <p:spPr bwMode="auto">
            <a:xfrm>
              <a:off x="5265738" y="2724150"/>
              <a:ext cx="15875" cy="4763"/>
            </a:xfrm>
            <a:custGeom>
              <a:avLst/>
              <a:gdLst/>
              <a:ahLst/>
              <a:cxnLst>
                <a:cxn ang="0">
                  <a:pos x="8" y="0"/>
                </a:cxn>
                <a:cxn ang="0">
                  <a:pos x="8" y="0"/>
                </a:cxn>
                <a:cxn ang="0">
                  <a:pos x="0" y="0"/>
                </a:cxn>
                <a:cxn ang="0">
                  <a:pos x="8" y="8"/>
                </a:cxn>
                <a:cxn ang="0">
                  <a:pos x="24" y="8"/>
                </a:cxn>
                <a:cxn ang="0">
                  <a:pos x="30" y="0"/>
                </a:cxn>
                <a:cxn ang="0">
                  <a:pos x="30" y="0"/>
                </a:cxn>
                <a:cxn ang="0">
                  <a:pos x="24" y="0"/>
                </a:cxn>
                <a:cxn ang="0">
                  <a:pos x="8" y="0"/>
                </a:cxn>
              </a:cxnLst>
              <a:rect l="0" t="0" r="r" b="b"/>
              <a:pathLst>
                <a:path w="30" h="8">
                  <a:moveTo>
                    <a:pt x="8" y="0"/>
                  </a:moveTo>
                  <a:lnTo>
                    <a:pt x="8" y="0"/>
                  </a:lnTo>
                  <a:lnTo>
                    <a:pt x="0" y="0"/>
                  </a:lnTo>
                  <a:lnTo>
                    <a:pt x="8" y="8"/>
                  </a:lnTo>
                  <a:lnTo>
                    <a:pt x="24" y="8"/>
                  </a:lnTo>
                  <a:lnTo>
                    <a:pt x="30" y="0"/>
                  </a:lnTo>
                  <a:lnTo>
                    <a:pt x="30" y="0"/>
                  </a:lnTo>
                  <a:lnTo>
                    <a:pt x="24"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01" name="Line 6184"/>
            <p:cNvSpPr>
              <a:spLocks noChangeShapeType="1"/>
            </p:cNvSpPr>
            <p:nvPr/>
          </p:nvSpPr>
          <p:spPr bwMode="auto">
            <a:xfrm>
              <a:off x="5281613" y="27241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02" name="Rectangle 6185"/>
            <p:cNvSpPr>
              <a:spLocks noChangeArrowheads="1"/>
            </p:cNvSpPr>
            <p:nvPr/>
          </p:nvSpPr>
          <p:spPr bwMode="auto">
            <a:xfrm>
              <a:off x="5275263" y="2724150"/>
              <a:ext cx="6350" cy="11113"/>
            </a:xfrm>
            <a:prstGeom prst="rect">
              <a:avLst/>
            </a:prstGeom>
            <a:grpFill/>
            <a:ln w="22225">
              <a:solidFill>
                <a:schemeClr val="accent1"/>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03" name="Freeform 6186"/>
            <p:cNvSpPr>
              <a:spLocks/>
            </p:cNvSpPr>
            <p:nvPr/>
          </p:nvSpPr>
          <p:spPr bwMode="auto">
            <a:xfrm>
              <a:off x="5275263" y="2724150"/>
              <a:ext cx="6350" cy="11113"/>
            </a:xfrm>
            <a:custGeom>
              <a:avLst/>
              <a:gdLst/>
              <a:ahLst/>
              <a:cxnLst>
                <a:cxn ang="0">
                  <a:pos x="14" y="0"/>
                </a:cxn>
                <a:cxn ang="0">
                  <a:pos x="14" y="0"/>
                </a:cxn>
                <a:cxn ang="0">
                  <a:pos x="8" y="0"/>
                </a:cxn>
                <a:cxn ang="0">
                  <a:pos x="0" y="0"/>
                </a:cxn>
                <a:cxn ang="0">
                  <a:pos x="0" y="22"/>
                </a:cxn>
                <a:cxn ang="0">
                  <a:pos x="8" y="22"/>
                </a:cxn>
                <a:cxn ang="0">
                  <a:pos x="14" y="22"/>
                </a:cxn>
                <a:cxn ang="0">
                  <a:pos x="14" y="22"/>
                </a:cxn>
                <a:cxn ang="0">
                  <a:pos x="14" y="0"/>
                </a:cxn>
              </a:cxnLst>
              <a:rect l="0" t="0" r="r" b="b"/>
              <a:pathLst>
                <a:path w="14" h="22">
                  <a:moveTo>
                    <a:pt x="14" y="0"/>
                  </a:moveTo>
                  <a:lnTo>
                    <a:pt x="14" y="0"/>
                  </a:lnTo>
                  <a:lnTo>
                    <a:pt x="8" y="0"/>
                  </a:lnTo>
                  <a:lnTo>
                    <a:pt x="0" y="0"/>
                  </a:lnTo>
                  <a:lnTo>
                    <a:pt x="0" y="22"/>
                  </a:lnTo>
                  <a:lnTo>
                    <a:pt x="8" y="22"/>
                  </a:lnTo>
                  <a:lnTo>
                    <a:pt x="14" y="22"/>
                  </a:lnTo>
                  <a:lnTo>
                    <a:pt x="14" y="22"/>
                  </a:lnTo>
                  <a:lnTo>
                    <a:pt x="14"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04" name="Line 6187"/>
            <p:cNvSpPr>
              <a:spLocks noChangeShapeType="1"/>
            </p:cNvSpPr>
            <p:nvPr/>
          </p:nvSpPr>
          <p:spPr bwMode="auto">
            <a:xfrm>
              <a:off x="5278438" y="27320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05" name="Freeform 6188"/>
            <p:cNvSpPr>
              <a:spLocks/>
            </p:cNvSpPr>
            <p:nvPr/>
          </p:nvSpPr>
          <p:spPr bwMode="auto">
            <a:xfrm>
              <a:off x="5275263" y="2732088"/>
              <a:ext cx="19050" cy="3175"/>
            </a:xfrm>
            <a:custGeom>
              <a:avLst/>
              <a:gdLst/>
              <a:ahLst/>
              <a:cxnLst>
                <a:cxn ang="0">
                  <a:pos x="8" y="0"/>
                </a:cxn>
                <a:cxn ang="0">
                  <a:pos x="0" y="8"/>
                </a:cxn>
                <a:cxn ang="0">
                  <a:pos x="37" y="8"/>
                </a:cxn>
                <a:cxn ang="0">
                  <a:pos x="37" y="0"/>
                </a:cxn>
                <a:cxn ang="0">
                  <a:pos x="30" y="0"/>
                </a:cxn>
                <a:cxn ang="0">
                  <a:pos x="8" y="0"/>
                </a:cxn>
              </a:cxnLst>
              <a:rect l="0" t="0" r="r" b="b"/>
              <a:pathLst>
                <a:path w="37" h="8">
                  <a:moveTo>
                    <a:pt x="8" y="0"/>
                  </a:moveTo>
                  <a:lnTo>
                    <a:pt x="0" y="8"/>
                  </a:lnTo>
                  <a:lnTo>
                    <a:pt x="37" y="8"/>
                  </a:lnTo>
                  <a:lnTo>
                    <a:pt x="37" y="0"/>
                  </a:lnTo>
                  <a:lnTo>
                    <a:pt x="30"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06" name="Freeform 6189"/>
            <p:cNvSpPr>
              <a:spLocks/>
            </p:cNvSpPr>
            <p:nvPr/>
          </p:nvSpPr>
          <p:spPr bwMode="auto">
            <a:xfrm>
              <a:off x="5275263" y="2732088"/>
              <a:ext cx="19050" cy="3175"/>
            </a:xfrm>
            <a:custGeom>
              <a:avLst/>
              <a:gdLst/>
              <a:ahLst/>
              <a:cxnLst>
                <a:cxn ang="0">
                  <a:pos x="8" y="0"/>
                </a:cxn>
                <a:cxn ang="0">
                  <a:pos x="8" y="0"/>
                </a:cxn>
                <a:cxn ang="0">
                  <a:pos x="0" y="8"/>
                </a:cxn>
                <a:cxn ang="0">
                  <a:pos x="8" y="8"/>
                </a:cxn>
                <a:cxn ang="0">
                  <a:pos x="30" y="8"/>
                </a:cxn>
                <a:cxn ang="0">
                  <a:pos x="37" y="8"/>
                </a:cxn>
                <a:cxn ang="0">
                  <a:pos x="37" y="0"/>
                </a:cxn>
                <a:cxn ang="0">
                  <a:pos x="30" y="0"/>
                </a:cxn>
                <a:cxn ang="0">
                  <a:pos x="8" y="0"/>
                </a:cxn>
              </a:cxnLst>
              <a:rect l="0" t="0" r="r" b="b"/>
              <a:pathLst>
                <a:path w="37" h="8">
                  <a:moveTo>
                    <a:pt x="8" y="0"/>
                  </a:moveTo>
                  <a:lnTo>
                    <a:pt x="8" y="0"/>
                  </a:lnTo>
                  <a:lnTo>
                    <a:pt x="0" y="8"/>
                  </a:lnTo>
                  <a:lnTo>
                    <a:pt x="8" y="8"/>
                  </a:lnTo>
                  <a:lnTo>
                    <a:pt x="30" y="8"/>
                  </a:lnTo>
                  <a:lnTo>
                    <a:pt x="37" y="8"/>
                  </a:lnTo>
                  <a:lnTo>
                    <a:pt x="37" y="0"/>
                  </a:lnTo>
                  <a:lnTo>
                    <a:pt x="30"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07" name="Line 6190"/>
            <p:cNvSpPr>
              <a:spLocks noChangeShapeType="1"/>
            </p:cNvSpPr>
            <p:nvPr/>
          </p:nvSpPr>
          <p:spPr bwMode="auto">
            <a:xfrm>
              <a:off x="5291138" y="27320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08" name="Freeform 6191"/>
            <p:cNvSpPr>
              <a:spLocks/>
            </p:cNvSpPr>
            <p:nvPr/>
          </p:nvSpPr>
          <p:spPr bwMode="auto">
            <a:xfrm>
              <a:off x="5286376" y="2732088"/>
              <a:ext cx="28575" cy="3175"/>
            </a:xfrm>
            <a:custGeom>
              <a:avLst/>
              <a:gdLst/>
              <a:ahLst/>
              <a:cxnLst>
                <a:cxn ang="0">
                  <a:pos x="8" y="0"/>
                </a:cxn>
                <a:cxn ang="0">
                  <a:pos x="0" y="0"/>
                </a:cxn>
                <a:cxn ang="0">
                  <a:pos x="0" y="8"/>
                </a:cxn>
                <a:cxn ang="0">
                  <a:pos x="53" y="8"/>
                </a:cxn>
                <a:cxn ang="0">
                  <a:pos x="45" y="0"/>
                </a:cxn>
                <a:cxn ang="0">
                  <a:pos x="8" y="0"/>
                </a:cxn>
              </a:cxnLst>
              <a:rect l="0" t="0" r="r" b="b"/>
              <a:pathLst>
                <a:path w="53" h="8">
                  <a:moveTo>
                    <a:pt x="8" y="0"/>
                  </a:moveTo>
                  <a:lnTo>
                    <a:pt x="0" y="0"/>
                  </a:lnTo>
                  <a:lnTo>
                    <a:pt x="0" y="8"/>
                  </a:lnTo>
                  <a:lnTo>
                    <a:pt x="53" y="8"/>
                  </a:lnTo>
                  <a:lnTo>
                    <a:pt x="4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09" name="Freeform 6192"/>
            <p:cNvSpPr>
              <a:spLocks/>
            </p:cNvSpPr>
            <p:nvPr/>
          </p:nvSpPr>
          <p:spPr bwMode="auto">
            <a:xfrm>
              <a:off x="5286376" y="2732088"/>
              <a:ext cx="28575" cy="3175"/>
            </a:xfrm>
            <a:custGeom>
              <a:avLst/>
              <a:gdLst/>
              <a:ahLst/>
              <a:cxnLst>
                <a:cxn ang="0">
                  <a:pos x="8" y="0"/>
                </a:cxn>
                <a:cxn ang="0">
                  <a:pos x="0" y="0"/>
                </a:cxn>
                <a:cxn ang="0">
                  <a:pos x="0" y="8"/>
                </a:cxn>
                <a:cxn ang="0">
                  <a:pos x="8" y="8"/>
                </a:cxn>
                <a:cxn ang="0">
                  <a:pos x="45" y="8"/>
                </a:cxn>
                <a:cxn ang="0">
                  <a:pos x="53" y="8"/>
                </a:cxn>
                <a:cxn ang="0">
                  <a:pos x="45" y="0"/>
                </a:cxn>
                <a:cxn ang="0">
                  <a:pos x="45" y="0"/>
                </a:cxn>
                <a:cxn ang="0">
                  <a:pos x="8" y="0"/>
                </a:cxn>
              </a:cxnLst>
              <a:rect l="0" t="0" r="r" b="b"/>
              <a:pathLst>
                <a:path w="53" h="8">
                  <a:moveTo>
                    <a:pt x="8" y="0"/>
                  </a:moveTo>
                  <a:lnTo>
                    <a:pt x="0" y="0"/>
                  </a:lnTo>
                  <a:lnTo>
                    <a:pt x="0" y="8"/>
                  </a:lnTo>
                  <a:lnTo>
                    <a:pt x="8" y="8"/>
                  </a:lnTo>
                  <a:lnTo>
                    <a:pt x="45" y="8"/>
                  </a:lnTo>
                  <a:lnTo>
                    <a:pt x="53" y="8"/>
                  </a:lnTo>
                  <a:lnTo>
                    <a:pt x="45" y="0"/>
                  </a:lnTo>
                  <a:lnTo>
                    <a:pt x="4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10" name="Line 6193"/>
            <p:cNvSpPr>
              <a:spLocks noChangeShapeType="1"/>
            </p:cNvSpPr>
            <p:nvPr/>
          </p:nvSpPr>
          <p:spPr bwMode="auto">
            <a:xfrm>
              <a:off x="5310188" y="27320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11" name="Freeform 6194"/>
            <p:cNvSpPr>
              <a:spLocks/>
            </p:cNvSpPr>
            <p:nvPr/>
          </p:nvSpPr>
          <p:spPr bwMode="auto">
            <a:xfrm>
              <a:off x="5305426" y="2732088"/>
              <a:ext cx="9525" cy="3175"/>
            </a:xfrm>
            <a:custGeom>
              <a:avLst/>
              <a:gdLst/>
              <a:ahLst/>
              <a:cxnLst>
                <a:cxn ang="0">
                  <a:pos x="8" y="0"/>
                </a:cxn>
                <a:cxn ang="0">
                  <a:pos x="0" y="0"/>
                </a:cxn>
                <a:cxn ang="0">
                  <a:pos x="0" y="8"/>
                </a:cxn>
                <a:cxn ang="0">
                  <a:pos x="16" y="8"/>
                </a:cxn>
                <a:cxn ang="0">
                  <a:pos x="16" y="0"/>
                </a:cxn>
                <a:cxn ang="0">
                  <a:pos x="8" y="0"/>
                </a:cxn>
              </a:cxnLst>
              <a:rect l="0" t="0" r="r" b="b"/>
              <a:pathLst>
                <a:path w="16" h="8">
                  <a:moveTo>
                    <a:pt x="8" y="0"/>
                  </a:moveTo>
                  <a:lnTo>
                    <a:pt x="0" y="0"/>
                  </a:lnTo>
                  <a:lnTo>
                    <a:pt x="0" y="8"/>
                  </a:lnTo>
                  <a:lnTo>
                    <a:pt x="16" y="8"/>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12" name="Freeform 6195"/>
            <p:cNvSpPr>
              <a:spLocks/>
            </p:cNvSpPr>
            <p:nvPr/>
          </p:nvSpPr>
          <p:spPr bwMode="auto">
            <a:xfrm>
              <a:off x="5305426" y="2732088"/>
              <a:ext cx="9525" cy="3175"/>
            </a:xfrm>
            <a:custGeom>
              <a:avLst/>
              <a:gdLst/>
              <a:ahLst/>
              <a:cxnLst>
                <a:cxn ang="0">
                  <a:pos x="8" y="0"/>
                </a:cxn>
                <a:cxn ang="0">
                  <a:pos x="0" y="0"/>
                </a:cxn>
                <a:cxn ang="0">
                  <a:pos x="0" y="8"/>
                </a:cxn>
                <a:cxn ang="0">
                  <a:pos x="8" y="8"/>
                </a:cxn>
                <a:cxn ang="0">
                  <a:pos x="16" y="8"/>
                </a:cxn>
                <a:cxn ang="0">
                  <a:pos x="16" y="8"/>
                </a:cxn>
                <a:cxn ang="0">
                  <a:pos x="16" y="0"/>
                </a:cxn>
                <a:cxn ang="0">
                  <a:pos x="16" y="0"/>
                </a:cxn>
                <a:cxn ang="0">
                  <a:pos x="8" y="0"/>
                </a:cxn>
              </a:cxnLst>
              <a:rect l="0" t="0" r="r" b="b"/>
              <a:pathLst>
                <a:path w="16" h="8">
                  <a:moveTo>
                    <a:pt x="8" y="0"/>
                  </a:moveTo>
                  <a:lnTo>
                    <a:pt x="0" y="0"/>
                  </a:lnTo>
                  <a:lnTo>
                    <a:pt x="0" y="8"/>
                  </a:lnTo>
                  <a:lnTo>
                    <a:pt x="8" y="8"/>
                  </a:lnTo>
                  <a:lnTo>
                    <a:pt x="16" y="8"/>
                  </a:lnTo>
                  <a:lnTo>
                    <a:pt x="16" y="8"/>
                  </a:lnTo>
                  <a:lnTo>
                    <a:pt x="16"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13" name="Line 6196"/>
            <p:cNvSpPr>
              <a:spLocks noChangeShapeType="1"/>
            </p:cNvSpPr>
            <p:nvPr/>
          </p:nvSpPr>
          <p:spPr bwMode="auto">
            <a:xfrm>
              <a:off x="5314951" y="27320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14" name="Freeform 6197"/>
            <p:cNvSpPr>
              <a:spLocks/>
            </p:cNvSpPr>
            <p:nvPr/>
          </p:nvSpPr>
          <p:spPr bwMode="auto">
            <a:xfrm>
              <a:off x="5310188" y="2732088"/>
              <a:ext cx="23813" cy="3175"/>
            </a:xfrm>
            <a:custGeom>
              <a:avLst/>
              <a:gdLst/>
              <a:ahLst/>
              <a:cxnLst>
                <a:cxn ang="0">
                  <a:pos x="8" y="0"/>
                </a:cxn>
                <a:cxn ang="0">
                  <a:pos x="0" y="0"/>
                </a:cxn>
                <a:cxn ang="0">
                  <a:pos x="0" y="8"/>
                </a:cxn>
                <a:cxn ang="0">
                  <a:pos x="45" y="8"/>
                </a:cxn>
                <a:cxn ang="0">
                  <a:pos x="45" y="0"/>
                </a:cxn>
                <a:cxn ang="0">
                  <a:pos x="38" y="0"/>
                </a:cxn>
                <a:cxn ang="0">
                  <a:pos x="8" y="0"/>
                </a:cxn>
              </a:cxnLst>
              <a:rect l="0" t="0" r="r" b="b"/>
              <a:pathLst>
                <a:path w="45" h="8">
                  <a:moveTo>
                    <a:pt x="8" y="0"/>
                  </a:moveTo>
                  <a:lnTo>
                    <a:pt x="0" y="0"/>
                  </a:lnTo>
                  <a:lnTo>
                    <a:pt x="0" y="8"/>
                  </a:lnTo>
                  <a:lnTo>
                    <a:pt x="45" y="8"/>
                  </a:lnTo>
                  <a:lnTo>
                    <a:pt x="45" y="0"/>
                  </a:lnTo>
                  <a:lnTo>
                    <a:pt x="38"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15" name="Freeform 6198"/>
            <p:cNvSpPr>
              <a:spLocks/>
            </p:cNvSpPr>
            <p:nvPr/>
          </p:nvSpPr>
          <p:spPr bwMode="auto">
            <a:xfrm>
              <a:off x="5310188" y="2732088"/>
              <a:ext cx="23813" cy="3175"/>
            </a:xfrm>
            <a:custGeom>
              <a:avLst/>
              <a:gdLst/>
              <a:ahLst/>
              <a:cxnLst>
                <a:cxn ang="0">
                  <a:pos x="8" y="0"/>
                </a:cxn>
                <a:cxn ang="0">
                  <a:pos x="0" y="0"/>
                </a:cxn>
                <a:cxn ang="0">
                  <a:pos x="0" y="8"/>
                </a:cxn>
                <a:cxn ang="0">
                  <a:pos x="8" y="8"/>
                </a:cxn>
                <a:cxn ang="0">
                  <a:pos x="38" y="8"/>
                </a:cxn>
                <a:cxn ang="0">
                  <a:pos x="45" y="8"/>
                </a:cxn>
                <a:cxn ang="0">
                  <a:pos x="45" y="0"/>
                </a:cxn>
                <a:cxn ang="0">
                  <a:pos x="38" y="0"/>
                </a:cxn>
                <a:cxn ang="0">
                  <a:pos x="8" y="0"/>
                </a:cxn>
              </a:cxnLst>
              <a:rect l="0" t="0" r="r" b="b"/>
              <a:pathLst>
                <a:path w="45" h="8">
                  <a:moveTo>
                    <a:pt x="8" y="0"/>
                  </a:moveTo>
                  <a:lnTo>
                    <a:pt x="0" y="0"/>
                  </a:lnTo>
                  <a:lnTo>
                    <a:pt x="0" y="8"/>
                  </a:lnTo>
                  <a:lnTo>
                    <a:pt x="8" y="8"/>
                  </a:lnTo>
                  <a:lnTo>
                    <a:pt x="38" y="8"/>
                  </a:lnTo>
                  <a:lnTo>
                    <a:pt x="45" y="8"/>
                  </a:lnTo>
                  <a:lnTo>
                    <a:pt x="45" y="0"/>
                  </a:lnTo>
                  <a:lnTo>
                    <a:pt x="38"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16" name="Line 6199"/>
            <p:cNvSpPr>
              <a:spLocks noChangeShapeType="1"/>
            </p:cNvSpPr>
            <p:nvPr/>
          </p:nvSpPr>
          <p:spPr bwMode="auto">
            <a:xfrm>
              <a:off x="5334001" y="27352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17" name="Freeform 6200"/>
            <p:cNvSpPr>
              <a:spLocks/>
            </p:cNvSpPr>
            <p:nvPr/>
          </p:nvSpPr>
          <p:spPr bwMode="auto">
            <a:xfrm>
              <a:off x="5326063" y="2732088"/>
              <a:ext cx="7938" cy="15875"/>
            </a:xfrm>
            <a:custGeom>
              <a:avLst/>
              <a:gdLst/>
              <a:ahLst/>
              <a:cxnLst>
                <a:cxn ang="0">
                  <a:pos x="15" y="8"/>
                </a:cxn>
                <a:cxn ang="0">
                  <a:pos x="15" y="0"/>
                </a:cxn>
                <a:cxn ang="0">
                  <a:pos x="8" y="0"/>
                </a:cxn>
                <a:cxn ang="0">
                  <a:pos x="0" y="8"/>
                </a:cxn>
                <a:cxn ang="0">
                  <a:pos x="0" y="23"/>
                </a:cxn>
                <a:cxn ang="0">
                  <a:pos x="8" y="30"/>
                </a:cxn>
                <a:cxn ang="0">
                  <a:pos x="15" y="30"/>
                </a:cxn>
                <a:cxn ang="0">
                  <a:pos x="15" y="23"/>
                </a:cxn>
                <a:cxn ang="0">
                  <a:pos x="15" y="8"/>
                </a:cxn>
              </a:cxnLst>
              <a:rect l="0" t="0" r="r" b="b"/>
              <a:pathLst>
                <a:path w="15" h="30">
                  <a:moveTo>
                    <a:pt x="15" y="8"/>
                  </a:moveTo>
                  <a:lnTo>
                    <a:pt x="15" y="0"/>
                  </a:lnTo>
                  <a:lnTo>
                    <a:pt x="8" y="0"/>
                  </a:lnTo>
                  <a:lnTo>
                    <a:pt x="0" y="8"/>
                  </a:lnTo>
                  <a:lnTo>
                    <a:pt x="0" y="23"/>
                  </a:lnTo>
                  <a:lnTo>
                    <a:pt x="8" y="30"/>
                  </a:lnTo>
                  <a:lnTo>
                    <a:pt x="15" y="30"/>
                  </a:lnTo>
                  <a:lnTo>
                    <a:pt x="15" y="23"/>
                  </a:lnTo>
                  <a:lnTo>
                    <a:pt x="15"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18" name="Freeform 6201"/>
            <p:cNvSpPr>
              <a:spLocks/>
            </p:cNvSpPr>
            <p:nvPr/>
          </p:nvSpPr>
          <p:spPr bwMode="auto">
            <a:xfrm>
              <a:off x="5326063" y="2732088"/>
              <a:ext cx="7938" cy="15875"/>
            </a:xfrm>
            <a:custGeom>
              <a:avLst/>
              <a:gdLst/>
              <a:ahLst/>
              <a:cxnLst>
                <a:cxn ang="0">
                  <a:pos x="15" y="8"/>
                </a:cxn>
                <a:cxn ang="0">
                  <a:pos x="15" y="0"/>
                </a:cxn>
                <a:cxn ang="0">
                  <a:pos x="8" y="0"/>
                </a:cxn>
                <a:cxn ang="0">
                  <a:pos x="0" y="8"/>
                </a:cxn>
                <a:cxn ang="0">
                  <a:pos x="0" y="23"/>
                </a:cxn>
                <a:cxn ang="0">
                  <a:pos x="8" y="30"/>
                </a:cxn>
                <a:cxn ang="0">
                  <a:pos x="15" y="30"/>
                </a:cxn>
                <a:cxn ang="0">
                  <a:pos x="15" y="23"/>
                </a:cxn>
                <a:cxn ang="0">
                  <a:pos x="15" y="8"/>
                </a:cxn>
              </a:cxnLst>
              <a:rect l="0" t="0" r="r" b="b"/>
              <a:pathLst>
                <a:path w="15" h="30">
                  <a:moveTo>
                    <a:pt x="15" y="8"/>
                  </a:moveTo>
                  <a:lnTo>
                    <a:pt x="15" y="0"/>
                  </a:lnTo>
                  <a:lnTo>
                    <a:pt x="8" y="0"/>
                  </a:lnTo>
                  <a:lnTo>
                    <a:pt x="0" y="8"/>
                  </a:lnTo>
                  <a:lnTo>
                    <a:pt x="0" y="23"/>
                  </a:lnTo>
                  <a:lnTo>
                    <a:pt x="8" y="30"/>
                  </a:lnTo>
                  <a:lnTo>
                    <a:pt x="15" y="30"/>
                  </a:lnTo>
                  <a:lnTo>
                    <a:pt x="15" y="23"/>
                  </a:lnTo>
                  <a:lnTo>
                    <a:pt x="15"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19" name="Line 6202"/>
            <p:cNvSpPr>
              <a:spLocks noChangeShapeType="1"/>
            </p:cNvSpPr>
            <p:nvPr/>
          </p:nvSpPr>
          <p:spPr bwMode="auto">
            <a:xfrm>
              <a:off x="5330826" y="27400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20" name="Freeform 6203"/>
            <p:cNvSpPr>
              <a:spLocks/>
            </p:cNvSpPr>
            <p:nvPr/>
          </p:nvSpPr>
          <p:spPr bwMode="auto">
            <a:xfrm>
              <a:off x="5326063" y="2740025"/>
              <a:ext cx="12700" cy="7938"/>
            </a:xfrm>
            <a:custGeom>
              <a:avLst/>
              <a:gdLst/>
              <a:ahLst/>
              <a:cxnLst>
                <a:cxn ang="0">
                  <a:pos x="8" y="0"/>
                </a:cxn>
                <a:cxn ang="0">
                  <a:pos x="0" y="8"/>
                </a:cxn>
                <a:cxn ang="0">
                  <a:pos x="8" y="15"/>
                </a:cxn>
                <a:cxn ang="0">
                  <a:pos x="15" y="15"/>
                </a:cxn>
                <a:cxn ang="0">
                  <a:pos x="23" y="8"/>
                </a:cxn>
                <a:cxn ang="0">
                  <a:pos x="15" y="0"/>
                </a:cxn>
                <a:cxn ang="0">
                  <a:pos x="8" y="0"/>
                </a:cxn>
              </a:cxnLst>
              <a:rect l="0" t="0" r="r" b="b"/>
              <a:pathLst>
                <a:path w="23" h="15">
                  <a:moveTo>
                    <a:pt x="8" y="0"/>
                  </a:moveTo>
                  <a:lnTo>
                    <a:pt x="0" y="8"/>
                  </a:lnTo>
                  <a:lnTo>
                    <a:pt x="8" y="15"/>
                  </a:lnTo>
                  <a:lnTo>
                    <a:pt x="15" y="15"/>
                  </a:lnTo>
                  <a:lnTo>
                    <a:pt x="23" y="8"/>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21" name="Freeform 6204"/>
            <p:cNvSpPr>
              <a:spLocks/>
            </p:cNvSpPr>
            <p:nvPr/>
          </p:nvSpPr>
          <p:spPr bwMode="auto">
            <a:xfrm>
              <a:off x="5326063" y="2740025"/>
              <a:ext cx="12700" cy="7938"/>
            </a:xfrm>
            <a:custGeom>
              <a:avLst/>
              <a:gdLst/>
              <a:ahLst/>
              <a:cxnLst>
                <a:cxn ang="0">
                  <a:pos x="8" y="0"/>
                </a:cxn>
                <a:cxn ang="0">
                  <a:pos x="0" y="8"/>
                </a:cxn>
                <a:cxn ang="0">
                  <a:pos x="0" y="8"/>
                </a:cxn>
                <a:cxn ang="0">
                  <a:pos x="8" y="15"/>
                </a:cxn>
                <a:cxn ang="0">
                  <a:pos x="15" y="15"/>
                </a:cxn>
                <a:cxn ang="0">
                  <a:pos x="23" y="8"/>
                </a:cxn>
                <a:cxn ang="0">
                  <a:pos x="23" y="8"/>
                </a:cxn>
                <a:cxn ang="0">
                  <a:pos x="15" y="0"/>
                </a:cxn>
                <a:cxn ang="0">
                  <a:pos x="8" y="0"/>
                </a:cxn>
              </a:cxnLst>
              <a:rect l="0" t="0" r="r" b="b"/>
              <a:pathLst>
                <a:path w="23" h="15">
                  <a:moveTo>
                    <a:pt x="8" y="0"/>
                  </a:moveTo>
                  <a:lnTo>
                    <a:pt x="0" y="8"/>
                  </a:lnTo>
                  <a:lnTo>
                    <a:pt x="0" y="8"/>
                  </a:lnTo>
                  <a:lnTo>
                    <a:pt x="8" y="15"/>
                  </a:lnTo>
                  <a:lnTo>
                    <a:pt x="15" y="15"/>
                  </a:lnTo>
                  <a:lnTo>
                    <a:pt x="23" y="8"/>
                  </a:lnTo>
                  <a:lnTo>
                    <a:pt x="23" y="8"/>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22" name="Line 6205"/>
            <p:cNvSpPr>
              <a:spLocks noChangeShapeType="1"/>
            </p:cNvSpPr>
            <p:nvPr/>
          </p:nvSpPr>
          <p:spPr bwMode="auto">
            <a:xfrm>
              <a:off x="5334001" y="27400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23" name="Freeform 6206"/>
            <p:cNvSpPr>
              <a:spLocks/>
            </p:cNvSpPr>
            <p:nvPr/>
          </p:nvSpPr>
          <p:spPr bwMode="auto">
            <a:xfrm>
              <a:off x="5330826" y="2740025"/>
              <a:ext cx="11113" cy="7938"/>
            </a:xfrm>
            <a:custGeom>
              <a:avLst/>
              <a:gdLst/>
              <a:ahLst/>
              <a:cxnLst>
                <a:cxn ang="0">
                  <a:pos x="7" y="0"/>
                </a:cxn>
                <a:cxn ang="0">
                  <a:pos x="0" y="8"/>
                </a:cxn>
                <a:cxn ang="0">
                  <a:pos x="7" y="15"/>
                </a:cxn>
                <a:cxn ang="0">
                  <a:pos x="15" y="15"/>
                </a:cxn>
                <a:cxn ang="0">
                  <a:pos x="23" y="8"/>
                </a:cxn>
                <a:cxn ang="0">
                  <a:pos x="15" y="0"/>
                </a:cxn>
                <a:cxn ang="0">
                  <a:pos x="7" y="0"/>
                </a:cxn>
              </a:cxnLst>
              <a:rect l="0" t="0" r="r" b="b"/>
              <a:pathLst>
                <a:path w="23" h="15">
                  <a:moveTo>
                    <a:pt x="7" y="0"/>
                  </a:moveTo>
                  <a:lnTo>
                    <a:pt x="0" y="8"/>
                  </a:lnTo>
                  <a:lnTo>
                    <a:pt x="7" y="15"/>
                  </a:lnTo>
                  <a:lnTo>
                    <a:pt x="15" y="15"/>
                  </a:lnTo>
                  <a:lnTo>
                    <a:pt x="23" y="8"/>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24" name="Freeform 6207"/>
            <p:cNvSpPr>
              <a:spLocks/>
            </p:cNvSpPr>
            <p:nvPr/>
          </p:nvSpPr>
          <p:spPr bwMode="auto">
            <a:xfrm>
              <a:off x="5330826" y="2740025"/>
              <a:ext cx="11113" cy="7938"/>
            </a:xfrm>
            <a:custGeom>
              <a:avLst/>
              <a:gdLst/>
              <a:ahLst/>
              <a:cxnLst>
                <a:cxn ang="0">
                  <a:pos x="7" y="0"/>
                </a:cxn>
                <a:cxn ang="0">
                  <a:pos x="0" y="8"/>
                </a:cxn>
                <a:cxn ang="0">
                  <a:pos x="0" y="8"/>
                </a:cxn>
                <a:cxn ang="0">
                  <a:pos x="7" y="15"/>
                </a:cxn>
                <a:cxn ang="0">
                  <a:pos x="15" y="15"/>
                </a:cxn>
                <a:cxn ang="0">
                  <a:pos x="23" y="8"/>
                </a:cxn>
                <a:cxn ang="0">
                  <a:pos x="23" y="8"/>
                </a:cxn>
                <a:cxn ang="0">
                  <a:pos x="15" y="0"/>
                </a:cxn>
                <a:cxn ang="0">
                  <a:pos x="7" y="0"/>
                </a:cxn>
              </a:cxnLst>
              <a:rect l="0" t="0" r="r" b="b"/>
              <a:pathLst>
                <a:path w="23" h="15">
                  <a:moveTo>
                    <a:pt x="7" y="0"/>
                  </a:moveTo>
                  <a:lnTo>
                    <a:pt x="0" y="8"/>
                  </a:lnTo>
                  <a:lnTo>
                    <a:pt x="0" y="8"/>
                  </a:lnTo>
                  <a:lnTo>
                    <a:pt x="7" y="15"/>
                  </a:lnTo>
                  <a:lnTo>
                    <a:pt x="15" y="15"/>
                  </a:lnTo>
                  <a:lnTo>
                    <a:pt x="23" y="8"/>
                  </a:lnTo>
                  <a:lnTo>
                    <a:pt x="23" y="8"/>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25" name="Line 6208"/>
            <p:cNvSpPr>
              <a:spLocks noChangeShapeType="1"/>
            </p:cNvSpPr>
            <p:nvPr/>
          </p:nvSpPr>
          <p:spPr bwMode="auto">
            <a:xfrm>
              <a:off x="5338763" y="27400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26" name="Freeform 6209"/>
            <p:cNvSpPr>
              <a:spLocks/>
            </p:cNvSpPr>
            <p:nvPr/>
          </p:nvSpPr>
          <p:spPr bwMode="auto">
            <a:xfrm>
              <a:off x="5334001" y="2740025"/>
              <a:ext cx="12700" cy="7938"/>
            </a:xfrm>
            <a:custGeom>
              <a:avLst/>
              <a:gdLst/>
              <a:ahLst/>
              <a:cxnLst>
                <a:cxn ang="0">
                  <a:pos x="8" y="0"/>
                </a:cxn>
                <a:cxn ang="0">
                  <a:pos x="0" y="8"/>
                </a:cxn>
                <a:cxn ang="0">
                  <a:pos x="8" y="15"/>
                </a:cxn>
                <a:cxn ang="0">
                  <a:pos x="16" y="15"/>
                </a:cxn>
                <a:cxn ang="0">
                  <a:pos x="23" y="8"/>
                </a:cxn>
                <a:cxn ang="0">
                  <a:pos x="16" y="0"/>
                </a:cxn>
                <a:cxn ang="0">
                  <a:pos x="8" y="0"/>
                </a:cxn>
              </a:cxnLst>
              <a:rect l="0" t="0" r="r" b="b"/>
              <a:pathLst>
                <a:path w="23" h="15">
                  <a:moveTo>
                    <a:pt x="8" y="0"/>
                  </a:moveTo>
                  <a:lnTo>
                    <a:pt x="0" y="8"/>
                  </a:lnTo>
                  <a:lnTo>
                    <a:pt x="8" y="15"/>
                  </a:lnTo>
                  <a:lnTo>
                    <a:pt x="16" y="15"/>
                  </a:lnTo>
                  <a:lnTo>
                    <a:pt x="23" y="8"/>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27" name="Freeform 6210"/>
            <p:cNvSpPr>
              <a:spLocks/>
            </p:cNvSpPr>
            <p:nvPr/>
          </p:nvSpPr>
          <p:spPr bwMode="auto">
            <a:xfrm>
              <a:off x="5334001" y="2740025"/>
              <a:ext cx="12700" cy="7938"/>
            </a:xfrm>
            <a:custGeom>
              <a:avLst/>
              <a:gdLst/>
              <a:ahLst/>
              <a:cxnLst>
                <a:cxn ang="0">
                  <a:pos x="8" y="0"/>
                </a:cxn>
                <a:cxn ang="0">
                  <a:pos x="0" y="8"/>
                </a:cxn>
                <a:cxn ang="0">
                  <a:pos x="0" y="8"/>
                </a:cxn>
                <a:cxn ang="0">
                  <a:pos x="8" y="15"/>
                </a:cxn>
                <a:cxn ang="0">
                  <a:pos x="16" y="15"/>
                </a:cxn>
                <a:cxn ang="0">
                  <a:pos x="23" y="8"/>
                </a:cxn>
                <a:cxn ang="0">
                  <a:pos x="23" y="8"/>
                </a:cxn>
                <a:cxn ang="0">
                  <a:pos x="16" y="0"/>
                </a:cxn>
                <a:cxn ang="0">
                  <a:pos x="8" y="0"/>
                </a:cxn>
              </a:cxnLst>
              <a:rect l="0" t="0" r="r" b="b"/>
              <a:pathLst>
                <a:path w="23" h="15">
                  <a:moveTo>
                    <a:pt x="8" y="0"/>
                  </a:moveTo>
                  <a:lnTo>
                    <a:pt x="0" y="8"/>
                  </a:lnTo>
                  <a:lnTo>
                    <a:pt x="0" y="8"/>
                  </a:lnTo>
                  <a:lnTo>
                    <a:pt x="8" y="15"/>
                  </a:lnTo>
                  <a:lnTo>
                    <a:pt x="16" y="15"/>
                  </a:lnTo>
                  <a:lnTo>
                    <a:pt x="23" y="8"/>
                  </a:lnTo>
                  <a:lnTo>
                    <a:pt x="23" y="8"/>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28" name="Line 6211"/>
            <p:cNvSpPr>
              <a:spLocks noChangeShapeType="1"/>
            </p:cNvSpPr>
            <p:nvPr/>
          </p:nvSpPr>
          <p:spPr bwMode="auto">
            <a:xfrm>
              <a:off x="5341938" y="27400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29" name="Freeform 6212"/>
            <p:cNvSpPr>
              <a:spLocks/>
            </p:cNvSpPr>
            <p:nvPr/>
          </p:nvSpPr>
          <p:spPr bwMode="auto">
            <a:xfrm>
              <a:off x="5338763" y="2740025"/>
              <a:ext cx="11113" cy="7938"/>
            </a:xfrm>
            <a:custGeom>
              <a:avLst/>
              <a:gdLst/>
              <a:ahLst/>
              <a:cxnLst>
                <a:cxn ang="0">
                  <a:pos x="8" y="0"/>
                </a:cxn>
                <a:cxn ang="0">
                  <a:pos x="0" y="8"/>
                </a:cxn>
                <a:cxn ang="0">
                  <a:pos x="8" y="15"/>
                </a:cxn>
                <a:cxn ang="0">
                  <a:pos x="15" y="15"/>
                </a:cxn>
                <a:cxn ang="0">
                  <a:pos x="22" y="8"/>
                </a:cxn>
                <a:cxn ang="0">
                  <a:pos x="15" y="0"/>
                </a:cxn>
                <a:cxn ang="0">
                  <a:pos x="8" y="0"/>
                </a:cxn>
              </a:cxnLst>
              <a:rect l="0" t="0" r="r" b="b"/>
              <a:pathLst>
                <a:path w="22" h="15">
                  <a:moveTo>
                    <a:pt x="8" y="0"/>
                  </a:moveTo>
                  <a:lnTo>
                    <a:pt x="0" y="8"/>
                  </a:lnTo>
                  <a:lnTo>
                    <a:pt x="8" y="15"/>
                  </a:lnTo>
                  <a:lnTo>
                    <a:pt x="15" y="15"/>
                  </a:lnTo>
                  <a:lnTo>
                    <a:pt x="22" y="8"/>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30" name="Freeform 6213"/>
            <p:cNvSpPr>
              <a:spLocks/>
            </p:cNvSpPr>
            <p:nvPr/>
          </p:nvSpPr>
          <p:spPr bwMode="auto">
            <a:xfrm>
              <a:off x="5338763" y="2740025"/>
              <a:ext cx="11113" cy="7938"/>
            </a:xfrm>
            <a:custGeom>
              <a:avLst/>
              <a:gdLst/>
              <a:ahLst/>
              <a:cxnLst>
                <a:cxn ang="0">
                  <a:pos x="8" y="0"/>
                </a:cxn>
                <a:cxn ang="0">
                  <a:pos x="0" y="8"/>
                </a:cxn>
                <a:cxn ang="0">
                  <a:pos x="0" y="8"/>
                </a:cxn>
                <a:cxn ang="0">
                  <a:pos x="8" y="15"/>
                </a:cxn>
                <a:cxn ang="0">
                  <a:pos x="15" y="15"/>
                </a:cxn>
                <a:cxn ang="0">
                  <a:pos x="22" y="8"/>
                </a:cxn>
                <a:cxn ang="0">
                  <a:pos x="22" y="8"/>
                </a:cxn>
                <a:cxn ang="0">
                  <a:pos x="15" y="0"/>
                </a:cxn>
                <a:cxn ang="0">
                  <a:pos x="8" y="0"/>
                </a:cxn>
              </a:cxnLst>
              <a:rect l="0" t="0" r="r" b="b"/>
              <a:pathLst>
                <a:path w="22" h="15">
                  <a:moveTo>
                    <a:pt x="8" y="0"/>
                  </a:moveTo>
                  <a:lnTo>
                    <a:pt x="0" y="8"/>
                  </a:lnTo>
                  <a:lnTo>
                    <a:pt x="0" y="8"/>
                  </a:lnTo>
                  <a:lnTo>
                    <a:pt x="8" y="15"/>
                  </a:lnTo>
                  <a:lnTo>
                    <a:pt x="15" y="15"/>
                  </a:lnTo>
                  <a:lnTo>
                    <a:pt x="22" y="8"/>
                  </a:lnTo>
                  <a:lnTo>
                    <a:pt x="22" y="8"/>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31" name="Line 6214"/>
            <p:cNvSpPr>
              <a:spLocks noChangeShapeType="1"/>
            </p:cNvSpPr>
            <p:nvPr/>
          </p:nvSpPr>
          <p:spPr bwMode="auto">
            <a:xfrm>
              <a:off x="5346701" y="27400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32" name="Freeform 6215"/>
            <p:cNvSpPr>
              <a:spLocks/>
            </p:cNvSpPr>
            <p:nvPr/>
          </p:nvSpPr>
          <p:spPr bwMode="auto">
            <a:xfrm>
              <a:off x="5341938" y="2740025"/>
              <a:ext cx="12700" cy="7938"/>
            </a:xfrm>
            <a:custGeom>
              <a:avLst/>
              <a:gdLst/>
              <a:ahLst/>
              <a:cxnLst>
                <a:cxn ang="0">
                  <a:pos x="7" y="0"/>
                </a:cxn>
                <a:cxn ang="0">
                  <a:pos x="0" y="8"/>
                </a:cxn>
                <a:cxn ang="0">
                  <a:pos x="7" y="15"/>
                </a:cxn>
                <a:cxn ang="0">
                  <a:pos x="14" y="15"/>
                </a:cxn>
                <a:cxn ang="0">
                  <a:pos x="22" y="8"/>
                </a:cxn>
                <a:cxn ang="0">
                  <a:pos x="14" y="8"/>
                </a:cxn>
                <a:cxn ang="0">
                  <a:pos x="14" y="0"/>
                </a:cxn>
                <a:cxn ang="0">
                  <a:pos x="7" y="0"/>
                </a:cxn>
              </a:cxnLst>
              <a:rect l="0" t="0" r="r" b="b"/>
              <a:pathLst>
                <a:path w="22" h="15">
                  <a:moveTo>
                    <a:pt x="7" y="0"/>
                  </a:moveTo>
                  <a:lnTo>
                    <a:pt x="0" y="8"/>
                  </a:lnTo>
                  <a:lnTo>
                    <a:pt x="7" y="15"/>
                  </a:lnTo>
                  <a:lnTo>
                    <a:pt x="14" y="15"/>
                  </a:lnTo>
                  <a:lnTo>
                    <a:pt x="22" y="8"/>
                  </a:lnTo>
                  <a:lnTo>
                    <a:pt x="14" y="8"/>
                  </a:lnTo>
                  <a:lnTo>
                    <a:pt x="14"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33" name="Freeform 6216"/>
            <p:cNvSpPr>
              <a:spLocks/>
            </p:cNvSpPr>
            <p:nvPr/>
          </p:nvSpPr>
          <p:spPr bwMode="auto">
            <a:xfrm>
              <a:off x="5341938" y="2740025"/>
              <a:ext cx="12700" cy="7938"/>
            </a:xfrm>
            <a:custGeom>
              <a:avLst/>
              <a:gdLst/>
              <a:ahLst/>
              <a:cxnLst>
                <a:cxn ang="0">
                  <a:pos x="7" y="0"/>
                </a:cxn>
                <a:cxn ang="0">
                  <a:pos x="0" y="8"/>
                </a:cxn>
                <a:cxn ang="0">
                  <a:pos x="0" y="8"/>
                </a:cxn>
                <a:cxn ang="0">
                  <a:pos x="7" y="15"/>
                </a:cxn>
                <a:cxn ang="0">
                  <a:pos x="14" y="15"/>
                </a:cxn>
                <a:cxn ang="0">
                  <a:pos x="22" y="8"/>
                </a:cxn>
                <a:cxn ang="0">
                  <a:pos x="14" y="8"/>
                </a:cxn>
                <a:cxn ang="0">
                  <a:pos x="14" y="0"/>
                </a:cxn>
                <a:cxn ang="0">
                  <a:pos x="7" y="0"/>
                </a:cxn>
              </a:cxnLst>
              <a:rect l="0" t="0" r="r" b="b"/>
              <a:pathLst>
                <a:path w="22" h="15">
                  <a:moveTo>
                    <a:pt x="7" y="0"/>
                  </a:moveTo>
                  <a:lnTo>
                    <a:pt x="0" y="8"/>
                  </a:lnTo>
                  <a:lnTo>
                    <a:pt x="0" y="8"/>
                  </a:lnTo>
                  <a:lnTo>
                    <a:pt x="7" y="15"/>
                  </a:lnTo>
                  <a:lnTo>
                    <a:pt x="14" y="15"/>
                  </a:lnTo>
                  <a:lnTo>
                    <a:pt x="22" y="8"/>
                  </a:lnTo>
                  <a:lnTo>
                    <a:pt x="14" y="8"/>
                  </a:lnTo>
                  <a:lnTo>
                    <a:pt x="14"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34" name="Line 6217"/>
            <p:cNvSpPr>
              <a:spLocks noChangeShapeType="1"/>
            </p:cNvSpPr>
            <p:nvPr/>
          </p:nvSpPr>
          <p:spPr bwMode="auto">
            <a:xfrm>
              <a:off x="5349876" y="27400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35" name="Freeform 6218"/>
            <p:cNvSpPr>
              <a:spLocks/>
            </p:cNvSpPr>
            <p:nvPr/>
          </p:nvSpPr>
          <p:spPr bwMode="auto">
            <a:xfrm>
              <a:off x="5346701" y="2740025"/>
              <a:ext cx="15875" cy="7938"/>
            </a:xfrm>
            <a:custGeom>
              <a:avLst/>
              <a:gdLst/>
              <a:ahLst/>
              <a:cxnLst>
                <a:cxn ang="0">
                  <a:pos x="7" y="0"/>
                </a:cxn>
                <a:cxn ang="0">
                  <a:pos x="0" y="8"/>
                </a:cxn>
                <a:cxn ang="0">
                  <a:pos x="7" y="15"/>
                </a:cxn>
                <a:cxn ang="0">
                  <a:pos x="30" y="15"/>
                </a:cxn>
                <a:cxn ang="0">
                  <a:pos x="30" y="0"/>
                </a:cxn>
                <a:cxn ang="0">
                  <a:pos x="7" y="0"/>
                </a:cxn>
              </a:cxnLst>
              <a:rect l="0" t="0" r="r" b="b"/>
              <a:pathLst>
                <a:path w="30" h="15">
                  <a:moveTo>
                    <a:pt x="7" y="0"/>
                  </a:moveTo>
                  <a:lnTo>
                    <a:pt x="0" y="8"/>
                  </a:lnTo>
                  <a:lnTo>
                    <a:pt x="7" y="15"/>
                  </a:lnTo>
                  <a:lnTo>
                    <a:pt x="30" y="15"/>
                  </a:lnTo>
                  <a:lnTo>
                    <a:pt x="30"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36" name="Freeform 6219"/>
            <p:cNvSpPr>
              <a:spLocks/>
            </p:cNvSpPr>
            <p:nvPr/>
          </p:nvSpPr>
          <p:spPr bwMode="auto">
            <a:xfrm>
              <a:off x="5346701" y="2740025"/>
              <a:ext cx="15875" cy="7938"/>
            </a:xfrm>
            <a:custGeom>
              <a:avLst/>
              <a:gdLst/>
              <a:ahLst/>
              <a:cxnLst>
                <a:cxn ang="0">
                  <a:pos x="7" y="0"/>
                </a:cxn>
                <a:cxn ang="0">
                  <a:pos x="0" y="8"/>
                </a:cxn>
                <a:cxn ang="0">
                  <a:pos x="0" y="8"/>
                </a:cxn>
                <a:cxn ang="0">
                  <a:pos x="7" y="15"/>
                </a:cxn>
                <a:cxn ang="0">
                  <a:pos x="30" y="15"/>
                </a:cxn>
                <a:cxn ang="0">
                  <a:pos x="30" y="8"/>
                </a:cxn>
                <a:cxn ang="0">
                  <a:pos x="30" y="8"/>
                </a:cxn>
                <a:cxn ang="0">
                  <a:pos x="30" y="0"/>
                </a:cxn>
                <a:cxn ang="0">
                  <a:pos x="7" y="0"/>
                </a:cxn>
              </a:cxnLst>
              <a:rect l="0" t="0" r="r" b="b"/>
              <a:pathLst>
                <a:path w="30" h="15">
                  <a:moveTo>
                    <a:pt x="7" y="0"/>
                  </a:moveTo>
                  <a:lnTo>
                    <a:pt x="0" y="8"/>
                  </a:lnTo>
                  <a:lnTo>
                    <a:pt x="0" y="8"/>
                  </a:lnTo>
                  <a:lnTo>
                    <a:pt x="7" y="15"/>
                  </a:lnTo>
                  <a:lnTo>
                    <a:pt x="30" y="15"/>
                  </a:lnTo>
                  <a:lnTo>
                    <a:pt x="30" y="8"/>
                  </a:lnTo>
                  <a:lnTo>
                    <a:pt x="30" y="8"/>
                  </a:lnTo>
                  <a:lnTo>
                    <a:pt x="30"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37" name="Line 6220"/>
            <p:cNvSpPr>
              <a:spLocks noChangeShapeType="1"/>
            </p:cNvSpPr>
            <p:nvPr/>
          </p:nvSpPr>
          <p:spPr bwMode="auto">
            <a:xfrm>
              <a:off x="5362576" y="27400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38" name="Freeform 6221"/>
            <p:cNvSpPr>
              <a:spLocks/>
            </p:cNvSpPr>
            <p:nvPr/>
          </p:nvSpPr>
          <p:spPr bwMode="auto">
            <a:xfrm>
              <a:off x="5357813" y="2740025"/>
              <a:ext cx="12700" cy="7938"/>
            </a:xfrm>
            <a:custGeom>
              <a:avLst/>
              <a:gdLst/>
              <a:ahLst/>
              <a:cxnLst>
                <a:cxn ang="0">
                  <a:pos x="7" y="0"/>
                </a:cxn>
                <a:cxn ang="0">
                  <a:pos x="0" y="8"/>
                </a:cxn>
                <a:cxn ang="0">
                  <a:pos x="7" y="15"/>
                </a:cxn>
                <a:cxn ang="0">
                  <a:pos x="15" y="15"/>
                </a:cxn>
                <a:cxn ang="0">
                  <a:pos x="23" y="8"/>
                </a:cxn>
                <a:cxn ang="0">
                  <a:pos x="15" y="0"/>
                </a:cxn>
                <a:cxn ang="0">
                  <a:pos x="7" y="0"/>
                </a:cxn>
              </a:cxnLst>
              <a:rect l="0" t="0" r="r" b="b"/>
              <a:pathLst>
                <a:path w="23" h="15">
                  <a:moveTo>
                    <a:pt x="7" y="0"/>
                  </a:moveTo>
                  <a:lnTo>
                    <a:pt x="0" y="8"/>
                  </a:lnTo>
                  <a:lnTo>
                    <a:pt x="7" y="15"/>
                  </a:lnTo>
                  <a:lnTo>
                    <a:pt x="15" y="15"/>
                  </a:lnTo>
                  <a:lnTo>
                    <a:pt x="23" y="8"/>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39" name="Freeform 6222"/>
            <p:cNvSpPr>
              <a:spLocks/>
            </p:cNvSpPr>
            <p:nvPr/>
          </p:nvSpPr>
          <p:spPr bwMode="auto">
            <a:xfrm>
              <a:off x="5357813" y="2740025"/>
              <a:ext cx="12700" cy="7938"/>
            </a:xfrm>
            <a:custGeom>
              <a:avLst/>
              <a:gdLst/>
              <a:ahLst/>
              <a:cxnLst>
                <a:cxn ang="0">
                  <a:pos x="7" y="0"/>
                </a:cxn>
                <a:cxn ang="0">
                  <a:pos x="0" y="8"/>
                </a:cxn>
                <a:cxn ang="0">
                  <a:pos x="0" y="8"/>
                </a:cxn>
                <a:cxn ang="0">
                  <a:pos x="7" y="15"/>
                </a:cxn>
                <a:cxn ang="0">
                  <a:pos x="15" y="15"/>
                </a:cxn>
                <a:cxn ang="0">
                  <a:pos x="23" y="8"/>
                </a:cxn>
                <a:cxn ang="0">
                  <a:pos x="23" y="8"/>
                </a:cxn>
                <a:cxn ang="0">
                  <a:pos x="15" y="0"/>
                </a:cxn>
                <a:cxn ang="0">
                  <a:pos x="7" y="0"/>
                </a:cxn>
              </a:cxnLst>
              <a:rect l="0" t="0" r="r" b="b"/>
              <a:pathLst>
                <a:path w="23" h="15">
                  <a:moveTo>
                    <a:pt x="7" y="0"/>
                  </a:moveTo>
                  <a:lnTo>
                    <a:pt x="0" y="8"/>
                  </a:lnTo>
                  <a:lnTo>
                    <a:pt x="0" y="8"/>
                  </a:lnTo>
                  <a:lnTo>
                    <a:pt x="7" y="15"/>
                  </a:lnTo>
                  <a:lnTo>
                    <a:pt x="15" y="15"/>
                  </a:lnTo>
                  <a:lnTo>
                    <a:pt x="23" y="8"/>
                  </a:lnTo>
                  <a:lnTo>
                    <a:pt x="23" y="8"/>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40" name="Line 6223"/>
            <p:cNvSpPr>
              <a:spLocks noChangeShapeType="1"/>
            </p:cNvSpPr>
            <p:nvPr/>
          </p:nvSpPr>
          <p:spPr bwMode="auto">
            <a:xfrm>
              <a:off x="5365751" y="27400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41" name="Freeform 6224"/>
            <p:cNvSpPr>
              <a:spLocks/>
            </p:cNvSpPr>
            <p:nvPr/>
          </p:nvSpPr>
          <p:spPr bwMode="auto">
            <a:xfrm>
              <a:off x="5362576" y="2740025"/>
              <a:ext cx="11113" cy="7938"/>
            </a:xfrm>
            <a:custGeom>
              <a:avLst/>
              <a:gdLst/>
              <a:ahLst/>
              <a:cxnLst>
                <a:cxn ang="0">
                  <a:pos x="8" y="0"/>
                </a:cxn>
                <a:cxn ang="0">
                  <a:pos x="8" y="8"/>
                </a:cxn>
                <a:cxn ang="0">
                  <a:pos x="0" y="8"/>
                </a:cxn>
                <a:cxn ang="0">
                  <a:pos x="8" y="15"/>
                </a:cxn>
                <a:cxn ang="0">
                  <a:pos x="16" y="15"/>
                </a:cxn>
                <a:cxn ang="0">
                  <a:pos x="22" y="8"/>
                </a:cxn>
                <a:cxn ang="0">
                  <a:pos x="16" y="8"/>
                </a:cxn>
                <a:cxn ang="0">
                  <a:pos x="16" y="0"/>
                </a:cxn>
                <a:cxn ang="0">
                  <a:pos x="8" y="0"/>
                </a:cxn>
              </a:cxnLst>
              <a:rect l="0" t="0" r="r" b="b"/>
              <a:pathLst>
                <a:path w="22" h="15">
                  <a:moveTo>
                    <a:pt x="8" y="0"/>
                  </a:moveTo>
                  <a:lnTo>
                    <a:pt x="8" y="8"/>
                  </a:lnTo>
                  <a:lnTo>
                    <a:pt x="0" y="8"/>
                  </a:lnTo>
                  <a:lnTo>
                    <a:pt x="8" y="15"/>
                  </a:lnTo>
                  <a:lnTo>
                    <a:pt x="16" y="15"/>
                  </a:lnTo>
                  <a:lnTo>
                    <a:pt x="22" y="8"/>
                  </a:lnTo>
                  <a:lnTo>
                    <a:pt x="16" y="8"/>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42" name="Freeform 6225"/>
            <p:cNvSpPr>
              <a:spLocks/>
            </p:cNvSpPr>
            <p:nvPr/>
          </p:nvSpPr>
          <p:spPr bwMode="auto">
            <a:xfrm>
              <a:off x="5362576" y="2740025"/>
              <a:ext cx="11113" cy="7938"/>
            </a:xfrm>
            <a:custGeom>
              <a:avLst/>
              <a:gdLst/>
              <a:ahLst/>
              <a:cxnLst>
                <a:cxn ang="0">
                  <a:pos x="8" y="0"/>
                </a:cxn>
                <a:cxn ang="0">
                  <a:pos x="8" y="8"/>
                </a:cxn>
                <a:cxn ang="0">
                  <a:pos x="0" y="8"/>
                </a:cxn>
                <a:cxn ang="0">
                  <a:pos x="8" y="15"/>
                </a:cxn>
                <a:cxn ang="0">
                  <a:pos x="16" y="15"/>
                </a:cxn>
                <a:cxn ang="0">
                  <a:pos x="22" y="8"/>
                </a:cxn>
                <a:cxn ang="0">
                  <a:pos x="16" y="8"/>
                </a:cxn>
                <a:cxn ang="0">
                  <a:pos x="16" y="0"/>
                </a:cxn>
                <a:cxn ang="0">
                  <a:pos x="8" y="0"/>
                </a:cxn>
              </a:cxnLst>
              <a:rect l="0" t="0" r="r" b="b"/>
              <a:pathLst>
                <a:path w="22" h="15">
                  <a:moveTo>
                    <a:pt x="8" y="0"/>
                  </a:moveTo>
                  <a:lnTo>
                    <a:pt x="8" y="8"/>
                  </a:lnTo>
                  <a:lnTo>
                    <a:pt x="0" y="8"/>
                  </a:lnTo>
                  <a:lnTo>
                    <a:pt x="8" y="15"/>
                  </a:lnTo>
                  <a:lnTo>
                    <a:pt x="16" y="15"/>
                  </a:lnTo>
                  <a:lnTo>
                    <a:pt x="22" y="8"/>
                  </a:lnTo>
                  <a:lnTo>
                    <a:pt x="16" y="8"/>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43" name="Line 6226"/>
            <p:cNvSpPr>
              <a:spLocks noChangeShapeType="1"/>
            </p:cNvSpPr>
            <p:nvPr/>
          </p:nvSpPr>
          <p:spPr bwMode="auto">
            <a:xfrm>
              <a:off x="5370513" y="27400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44" name="Freeform 6227"/>
            <p:cNvSpPr>
              <a:spLocks/>
            </p:cNvSpPr>
            <p:nvPr/>
          </p:nvSpPr>
          <p:spPr bwMode="auto">
            <a:xfrm>
              <a:off x="5365751" y="2740025"/>
              <a:ext cx="12700" cy="7938"/>
            </a:xfrm>
            <a:custGeom>
              <a:avLst/>
              <a:gdLst/>
              <a:ahLst/>
              <a:cxnLst>
                <a:cxn ang="0">
                  <a:pos x="8" y="0"/>
                </a:cxn>
                <a:cxn ang="0">
                  <a:pos x="0" y="8"/>
                </a:cxn>
                <a:cxn ang="0">
                  <a:pos x="8" y="15"/>
                </a:cxn>
                <a:cxn ang="0">
                  <a:pos x="14" y="15"/>
                </a:cxn>
                <a:cxn ang="0">
                  <a:pos x="22" y="8"/>
                </a:cxn>
                <a:cxn ang="0">
                  <a:pos x="14" y="0"/>
                </a:cxn>
                <a:cxn ang="0">
                  <a:pos x="8" y="0"/>
                </a:cxn>
              </a:cxnLst>
              <a:rect l="0" t="0" r="r" b="b"/>
              <a:pathLst>
                <a:path w="22" h="15">
                  <a:moveTo>
                    <a:pt x="8" y="0"/>
                  </a:moveTo>
                  <a:lnTo>
                    <a:pt x="0" y="8"/>
                  </a:lnTo>
                  <a:lnTo>
                    <a:pt x="8" y="15"/>
                  </a:lnTo>
                  <a:lnTo>
                    <a:pt x="14" y="15"/>
                  </a:lnTo>
                  <a:lnTo>
                    <a:pt x="22" y="8"/>
                  </a:lnTo>
                  <a:lnTo>
                    <a:pt x="14"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45" name="Freeform 6228"/>
            <p:cNvSpPr>
              <a:spLocks/>
            </p:cNvSpPr>
            <p:nvPr/>
          </p:nvSpPr>
          <p:spPr bwMode="auto">
            <a:xfrm>
              <a:off x="5365751" y="2740025"/>
              <a:ext cx="12700" cy="7938"/>
            </a:xfrm>
            <a:custGeom>
              <a:avLst/>
              <a:gdLst/>
              <a:ahLst/>
              <a:cxnLst>
                <a:cxn ang="0">
                  <a:pos x="8" y="0"/>
                </a:cxn>
                <a:cxn ang="0">
                  <a:pos x="0" y="8"/>
                </a:cxn>
                <a:cxn ang="0">
                  <a:pos x="0" y="8"/>
                </a:cxn>
                <a:cxn ang="0">
                  <a:pos x="8" y="15"/>
                </a:cxn>
                <a:cxn ang="0">
                  <a:pos x="14" y="15"/>
                </a:cxn>
                <a:cxn ang="0">
                  <a:pos x="22" y="8"/>
                </a:cxn>
                <a:cxn ang="0">
                  <a:pos x="22" y="8"/>
                </a:cxn>
                <a:cxn ang="0">
                  <a:pos x="14" y="0"/>
                </a:cxn>
                <a:cxn ang="0">
                  <a:pos x="8" y="0"/>
                </a:cxn>
              </a:cxnLst>
              <a:rect l="0" t="0" r="r" b="b"/>
              <a:pathLst>
                <a:path w="22" h="15">
                  <a:moveTo>
                    <a:pt x="8" y="0"/>
                  </a:moveTo>
                  <a:lnTo>
                    <a:pt x="0" y="8"/>
                  </a:lnTo>
                  <a:lnTo>
                    <a:pt x="0" y="8"/>
                  </a:lnTo>
                  <a:lnTo>
                    <a:pt x="8" y="15"/>
                  </a:lnTo>
                  <a:lnTo>
                    <a:pt x="14" y="15"/>
                  </a:lnTo>
                  <a:lnTo>
                    <a:pt x="22" y="8"/>
                  </a:lnTo>
                  <a:lnTo>
                    <a:pt x="22" y="8"/>
                  </a:lnTo>
                  <a:lnTo>
                    <a:pt x="14"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46" name="Line 6229"/>
            <p:cNvSpPr>
              <a:spLocks noChangeShapeType="1"/>
            </p:cNvSpPr>
            <p:nvPr/>
          </p:nvSpPr>
          <p:spPr bwMode="auto">
            <a:xfrm>
              <a:off x="5373688" y="27400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47" name="Freeform 6230"/>
            <p:cNvSpPr>
              <a:spLocks/>
            </p:cNvSpPr>
            <p:nvPr/>
          </p:nvSpPr>
          <p:spPr bwMode="auto">
            <a:xfrm>
              <a:off x="5370513" y="2740025"/>
              <a:ext cx="19050" cy="7938"/>
            </a:xfrm>
            <a:custGeom>
              <a:avLst/>
              <a:gdLst/>
              <a:ahLst/>
              <a:cxnLst>
                <a:cxn ang="0">
                  <a:pos x="6" y="0"/>
                </a:cxn>
                <a:cxn ang="0">
                  <a:pos x="6" y="8"/>
                </a:cxn>
                <a:cxn ang="0">
                  <a:pos x="0" y="8"/>
                </a:cxn>
                <a:cxn ang="0">
                  <a:pos x="6" y="15"/>
                </a:cxn>
                <a:cxn ang="0">
                  <a:pos x="29" y="15"/>
                </a:cxn>
                <a:cxn ang="0">
                  <a:pos x="37" y="8"/>
                </a:cxn>
                <a:cxn ang="0">
                  <a:pos x="29" y="0"/>
                </a:cxn>
                <a:cxn ang="0">
                  <a:pos x="6" y="0"/>
                </a:cxn>
              </a:cxnLst>
              <a:rect l="0" t="0" r="r" b="b"/>
              <a:pathLst>
                <a:path w="37" h="15">
                  <a:moveTo>
                    <a:pt x="6" y="0"/>
                  </a:moveTo>
                  <a:lnTo>
                    <a:pt x="6" y="8"/>
                  </a:lnTo>
                  <a:lnTo>
                    <a:pt x="0" y="8"/>
                  </a:lnTo>
                  <a:lnTo>
                    <a:pt x="6" y="15"/>
                  </a:lnTo>
                  <a:lnTo>
                    <a:pt x="29" y="15"/>
                  </a:lnTo>
                  <a:lnTo>
                    <a:pt x="37" y="8"/>
                  </a:lnTo>
                  <a:lnTo>
                    <a:pt x="29" y="0"/>
                  </a:lnTo>
                  <a:lnTo>
                    <a:pt x="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48" name="Freeform 6231"/>
            <p:cNvSpPr>
              <a:spLocks/>
            </p:cNvSpPr>
            <p:nvPr/>
          </p:nvSpPr>
          <p:spPr bwMode="auto">
            <a:xfrm>
              <a:off x="5370513" y="2740025"/>
              <a:ext cx="19050" cy="7938"/>
            </a:xfrm>
            <a:custGeom>
              <a:avLst/>
              <a:gdLst/>
              <a:ahLst/>
              <a:cxnLst>
                <a:cxn ang="0">
                  <a:pos x="6" y="0"/>
                </a:cxn>
                <a:cxn ang="0">
                  <a:pos x="6" y="8"/>
                </a:cxn>
                <a:cxn ang="0">
                  <a:pos x="0" y="8"/>
                </a:cxn>
                <a:cxn ang="0">
                  <a:pos x="6" y="15"/>
                </a:cxn>
                <a:cxn ang="0">
                  <a:pos x="29" y="15"/>
                </a:cxn>
                <a:cxn ang="0">
                  <a:pos x="37" y="8"/>
                </a:cxn>
                <a:cxn ang="0">
                  <a:pos x="37" y="8"/>
                </a:cxn>
                <a:cxn ang="0">
                  <a:pos x="29" y="0"/>
                </a:cxn>
                <a:cxn ang="0">
                  <a:pos x="6" y="0"/>
                </a:cxn>
              </a:cxnLst>
              <a:rect l="0" t="0" r="r" b="b"/>
              <a:pathLst>
                <a:path w="37" h="15">
                  <a:moveTo>
                    <a:pt x="6" y="0"/>
                  </a:moveTo>
                  <a:lnTo>
                    <a:pt x="6" y="8"/>
                  </a:lnTo>
                  <a:lnTo>
                    <a:pt x="0" y="8"/>
                  </a:lnTo>
                  <a:lnTo>
                    <a:pt x="6" y="15"/>
                  </a:lnTo>
                  <a:lnTo>
                    <a:pt x="29" y="15"/>
                  </a:lnTo>
                  <a:lnTo>
                    <a:pt x="37" y="8"/>
                  </a:lnTo>
                  <a:lnTo>
                    <a:pt x="37" y="8"/>
                  </a:lnTo>
                  <a:lnTo>
                    <a:pt x="29" y="0"/>
                  </a:lnTo>
                  <a:lnTo>
                    <a:pt x="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49" name="Line 6232"/>
            <p:cNvSpPr>
              <a:spLocks noChangeShapeType="1"/>
            </p:cNvSpPr>
            <p:nvPr/>
          </p:nvSpPr>
          <p:spPr bwMode="auto">
            <a:xfrm>
              <a:off x="5389563" y="27432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50" name="Freeform 6233"/>
            <p:cNvSpPr>
              <a:spLocks/>
            </p:cNvSpPr>
            <p:nvPr/>
          </p:nvSpPr>
          <p:spPr bwMode="auto">
            <a:xfrm>
              <a:off x="5381626" y="2740025"/>
              <a:ext cx="7938" cy="14288"/>
            </a:xfrm>
            <a:custGeom>
              <a:avLst/>
              <a:gdLst/>
              <a:ahLst/>
              <a:cxnLst>
                <a:cxn ang="0">
                  <a:pos x="15" y="8"/>
                </a:cxn>
                <a:cxn ang="0">
                  <a:pos x="15" y="0"/>
                </a:cxn>
                <a:cxn ang="0">
                  <a:pos x="7" y="0"/>
                </a:cxn>
                <a:cxn ang="0">
                  <a:pos x="0" y="8"/>
                </a:cxn>
                <a:cxn ang="0">
                  <a:pos x="0" y="29"/>
                </a:cxn>
                <a:cxn ang="0">
                  <a:pos x="15" y="29"/>
                </a:cxn>
                <a:cxn ang="0">
                  <a:pos x="15" y="8"/>
                </a:cxn>
              </a:cxnLst>
              <a:rect l="0" t="0" r="r" b="b"/>
              <a:pathLst>
                <a:path w="15" h="29">
                  <a:moveTo>
                    <a:pt x="15" y="8"/>
                  </a:moveTo>
                  <a:lnTo>
                    <a:pt x="15" y="0"/>
                  </a:lnTo>
                  <a:lnTo>
                    <a:pt x="7" y="0"/>
                  </a:lnTo>
                  <a:lnTo>
                    <a:pt x="0" y="8"/>
                  </a:lnTo>
                  <a:lnTo>
                    <a:pt x="0" y="29"/>
                  </a:lnTo>
                  <a:lnTo>
                    <a:pt x="15" y="29"/>
                  </a:lnTo>
                  <a:lnTo>
                    <a:pt x="15"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51" name="Freeform 6234"/>
            <p:cNvSpPr>
              <a:spLocks/>
            </p:cNvSpPr>
            <p:nvPr/>
          </p:nvSpPr>
          <p:spPr bwMode="auto">
            <a:xfrm>
              <a:off x="5381626" y="2740025"/>
              <a:ext cx="7938" cy="14288"/>
            </a:xfrm>
            <a:custGeom>
              <a:avLst/>
              <a:gdLst/>
              <a:ahLst/>
              <a:cxnLst>
                <a:cxn ang="0">
                  <a:pos x="15" y="8"/>
                </a:cxn>
                <a:cxn ang="0">
                  <a:pos x="15" y="0"/>
                </a:cxn>
                <a:cxn ang="0">
                  <a:pos x="7" y="0"/>
                </a:cxn>
                <a:cxn ang="0">
                  <a:pos x="0" y="8"/>
                </a:cxn>
                <a:cxn ang="0">
                  <a:pos x="0" y="29"/>
                </a:cxn>
                <a:cxn ang="0">
                  <a:pos x="7" y="29"/>
                </a:cxn>
                <a:cxn ang="0">
                  <a:pos x="15" y="29"/>
                </a:cxn>
                <a:cxn ang="0">
                  <a:pos x="15" y="29"/>
                </a:cxn>
                <a:cxn ang="0">
                  <a:pos x="15" y="8"/>
                </a:cxn>
              </a:cxnLst>
              <a:rect l="0" t="0" r="r" b="b"/>
              <a:pathLst>
                <a:path w="15" h="29">
                  <a:moveTo>
                    <a:pt x="15" y="8"/>
                  </a:moveTo>
                  <a:lnTo>
                    <a:pt x="15" y="0"/>
                  </a:lnTo>
                  <a:lnTo>
                    <a:pt x="7" y="0"/>
                  </a:lnTo>
                  <a:lnTo>
                    <a:pt x="0" y="8"/>
                  </a:lnTo>
                  <a:lnTo>
                    <a:pt x="0" y="29"/>
                  </a:lnTo>
                  <a:lnTo>
                    <a:pt x="7" y="29"/>
                  </a:lnTo>
                  <a:lnTo>
                    <a:pt x="15" y="29"/>
                  </a:lnTo>
                  <a:lnTo>
                    <a:pt x="15" y="29"/>
                  </a:lnTo>
                  <a:lnTo>
                    <a:pt x="15"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52" name="Line 6235"/>
            <p:cNvSpPr>
              <a:spLocks noChangeShapeType="1"/>
            </p:cNvSpPr>
            <p:nvPr/>
          </p:nvSpPr>
          <p:spPr bwMode="auto">
            <a:xfrm>
              <a:off x="5386388" y="27511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53" name="Freeform 6236"/>
            <p:cNvSpPr>
              <a:spLocks/>
            </p:cNvSpPr>
            <p:nvPr/>
          </p:nvSpPr>
          <p:spPr bwMode="auto">
            <a:xfrm>
              <a:off x="5381626" y="2751138"/>
              <a:ext cx="12700" cy="3175"/>
            </a:xfrm>
            <a:custGeom>
              <a:avLst/>
              <a:gdLst/>
              <a:ahLst/>
              <a:cxnLst>
                <a:cxn ang="0">
                  <a:pos x="7" y="0"/>
                </a:cxn>
                <a:cxn ang="0">
                  <a:pos x="0" y="0"/>
                </a:cxn>
                <a:cxn ang="0">
                  <a:pos x="0" y="6"/>
                </a:cxn>
                <a:cxn ang="0">
                  <a:pos x="22" y="6"/>
                </a:cxn>
                <a:cxn ang="0">
                  <a:pos x="22" y="0"/>
                </a:cxn>
                <a:cxn ang="0">
                  <a:pos x="15" y="0"/>
                </a:cxn>
                <a:cxn ang="0">
                  <a:pos x="7" y="0"/>
                </a:cxn>
              </a:cxnLst>
              <a:rect l="0" t="0" r="r" b="b"/>
              <a:pathLst>
                <a:path w="22" h="6">
                  <a:moveTo>
                    <a:pt x="7" y="0"/>
                  </a:moveTo>
                  <a:lnTo>
                    <a:pt x="0" y="0"/>
                  </a:lnTo>
                  <a:lnTo>
                    <a:pt x="0" y="6"/>
                  </a:lnTo>
                  <a:lnTo>
                    <a:pt x="22" y="6"/>
                  </a:lnTo>
                  <a:lnTo>
                    <a:pt x="22" y="0"/>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54" name="Freeform 6237"/>
            <p:cNvSpPr>
              <a:spLocks/>
            </p:cNvSpPr>
            <p:nvPr/>
          </p:nvSpPr>
          <p:spPr bwMode="auto">
            <a:xfrm>
              <a:off x="5381626" y="2751138"/>
              <a:ext cx="12700" cy="3175"/>
            </a:xfrm>
            <a:custGeom>
              <a:avLst/>
              <a:gdLst/>
              <a:ahLst/>
              <a:cxnLst>
                <a:cxn ang="0">
                  <a:pos x="7" y="0"/>
                </a:cxn>
                <a:cxn ang="0">
                  <a:pos x="0" y="0"/>
                </a:cxn>
                <a:cxn ang="0">
                  <a:pos x="0" y="6"/>
                </a:cxn>
                <a:cxn ang="0">
                  <a:pos x="7" y="6"/>
                </a:cxn>
                <a:cxn ang="0">
                  <a:pos x="15" y="6"/>
                </a:cxn>
                <a:cxn ang="0">
                  <a:pos x="22" y="6"/>
                </a:cxn>
                <a:cxn ang="0">
                  <a:pos x="22" y="0"/>
                </a:cxn>
                <a:cxn ang="0">
                  <a:pos x="15" y="0"/>
                </a:cxn>
                <a:cxn ang="0">
                  <a:pos x="7" y="0"/>
                </a:cxn>
              </a:cxnLst>
              <a:rect l="0" t="0" r="r" b="b"/>
              <a:pathLst>
                <a:path w="22" h="6">
                  <a:moveTo>
                    <a:pt x="7" y="0"/>
                  </a:moveTo>
                  <a:lnTo>
                    <a:pt x="0" y="0"/>
                  </a:lnTo>
                  <a:lnTo>
                    <a:pt x="0" y="6"/>
                  </a:lnTo>
                  <a:lnTo>
                    <a:pt x="7" y="6"/>
                  </a:lnTo>
                  <a:lnTo>
                    <a:pt x="15" y="6"/>
                  </a:lnTo>
                  <a:lnTo>
                    <a:pt x="22" y="6"/>
                  </a:lnTo>
                  <a:lnTo>
                    <a:pt x="22"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55" name="Line 6238"/>
            <p:cNvSpPr>
              <a:spLocks noChangeShapeType="1"/>
            </p:cNvSpPr>
            <p:nvPr/>
          </p:nvSpPr>
          <p:spPr bwMode="auto">
            <a:xfrm>
              <a:off x="5389563" y="27511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56" name="Freeform 6239"/>
            <p:cNvSpPr>
              <a:spLocks/>
            </p:cNvSpPr>
            <p:nvPr/>
          </p:nvSpPr>
          <p:spPr bwMode="auto">
            <a:xfrm>
              <a:off x="5386388" y="2751138"/>
              <a:ext cx="11113" cy="3175"/>
            </a:xfrm>
            <a:custGeom>
              <a:avLst/>
              <a:gdLst/>
              <a:ahLst/>
              <a:cxnLst>
                <a:cxn ang="0">
                  <a:pos x="8" y="0"/>
                </a:cxn>
                <a:cxn ang="0">
                  <a:pos x="0" y="0"/>
                </a:cxn>
                <a:cxn ang="0">
                  <a:pos x="0" y="6"/>
                </a:cxn>
                <a:cxn ang="0">
                  <a:pos x="23" y="6"/>
                </a:cxn>
                <a:cxn ang="0">
                  <a:pos x="23" y="0"/>
                </a:cxn>
                <a:cxn ang="0">
                  <a:pos x="15" y="0"/>
                </a:cxn>
                <a:cxn ang="0">
                  <a:pos x="8" y="0"/>
                </a:cxn>
              </a:cxnLst>
              <a:rect l="0" t="0" r="r" b="b"/>
              <a:pathLst>
                <a:path w="23" h="6">
                  <a:moveTo>
                    <a:pt x="8" y="0"/>
                  </a:moveTo>
                  <a:lnTo>
                    <a:pt x="0" y="0"/>
                  </a:lnTo>
                  <a:lnTo>
                    <a:pt x="0" y="6"/>
                  </a:lnTo>
                  <a:lnTo>
                    <a:pt x="23" y="6"/>
                  </a:lnTo>
                  <a:lnTo>
                    <a:pt x="23" y="0"/>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57" name="Freeform 6240"/>
            <p:cNvSpPr>
              <a:spLocks/>
            </p:cNvSpPr>
            <p:nvPr/>
          </p:nvSpPr>
          <p:spPr bwMode="auto">
            <a:xfrm>
              <a:off x="5386388" y="2751138"/>
              <a:ext cx="11113" cy="3175"/>
            </a:xfrm>
            <a:custGeom>
              <a:avLst/>
              <a:gdLst/>
              <a:ahLst/>
              <a:cxnLst>
                <a:cxn ang="0">
                  <a:pos x="8" y="0"/>
                </a:cxn>
                <a:cxn ang="0">
                  <a:pos x="0" y="0"/>
                </a:cxn>
                <a:cxn ang="0">
                  <a:pos x="0" y="6"/>
                </a:cxn>
                <a:cxn ang="0">
                  <a:pos x="8" y="6"/>
                </a:cxn>
                <a:cxn ang="0">
                  <a:pos x="15" y="6"/>
                </a:cxn>
                <a:cxn ang="0">
                  <a:pos x="23" y="6"/>
                </a:cxn>
                <a:cxn ang="0">
                  <a:pos x="23" y="0"/>
                </a:cxn>
                <a:cxn ang="0">
                  <a:pos x="15" y="0"/>
                </a:cxn>
                <a:cxn ang="0">
                  <a:pos x="8" y="0"/>
                </a:cxn>
              </a:cxnLst>
              <a:rect l="0" t="0" r="r" b="b"/>
              <a:pathLst>
                <a:path w="23" h="6">
                  <a:moveTo>
                    <a:pt x="8" y="0"/>
                  </a:moveTo>
                  <a:lnTo>
                    <a:pt x="0" y="0"/>
                  </a:lnTo>
                  <a:lnTo>
                    <a:pt x="0" y="6"/>
                  </a:lnTo>
                  <a:lnTo>
                    <a:pt x="8" y="6"/>
                  </a:lnTo>
                  <a:lnTo>
                    <a:pt x="15" y="6"/>
                  </a:lnTo>
                  <a:lnTo>
                    <a:pt x="23" y="6"/>
                  </a:lnTo>
                  <a:lnTo>
                    <a:pt x="23"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58" name="Line 6241"/>
            <p:cNvSpPr>
              <a:spLocks noChangeShapeType="1"/>
            </p:cNvSpPr>
            <p:nvPr/>
          </p:nvSpPr>
          <p:spPr bwMode="auto">
            <a:xfrm>
              <a:off x="5394326" y="27511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59" name="Freeform 6242"/>
            <p:cNvSpPr>
              <a:spLocks/>
            </p:cNvSpPr>
            <p:nvPr/>
          </p:nvSpPr>
          <p:spPr bwMode="auto">
            <a:xfrm>
              <a:off x="5389563" y="2751138"/>
              <a:ext cx="15875" cy="3175"/>
            </a:xfrm>
            <a:custGeom>
              <a:avLst/>
              <a:gdLst/>
              <a:ahLst/>
              <a:cxnLst>
                <a:cxn ang="0">
                  <a:pos x="7" y="0"/>
                </a:cxn>
                <a:cxn ang="0">
                  <a:pos x="0" y="0"/>
                </a:cxn>
                <a:cxn ang="0">
                  <a:pos x="0" y="6"/>
                </a:cxn>
                <a:cxn ang="0">
                  <a:pos x="30" y="6"/>
                </a:cxn>
                <a:cxn ang="0">
                  <a:pos x="22" y="0"/>
                </a:cxn>
                <a:cxn ang="0">
                  <a:pos x="7" y="0"/>
                </a:cxn>
              </a:cxnLst>
              <a:rect l="0" t="0" r="r" b="b"/>
              <a:pathLst>
                <a:path w="30" h="6">
                  <a:moveTo>
                    <a:pt x="7" y="0"/>
                  </a:moveTo>
                  <a:lnTo>
                    <a:pt x="0" y="0"/>
                  </a:lnTo>
                  <a:lnTo>
                    <a:pt x="0" y="6"/>
                  </a:lnTo>
                  <a:lnTo>
                    <a:pt x="30" y="6"/>
                  </a:lnTo>
                  <a:lnTo>
                    <a:pt x="22"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60" name="Freeform 6243"/>
            <p:cNvSpPr>
              <a:spLocks/>
            </p:cNvSpPr>
            <p:nvPr/>
          </p:nvSpPr>
          <p:spPr bwMode="auto">
            <a:xfrm>
              <a:off x="5389563" y="2751138"/>
              <a:ext cx="15875" cy="3175"/>
            </a:xfrm>
            <a:custGeom>
              <a:avLst/>
              <a:gdLst/>
              <a:ahLst/>
              <a:cxnLst>
                <a:cxn ang="0">
                  <a:pos x="7" y="0"/>
                </a:cxn>
                <a:cxn ang="0">
                  <a:pos x="0" y="0"/>
                </a:cxn>
                <a:cxn ang="0">
                  <a:pos x="0" y="6"/>
                </a:cxn>
                <a:cxn ang="0">
                  <a:pos x="7" y="6"/>
                </a:cxn>
                <a:cxn ang="0">
                  <a:pos x="22" y="6"/>
                </a:cxn>
                <a:cxn ang="0">
                  <a:pos x="30" y="6"/>
                </a:cxn>
                <a:cxn ang="0">
                  <a:pos x="22" y="0"/>
                </a:cxn>
                <a:cxn ang="0">
                  <a:pos x="22" y="0"/>
                </a:cxn>
                <a:cxn ang="0">
                  <a:pos x="7" y="0"/>
                </a:cxn>
              </a:cxnLst>
              <a:rect l="0" t="0" r="r" b="b"/>
              <a:pathLst>
                <a:path w="30" h="6">
                  <a:moveTo>
                    <a:pt x="7" y="0"/>
                  </a:moveTo>
                  <a:lnTo>
                    <a:pt x="0" y="0"/>
                  </a:lnTo>
                  <a:lnTo>
                    <a:pt x="0" y="6"/>
                  </a:lnTo>
                  <a:lnTo>
                    <a:pt x="7" y="6"/>
                  </a:lnTo>
                  <a:lnTo>
                    <a:pt x="22" y="6"/>
                  </a:lnTo>
                  <a:lnTo>
                    <a:pt x="30" y="6"/>
                  </a:lnTo>
                  <a:lnTo>
                    <a:pt x="22" y="0"/>
                  </a:lnTo>
                  <a:lnTo>
                    <a:pt x="22"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61" name="Line 6244"/>
            <p:cNvSpPr>
              <a:spLocks noChangeShapeType="1"/>
            </p:cNvSpPr>
            <p:nvPr/>
          </p:nvSpPr>
          <p:spPr bwMode="auto">
            <a:xfrm>
              <a:off x="5402263" y="27511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62" name="Freeform 6245"/>
            <p:cNvSpPr>
              <a:spLocks/>
            </p:cNvSpPr>
            <p:nvPr/>
          </p:nvSpPr>
          <p:spPr bwMode="auto">
            <a:xfrm>
              <a:off x="5397501" y="2751138"/>
              <a:ext cx="31750" cy="3175"/>
            </a:xfrm>
            <a:custGeom>
              <a:avLst/>
              <a:gdLst/>
              <a:ahLst/>
              <a:cxnLst>
                <a:cxn ang="0">
                  <a:pos x="7" y="0"/>
                </a:cxn>
                <a:cxn ang="0">
                  <a:pos x="0" y="0"/>
                </a:cxn>
                <a:cxn ang="0">
                  <a:pos x="0" y="6"/>
                </a:cxn>
                <a:cxn ang="0">
                  <a:pos x="60" y="6"/>
                </a:cxn>
                <a:cxn ang="0">
                  <a:pos x="60" y="0"/>
                </a:cxn>
                <a:cxn ang="0">
                  <a:pos x="52" y="0"/>
                </a:cxn>
                <a:cxn ang="0">
                  <a:pos x="7" y="0"/>
                </a:cxn>
              </a:cxnLst>
              <a:rect l="0" t="0" r="r" b="b"/>
              <a:pathLst>
                <a:path w="60" h="6">
                  <a:moveTo>
                    <a:pt x="7" y="0"/>
                  </a:moveTo>
                  <a:lnTo>
                    <a:pt x="0" y="0"/>
                  </a:lnTo>
                  <a:lnTo>
                    <a:pt x="0" y="6"/>
                  </a:lnTo>
                  <a:lnTo>
                    <a:pt x="60" y="6"/>
                  </a:lnTo>
                  <a:lnTo>
                    <a:pt x="60" y="0"/>
                  </a:lnTo>
                  <a:lnTo>
                    <a:pt x="52"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63" name="Freeform 6246"/>
            <p:cNvSpPr>
              <a:spLocks/>
            </p:cNvSpPr>
            <p:nvPr/>
          </p:nvSpPr>
          <p:spPr bwMode="auto">
            <a:xfrm>
              <a:off x="5397501" y="2751138"/>
              <a:ext cx="31750" cy="3175"/>
            </a:xfrm>
            <a:custGeom>
              <a:avLst/>
              <a:gdLst/>
              <a:ahLst/>
              <a:cxnLst>
                <a:cxn ang="0">
                  <a:pos x="7" y="0"/>
                </a:cxn>
                <a:cxn ang="0">
                  <a:pos x="0" y="0"/>
                </a:cxn>
                <a:cxn ang="0">
                  <a:pos x="0" y="6"/>
                </a:cxn>
                <a:cxn ang="0">
                  <a:pos x="7" y="6"/>
                </a:cxn>
                <a:cxn ang="0">
                  <a:pos x="52" y="6"/>
                </a:cxn>
                <a:cxn ang="0">
                  <a:pos x="60" y="6"/>
                </a:cxn>
                <a:cxn ang="0">
                  <a:pos x="60" y="0"/>
                </a:cxn>
                <a:cxn ang="0">
                  <a:pos x="52" y="0"/>
                </a:cxn>
                <a:cxn ang="0">
                  <a:pos x="7" y="0"/>
                </a:cxn>
              </a:cxnLst>
              <a:rect l="0" t="0" r="r" b="b"/>
              <a:pathLst>
                <a:path w="60" h="6">
                  <a:moveTo>
                    <a:pt x="7" y="0"/>
                  </a:moveTo>
                  <a:lnTo>
                    <a:pt x="0" y="0"/>
                  </a:lnTo>
                  <a:lnTo>
                    <a:pt x="0" y="6"/>
                  </a:lnTo>
                  <a:lnTo>
                    <a:pt x="7" y="6"/>
                  </a:lnTo>
                  <a:lnTo>
                    <a:pt x="52" y="6"/>
                  </a:lnTo>
                  <a:lnTo>
                    <a:pt x="60" y="6"/>
                  </a:lnTo>
                  <a:lnTo>
                    <a:pt x="60" y="0"/>
                  </a:lnTo>
                  <a:lnTo>
                    <a:pt x="52"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64" name="Line 6247"/>
            <p:cNvSpPr>
              <a:spLocks noChangeShapeType="1"/>
            </p:cNvSpPr>
            <p:nvPr/>
          </p:nvSpPr>
          <p:spPr bwMode="auto">
            <a:xfrm>
              <a:off x="5429251" y="27543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65" name="Freeform 6248"/>
            <p:cNvSpPr>
              <a:spLocks/>
            </p:cNvSpPr>
            <p:nvPr/>
          </p:nvSpPr>
          <p:spPr bwMode="auto">
            <a:xfrm>
              <a:off x="5421313" y="2751138"/>
              <a:ext cx="7938" cy="15875"/>
            </a:xfrm>
            <a:custGeom>
              <a:avLst/>
              <a:gdLst/>
              <a:ahLst/>
              <a:cxnLst>
                <a:cxn ang="0">
                  <a:pos x="15" y="6"/>
                </a:cxn>
                <a:cxn ang="0">
                  <a:pos x="15" y="0"/>
                </a:cxn>
                <a:cxn ang="0">
                  <a:pos x="7" y="0"/>
                </a:cxn>
                <a:cxn ang="0">
                  <a:pos x="0" y="6"/>
                </a:cxn>
                <a:cxn ang="0">
                  <a:pos x="0" y="21"/>
                </a:cxn>
                <a:cxn ang="0">
                  <a:pos x="7" y="28"/>
                </a:cxn>
                <a:cxn ang="0">
                  <a:pos x="15" y="28"/>
                </a:cxn>
                <a:cxn ang="0">
                  <a:pos x="15" y="21"/>
                </a:cxn>
                <a:cxn ang="0">
                  <a:pos x="15" y="6"/>
                </a:cxn>
              </a:cxnLst>
              <a:rect l="0" t="0" r="r" b="b"/>
              <a:pathLst>
                <a:path w="15" h="28">
                  <a:moveTo>
                    <a:pt x="15" y="6"/>
                  </a:moveTo>
                  <a:lnTo>
                    <a:pt x="15" y="0"/>
                  </a:lnTo>
                  <a:lnTo>
                    <a:pt x="7" y="0"/>
                  </a:lnTo>
                  <a:lnTo>
                    <a:pt x="0" y="6"/>
                  </a:lnTo>
                  <a:lnTo>
                    <a:pt x="0" y="21"/>
                  </a:lnTo>
                  <a:lnTo>
                    <a:pt x="7" y="28"/>
                  </a:lnTo>
                  <a:lnTo>
                    <a:pt x="15" y="28"/>
                  </a:lnTo>
                  <a:lnTo>
                    <a:pt x="15" y="21"/>
                  </a:lnTo>
                  <a:lnTo>
                    <a:pt x="15" y="6"/>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66" name="Freeform 6249"/>
            <p:cNvSpPr>
              <a:spLocks/>
            </p:cNvSpPr>
            <p:nvPr/>
          </p:nvSpPr>
          <p:spPr bwMode="auto">
            <a:xfrm>
              <a:off x="5421313" y="2751138"/>
              <a:ext cx="7938" cy="15875"/>
            </a:xfrm>
            <a:custGeom>
              <a:avLst/>
              <a:gdLst/>
              <a:ahLst/>
              <a:cxnLst>
                <a:cxn ang="0">
                  <a:pos x="15" y="6"/>
                </a:cxn>
                <a:cxn ang="0">
                  <a:pos x="15" y="0"/>
                </a:cxn>
                <a:cxn ang="0">
                  <a:pos x="7" y="0"/>
                </a:cxn>
                <a:cxn ang="0">
                  <a:pos x="0" y="6"/>
                </a:cxn>
                <a:cxn ang="0">
                  <a:pos x="0" y="21"/>
                </a:cxn>
                <a:cxn ang="0">
                  <a:pos x="7" y="28"/>
                </a:cxn>
                <a:cxn ang="0">
                  <a:pos x="15" y="28"/>
                </a:cxn>
                <a:cxn ang="0">
                  <a:pos x="15" y="21"/>
                </a:cxn>
                <a:cxn ang="0">
                  <a:pos x="15" y="6"/>
                </a:cxn>
              </a:cxnLst>
              <a:rect l="0" t="0" r="r" b="b"/>
              <a:pathLst>
                <a:path w="15" h="28">
                  <a:moveTo>
                    <a:pt x="15" y="6"/>
                  </a:moveTo>
                  <a:lnTo>
                    <a:pt x="15" y="0"/>
                  </a:lnTo>
                  <a:lnTo>
                    <a:pt x="7" y="0"/>
                  </a:lnTo>
                  <a:lnTo>
                    <a:pt x="0" y="6"/>
                  </a:lnTo>
                  <a:lnTo>
                    <a:pt x="0" y="21"/>
                  </a:lnTo>
                  <a:lnTo>
                    <a:pt x="7" y="28"/>
                  </a:lnTo>
                  <a:lnTo>
                    <a:pt x="15" y="28"/>
                  </a:lnTo>
                  <a:lnTo>
                    <a:pt x="15" y="21"/>
                  </a:lnTo>
                  <a:lnTo>
                    <a:pt x="15" y="6"/>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67" name="Line 6250"/>
            <p:cNvSpPr>
              <a:spLocks noChangeShapeType="1"/>
            </p:cNvSpPr>
            <p:nvPr/>
          </p:nvSpPr>
          <p:spPr bwMode="auto">
            <a:xfrm>
              <a:off x="5426076" y="27590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68" name="Freeform 6252"/>
            <p:cNvSpPr>
              <a:spLocks/>
            </p:cNvSpPr>
            <p:nvPr/>
          </p:nvSpPr>
          <p:spPr bwMode="auto">
            <a:xfrm>
              <a:off x="5421313" y="2759075"/>
              <a:ext cx="17463" cy="7938"/>
            </a:xfrm>
            <a:custGeom>
              <a:avLst/>
              <a:gdLst/>
              <a:ahLst/>
              <a:cxnLst>
                <a:cxn ang="0">
                  <a:pos x="7" y="0"/>
                </a:cxn>
                <a:cxn ang="0">
                  <a:pos x="0" y="8"/>
                </a:cxn>
                <a:cxn ang="0">
                  <a:pos x="7" y="15"/>
                </a:cxn>
                <a:cxn ang="0">
                  <a:pos x="23" y="15"/>
                </a:cxn>
                <a:cxn ang="0">
                  <a:pos x="31" y="8"/>
                </a:cxn>
                <a:cxn ang="0">
                  <a:pos x="23" y="0"/>
                </a:cxn>
                <a:cxn ang="0">
                  <a:pos x="7" y="0"/>
                </a:cxn>
              </a:cxnLst>
              <a:rect l="0" t="0" r="r" b="b"/>
              <a:pathLst>
                <a:path w="31" h="15">
                  <a:moveTo>
                    <a:pt x="7" y="0"/>
                  </a:moveTo>
                  <a:lnTo>
                    <a:pt x="0" y="8"/>
                  </a:lnTo>
                  <a:lnTo>
                    <a:pt x="7" y="15"/>
                  </a:lnTo>
                  <a:lnTo>
                    <a:pt x="23" y="15"/>
                  </a:lnTo>
                  <a:lnTo>
                    <a:pt x="31" y="8"/>
                  </a:lnTo>
                  <a:lnTo>
                    <a:pt x="23"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69" name="Freeform 6253"/>
            <p:cNvSpPr>
              <a:spLocks/>
            </p:cNvSpPr>
            <p:nvPr/>
          </p:nvSpPr>
          <p:spPr bwMode="auto">
            <a:xfrm>
              <a:off x="5421313" y="2759075"/>
              <a:ext cx="17463" cy="7938"/>
            </a:xfrm>
            <a:custGeom>
              <a:avLst/>
              <a:gdLst/>
              <a:ahLst/>
              <a:cxnLst>
                <a:cxn ang="0">
                  <a:pos x="7" y="0"/>
                </a:cxn>
                <a:cxn ang="0">
                  <a:pos x="0" y="8"/>
                </a:cxn>
                <a:cxn ang="0">
                  <a:pos x="0" y="8"/>
                </a:cxn>
                <a:cxn ang="0">
                  <a:pos x="7" y="15"/>
                </a:cxn>
                <a:cxn ang="0">
                  <a:pos x="23" y="15"/>
                </a:cxn>
                <a:cxn ang="0">
                  <a:pos x="31" y="8"/>
                </a:cxn>
                <a:cxn ang="0">
                  <a:pos x="31" y="8"/>
                </a:cxn>
                <a:cxn ang="0">
                  <a:pos x="23" y="0"/>
                </a:cxn>
                <a:cxn ang="0">
                  <a:pos x="7" y="0"/>
                </a:cxn>
              </a:cxnLst>
              <a:rect l="0" t="0" r="r" b="b"/>
              <a:pathLst>
                <a:path w="31" h="15">
                  <a:moveTo>
                    <a:pt x="7" y="0"/>
                  </a:moveTo>
                  <a:lnTo>
                    <a:pt x="0" y="8"/>
                  </a:lnTo>
                  <a:lnTo>
                    <a:pt x="0" y="8"/>
                  </a:lnTo>
                  <a:lnTo>
                    <a:pt x="7" y="15"/>
                  </a:lnTo>
                  <a:lnTo>
                    <a:pt x="23" y="15"/>
                  </a:lnTo>
                  <a:lnTo>
                    <a:pt x="31" y="8"/>
                  </a:lnTo>
                  <a:lnTo>
                    <a:pt x="31" y="8"/>
                  </a:lnTo>
                  <a:lnTo>
                    <a:pt x="23"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70" name="Line 6254"/>
            <p:cNvSpPr>
              <a:spLocks noChangeShapeType="1"/>
            </p:cNvSpPr>
            <p:nvPr/>
          </p:nvSpPr>
          <p:spPr bwMode="auto">
            <a:xfrm>
              <a:off x="5438776" y="27622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71" name="Freeform 6255"/>
            <p:cNvSpPr>
              <a:spLocks/>
            </p:cNvSpPr>
            <p:nvPr/>
          </p:nvSpPr>
          <p:spPr bwMode="auto">
            <a:xfrm>
              <a:off x="5429251" y="2759075"/>
              <a:ext cx="9525" cy="14288"/>
            </a:xfrm>
            <a:custGeom>
              <a:avLst/>
              <a:gdLst/>
              <a:ahLst/>
              <a:cxnLst>
                <a:cxn ang="0">
                  <a:pos x="16" y="8"/>
                </a:cxn>
                <a:cxn ang="0">
                  <a:pos x="8" y="0"/>
                </a:cxn>
                <a:cxn ang="0">
                  <a:pos x="0" y="8"/>
                </a:cxn>
                <a:cxn ang="0">
                  <a:pos x="0" y="29"/>
                </a:cxn>
                <a:cxn ang="0">
                  <a:pos x="16" y="29"/>
                </a:cxn>
                <a:cxn ang="0">
                  <a:pos x="16" y="8"/>
                </a:cxn>
              </a:cxnLst>
              <a:rect l="0" t="0" r="r" b="b"/>
              <a:pathLst>
                <a:path w="16" h="29">
                  <a:moveTo>
                    <a:pt x="16" y="8"/>
                  </a:moveTo>
                  <a:lnTo>
                    <a:pt x="8" y="0"/>
                  </a:lnTo>
                  <a:lnTo>
                    <a:pt x="0" y="8"/>
                  </a:lnTo>
                  <a:lnTo>
                    <a:pt x="0" y="29"/>
                  </a:lnTo>
                  <a:lnTo>
                    <a:pt x="16" y="29"/>
                  </a:lnTo>
                  <a:lnTo>
                    <a:pt x="16"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72" name="Freeform 6256"/>
            <p:cNvSpPr>
              <a:spLocks/>
            </p:cNvSpPr>
            <p:nvPr/>
          </p:nvSpPr>
          <p:spPr bwMode="auto">
            <a:xfrm>
              <a:off x="5429251" y="2759075"/>
              <a:ext cx="9525" cy="14288"/>
            </a:xfrm>
            <a:custGeom>
              <a:avLst/>
              <a:gdLst/>
              <a:ahLst/>
              <a:cxnLst>
                <a:cxn ang="0">
                  <a:pos x="16" y="8"/>
                </a:cxn>
                <a:cxn ang="0">
                  <a:pos x="16" y="8"/>
                </a:cxn>
                <a:cxn ang="0">
                  <a:pos x="8" y="0"/>
                </a:cxn>
                <a:cxn ang="0">
                  <a:pos x="0" y="8"/>
                </a:cxn>
                <a:cxn ang="0">
                  <a:pos x="0" y="29"/>
                </a:cxn>
                <a:cxn ang="0">
                  <a:pos x="8" y="29"/>
                </a:cxn>
                <a:cxn ang="0">
                  <a:pos x="16" y="29"/>
                </a:cxn>
                <a:cxn ang="0">
                  <a:pos x="16" y="29"/>
                </a:cxn>
                <a:cxn ang="0">
                  <a:pos x="16" y="8"/>
                </a:cxn>
              </a:cxnLst>
              <a:rect l="0" t="0" r="r" b="b"/>
              <a:pathLst>
                <a:path w="16" h="29">
                  <a:moveTo>
                    <a:pt x="16" y="8"/>
                  </a:moveTo>
                  <a:lnTo>
                    <a:pt x="16" y="8"/>
                  </a:lnTo>
                  <a:lnTo>
                    <a:pt x="8" y="0"/>
                  </a:lnTo>
                  <a:lnTo>
                    <a:pt x="0" y="8"/>
                  </a:lnTo>
                  <a:lnTo>
                    <a:pt x="0" y="29"/>
                  </a:lnTo>
                  <a:lnTo>
                    <a:pt x="8" y="29"/>
                  </a:lnTo>
                  <a:lnTo>
                    <a:pt x="16" y="29"/>
                  </a:lnTo>
                  <a:lnTo>
                    <a:pt x="16" y="29"/>
                  </a:lnTo>
                  <a:lnTo>
                    <a:pt x="16"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73" name="Line 6257"/>
            <p:cNvSpPr>
              <a:spLocks noChangeShapeType="1"/>
            </p:cNvSpPr>
            <p:nvPr/>
          </p:nvSpPr>
          <p:spPr bwMode="auto">
            <a:xfrm>
              <a:off x="5434013" y="27701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74" name="Freeform 6258"/>
            <p:cNvSpPr>
              <a:spLocks/>
            </p:cNvSpPr>
            <p:nvPr/>
          </p:nvSpPr>
          <p:spPr bwMode="auto">
            <a:xfrm>
              <a:off x="5429251" y="2770188"/>
              <a:ext cx="12700" cy="3175"/>
            </a:xfrm>
            <a:custGeom>
              <a:avLst/>
              <a:gdLst/>
              <a:ahLst/>
              <a:cxnLst>
                <a:cxn ang="0">
                  <a:pos x="8" y="0"/>
                </a:cxn>
                <a:cxn ang="0">
                  <a:pos x="0" y="0"/>
                </a:cxn>
                <a:cxn ang="0">
                  <a:pos x="0" y="6"/>
                </a:cxn>
                <a:cxn ang="0">
                  <a:pos x="22" y="6"/>
                </a:cxn>
                <a:cxn ang="0">
                  <a:pos x="22" y="0"/>
                </a:cxn>
                <a:cxn ang="0">
                  <a:pos x="16" y="0"/>
                </a:cxn>
                <a:cxn ang="0">
                  <a:pos x="8" y="0"/>
                </a:cxn>
              </a:cxnLst>
              <a:rect l="0" t="0" r="r" b="b"/>
              <a:pathLst>
                <a:path w="22" h="6">
                  <a:moveTo>
                    <a:pt x="8" y="0"/>
                  </a:moveTo>
                  <a:lnTo>
                    <a:pt x="0" y="0"/>
                  </a:lnTo>
                  <a:lnTo>
                    <a:pt x="0" y="6"/>
                  </a:lnTo>
                  <a:lnTo>
                    <a:pt x="22" y="6"/>
                  </a:lnTo>
                  <a:lnTo>
                    <a:pt x="22"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75" name="Freeform 6259"/>
            <p:cNvSpPr>
              <a:spLocks/>
            </p:cNvSpPr>
            <p:nvPr/>
          </p:nvSpPr>
          <p:spPr bwMode="auto">
            <a:xfrm>
              <a:off x="5429251" y="2770188"/>
              <a:ext cx="12700" cy="3175"/>
            </a:xfrm>
            <a:custGeom>
              <a:avLst/>
              <a:gdLst/>
              <a:ahLst/>
              <a:cxnLst>
                <a:cxn ang="0">
                  <a:pos x="8" y="0"/>
                </a:cxn>
                <a:cxn ang="0">
                  <a:pos x="0" y="0"/>
                </a:cxn>
                <a:cxn ang="0">
                  <a:pos x="0" y="6"/>
                </a:cxn>
                <a:cxn ang="0">
                  <a:pos x="8" y="6"/>
                </a:cxn>
                <a:cxn ang="0">
                  <a:pos x="16" y="6"/>
                </a:cxn>
                <a:cxn ang="0">
                  <a:pos x="22" y="6"/>
                </a:cxn>
                <a:cxn ang="0">
                  <a:pos x="22" y="0"/>
                </a:cxn>
                <a:cxn ang="0">
                  <a:pos x="16" y="0"/>
                </a:cxn>
                <a:cxn ang="0">
                  <a:pos x="8" y="0"/>
                </a:cxn>
              </a:cxnLst>
              <a:rect l="0" t="0" r="r" b="b"/>
              <a:pathLst>
                <a:path w="22" h="6">
                  <a:moveTo>
                    <a:pt x="8" y="0"/>
                  </a:moveTo>
                  <a:lnTo>
                    <a:pt x="0" y="0"/>
                  </a:lnTo>
                  <a:lnTo>
                    <a:pt x="0" y="6"/>
                  </a:lnTo>
                  <a:lnTo>
                    <a:pt x="8" y="6"/>
                  </a:lnTo>
                  <a:lnTo>
                    <a:pt x="16" y="6"/>
                  </a:lnTo>
                  <a:lnTo>
                    <a:pt x="22" y="6"/>
                  </a:lnTo>
                  <a:lnTo>
                    <a:pt x="22"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76" name="Line 6260"/>
            <p:cNvSpPr>
              <a:spLocks noChangeShapeType="1"/>
            </p:cNvSpPr>
            <p:nvPr/>
          </p:nvSpPr>
          <p:spPr bwMode="auto">
            <a:xfrm>
              <a:off x="5438776" y="27701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77" name="Freeform 6261"/>
            <p:cNvSpPr>
              <a:spLocks/>
            </p:cNvSpPr>
            <p:nvPr/>
          </p:nvSpPr>
          <p:spPr bwMode="auto">
            <a:xfrm>
              <a:off x="5434013" y="2770188"/>
              <a:ext cx="19050" cy="3175"/>
            </a:xfrm>
            <a:custGeom>
              <a:avLst/>
              <a:gdLst/>
              <a:ahLst/>
              <a:cxnLst>
                <a:cxn ang="0">
                  <a:pos x="8" y="0"/>
                </a:cxn>
                <a:cxn ang="0">
                  <a:pos x="0" y="0"/>
                </a:cxn>
                <a:cxn ang="0">
                  <a:pos x="0" y="6"/>
                </a:cxn>
                <a:cxn ang="0">
                  <a:pos x="37" y="6"/>
                </a:cxn>
                <a:cxn ang="0">
                  <a:pos x="30" y="0"/>
                </a:cxn>
                <a:cxn ang="0">
                  <a:pos x="8" y="0"/>
                </a:cxn>
              </a:cxnLst>
              <a:rect l="0" t="0" r="r" b="b"/>
              <a:pathLst>
                <a:path w="37" h="6">
                  <a:moveTo>
                    <a:pt x="8" y="0"/>
                  </a:moveTo>
                  <a:lnTo>
                    <a:pt x="0" y="0"/>
                  </a:lnTo>
                  <a:lnTo>
                    <a:pt x="0" y="6"/>
                  </a:lnTo>
                  <a:lnTo>
                    <a:pt x="37" y="6"/>
                  </a:lnTo>
                  <a:lnTo>
                    <a:pt x="30"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78" name="Freeform 6262"/>
            <p:cNvSpPr>
              <a:spLocks/>
            </p:cNvSpPr>
            <p:nvPr/>
          </p:nvSpPr>
          <p:spPr bwMode="auto">
            <a:xfrm>
              <a:off x="5434013" y="2770188"/>
              <a:ext cx="19050" cy="3175"/>
            </a:xfrm>
            <a:custGeom>
              <a:avLst/>
              <a:gdLst/>
              <a:ahLst/>
              <a:cxnLst>
                <a:cxn ang="0">
                  <a:pos x="8" y="0"/>
                </a:cxn>
                <a:cxn ang="0">
                  <a:pos x="0" y="0"/>
                </a:cxn>
                <a:cxn ang="0">
                  <a:pos x="0" y="6"/>
                </a:cxn>
                <a:cxn ang="0">
                  <a:pos x="8" y="6"/>
                </a:cxn>
                <a:cxn ang="0">
                  <a:pos x="30" y="6"/>
                </a:cxn>
                <a:cxn ang="0">
                  <a:pos x="37" y="6"/>
                </a:cxn>
                <a:cxn ang="0">
                  <a:pos x="30" y="0"/>
                </a:cxn>
                <a:cxn ang="0">
                  <a:pos x="30" y="0"/>
                </a:cxn>
                <a:cxn ang="0">
                  <a:pos x="8" y="0"/>
                </a:cxn>
              </a:cxnLst>
              <a:rect l="0" t="0" r="r" b="b"/>
              <a:pathLst>
                <a:path w="37" h="6">
                  <a:moveTo>
                    <a:pt x="8" y="0"/>
                  </a:moveTo>
                  <a:lnTo>
                    <a:pt x="0" y="0"/>
                  </a:lnTo>
                  <a:lnTo>
                    <a:pt x="0" y="6"/>
                  </a:lnTo>
                  <a:lnTo>
                    <a:pt x="8" y="6"/>
                  </a:lnTo>
                  <a:lnTo>
                    <a:pt x="30" y="6"/>
                  </a:lnTo>
                  <a:lnTo>
                    <a:pt x="37" y="6"/>
                  </a:lnTo>
                  <a:lnTo>
                    <a:pt x="30" y="0"/>
                  </a:lnTo>
                  <a:lnTo>
                    <a:pt x="30"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79" name="Line 6263"/>
            <p:cNvSpPr>
              <a:spLocks noChangeShapeType="1"/>
            </p:cNvSpPr>
            <p:nvPr/>
          </p:nvSpPr>
          <p:spPr bwMode="auto">
            <a:xfrm>
              <a:off x="5453063" y="27733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80" name="Freeform 6264"/>
            <p:cNvSpPr>
              <a:spLocks/>
            </p:cNvSpPr>
            <p:nvPr/>
          </p:nvSpPr>
          <p:spPr bwMode="auto">
            <a:xfrm>
              <a:off x="5445126" y="2770188"/>
              <a:ext cx="7938" cy="15875"/>
            </a:xfrm>
            <a:custGeom>
              <a:avLst/>
              <a:gdLst/>
              <a:ahLst/>
              <a:cxnLst>
                <a:cxn ang="0">
                  <a:pos x="15" y="6"/>
                </a:cxn>
                <a:cxn ang="0">
                  <a:pos x="8" y="0"/>
                </a:cxn>
                <a:cxn ang="0">
                  <a:pos x="0" y="6"/>
                </a:cxn>
                <a:cxn ang="0">
                  <a:pos x="0" y="21"/>
                </a:cxn>
                <a:cxn ang="0">
                  <a:pos x="8" y="28"/>
                </a:cxn>
                <a:cxn ang="0">
                  <a:pos x="15" y="21"/>
                </a:cxn>
                <a:cxn ang="0">
                  <a:pos x="15" y="6"/>
                </a:cxn>
              </a:cxnLst>
              <a:rect l="0" t="0" r="r" b="b"/>
              <a:pathLst>
                <a:path w="15" h="28">
                  <a:moveTo>
                    <a:pt x="15" y="6"/>
                  </a:moveTo>
                  <a:lnTo>
                    <a:pt x="8" y="0"/>
                  </a:lnTo>
                  <a:lnTo>
                    <a:pt x="0" y="6"/>
                  </a:lnTo>
                  <a:lnTo>
                    <a:pt x="0" y="21"/>
                  </a:lnTo>
                  <a:lnTo>
                    <a:pt x="8" y="28"/>
                  </a:lnTo>
                  <a:lnTo>
                    <a:pt x="15" y="21"/>
                  </a:lnTo>
                  <a:lnTo>
                    <a:pt x="15" y="6"/>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81" name="Freeform 6265"/>
            <p:cNvSpPr>
              <a:spLocks/>
            </p:cNvSpPr>
            <p:nvPr/>
          </p:nvSpPr>
          <p:spPr bwMode="auto">
            <a:xfrm>
              <a:off x="5445126" y="2770188"/>
              <a:ext cx="7938" cy="15875"/>
            </a:xfrm>
            <a:custGeom>
              <a:avLst/>
              <a:gdLst/>
              <a:ahLst/>
              <a:cxnLst>
                <a:cxn ang="0">
                  <a:pos x="15" y="6"/>
                </a:cxn>
                <a:cxn ang="0">
                  <a:pos x="8" y="0"/>
                </a:cxn>
                <a:cxn ang="0">
                  <a:pos x="8" y="0"/>
                </a:cxn>
                <a:cxn ang="0">
                  <a:pos x="0" y="6"/>
                </a:cxn>
                <a:cxn ang="0">
                  <a:pos x="0" y="21"/>
                </a:cxn>
                <a:cxn ang="0">
                  <a:pos x="8" y="28"/>
                </a:cxn>
                <a:cxn ang="0">
                  <a:pos x="8" y="28"/>
                </a:cxn>
                <a:cxn ang="0">
                  <a:pos x="15" y="21"/>
                </a:cxn>
                <a:cxn ang="0">
                  <a:pos x="15" y="6"/>
                </a:cxn>
              </a:cxnLst>
              <a:rect l="0" t="0" r="r" b="b"/>
              <a:pathLst>
                <a:path w="15" h="28">
                  <a:moveTo>
                    <a:pt x="15" y="6"/>
                  </a:moveTo>
                  <a:lnTo>
                    <a:pt x="8" y="0"/>
                  </a:lnTo>
                  <a:lnTo>
                    <a:pt x="8" y="0"/>
                  </a:lnTo>
                  <a:lnTo>
                    <a:pt x="0" y="6"/>
                  </a:lnTo>
                  <a:lnTo>
                    <a:pt x="0" y="21"/>
                  </a:lnTo>
                  <a:lnTo>
                    <a:pt x="8" y="28"/>
                  </a:lnTo>
                  <a:lnTo>
                    <a:pt x="8" y="28"/>
                  </a:lnTo>
                  <a:lnTo>
                    <a:pt x="15" y="21"/>
                  </a:lnTo>
                  <a:lnTo>
                    <a:pt x="15" y="6"/>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82" name="Line 6266"/>
            <p:cNvSpPr>
              <a:spLocks noChangeShapeType="1"/>
            </p:cNvSpPr>
            <p:nvPr/>
          </p:nvSpPr>
          <p:spPr bwMode="auto">
            <a:xfrm>
              <a:off x="5449888" y="27813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83" name="Freeform 6267"/>
            <p:cNvSpPr>
              <a:spLocks/>
            </p:cNvSpPr>
            <p:nvPr/>
          </p:nvSpPr>
          <p:spPr bwMode="auto">
            <a:xfrm>
              <a:off x="5445126" y="2781300"/>
              <a:ext cx="20638" cy="4763"/>
            </a:xfrm>
            <a:custGeom>
              <a:avLst/>
              <a:gdLst/>
              <a:ahLst/>
              <a:cxnLst>
                <a:cxn ang="0">
                  <a:pos x="8" y="0"/>
                </a:cxn>
                <a:cxn ang="0">
                  <a:pos x="0" y="0"/>
                </a:cxn>
                <a:cxn ang="0">
                  <a:pos x="8" y="7"/>
                </a:cxn>
                <a:cxn ang="0">
                  <a:pos x="31" y="7"/>
                </a:cxn>
                <a:cxn ang="0">
                  <a:pos x="37" y="0"/>
                </a:cxn>
                <a:cxn ang="0">
                  <a:pos x="31" y="0"/>
                </a:cxn>
                <a:cxn ang="0">
                  <a:pos x="8" y="0"/>
                </a:cxn>
              </a:cxnLst>
              <a:rect l="0" t="0" r="r" b="b"/>
              <a:pathLst>
                <a:path w="37" h="7">
                  <a:moveTo>
                    <a:pt x="8" y="0"/>
                  </a:moveTo>
                  <a:lnTo>
                    <a:pt x="0" y="0"/>
                  </a:lnTo>
                  <a:lnTo>
                    <a:pt x="8" y="7"/>
                  </a:lnTo>
                  <a:lnTo>
                    <a:pt x="31" y="7"/>
                  </a:lnTo>
                  <a:lnTo>
                    <a:pt x="37" y="0"/>
                  </a:lnTo>
                  <a:lnTo>
                    <a:pt x="31"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84" name="Freeform 6268"/>
            <p:cNvSpPr>
              <a:spLocks/>
            </p:cNvSpPr>
            <p:nvPr/>
          </p:nvSpPr>
          <p:spPr bwMode="auto">
            <a:xfrm>
              <a:off x="5445126" y="2781300"/>
              <a:ext cx="20638" cy="4763"/>
            </a:xfrm>
            <a:custGeom>
              <a:avLst/>
              <a:gdLst/>
              <a:ahLst/>
              <a:cxnLst>
                <a:cxn ang="0">
                  <a:pos x="8" y="0"/>
                </a:cxn>
                <a:cxn ang="0">
                  <a:pos x="0" y="0"/>
                </a:cxn>
                <a:cxn ang="0">
                  <a:pos x="0" y="0"/>
                </a:cxn>
                <a:cxn ang="0">
                  <a:pos x="8" y="7"/>
                </a:cxn>
                <a:cxn ang="0">
                  <a:pos x="31" y="7"/>
                </a:cxn>
                <a:cxn ang="0">
                  <a:pos x="37" y="0"/>
                </a:cxn>
                <a:cxn ang="0">
                  <a:pos x="37" y="0"/>
                </a:cxn>
                <a:cxn ang="0">
                  <a:pos x="31" y="0"/>
                </a:cxn>
                <a:cxn ang="0">
                  <a:pos x="8" y="0"/>
                </a:cxn>
              </a:cxnLst>
              <a:rect l="0" t="0" r="r" b="b"/>
              <a:pathLst>
                <a:path w="37" h="7">
                  <a:moveTo>
                    <a:pt x="8" y="0"/>
                  </a:moveTo>
                  <a:lnTo>
                    <a:pt x="0" y="0"/>
                  </a:lnTo>
                  <a:lnTo>
                    <a:pt x="0" y="0"/>
                  </a:lnTo>
                  <a:lnTo>
                    <a:pt x="8" y="7"/>
                  </a:lnTo>
                  <a:lnTo>
                    <a:pt x="31" y="7"/>
                  </a:lnTo>
                  <a:lnTo>
                    <a:pt x="37" y="0"/>
                  </a:lnTo>
                  <a:lnTo>
                    <a:pt x="37" y="0"/>
                  </a:lnTo>
                  <a:lnTo>
                    <a:pt x="31"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85" name="Line 6269"/>
            <p:cNvSpPr>
              <a:spLocks noChangeShapeType="1"/>
            </p:cNvSpPr>
            <p:nvPr/>
          </p:nvSpPr>
          <p:spPr bwMode="auto">
            <a:xfrm>
              <a:off x="5462588" y="27813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86" name="Freeform 6270"/>
            <p:cNvSpPr>
              <a:spLocks/>
            </p:cNvSpPr>
            <p:nvPr/>
          </p:nvSpPr>
          <p:spPr bwMode="auto">
            <a:xfrm>
              <a:off x="5457826" y="2781300"/>
              <a:ext cx="11113" cy="4763"/>
            </a:xfrm>
            <a:custGeom>
              <a:avLst/>
              <a:gdLst/>
              <a:ahLst/>
              <a:cxnLst>
                <a:cxn ang="0">
                  <a:pos x="8" y="0"/>
                </a:cxn>
                <a:cxn ang="0">
                  <a:pos x="0" y="0"/>
                </a:cxn>
                <a:cxn ang="0">
                  <a:pos x="8" y="7"/>
                </a:cxn>
                <a:cxn ang="0">
                  <a:pos x="14" y="7"/>
                </a:cxn>
                <a:cxn ang="0">
                  <a:pos x="22" y="0"/>
                </a:cxn>
                <a:cxn ang="0">
                  <a:pos x="14" y="0"/>
                </a:cxn>
                <a:cxn ang="0">
                  <a:pos x="8" y="0"/>
                </a:cxn>
              </a:cxnLst>
              <a:rect l="0" t="0" r="r" b="b"/>
              <a:pathLst>
                <a:path w="22" h="7">
                  <a:moveTo>
                    <a:pt x="8" y="0"/>
                  </a:moveTo>
                  <a:lnTo>
                    <a:pt x="0" y="0"/>
                  </a:lnTo>
                  <a:lnTo>
                    <a:pt x="8" y="7"/>
                  </a:lnTo>
                  <a:lnTo>
                    <a:pt x="14" y="7"/>
                  </a:lnTo>
                  <a:lnTo>
                    <a:pt x="22" y="0"/>
                  </a:lnTo>
                  <a:lnTo>
                    <a:pt x="14"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87" name="Freeform 6271"/>
            <p:cNvSpPr>
              <a:spLocks/>
            </p:cNvSpPr>
            <p:nvPr/>
          </p:nvSpPr>
          <p:spPr bwMode="auto">
            <a:xfrm>
              <a:off x="5457826" y="2781300"/>
              <a:ext cx="11113" cy="4763"/>
            </a:xfrm>
            <a:custGeom>
              <a:avLst/>
              <a:gdLst/>
              <a:ahLst/>
              <a:cxnLst>
                <a:cxn ang="0">
                  <a:pos x="8" y="0"/>
                </a:cxn>
                <a:cxn ang="0">
                  <a:pos x="8" y="0"/>
                </a:cxn>
                <a:cxn ang="0">
                  <a:pos x="0" y="0"/>
                </a:cxn>
                <a:cxn ang="0">
                  <a:pos x="8" y="7"/>
                </a:cxn>
                <a:cxn ang="0">
                  <a:pos x="14" y="7"/>
                </a:cxn>
                <a:cxn ang="0">
                  <a:pos x="22" y="0"/>
                </a:cxn>
                <a:cxn ang="0">
                  <a:pos x="22" y="0"/>
                </a:cxn>
                <a:cxn ang="0">
                  <a:pos x="14" y="0"/>
                </a:cxn>
                <a:cxn ang="0">
                  <a:pos x="8" y="0"/>
                </a:cxn>
              </a:cxnLst>
              <a:rect l="0" t="0" r="r" b="b"/>
              <a:pathLst>
                <a:path w="22" h="7">
                  <a:moveTo>
                    <a:pt x="8" y="0"/>
                  </a:moveTo>
                  <a:lnTo>
                    <a:pt x="8" y="0"/>
                  </a:lnTo>
                  <a:lnTo>
                    <a:pt x="0" y="0"/>
                  </a:lnTo>
                  <a:lnTo>
                    <a:pt x="8" y="7"/>
                  </a:lnTo>
                  <a:lnTo>
                    <a:pt x="14" y="7"/>
                  </a:lnTo>
                  <a:lnTo>
                    <a:pt x="22" y="0"/>
                  </a:lnTo>
                  <a:lnTo>
                    <a:pt x="22" y="0"/>
                  </a:lnTo>
                  <a:lnTo>
                    <a:pt x="14"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88" name="Line 6272"/>
            <p:cNvSpPr>
              <a:spLocks noChangeShapeType="1"/>
            </p:cNvSpPr>
            <p:nvPr/>
          </p:nvSpPr>
          <p:spPr bwMode="auto">
            <a:xfrm>
              <a:off x="5465763" y="27813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89" name="Freeform 6273"/>
            <p:cNvSpPr>
              <a:spLocks/>
            </p:cNvSpPr>
            <p:nvPr/>
          </p:nvSpPr>
          <p:spPr bwMode="auto">
            <a:xfrm>
              <a:off x="5462588" y="2781300"/>
              <a:ext cx="11113" cy="4763"/>
            </a:xfrm>
            <a:custGeom>
              <a:avLst/>
              <a:gdLst/>
              <a:ahLst/>
              <a:cxnLst>
                <a:cxn ang="0">
                  <a:pos x="6" y="0"/>
                </a:cxn>
                <a:cxn ang="0">
                  <a:pos x="0" y="0"/>
                </a:cxn>
                <a:cxn ang="0">
                  <a:pos x="6" y="7"/>
                </a:cxn>
                <a:cxn ang="0">
                  <a:pos x="14" y="7"/>
                </a:cxn>
                <a:cxn ang="0">
                  <a:pos x="22" y="0"/>
                </a:cxn>
                <a:cxn ang="0">
                  <a:pos x="14" y="0"/>
                </a:cxn>
                <a:cxn ang="0">
                  <a:pos x="6" y="0"/>
                </a:cxn>
              </a:cxnLst>
              <a:rect l="0" t="0" r="r" b="b"/>
              <a:pathLst>
                <a:path w="22" h="7">
                  <a:moveTo>
                    <a:pt x="6" y="0"/>
                  </a:moveTo>
                  <a:lnTo>
                    <a:pt x="0" y="0"/>
                  </a:lnTo>
                  <a:lnTo>
                    <a:pt x="6" y="7"/>
                  </a:lnTo>
                  <a:lnTo>
                    <a:pt x="14" y="7"/>
                  </a:lnTo>
                  <a:lnTo>
                    <a:pt x="22" y="0"/>
                  </a:lnTo>
                  <a:lnTo>
                    <a:pt x="14" y="0"/>
                  </a:lnTo>
                  <a:lnTo>
                    <a:pt x="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90" name="Freeform 6274"/>
            <p:cNvSpPr>
              <a:spLocks/>
            </p:cNvSpPr>
            <p:nvPr/>
          </p:nvSpPr>
          <p:spPr bwMode="auto">
            <a:xfrm>
              <a:off x="5462588" y="2781300"/>
              <a:ext cx="11113" cy="4763"/>
            </a:xfrm>
            <a:custGeom>
              <a:avLst/>
              <a:gdLst/>
              <a:ahLst/>
              <a:cxnLst>
                <a:cxn ang="0">
                  <a:pos x="6" y="0"/>
                </a:cxn>
                <a:cxn ang="0">
                  <a:pos x="6" y="0"/>
                </a:cxn>
                <a:cxn ang="0">
                  <a:pos x="0" y="0"/>
                </a:cxn>
                <a:cxn ang="0">
                  <a:pos x="6" y="7"/>
                </a:cxn>
                <a:cxn ang="0">
                  <a:pos x="14" y="7"/>
                </a:cxn>
                <a:cxn ang="0">
                  <a:pos x="22" y="0"/>
                </a:cxn>
                <a:cxn ang="0">
                  <a:pos x="22" y="0"/>
                </a:cxn>
                <a:cxn ang="0">
                  <a:pos x="14" y="0"/>
                </a:cxn>
                <a:cxn ang="0">
                  <a:pos x="6" y="0"/>
                </a:cxn>
              </a:cxnLst>
              <a:rect l="0" t="0" r="r" b="b"/>
              <a:pathLst>
                <a:path w="22" h="7">
                  <a:moveTo>
                    <a:pt x="6" y="0"/>
                  </a:moveTo>
                  <a:lnTo>
                    <a:pt x="6" y="0"/>
                  </a:lnTo>
                  <a:lnTo>
                    <a:pt x="0" y="0"/>
                  </a:lnTo>
                  <a:lnTo>
                    <a:pt x="6" y="7"/>
                  </a:lnTo>
                  <a:lnTo>
                    <a:pt x="14" y="7"/>
                  </a:lnTo>
                  <a:lnTo>
                    <a:pt x="22" y="0"/>
                  </a:lnTo>
                  <a:lnTo>
                    <a:pt x="22" y="0"/>
                  </a:lnTo>
                  <a:lnTo>
                    <a:pt x="14" y="0"/>
                  </a:lnTo>
                  <a:lnTo>
                    <a:pt x="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91" name="Line 6275"/>
            <p:cNvSpPr>
              <a:spLocks noChangeShapeType="1"/>
            </p:cNvSpPr>
            <p:nvPr/>
          </p:nvSpPr>
          <p:spPr bwMode="auto">
            <a:xfrm>
              <a:off x="5473701" y="27813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92" name="Freeform 6276"/>
            <p:cNvSpPr>
              <a:spLocks/>
            </p:cNvSpPr>
            <p:nvPr/>
          </p:nvSpPr>
          <p:spPr bwMode="auto">
            <a:xfrm>
              <a:off x="5465763" y="2781300"/>
              <a:ext cx="7938" cy="15875"/>
            </a:xfrm>
            <a:custGeom>
              <a:avLst/>
              <a:gdLst/>
              <a:ahLst/>
              <a:cxnLst>
                <a:cxn ang="0">
                  <a:pos x="16" y="0"/>
                </a:cxn>
                <a:cxn ang="0">
                  <a:pos x="0" y="0"/>
                </a:cxn>
                <a:cxn ang="0">
                  <a:pos x="0" y="22"/>
                </a:cxn>
                <a:cxn ang="0">
                  <a:pos x="8" y="29"/>
                </a:cxn>
                <a:cxn ang="0">
                  <a:pos x="16" y="22"/>
                </a:cxn>
                <a:cxn ang="0">
                  <a:pos x="16" y="0"/>
                </a:cxn>
              </a:cxnLst>
              <a:rect l="0" t="0" r="r" b="b"/>
              <a:pathLst>
                <a:path w="16" h="29">
                  <a:moveTo>
                    <a:pt x="16" y="0"/>
                  </a:moveTo>
                  <a:lnTo>
                    <a:pt x="0" y="0"/>
                  </a:lnTo>
                  <a:lnTo>
                    <a:pt x="0" y="22"/>
                  </a:lnTo>
                  <a:lnTo>
                    <a:pt x="8" y="29"/>
                  </a:lnTo>
                  <a:lnTo>
                    <a:pt x="16" y="22"/>
                  </a:lnTo>
                  <a:lnTo>
                    <a:pt x="1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93" name="Freeform 6277"/>
            <p:cNvSpPr>
              <a:spLocks/>
            </p:cNvSpPr>
            <p:nvPr/>
          </p:nvSpPr>
          <p:spPr bwMode="auto">
            <a:xfrm>
              <a:off x="5465763" y="2781300"/>
              <a:ext cx="7938" cy="15875"/>
            </a:xfrm>
            <a:custGeom>
              <a:avLst/>
              <a:gdLst/>
              <a:ahLst/>
              <a:cxnLst>
                <a:cxn ang="0">
                  <a:pos x="16" y="0"/>
                </a:cxn>
                <a:cxn ang="0">
                  <a:pos x="16" y="0"/>
                </a:cxn>
                <a:cxn ang="0">
                  <a:pos x="8" y="0"/>
                </a:cxn>
                <a:cxn ang="0">
                  <a:pos x="0" y="0"/>
                </a:cxn>
                <a:cxn ang="0">
                  <a:pos x="0" y="22"/>
                </a:cxn>
                <a:cxn ang="0">
                  <a:pos x="8" y="29"/>
                </a:cxn>
                <a:cxn ang="0">
                  <a:pos x="16" y="22"/>
                </a:cxn>
                <a:cxn ang="0">
                  <a:pos x="16" y="22"/>
                </a:cxn>
                <a:cxn ang="0">
                  <a:pos x="16" y="0"/>
                </a:cxn>
              </a:cxnLst>
              <a:rect l="0" t="0" r="r" b="b"/>
              <a:pathLst>
                <a:path w="16" h="29">
                  <a:moveTo>
                    <a:pt x="16" y="0"/>
                  </a:moveTo>
                  <a:lnTo>
                    <a:pt x="16" y="0"/>
                  </a:lnTo>
                  <a:lnTo>
                    <a:pt x="8" y="0"/>
                  </a:lnTo>
                  <a:lnTo>
                    <a:pt x="0" y="0"/>
                  </a:lnTo>
                  <a:lnTo>
                    <a:pt x="0" y="22"/>
                  </a:lnTo>
                  <a:lnTo>
                    <a:pt x="8" y="29"/>
                  </a:lnTo>
                  <a:lnTo>
                    <a:pt x="16" y="22"/>
                  </a:lnTo>
                  <a:lnTo>
                    <a:pt x="16" y="22"/>
                  </a:lnTo>
                  <a:lnTo>
                    <a:pt x="1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94" name="Line 6278"/>
            <p:cNvSpPr>
              <a:spLocks noChangeShapeType="1"/>
            </p:cNvSpPr>
            <p:nvPr/>
          </p:nvSpPr>
          <p:spPr bwMode="auto">
            <a:xfrm>
              <a:off x="5468938" y="27892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95" name="Freeform 6279"/>
            <p:cNvSpPr>
              <a:spLocks/>
            </p:cNvSpPr>
            <p:nvPr/>
          </p:nvSpPr>
          <p:spPr bwMode="auto">
            <a:xfrm>
              <a:off x="5465763" y="2789238"/>
              <a:ext cx="12700" cy="7938"/>
            </a:xfrm>
            <a:custGeom>
              <a:avLst/>
              <a:gdLst/>
              <a:ahLst/>
              <a:cxnLst>
                <a:cxn ang="0">
                  <a:pos x="8" y="0"/>
                </a:cxn>
                <a:cxn ang="0">
                  <a:pos x="0" y="7"/>
                </a:cxn>
                <a:cxn ang="0">
                  <a:pos x="8" y="14"/>
                </a:cxn>
                <a:cxn ang="0">
                  <a:pos x="16" y="14"/>
                </a:cxn>
                <a:cxn ang="0">
                  <a:pos x="24" y="7"/>
                </a:cxn>
                <a:cxn ang="0">
                  <a:pos x="24" y="0"/>
                </a:cxn>
                <a:cxn ang="0">
                  <a:pos x="16" y="0"/>
                </a:cxn>
                <a:cxn ang="0">
                  <a:pos x="8" y="0"/>
                </a:cxn>
              </a:cxnLst>
              <a:rect l="0" t="0" r="r" b="b"/>
              <a:pathLst>
                <a:path w="24" h="14">
                  <a:moveTo>
                    <a:pt x="8" y="0"/>
                  </a:moveTo>
                  <a:lnTo>
                    <a:pt x="0" y="7"/>
                  </a:lnTo>
                  <a:lnTo>
                    <a:pt x="8" y="14"/>
                  </a:lnTo>
                  <a:lnTo>
                    <a:pt x="16" y="14"/>
                  </a:lnTo>
                  <a:lnTo>
                    <a:pt x="24" y="7"/>
                  </a:lnTo>
                  <a:lnTo>
                    <a:pt x="24"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96" name="Freeform 6280"/>
            <p:cNvSpPr>
              <a:spLocks/>
            </p:cNvSpPr>
            <p:nvPr/>
          </p:nvSpPr>
          <p:spPr bwMode="auto">
            <a:xfrm>
              <a:off x="5465763" y="2789238"/>
              <a:ext cx="12700" cy="7938"/>
            </a:xfrm>
            <a:custGeom>
              <a:avLst/>
              <a:gdLst/>
              <a:ahLst/>
              <a:cxnLst>
                <a:cxn ang="0">
                  <a:pos x="8" y="0"/>
                </a:cxn>
                <a:cxn ang="0">
                  <a:pos x="8" y="0"/>
                </a:cxn>
                <a:cxn ang="0">
                  <a:pos x="0" y="7"/>
                </a:cxn>
                <a:cxn ang="0">
                  <a:pos x="8" y="14"/>
                </a:cxn>
                <a:cxn ang="0">
                  <a:pos x="16" y="14"/>
                </a:cxn>
                <a:cxn ang="0">
                  <a:pos x="24" y="7"/>
                </a:cxn>
                <a:cxn ang="0">
                  <a:pos x="24" y="0"/>
                </a:cxn>
                <a:cxn ang="0">
                  <a:pos x="16" y="0"/>
                </a:cxn>
                <a:cxn ang="0">
                  <a:pos x="8" y="0"/>
                </a:cxn>
              </a:cxnLst>
              <a:rect l="0" t="0" r="r" b="b"/>
              <a:pathLst>
                <a:path w="24" h="14">
                  <a:moveTo>
                    <a:pt x="8" y="0"/>
                  </a:moveTo>
                  <a:lnTo>
                    <a:pt x="8" y="0"/>
                  </a:lnTo>
                  <a:lnTo>
                    <a:pt x="0" y="7"/>
                  </a:lnTo>
                  <a:lnTo>
                    <a:pt x="8" y="14"/>
                  </a:lnTo>
                  <a:lnTo>
                    <a:pt x="16" y="14"/>
                  </a:lnTo>
                  <a:lnTo>
                    <a:pt x="24" y="7"/>
                  </a:lnTo>
                  <a:lnTo>
                    <a:pt x="24"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97" name="Line 6281"/>
            <p:cNvSpPr>
              <a:spLocks noChangeShapeType="1"/>
            </p:cNvSpPr>
            <p:nvPr/>
          </p:nvSpPr>
          <p:spPr bwMode="auto">
            <a:xfrm>
              <a:off x="5473701" y="27892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98" name="Freeform 6282"/>
            <p:cNvSpPr>
              <a:spLocks/>
            </p:cNvSpPr>
            <p:nvPr/>
          </p:nvSpPr>
          <p:spPr bwMode="auto">
            <a:xfrm>
              <a:off x="5468938" y="2789238"/>
              <a:ext cx="20638" cy="7938"/>
            </a:xfrm>
            <a:custGeom>
              <a:avLst/>
              <a:gdLst/>
              <a:ahLst/>
              <a:cxnLst>
                <a:cxn ang="0">
                  <a:pos x="8" y="0"/>
                </a:cxn>
                <a:cxn ang="0">
                  <a:pos x="0" y="0"/>
                </a:cxn>
                <a:cxn ang="0">
                  <a:pos x="0" y="7"/>
                </a:cxn>
                <a:cxn ang="0">
                  <a:pos x="8" y="14"/>
                </a:cxn>
                <a:cxn ang="0">
                  <a:pos x="30" y="14"/>
                </a:cxn>
                <a:cxn ang="0">
                  <a:pos x="38" y="7"/>
                </a:cxn>
                <a:cxn ang="0">
                  <a:pos x="38" y="0"/>
                </a:cxn>
                <a:cxn ang="0">
                  <a:pos x="30" y="0"/>
                </a:cxn>
                <a:cxn ang="0">
                  <a:pos x="8" y="0"/>
                </a:cxn>
              </a:cxnLst>
              <a:rect l="0" t="0" r="r" b="b"/>
              <a:pathLst>
                <a:path w="38" h="14">
                  <a:moveTo>
                    <a:pt x="8" y="0"/>
                  </a:moveTo>
                  <a:lnTo>
                    <a:pt x="0" y="0"/>
                  </a:lnTo>
                  <a:lnTo>
                    <a:pt x="0" y="7"/>
                  </a:lnTo>
                  <a:lnTo>
                    <a:pt x="8" y="14"/>
                  </a:lnTo>
                  <a:lnTo>
                    <a:pt x="30" y="14"/>
                  </a:lnTo>
                  <a:lnTo>
                    <a:pt x="38" y="7"/>
                  </a:lnTo>
                  <a:lnTo>
                    <a:pt x="38" y="0"/>
                  </a:lnTo>
                  <a:lnTo>
                    <a:pt x="30"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799" name="Freeform 6283"/>
            <p:cNvSpPr>
              <a:spLocks/>
            </p:cNvSpPr>
            <p:nvPr/>
          </p:nvSpPr>
          <p:spPr bwMode="auto">
            <a:xfrm>
              <a:off x="5468938" y="2789238"/>
              <a:ext cx="20638" cy="7938"/>
            </a:xfrm>
            <a:custGeom>
              <a:avLst/>
              <a:gdLst/>
              <a:ahLst/>
              <a:cxnLst>
                <a:cxn ang="0">
                  <a:pos x="8" y="0"/>
                </a:cxn>
                <a:cxn ang="0">
                  <a:pos x="0" y="0"/>
                </a:cxn>
                <a:cxn ang="0">
                  <a:pos x="0" y="7"/>
                </a:cxn>
                <a:cxn ang="0">
                  <a:pos x="8" y="14"/>
                </a:cxn>
                <a:cxn ang="0">
                  <a:pos x="30" y="14"/>
                </a:cxn>
                <a:cxn ang="0">
                  <a:pos x="38" y="7"/>
                </a:cxn>
                <a:cxn ang="0">
                  <a:pos x="38" y="0"/>
                </a:cxn>
                <a:cxn ang="0">
                  <a:pos x="30" y="0"/>
                </a:cxn>
                <a:cxn ang="0">
                  <a:pos x="8" y="0"/>
                </a:cxn>
              </a:cxnLst>
              <a:rect l="0" t="0" r="r" b="b"/>
              <a:pathLst>
                <a:path w="38" h="14">
                  <a:moveTo>
                    <a:pt x="8" y="0"/>
                  </a:moveTo>
                  <a:lnTo>
                    <a:pt x="0" y="0"/>
                  </a:lnTo>
                  <a:lnTo>
                    <a:pt x="0" y="7"/>
                  </a:lnTo>
                  <a:lnTo>
                    <a:pt x="8" y="14"/>
                  </a:lnTo>
                  <a:lnTo>
                    <a:pt x="30" y="14"/>
                  </a:lnTo>
                  <a:lnTo>
                    <a:pt x="38" y="7"/>
                  </a:lnTo>
                  <a:lnTo>
                    <a:pt x="38" y="0"/>
                  </a:lnTo>
                  <a:lnTo>
                    <a:pt x="30"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00" name="Line 6284"/>
            <p:cNvSpPr>
              <a:spLocks noChangeShapeType="1"/>
            </p:cNvSpPr>
            <p:nvPr/>
          </p:nvSpPr>
          <p:spPr bwMode="auto">
            <a:xfrm>
              <a:off x="5489576" y="27940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01" name="Freeform 6285"/>
            <p:cNvSpPr>
              <a:spLocks/>
            </p:cNvSpPr>
            <p:nvPr/>
          </p:nvSpPr>
          <p:spPr bwMode="auto">
            <a:xfrm>
              <a:off x="5481638" y="2789238"/>
              <a:ext cx="7938" cy="15875"/>
            </a:xfrm>
            <a:custGeom>
              <a:avLst/>
              <a:gdLst/>
              <a:ahLst/>
              <a:cxnLst>
                <a:cxn ang="0">
                  <a:pos x="15" y="7"/>
                </a:cxn>
                <a:cxn ang="0">
                  <a:pos x="15" y="0"/>
                </a:cxn>
                <a:cxn ang="0">
                  <a:pos x="7" y="0"/>
                </a:cxn>
                <a:cxn ang="0">
                  <a:pos x="0" y="7"/>
                </a:cxn>
                <a:cxn ang="0">
                  <a:pos x="0" y="21"/>
                </a:cxn>
                <a:cxn ang="0">
                  <a:pos x="7" y="29"/>
                </a:cxn>
                <a:cxn ang="0">
                  <a:pos x="15" y="29"/>
                </a:cxn>
                <a:cxn ang="0">
                  <a:pos x="15" y="21"/>
                </a:cxn>
                <a:cxn ang="0">
                  <a:pos x="15" y="7"/>
                </a:cxn>
              </a:cxnLst>
              <a:rect l="0" t="0" r="r" b="b"/>
              <a:pathLst>
                <a:path w="15" h="29">
                  <a:moveTo>
                    <a:pt x="15" y="7"/>
                  </a:moveTo>
                  <a:lnTo>
                    <a:pt x="15" y="0"/>
                  </a:lnTo>
                  <a:lnTo>
                    <a:pt x="7" y="0"/>
                  </a:lnTo>
                  <a:lnTo>
                    <a:pt x="0" y="7"/>
                  </a:lnTo>
                  <a:lnTo>
                    <a:pt x="0" y="21"/>
                  </a:lnTo>
                  <a:lnTo>
                    <a:pt x="7" y="29"/>
                  </a:lnTo>
                  <a:lnTo>
                    <a:pt x="15" y="29"/>
                  </a:lnTo>
                  <a:lnTo>
                    <a:pt x="15" y="21"/>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02" name="Freeform 6286"/>
            <p:cNvSpPr>
              <a:spLocks/>
            </p:cNvSpPr>
            <p:nvPr/>
          </p:nvSpPr>
          <p:spPr bwMode="auto">
            <a:xfrm>
              <a:off x="5481638" y="2789238"/>
              <a:ext cx="7938" cy="15875"/>
            </a:xfrm>
            <a:custGeom>
              <a:avLst/>
              <a:gdLst/>
              <a:ahLst/>
              <a:cxnLst>
                <a:cxn ang="0">
                  <a:pos x="15" y="7"/>
                </a:cxn>
                <a:cxn ang="0">
                  <a:pos x="15" y="0"/>
                </a:cxn>
                <a:cxn ang="0">
                  <a:pos x="7" y="0"/>
                </a:cxn>
                <a:cxn ang="0">
                  <a:pos x="0" y="7"/>
                </a:cxn>
                <a:cxn ang="0">
                  <a:pos x="0" y="21"/>
                </a:cxn>
                <a:cxn ang="0">
                  <a:pos x="7" y="29"/>
                </a:cxn>
                <a:cxn ang="0">
                  <a:pos x="15" y="29"/>
                </a:cxn>
                <a:cxn ang="0">
                  <a:pos x="15" y="21"/>
                </a:cxn>
                <a:cxn ang="0">
                  <a:pos x="15" y="7"/>
                </a:cxn>
              </a:cxnLst>
              <a:rect l="0" t="0" r="r" b="b"/>
              <a:pathLst>
                <a:path w="15" h="29">
                  <a:moveTo>
                    <a:pt x="15" y="7"/>
                  </a:moveTo>
                  <a:lnTo>
                    <a:pt x="15" y="0"/>
                  </a:lnTo>
                  <a:lnTo>
                    <a:pt x="7" y="0"/>
                  </a:lnTo>
                  <a:lnTo>
                    <a:pt x="0" y="7"/>
                  </a:lnTo>
                  <a:lnTo>
                    <a:pt x="0" y="21"/>
                  </a:lnTo>
                  <a:lnTo>
                    <a:pt x="7" y="29"/>
                  </a:lnTo>
                  <a:lnTo>
                    <a:pt x="15" y="29"/>
                  </a:lnTo>
                  <a:lnTo>
                    <a:pt x="15" y="21"/>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03" name="Line 6287"/>
            <p:cNvSpPr>
              <a:spLocks noChangeShapeType="1"/>
            </p:cNvSpPr>
            <p:nvPr/>
          </p:nvSpPr>
          <p:spPr bwMode="auto">
            <a:xfrm>
              <a:off x="5484813" y="28003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04" name="Freeform 6288"/>
            <p:cNvSpPr>
              <a:spLocks/>
            </p:cNvSpPr>
            <p:nvPr/>
          </p:nvSpPr>
          <p:spPr bwMode="auto">
            <a:xfrm>
              <a:off x="5481638" y="2800350"/>
              <a:ext cx="15875" cy="4763"/>
            </a:xfrm>
            <a:custGeom>
              <a:avLst/>
              <a:gdLst/>
              <a:ahLst/>
              <a:cxnLst>
                <a:cxn ang="0">
                  <a:pos x="7" y="0"/>
                </a:cxn>
                <a:cxn ang="0">
                  <a:pos x="0" y="0"/>
                </a:cxn>
                <a:cxn ang="0">
                  <a:pos x="0" y="8"/>
                </a:cxn>
                <a:cxn ang="0">
                  <a:pos x="30" y="8"/>
                </a:cxn>
                <a:cxn ang="0">
                  <a:pos x="22" y="0"/>
                </a:cxn>
                <a:cxn ang="0">
                  <a:pos x="7" y="0"/>
                </a:cxn>
              </a:cxnLst>
              <a:rect l="0" t="0" r="r" b="b"/>
              <a:pathLst>
                <a:path w="30" h="8">
                  <a:moveTo>
                    <a:pt x="7" y="0"/>
                  </a:moveTo>
                  <a:lnTo>
                    <a:pt x="0" y="0"/>
                  </a:lnTo>
                  <a:lnTo>
                    <a:pt x="0" y="8"/>
                  </a:lnTo>
                  <a:lnTo>
                    <a:pt x="30" y="8"/>
                  </a:lnTo>
                  <a:lnTo>
                    <a:pt x="22"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05" name="Freeform 6289"/>
            <p:cNvSpPr>
              <a:spLocks/>
            </p:cNvSpPr>
            <p:nvPr/>
          </p:nvSpPr>
          <p:spPr bwMode="auto">
            <a:xfrm>
              <a:off x="5481638" y="2800350"/>
              <a:ext cx="15875" cy="4763"/>
            </a:xfrm>
            <a:custGeom>
              <a:avLst/>
              <a:gdLst/>
              <a:ahLst/>
              <a:cxnLst>
                <a:cxn ang="0">
                  <a:pos x="7" y="0"/>
                </a:cxn>
                <a:cxn ang="0">
                  <a:pos x="0" y="0"/>
                </a:cxn>
                <a:cxn ang="0">
                  <a:pos x="0" y="8"/>
                </a:cxn>
                <a:cxn ang="0">
                  <a:pos x="7" y="8"/>
                </a:cxn>
                <a:cxn ang="0">
                  <a:pos x="22" y="8"/>
                </a:cxn>
                <a:cxn ang="0">
                  <a:pos x="30" y="8"/>
                </a:cxn>
                <a:cxn ang="0">
                  <a:pos x="22" y="0"/>
                </a:cxn>
                <a:cxn ang="0">
                  <a:pos x="22" y="0"/>
                </a:cxn>
                <a:cxn ang="0">
                  <a:pos x="7" y="0"/>
                </a:cxn>
              </a:cxnLst>
              <a:rect l="0" t="0" r="r" b="b"/>
              <a:pathLst>
                <a:path w="30" h="8">
                  <a:moveTo>
                    <a:pt x="7" y="0"/>
                  </a:moveTo>
                  <a:lnTo>
                    <a:pt x="0" y="0"/>
                  </a:lnTo>
                  <a:lnTo>
                    <a:pt x="0" y="8"/>
                  </a:lnTo>
                  <a:lnTo>
                    <a:pt x="7" y="8"/>
                  </a:lnTo>
                  <a:lnTo>
                    <a:pt x="22" y="8"/>
                  </a:lnTo>
                  <a:lnTo>
                    <a:pt x="30" y="8"/>
                  </a:lnTo>
                  <a:lnTo>
                    <a:pt x="22" y="0"/>
                  </a:lnTo>
                  <a:lnTo>
                    <a:pt x="22"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06" name="Line 6290"/>
            <p:cNvSpPr>
              <a:spLocks noChangeShapeType="1"/>
            </p:cNvSpPr>
            <p:nvPr/>
          </p:nvSpPr>
          <p:spPr bwMode="auto">
            <a:xfrm>
              <a:off x="5492751" y="28003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07" name="Freeform 6291"/>
            <p:cNvSpPr>
              <a:spLocks/>
            </p:cNvSpPr>
            <p:nvPr/>
          </p:nvSpPr>
          <p:spPr bwMode="auto">
            <a:xfrm>
              <a:off x="5489576" y="2800350"/>
              <a:ext cx="15875" cy="4763"/>
            </a:xfrm>
            <a:custGeom>
              <a:avLst/>
              <a:gdLst/>
              <a:ahLst/>
              <a:cxnLst>
                <a:cxn ang="0">
                  <a:pos x="7" y="0"/>
                </a:cxn>
                <a:cxn ang="0">
                  <a:pos x="0" y="0"/>
                </a:cxn>
                <a:cxn ang="0">
                  <a:pos x="0" y="8"/>
                </a:cxn>
                <a:cxn ang="0">
                  <a:pos x="31" y="8"/>
                </a:cxn>
                <a:cxn ang="0">
                  <a:pos x="23" y="0"/>
                </a:cxn>
                <a:cxn ang="0">
                  <a:pos x="7" y="0"/>
                </a:cxn>
              </a:cxnLst>
              <a:rect l="0" t="0" r="r" b="b"/>
              <a:pathLst>
                <a:path w="31" h="8">
                  <a:moveTo>
                    <a:pt x="7" y="0"/>
                  </a:moveTo>
                  <a:lnTo>
                    <a:pt x="0" y="0"/>
                  </a:lnTo>
                  <a:lnTo>
                    <a:pt x="0" y="8"/>
                  </a:lnTo>
                  <a:lnTo>
                    <a:pt x="31" y="8"/>
                  </a:lnTo>
                  <a:lnTo>
                    <a:pt x="23"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08" name="Freeform 6292"/>
            <p:cNvSpPr>
              <a:spLocks/>
            </p:cNvSpPr>
            <p:nvPr/>
          </p:nvSpPr>
          <p:spPr bwMode="auto">
            <a:xfrm>
              <a:off x="5489576" y="2800350"/>
              <a:ext cx="15875" cy="4763"/>
            </a:xfrm>
            <a:custGeom>
              <a:avLst/>
              <a:gdLst/>
              <a:ahLst/>
              <a:cxnLst>
                <a:cxn ang="0">
                  <a:pos x="7" y="0"/>
                </a:cxn>
                <a:cxn ang="0">
                  <a:pos x="0" y="0"/>
                </a:cxn>
                <a:cxn ang="0">
                  <a:pos x="0" y="8"/>
                </a:cxn>
                <a:cxn ang="0">
                  <a:pos x="7" y="8"/>
                </a:cxn>
                <a:cxn ang="0">
                  <a:pos x="23" y="8"/>
                </a:cxn>
                <a:cxn ang="0">
                  <a:pos x="31" y="8"/>
                </a:cxn>
                <a:cxn ang="0">
                  <a:pos x="23" y="0"/>
                </a:cxn>
                <a:cxn ang="0">
                  <a:pos x="23" y="0"/>
                </a:cxn>
                <a:cxn ang="0">
                  <a:pos x="7" y="0"/>
                </a:cxn>
              </a:cxnLst>
              <a:rect l="0" t="0" r="r" b="b"/>
              <a:pathLst>
                <a:path w="31" h="8">
                  <a:moveTo>
                    <a:pt x="7" y="0"/>
                  </a:moveTo>
                  <a:lnTo>
                    <a:pt x="0" y="0"/>
                  </a:lnTo>
                  <a:lnTo>
                    <a:pt x="0" y="8"/>
                  </a:lnTo>
                  <a:lnTo>
                    <a:pt x="7" y="8"/>
                  </a:lnTo>
                  <a:lnTo>
                    <a:pt x="23" y="8"/>
                  </a:lnTo>
                  <a:lnTo>
                    <a:pt x="31" y="8"/>
                  </a:lnTo>
                  <a:lnTo>
                    <a:pt x="23" y="0"/>
                  </a:lnTo>
                  <a:lnTo>
                    <a:pt x="23"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09" name="Line 6293"/>
            <p:cNvSpPr>
              <a:spLocks noChangeShapeType="1"/>
            </p:cNvSpPr>
            <p:nvPr/>
          </p:nvSpPr>
          <p:spPr bwMode="auto">
            <a:xfrm>
              <a:off x="5502276" y="28003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10" name="Freeform 6294"/>
            <p:cNvSpPr>
              <a:spLocks/>
            </p:cNvSpPr>
            <p:nvPr/>
          </p:nvSpPr>
          <p:spPr bwMode="auto">
            <a:xfrm>
              <a:off x="5497513" y="2800350"/>
              <a:ext cx="20638" cy="4763"/>
            </a:xfrm>
            <a:custGeom>
              <a:avLst/>
              <a:gdLst/>
              <a:ahLst/>
              <a:cxnLst>
                <a:cxn ang="0">
                  <a:pos x="8" y="0"/>
                </a:cxn>
                <a:cxn ang="0">
                  <a:pos x="0" y="0"/>
                </a:cxn>
                <a:cxn ang="0">
                  <a:pos x="0" y="8"/>
                </a:cxn>
                <a:cxn ang="0">
                  <a:pos x="38" y="8"/>
                </a:cxn>
                <a:cxn ang="0">
                  <a:pos x="38" y="0"/>
                </a:cxn>
                <a:cxn ang="0">
                  <a:pos x="30" y="0"/>
                </a:cxn>
                <a:cxn ang="0">
                  <a:pos x="8" y="0"/>
                </a:cxn>
              </a:cxnLst>
              <a:rect l="0" t="0" r="r" b="b"/>
              <a:pathLst>
                <a:path w="38" h="8">
                  <a:moveTo>
                    <a:pt x="8" y="0"/>
                  </a:moveTo>
                  <a:lnTo>
                    <a:pt x="0" y="0"/>
                  </a:lnTo>
                  <a:lnTo>
                    <a:pt x="0" y="8"/>
                  </a:lnTo>
                  <a:lnTo>
                    <a:pt x="38" y="8"/>
                  </a:lnTo>
                  <a:lnTo>
                    <a:pt x="38" y="0"/>
                  </a:lnTo>
                  <a:lnTo>
                    <a:pt x="30"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11" name="Freeform 6295"/>
            <p:cNvSpPr>
              <a:spLocks/>
            </p:cNvSpPr>
            <p:nvPr/>
          </p:nvSpPr>
          <p:spPr bwMode="auto">
            <a:xfrm>
              <a:off x="5497513" y="2800350"/>
              <a:ext cx="20638" cy="4763"/>
            </a:xfrm>
            <a:custGeom>
              <a:avLst/>
              <a:gdLst/>
              <a:ahLst/>
              <a:cxnLst>
                <a:cxn ang="0">
                  <a:pos x="8" y="0"/>
                </a:cxn>
                <a:cxn ang="0">
                  <a:pos x="0" y="0"/>
                </a:cxn>
                <a:cxn ang="0">
                  <a:pos x="0" y="8"/>
                </a:cxn>
                <a:cxn ang="0">
                  <a:pos x="8" y="8"/>
                </a:cxn>
                <a:cxn ang="0">
                  <a:pos x="30" y="8"/>
                </a:cxn>
                <a:cxn ang="0">
                  <a:pos x="38" y="8"/>
                </a:cxn>
                <a:cxn ang="0">
                  <a:pos x="38" y="0"/>
                </a:cxn>
                <a:cxn ang="0">
                  <a:pos x="30" y="0"/>
                </a:cxn>
                <a:cxn ang="0">
                  <a:pos x="8" y="0"/>
                </a:cxn>
              </a:cxnLst>
              <a:rect l="0" t="0" r="r" b="b"/>
              <a:pathLst>
                <a:path w="38" h="8">
                  <a:moveTo>
                    <a:pt x="8" y="0"/>
                  </a:moveTo>
                  <a:lnTo>
                    <a:pt x="0" y="0"/>
                  </a:lnTo>
                  <a:lnTo>
                    <a:pt x="0" y="8"/>
                  </a:lnTo>
                  <a:lnTo>
                    <a:pt x="8" y="8"/>
                  </a:lnTo>
                  <a:lnTo>
                    <a:pt x="30" y="8"/>
                  </a:lnTo>
                  <a:lnTo>
                    <a:pt x="38" y="8"/>
                  </a:lnTo>
                  <a:lnTo>
                    <a:pt x="38" y="0"/>
                  </a:lnTo>
                  <a:lnTo>
                    <a:pt x="30"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12" name="Line 6296"/>
            <p:cNvSpPr>
              <a:spLocks noChangeShapeType="1"/>
            </p:cNvSpPr>
            <p:nvPr/>
          </p:nvSpPr>
          <p:spPr bwMode="auto">
            <a:xfrm>
              <a:off x="5513388" y="28003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13" name="Freeform 6297"/>
            <p:cNvSpPr>
              <a:spLocks/>
            </p:cNvSpPr>
            <p:nvPr/>
          </p:nvSpPr>
          <p:spPr bwMode="auto">
            <a:xfrm>
              <a:off x="5508626" y="2800350"/>
              <a:ext cx="17463" cy="4763"/>
            </a:xfrm>
            <a:custGeom>
              <a:avLst/>
              <a:gdLst/>
              <a:ahLst/>
              <a:cxnLst>
                <a:cxn ang="0">
                  <a:pos x="8" y="0"/>
                </a:cxn>
                <a:cxn ang="0">
                  <a:pos x="0" y="8"/>
                </a:cxn>
                <a:cxn ang="0">
                  <a:pos x="31" y="8"/>
                </a:cxn>
                <a:cxn ang="0">
                  <a:pos x="31" y="0"/>
                </a:cxn>
                <a:cxn ang="0">
                  <a:pos x="23" y="0"/>
                </a:cxn>
                <a:cxn ang="0">
                  <a:pos x="8" y="0"/>
                </a:cxn>
              </a:cxnLst>
              <a:rect l="0" t="0" r="r" b="b"/>
              <a:pathLst>
                <a:path w="31" h="8">
                  <a:moveTo>
                    <a:pt x="8" y="0"/>
                  </a:moveTo>
                  <a:lnTo>
                    <a:pt x="0" y="8"/>
                  </a:lnTo>
                  <a:lnTo>
                    <a:pt x="31" y="8"/>
                  </a:lnTo>
                  <a:lnTo>
                    <a:pt x="31" y="0"/>
                  </a:lnTo>
                  <a:lnTo>
                    <a:pt x="23"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14" name="Freeform 6298"/>
            <p:cNvSpPr>
              <a:spLocks/>
            </p:cNvSpPr>
            <p:nvPr/>
          </p:nvSpPr>
          <p:spPr bwMode="auto">
            <a:xfrm>
              <a:off x="5508626" y="2800350"/>
              <a:ext cx="17463" cy="4763"/>
            </a:xfrm>
            <a:custGeom>
              <a:avLst/>
              <a:gdLst/>
              <a:ahLst/>
              <a:cxnLst>
                <a:cxn ang="0">
                  <a:pos x="8" y="0"/>
                </a:cxn>
                <a:cxn ang="0">
                  <a:pos x="8" y="0"/>
                </a:cxn>
                <a:cxn ang="0">
                  <a:pos x="0" y="8"/>
                </a:cxn>
                <a:cxn ang="0">
                  <a:pos x="8" y="8"/>
                </a:cxn>
                <a:cxn ang="0">
                  <a:pos x="23" y="8"/>
                </a:cxn>
                <a:cxn ang="0">
                  <a:pos x="31" y="8"/>
                </a:cxn>
                <a:cxn ang="0">
                  <a:pos x="31" y="0"/>
                </a:cxn>
                <a:cxn ang="0">
                  <a:pos x="23" y="0"/>
                </a:cxn>
                <a:cxn ang="0">
                  <a:pos x="8" y="0"/>
                </a:cxn>
              </a:cxnLst>
              <a:rect l="0" t="0" r="r" b="b"/>
              <a:pathLst>
                <a:path w="31" h="8">
                  <a:moveTo>
                    <a:pt x="8" y="0"/>
                  </a:moveTo>
                  <a:lnTo>
                    <a:pt x="8" y="0"/>
                  </a:lnTo>
                  <a:lnTo>
                    <a:pt x="0" y="8"/>
                  </a:lnTo>
                  <a:lnTo>
                    <a:pt x="8" y="8"/>
                  </a:lnTo>
                  <a:lnTo>
                    <a:pt x="23" y="8"/>
                  </a:lnTo>
                  <a:lnTo>
                    <a:pt x="31" y="8"/>
                  </a:lnTo>
                  <a:lnTo>
                    <a:pt x="31" y="0"/>
                  </a:lnTo>
                  <a:lnTo>
                    <a:pt x="23"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15" name="Line 6299"/>
            <p:cNvSpPr>
              <a:spLocks noChangeShapeType="1"/>
            </p:cNvSpPr>
            <p:nvPr/>
          </p:nvSpPr>
          <p:spPr bwMode="auto">
            <a:xfrm>
              <a:off x="5521326" y="28003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16" name="Freeform 6300"/>
            <p:cNvSpPr>
              <a:spLocks/>
            </p:cNvSpPr>
            <p:nvPr/>
          </p:nvSpPr>
          <p:spPr bwMode="auto">
            <a:xfrm>
              <a:off x="5518151" y="2800350"/>
              <a:ext cx="11113" cy="4763"/>
            </a:xfrm>
            <a:custGeom>
              <a:avLst/>
              <a:gdLst/>
              <a:ahLst/>
              <a:cxnLst>
                <a:cxn ang="0">
                  <a:pos x="7" y="0"/>
                </a:cxn>
                <a:cxn ang="0">
                  <a:pos x="0" y="0"/>
                </a:cxn>
                <a:cxn ang="0">
                  <a:pos x="0" y="8"/>
                </a:cxn>
                <a:cxn ang="0">
                  <a:pos x="23" y="8"/>
                </a:cxn>
                <a:cxn ang="0">
                  <a:pos x="23" y="0"/>
                </a:cxn>
                <a:cxn ang="0">
                  <a:pos x="15" y="0"/>
                </a:cxn>
                <a:cxn ang="0">
                  <a:pos x="7" y="0"/>
                </a:cxn>
              </a:cxnLst>
              <a:rect l="0" t="0" r="r" b="b"/>
              <a:pathLst>
                <a:path w="23" h="8">
                  <a:moveTo>
                    <a:pt x="7" y="0"/>
                  </a:moveTo>
                  <a:lnTo>
                    <a:pt x="0" y="0"/>
                  </a:lnTo>
                  <a:lnTo>
                    <a:pt x="0" y="8"/>
                  </a:lnTo>
                  <a:lnTo>
                    <a:pt x="23" y="8"/>
                  </a:lnTo>
                  <a:lnTo>
                    <a:pt x="23" y="0"/>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17" name="Freeform 6301"/>
            <p:cNvSpPr>
              <a:spLocks/>
            </p:cNvSpPr>
            <p:nvPr/>
          </p:nvSpPr>
          <p:spPr bwMode="auto">
            <a:xfrm>
              <a:off x="5518151" y="2800350"/>
              <a:ext cx="11113" cy="4763"/>
            </a:xfrm>
            <a:custGeom>
              <a:avLst/>
              <a:gdLst/>
              <a:ahLst/>
              <a:cxnLst>
                <a:cxn ang="0">
                  <a:pos x="7" y="0"/>
                </a:cxn>
                <a:cxn ang="0">
                  <a:pos x="0" y="0"/>
                </a:cxn>
                <a:cxn ang="0">
                  <a:pos x="0" y="8"/>
                </a:cxn>
                <a:cxn ang="0">
                  <a:pos x="7" y="8"/>
                </a:cxn>
                <a:cxn ang="0">
                  <a:pos x="15" y="8"/>
                </a:cxn>
                <a:cxn ang="0">
                  <a:pos x="23" y="8"/>
                </a:cxn>
                <a:cxn ang="0">
                  <a:pos x="23" y="0"/>
                </a:cxn>
                <a:cxn ang="0">
                  <a:pos x="15" y="0"/>
                </a:cxn>
                <a:cxn ang="0">
                  <a:pos x="7" y="0"/>
                </a:cxn>
              </a:cxnLst>
              <a:rect l="0" t="0" r="r" b="b"/>
              <a:pathLst>
                <a:path w="23" h="8">
                  <a:moveTo>
                    <a:pt x="7" y="0"/>
                  </a:moveTo>
                  <a:lnTo>
                    <a:pt x="0" y="0"/>
                  </a:lnTo>
                  <a:lnTo>
                    <a:pt x="0" y="8"/>
                  </a:lnTo>
                  <a:lnTo>
                    <a:pt x="7" y="8"/>
                  </a:lnTo>
                  <a:lnTo>
                    <a:pt x="15" y="8"/>
                  </a:lnTo>
                  <a:lnTo>
                    <a:pt x="23" y="8"/>
                  </a:lnTo>
                  <a:lnTo>
                    <a:pt x="23"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18" name="Line 6302"/>
            <p:cNvSpPr>
              <a:spLocks noChangeShapeType="1"/>
            </p:cNvSpPr>
            <p:nvPr/>
          </p:nvSpPr>
          <p:spPr bwMode="auto">
            <a:xfrm>
              <a:off x="5526088" y="28003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19" name="Freeform 6303"/>
            <p:cNvSpPr>
              <a:spLocks/>
            </p:cNvSpPr>
            <p:nvPr/>
          </p:nvSpPr>
          <p:spPr bwMode="auto">
            <a:xfrm>
              <a:off x="5521326" y="2800350"/>
              <a:ext cx="11113" cy="4763"/>
            </a:xfrm>
            <a:custGeom>
              <a:avLst/>
              <a:gdLst/>
              <a:ahLst/>
              <a:cxnLst>
                <a:cxn ang="0">
                  <a:pos x="8" y="0"/>
                </a:cxn>
                <a:cxn ang="0">
                  <a:pos x="0" y="0"/>
                </a:cxn>
                <a:cxn ang="0">
                  <a:pos x="0" y="8"/>
                </a:cxn>
                <a:cxn ang="0">
                  <a:pos x="22" y="8"/>
                </a:cxn>
                <a:cxn ang="0">
                  <a:pos x="22" y="0"/>
                </a:cxn>
                <a:cxn ang="0">
                  <a:pos x="16" y="0"/>
                </a:cxn>
                <a:cxn ang="0">
                  <a:pos x="8" y="0"/>
                </a:cxn>
              </a:cxnLst>
              <a:rect l="0" t="0" r="r" b="b"/>
              <a:pathLst>
                <a:path w="22" h="8">
                  <a:moveTo>
                    <a:pt x="8" y="0"/>
                  </a:moveTo>
                  <a:lnTo>
                    <a:pt x="0" y="0"/>
                  </a:lnTo>
                  <a:lnTo>
                    <a:pt x="0" y="8"/>
                  </a:lnTo>
                  <a:lnTo>
                    <a:pt x="22" y="8"/>
                  </a:lnTo>
                  <a:lnTo>
                    <a:pt x="22"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20" name="Freeform 6304"/>
            <p:cNvSpPr>
              <a:spLocks/>
            </p:cNvSpPr>
            <p:nvPr/>
          </p:nvSpPr>
          <p:spPr bwMode="auto">
            <a:xfrm>
              <a:off x="5521326" y="2800350"/>
              <a:ext cx="11113" cy="4763"/>
            </a:xfrm>
            <a:custGeom>
              <a:avLst/>
              <a:gdLst/>
              <a:ahLst/>
              <a:cxnLst>
                <a:cxn ang="0">
                  <a:pos x="8" y="0"/>
                </a:cxn>
                <a:cxn ang="0">
                  <a:pos x="0" y="0"/>
                </a:cxn>
                <a:cxn ang="0">
                  <a:pos x="0" y="8"/>
                </a:cxn>
                <a:cxn ang="0">
                  <a:pos x="8" y="8"/>
                </a:cxn>
                <a:cxn ang="0">
                  <a:pos x="16" y="8"/>
                </a:cxn>
                <a:cxn ang="0">
                  <a:pos x="22" y="8"/>
                </a:cxn>
                <a:cxn ang="0">
                  <a:pos x="22" y="0"/>
                </a:cxn>
                <a:cxn ang="0">
                  <a:pos x="16" y="0"/>
                </a:cxn>
                <a:cxn ang="0">
                  <a:pos x="8" y="0"/>
                </a:cxn>
              </a:cxnLst>
              <a:rect l="0" t="0" r="r" b="b"/>
              <a:pathLst>
                <a:path w="22" h="8">
                  <a:moveTo>
                    <a:pt x="8" y="0"/>
                  </a:moveTo>
                  <a:lnTo>
                    <a:pt x="0" y="0"/>
                  </a:lnTo>
                  <a:lnTo>
                    <a:pt x="0" y="8"/>
                  </a:lnTo>
                  <a:lnTo>
                    <a:pt x="8" y="8"/>
                  </a:lnTo>
                  <a:lnTo>
                    <a:pt x="16" y="8"/>
                  </a:lnTo>
                  <a:lnTo>
                    <a:pt x="22" y="8"/>
                  </a:lnTo>
                  <a:lnTo>
                    <a:pt x="22"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21" name="Line 6305"/>
            <p:cNvSpPr>
              <a:spLocks noChangeShapeType="1"/>
            </p:cNvSpPr>
            <p:nvPr/>
          </p:nvSpPr>
          <p:spPr bwMode="auto">
            <a:xfrm>
              <a:off x="5529263" y="28003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22" name="Freeform 6306"/>
            <p:cNvSpPr>
              <a:spLocks/>
            </p:cNvSpPr>
            <p:nvPr/>
          </p:nvSpPr>
          <p:spPr bwMode="auto">
            <a:xfrm>
              <a:off x="5526088" y="2800350"/>
              <a:ext cx="19050" cy="4763"/>
            </a:xfrm>
            <a:custGeom>
              <a:avLst/>
              <a:gdLst/>
              <a:ahLst/>
              <a:cxnLst>
                <a:cxn ang="0">
                  <a:pos x="8" y="0"/>
                </a:cxn>
                <a:cxn ang="0">
                  <a:pos x="0" y="0"/>
                </a:cxn>
                <a:cxn ang="0">
                  <a:pos x="0" y="8"/>
                </a:cxn>
                <a:cxn ang="0">
                  <a:pos x="38" y="8"/>
                </a:cxn>
                <a:cxn ang="0">
                  <a:pos x="30" y="0"/>
                </a:cxn>
                <a:cxn ang="0">
                  <a:pos x="8" y="0"/>
                </a:cxn>
              </a:cxnLst>
              <a:rect l="0" t="0" r="r" b="b"/>
              <a:pathLst>
                <a:path w="38" h="8">
                  <a:moveTo>
                    <a:pt x="8" y="0"/>
                  </a:moveTo>
                  <a:lnTo>
                    <a:pt x="0" y="0"/>
                  </a:lnTo>
                  <a:lnTo>
                    <a:pt x="0" y="8"/>
                  </a:lnTo>
                  <a:lnTo>
                    <a:pt x="38" y="8"/>
                  </a:lnTo>
                  <a:lnTo>
                    <a:pt x="30"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23" name="Freeform 6307"/>
            <p:cNvSpPr>
              <a:spLocks/>
            </p:cNvSpPr>
            <p:nvPr/>
          </p:nvSpPr>
          <p:spPr bwMode="auto">
            <a:xfrm>
              <a:off x="5526088" y="2800350"/>
              <a:ext cx="19050" cy="4763"/>
            </a:xfrm>
            <a:custGeom>
              <a:avLst/>
              <a:gdLst/>
              <a:ahLst/>
              <a:cxnLst>
                <a:cxn ang="0">
                  <a:pos x="8" y="0"/>
                </a:cxn>
                <a:cxn ang="0">
                  <a:pos x="0" y="0"/>
                </a:cxn>
                <a:cxn ang="0">
                  <a:pos x="0" y="8"/>
                </a:cxn>
                <a:cxn ang="0">
                  <a:pos x="8" y="8"/>
                </a:cxn>
                <a:cxn ang="0">
                  <a:pos x="30" y="8"/>
                </a:cxn>
                <a:cxn ang="0">
                  <a:pos x="38" y="8"/>
                </a:cxn>
                <a:cxn ang="0">
                  <a:pos x="30" y="0"/>
                </a:cxn>
                <a:cxn ang="0">
                  <a:pos x="30" y="0"/>
                </a:cxn>
                <a:cxn ang="0">
                  <a:pos x="8" y="0"/>
                </a:cxn>
              </a:cxnLst>
              <a:rect l="0" t="0" r="r" b="b"/>
              <a:pathLst>
                <a:path w="38" h="8">
                  <a:moveTo>
                    <a:pt x="8" y="0"/>
                  </a:moveTo>
                  <a:lnTo>
                    <a:pt x="0" y="0"/>
                  </a:lnTo>
                  <a:lnTo>
                    <a:pt x="0" y="8"/>
                  </a:lnTo>
                  <a:lnTo>
                    <a:pt x="8" y="8"/>
                  </a:lnTo>
                  <a:lnTo>
                    <a:pt x="30" y="8"/>
                  </a:lnTo>
                  <a:lnTo>
                    <a:pt x="38" y="8"/>
                  </a:lnTo>
                  <a:lnTo>
                    <a:pt x="30" y="0"/>
                  </a:lnTo>
                  <a:lnTo>
                    <a:pt x="30"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24" name="Line 6308"/>
            <p:cNvSpPr>
              <a:spLocks noChangeShapeType="1"/>
            </p:cNvSpPr>
            <p:nvPr/>
          </p:nvSpPr>
          <p:spPr bwMode="auto">
            <a:xfrm>
              <a:off x="5541963" y="28003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25" name="Freeform 6309"/>
            <p:cNvSpPr>
              <a:spLocks/>
            </p:cNvSpPr>
            <p:nvPr/>
          </p:nvSpPr>
          <p:spPr bwMode="auto">
            <a:xfrm>
              <a:off x="5537201" y="2800350"/>
              <a:ext cx="15875" cy="4763"/>
            </a:xfrm>
            <a:custGeom>
              <a:avLst/>
              <a:gdLst/>
              <a:ahLst/>
              <a:cxnLst>
                <a:cxn ang="0">
                  <a:pos x="8" y="0"/>
                </a:cxn>
                <a:cxn ang="0">
                  <a:pos x="0" y="0"/>
                </a:cxn>
                <a:cxn ang="0">
                  <a:pos x="0" y="8"/>
                </a:cxn>
                <a:cxn ang="0">
                  <a:pos x="31" y="8"/>
                </a:cxn>
                <a:cxn ang="0">
                  <a:pos x="31" y="0"/>
                </a:cxn>
                <a:cxn ang="0">
                  <a:pos x="8" y="0"/>
                </a:cxn>
              </a:cxnLst>
              <a:rect l="0" t="0" r="r" b="b"/>
              <a:pathLst>
                <a:path w="31" h="8">
                  <a:moveTo>
                    <a:pt x="8" y="0"/>
                  </a:moveTo>
                  <a:lnTo>
                    <a:pt x="0" y="0"/>
                  </a:lnTo>
                  <a:lnTo>
                    <a:pt x="0" y="8"/>
                  </a:lnTo>
                  <a:lnTo>
                    <a:pt x="31" y="8"/>
                  </a:lnTo>
                  <a:lnTo>
                    <a:pt x="31"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26" name="Freeform 6310"/>
            <p:cNvSpPr>
              <a:spLocks/>
            </p:cNvSpPr>
            <p:nvPr/>
          </p:nvSpPr>
          <p:spPr bwMode="auto">
            <a:xfrm>
              <a:off x="5537201" y="2800350"/>
              <a:ext cx="15875" cy="4763"/>
            </a:xfrm>
            <a:custGeom>
              <a:avLst/>
              <a:gdLst/>
              <a:ahLst/>
              <a:cxnLst>
                <a:cxn ang="0">
                  <a:pos x="8" y="0"/>
                </a:cxn>
                <a:cxn ang="0">
                  <a:pos x="0" y="0"/>
                </a:cxn>
                <a:cxn ang="0">
                  <a:pos x="0" y="8"/>
                </a:cxn>
                <a:cxn ang="0">
                  <a:pos x="8" y="8"/>
                </a:cxn>
                <a:cxn ang="0">
                  <a:pos x="31" y="8"/>
                </a:cxn>
                <a:cxn ang="0">
                  <a:pos x="31" y="8"/>
                </a:cxn>
                <a:cxn ang="0">
                  <a:pos x="31" y="0"/>
                </a:cxn>
                <a:cxn ang="0">
                  <a:pos x="31" y="0"/>
                </a:cxn>
                <a:cxn ang="0">
                  <a:pos x="8" y="0"/>
                </a:cxn>
              </a:cxnLst>
              <a:rect l="0" t="0" r="r" b="b"/>
              <a:pathLst>
                <a:path w="31" h="8">
                  <a:moveTo>
                    <a:pt x="8" y="0"/>
                  </a:moveTo>
                  <a:lnTo>
                    <a:pt x="0" y="0"/>
                  </a:lnTo>
                  <a:lnTo>
                    <a:pt x="0" y="8"/>
                  </a:lnTo>
                  <a:lnTo>
                    <a:pt x="8" y="8"/>
                  </a:lnTo>
                  <a:lnTo>
                    <a:pt x="31" y="8"/>
                  </a:lnTo>
                  <a:lnTo>
                    <a:pt x="31" y="8"/>
                  </a:lnTo>
                  <a:lnTo>
                    <a:pt x="31" y="0"/>
                  </a:lnTo>
                  <a:lnTo>
                    <a:pt x="31"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27" name="Line 6311"/>
            <p:cNvSpPr>
              <a:spLocks noChangeShapeType="1"/>
            </p:cNvSpPr>
            <p:nvPr/>
          </p:nvSpPr>
          <p:spPr bwMode="auto">
            <a:xfrm>
              <a:off x="5553076" y="28003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28" name="Freeform 6312"/>
            <p:cNvSpPr>
              <a:spLocks/>
            </p:cNvSpPr>
            <p:nvPr/>
          </p:nvSpPr>
          <p:spPr bwMode="auto">
            <a:xfrm>
              <a:off x="5549901" y="2800350"/>
              <a:ext cx="7938" cy="4763"/>
            </a:xfrm>
            <a:custGeom>
              <a:avLst/>
              <a:gdLst/>
              <a:ahLst/>
              <a:cxnLst>
                <a:cxn ang="0">
                  <a:pos x="8" y="0"/>
                </a:cxn>
                <a:cxn ang="0">
                  <a:pos x="0" y="0"/>
                </a:cxn>
                <a:cxn ang="0">
                  <a:pos x="0" y="8"/>
                </a:cxn>
                <a:cxn ang="0">
                  <a:pos x="15" y="8"/>
                </a:cxn>
                <a:cxn ang="0">
                  <a:pos x="15" y="0"/>
                </a:cxn>
                <a:cxn ang="0">
                  <a:pos x="8" y="0"/>
                </a:cxn>
              </a:cxnLst>
              <a:rect l="0" t="0" r="r" b="b"/>
              <a:pathLst>
                <a:path w="15" h="8">
                  <a:moveTo>
                    <a:pt x="8" y="0"/>
                  </a:moveTo>
                  <a:lnTo>
                    <a:pt x="0" y="0"/>
                  </a:lnTo>
                  <a:lnTo>
                    <a:pt x="0" y="8"/>
                  </a:lnTo>
                  <a:lnTo>
                    <a:pt x="15" y="8"/>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29" name="Freeform 6313"/>
            <p:cNvSpPr>
              <a:spLocks/>
            </p:cNvSpPr>
            <p:nvPr/>
          </p:nvSpPr>
          <p:spPr bwMode="auto">
            <a:xfrm>
              <a:off x="5549901" y="2800350"/>
              <a:ext cx="7938" cy="4763"/>
            </a:xfrm>
            <a:custGeom>
              <a:avLst/>
              <a:gdLst/>
              <a:ahLst/>
              <a:cxnLst>
                <a:cxn ang="0">
                  <a:pos x="8" y="0"/>
                </a:cxn>
                <a:cxn ang="0">
                  <a:pos x="0" y="0"/>
                </a:cxn>
                <a:cxn ang="0">
                  <a:pos x="0" y="8"/>
                </a:cxn>
                <a:cxn ang="0">
                  <a:pos x="8" y="8"/>
                </a:cxn>
                <a:cxn ang="0">
                  <a:pos x="8" y="8"/>
                </a:cxn>
                <a:cxn ang="0">
                  <a:pos x="15" y="8"/>
                </a:cxn>
                <a:cxn ang="0">
                  <a:pos x="15" y="0"/>
                </a:cxn>
                <a:cxn ang="0">
                  <a:pos x="8" y="0"/>
                </a:cxn>
                <a:cxn ang="0">
                  <a:pos x="8" y="0"/>
                </a:cxn>
              </a:cxnLst>
              <a:rect l="0" t="0" r="r" b="b"/>
              <a:pathLst>
                <a:path w="15" h="8">
                  <a:moveTo>
                    <a:pt x="8" y="0"/>
                  </a:moveTo>
                  <a:lnTo>
                    <a:pt x="0" y="0"/>
                  </a:lnTo>
                  <a:lnTo>
                    <a:pt x="0" y="8"/>
                  </a:lnTo>
                  <a:lnTo>
                    <a:pt x="8" y="8"/>
                  </a:lnTo>
                  <a:lnTo>
                    <a:pt x="8" y="8"/>
                  </a:lnTo>
                  <a:lnTo>
                    <a:pt x="15" y="8"/>
                  </a:lnTo>
                  <a:lnTo>
                    <a:pt x="15" y="0"/>
                  </a:lnTo>
                  <a:lnTo>
                    <a:pt x="8"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30" name="Line 6314"/>
            <p:cNvSpPr>
              <a:spLocks noChangeShapeType="1"/>
            </p:cNvSpPr>
            <p:nvPr/>
          </p:nvSpPr>
          <p:spPr bwMode="auto">
            <a:xfrm>
              <a:off x="5557838" y="28003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31" name="Freeform 6315"/>
            <p:cNvSpPr>
              <a:spLocks/>
            </p:cNvSpPr>
            <p:nvPr/>
          </p:nvSpPr>
          <p:spPr bwMode="auto">
            <a:xfrm>
              <a:off x="5549901" y="2800350"/>
              <a:ext cx="7938" cy="15875"/>
            </a:xfrm>
            <a:custGeom>
              <a:avLst/>
              <a:gdLst/>
              <a:ahLst/>
              <a:cxnLst>
                <a:cxn ang="0">
                  <a:pos x="15" y="0"/>
                </a:cxn>
                <a:cxn ang="0">
                  <a:pos x="0" y="0"/>
                </a:cxn>
                <a:cxn ang="0">
                  <a:pos x="0" y="23"/>
                </a:cxn>
                <a:cxn ang="0">
                  <a:pos x="8" y="30"/>
                </a:cxn>
                <a:cxn ang="0">
                  <a:pos x="15" y="30"/>
                </a:cxn>
                <a:cxn ang="0">
                  <a:pos x="15" y="23"/>
                </a:cxn>
                <a:cxn ang="0">
                  <a:pos x="15" y="0"/>
                </a:cxn>
              </a:cxnLst>
              <a:rect l="0" t="0" r="r" b="b"/>
              <a:pathLst>
                <a:path w="15" h="30">
                  <a:moveTo>
                    <a:pt x="15" y="0"/>
                  </a:moveTo>
                  <a:lnTo>
                    <a:pt x="0" y="0"/>
                  </a:lnTo>
                  <a:lnTo>
                    <a:pt x="0" y="23"/>
                  </a:lnTo>
                  <a:lnTo>
                    <a:pt x="8" y="30"/>
                  </a:lnTo>
                  <a:lnTo>
                    <a:pt x="15" y="30"/>
                  </a:lnTo>
                  <a:lnTo>
                    <a:pt x="15" y="23"/>
                  </a:lnTo>
                  <a:lnTo>
                    <a:pt x="15"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32" name="Freeform 6316"/>
            <p:cNvSpPr>
              <a:spLocks/>
            </p:cNvSpPr>
            <p:nvPr/>
          </p:nvSpPr>
          <p:spPr bwMode="auto">
            <a:xfrm>
              <a:off x="5549901" y="2800350"/>
              <a:ext cx="7938" cy="15875"/>
            </a:xfrm>
            <a:custGeom>
              <a:avLst/>
              <a:gdLst/>
              <a:ahLst/>
              <a:cxnLst>
                <a:cxn ang="0">
                  <a:pos x="15" y="0"/>
                </a:cxn>
                <a:cxn ang="0">
                  <a:pos x="15" y="0"/>
                </a:cxn>
                <a:cxn ang="0">
                  <a:pos x="8" y="0"/>
                </a:cxn>
                <a:cxn ang="0">
                  <a:pos x="0" y="0"/>
                </a:cxn>
                <a:cxn ang="0">
                  <a:pos x="0" y="23"/>
                </a:cxn>
                <a:cxn ang="0">
                  <a:pos x="8" y="30"/>
                </a:cxn>
                <a:cxn ang="0">
                  <a:pos x="15" y="30"/>
                </a:cxn>
                <a:cxn ang="0">
                  <a:pos x="15" y="23"/>
                </a:cxn>
                <a:cxn ang="0">
                  <a:pos x="15" y="0"/>
                </a:cxn>
              </a:cxnLst>
              <a:rect l="0" t="0" r="r" b="b"/>
              <a:pathLst>
                <a:path w="15" h="30">
                  <a:moveTo>
                    <a:pt x="15" y="0"/>
                  </a:moveTo>
                  <a:lnTo>
                    <a:pt x="15" y="0"/>
                  </a:lnTo>
                  <a:lnTo>
                    <a:pt x="8" y="0"/>
                  </a:lnTo>
                  <a:lnTo>
                    <a:pt x="0" y="0"/>
                  </a:lnTo>
                  <a:lnTo>
                    <a:pt x="0" y="23"/>
                  </a:lnTo>
                  <a:lnTo>
                    <a:pt x="8" y="30"/>
                  </a:lnTo>
                  <a:lnTo>
                    <a:pt x="15" y="30"/>
                  </a:lnTo>
                  <a:lnTo>
                    <a:pt x="15" y="23"/>
                  </a:lnTo>
                  <a:lnTo>
                    <a:pt x="15"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33" name="Line 6317"/>
            <p:cNvSpPr>
              <a:spLocks noChangeShapeType="1"/>
            </p:cNvSpPr>
            <p:nvPr/>
          </p:nvSpPr>
          <p:spPr bwMode="auto">
            <a:xfrm>
              <a:off x="5553076" y="28130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34" name="Freeform 6318"/>
            <p:cNvSpPr>
              <a:spLocks/>
            </p:cNvSpPr>
            <p:nvPr/>
          </p:nvSpPr>
          <p:spPr bwMode="auto">
            <a:xfrm>
              <a:off x="5553076" y="2813050"/>
              <a:ext cx="15875" cy="3175"/>
            </a:xfrm>
            <a:custGeom>
              <a:avLst/>
              <a:gdLst/>
              <a:ahLst/>
              <a:cxnLst>
                <a:cxn ang="0">
                  <a:pos x="0" y="0"/>
                </a:cxn>
                <a:cxn ang="0">
                  <a:pos x="0" y="7"/>
                </a:cxn>
                <a:cxn ang="0">
                  <a:pos x="22" y="7"/>
                </a:cxn>
                <a:cxn ang="0">
                  <a:pos x="30" y="0"/>
                </a:cxn>
                <a:cxn ang="0">
                  <a:pos x="22" y="0"/>
                </a:cxn>
                <a:cxn ang="0">
                  <a:pos x="0" y="0"/>
                </a:cxn>
              </a:cxnLst>
              <a:rect l="0" t="0" r="r" b="b"/>
              <a:pathLst>
                <a:path w="30" h="7">
                  <a:moveTo>
                    <a:pt x="0" y="0"/>
                  </a:moveTo>
                  <a:lnTo>
                    <a:pt x="0" y="7"/>
                  </a:lnTo>
                  <a:lnTo>
                    <a:pt x="22" y="7"/>
                  </a:lnTo>
                  <a:lnTo>
                    <a:pt x="30" y="0"/>
                  </a:lnTo>
                  <a:lnTo>
                    <a:pt x="22"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35" name="Freeform 6319"/>
            <p:cNvSpPr>
              <a:spLocks/>
            </p:cNvSpPr>
            <p:nvPr/>
          </p:nvSpPr>
          <p:spPr bwMode="auto">
            <a:xfrm>
              <a:off x="5553076" y="2813050"/>
              <a:ext cx="15875" cy="3175"/>
            </a:xfrm>
            <a:custGeom>
              <a:avLst/>
              <a:gdLst/>
              <a:ahLst/>
              <a:cxnLst>
                <a:cxn ang="0">
                  <a:pos x="0" y="0"/>
                </a:cxn>
                <a:cxn ang="0">
                  <a:pos x="0" y="0"/>
                </a:cxn>
                <a:cxn ang="0">
                  <a:pos x="0" y="0"/>
                </a:cxn>
                <a:cxn ang="0">
                  <a:pos x="0" y="7"/>
                </a:cxn>
                <a:cxn ang="0">
                  <a:pos x="22" y="7"/>
                </a:cxn>
                <a:cxn ang="0">
                  <a:pos x="30" y="0"/>
                </a:cxn>
                <a:cxn ang="0">
                  <a:pos x="30" y="0"/>
                </a:cxn>
                <a:cxn ang="0">
                  <a:pos x="22" y="0"/>
                </a:cxn>
                <a:cxn ang="0">
                  <a:pos x="0" y="0"/>
                </a:cxn>
              </a:cxnLst>
              <a:rect l="0" t="0" r="r" b="b"/>
              <a:pathLst>
                <a:path w="30" h="7">
                  <a:moveTo>
                    <a:pt x="0" y="0"/>
                  </a:moveTo>
                  <a:lnTo>
                    <a:pt x="0" y="0"/>
                  </a:lnTo>
                  <a:lnTo>
                    <a:pt x="0" y="0"/>
                  </a:lnTo>
                  <a:lnTo>
                    <a:pt x="0" y="7"/>
                  </a:lnTo>
                  <a:lnTo>
                    <a:pt x="22" y="7"/>
                  </a:lnTo>
                  <a:lnTo>
                    <a:pt x="30" y="0"/>
                  </a:lnTo>
                  <a:lnTo>
                    <a:pt x="30" y="0"/>
                  </a:lnTo>
                  <a:lnTo>
                    <a:pt x="22"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36" name="Line 6320"/>
            <p:cNvSpPr>
              <a:spLocks noChangeShapeType="1"/>
            </p:cNvSpPr>
            <p:nvPr/>
          </p:nvSpPr>
          <p:spPr bwMode="auto">
            <a:xfrm>
              <a:off x="5568951" y="28130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37" name="Freeform 6321"/>
            <p:cNvSpPr>
              <a:spLocks/>
            </p:cNvSpPr>
            <p:nvPr/>
          </p:nvSpPr>
          <p:spPr bwMode="auto">
            <a:xfrm>
              <a:off x="5561013" y="2813050"/>
              <a:ext cx="7938" cy="14288"/>
            </a:xfrm>
            <a:custGeom>
              <a:avLst/>
              <a:gdLst/>
              <a:ahLst/>
              <a:cxnLst>
                <a:cxn ang="0">
                  <a:pos x="16" y="0"/>
                </a:cxn>
                <a:cxn ang="0">
                  <a:pos x="0" y="0"/>
                </a:cxn>
                <a:cxn ang="0">
                  <a:pos x="0" y="21"/>
                </a:cxn>
                <a:cxn ang="0">
                  <a:pos x="8" y="28"/>
                </a:cxn>
                <a:cxn ang="0">
                  <a:pos x="16" y="28"/>
                </a:cxn>
                <a:cxn ang="0">
                  <a:pos x="16" y="21"/>
                </a:cxn>
                <a:cxn ang="0">
                  <a:pos x="16" y="0"/>
                </a:cxn>
              </a:cxnLst>
              <a:rect l="0" t="0" r="r" b="b"/>
              <a:pathLst>
                <a:path w="16" h="28">
                  <a:moveTo>
                    <a:pt x="16" y="0"/>
                  </a:moveTo>
                  <a:lnTo>
                    <a:pt x="0" y="0"/>
                  </a:lnTo>
                  <a:lnTo>
                    <a:pt x="0" y="21"/>
                  </a:lnTo>
                  <a:lnTo>
                    <a:pt x="8" y="28"/>
                  </a:lnTo>
                  <a:lnTo>
                    <a:pt x="16" y="28"/>
                  </a:lnTo>
                  <a:lnTo>
                    <a:pt x="16" y="21"/>
                  </a:lnTo>
                  <a:lnTo>
                    <a:pt x="1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38" name="Freeform 6322"/>
            <p:cNvSpPr>
              <a:spLocks/>
            </p:cNvSpPr>
            <p:nvPr/>
          </p:nvSpPr>
          <p:spPr bwMode="auto">
            <a:xfrm>
              <a:off x="5561013" y="2813050"/>
              <a:ext cx="7938" cy="14288"/>
            </a:xfrm>
            <a:custGeom>
              <a:avLst/>
              <a:gdLst/>
              <a:ahLst/>
              <a:cxnLst>
                <a:cxn ang="0">
                  <a:pos x="16" y="0"/>
                </a:cxn>
                <a:cxn ang="0">
                  <a:pos x="16" y="0"/>
                </a:cxn>
                <a:cxn ang="0">
                  <a:pos x="8" y="0"/>
                </a:cxn>
                <a:cxn ang="0">
                  <a:pos x="0" y="0"/>
                </a:cxn>
                <a:cxn ang="0">
                  <a:pos x="0" y="21"/>
                </a:cxn>
                <a:cxn ang="0">
                  <a:pos x="8" y="28"/>
                </a:cxn>
                <a:cxn ang="0">
                  <a:pos x="16" y="28"/>
                </a:cxn>
                <a:cxn ang="0">
                  <a:pos x="16" y="21"/>
                </a:cxn>
                <a:cxn ang="0">
                  <a:pos x="16" y="0"/>
                </a:cxn>
              </a:cxnLst>
              <a:rect l="0" t="0" r="r" b="b"/>
              <a:pathLst>
                <a:path w="16" h="28">
                  <a:moveTo>
                    <a:pt x="16" y="0"/>
                  </a:moveTo>
                  <a:lnTo>
                    <a:pt x="16" y="0"/>
                  </a:lnTo>
                  <a:lnTo>
                    <a:pt x="8" y="0"/>
                  </a:lnTo>
                  <a:lnTo>
                    <a:pt x="0" y="0"/>
                  </a:lnTo>
                  <a:lnTo>
                    <a:pt x="0" y="21"/>
                  </a:lnTo>
                  <a:lnTo>
                    <a:pt x="8" y="28"/>
                  </a:lnTo>
                  <a:lnTo>
                    <a:pt x="16" y="28"/>
                  </a:lnTo>
                  <a:lnTo>
                    <a:pt x="16" y="21"/>
                  </a:lnTo>
                  <a:lnTo>
                    <a:pt x="1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39" name="Line 6323"/>
            <p:cNvSpPr>
              <a:spLocks noChangeShapeType="1"/>
            </p:cNvSpPr>
            <p:nvPr/>
          </p:nvSpPr>
          <p:spPr bwMode="auto">
            <a:xfrm>
              <a:off x="5565776" y="28194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40" name="Freeform 6324"/>
            <p:cNvSpPr>
              <a:spLocks/>
            </p:cNvSpPr>
            <p:nvPr/>
          </p:nvSpPr>
          <p:spPr bwMode="auto">
            <a:xfrm>
              <a:off x="5561013" y="2819400"/>
              <a:ext cx="15875" cy="7938"/>
            </a:xfrm>
            <a:custGeom>
              <a:avLst/>
              <a:gdLst/>
              <a:ahLst/>
              <a:cxnLst>
                <a:cxn ang="0">
                  <a:pos x="8" y="0"/>
                </a:cxn>
                <a:cxn ang="0">
                  <a:pos x="8" y="8"/>
                </a:cxn>
                <a:cxn ang="0">
                  <a:pos x="0" y="8"/>
                </a:cxn>
                <a:cxn ang="0">
                  <a:pos x="8" y="15"/>
                </a:cxn>
                <a:cxn ang="0">
                  <a:pos x="23" y="15"/>
                </a:cxn>
                <a:cxn ang="0">
                  <a:pos x="30" y="8"/>
                </a:cxn>
                <a:cxn ang="0">
                  <a:pos x="23" y="0"/>
                </a:cxn>
                <a:cxn ang="0">
                  <a:pos x="8" y="0"/>
                </a:cxn>
              </a:cxnLst>
              <a:rect l="0" t="0" r="r" b="b"/>
              <a:pathLst>
                <a:path w="30" h="15">
                  <a:moveTo>
                    <a:pt x="8" y="0"/>
                  </a:moveTo>
                  <a:lnTo>
                    <a:pt x="8" y="8"/>
                  </a:lnTo>
                  <a:lnTo>
                    <a:pt x="0" y="8"/>
                  </a:lnTo>
                  <a:lnTo>
                    <a:pt x="8" y="15"/>
                  </a:lnTo>
                  <a:lnTo>
                    <a:pt x="23" y="15"/>
                  </a:lnTo>
                  <a:lnTo>
                    <a:pt x="30" y="8"/>
                  </a:lnTo>
                  <a:lnTo>
                    <a:pt x="23"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41" name="Freeform 6325"/>
            <p:cNvSpPr>
              <a:spLocks/>
            </p:cNvSpPr>
            <p:nvPr/>
          </p:nvSpPr>
          <p:spPr bwMode="auto">
            <a:xfrm>
              <a:off x="5561013" y="2819400"/>
              <a:ext cx="15875" cy="7938"/>
            </a:xfrm>
            <a:custGeom>
              <a:avLst/>
              <a:gdLst/>
              <a:ahLst/>
              <a:cxnLst>
                <a:cxn ang="0">
                  <a:pos x="8" y="0"/>
                </a:cxn>
                <a:cxn ang="0">
                  <a:pos x="8" y="8"/>
                </a:cxn>
                <a:cxn ang="0">
                  <a:pos x="0" y="8"/>
                </a:cxn>
                <a:cxn ang="0">
                  <a:pos x="8" y="15"/>
                </a:cxn>
                <a:cxn ang="0">
                  <a:pos x="23" y="15"/>
                </a:cxn>
                <a:cxn ang="0">
                  <a:pos x="30" y="8"/>
                </a:cxn>
                <a:cxn ang="0">
                  <a:pos x="30" y="8"/>
                </a:cxn>
                <a:cxn ang="0">
                  <a:pos x="23" y="0"/>
                </a:cxn>
                <a:cxn ang="0">
                  <a:pos x="8" y="0"/>
                </a:cxn>
              </a:cxnLst>
              <a:rect l="0" t="0" r="r" b="b"/>
              <a:pathLst>
                <a:path w="30" h="15">
                  <a:moveTo>
                    <a:pt x="8" y="0"/>
                  </a:moveTo>
                  <a:lnTo>
                    <a:pt x="8" y="8"/>
                  </a:lnTo>
                  <a:lnTo>
                    <a:pt x="0" y="8"/>
                  </a:lnTo>
                  <a:lnTo>
                    <a:pt x="8" y="15"/>
                  </a:lnTo>
                  <a:lnTo>
                    <a:pt x="23" y="15"/>
                  </a:lnTo>
                  <a:lnTo>
                    <a:pt x="30" y="8"/>
                  </a:lnTo>
                  <a:lnTo>
                    <a:pt x="30" y="8"/>
                  </a:lnTo>
                  <a:lnTo>
                    <a:pt x="23"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42" name="Line 6326"/>
            <p:cNvSpPr>
              <a:spLocks noChangeShapeType="1"/>
            </p:cNvSpPr>
            <p:nvPr/>
          </p:nvSpPr>
          <p:spPr bwMode="auto">
            <a:xfrm>
              <a:off x="5573713" y="28194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43" name="Freeform 6327"/>
            <p:cNvSpPr>
              <a:spLocks/>
            </p:cNvSpPr>
            <p:nvPr/>
          </p:nvSpPr>
          <p:spPr bwMode="auto">
            <a:xfrm>
              <a:off x="5568951" y="2819400"/>
              <a:ext cx="12700" cy="7938"/>
            </a:xfrm>
            <a:custGeom>
              <a:avLst/>
              <a:gdLst/>
              <a:ahLst/>
              <a:cxnLst>
                <a:cxn ang="0">
                  <a:pos x="7" y="0"/>
                </a:cxn>
                <a:cxn ang="0">
                  <a:pos x="0" y="8"/>
                </a:cxn>
                <a:cxn ang="0">
                  <a:pos x="7" y="15"/>
                </a:cxn>
                <a:cxn ang="0">
                  <a:pos x="14" y="15"/>
                </a:cxn>
                <a:cxn ang="0">
                  <a:pos x="22" y="8"/>
                </a:cxn>
                <a:cxn ang="0">
                  <a:pos x="14" y="0"/>
                </a:cxn>
                <a:cxn ang="0">
                  <a:pos x="7" y="0"/>
                </a:cxn>
              </a:cxnLst>
              <a:rect l="0" t="0" r="r" b="b"/>
              <a:pathLst>
                <a:path w="22" h="15">
                  <a:moveTo>
                    <a:pt x="7" y="0"/>
                  </a:moveTo>
                  <a:lnTo>
                    <a:pt x="0" y="8"/>
                  </a:lnTo>
                  <a:lnTo>
                    <a:pt x="7" y="15"/>
                  </a:lnTo>
                  <a:lnTo>
                    <a:pt x="14" y="15"/>
                  </a:lnTo>
                  <a:lnTo>
                    <a:pt x="22" y="8"/>
                  </a:lnTo>
                  <a:lnTo>
                    <a:pt x="14"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44" name="Freeform 6328"/>
            <p:cNvSpPr>
              <a:spLocks/>
            </p:cNvSpPr>
            <p:nvPr/>
          </p:nvSpPr>
          <p:spPr bwMode="auto">
            <a:xfrm>
              <a:off x="5568951" y="2819400"/>
              <a:ext cx="12700" cy="7938"/>
            </a:xfrm>
            <a:custGeom>
              <a:avLst/>
              <a:gdLst/>
              <a:ahLst/>
              <a:cxnLst>
                <a:cxn ang="0">
                  <a:pos x="7" y="0"/>
                </a:cxn>
                <a:cxn ang="0">
                  <a:pos x="0" y="8"/>
                </a:cxn>
                <a:cxn ang="0">
                  <a:pos x="0" y="8"/>
                </a:cxn>
                <a:cxn ang="0">
                  <a:pos x="7" y="15"/>
                </a:cxn>
                <a:cxn ang="0">
                  <a:pos x="14" y="15"/>
                </a:cxn>
                <a:cxn ang="0">
                  <a:pos x="22" y="8"/>
                </a:cxn>
                <a:cxn ang="0">
                  <a:pos x="22" y="8"/>
                </a:cxn>
                <a:cxn ang="0">
                  <a:pos x="14" y="0"/>
                </a:cxn>
                <a:cxn ang="0">
                  <a:pos x="7" y="0"/>
                </a:cxn>
              </a:cxnLst>
              <a:rect l="0" t="0" r="r" b="b"/>
              <a:pathLst>
                <a:path w="22" h="15">
                  <a:moveTo>
                    <a:pt x="7" y="0"/>
                  </a:moveTo>
                  <a:lnTo>
                    <a:pt x="0" y="8"/>
                  </a:lnTo>
                  <a:lnTo>
                    <a:pt x="0" y="8"/>
                  </a:lnTo>
                  <a:lnTo>
                    <a:pt x="7" y="15"/>
                  </a:lnTo>
                  <a:lnTo>
                    <a:pt x="14" y="15"/>
                  </a:lnTo>
                  <a:lnTo>
                    <a:pt x="22" y="8"/>
                  </a:lnTo>
                  <a:lnTo>
                    <a:pt x="22" y="8"/>
                  </a:lnTo>
                  <a:lnTo>
                    <a:pt x="14"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45" name="Line 6329"/>
            <p:cNvSpPr>
              <a:spLocks noChangeShapeType="1"/>
            </p:cNvSpPr>
            <p:nvPr/>
          </p:nvSpPr>
          <p:spPr bwMode="auto">
            <a:xfrm>
              <a:off x="5576888" y="28194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46" name="Freeform 6330"/>
            <p:cNvSpPr>
              <a:spLocks/>
            </p:cNvSpPr>
            <p:nvPr/>
          </p:nvSpPr>
          <p:spPr bwMode="auto">
            <a:xfrm>
              <a:off x="5573713" y="2819400"/>
              <a:ext cx="11113" cy="7938"/>
            </a:xfrm>
            <a:custGeom>
              <a:avLst/>
              <a:gdLst/>
              <a:ahLst/>
              <a:cxnLst>
                <a:cxn ang="0">
                  <a:pos x="7" y="0"/>
                </a:cxn>
                <a:cxn ang="0">
                  <a:pos x="0" y="8"/>
                </a:cxn>
                <a:cxn ang="0">
                  <a:pos x="7" y="15"/>
                </a:cxn>
                <a:cxn ang="0">
                  <a:pos x="15" y="15"/>
                </a:cxn>
                <a:cxn ang="0">
                  <a:pos x="23" y="8"/>
                </a:cxn>
                <a:cxn ang="0">
                  <a:pos x="15" y="0"/>
                </a:cxn>
                <a:cxn ang="0">
                  <a:pos x="7" y="0"/>
                </a:cxn>
              </a:cxnLst>
              <a:rect l="0" t="0" r="r" b="b"/>
              <a:pathLst>
                <a:path w="23" h="15">
                  <a:moveTo>
                    <a:pt x="7" y="0"/>
                  </a:moveTo>
                  <a:lnTo>
                    <a:pt x="0" y="8"/>
                  </a:lnTo>
                  <a:lnTo>
                    <a:pt x="7" y="15"/>
                  </a:lnTo>
                  <a:lnTo>
                    <a:pt x="15" y="15"/>
                  </a:lnTo>
                  <a:lnTo>
                    <a:pt x="23" y="8"/>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47" name="Freeform 6331"/>
            <p:cNvSpPr>
              <a:spLocks/>
            </p:cNvSpPr>
            <p:nvPr/>
          </p:nvSpPr>
          <p:spPr bwMode="auto">
            <a:xfrm>
              <a:off x="5573713" y="2819400"/>
              <a:ext cx="11113" cy="7938"/>
            </a:xfrm>
            <a:custGeom>
              <a:avLst/>
              <a:gdLst/>
              <a:ahLst/>
              <a:cxnLst>
                <a:cxn ang="0">
                  <a:pos x="7" y="0"/>
                </a:cxn>
                <a:cxn ang="0">
                  <a:pos x="0" y="8"/>
                </a:cxn>
                <a:cxn ang="0">
                  <a:pos x="0" y="8"/>
                </a:cxn>
                <a:cxn ang="0">
                  <a:pos x="7" y="15"/>
                </a:cxn>
                <a:cxn ang="0">
                  <a:pos x="15" y="15"/>
                </a:cxn>
                <a:cxn ang="0">
                  <a:pos x="23" y="8"/>
                </a:cxn>
                <a:cxn ang="0">
                  <a:pos x="23" y="8"/>
                </a:cxn>
                <a:cxn ang="0">
                  <a:pos x="15" y="0"/>
                </a:cxn>
                <a:cxn ang="0">
                  <a:pos x="7" y="0"/>
                </a:cxn>
              </a:cxnLst>
              <a:rect l="0" t="0" r="r" b="b"/>
              <a:pathLst>
                <a:path w="23" h="15">
                  <a:moveTo>
                    <a:pt x="7" y="0"/>
                  </a:moveTo>
                  <a:lnTo>
                    <a:pt x="0" y="8"/>
                  </a:lnTo>
                  <a:lnTo>
                    <a:pt x="0" y="8"/>
                  </a:lnTo>
                  <a:lnTo>
                    <a:pt x="7" y="15"/>
                  </a:lnTo>
                  <a:lnTo>
                    <a:pt x="15" y="15"/>
                  </a:lnTo>
                  <a:lnTo>
                    <a:pt x="23" y="8"/>
                  </a:lnTo>
                  <a:lnTo>
                    <a:pt x="23" y="8"/>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48" name="Line 6332"/>
            <p:cNvSpPr>
              <a:spLocks noChangeShapeType="1"/>
            </p:cNvSpPr>
            <p:nvPr/>
          </p:nvSpPr>
          <p:spPr bwMode="auto">
            <a:xfrm>
              <a:off x="5584826" y="28241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49" name="Freeform 6333"/>
            <p:cNvSpPr>
              <a:spLocks/>
            </p:cNvSpPr>
            <p:nvPr/>
          </p:nvSpPr>
          <p:spPr bwMode="auto">
            <a:xfrm>
              <a:off x="5576888" y="2819400"/>
              <a:ext cx="7938" cy="20638"/>
            </a:xfrm>
            <a:custGeom>
              <a:avLst/>
              <a:gdLst/>
              <a:ahLst/>
              <a:cxnLst>
                <a:cxn ang="0">
                  <a:pos x="16" y="8"/>
                </a:cxn>
                <a:cxn ang="0">
                  <a:pos x="16" y="0"/>
                </a:cxn>
                <a:cxn ang="0">
                  <a:pos x="8" y="0"/>
                </a:cxn>
                <a:cxn ang="0">
                  <a:pos x="0" y="8"/>
                </a:cxn>
                <a:cxn ang="0">
                  <a:pos x="0" y="30"/>
                </a:cxn>
                <a:cxn ang="0">
                  <a:pos x="8" y="38"/>
                </a:cxn>
                <a:cxn ang="0">
                  <a:pos x="16" y="30"/>
                </a:cxn>
                <a:cxn ang="0">
                  <a:pos x="16" y="8"/>
                </a:cxn>
              </a:cxnLst>
              <a:rect l="0" t="0" r="r" b="b"/>
              <a:pathLst>
                <a:path w="16" h="38">
                  <a:moveTo>
                    <a:pt x="16" y="8"/>
                  </a:moveTo>
                  <a:lnTo>
                    <a:pt x="16" y="0"/>
                  </a:lnTo>
                  <a:lnTo>
                    <a:pt x="8" y="0"/>
                  </a:lnTo>
                  <a:lnTo>
                    <a:pt x="0" y="8"/>
                  </a:lnTo>
                  <a:lnTo>
                    <a:pt x="0" y="30"/>
                  </a:lnTo>
                  <a:lnTo>
                    <a:pt x="8" y="38"/>
                  </a:lnTo>
                  <a:lnTo>
                    <a:pt x="16" y="30"/>
                  </a:lnTo>
                  <a:lnTo>
                    <a:pt x="16"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50" name="Freeform 6334"/>
            <p:cNvSpPr>
              <a:spLocks/>
            </p:cNvSpPr>
            <p:nvPr/>
          </p:nvSpPr>
          <p:spPr bwMode="auto">
            <a:xfrm>
              <a:off x="5576888" y="2819400"/>
              <a:ext cx="7938" cy="20638"/>
            </a:xfrm>
            <a:custGeom>
              <a:avLst/>
              <a:gdLst/>
              <a:ahLst/>
              <a:cxnLst>
                <a:cxn ang="0">
                  <a:pos x="16" y="8"/>
                </a:cxn>
                <a:cxn ang="0">
                  <a:pos x="16" y="0"/>
                </a:cxn>
                <a:cxn ang="0">
                  <a:pos x="8" y="0"/>
                </a:cxn>
                <a:cxn ang="0">
                  <a:pos x="0" y="8"/>
                </a:cxn>
                <a:cxn ang="0">
                  <a:pos x="0" y="30"/>
                </a:cxn>
                <a:cxn ang="0">
                  <a:pos x="8" y="38"/>
                </a:cxn>
                <a:cxn ang="0">
                  <a:pos x="16" y="30"/>
                </a:cxn>
                <a:cxn ang="0">
                  <a:pos x="16" y="30"/>
                </a:cxn>
                <a:cxn ang="0">
                  <a:pos x="16" y="8"/>
                </a:cxn>
              </a:cxnLst>
              <a:rect l="0" t="0" r="r" b="b"/>
              <a:pathLst>
                <a:path w="16" h="38">
                  <a:moveTo>
                    <a:pt x="16" y="8"/>
                  </a:moveTo>
                  <a:lnTo>
                    <a:pt x="16" y="0"/>
                  </a:lnTo>
                  <a:lnTo>
                    <a:pt x="8" y="0"/>
                  </a:lnTo>
                  <a:lnTo>
                    <a:pt x="0" y="8"/>
                  </a:lnTo>
                  <a:lnTo>
                    <a:pt x="0" y="30"/>
                  </a:lnTo>
                  <a:lnTo>
                    <a:pt x="8" y="38"/>
                  </a:lnTo>
                  <a:lnTo>
                    <a:pt x="16" y="30"/>
                  </a:lnTo>
                  <a:lnTo>
                    <a:pt x="16" y="30"/>
                  </a:lnTo>
                  <a:lnTo>
                    <a:pt x="16"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51" name="Line 6335"/>
            <p:cNvSpPr>
              <a:spLocks noChangeShapeType="1"/>
            </p:cNvSpPr>
            <p:nvPr/>
          </p:nvSpPr>
          <p:spPr bwMode="auto">
            <a:xfrm>
              <a:off x="5581651" y="28321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52" name="Freeform 6336"/>
            <p:cNvSpPr>
              <a:spLocks/>
            </p:cNvSpPr>
            <p:nvPr/>
          </p:nvSpPr>
          <p:spPr bwMode="auto">
            <a:xfrm>
              <a:off x="5576888" y="2832100"/>
              <a:ext cx="23813" cy="7938"/>
            </a:xfrm>
            <a:custGeom>
              <a:avLst/>
              <a:gdLst/>
              <a:ahLst/>
              <a:cxnLst>
                <a:cxn ang="0">
                  <a:pos x="8" y="0"/>
                </a:cxn>
                <a:cxn ang="0">
                  <a:pos x="0" y="0"/>
                </a:cxn>
                <a:cxn ang="0">
                  <a:pos x="0" y="7"/>
                </a:cxn>
                <a:cxn ang="0">
                  <a:pos x="8" y="15"/>
                </a:cxn>
                <a:cxn ang="0">
                  <a:pos x="45" y="15"/>
                </a:cxn>
                <a:cxn ang="0">
                  <a:pos x="45" y="0"/>
                </a:cxn>
                <a:cxn ang="0">
                  <a:pos x="8" y="0"/>
                </a:cxn>
              </a:cxnLst>
              <a:rect l="0" t="0" r="r" b="b"/>
              <a:pathLst>
                <a:path w="45" h="15">
                  <a:moveTo>
                    <a:pt x="8" y="0"/>
                  </a:moveTo>
                  <a:lnTo>
                    <a:pt x="0" y="0"/>
                  </a:lnTo>
                  <a:lnTo>
                    <a:pt x="0" y="7"/>
                  </a:lnTo>
                  <a:lnTo>
                    <a:pt x="8" y="15"/>
                  </a:lnTo>
                  <a:lnTo>
                    <a:pt x="45" y="15"/>
                  </a:lnTo>
                  <a:lnTo>
                    <a:pt x="4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53" name="Freeform 6337"/>
            <p:cNvSpPr>
              <a:spLocks/>
            </p:cNvSpPr>
            <p:nvPr/>
          </p:nvSpPr>
          <p:spPr bwMode="auto">
            <a:xfrm>
              <a:off x="5576888" y="2832100"/>
              <a:ext cx="23813" cy="7938"/>
            </a:xfrm>
            <a:custGeom>
              <a:avLst/>
              <a:gdLst/>
              <a:ahLst/>
              <a:cxnLst>
                <a:cxn ang="0">
                  <a:pos x="8" y="0"/>
                </a:cxn>
                <a:cxn ang="0">
                  <a:pos x="0" y="0"/>
                </a:cxn>
                <a:cxn ang="0">
                  <a:pos x="0" y="7"/>
                </a:cxn>
                <a:cxn ang="0">
                  <a:pos x="8" y="15"/>
                </a:cxn>
                <a:cxn ang="0">
                  <a:pos x="45" y="15"/>
                </a:cxn>
                <a:cxn ang="0">
                  <a:pos x="45" y="7"/>
                </a:cxn>
                <a:cxn ang="0">
                  <a:pos x="45" y="0"/>
                </a:cxn>
                <a:cxn ang="0">
                  <a:pos x="45" y="0"/>
                </a:cxn>
                <a:cxn ang="0">
                  <a:pos x="8" y="0"/>
                </a:cxn>
              </a:cxnLst>
              <a:rect l="0" t="0" r="r" b="b"/>
              <a:pathLst>
                <a:path w="45" h="15">
                  <a:moveTo>
                    <a:pt x="8" y="0"/>
                  </a:moveTo>
                  <a:lnTo>
                    <a:pt x="0" y="0"/>
                  </a:lnTo>
                  <a:lnTo>
                    <a:pt x="0" y="7"/>
                  </a:lnTo>
                  <a:lnTo>
                    <a:pt x="8" y="15"/>
                  </a:lnTo>
                  <a:lnTo>
                    <a:pt x="45" y="15"/>
                  </a:lnTo>
                  <a:lnTo>
                    <a:pt x="45" y="7"/>
                  </a:lnTo>
                  <a:lnTo>
                    <a:pt x="45" y="0"/>
                  </a:lnTo>
                  <a:lnTo>
                    <a:pt x="4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54" name="Line 6338"/>
            <p:cNvSpPr>
              <a:spLocks noChangeShapeType="1"/>
            </p:cNvSpPr>
            <p:nvPr/>
          </p:nvSpPr>
          <p:spPr bwMode="auto">
            <a:xfrm>
              <a:off x="5600701" y="28321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55" name="Freeform 6339"/>
            <p:cNvSpPr>
              <a:spLocks/>
            </p:cNvSpPr>
            <p:nvPr/>
          </p:nvSpPr>
          <p:spPr bwMode="auto">
            <a:xfrm>
              <a:off x="5597526" y="2832100"/>
              <a:ext cx="7938" cy="7938"/>
            </a:xfrm>
            <a:custGeom>
              <a:avLst/>
              <a:gdLst/>
              <a:ahLst/>
              <a:cxnLst>
                <a:cxn ang="0">
                  <a:pos x="6" y="0"/>
                </a:cxn>
                <a:cxn ang="0">
                  <a:pos x="0" y="0"/>
                </a:cxn>
                <a:cxn ang="0">
                  <a:pos x="0" y="7"/>
                </a:cxn>
                <a:cxn ang="0">
                  <a:pos x="6" y="15"/>
                </a:cxn>
                <a:cxn ang="0">
                  <a:pos x="14" y="7"/>
                </a:cxn>
                <a:cxn ang="0">
                  <a:pos x="14" y="0"/>
                </a:cxn>
                <a:cxn ang="0">
                  <a:pos x="6" y="0"/>
                </a:cxn>
              </a:cxnLst>
              <a:rect l="0" t="0" r="r" b="b"/>
              <a:pathLst>
                <a:path w="14" h="15">
                  <a:moveTo>
                    <a:pt x="6" y="0"/>
                  </a:moveTo>
                  <a:lnTo>
                    <a:pt x="0" y="0"/>
                  </a:lnTo>
                  <a:lnTo>
                    <a:pt x="0" y="7"/>
                  </a:lnTo>
                  <a:lnTo>
                    <a:pt x="6" y="15"/>
                  </a:lnTo>
                  <a:lnTo>
                    <a:pt x="14" y="7"/>
                  </a:lnTo>
                  <a:lnTo>
                    <a:pt x="14" y="0"/>
                  </a:lnTo>
                  <a:lnTo>
                    <a:pt x="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56" name="Freeform 6340"/>
            <p:cNvSpPr>
              <a:spLocks/>
            </p:cNvSpPr>
            <p:nvPr/>
          </p:nvSpPr>
          <p:spPr bwMode="auto">
            <a:xfrm>
              <a:off x="5597526" y="2832100"/>
              <a:ext cx="7938" cy="7938"/>
            </a:xfrm>
            <a:custGeom>
              <a:avLst/>
              <a:gdLst/>
              <a:ahLst/>
              <a:cxnLst>
                <a:cxn ang="0">
                  <a:pos x="6" y="0"/>
                </a:cxn>
                <a:cxn ang="0">
                  <a:pos x="0" y="0"/>
                </a:cxn>
                <a:cxn ang="0">
                  <a:pos x="0" y="7"/>
                </a:cxn>
                <a:cxn ang="0">
                  <a:pos x="6" y="15"/>
                </a:cxn>
                <a:cxn ang="0">
                  <a:pos x="6" y="15"/>
                </a:cxn>
                <a:cxn ang="0">
                  <a:pos x="14" y="7"/>
                </a:cxn>
                <a:cxn ang="0">
                  <a:pos x="14" y="0"/>
                </a:cxn>
                <a:cxn ang="0">
                  <a:pos x="6" y="0"/>
                </a:cxn>
                <a:cxn ang="0">
                  <a:pos x="6" y="0"/>
                </a:cxn>
              </a:cxnLst>
              <a:rect l="0" t="0" r="r" b="b"/>
              <a:pathLst>
                <a:path w="14" h="15">
                  <a:moveTo>
                    <a:pt x="6" y="0"/>
                  </a:moveTo>
                  <a:lnTo>
                    <a:pt x="0" y="0"/>
                  </a:lnTo>
                  <a:lnTo>
                    <a:pt x="0" y="7"/>
                  </a:lnTo>
                  <a:lnTo>
                    <a:pt x="6" y="15"/>
                  </a:lnTo>
                  <a:lnTo>
                    <a:pt x="6" y="15"/>
                  </a:lnTo>
                  <a:lnTo>
                    <a:pt x="14" y="7"/>
                  </a:lnTo>
                  <a:lnTo>
                    <a:pt x="14" y="0"/>
                  </a:lnTo>
                  <a:lnTo>
                    <a:pt x="6" y="0"/>
                  </a:lnTo>
                  <a:lnTo>
                    <a:pt x="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57" name="Line 6341"/>
            <p:cNvSpPr>
              <a:spLocks noChangeShapeType="1"/>
            </p:cNvSpPr>
            <p:nvPr/>
          </p:nvSpPr>
          <p:spPr bwMode="auto">
            <a:xfrm>
              <a:off x="5600701" y="28321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58" name="Freeform 6342"/>
            <p:cNvSpPr>
              <a:spLocks/>
            </p:cNvSpPr>
            <p:nvPr/>
          </p:nvSpPr>
          <p:spPr bwMode="auto">
            <a:xfrm>
              <a:off x="5600701" y="2832100"/>
              <a:ext cx="7938" cy="7938"/>
            </a:xfrm>
            <a:custGeom>
              <a:avLst/>
              <a:gdLst/>
              <a:ahLst/>
              <a:cxnLst>
                <a:cxn ang="0">
                  <a:pos x="0" y="0"/>
                </a:cxn>
                <a:cxn ang="0">
                  <a:pos x="0" y="15"/>
                </a:cxn>
                <a:cxn ang="0">
                  <a:pos x="8" y="15"/>
                </a:cxn>
                <a:cxn ang="0">
                  <a:pos x="16" y="7"/>
                </a:cxn>
                <a:cxn ang="0">
                  <a:pos x="16" y="0"/>
                </a:cxn>
                <a:cxn ang="0">
                  <a:pos x="8" y="0"/>
                </a:cxn>
                <a:cxn ang="0">
                  <a:pos x="0" y="0"/>
                </a:cxn>
              </a:cxnLst>
              <a:rect l="0" t="0" r="r" b="b"/>
              <a:pathLst>
                <a:path w="16" h="15">
                  <a:moveTo>
                    <a:pt x="0" y="0"/>
                  </a:moveTo>
                  <a:lnTo>
                    <a:pt x="0" y="15"/>
                  </a:lnTo>
                  <a:lnTo>
                    <a:pt x="8" y="15"/>
                  </a:lnTo>
                  <a:lnTo>
                    <a:pt x="16" y="7"/>
                  </a:lnTo>
                  <a:lnTo>
                    <a:pt x="16" y="0"/>
                  </a:lnTo>
                  <a:lnTo>
                    <a:pt x="8"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59" name="Freeform 6343"/>
            <p:cNvSpPr>
              <a:spLocks/>
            </p:cNvSpPr>
            <p:nvPr/>
          </p:nvSpPr>
          <p:spPr bwMode="auto">
            <a:xfrm>
              <a:off x="5600701" y="2832100"/>
              <a:ext cx="7938" cy="7938"/>
            </a:xfrm>
            <a:custGeom>
              <a:avLst/>
              <a:gdLst/>
              <a:ahLst/>
              <a:cxnLst>
                <a:cxn ang="0">
                  <a:pos x="0" y="0"/>
                </a:cxn>
                <a:cxn ang="0">
                  <a:pos x="0" y="0"/>
                </a:cxn>
                <a:cxn ang="0">
                  <a:pos x="0" y="7"/>
                </a:cxn>
                <a:cxn ang="0">
                  <a:pos x="0" y="15"/>
                </a:cxn>
                <a:cxn ang="0">
                  <a:pos x="8" y="15"/>
                </a:cxn>
                <a:cxn ang="0">
                  <a:pos x="16" y="7"/>
                </a:cxn>
                <a:cxn ang="0">
                  <a:pos x="16" y="0"/>
                </a:cxn>
                <a:cxn ang="0">
                  <a:pos x="8" y="0"/>
                </a:cxn>
                <a:cxn ang="0">
                  <a:pos x="0" y="0"/>
                </a:cxn>
              </a:cxnLst>
              <a:rect l="0" t="0" r="r" b="b"/>
              <a:pathLst>
                <a:path w="16" h="15">
                  <a:moveTo>
                    <a:pt x="0" y="0"/>
                  </a:moveTo>
                  <a:lnTo>
                    <a:pt x="0" y="0"/>
                  </a:lnTo>
                  <a:lnTo>
                    <a:pt x="0" y="7"/>
                  </a:lnTo>
                  <a:lnTo>
                    <a:pt x="0" y="15"/>
                  </a:lnTo>
                  <a:lnTo>
                    <a:pt x="8" y="15"/>
                  </a:lnTo>
                  <a:lnTo>
                    <a:pt x="16" y="7"/>
                  </a:lnTo>
                  <a:lnTo>
                    <a:pt x="16" y="0"/>
                  </a:lnTo>
                  <a:lnTo>
                    <a:pt x="8"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60" name="Line 6344"/>
            <p:cNvSpPr>
              <a:spLocks noChangeShapeType="1"/>
            </p:cNvSpPr>
            <p:nvPr/>
          </p:nvSpPr>
          <p:spPr bwMode="auto">
            <a:xfrm>
              <a:off x="5608638" y="28352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61" name="Freeform 6345"/>
            <p:cNvSpPr>
              <a:spLocks/>
            </p:cNvSpPr>
            <p:nvPr/>
          </p:nvSpPr>
          <p:spPr bwMode="auto">
            <a:xfrm>
              <a:off x="5600701" y="2832100"/>
              <a:ext cx="7938" cy="26988"/>
            </a:xfrm>
            <a:custGeom>
              <a:avLst/>
              <a:gdLst/>
              <a:ahLst/>
              <a:cxnLst>
                <a:cxn ang="0">
                  <a:pos x="16" y="7"/>
                </a:cxn>
                <a:cxn ang="0">
                  <a:pos x="16" y="0"/>
                </a:cxn>
                <a:cxn ang="0">
                  <a:pos x="8" y="0"/>
                </a:cxn>
                <a:cxn ang="0">
                  <a:pos x="0" y="7"/>
                </a:cxn>
                <a:cxn ang="0">
                  <a:pos x="0" y="51"/>
                </a:cxn>
                <a:cxn ang="0">
                  <a:pos x="16" y="51"/>
                </a:cxn>
                <a:cxn ang="0">
                  <a:pos x="16" y="7"/>
                </a:cxn>
              </a:cxnLst>
              <a:rect l="0" t="0" r="r" b="b"/>
              <a:pathLst>
                <a:path w="16" h="51">
                  <a:moveTo>
                    <a:pt x="16" y="7"/>
                  </a:moveTo>
                  <a:lnTo>
                    <a:pt x="16" y="0"/>
                  </a:lnTo>
                  <a:lnTo>
                    <a:pt x="8" y="0"/>
                  </a:lnTo>
                  <a:lnTo>
                    <a:pt x="0" y="7"/>
                  </a:lnTo>
                  <a:lnTo>
                    <a:pt x="0" y="51"/>
                  </a:lnTo>
                  <a:lnTo>
                    <a:pt x="16" y="51"/>
                  </a:lnTo>
                  <a:lnTo>
                    <a:pt x="16"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62" name="Freeform 6346"/>
            <p:cNvSpPr>
              <a:spLocks/>
            </p:cNvSpPr>
            <p:nvPr/>
          </p:nvSpPr>
          <p:spPr bwMode="auto">
            <a:xfrm>
              <a:off x="5600701" y="2832100"/>
              <a:ext cx="7938" cy="26988"/>
            </a:xfrm>
            <a:custGeom>
              <a:avLst/>
              <a:gdLst/>
              <a:ahLst/>
              <a:cxnLst>
                <a:cxn ang="0">
                  <a:pos x="16" y="7"/>
                </a:cxn>
                <a:cxn ang="0">
                  <a:pos x="16" y="0"/>
                </a:cxn>
                <a:cxn ang="0">
                  <a:pos x="8" y="0"/>
                </a:cxn>
                <a:cxn ang="0">
                  <a:pos x="0" y="7"/>
                </a:cxn>
                <a:cxn ang="0">
                  <a:pos x="0" y="51"/>
                </a:cxn>
                <a:cxn ang="0">
                  <a:pos x="8" y="51"/>
                </a:cxn>
                <a:cxn ang="0">
                  <a:pos x="16" y="51"/>
                </a:cxn>
                <a:cxn ang="0">
                  <a:pos x="16" y="51"/>
                </a:cxn>
                <a:cxn ang="0">
                  <a:pos x="16" y="7"/>
                </a:cxn>
              </a:cxnLst>
              <a:rect l="0" t="0" r="r" b="b"/>
              <a:pathLst>
                <a:path w="16" h="51">
                  <a:moveTo>
                    <a:pt x="16" y="7"/>
                  </a:moveTo>
                  <a:lnTo>
                    <a:pt x="16" y="0"/>
                  </a:lnTo>
                  <a:lnTo>
                    <a:pt x="8" y="0"/>
                  </a:lnTo>
                  <a:lnTo>
                    <a:pt x="0" y="7"/>
                  </a:lnTo>
                  <a:lnTo>
                    <a:pt x="0" y="51"/>
                  </a:lnTo>
                  <a:lnTo>
                    <a:pt x="8" y="51"/>
                  </a:lnTo>
                  <a:lnTo>
                    <a:pt x="16" y="51"/>
                  </a:lnTo>
                  <a:lnTo>
                    <a:pt x="16" y="51"/>
                  </a:lnTo>
                  <a:lnTo>
                    <a:pt x="16"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63" name="Line 6347"/>
            <p:cNvSpPr>
              <a:spLocks noChangeShapeType="1"/>
            </p:cNvSpPr>
            <p:nvPr/>
          </p:nvSpPr>
          <p:spPr bwMode="auto">
            <a:xfrm>
              <a:off x="5605463" y="28543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64" name="Freeform 6348"/>
            <p:cNvSpPr>
              <a:spLocks/>
            </p:cNvSpPr>
            <p:nvPr/>
          </p:nvSpPr>
          <p:spPr bwMode="auto">
            <a:xfrm>
              <a:off x="5600701" y="2854325"/>
              <a:ext cx="28575" cy="4763"/>
            </a:xfrm>
            <a:custGeom>
              <a:avLst/>
              <a:gdLst/>
              <a:ahLst/>
              <a:cxnLst>
                <a:cxn ang="0">
                  <a:pos x="8" y="0"/>
                </a:cxn>
                <a:cxn ang="0">
                  <a:pos x="0" y="8"/>
                </a:cxn>
                <a:cxn ang="0">
                  <a:pos x="53" y="8"/>
                </a:cxn>
                <a:cxn ang="0">
                  <a:pos x="53" y="0"/>
                </a:cxn>
                <a:cxn ang="0">
                  <a:pos x="45" y="0"/>
                </a:cxn>
                <a:cxn ang="0">
                  <a:pos x="8" y="0"/>
                </a:cxn>
              </a:cxnLst>
              <a:rect l="0" t="0" r="r" b="b"/>
              <a:pathLst>
                <a:path w="53" h="8">
                  <a:moveTo>
                    <a:pt x="8" y="0"/>
                  </a:moveTo>
                  <a:lnTo>
                    <a:pt x="0" y="8"/>
                  </a:lnTo>
                  <a:lnTo>
                    <a:pt x="53" y="8"/>
                  </a:lnTo>
                  <a:lnTo>
                    <a:pt x="53" y="0"/>
                  </a:lnTo>
                  <a:lnTo>
                    <a:pt x="4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65" name="Freeform 6349"/>
            <p:cNvSpPr>
              <a:spLocks/>
            </p:cNvSpPr>
            <p:nvPr/>
          </p:nvSpPr>
          <p:spPr bwMode="auto">
            <a:xfrm>
              <a:off x="5600701" y="2854325"/>
              <a:ext cx="28575" cy="4763"/>
            </a:xfrm>
            <a:custGeom>
              <a:avLst/>
              <a:gdLst/>
              <a:ahLst/>
              <a:cxnLst>
                <a:cxn ang="0">
                  <a:pos x="8" y="0"/>
                </a:cxn>
                <a:cxn ang="0">
                  <a:pos x="8" y="0"/>
                </a:cxn>
                <a:cxn ang="0">
                  <a:pos x="0" y="8"/>
                </a:cxn>
                <a:cxn ang="0">
                  <a:pos x="8" y="8"/>
                </a:cxn>
                <a:cxn ang="0">
                  <a:pos x="45" y="8"/>
                </a:cxn>
                <a:cxn ang="0">
                  <a:pos x="53" y="8"/>
                </a:cxn>
                <a:cxn ang="0">
                  <a:pos x="53" y="0"/>
                </a:cxn>
                <a:cxn ang="0">
                  <a:pos x="45" y="0"/>
                </a:cxn>
                <a:cxn ang="0">
                  <a:pos x="8" y="0"/>
                </a:cxn>
              </a:cxnLst>
              <a:rect l="0" t="0" r="r" b="b"/>
              <a:pathLst>
                <a:path w="53" h="8">
                  <a:moveTo>
                    <a:pt x="8" y="0"/>
                  </a:moveTo>
                  <a:lnTo>
                    <a:pt x="8" y="0"/>
                  </a:lnTo>
                  <a:lnTo>
                    <a:pt x="0" y="8"/>
                  </a:lnTo>
                  <a:lnTo>
                    <a:pt x="8" y="8"/>
                  </a:lnTo>
                  <a:lnTo>
                    <a:pt x="45" y="8"/>
                  </a:lnTo>
                  <a:lnTo>
                    <a:pt x="53" y="8"/>
                  </a:lnTo>
                  <a:lnTo>
                    <a:pt x="53" y="0"/>
                  </a:lnTo>
                  <a:lnTo>
                    <a:pt x="4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66" name="Line 6350"/>
            <p:cNvSpPr>
              <a:spLocks noChangeShapeType="1"/>
            </p:cNvSpPr>
            <p:nvPr/>
          </p:nvSpPr>
          <p:spPr bwMode="auto">
            <a:xfrm>
              <a:off x="5624513" y="28543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67" name="Freeform 6351"/>
            <p:cNvSpPr>
              <a:spLocks/>
            </p:cNvSpPr>
            <p:nvPr/>
          </p:nvSpPr>
          <p:spPr bwMode="auto">
            <a:xfrm>
              <a:off x="5621338" y="2854325"/>
              <a:ext cx="26988" cy="4763"/>
            </a:xfrm>
            <a:custGeom>
              <a:avLst/>
              <a:gdLst/>
              <a:ahLst/>
              <a:cxnLst>
                <a:cxn ang="0">
                  <a:pos x="6" y="0"/>
                </a:cxn>
                <a:cxn ang="0">
                  <a:pos x="0" y="0"/>
                </a:cxn>
                <a:cxn ang="0">
                  <a:pos x="0" y="8"/>
                </a:cxn>
                <a:cxn ang="0">
                  <a:pos x="52" y="8"/>
                </a:cxn>
                <a:cxn ang="0">
                  <a:pos x="45" y="0"/>
                </a:cxn>
                <a:cxn ang="0">
                  <a:pos x="6" y="0"/>
                </a:cxn>
              </a:cxnLst>
              <a:rect l="0" t="0" r="r" b="b"/>
              <a:pathLst>
                <a:path w="52" h="8">
                  <a:moveTo>
                    <a:pt x="6" y="0"/>
                  </a:moveTo>
                  <a:lnTo>
                    <a:pt x="0" y="0"/>
                  </a:lnTo>
                  <a:lnTo>
                    <a:pt x="0" y="8"/>
                  </a:lnTo>
                  <a:lnTo>
                    <a:pt x="52" y="8"/>
                  </a:lnTo>
                  <a:lnTo>
                    <a:pt x="45" y="0"/>
                  </a:lnTo>
                  <a:lnTo>
                    <a:pt x="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68" name="Freeform 6352"/>
            <p:cNvSpPr>
              <a:spLocks/>
            </p:cNvSpPr>
            <p:nvPr/>
          </p:nvSpPr>
          <p:spPr bwMode="auto">
            <a:xfrm>
              <a:off x="5621338" y="2854325"/>
              <a:ext cx="26988" cy="4763"/>
            </a:xfrm>
            <a:custGeom>
              <a:avLst/>
              <a:gdLst/>
              <a:ahLst/>
              <a:cxnLst>
                <a:cxn ang="0">
                  <a:pos x="6" y="0"/>
                </a:cxn>
                <a:cxn ang="0">
                  <a:pos x="0" y="0"/>
                </a:cxn>
                <a:cxn ang="0">
                  <a:pos x="0" y="8"/>
                </a:cxn>
                <a:cxn ang="0">
                  <a:pos x="6" y="8"/>
                </a:cxn>
                <a:cxn ang="0">
                  <a:pos x="45" y="8"/>
                </a:cxn>
                <a:cxn ang="0">
                  <a:pos x="52" y="8"/>
                </a:cxn>
                <a:cxn ang="0">
                  <a:pos x="45" y="0"/>
                </a:cxn>
                <a:cxn ang="0">
                  <a:pos x="45" y="0"/>
                </a:cxn>
                <a:cxn ang="0">
                  <a:pos x="6" y="0"/>
                </a:cxn>
              </a:cxnLst>
              <a:rect l="0" t="0" r="r" b="b"/>
              <a:pathLst>
                <a:path w="52" h="8">
                  <a:moveTo>
                    <a:pt x="6" y="0"/>
                  </a:moveTo>
                  <a:lnTo>
                    <a:pt x="0" y="0"/>
                  </a:lnTo>
                  <a:lnTo>
                    <a:pt x="0" y="8"/>
                  </a:lnTo>
                  <a:lnTo>
                    <a:pt x="6" y="8"/>
                  </a:lnTo>
                  <a:lnTo>
                    <a:pt x="45" y="8"/>
                  </a:lnTo>
                  <a:lnTo>
                    <a:pt x="52" y="8"/>
                  </a:lnTo>
                  <a:lnTo>
                    <a:pt x="45" y="0"/>
                  </a:lnTo>
                  <a:lnTo>
                    <a:pt x="45" y="0"/>
                  </a:lnTo>
                  <a:lnTo>
                    <a:pt x="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69" name="Line 6353"/>
            <p:cNvSpPr>
              <a:spLocks noChangeShapeType="1"/>
            </p:cNvSpPr>
            <p:nvPr/>
          </p:nvSpPr>
          <p:spPr bwMode="auto">
            <a:xfrm>
              <a:off x="5645151" y="28543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70" name="Freeform 6354"/>
            <p:cNvSpPr>
              <a:spLocks/>
            </p:cNvSpPr>
            <p:nvPr/>
          </p:nvSpPr>
          <p:spPr bwMode="auto">
            <a:xfrm>
              <a:off x="5640388" y="2854325"/>
              <a:ext cx="36513" cy="4763"/>
            </a:xfrm>
            <a:custGeom>
              <a:avLst/>
              <a:gdLst/>
              <a:ahLst/>
              <a:cxnLst>
                <a:cxn ang="0">
                  <a:pos x="8" y="0"/>
                </a:cxn>
                <a:cxn ang="0">
                  <a:pos x="0" y="0"/>
                </a:cxn>
                <a:cxn ang="0">
                  <a:pos x="0" y="8"/>
                </a:cxn>
                <a:cxn ang="0">
                  <a:pos x="68" y="8"/>
                </a:cxn>
                <a:cxn ang="0">
                  <a:pos x="68" y="0"/>
                </a:cxn>
                <a:cxn ang="0">
                  <a:pos x="60" y="0"/>
                </a:cxn>
                <a:cxn ang="0">
                  <a:pos x="8" y="0"/>
                </a:cxn>
              </a:cxnLst>
              <a:rect l="0" t="0" r="r" b="b"/>
              <a:pathLst>
                <a:path w="68" h="8">
                  <a:moveTo>
                    <a:pt x="8" y="0"/>
                  </a:moveTo>
                  <a:lnTo>
                    <a:pt x="0" y="0"/>
                  </a:lnTo>
                  <a:lnTo>
                    <a:pt x="0" y="8"/>
                  </a:lnTo>
                  <a:lnTo>
                    <a:pt x="68" y="8"/>
                  </a:lnTo>
                  <a:lnTo>
                    <a:pt x="68" y="0"/>
                  </a:lnTo>
                  <a:lnTo>
                    <a:pt x="60"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71" name="Freeform 6355"/>
            <p:cNvSpPr>
              <a:spLocks/>
            </p:cNvSpPr>
            <p:nvPr/>
          </p:nvSpPr>
          <p:spPr bwMode="auto">
            <a:xfrm>
              <a:off x="5640388" y="2854325"/>
              <a:ext cx="36513" cy="4763"/>
            </a:xfrm>
            <a:custGeom>
              <a:avLst/>
              <a:gdLst/>
              <a:ahLst/>
              <a:cxnLst>
                <a:cxn ang="0">
                  <a:pos x="8" y="0"/>
                </a:cxn>
                <a:cxn ang="0">
                  <a:pos x="0" y="0"/>
                </a:cxn>
                <a:cxn ang="0">
                  <a:pos x="0" y="8"/>
                </a:cxn>
                <a:cxn ang="0">
                  <a:pos x="8" y="8"/>
                </a:cxn>
                <a:cxn ang="0">
                  <a:pos x="60" y="8"/>
                </a:cxn>
                <a:cxn ang="0">
                  <a:pos x="68" y="8"/>
                </a:cxn>
                <a:cxn ang="0">
                  <a:pos x="68" y="0"/>
                </a:cxn>
                <a:cxn ang="0">
                  <a:pos x="60" y="0"/>
                </a:cxn>
                <a:cxn ang="0">
                  <a:pos x="8" y="0"/>
                </a:cxn>
              </a:cxnLst>
              <a:rect l="0" t="0" r="r" b="b"/>
              <a:pathLst>
                <a:path w="68" h="8">
                  <a:moveTo>
                    <a:pt x="8" y="0"/>
                  </a:moveTo>
                  <a:lnTo>
                    <a:pt x="0" y="0"/>
                  </a:lnTo>
                  <a:lnTo>
                    <a:pt x="0" y="8"/>
                  </a:lnTo>
                  <a:lnTo>
                    <a:pt x="8" y="8"/>
                  </a:lnTo>
                  <a:lnTo>
                    <a:pt x="60" y="8"/>
                  </a:lnTo>
                  <a:lnTo>
                    <a:pt x="68" y="8"/>
                  </a:lnTo>
                  <a:lnTo>
                    <a:pt x="68" y="0"/>
                  </a:lnTo>
                  <a:lnTo>
                    <a:pt x="60"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72" name="Line 6356"/>
            <p:cNvSpPr>
              <a:spLocks noChangeShapeType="1"/>
            </p:cNvSpPr>
            <p:nvPr/>
          </p:nvSpPr>
          <p:spPr bwMode="auto">
            <a:xfrm>
              <a:off x="5672138" y="28543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73" name="Freeform 6357"/>
            <p:cNvSpPr>
              <a:spLocks/>
            </p:cNvSpPr>
            <p:nvPr/>
          </p:nvSpPr>
          <p:spPr bwMode="auto">
            <a:xfrm>
              <a:off x="5668963" y="2854325"/>
              <a:ext cx="23813" cy="4763"/>
            </a:xfrm>
            <a:custGeom>
              <a:avLst/>
              <a:gdLst/>
              <a:ahLst/>
              <a:cxnLst>
                <a:cxn ang="0">
                  <a:pos x="8" y="0"/>
                </a:cxn>
                <a:cxn ang="0">
                  <a:pos x="0" y="0"/>
                </a:cxn>
                <a:cxn ang="0">
                  <a:pos x="0" y="8"/>
                </a:cxn>
                <a:cxn ang="0">
                  <a:pos x="45" y="8"/>
                </a:cxn>
                <a:cxn ang="0">
                  <a:pos x="39" y="0"/>
                </a:cxn>
                <a:cxn ang="0">
                  <a:pos x="8" y="0"/>
                </a:cxn>
              </a:cxnLst>
              <a:rect l="0" t="0" r="r" b="b"/>
              <a:pathLst>
                <a:path w="45" h="8">
                  <a:moveTo>
                    <a:pt x="8" y="0"/>
                  </a:moveTo>
                  <a:lnTo>
                    <a:pt x="0" y="0"/>
                  </a:lnTo>
                  <a:lnTo>
                    <a:pt x="0" y="8"/>
                  </a:lnTo>
                  <a:lnTo>
                    <a:pt x="45" y="8"/>
                  </a:lnTo>
                  <a:lnTo>
                    <a:pt x="39"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74" name="Freeform 6358"/>
            <p:cNvSpPr>
              <a:spLocks/>
            </p:cNvSpPr>
            <p:nvPr/>
          </p:nvSpPr>
          <p:spPr bwMode="auto">
            <a:xfrm>
              <a:off x="5668963" y="2854325"/>
              <a:ext cx="23813" cy="4763"/>
            </a:xfrm>
            <a:custGeom>
              <a:avLst/>
              <a:gdLst/>
              <a:ahLst/>
              <a:cxnLst>
                <a:cxn ang="0">
                  <a:pos x="8" y="0"/>
                </a:cxn>
                <a:cxn ang="0">
                  <a:pos x="0" y="0"/>
                </a:cxn>
                <a:cxn ang="0">
                  <a:pos x="0" y="8"/>
                </a:cxn>
                <a:cxn ang="0">
                  <a:pos x="8" y="8"/>
                </a:cxn>
                <a:cxn ang="0">
                  <a:pos x="39" y="8"/>
                </a:cxn>
                <a:cxn ang="0">
                  <a:pos x="45" y="8"/>
                </a:cxn>
                <a:cxn ang="0">
                  <a:pos x="39" y="0"/>
                </a:cxn>
                <a:cxn ang="0">
                  <a:pos x="39" y="0"/>
                </a:cxn>
                <a:cxn ang="0">
                  <a:pos x="8" y="0"/>
                </a:cxn>
              </a:cxnLst>
              <a:rect l="0" t="0" r="r" b="b"/>
              <a:pathLst>
                <a:path w="45" h="8">
                  <a:moveTo>
                    <a:pt x="8" y="0"/>
                  </a:moveTo>
                  <a:lnTo>
                    <a:pt x="0" y="0"/>
                  </a:lnTo>
                  <a:lnTo>
                    <a:pt x="0" y="8"/>
                  </a:lnTo>
                  <a:lnTo>
                    <a:pt x="8" y="8"/>
                  </a:lnTo>
                  <a:lnTo>
                    <a:pt x="39" y="8"/>
                  </a:lnTo>
                  <a:lnTo>
                    <a:pt x="45" y="8"/>
                  </a:lnTo>
                  <a:lnTo>
                    <a:pt x="39" y="0"/>
                  </a:lnTo>
                  <a:lnTo>
                    <a:pt x="39"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75" name="Line 6359"/>
            <p:cNvSpPr>
              <a:spLocks noChangeShapeType="1"/>
            </p:cNvSpPr>
            <p:nvPr/>
          </p:nvSpPr>
          <p:spPr bwMode="auto">
            <a:xfrm>
              <a:off x="5689601" y="28543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76" name="Freeform 6360"/>
            <p:cNvSpPr>
              <a:spLocks/>
            </p:cNvSpPr>
            <p:nvPr/>
          </p:nvSpPr>
          <p:spPr bwMode="auto">
            <a:xfrm>
              <a:off x="5684838" y="2854325"/>
              <a:ext cx="11113" cy="4763"/>
            </a:xfrm>
            <a:custGeom>
              <a:avLst/>
              <a:gdLst/>
              <a:ahLst/>
              <a:cxnLst>
                <a:cxn ang="0">
                  <a:pos x="8" y="0"/>
                </a:cxn>
                <a:cxn ang="0">
                  <a:pos x="0" y="0"/>
                </a:cxn>
                <a:cxn ang="0">
                  <a:pos x="0" y="8"/>
                </a:cxn>
                <a:cxn ang="0">
                  <a:pos x="22" y="8"/>
                </a:cxn>
                <a:cxn ang="0">
                  <a:pos x="22" y="0"/>
                </a:cxn>
                <a:cxn ang="0">
                  <a:pos x="8" y="0"/>
                </a:cxn>
              </a:cxnLst>
              <a:rect l="0" t="0" r="r" b="b"/>
              <a:pathLst>
                <a:path w="22" h="8">
                  <a:moveTo>
                    <a:pt x="8" y="0"/>
                  </a:moveTo>
                  <a:lnTo>
                    <a:pt x="0" y="0"/>
                  </a:lnTo>
                  <a:lnTo>
                    <a:pt x="0" y="8"/>
                  </a:lnTo>
                  <a:lnTo>
                    <a:pt x="22" y="8"/>
                  </a:lnTo>
                  <a:lnTo>
                    <a:pt x="22"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77" name="Freeform 6361"/>
            <p:cNvSpPr>
              <a:spLocks/>
            </p:cNvSpPr>
            <p:nvPr/>
          </p:nvSpPr>
          <p:spPr bwMode="auto">
            <a:xfrm>
              <a:off x="5684838" y="2854325"/>
              <a:ext cx="11113" cy="4763"/>
            </a:xfrm>
            <a:custGeom>
              <a:avLst/>
              <a:gdLst/>
              <a:ahLst/>
              <a:cxnLst>
                <a:cxn ang="0">
                  <a:pos x="8" y="0"/>
                </a:cxn>
                <a:cxn ang="0">
                  <a:pos x="0" y="0"/>
                </a:cxn>
                <a:cxn ang="0">
                  <a:pos x="0" y="8"/>
                </a:cxn>
                <a:cxn ang="0">
                  <a:pos x="8" y="8"/>
                </a:cxn>
                <a:cxn ang="0">
                  <a:pos x="22" y="8"/>
                </a:cxn>
                <a:cxn ang="0">
                  <a:pos x="22" y="8"/>
                </a:cxn>
                <a:cxn ang="0">
                  <a:pos x="22" y="0"/>
                </a:cxn>
                <a:cxn ang="0">
                  <a:pos x="22" y="0"/>
                </a:cxn>
                <a:cxn ang="0">
                  <a:pos x="8" y="0"/>
                </a:cxn>
              </a:cxnLst>
              <a:rect l="0" t="0" r="r" b="b"/>
              <a:pathLst>
                <a:path w="22" h="8">
                  <a:moveTo>
                    <a:pt x="8" y="0"/>
                  </a:moveTo>
                  <a:lnTo>
                    <a:pt x="0" y="0"/>
                  </a:lnTo>
                  <a:lnTo>
                    <a:pt x="0" y="8"/>
                  </a:lnTo>
                  <a:lnTo>
                    <a:pt x="8" y="8"/>
                  </a:lnTo>
                  <a:lnTo>
                    <a:pt x="22" y="8"/>
                  </a:lnTo>
                  <a:lnTo>
                    <a:pt x="22" y="8"/>
                  </a:lnTo>
                  <a:lnTo>
                    <a:pt x="22" y="0"/>
                  </a:lnTo>
                  <a:lnTo>
                    <a:pt x="22"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78" name="Line 6362"/>
            <p:cNvSpPr>
              <a:spLocks noChangeShapeType="1"/>
            </p:cNvSpPr>
            <p:nvPr/>
          </p:nvSpPr>
          <p:spPr bwMode="auto">
            <a:xfrm>
              <a:off x="5695951" y="28590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79" name="Freeform 6363"/>
            <p:cNvSpPr>
              <a:spLocks/>
            </p:cNvSpPr>
            <p:nvPr/>
          </p:nvSpPr>
          <p:spPr bwMode="auto">
            <a:xfrm>
              <a:off x="5692776" y="2854325"/>
              <a:ext cx="3175" cy="15875"/>
            </a:xfrm>
            <a:custGeom>
              <a:avLst/>
              <a:gdLst/>
              <a:ahLst/>
              <a:cxnLst>
                <a:cxn ang="0">
                  <a:pos x="8" y="8"/>
                </a:cxn>
                <a:cxn ang="0">
                  <a:pos x="8" y="0"/>
                </a:cxn>
                <a:cxn ang="0">
                  <a:pos x="0" y="0"/>
                </a:cxn>
                <a:cxn ang="0">
                  <a:pos x="0" y="29"/>
                </a:cxn>
                <a:cxn ang="0">
                  <a:pos x="8" y="29"/>
                </a:cxn>
                <a:cxn ang="0">
                  <a:pos x="8" y="8"/>
                </a:cxn>
              </a:cxnLst>
              <a:rect l="0" t="0" r="r" b="b"/>
              <a:pathLst>
                <a:path w="8" h="29">
                  <a:moveTo>
                    <a:pt x="8" y="8"/>
                  </a:moveTo>
                  <a:lnTo>
                    <a:pt x="8" y="0"/>
                  </a:lnTo>
                  <a:lnTo>
                    <a:pt x="0" y="0"/>
                  </a:lnTo>
                  <a:lnTo>
                    <a:pt x="0" y="29"/>
                  </a:lnTo>
                  <a:lnTo>
                    <a:pt x="8" y="29"/>
                  </a:lnTo>
                  <a:lnTo>
                    <a:pt x="8"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80" name="Freeform 6364"/>
            <p:cNvSpPr>
              <a:spLocks/>
            </p:cNvSpPr>
            <p:nvPr/>
          </p:nvSpPr>
          <p:spPr bwMode="auto">
            <a:xfrm>
              <a:off x="5692776" y="2854325"/>
              <a:ext cx="3175" cy="15875"/>
            </a:xfrm>
            <a:custGeom>
              <a:avLst/>
              <a:gdLst/>
              <a:ahLst/>
              <a:cxnLst>
                <a:cxn ang="0">
                  <a:pos x="8" y="8"/>
                </a:cxn>
                <a:cxn ang="0">
                  <a:pos x="8" y="0"/>
                </a:cxn>
                <a:cxn ang="0">
                  <a:pos x="0" y="0"/>
                </a:cxn>
                <a:cxn ang="0">
                  <a:pos x="0" y="8"/>
                </a:cxn>
                <a:cxn ang="0">
                  <a:pos x="0" y="29"/>
                </a:cxn>
                <a:cxn ang="0">
                  <a:pos x="0" y="29"/>
                </a:cxn>
                <a:cxn ang="0">
                  <a:pos x="8" y="29"/>
                </a:cxn>
                <a:cxn ang="0">
                  <a:pos x="8" y="29"/>
                </a:cxn>
                <a:cxn ang="0">
                  <a:pos x="8" y="8"/>
                </a:cxn>
              </a:cxnLst>
              <a:rect l="0" t="0" r="r" b="b"/>
              <a:pathLst>
                <a:path w="8" h="29">
                  <a:moveTo>
                    <a:pt x="8" y="8"/>
                  </a:moveTo>
                  <a:lnTo>
                    <a:pt x="8" y="0"/>
                  </a:lnTo>
                  <a:lnTo>
                    <a:pt x="0" y="0"/>
                  </a:lnTo>
                  <a:lnTo>
                    <a:pt x="0" y="8"/>
                  </a:lnTo>
                  <a:lnTo>
                    <a:pt x="0" y="29"/>
                  </a:lnTo>
                  <a:lnTo>
                    <a:pt x="0" y="29"/>
                  </a:lnTo>
                  <a:lnTo>
                    <a:pt x="8" y="29"/>
                  </a:lnTo>
                  <a:lnTo>
                    <a:pt x="8" y="29"/>
                  </a:lnTo>
                  <a:lnTo>
                    <a:pt x="8"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81" name="Line 6365"/>
            <p:cNvSpPr>
              <a:spLocks noChangeShapeType="1"/>
            </p:cNvSpPr>
            <p:nvPr/>
          </p:nvSpPr>
          <p:spPr bwMode="auto">
            <a:xfrm>
              <a:off x="5695951" y="28670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82" name="Freeform 6366"/>
            <p:cNvSpPr>
              <a:spLocks/>
            </p:cNvSpPr>
            <p:nvPr/>
          </p:nvSpPr>
          <p:spPr bwMode="auto">
            <a:xfrm>
              <a:off x="5692776" y="2867025"/>
              <a:ext cx="15875" cy="3175"/>
            </a:xfrm>
            <a:custGeom>
              <a:avLst/>
              <a:gdLst/>
              <a:ahLst/>
              <a:cxnLst>
                <a:cxn ang="0">
                  <a:pos x="8" y="0"/>
                </a:cxn>
                <a:cxn ang="0">
                  <a:pos x="0" y="0"/>
                </a:cxn>
                <a:cxn ang="0">
                  <a:pos x="0" y="7"/>
                </a:cxn>
                <a:cxn ang="0">
                  <a:pos x="31" y="7"/>
                </a:cxn>
                <a:cxn ang="0">
                  <a:pos x="31" y="0"/>
                </a:cxn>
                <a:cxn ang="0">
                  <a:pos x="24" y="0"/>
                </a:cxn>
                <a:cxn ang="0">
                  <a:pos x="8" y="0"/>
                </a:cxn>
              </a:cxnLst>
              <a:rect l="0" t="0" r="r" b="b"/>
              <a:pathLst>
                <a:path w="31" h="7">
                  <a:moveTo>
                    <a:pt x="8" y="0"/>
                  </a:moveTo>
                  <a:lnTo>
                    <a:pt x="0" y="0"/>
                  </a:lnTo>
                  <a:lnTo>
                    <a:pt x="0" y="7"/>
                  </a:lnTo>
                  <a:lnTo>
                    <a:pt x="31" y="7"/>
                  </a:lnTo>
                  <a:lnTo>
                    <a:pt x="31" y="0"/>
                  </a:lnTo>
                  <a:lnTo>
                    <a:pt x="24"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83" name="Freeform 6367"/>
            <p:cNvSpPr>
              <a:spLocks/>
            </p:cNvSpPr>
            <p:nvPr/>
          </p:nvSpPr>
          <p:spPr bwMode="auto">
            <a:xfrm>
              <a:off x="5692776" y="2867025"/>
              <a:ext cx="15875" cy="3175"/>
            </a:xfrm>
            <a:custGeom>
              <a:avLst/>
              <a:gdLst/>
              <a:ahLst/>
              <a:cxnLst>
                <a:cxn ang="0">
                  <a:pos x="8" y="0"/>
                </a:cxn>
                <a:cxn ang="0">
                  <a:pos x="0" y="0"/>
                </a:cxn>
                <a:cxn ang="0">
                  <a:pos x="0" y="7"/>
                </a:cxn>
                <a:cxn ang="0">
                  <a:pos x="8" y="7"/>
                </a:cxn>
                <a:cxn ang="0">
                  <a:pos x="24" y="7"/>
                </a:cxn>
                <a:cxn ang="0">
                  <a:pos x="31" y="7"/>
                </a:cxn>
                <a:cxn ang="0">
                  <a:pos x="31" y="0"/>
                </a:cxn>
                <a:cxn ang="0">
                  <a:pos x="24" y="0"/>
                </a:cxn>
                <a:cxn ang="0">
                  <a:pos x="8" y="0"/>
                </a:cxn>
              </a:cxnLst>
              <a:rect l="0" t="0" r="r" b="b"/>
              <a:pathLst>
                <a:path w="31" h="7">
                  <a:moveTo>
                    <a:pt x="8" y="0"/>
                  </a:moveTo>
                  <a:lnTo>
                    <a:pt x="0" y="0"/>
                  </a:lnTo>
                  <a:lnTo>
                    <a:pt x="0" y="7"/>
                  </a:lnTo>
                  <a:lnTo>
                    <a:pt x="8" y="7"/>
                  </a:lnTo>
                  <a:lnTo>
                    <a:pt x="24" y="7"/>
                  </a:lnTo>
                  <a:lnTo>
                    <a:pt x="31" y="7"/>
                  </a:lnTo>
                  <a:lnTo>
                    <a:pt x="31" y="0"/>
                  </a:lnTo>
                  <a:lnTo>
                    <a:pt x="24"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84" name="Line 6368"/>
            <p:cNvSpPr>
              <a:spLocks noChangeShapeType="1"/>
            </p:cNvSpPr>
            <p:nvPr/>
          </p:nvSpPr>
          <p:spPr bwMode="auto">
            <a:xfrm>
              <a:off x="5705476" y="28670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85" name="Freeform 6369"/>
            <p:cNvSpPr>
              <a:spLocks/>
            </p:cNvSpPr>
            <p:nvPr/>
          </p:nvSpPr>
          <p:spPr bwMode="auto">
            <a:xfrm>
              <a:off x="5700713" y="2867025"/>
              <a:ext cx="12700" cy="3175"/>
            </a:xfrm>
            <a:custGeom>
              <a:avLst/>
              <a:gdLst/>
              <a:ahLst/>
              <a:cxnLst>
                <a:cxn ang="0">
                  <a:pos x="8" y="0"/>
                </a:cxn>
                <a:cxn ang="0">
                  <a:pos x="0" y="0"/>
                </a:cxn>
                <a:cxn ang="0">
                  <a:pos x="0" y="7"/>
                </a:cxn>
                <a:cxn ang="0">
                  <a:pos x="23" y="7"/>
                </a:cxn>
                <a:cxn ang="0">
                  <a:pos x="23" y="0"/>
                </a:cxn>
                <a:cxn ang="0">
                  <a:pos x="15" y="0"/>
                </a:cxn>
                <a:cxn ang="0">
                  <a:pos x="8" y="0"/>
                </a:cxn>
              </a:cxnLst>
              <a:rect l="0" t="0" r="r" b="b"/>
              <a:pathLst>
                <a:path w="23" h="7">
                  <a:moveTo>
                    <a:pt x="8" y="0"/>
                  </a:moveTo>
                  <a:lnTo>
                    <a:pt x="0" y="0"/>
                  </a:lnTo>
                  <a:lnTo>
                    <a:pt x="0" y="7"/>
                  </a:lnTo>
                  <a:lnTo>
                    <a:pt x="23" y="7"/>
                  </a:lnTo>
                  <a:lnTo>
                    <a:pt x="23" y="0"/>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86" name="Freeform 6370"/>
            <p:cNvSpPr>
              <a:spLocks/>
            </p:cNvSpPr>
            <p:nvPr/>
          </p:nvSpPr>
          <p:spPr bwMode="auto">
            <a:xfrm>
              <a:off x="5700713" y="2867025"/>
              <a:ext cx="12700" cy="3175"/>
            </a:xfrm>
            <a:custGeom>
              <a:avLst/>
              <a:gdLst/>
              <a:ahLst/>
              <a:cxnLst>
                <a:cxn ang="0">
                  <a:pos x="8" y="0"/>
                </a:cxn>
                <a:cxn ang="0">
                  <a:pos x="0" y="0"/>
                </a:cxn>
                <a:cxn ang="0">
                  <a:pos x="0" y="7"/>
                </a:cxn>
                <a:cxn ang="0">
                  <a:pos x="8" y="7"/>
                </a:cxn>
                <a:cxn ang="0">
                  <a:pos x="15" y="7"/>
                </a:cxn>
                <a:cxn ang="0">
                  <a:pos x="23" y="7"/>
                </a:cxn>
                <a:cxn ang="0">
                  <a:pos x="23" y="0"/>
                </a:cxn>
                <a:cxn ang="0">
                  <a:pos x="15" y="0"/>
                </a:cxn>
                <a:cxn ang="0">
                  <a:pos x="8" y="0"/>
                </a:cxn>
              </a:cxnLst>
              <a:rect l="0" t="0" r="r" b="b"/>
              <a:pathLst>
                <a:path w="23" h="7">
                  <a:moveTo>
                    <a:pt x="8" y="0"/>
                  </a:moveTo>
                  <a:lnTo>
                    <a:pt x="0" y="0"/>
                  </a:lnTo>
                  <a:lnTo>
                    <a:pt x="0" y="7"/>
                  </a:lnTo>
                  <a:lnTo>
                    <a:pt x="8" y="7"/>
                  </a:lnTo>
                  <a:lnTo>
                    <a:pt x="15" y="7"/>
                  </a:lnTo>
                  <a:lnTo>
                    <a:pt x="23" y="7"/>
                  </a:lnTo>
                  <a:lnTo>
                    <a:pt x="23"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87" name="Line 6371"/>
            <p:cNvSpPr>
              <a:spLocks noChangeShapeType="1"/>
            </p:cNvSpPr>
            <p:nvPr/>
          </p:nvSpPr>
          <p:spPr bwMode="auto">
            <a:xfrm>
              <a:off x="5708651" y="28670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88" name="Freeform 6372"/>
            <p:cNvSpPr>
              <a:spLocks/>
            </p:cNvSpPr>
            <p:nvPr/>
          </p:nvSpPr>
          <p:spPr bwMode="auto">
            <a:xfrm>
              <a:off x="5705476" y="2867025"/>
              <a:ext cx="19050" cy="3175"/>
            </a:xfrm>
            <a:custGeom>
              <a:avLst/>
              <a:gdLst/>
              <a:ahLst/>
              <a:cxnLst>
                <a:cxn ang="0">
                  <a:pos x="7" y="0"/>
                </a:cxn>
                <a:cxn ang="0">
                  <a:pos x="0" y="0"/>
                </a:cxn>
                <a:cxn ang="0">
                  <a:pos x="0" y="7"/>
                </a:cxn>
                <a:cxn ang="0">
                  <a:pos x="37" y="7"/>
                </a:cxn>
                <a:cxn ang="0">
                  <a:pos x="37" y="0"/>
                </a:cxn>
                <a:cxn ang="0">
                  <a:pos x="29" y="0"/>
                </a:cxn>
                <a:cxn ang="0">
                  <a:pos x="7" y="0"/>
                </a:cxn>
              </a:cxnLst>
              <a:rect l="0" t="0" r="r" b="b"/>
              <a:pathLst>
                <a:path w="37" h="7">
                  <a:moveTo>
                    <a:pt x="7" y="0"/>
                  </a:moveTo>
                  <a:lnTo>
                    <a:pt x="0" y="0"/>
                  </a:lnTo>
                  <a:lnTo>
                    <a:pt x="0" y="7"/>
                  </a:lnTo>
                  <a:lnTo>
                    <a:pt x="37" y="7"/>
                  </a:lnTo>
                  <a:lnTo>
                    <a:pt x="37" y="0"/>
                  </a:lnTo>
                  <a:lnTo>
                    <a:pt x="29"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89" name="Freeform 6373"/>
            <p:cNvSpPr>
              <a:spLocks/>
            </p:cNvSpPr>
            <p:nvPr/>
          </p:nvSpPr>
          <p:spPr bwMode="auto">
            <a:xfrm>
              <a:off x="5705476" y="2867025"/>
              <a:ext cx="19050" cy="3175"/>
            </a:xfrm>
            <a:custGeom>
              <a:avLst/>
              <a:gdLst/>
              <a:ahLst/>
              <a:cxnLst>
                <a:cxn ang="0">
                  <a:pos x="7" y="0"/>
                </a:cxn>
                <a:cxn ang="0">
                  <a:pos x="0" y="0"/>
                </a:cxn>
                <a:cxn ang="0">
                  <a:pos x="0" y="7"/>
                </a:cxn>
                <a:cxn ang="0">
                  <a:pos x="7" y="7"/>
                </a:cxn>
                <a:cxn ang="0">
                  <a:pos x="29" y="7"/>
                </a:cxn>
                <a:cxn ang="0">
                  <a:pos x="37" y="7"/>
                </a:cxn>
                <a:cxn ang="0">
                  <a:pos x="37" y="0"/>
                </a:cxn>
                <a:cxn ang="0">
                  <a:pos x="29" y="0"/>
                </a:cxn>
                <a:cxn ang="0">
                  <a:pos x="7" y="0"/>
                </a:cxn>
              </a:cxnLst>
              <a:rect l="0" t="0" r="r" b="b"/>
              <a:pathLst>
                <a:path w="37" h="7">
                  <a:moveTo>
                    <a:pt x="7" y="0"/>
                  </a:moveTo>
                  <a:lnTo>
                    <a:pt x="0" y="0"/>
                  </a:lnTo>
                  <a:lnTo>
                    <a:pt x="0" y="7"/>
                  </a:lnTo>
                  <a:lnTo>
                    <a:pt x="7" y="7"/>
                  </a:lnTo>
                  <a:lnTo>
                    <a:pt x="29" y="7"/>
                  </a:lnTo>
                  <a:lnTo>
                    <a:pt x="37" y="7"/>
                  </a:lnTo>
                  <a:lnTo>
                    <a:pt x="37" y="0"/>
                  </a:lnTo>
                  <a:lnTo>
                    <a:pt x="29"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90" name="Line 6374"/>
            <p:cNvSpPr>
              <a:spLocks noChangeShapeType="1"/>
            </p:cNvSpPr>
            <p:nvPr/>
          </p:nvSpPr>
          <p:spPr bwMode="auto">
            <a:xfrm>
              <a:off x="5724526" y="28702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91" name="Freeform 6375"/>
            <p:cNvSpPr>
              <a:spLocks/>
            </p:cNvSpPr>
            <p:nvPr/>
          </p:nvSpPr>
          <p:spPr bwMode="auto">
            <a:xfrm>
              <a:off x="5716588" y="2867025"/>
              <a:ext cx="7938" cy="14288"/>
            </a:xfrm>
            <a:custGeom>
              <a:avLst/>
              <a:gdLst/>
              <a:ahLst/>
              <a:cxnLst>
                <a:cxn ang="0">
                  <a:pos x="15" y="7"/>
                </a:cxn>
                <a:cxn ang="0">
                  <a:pos x="15" y="0"/>
                </a:cxn>
                <a:cxn ang="0">
                  <a:pos x="7" y="0"/>
                </a:cxn>
                <a:cxn ang="0">
                  <a:pos x="0" y="7"/>
                </a:cxn>
                <a:cxn ang="0">
                  <a:pos x="0" y="29"/>
                </a:cxn>
                <a:cxn ang="0">
                  <a:pos x="15" y="29"/>
                </a:cxn>
                <a:cxn ang="0">
                  <a:pos x="15" y="7"/>
                </a:cxn>
              </a:cxnLst>
              <a:rect l="0" t="0" r="r" b="b"/>
              <a:pathLst>
                <a:path w="15" h="29">
                  <a:moveTo>
                    <a:pt x="15" y="7"/>
                  </a:moveTo>
                  <a:lnTo>
                    <a:pt x="15" y="0"/>
                  </a:lnTo>
                  <a:lnTo>
                    <a:pt x="7" y="0"/>
                  </a:lnTo>
                  <a:lnTo>
                    <a:pt x="0" y="7"/>
                  </a:lnTo>
                  <a:lnTo>
                    <a:pt x="0" y="29"/>
                  </a:lnTo>
                  <a:lnTo>
                    <a:pt x="15" y="29"/>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92" name="Freeform 6376"/>
            <p:cNvSpPr>
              <a:spLocks/>
            </p:cNvSpPr>
            <p:nvPr/>
          </p:nvSpPr>
          <p:spPr bwMode="auto">
            <a:xfrm>
              <a:off x="5716588" y="2867025"/>
              <a:ext cx="7938" cy="14288"/>
            </a:xfrm>
            <a:custGeom>
              <a:avLst/>
              <a:gdLst/>
              <a:ahLst/>
              <a:cxnLst>
                <a:cxn ang="0">
                  <a:pos x="15" y="7"/>
                </a:cxn>
                <a:cxn ang="0">
                  <a:pos x="15" y="0"/>
                </a:cxn>
                <a:cxn ang="0">
                  <a:pos x="7" y="0"/>
                </a:cxn>
                <a:cxn ang="0">
                  <a:pos x="0" y="7"/>
                </a:cxn>
                <a:cxn ang="0">
                  <a:pos x="0" y="29"/>
                </a:cxn>
                <a:cxn ang="0">
                  <a:pos x="7" y="29"/>
                </a:cxn>
                <a:cxn ang="0">
                  <a:pos x="15" y="29"/>
                </a:cxn>
                <a:cxn ang="0">
                  <a:pos x="15" y="29"/>
                </a:cxn>
                <a:cxn ang="0">
                  <a:pos x="15" y="7"/>
                </a:cxn>
              </a:cxnLst>
              <a:rect l="0" t="0" r="r" b="b"/>
              <a:pathLst>
                <a:path w="15" h="29">
                  <a:moveTo>
                    <a:pt x="15" y="7"/>
                  </a:moveTo>
                  <a:lnTo>
                    <a:pt x="15" y="0"/>
                  </a:lnTo>
                  <a:lnTo>
                    <a:pt x="7" y="0"/>
                  </a:lnTo>
                  <a:lnTo>
                    <a:pt x="0" y="7"/>
                  </a:lnTo>
                  <a:lnTo>
                    <a:pt x="0" y="29"/>
                  </a:lnTo>
                  <a:lnTo>
                    <a:pt x="7" y="29"/>
                  </a:lnTo>
                  <a:lnTo>
                    <a:pt x="15" y="29"/>
                  </a:lnTo>
                  <a:lnTo>
                    <a:pt x="15" y="29"/>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93" name="Line 6377"/>
            <p:cNvSpPr>
              <a:spLocks noChangeShapeType="1"/>
            </p:cNvSpPr>
            <p:nvPr/>
          </p:nvSpPr>
          <p:spPr bwMode="auto">
            <a:xfrm>
              <a:off x="5719763" y="28781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94" name="Freeform 6378"/>
            <p:cNvSpPr>
              <a:spLocks/>
            </p:cNvSpPr>
            <p:nvPr/>
          </p:nvSpPr>
          <p:spPr bwMode="auto">
            <a:xfrm>
              <a:off x="5716588" y="2878138"/>
              <a:ext cx="12700" cy="3175"/>
            </a:xfrm>
            <a:custGeom>
              <a:avLst/>
              <a:gdLst/>
              <a:ahLst/>
              <a:cxnLst>
                <a:cxn ang="0">
                  <a:pos x="7" y="0"/>
                </a:cxn>
                <a:cxn ang="0">
                  <a:pos x="0" y="0"/>
                </a:cxn>
                <a:cxn ang="0">
                  <a:pos x="0" y="7"/>
                </a:cxn>
                <a:cxn ang="0">
                  <a:pos x="23" y="7"/>
                </a:cxn>
                <a:cxn ang="0">
                  <a:pos x="23" y="0"/>
                </a:cxn>
                <a:cxn ang="0">
                  <a:pos x="15" y="0"/>
                </a:cxn>
                <a:cxn ang="0">
                  <a:pos x="7" y="0"/>
                </a:cxn>
              </a:cxnLst>
              <a:rect l="0" t="0" r="r" b="b"/>
              <a:pathLst>
                <a:path w="23" h="7">
                  <a:moveTo>
                    <a:pt x="7" y="0"/>
                  </a:moveTo>
                  <a:lnTo>
                    <a:pt x="0" y="0"/>
                  </a:lnTo>
                  <a:lnTo>
                    <a:pt x="0" y="7"/>
                  </a:lnTo>
                  <a:lnTo>
                    <a:pt x="23" y="7"/>
                  </a:lnTo>
                  <a:lnTo>
                    <a:pt x="23" y="0"/>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95" name="Freeform 6379"/>
            <p:cNvSpPr>
              <a:spLocks/>
            </p:cNvSpPr>
            <p:nvPr/>
          </p:nvSpPr>
          <p:spPr bwMode="auto">
            <a:xfrm>
              <a:off x="5716588" y="2878138"/>
              <a:ext cx="12700" cy="3175"/>
            </a:xfrm>
            <a:custGeom>
              <a:avLst/>
              <a:gdLst/>
              <a:ahLst/>
              <a:cxnLst>
                <a:cxn ang="0">
                  <a:pos x="7" y="0"/>
                </a:cxn>
                <a:cxn ang="0">
                  <a:pos x="0" y="0"/>
                </a:cxn>
                <a:cxn ang="0">
                  <a:pos x="0" y="7"/>
                </a:cxn>
                <a:cxn ang="0">
                  <a:pos x="7" y="7"/>
                </a:cxn>
                <a:cxn ang="0">
                  <a:pos x="15" y="7"/>
                </a:cxn>
                <a:cxn ang="0">
                  <a:pos x="23" y="7"/>
                </a:cxn>
                <a:cxn ang="0">
                  <a:pos x="23" y="0"/>
                </a:cxn>
                <a:cxn ang="0">
                  <a:pos x="15" y="0"/>
                </a:cxn>
                <a:cxn ang="0">
                  <a:pos x="7" y="0"/>
                </a:cxn>
              </a:cxnLst>
              <a:rect l="0" t="0" r="r" b="b"/>
              <a:pathLst>
                <a:path w="23" h="7">
                  <a:moveTo>
                    <a:pt x="7" y="0"/>
                  </a:moveTo>
                  <a:lnTo>
                    <a:pt x="0" y="0"/>
                  </a:lnTo>
                  <a:lnTo>
                    <a:pt x="0" y="7"/>
                  </a:lnTo>
                  <a:lnTo>
                    <a:pt x="7" y="7"/>
                  </a:lnTo>
                  <a:lnTo>
                    <a:pt x="15" y="7"/>
                  </a:lnTo>
                  <a:lnTo>
                    <a:pt x="23" y="7"/>
                  </a:lnTo>
                  <a:lnTo>
                    <a:pt x="23"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96" name="Line 6380"/>
            <p:cNvSpPr>
              <a:spLocks noChangeShapeType="1"/>
            </p:cNvSpPr>
            <p:nvPr/>
          </p:nvSpPr>
          <p:spPr bwMode="auto">
            <a:xfrm>
              <a:off x="5729288" y="28813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97" name="Freeform 6381"/>
            <p:cNvSpPr>
              <a:spLocks/>
            </p:cNvSpPr>
            <p:nvPr/>
          </p:nvSpPr>
          <p:spPr bwMode="auto">
            <a:xfrm>
              <a:off x="5719763" y="2878138"/>
              <a:ext cx="9525" cy="15875"/>
            </a:xfrm>
            <a:custGeom>
              <a:avLst/>
              <a:gdLst/>
              <a:ahLst/>
              <a:cxnLst>
                <a:cxn ang="0">
                  <a:pos x="16" y="7"/>
                </a:cxn>
                <a:cxn ang="0">
                  <a:pos x="16" y="0"/>
                </a:cxn>
                <a:cxn ang="0">
                  <a:pos x="8" y="0"/>
                </a:cxn>
                <a:cxn ang="0">
                  <a:pos x="0" y="7"/>
                </a:cxn>
                <a:cxn ang="0">
                  <a:pos x="0" y="29"/>
                </a:cxn>
                <a:cxn ang="0">
                  <a:pos x="16" y="29"/>
                </a:cxn>
                <a:cxn ang="0">
                  <a:pos x="16" y="7"/>
                </a:cxn>
              </a:cxnLst>
              <a:rect l="0" t="0" r="r" b="b"/>
              <a:pathLst>
                <a:path w="16" h="29">
                  <a:moveTo>
                    <a:pt x="16" y="7"/>
                  </a:moveTo>
                  <a:lnTo>
                    <a:pt x="16" y="0"/>
                  </a:lnTo>
                  <a:lnTo>
                    <a:pt x="8" y="0"/>
                  </a:lnTo>
                  <a:lnTo>
                    <a:pt x="0" y="7"/>
                  </a:lnTo>
                  <a:lnTo>
                    <a:pt x="0" y="29"/>
                  </a:lnTo>
                  <a:lnTo>
                    <a:pt x="16" y="29"/>
                  </a:lnTo>
                  <a:lnTo>
                    <a:pt x="16"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98" name="Freeform 6382"/>
            <p:cNvSpPr>
              <a:spLocks/>
            </p:cNvSpPr>
            <p:nvPr/>
          </p:nvSpPr>
          <p:spPr bwMode="auto">
            <a:xfrm>
              <a:off x="5719763" y="2878138"/>
              <a:ext cx="9525" cy="15875"/>
            </a:xfrm>
            <a:custGeom>
              <a:avLst/>
              <a:gdLst/>
              <a:ahLst/>
              <a:cxnLst>
                <a:cxn ang="0">
                  <a:pos x="16" y="7"/>
                </a:cxn>
                <a:cxn ang="0">
                  <a:pos x="16" y="0"/>
                </a:cxn>
                <a:cxn ang="0">
                  <a:pos x="8" y="0"/>
                </a:cxn>
                <a:cxn ang="0">
                  <a:pos x="0" y="7"/>
                </a:cxn>
                <a:cxn ang="0">
                  <a:pos x="0" y="29"/>
                </a:cxn>
                <a:cxn ang="0">
                  <a:pos x="8" y="29"/>
                </a:cxn>
                <a:cxn ang="0">
                  <a:pos x="16" y="29"/>
                </a:cxn>
                <a:cxn ang="0">
                  <a:pos x="16" y="29"/>
                </a:cxn>
                <a:cxn ang="0">
                  <a:pos x="16" y="7"/>
                </a:cxn>
              </a:cxnLst>
              <a:rect l="0" t="0" r="r" b="b"/>
              <a:pathLst>
                <a:path w="16" h="29">
                  <a:moveTo>
                    <a:pt x="16" y="7"/>
                  </a:moveTo>
                  <a:lnTo>
                    <a:pt x="16" y="0"/>
                  </a:lnTo>
                  <a:lnTo>
                    <a:pt x="8" y="0"/>
                  </a:lnTo>
                  <a:lnTo>
                    <a:pt x="0" y="7"/>
                  </a:lnTo>
                  <a:lnTo>
                    <a:pt x="0" y="29"/>
                  </a:lnTo>
                  <a:lnTo>
                    <a:pt x="8" y="29"/>
                  </a:lnTo>
                  <a:lnTo>
                    <a:pt x="16" y="29"/>
                  </a:lnTo>
                  <a:lnTo>
                    <a:pt x="16" y="29"/>
                  </a:lnTo>
                  <a:lnTo>
                    <a:pt x="16"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899" name="Line 6383"/>
            <p:cNvSpPr>
              <a:spLocks noChangeShapeType="1"/>
            </p:cNvSpPr>
            <p:nvPr/>
          </p:nvSpPr>
          <p:spPr bwMode="auto">
            <a:xfrm>
              <a:off x="5724526" y="28892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00" name="Freeform 6384"/>
            <p:cNvSpPr>
              <a:spLocks/>
            </p:cNvSpPr>
            <p:nvPr/>
          </p:nvSpPr>
          <p:spPr bwMode="auto">
            <a:xfrm>
              <a:off x="5719763" y="2889250"/>
              <a:ext cx="17463" cy="4763"/>
            </a:xfrm>
            <a:custGeom>
              <a:avLst/>
              <a:gdLst/>
              <a:ahLst/>
              <a:cxnLst>
                <a:cxn ang="0">
                  <a:pos x="8" y="0"/>
                </a:cxn>
                <a:cxn ang="0">
                  <a:pos x="0" y="0"/>
                </a:cxn>
                <a:cxn ang="0">
                  <a:pos x="0" y="8"/>
                </a:cxn>
                <a:cxn ang="0">
                  <a:pos x="31" y="8"/>
                </a:cxn>
                <a:cxn ang="0">
                  <a:pos x="23" y="0"/>
                </a:cxn>
                <a:cxn ang="0">
                  <a:pos x="8" y="0"/>
                </a:cxn>
              </a:cxnLst>
              <a:rect l="0" t="0" r="r" b="b"/>
              <a:pathLst>
                <a:path w="31" h="8">
                  <a:moveTo>
                    <a:pt x="8" y="0"/>
                  </a:moveTo>
                  <a:lnTo>
                    <a:pt x="0" y="0"/>
                  </a:lnTo>
                  <a:lnTo>
                    <a:pt x="0" y="8"/>
                  </a:lnTo>
                  <a:lnTo>
                    <a:pt x="31" y="8"/>
                  </a:lnTo>
                  <a:lnTo>
                    <a:pt x="23"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01" name="Freeform 6385"/>
            <p:cNvSpPr>
              <a:spLocks/>
            </p:cNvSpPr>
            <p:nvPr/>
          </p:nvSpPr>
          <p:spPr bwMode="auto">
            <a:xfrm>
              <a:off x="5719763" y="2889250"/>
              <a:ext cx="17463" cy="4763"/>
            </a:xfrm>
            <a:custGeom>
              <a:avLst/>
              <a:gdLst/>
              <a:ahLst/>
              <a:cxnLst>
                <a:cxn ang="0">
                  <a:pos x="8" y="0"/>
                </a:cxn>
                <a:cxn ang="0">
                  <a:pos x="0" y="0"/>
                </a:cxn>
                <a:cxn ang="0">
                  <a:pos x="0" y="8"/>
                </a:cxn>
                <a:cxn ang="0">
                  <a:pos x="8" y="8"/>
                </a:cxn>
                <a:cxn ang="0">
                  <a:pos x="23" y="8"/>
                </a:cxn>
                <a:cxn ang="0">
                  <a:pos x="31" y="8"/>
                </a:cxn>
                <a:cxn ang="0">
                  <a:pos x="23" y="0"/>
                </a:cxn>
                <a:cxn ang="0">
                  <a:pos x="23" y="0"/>
                </a:cxn>
                <a:cxn ang="0">
                  <a:pos x="8" y="0"/>
                </a:cxn>
              </a:cxnLst>
              <a:rect l="0" t="0" r="r" b="b"/>
              <a:pathLst>
                <a:path w="31" h="8">
                  <a:moveTo>
                    <a:pt x="8" y="0"/>
                  </a:moveTo>
                  <a:lnTo>
                    <a:pt x="0" y="0"/>
                  </a:lnTo>
                  <a:lnTo>
                    <a:pt x="0" y="8"/>
                  </a:lnTo>
                  <a:lnTo>
                    <a:pt x="8" y="8"/>
                  </a:lnTo>
                  <a:lnTo>
                    <a:pt x="23" y="8"/>
                  </a:lnTo>
                  <a:lnTo>
                    <a:pt x="31" y="8"/>
                  </a:lnTo>
                  <a:lnTo>
                    <a:pt x="23" y="0"/>
                  </a:lnTo>
                  <a:lnTo>
                    <a:pt x="23"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02" name="Line 6386"/>
            <p:cNvSpPr>
              <a:spLocks noChangeShapeType="1"/>
            </p:cNvSpPr>
            <p:nvPr/>
          </p:nvSpPr>
          <p:spPr bwMode="auto">
            <a:xfrm>
              <a:off x="5732463" y="28892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03" name="Freeform 6387"/>
            <p:cNvSpPr>
              <a:spLocks/>
            </p:cNvSpPr>
            <p:nvPr/>
          </p:nvSpPr>
          <p:spPr bwMode="auto">
            <a:xfrm>
              <a:off x="5729288" y="2889250"/>
              <a:ext cx="11113" cy="4763"/>
            </a:xfrm>
            <a:custGeom>
              <a:avLst/>
              <a:gdLst/>
              <a:ahLst/>
              <a:cxnLst>
                <a:cxn ang="0">
                  <a:pos x="7" y="0"/>
                </a:cxn>
                <a:cxn ang="0">
                  <a:pos x="0" y="0"/>
                </a:cxn>
                <a:cxn ang="0">
                  <a:pos x="0" y="8"/>
                </a:cxn>
                <a:cxn ang="0">
                  <a:pos x="22" y="8"/>
                </a:cxn>
                <a:cxn ang="0">
                  <a:pos x="15" y="0"/>
                </a:cxn>
                <a:cxn ang="0">
                  <a:pos x="7" y="0"/>
                </a:cxn>
              </a:cxnLst>
              <a:rect l="0" t="0" r="r" b="b"/>
              <a:pathLst>
                <a:path w="22" h="8">
                  <a:moveTo>
                    <a:pt x="7" y="0"/>
                  </a:moveTo>
                  <a:lnTo>
                    <a:pt x="0" y="0"/>
                  </a:lnTo>
                  <a:lnTo>
                    <a:pt x="0" y="8"/>
                  </a:lnTo>
                  <a:lnTo>
                    <a:pt x="22" y="8"/>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04" name="Freeform 6388"/>
            <p:cNvSpPr>
              <a:spLocks/>
            </p:cNvSpPr>
            <p:nvPr/>
          </p:nvSpPr>
          <p:spPr bwMode="auto">
            <a:xfrm>
              <a:off x="5729288" y="2889250"/>
              <a:ext cx="11113" cy="4763"/>
            </a:xfrm>
            <a:custGeom>
              <a:avLst/>
              <a:gdLst/>
              <a:ahLst/>
              <a:cxnLst>
                <a:cxn ang="0">
                  <a:pos x="7" y="0"/>
                </a:cxn>
                <a:cxn ang="0">
                  <a:pos x="0" y="0"/>
                </a:cxn>
                <a:cxn ang="0">
                  <a:pos x="0" y="8"/>
                </a:cxn>
                <a:cxn ang="0">
                  <a:pos x="7" y="8"/>
                </a:cxn>
                <a:cxn ang="0">
                  <a:pos x="15" y="8"/>
                </a:cxn>
                <a:cxn ang="0">
                  <a:pos x="22" y="8"/>
                </a:cxn>
                <a:cxn ang="0">
                  <a:pos x="15" y="0"/>
                </a:cxn>
                <a:cxn ang="0">
                  <a:pos x="15" y="0"/>
                </a:cxn>
                <a:cxn ang="0">
                  <a:pos x="7" y="0"/>
                </a:cxn>
              </a:cxnLst>
              <a:rect l="0" t="0" r="r" b="b"/>
              <a:pathLst>
                <a:path w="22" h="8">
                  <a:moveTo>
                    <a:pt x="7" y="0"/>
                  </a:moveTo>
                  <a:lnTo>
                    <a:pt x="0" y="0"/>
                  </a:lnTo>
                  <a:lnTo>
                    <a:pt x="0" y="8"/>
                  </a:lnTo>
                  <a:lnTo>
                    <a:pt x="7" y="8"/>
                  </a:lnTo>
                  <a:lnTo>
                    <a:pt x="15" y="8"/>
                  </a:lnTo>
                  <a:lnTo>
                    <a:pt x="22" y="8"/>
                  </a:lnTo>
                  <a:lnTo>
                    <a:pt x="15"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05" name="Line 6389"/>
            <p:cNvSpPr>
              <a:spLocks noChangeShapeType="1"/>
            </p:cNvSpPr>
            <p:nvPr/>
          </p:nvSpPr>
          <p:spPr bwMode="auto">
            <a:xfrm>
              <a:off x="5737226" y="28892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06" name="Freeform 6390"/>
            <p:cNvSpPr>
              <a:spLocks/>
            </p:cNvSpPr>
            <p:nvPr/>
          </p:nvSpPr>
          <p:spPr bwMode="auto">
            <a:xfrm>
              <a:off x="5732463" y="2889250"/>
              <a:ext cx="12700" cy="4763"/>
            </a:xfrm>
            <a:custGeom>
              <a:avLst/>
              <a:gdLst/>
              <a:ahLst/>
              <a:cxnLst>
                <a:cxn ang="0">
                  <a:pos x="8" y="0"/>
                </a:cxn>
                <a:cxn ang="0">
                  <a:pos x="0" y="0"/>
                </a:cxn>
                <a:cxn ang="0">
                  <a:pos x="0" y="8"/>
                </a:cxn>
                <a:cxn ang="0">
                  <a:pos x="23" y="8"/>
                </a:cxn>
                <a:cxn ang="0">
                  <a:pos x="23" y="0"/>
                </a:cxn>
                <a:cxn ang="0">
                  <a:pos x="8" y="0"/>
                </a:cxn>
              </a:cxnLst>
              <a:rect l="0" t="0" r="r" b="b"/>
              <a:pathLst>
                <a:path w="23" h="8">
                  <a:moveTo>
                    <a:pt x="8" y="0"/>
                  </a:moveTo>
                  <a:lnTo>
                    <a:pt x="0" y="0"/>
                  </a:lnTo>
                  <a:lnTo>
                    <a:pt x="0" y="8"/>
                  </a:lnTo>
                  <a:lnTo>
                    <a:pt x="23" y="8"/>
                  </a:lnTo>
                  <a:lnTo>
                    <a:pt x="23"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07" name="Freeform 6391"/>
            <p:cNvSpPr>
              <a:spLocks/>
            </p:cNvSpPr>
            <p:nvPr/>
          </p:nvSpPr>
          <p:spPr bwMode="auto">
            <a:xfrm>
              <a:off x="5732463" y="2889250"/>
              <a:ext cx="12700" cy="4763"/>
            </a:xfrm>
            <a:custGeom>
              <a:avLst/>
              <a:gdLst/>
              <a:ahLst/>
              <a:cxnLst>
                <a:cxn ang="0">
                  <a:pos x="8" y="0"/>
                </a:cxn>
                <a:cxn ang="0">
                  <a:pos x="0" y="0"/>
                </a:cxn>
                <a:cxn ang="0">
                  <a:pos x="0" y="8"/>
                </a:cxn>
                <a:cxn ang="0">
                  <a:pos x="8" y="8"/>
                </a:cxn>
                <a:cxn ang="0">
                  <a:pos x="23" y="8"/>
                </a:cxn>
                <a:cxn ang="0">
                  <a:pos x="23" y="8"/>
                </a:cxn>
                <a:cxn ang="0">
                  <a:pos x="23" y="0"/>
                </a:cxn>
                <a:cxn ang="0">
                  <a:pos x="23" y="0"/>
                </a:cxn>
                <a:cxn ang="0">
                  <a:pos x="8" y="0"/>
                </a:cxn>
              </a:cxnLst>
              <a:rect l="0" t="0" r="r" b="b"/>
              <a:pathLst>
                <a:path w="23" h="8">
                  <a:moveTo>
                    <a:pt x="8" y="0"/>
                  </a:moveTo>
                  <a:lnTo>
                    <a:pt x="0" y="0"/>
                  </a:lnTo>
                  <a:lnTo>
                    <a:pt x="0" y="8"/>
                  </a:lnTo>
                  <a:lnTo>
                    <a:pt x="8" y="8"/>
                  </a:lnTo>
                  <a:lnTo>
                    <a:pt x="23" y="8"/>
                  </a:lnTo>
                  <a:lnTo>
                    <a:pt x="23" y="8"/>
                  </a:lnTo>
                  <a:lnTo>
                    <a:pt x="23" y="0"/>
                  </a:lnTo>
                  <a:lnTo>
                    <a:pt x="23"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08" name="Line 6392"/>
            <p:cNvSpPr>
              <a:spLocks noChangeShapeType="1"/>
            </p:cNvSpPr>
            <p:nvPr/>
          </p:nvSpPr>
          <p:spPr bwMode="auto">
            <a:xfrm>
              <a:off x="5745163" y="28940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09" name="Freeform 6393"/>
            <p:cNvSpPr>
              <a:spLocks/>
            </p:cNvSpPr>
            <p:nvPr/>
          </p:nvSpPr>
          <p:spPr bwMode="auto">
            <a:xfrm>
              <a:off x="5740401" y="2889250"/>
              <a:ext cx="4763" cy="15875"/>
            </a:xfrm>
            <a:custGeom>
              <a:avLst/>
              <a:gdLst/>
              <a:ahLst/>
              <a:cxnLst>
                <a:cxn ang="0">
                  <a:pos x="8" y="8"/>
                </a:cxn>
                <a:cxn ang="0">
                  <a:pos x="8" y="0"/>
                </a:cxn>
                <a:cxn ang="0">
                  <a:pos x="0" y="0"/>
                </a:cxn>
                <a:cxn ang="0">
                  <a:pos x="0" y="30"/>
                </a:cxn>
                <a:cxn ang="0">
                  <a:pos x="8" y="30"/>
                </a:cxn>
                <a:cxn ang="0">
                  <a:pos x="8" y="8"/>
                </a:cxn>
              </a:cxnLst>
              <a:rect l="0" t="0" r="r" b="b"/>
              <a:pathLst>
                <a:path w="8" h="30">
                  <a:moveTo>
                    <a:pt x="8" y="8"/>
                  </a:moveTo>
                  <a:lnTo>
                    <a:pt x="8" y="0"/>
                  </a:lnTo>
                  <a:lnTo>
                    <a:pt x="0" y="0"/>
                  </a:lnTo>
                  <a:lnTo>
                    <a:pt x="0" y="30"/>
                  </a:lnTo>
                  <a:lnTo>
                    <a:pt x="8" y="30"/>
                  </a:lnTo>
                  <a:lnTo>
                    <a:pt x="8"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10" name="Freeform 6394"/>
            <p:cNvSpPr>
              <a:spLocks/>
            </p:cNvSpPr>
            <p:nvPr/>
          </p:nvSpPr>
          <p:spPr bwMode="auto">
            <a:xfrm>
              <a:off x="5740401" y="2889250"/>
              <a:ext cx="4763" cy="15875"/>
            </a:xfrm>
            <a:custGeom>
              <a:avLst/>
              <a:gdLst/>
              <a:ahLst/>
              <a:cxnLst>
                <a:cxn ang="0">
                  <a:pos x="8" y="8"/>
                </a:cxn>
                <a:cxn ang="0">
                  <a:pos x="8" y="0"/>
                </a:cxn>
                <a:cxn ang="0">
                  <a:pos x="0" y="0"/>
                </a:cxn>
                <a:cxn ang="0">
                  <a:pos x="0" y="8"/>
                </a:cxn>
                <a:cxn ang="0">
                  <a:pos x="0" y="30"/>
                </a:cxn>
                <a:cxn ang="0">
                  <a:pos x="0" y="30"/>
                </a:cxn>
                <a:cxn ang="0">
                  <a:pos x="8" y="30"/>
                </a:cxn>
                <a:cxn ang="0">
                  <a:pos x="8" y="30"/>
                </a:cxn>
                <a:cxn ang="0">
                  <a:pos x="8" y="8"/>
                </a:cxn>
              </a:cxnLst>
              <a:rect l="0" t="0" r="r" b="b"/>
              <a:pathLst>
                <a:path w="8" h="30">
                  <a:moveTo>
                    <a:pt x="8" y="8"/>
                  </a:moveTo>
                  <a:lnTo>
                    <a:pt x="8" y="0"/>
                  </a:lnTo>
                  <a:lnTo>
                    <a:pt x="0" y="0"/>
                  </a:lnTo>
                  <a:lnTo>
                    <a:pt x="0" y="8"/>
                  </a:lnTo>
                  <a:lnTo>
                    <a:pt x="0" y="30"/>
                  </a:lnTo>
                  <a:lnTo>
                    <a:pt x="0" y="30"/>
                  </a:lnTo>
                  <a:lnTo>
                    <a:pt x="8" y="30"/>
                  </a:lnTo>
                  <a:lnTo>
                    <a:pt x="8" y="30"/>
                  </a:lnTo>
                  <a:lnTo>
                    <a:pt x="8"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11" name="Line 6395"/>
            <p:cNvSpPr>
              <a:spLocks noChangeShapeType="1"/>
            </p:cNvSpPr>
            <p:nvPr/>
          </p:nvSpPr>
          <p:spPr bwMode="auto">
            <a:xfrm>
              <a:off x="5745163" y="29019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12" name="Freeform 6396"/>
            <p:cNvSpPr>
              <a:spLocks/>
            </p:cNvSpPr>
            <p:nvPr/>
          </p:nvSpPr>
          <p:spPr bwMode="auto">
            <a:xfrm>
              <a:off x="5740401" y="2901950"/>
              <a:ext cx="7938" cy="3175"/>
            </a:xfrm>
            <a:custGeom>
              <a:avLst/>
              <a:gdLst/>
              <a:ahLst/>
              <a:cxnLst>
                <a:cxn ang="0">
                  <a:pos x="8" y="0"/>
                </a:cxn>
                <a:cxn ang="0">
                  <a:pos x="0" y="0"/>
                </a:cxn>
                <a:cxn ang="0">
                  <a:pos x="0" y="7"/>
                </a:cxn>
                <a:cxn ang="0">
                  <a:pos x="15" y="7"/>
                </a:cxn>
                <a:cxn ang="0">
                  <a:pos x="15" y="0"/>
                </a:cxn>
                <a:cxn ang="0">
                  <a:pos x="8" y="0"/>
                </a:cxn>
              </a:cxnLst>
              <a:rect l="0" t="0" r="r" b="b"/>
              <a:pathLst>
                <a:path w="15" h="7">
                  <a:moveTo>
                    <a:pt x="8" y="0"/>
                  </a:moveTo>
                  <a:lnTo>
                    <a:pt x="0" y="0"/>
                  </a:lnTo>
                  <a:lnTo>
                    <a:pt x="0" y="7"/>
                  </a:lnTo>
                  <a:lnTo>
                    <a:pt x="15" y="7"/>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13" name="Freeform 6397"/>
            <p:cNvSpPr>
              <a:spLocks/>
            </p:cNvSpPr>
            <p:nvPr/>
          </p:nvSpPr>
          <p:spPr bwMode="auto">
            <a:xfrm>
              <a:off x="5740401" y="2901950"/>
              <a:ext cx="7938" cy="3175"/>
            </a:xfrm>
            <a:custGeom>
              <a:avLst/>
              <a:gdLst/>
              <a:ahLst/>
              <a:cxnLst>
                <a:cxn ang="0">
                  <a:pos x="8" y="0"/>
                </a:cxn>
                <a:cxn ang="0">
                  <a:pos x="0" y="0"/>
                </a:cxn>
                <a:cxn ang="0">
                  <a:pos x="0" y="7"/>
                </a:cxn>
                <a:cxn ang="0">
                  <a:pos x="8" y="7"/>
                </a:cxn>
                <a:cxn ang="0">
                  <a:pos x="8" y="7"/>
                </a:cxn>
                <a:cxn ang="0">
                  <a:pos x="15" y="7"/>
                </a:cxn>
                <a:cxn ang="0">
                  <a:pos x="15" y="0"/>
                </a:cxn>
                <a:cxn ang="0">
                  <a:pos x="8" y="0"/>
                </a:cxn>
                <a:cxn ang="0">
                  <a:pos x="8" y="0"/>
                </a:cxn>
              </a:cxnLst>
              <a:rect l="0" t="0" r="r" b="b"/>
              <a:pathLst>
                <a:path w="15" h="7">
                  <a:moveTo>
                    <a:pt x="8" y="0"/>
                  </a:moveTo>
                  <a:lnTo>
                    <a:pt x="0" y="0"/>
                  </a:lnTo>
                  <a:lnTo>
                    <a:pt x="0" y="7"/>
                  </a:lnTo>
                  <a:lnTo>
                    <a:pt x="8" y="7"/>
                  </a:lnTo>
                  <a:lnTo>
                    <a:pt x="8" y="7"/>
                  </a:lnTo>
                  <a:lnTo>
                    <a:pt x="15" y="7"/>
                  </a:lnTo>
                  <a:lnTo>
                    <a:pt x="15" y="0"/>
                  </a:lnTo>
                  <a:lnTo>
                    <a:pt x="8"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14" name="Line 6398"/>
            <p:cNvSpPr>
              <a:spLocks noChangeShapeType="1"/>
            </p:cNvSpPr>
            <p:nvPr/>
          </p:nvSpPr>
          <p:spPr bwMode="auto">
            <a:xfrm>
              <a:off x="5745163" y="29019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15" name="Freeform 6399"/>
            <p:cNvSpPr>
              <a:spLocks/>
            </p:cNvSpPr>
            <p:nvPr/>
          </p:nvSpPr>
          <p:spPr bwMode="auto">
            <a:xfrm>
              <a:off x="5740401" y="2901950"/>
              <a:ext cx="12700" cy="3175"/>
            </a:xfrm>
            <a:custGeom>
              <a:avLst/>
              <a:gdLst/>
              <a:ahLst/>
              <a:cxnLst>
                <a:cxn ang="0">
                  <a:pos x="8" y="0"/>
                </a:cxn>
                <a:cxn ang="0">
                  <a:pos x="0" y="7"/>
                </a:cxn>
                <a:cxn ang="0">
                  <a:pos x="23" y="7"/>
                </a:cxn>
                <a:cxn ang="0">
                  <a:pos x="23" y="0"/>
                </a:cxn>
                <a:cxn ang="0">
                  <a:pos x="15" y="0"/>
                </a:cxn>
                <a:cxn ang="0">
                  <a:pos x="8" y="0"/>
                </a:cxn>
              </a:cxnLst>
              <a:rect l="0" t="0" r="r" b="b"/>
              <a:pathLst>
                <a:path w="23" h="7">
                  <a:moveTo>
                    <a:pt x="8" y="0"/>
                  </a:moveTo>
                  <a:lnTo>
                    <a:pt x="0" y="7"/>
                  </a:lnTo>
                  <a:lnTo>
                    <a:pt x="23" y="7"/>
                  </a:lnTo>
                  <a:lnTo>
                    <a:pt x="23" y="0"/>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16" name="Freeform 6400"/>
            <p:cNvSpPr>
              <a:spLocks/>
            </p:cNvSpPr>
            <p:nvPr/>
          </p:nvSpPr>
          <p:spPr bwMode="auto">
            <a:xfrm>
              <a:off x="5740401" y="2901950"/>
              <a:ext cx="12700" cy="3175"/>
            </a:xfrm>
            <a:custGeom>
              <a:avLst/>
              <a:gdLst/>
              <a:ahLst/>
              <a:cxnLst>
                <a:cxn ang="0">
                  <a:pos x="8" y="0"/>
                </a:cxn>
                <a:cxn ang="0">
                  <a:pos x="8" y="0"/>
                </a:cxn>
                <a:cxn ang="0">
                  <a:pos x="0" y="7"/>
                </a:cxn>
                <a:cxn ang="0">
                  <a:pos x="8" y="7"/>
                </a:cxn>
                <a:cxn ang="0">
                  <a:pos x="15" y="7"/>
                </a:cxn>
                <a:cxn ang="0">
                  <a:pos x="23" y="7"/>
                </a:cxn>
                <a:cxn ang="0">
                  <a:pos x="23" y="0"/>
                </a:cxn>
                <a:cxn ang="0">
                  <a:pos x="15" y="0"/>
                </a:cxn>
                <a:cxn ang="0">
                  <a:pos x="8" y="0"/>
                </a:cxn>
              </a:cxnLst>
              <a:rect l="0" t="0" r="r" b="b"/>
              <a:pathLst>
                <a:path w="23" h="7">
                  <a:moveTo>
                    <a:pt x="8" y="0"/>
                  </a:moveTo>
                  <a:lnTo>
                    <a:pt x="8" y="0"/>
                  </a:lnTo>
                  <a:lnTo>
                    <a:pt x="0" y="7"/>
                  </a:lnTo>
                  <a:lnTo>
                    <a:pt x="8" y="7"/>
                  </a:lnTo>
                  <a:lnTo>
                    <a:pt x="15" y="7"/>
                  </a:lnTo>
                  <a:lnTo>
                    <a:pt x="23" y="7"/>
                  </a:lnTo>
                  <a:lnTo>
                    <a:pt x="23"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17" name="Line 6401"/>
            <p:cNvSpPr>
              <a:spLocks noChangeShapeType="1"/>
            </p:cNvSpPr>
            <p:nvPr/>
          </p:nvSpPr>
          <p:spPr bwMode="auto">
            <a:xfrm>
              <a:off x="5748338" y="29019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18" name="Freeform 6402"/>
            <p:cNvSpPr>
              <a:spLocks/>
            </p:cNvSpPr>
            <p:nvPr/>
          </p:nvSpPr>
          <p:spPr bwMode="auto">
            <a:xfrm>
              <a:off x="5745163" y="2901950"/>
              <a:ext cx="11113" cy="3175"/>
            </a:xfrm>
            <a:custGeom>
              <a:avLst/>
              <a:gdLst/>
              <a:ahLst/>
              <a:cxnLst>
                <a:cxn ang="0">
                  <a:pos x="7" y="0"/>
                </a:cxn>
                <a:cxn ang="0">
                  <a:pos x="0" y="7"/>
                </a:cxn>
                <a:cxn ang="0">
                  <a:pos x="23" y="7"/>
                </a:cxn>
                <a:cxn ang="0">
                  <a:pos x="23" y="0"/>
                </a:cxn>
                <a:cxn ang="0">
                  <a:pos x="15" y="0"/>
                </a:cxn>
                <a:cxn ang="0">
                  <a:pos x="7" y="0"/>
                </a:cxn>
              </a:cxnLst>
              <a:rect l="0" t="0" r="r" b="b"/>
              <a:pathLst>
                <a:path w="23" h="7">
                  <a:moveTo>
                    <a:pt x="7" y="0"/>
                  </a:moveTo>
                  <a:lnTo>
                    <a:pt x="0" y="7"/>
                  </a:lnTo>
                  <a:lnTo>
                    <a:pt x="23" y="7"/>
                  </a:lnTo>
                  <a:lnTo>
                    <a:pt x="23" y="0"/>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19" name="Freeform 6403"/>
            <p:cNvSpPr>
              <a:spLocks/>
            </p:cNvSpPr>
            <p:nvPr/>
          </p:nvSpPr>
          <p:spPr bwMode="auto">
            <a:xfrm>
              <a:off x="5745163" y="2901950"/>
              <a:ext cx="11113" cy="3175"/>
            </a:xfrm>
            <a:custGeom>
              <a:avLst/>
              <a:gdLst/>
              <a:ahLst/>
              <a:cxnLst>
                <a:cxn ang="0">
                  <a:pos x="7" y="0"/>
                </a:cxn>
                <a:cxn ang="0">
                  <a:pos x="7" y="0"/>
                </a:cxn>
                <a:cxn ang="0">
                  <a:pos x="0" y="7"/>
                </a:cxn>
                <a:cxn ang="0">
                  <a:pos x="7" y="7"/>
                </a:cxn>
                <a:cxn ang="0">
                  <a:pos x="15" y="7"/>
                </a:cxn>
                <a:cxn ang="0">
                  <a:pos x="23" y="7"/>
                </a:cxn>
                <a:cxn ang="0">
                  <a:pos x="23" y="0"/>
                </a:cxn>
                <a:cxn ang="0">
                  <a:pos x="15" y="0"/>
                </a:cxn>
                <a:cxn ang="0">
                  <a:pos x="7" y="0"/>
                </a:cxn>
              </a:cxnLst>
              <a:rect l="0" t="0" r="r" b="b"/>
              <a:pathLst>
                <a:path w="23" h="7">
                  <a:moveTo>
                    <a:pt x="7" y="0"/>
                  </a:moveTo>
                  <a:lnTo>
                    <a:pt x="7" y="0"/>
                  </a:lnTo>
                  <a:lnTo>
                    <a:pt x="0" y="7"/>
                  </a:lnTo>
                  <a:lnTo>
                    <a:pt x="7" y="7"/>
                  </a:lnTo>
                  <a:lnTo>
                    <a:pt x="15" y="7"/>
                  </a:lnTo>
                  <a:lnTo>
                    <a:pt x="23" y="7"/>
                  </a:lnTo>
                  <a:lnTo>
                    <a:pt x="23"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20" name="Line 6404"/>
            <p:cNvSpPr>
              <a:spLocks noChangeShapeType="1"/>
            </p:cNvSpPr>
            <p:nvPr/>
          </p:nvSpPr>
          <p:spPr bwMode="auto">
            <a:xfrm>
              <a:off x="5753101" y="29019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21" name="Freeform 6405"/>
            <p:cNvSpPr>
              <a:spLocks/>
            </p:cNvSpPr>
            <p:nvPr/>
          </p:nvSpPr>
          <p:spPr bwMode="auto">
            <a:xfrm>
              <a:off x="5748338" y="2901950"/>
              <a:ext cx="11113" cy="3175"/>
            </a:xfrm>
            <a:custGeom>
              <a:avLst/>
              <a:gdLst/>
              <a:ahLst/>
              <a:cxnLst>
                <a:cxn ang="0">
                  <a:pos x="8" y="0"/>
                </a:cxn>
                <a:cxn ang="0">
                  <a:pos x="0" y="7"/>
                </a:cxn>
                <a:cxn ang="0">
                  <a:pos x="22" y="7"/>
                </a:cxn>
                <a:cxn ang="0">
                  <a:pos x="22" y="0"/>
                </a:cxn>
                <a:cxn ang="0">
                  <a:pos x="16" y="0"/>
                </a:cxn>
                <a:cxn ang="0">
                  <a:pos x="8" y="0"/>
                </a:cxn>
              </a:cxnLst>
              <a:rect l="0" t="0" r="r" b="b"/>
              <a:pathLst>
                <a:path w="22" h="7">
                  <a:moveTo>
                    <a:pt x="8" y="0"/>
                  </a:moveTo>
                  <a:lnTo>
                    <a:pt x="0" y="7"/>
                  </a:lnTo>
                  <a:lnTo>
                    <a:pt x="22" y="7"/>
                  </a:lnTo>
                  <a:lnTo>
                    <a:pt x="22"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22" name="Freeform 6406"/>
            <p:cNvSpPr>
              <a:spLocks/>
            </p:cNvSpPr>
            <p:nvPr/>
          </p:nvSpPr>
          <p:spPr bwMode="auto">
            <a:xfrm>
              <a:off x="5748338" y="2901950"/>
              <a:ext cx="11113" cy="3175"/>
            </a:xfrm>
            <a:custGeom>
              <a:avLst/>
              <a:gdLst/>
              <a:ahLst/>
              <a:cxnLst>
                <a:cxn ang="0">
                  <a:pos x="8" y="0"/>
                </a:cxn>
                <a:cxn ang="0">
                  <a:pos x="8" y="0"/>
                </a:cxn>
                <a:cxn ang="0">
                  <a:pos x="0" y="7"/>
                </a:cxn>
                <a:cxn ang="0">
                  <a:pos x="8" y="7"/>
                </a:cxn>
                <a:cxn ang="0">
                  <a:pos x="16" y="7"/>
                </a:cxn>
                <a:cxn ang="0">
                  <a:pos x="22" y="7"/>
                </a:cxn>
                <a:cxn ang="0">
                  <a:pos x="22" y="0"/>
                </a:cxn>
                <a:cxn ang="0">
                  <a:pos x="16" y="0"/>
                </a:cxn>
                <a:cxn ang="0">
                  <a:pos x="8" y="0"/>
                </a:cxn>
              </a:cxnLst>
              <a:rect l="0" t="0" r="r" b="b"/>
              <a:pathLst>
                <a:path w="22" h="7">
                  <a:moveTo>
                    <a:pt x="8" y="0"/>
                  </a:moveTo>
                  <a:lnTo>
                    <a:pt x="8" y="0"/>
                  </a:lnTo>
                  <a:lnTo>
                    <a:pt x="0" y="7"/>
                  </a:lnTo>
                  <a:lnTo>
                    <a:pt x="8" y="7"/>
                  </a:lnTo>
                  <a:lnTo>
                    <a:pt x="16" y="7"/>
                  </a:lnTo>
                  <a:lnTo>
                    <a:pt x="22" y="7"/>
                  </a:lnTo>
                  <a:lnTo>
                    <a:pt x="22"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23" name="Line 6407"/>
            <p:cNvSpPr>
              <a:spLocks noChangeShapeType="1"/>
            </p:cNvSpPr>
            <p:nvPr/>
          </p:nvSpPr>
          <p:spPr bwMode="auto">
            <a:xfrm>
              <a:off x="5756276" y="29019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24" name="Freeform 6408"/>
            <p:cNvSpPr>
              <a:spLocks/>
            </p:cNvSpPr>
            <p:nvPr/>
          </p:nvSpPr>
          <p:spPr bwMode="auto">
            <a:xfrm>
              <a:off x="5753101" y="2901950"/>
              <a:ext cx="23813" cy="3175"/>
            </a:xfrm>
            <a:custGeom>
              <a:avLst/>
              <a:gdLst/>
              <a:ahLst/>
              <a:cxnLst>
                <a:cxn ang="0">
                  <a:pos x="8" y="0"/>
                </a:cxn>
                <a:cxn ang="0">
                  <a:pos x="0" y="0"/>
                </a:cxn>
                <a:cxn ang="0">
                  <a:pos x="0" y="7"/>
                </a:cxn>
                <a:cxn ang="0">
                  <a:pos x="45" y="7"/>
                </a:cxn>
                <a:cxn ang="0">
                  <a:pos x="45" y="0"/>
                </a:cxn>
                <a:cxn ang="0">
                  <a:pos x="37" y="0"/>
                </a:cxn>
                <a:cxn ang="0">
                  <a:pos x="8" y="0"/>
                </a:cxn>
              </a:cxnLst>
              <a:rect l="0" t="0" r="r" b="b"/>
              <a:pathLst>
                <a:path w="45" h="7">
                  <a:moveTo>
                    <a:pt x="8" y="0"/>
                  </a:moveTo>
                  <a:lnTo>
                    <a:pt x="0" y="0"/>
                  </a:lnTo>
                  <a:lnTo>
                    <a:pt x="0" y="7"/>
                  </a:lnTo>
                  <a:lnTo>
                    <a:pt x="45" y="7"/>
                  </a:lnTo>
                  <a:lnTo>
                    <a:pt x="45" y="0"/>
                  </a:lnTo>
                  <a:lnTo>
                    <a:pt x="37"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25" name="Freeform 6409"/>
            <p:cNvSpPr>
              <a:spLocks/>
            </p:cNvSpPr>
            <p:nvPr/>
          </p:nvSpPr>
          <p:spPr bwMode="auto">
            <a:xfrm>
              <a:off x="5753101" y="2901950"/>
              <a:ext cx="23813" cy="3175"/>
            </a:xfrm>
            <a:custGeom>
              <a:avLst/>
              <a:gdLst/>
              <a:ahLst/>
              <a:cxnLst>
                <a:cxn ang="0">
                  <a:pos x="8" y="0"/>
                </a:cxn>
                <a:cxn ang="0">
                  <a:pos x="0" y="0"/>
                </a:cxn>
                <a:cxn ang="0">
                  <a:pos x="0" y="7"/>
                </a:cxn>
                <a:cxn ang="0">
                  <a:pos x="8" y="7"/>
                </a:cxn>
                <a:cxn ang="0">
                  <a:pos x="37" y="7"/>
                </a:cxn>
                <a:cxn ang="0">
                  <a:pos x="45" y="7"/>
                </a:cxn>
                <a:cxn ang="0">
                  <a:pos x="45" y="0"/>
                </a:cxn>
                <a:cxn ang="0">
                  <a:pos x="37" y="0"/>
                </a:cxn>
                <a:cxn ang="0">
                  <a:pos x="8" y="0"/>
                </a:cxn>
              </a:cxnLst>
              <a:rect l="0" t="0" r="r" b="b"/>
              <a:pathLst>
                <a:path w="45" h="7">
                  <a:moveTo>
                    <a:pt x="8" y="0"/>
                  </a:moveTo>
                  <a:lnTo>
                    <a:pt x="0" y="0"/>
                  </a:lnTo>
                  <a:lnTo>
                    <a:pt x="0" y="7"/>
                  </a:lnTo>
                  <a:lnTo>
                    <a:pt x="8" y="7"/>
                  </a:lnTo>
                  <a:lnTo>
                    <a:pt x="37" y="7"/>
                  </a:lnTo>
                  <a:lnTo>
                    <a:pt x="45" y="7"/>
                  </a:lnTo>
                  <a:lnTo>
                    <a:pt x="45" y="0"/>
                  </a:lnTo>
                  <a:lnTo>
                    <a:pt x="37"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26" name="Line 6410"/>
            <p:cNvSpPr>
              <a:spLocks noChangeShapeType="1"/>
            </p:cNvSpPr>
            <p:nvPr/>
          </p:nvSpPr>
          <p:spPr bwMode="auto">
            <a:xfrm>
              <a:off x="5776913" y="29051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27" name="Freeform 6411"/>
            <p:cNvSpPr>
              <a:spLocks/>
            </p:cNvSpPr>
            <p:nvPr/>
          </p:nvSpPr>
          <p:spPr bwMode="auto">
            <a:xfrm>
              <a:off x="5768976" y="2901950"/>
              <a:ext cx="7938" cy="30163"/>
            </a:xfrm>
            <a:custGeom>
              <a:avLst/>
              <a:gdLst/>
              <a:ahLst/>
              <a:cxnLst>
                <a:cxn ang="0">
                  <a:pos x="15" y="7"/>
                </a:cxn>
                <a:cxn ang="0">
                  <a:pos x="15" y="0"/>
                </a:cxn>
                <a:cxn ang="0">
                  <a:pos x="7" y="0"/>
                </a:cxn>
                <a:cxn ang="0">
                  <a:pos x="0" y="7"/>
                </a:cxn>
                <a:cxn ang="0">
                  <a:pos x="0" y="51"/>
                </a:cxn>
                <a:cxn ang="0">
                  <a:pos x="7" y="57"/>
                </a:cxn>
                <a:cxn ang="0">
                  <a:pos x="15" y="51"/>
                </a:cxn>
                <a:cxn ang="0">
                  <a:pos x="15" y="7"/>
                </a:cxn>
              </a:cxnLst>
              <a:rect l="0" t="0" r="r" b="b"/>
              <a:pathLst>
                <a:path w="15" h="57">
                  <a:moveTo>
                    <a:pt x="15" y="7"/>
                  </a:moveTo>
                  <a:lnTo>
                    <a:pt x="15" y="0"/>
                  </a:lnTo>
                  <a:lnTo>
                    <a:pt x="7" y="0"/>
                  </a:lnTo>
                  <a:lnTo>
                    <a:pt x="0" y="7"/>
                  </a:lnTo>
                  <a:lnTo>
                    <a:pt x="0" y="51"/>
                  </a:lnTo>
                  <a:lnTo>
                    <a:pt x="7" y="57"/>
                  </a:lnTo>
                  <a:lnTo>
                    <a:pt x="15" y="51"/>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28" name="Freeform 6412"/>
            <p:cNvSpPr>
              <a:spLocks/>
            </p:cNvSpPr>
            <p:nvPr/>
          </p:nvSpPr>
          <p:spPr bwMode="auto">
            <a:xfrm>
              <a:off x="5768976" y="2901950"/>
              <a:ext cx="7938" cy="30163"/>
            </a:xfrm>
            <a:custGeom>
              <a:avLst/>
              <a:gdLst/>
              <a:ahLst/>
              <a:cxnLst>
                <a:cxn ang="0">
                  <a:pos x="15" y="7"/>
                </a:cxn>
                <a:cxn ang="0">
                  <a:pos x="15" y="0"/>
                </a:cxn>
                <a:cxn ang="0">
                  <a:pos x="7" y="0"/>
                </a:cxn>
                <a:cxn ang="0">
                  <a:pos x="0" y="7"/>
                </a:cxn>
                <a:cxn ang="0">
                  <a:pos x="0" y="51"/>
                </a:cxn>
                <a:cxn ang="0">
                  <a:pos x="7" y="57"/>
                </a:cxn>
                <a:cxn ang="0">
                  <a:pos x="15" y="51"/>
                </a:cxn>
                <a:cxn ang="0">
                  <a:pos x="15" y="51"/>
                </a:cxn>
                <a:cxn ang="0">
                  <a:pos x="15" y="7"/>
                </a:cxn>
              </a:cxnLst>
              <a:rect l="0" t="0" r="r" b="b"/>
              <a:pathLst>
                <a:path w="15" h="57">
                  <a:moveTo>
                    <a:pt x="15" y="7"/>
                  </a:moveTo>
                  <a:lnTo>
                    <a:pt x="15" y="0"/>
                  </a:lnTo>
                  <a:lnTo>
                    <a:pt x="7" y="0"/>
                  </a:lnTo>
                  <a:lnTo>
                    <a:pt x="0" y="7"/>
                  </a:lnTo>
                  <a:lnTo>
                    <a:pt x="0" y="51"/>
                  </a:lnTo>
                  <a:lnTo>
                    <a:pt x="7" y="57"/>
                  </a:lnTo>
                  <a:lnTo>
                    <a:pt x="15" y="51"/>
                  </a:lnTo>
                  <a:lnTo>
                    <a:pt x="15" y="51"/>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29" name="Line 6413"/>
            <p:cNvSpPr>
              <a:spLocks noChangeShapeType="1"/>
            </p:cNvSpPr>
            <p:nvPr/>
          </p:nvSpPr>
          <p:spPr bwMode="auto">
            <a:xfrm>
              <a:off x="5772151" y="29241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30" name="Freeform 6414"/>
            <p:cNvSpPr>
              <a:spLocks/>
            </p:cNvSpPr>
            <p:nvPr/>
          </p:nvSpPr>
          <p:spPr bwMode="auto">
            <a:xfrm>
              <a:off x="5768976" y="2924175"/>
              <a:ext cx="15875" cy="7938"/>
            </a:xfrm>
            <a:custGeom>
              <a:avLst/>
              <a:gdLst/>
              <a:ahLst/>
              <a:cxnLst>
                <a:cxn ang="0">
                  <a:pos x="7" y="0"/>
                </a:cxn>
                <a:cxn ang="0">
                  <a:pos x="0" y="0"/>
                </a:cxn>
                <a:cxn ang="0">
                  <a:pos x="0" y="8"/>
                </a:cxn>
                <a:cxn ang="0">
                  <a:pos x="7" y="14"/>
                </a:cxn>
                <a:cxn ang="0">
                  <a:pos x="23" y="14"/>
                </a:cxn>
                <a:cxn ang="0">
                  <a:pos x="30" y="8"/>
                </a:cxn>
                <a:cxn ang="0">
                  <a:pos x="23" y="0"/>
                </a:cxn>
                <a:cxn ang="0">
                  <a:pos x="7" y="0"/>
                </a:cxn>
              </a:cxnLst>
              <a:rect l="0" t="0" r="r" b="b"/>
              <a:pathLst>
                <a:path w="30" h="14">
                  <a:moveTo>
                    <a:pt x="7" y="0"/>
                  </a:moveTo>
                  <a:lnTo>
                    <a:pt x="0" y="0"/>
                  </a:lnTo>
                  <a:lnTo>
                    <a:pt x="0" y="8"/>
                  </a:lnTo>
                  <a:lnTo>
                    <a:pt x="7" y="14"/>
                  </a:lnTo>
                  <a:lnTo>
                    <a:pt x="23" y="14"/>
                  </a:lnTo>
                  <a:lnTo>
                    <a:pt x="30" y="8"/>
                  </a:lnTo>
                  <a:lnTo>
                    <a:pt x="23"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31" name="Freeform 6415"/>
            <p:cNvSpPr>
              <a:spLocks/>
            </p:cNvSpPr>
            <p:nvPr/>
          </p:nvSpPr>
          <p:spPr bwMode="auto">
            <a:xfrm>
              <a:off x="5768976" y="2924175"/>
              <a:ext cx="15875" cy="7938"/>
            </a:xfrm>
            <a:custGeom>
              <a:avLst/>
              <a:gdLst/>
              <a:ahLst/>
              <a:cxnLst>
                <a:cxn ang="0">
                  <a:pos x="7" y="0"/>
                </a:cxn>
                <a:cxn ang="0">
                  <a:pos x="0" y="0"/>
                </a:cxn>
                <a:cxn ang="0">
                  <a:pos x="0" y="8"/>
                </a:cxn>
                <a:cxn ang="0">
                  <a:pos x="7" y="14"/>
                </a:cxn>
                <a:cxn ang="0">
                  <a:pos x="23" y="14"/>
                </a:cxn>
                <a:cxn ang="0">
                  <a:pos x="30" y="8"/>
                </a:cxn>
                <a:cxn ang="0">
                  <a:pos x="23" y="0"/>
                </a:cxn>
                <a:cxn ang="0">
                  <a:pos x="23" y="0"/>
                </a:cxn>
                <a:cxn ang="0">
                  <a:pos x="7" y="0"/>
                </a:cxn>
              </a:cxnLst>
              <a:rect l="0" t="0" r="r" b="b"/>
              <a:pathLst>
                <a:path w="30" h="14">
                  <a:moveTo>
                    <a:pt x="7" y="0"/>
                  </a:moveTo>
                  <a:lnTo>
                    <a:pt x="0" y="0"/>
                  </a:lnTo>
                  <a:lnTo>
                    <a:pt x="0" y="8"/>
                  </a:lnTo>
                  <a:lnTo>
                    <a:pt x="7" y="14"/>
                  </a:lnTo>
                  <a:lnTo>
                    <a:pt x="23" y="14"/>
                  </a:lnTo>
                  <a:lnTo>
                    <a:pt x="30" y="8"/>
                  </a:lnTo>
                  <a:lnTo>
                    <a:pt x="23" y="0"/>
                  </a:lnTo>
                  <a:lnTo>
                    <a:pt x="23"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32" name="Line 6416"/>
            <p:cNvSpPr>
              <a:spLocks noChangeShapeType="1"/>
            </p:cNvSpPr>
            <p:nvPr/>
          </p:nvSpPr>
          <p:spPr bwMode="auto">
            <a:xfrm>
              <a:off x="5780088" y="29241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33" name="Freeform 6417"/>
            <p:cNvSpPr>
              <a:spLocks/>
            </p:cNvSpPr>
            <p:nvPr/>
          </p:nvSpPr>
          <p:spPr bwMode="auto">
            <a:xfrm>
              <a:off x="5776913" y="2924175"/>
              <a:ext cx="11113" cy="7938"/>
            </a:xfrm>
            <a:custGeom>
              <a:avLst/>
              <a:gdLst/>
              <a:ahLst/>
              <a:cxnLst>
                <a:cxn ang="0">
                  <a:pos x="8" y="0"/>
                </a:cxn>
                <a:cxn ang="0">
                  <a:pos x="0" y="0"/>
                </a:cxn>
                <a:cxn ang="0">
                  <a:pos x="0" y="8"/>
                </a:cxn>
                <a:cxn ang="0">
                  <a:pos x="8" y="14"/>
                </a:cxn>
                <a:cxn ang="0">
                  <a:pos x="15" y="14"/>
                </a:cxn>
                <a:cxn ang="0">
                  <a:pos x="22" y="8"/>
                </a:cxn>
                <a:cxn ang="0">
                  <a:pos x="15" y="0"/>
                </a:cxn>
                <a:cxn ang="0">
                  <a:pos x="8" y="0"/>
                </a:cxn>
              </a:cxnLst>
              <a:rect l="0" t="0" r="r" b="b"/>
              <a:pathLst>
                <a:path w="22" h="14">
                  <a:moveTo>
                    <a:pt x="8" y="0"/>
                  </a:moveTo>
                  <a:lnTo>
                    <a:pt x="0" y="0"/>
                  </a:lnTo>
                  <a:lnTo>
                    <a:pt x="0" y="8"/>
                  </a:lnTo>
                  <a:lnTo>
                    <a:pt x="8" y="14"/>
                  </a:lnTo>
                  <a:lnTo>
                    <a:pt x="15" y="14"/>
                  </a:lnTo>
                  <a:lnTo>
                    <a:pt x="22" y="8"/>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34" name="Freeform 6418"/>
            <p:cNvSpPr>
              <a:spLocks/>
            </p:cNvSpPr>
            <p:nvPr/>
          </p:nvSpPr>
          <p:spPr bwMode="auto">
            <a:xfrm>
              <a:off x="5776913" y="2924175"/>
              <a:ext cx="11113" cy="7938"/>
            </a:xfrm>
            <a:custGeom>
              <a:avLst/>
              <a:gdLst/>
              <a:ahLst/>
              <a:cxnLst>
                <a:cxn ang="0">
                  <a:pos x="8" y="0"/>
                </a:cxn>
                <a:cxn ang="0">
                  <a:pos x="0" y="0"/>
                </a:cxn>
                <a:cxn ang="0">
                  <a:pos x="0" y="8"/>
                </a:cxn>
                <a:cxn ang="0">
                  <a:pos x="8" y="14"/>
                </a:cxn>
                <a:cxn ang="0">
                  <a:pos x="15" y="14"/>
                </a:cxn>
                <a:cxn ang="0">
                  <a:pos x="22" y="8"/>
                </a:cxn>
                <a:cxn ang="0">
                  <a:pos x="15" y="0"/>
                </a:cxn>
                <a:cxn ang="0">
                  <a:pos x="15" y="0"/>
                </a:cxn>
                <a:cxn ang="0">
                  <a:pos x="8" y="0"/>
                </a:cxn>
              </a:cxnLst>
              <a:rect l="0" t="0" r="r" b="b"/>
              <a:pathLst>
                <a:path w="22" h="14">
                  <a:moveTo>
                    <a:pt x="8" y="0"/>
                  </a:moveTo>
                  <a:lnTo>
                    <a:pt x="0" y="0"/>
                  </a:lnTo>
                  <a:lnTo>
                    <a:pt x="0" y="8"/>
                  </a:lnTo>
                  <a:lnTo>
                    <a:pt x="8" y="14"/>
                  </a:lnTo>
                  <a:lnTo>
                    <a:pt x="15" y="14"/>
                  </a:lnTo>
                  <a:lnTo>
                    <a:pt x="22" y="8"/>
                  </a:lnTo>
                  <a:lnTo>
                    <a:pt x="15"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35" name="Line 6419"/>
            <p:cNvSpPr>
              <a:spLocks noChangeShapeType="1"/>
            </p:cNvSpPr>
            <p:nvPr/>
          </p:nvSpPr>
          <p:spPr bwMode="auto">
            <a:xfrm>
              <a:off x="5788026" y="29289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36" name="Freeform 6420"/>
            <p:cNvSpPr>
              <a:spLocks/>
            </p:cNvSpPr>
            <p:nvPr/>
          </p:nvSpPr>
          <p:spPr bwMode="auto">
            <a:xfrm>
              <a:off x="5780088" y="2924175"/>
              <a:ext cx="7938" cy="19050"/>
            </a:xfrm>
            <a:custGeom>
              <a:avLst/>
              <a:gdLst/>
              <a:ahLst/>
              <a:cxnLst>
                <a:cxn ang="0">
                  <a:pos x="14" y="8"/>
                </a:cxn>
                <a:cxn ang="0">
                  <a:pos x="7" y="0"/>
                </a:cxn>
                <a:cxn ang="0">
                  <a:pos x="0" y="8"/>
                </a:cxn>
                <a:cxn ang="0">
                  <a:pos x="0" y="29"/>
                </a:cxn>
                <a:cxn ang="0">
                  <a:pos x="7" y="36"/>
                </a:cxn>
                <a:cxn ang="0">
                  <a:pos x="14" y="29"/>
                </a:cxn>
                <a:cxn ang="0">
                  <a:pos x="14" y="8"/>
                </a:cxn>
              </a:cxnLst>
              <a:rect l="0" t="0" r="r" b="b"/>
              <a:pathLst>
                <a:path w="14" h="36">
                  <a:moveTo>
                    <a:pt x="14" y="8"/>
                  </a:moveTo>
                  <a:lnTo>
                    <a:pt x="7" y="0"/>
                  </a:lnTo>
                  <a:lnTo>
                    <a:pt x="0" y="8"/>
                  </a:lnTo>
                  <a:lnTo>
                    <a:pt x="0" y="29"/>
                  </a:lnTo>
                  <a:lnTo>
                    <a:pt x="7" y="36"/>
                  </a:lnTo>
                  <a:lnTo>
                    <a:pt x="14" y="29"/>
                  </a:lnTo>
                  <a:lnTo>
                    <a:pt x="14"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37" name="Freeform 6421"/>
            <p:cNvSpPr>
              <a:spLocks/>
            </p:cNvSpPr>
            <p:nvPr/>
          </p:nvSpPr>
          <p:spPr bwMode="auto">
            <a:xfrm>
              <a:off x="5780088" y="2924175"/>
              <a:ext cx="7938" cy="19050"/>
            </a:xfrm>
            <a:custGeom>
              <a:avLst/>
              <a:gdLst/>
              <a:ahLst/>
              <a:cxnLst>
                <a:cxn ang="0">
                  <a:pos x="14" y="8"/>
                </a:cxn>
                <a:cxn ang="0">
                  <a:pos x="7" y="0"/>
                </a:cxn>
                <a:cxn ang="0">
                  <a:pos x="7" y="0"/>
                </a:cxn>
                <a:cxn ang="0">
                  <a:pos x="0" y="8"/>
                </a:cxn>
                <a:cxn ang="0">
                  <a:pos x="0" y="29"/>
                </a:cxn>
                <a:cxn ang="0">
                  <a:pos x="7" y="36"/>
                </a:cxn>
                <a:cxn ang="0">
                  <a:pos x="7" y="36"/>
                </a:cxn>
                <a:cxn ang="0">
                  <a:pos x="14" y="29"/>
                </a:cxn>
                <a:cxn ang="0">
                  <a:pos x="14" y="8"/>
                </a:cxn>
              </a:cxnLst>
              <a:rect l="0" t="0" r="r" b="b"/>
              <a:pathLst>
                <a:path w="14" h="36">
                  <a:moveTo>
                    <a:pt x="14" y="8"/>
                  </a:moveTo>
                  <a:lnTo>
                    <a:pt x="7" y="0"/>
                  </a:lnTo>
                  <a:lnTo>
                    <a:pt x="7" y="0"/>
                  </a:lnTo>
                  <a:lnTo>
                    <a:pt x="0" y="8"/>
                  </a:lnTo>
                  <a:lnTo>
                    <a:pt x="0" y="29"/>
                  </a:lnTo>
                  <a:lnTo>
                    <a:pt x="7" y="36"/>
                  </a:lnTo>
                  <a:lnTo>
                    <a:pt x="7" y="36"/>
                  </a:lnTo>
                  <a:lnTo>
                    <a:pt x="14" y="29"/>
                  </a:lnTo>
                  <a:lnTo>
                    <a:pt x="14"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38" name="Line 6422"/>
            <p:cNvSpPr>
              <a:spLocks noChangeShapeType="1"/>
            </p:cNvSpPr>
            <p:nvPr/>
          </p:nvSpPr>
          <p:spPr bwMode="auto">
            <a:xfrm>
              <a:off x="5784851" y="29352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39" name="Freeform 6423"/>
            <p:cNvSpPr>
              <a:spLocks/>
            </p:cNvSpPr>
            <p:nvPr/>
          </p:nvSpPr>
          <p:spPr bwMode="auto">
            <a:xfrm>
              <a:off x="5780088" y="2935288"/>
              <a:ext cx="23813" cy="7938"/>
            </a:xfrm>
            <a:custGeom>
              <a:avLst/>
              <a:gdLst/>
              <a:ahLst/>
              <a:cxnLst>
                <a:cxn ang="0">
                  <a:pos x="7" y="0"/>
                </a:cxn>
                <a:cxn ang="0">
                  <a:pos x="0" y="7"/>
                </a:cxn>
                <a:cxn ang="0">
                  <a:pos x="7" y="14"/>
                </a:cxn>
                <a:cxn ang="0">
                  <a:pos x="37" y="14"/>
                </a:cxn>
                <a:cxn ang="0">
                  <a:pos x="45" y="7"/>
                </a:cxn>
                <a:cxn ang="0">
                  <a:pos x="37" y="0"/>
                </a:cxn>
                <a:cxn ang="0">
                  <a:pos x="7" y="0"/>
                </a:cxn>
              </a:cxnLst>
              <a:rect l="0" t="0" r="r" b="b"/>
              <a:pathLst>
                <a:path w="45" h="14">
                  <a:moveTo>
                    <a:pt x="7" y="0"/>
                  </a:moveTo>
                  <a:lnTo>
                    <a:pt x="0" y="7"/>
                  </a:lnTo>
                  <a:lnTo>
                    <a:pt x="7" y="14"/>
                  </a:lnTo>
                  <a:lnTo>
                    <a:pt x="37" y="14"/>
                  </a:lnTo>
                  <a:lnTo>
                    <a:pt x="45" y="7"/>
                  </a:lnTo>
                  <a:lnTo>
                    <a:pt x="37"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40" name="Freeform 6424"/>
            <p:cNvSpPr>
              <a:spLocks/>
            </p:cNvSpPr>
            <p:nvPr/>
          </p:nvSpPr>
          <p:spPr bwMode="auto">
            <a:xfrm>
              <a:off x="5780088" y="2935288"/>
              <a:ext cx="23813" cy="7938"/>
            </a:xfrm>
            <a:custGeom>
              <a:avLst/>
              <a:gdLst/>
              <a:ahLst/>
              <a:cxnLst>
                <a:cxn ang="0">
                  <a:pos x="7" y="0"/>
                </a:cxn>
                <a:cxn ang="0">
                  <a:pos x="0" y="7"/>
                </a:cxn>
                <a:cxn ang="0">
                  <a:pos x="0" y="7"/>
                </a:cxn>
                <a:cxn ang="0">
                  <a:pos x="7" y="14"/>
                </a:cxn>
                <a:cxn ang="0">
                  <a:pos x="37" y="14"/>
                </a:cxn>
                <a:cxn ang="0">
                  <a:pos x="45" y="7"/>
                </a:cxn>
                <a:cxn ang="0">
                  <a:pos x="45" y="7"/>
                </a:cxn>
                <a:cxn ang="0">
                  <a:pos x="37" y="0"/>
                </a:cxn>
                <a:cxn ang="0">
                  <a:pos x="7" y="0"/>
                </a:cxn>
              </a:cxnLst>
              <a:rect l="0" t="0" r="r" b="b"/>
              <a:pathLst>
                <a:path w="45" h="14">
                  <a:moveTo>
                    <a:pt x="7" y="0"/>
                  </a:moveTo>
                  <a:lnTo>
                    <a:pt x="0" y="7"/>
                  </a:lnTo>
                  <a:lnTo>
                    <a:pt x="0" y="7"/>
                  </a:lnTo>
                  <a:lnTo>
                    <a:pt x="7" y="14"/>
                  </a:lnTo>
                  <a:lnTo>
                    <a:pt x="37" y="14"/>
                  </a:lnTo>
                  <a:lnTo>
                    <a:pt x="45" y="7"/>
                  </a:lnTo>
                  <a:lnTo>
                    <a:pt x="45" y="7"/>
                  </a:lnTo>
                  <a:lnTo>
                    <a:pt x="37"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41" name="Line 6425"/>
            <p:cNvSpPr>
              <a:spLocks noChangeShapeType="1"/>
            </p:cNvSpPr>
            <p:nvPr/>
          </p:nvSpPr>
          <p:spPr bwMode="auto">
            <a:xfrm>
              <a:off x="5800726" y="29352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42" name="Freeform 6426"/>
            <p:cNvSpPr>
              <a:spLocks/>
            </p:cNvSpPr>
            <p:nvPr/>
          </p:nvSpPr>
          <p:spPr bwMode="auto">
            <a:xfrm>
              <a:off x="5795963" y="2935288"/>
              <a:ext cx="12700" cy="7938"/>
            </a:xfrm>
            <a:custGeom>
              <a:avLst/>
              <a:gdLst/>
              <a:ahLst/>
              <a:cxnLst>
                <a:cxn ang="0">
                  <a:pos x="7" y="0"/>
                </a:cxn>
                <a:cxn ang="0">
                  <a:pos x="7" y="7"/>
                </a:cxn>
                <a:cxn ang="0">
                  <a:pos x="0" y="7"/>
                </a:cxn>
                <a:cxn ang="0">
                  <a:pos x="7" y="14"/>
                </a:cxn>
                <a:cxn ang="0">
                  <a:pos x="15" y="14"/>
                </a:cxn>
                <a:cxn ang="0">
                  <a:pos x="22" y="7"/>
                </a:cxn>
                <a:cxn ang="0">
                  <a:pos x="15" y="0"/>
                </a:cxn>
                <a:cxn ang="0">
                  <a:pos x="7" y="0"/>
                </a:cxn>
              </a:cxnLst>
              <a:rect l="0" t="0" r="r" b="b"/>
              <a:pathLst>
                <a:path w="22" h="14">
                  <a:moveTo>
                    <a:pt x="7" y="0"/>
                  </a:moveTo>
                  <a:lnTo>
                    <a:pt x="7" y="7"/>
                  </a:lnTo>
                  <a:lnTo>
                    <a:pt x="0" y="7"/>
                  </a:lnTo>
                  <a:lnTo>
                    <a:pt x="7" y="14"/>
                  </a:lnTo>
                  <a:lnTo>
                    <a:pt x="15" y="14"/>
                  </a:lnTo>
                  <a:lnTo>
                    <a:pt x="22" y="7"/>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43" name="Freeform 6427"/>
            <p:cNvSpPr>
              <a:spLocks/>
            </p:cNvSpPr>
            <p:nvPr/>
          </p:nvSpPr>
          <p:spPr bwMode="auto">
            <a:xfrm>
              <a:off x="5795963" y="2935288"/>
              <a:ext cx="12700" cy="7938"/>
            </a:xfrm>
            <a:custGeom>
              <a:avLst/>
              <a:gdLst/>
              <a:ahLst/>
              <a:cxnLst>
                <a:cxn ang="0">
                  <a:pos x="7" y="0"/>
                </a:cxn>
                <a:cxn ang="0">
                  <a:pos x="7" y="7"/>
                </a:cxn>
                <a:cxn ang="0">
                  <a:pos x="0" y="7"/>
                </a:cxn>
                <a:cxn ang="0">
                  <a:pos x="7" y="14"/>
                </a:cxn>
                <a:cxn ang="0">
                  <a:pos x="15" y="14"/>
                </a:cxn>
                <a:cxn ang="0">
                  <a:pos x="22" y="7"/>
                </a:cxn>
                <a:cxn ang="0">
                  <a:pos x="22" y="7"/>
                </a:cxn>
                <a:cxn ang="0">
                  <a:pos x="15" y="0"/>
                </a:cxn>
                <a:cxn ang="0">
                  <a:pos x="7" y="0"/>
                </a:cxn>
              </a:cxnLst>
              <a:rect l="0" t="0" r="r" b="b"/>
              <a:pathLst>
                <a:path w="22" h="14">
                  <a:moveTo>
                    <a:pt x="7" y="0"/>
                  </a:moveTo>
                  <a:lnTo>
                    <a:pt x="7" y="7"/>
                  </a:lnTo>
                  <a:lnTo>
                    <a:pt x="0" y="7"/>
                  </a:lnTo>
                  <a:lnTo>
                    <a:pt x="7" y="14"/>
                  </a:lnTo>
                  <a:lnTo>
                    <a:pt x="15" y="14"/>
                  </a:lnTo>
                  <a:lnTo>
                    <a:pt x="22" y="7"/>
                  </a:lnTo>
                  <a:lnTo>
                    <a:pt x="22" y="7"/>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44" name="Line 6428"/>
            <p:cNvSpPr>
              <a:spLocks noChangeShapeType="1"/>
            </p:cNvSpPr>
            <p:nvPr/>
          </p:nvSpPr>
          <p:spPr bwMode="auto">
            <a:xfrm>
              <a:off x="5803901" y="29352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45" name="Freeform 6429"/>
            <p:cNvSpPr>
              <a:spLocks/>
            </p:cNvSpPr>
            <p:nvPr/>
          </p:nvSpPr>
          <p:spPr bwMode="auto">
            <a:xfrm>
              <a:off x="5800726" y="2935288"/>
              <a:ext cx="15875" cy="7938"/>
            </a:xfrm>
            <a:custGeom>
              <a:avLst/>
              <a:gdLst/>
              <a:ahLst/>
              <a:cxnLst>
                <a:cxn ang="0">
                  <a:pos x="8" y="0"/>
                </a:cxn>
                <a:cxn ang="0">
                  <a:pos x="0" y="7"/>
                </a:cxn>
                <a:cxn ang="0">
                  <a:pos x="8" y="14"/>
                </a:cxn>
                <a:cxn ang="0">
                  <a:pos x="22" y="14"/>
                </a:cxn>
                <a:cxn ang="0">
                  <a:pos x="30" y="7"/>
                </a:cxn>
                <a:cxn ang="0">
                  <a:pos x="22" y="0"/>
                </a:cxn>
                <a:cxn ang="0">
                  <a:pos x="8" y="0"/>
                </a:cxn>
              </a:cxnLst>
              <a:rect l="0" t="0" r="r" b="b"/>
              <a:pathLst>
                <a:path w="30" h="14">
                  <a:moveTo>
                    <a:pt x="8" y="0"/>
                  </a:moveTo>
                  <a:lnTo>
                    <a:pt x="0" y="7"/>
                  </a:lnTo>
                  <a:lnTo>
                    <a:pt x="8" y="14"/>
                  </a:lnTo>
                  <a:lnTo>
                    <a:pt x="22" y="14"/>
                  </a:lnTo>
                  <a:lnTo>
                    <a:pt x="30" y="7"/>
                  </a:lnTo>
                  <a:lnTo>
                    <a:pt x="22"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46" name="Freeform 6430"/>
            <p:cNvSpPr>
              <a:spLocks/>
            </p:cNvSpPr>
            <p:nvPr/>
          </p:nvSpPr>
          <p:spPr bwMode="auto">
            <a:xfrm>
              <a:off x="5800726" y="2935288"/>
              <a:ext cx="15875" cy="7938"/>
            </a:xfrm>
            <a:custGeom>
              <a:avLst/>
              <a:gdLst/>
              <a:ahLst/>
              <a:cxnLst>
                <a:cxn ang="0">
                  <a:pos x="8" y="0"/>
                </a:cxn>
                <a:cxn ang="0">
                  <a:pos x="0" y="7"/>
                </a:cxn>
                <a:cxn ang="0">
                  <a:pos x="0" y="7"/>
                </a:cxn>
                <a:cxn ang="0">
                  <a:pos x="8" y="14"/>
                </a:cxn>
                <a:cxn ang="0">
                  <a:pos x="22" y="14"/>
                </a:cxn>
                <a:cxn ang="0">
                  <a:pos x="30" y="7"/>
                </a:cxn>
                <a:cxn ang="0">
                  <a:pos x="30" y="7"/>
                </a:cxn>
                <a:cxn ang="0">
                  <a:pos x="22" y="0"/>
                </a:cxn>
                <a:cxn ang="0">
                  <a:pos x="8" y="0"/>
                </a:cxn>
              </a:cxnLst>
              <a:rect l="0" t="0" r="r" b="b"/>
              <a:pathLst>
                <a:path w="30" h="14">
                  <a:moveTo>
                    <a:pt x="8" y="0"/>
                  </a:moveTo>
                  <a:lnTo>
                    <a:pt x="0" y="7"/>
                  </a:lnTo>
                  <a:lnTo>
                    <a:pt x="0" y="7"/>
                  </a:lnTo>
                  <a:lnTo>
                    <a:pt x="8" y="14"/>
                  </a:lnTo>
                  <a:lnTo>
                    <a:pt x="22" y="14"/>
                  </a:lnTo>
                  <a:lnTo>
                    <a:pt x="30" y="7"/>
                  </a:lnTo>
                  <a:lnTo>
                    <a:pt x="30" y="7"/>
                  </a:lnTo>
                  <a:lnTo>
                    <a:pt x="22"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47" name="Line 6431"/>
            <p:cNvSpPr>
              <a:spLocks noChangeShapeType="1"/>
            </p:cNvSpPr>
            <p:nvPr/>
          </p:nvSpPr>
          <p:spPr bwMode="auto">
            <a:xfrm>
              <a:off x="5811838" y="29352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48" name="Freeform 6432"/>
            <p:cNvSpPr>
              <a:spLocks/>
            </p:cNvSpPr>
            <p:nvPr/>
          </p:nvSpPr>
          <p:spPr bwMode="auto">
            <a:xfrm>
              <a:off x="5808663" y="2935288"/>
              <a:ext cx="19050" cy="7938"/>
            </a:xfrm>
            <a:custGeom>
              <a:avLst/>
              <a:gdLst/>
              <a:ahLst/>
              <a:cxnLst>
                <a:cxn ang="0">
                  <a:pos x="7" y="0"/>
                </a:cxn>
                <a:cxn ang="0">
                  <a:pos x="0" y="7"/>
                </a:cxn>
                <a:cxn ang="0">
                  <a:pos x="7" y="14"/>
                </a:cxn>
                <a:cxn ang="0">
                  <a:pos x="31" y="14"/>
                </a:cxn>
                <a:cxn ang="0">
                  <a:pos x="38" y="7"/>
                </a:cxn>
                <a:cxn ang="0">
                  <a:pos x="31" y="7"/>
                </a:cxn>
                <a:cxn ang="0">
                  <a:pos x="31" y="0"/>
                </a:cxn>
                <a:cxn ang="0">
                  <a:pos x="7" y="0"/>
                </a:cxn>
              </a:cxnLst>
              <a:rect l="0" t="0" r="r" b="b"/>
              <a:pathLst>
                <a:path w="38" h="14">
                  <a:moveTo>
                    <a:pt x="7" y="0"/>
                  </a:moveTo>
                  <a:lnTo>
                    <a:pt x="0" y="7"/>
                  </a:lnTo>
                  <a:lnTo>
                    <a:pt x="7" y="14"/>
                  </a:lnTo>
                  <a:lnTo>
                    <a:pt x="31" y="14"/>
                  </a:lnTo>
                  <a:lnTo>
                    <a:pt x="38" y="7"/>
                  </a:lnTo>
                  <a:lnTo>
                    <a:pt x="31" y="7"/>
                  </a:lnTo>
                  <a:lnTo>
                    <a:pt x="31"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49" name="Freeform 6433"/>
            <p:cNvSpPr>
              <a:spLocks/>
            </p:cNvSpPr>
            <p:nvPr/>
          </p:nvSpPr>
          <p:spPr bwMode="auto">
            <a:xfrm>
              <a:off x="5808663" y="2935288"/>
              <a:ext cx="19050" cy="7938"/>
            </a:xfrm>
            <a:custGeom>
              <a:avLst/>
              <a:gdLst/>
              <a:ahLst/>
              <a:cxnLst>
                <a:cxn ang="0">
                  <a:pos x="7" y="0"/>
                </a:cxn>
                <a:cxn ang="0">
                  <a:pos x="0" y="7"/>
                </a:cxn>
                <a:cxn ang="0">
                  <a:pos x="0" y="7"/>
                </a:cxn>
                <a:cxn ang="0">
                  <a:pos x="7" y="14"/>
                </a:cxn>
                <a:cxn ang="0">
                  <a:pos x="31" y="14"/>
                </a:cxn>
                <a:cxn ang="0">
                  <a:pos x="38" y="7"/>
                </a:cxn>
                <a:cxn ang="0">
                  <a:pos x="31" y="7"/>
                </a:cxn>
                <a:cxn ang="0">
                  <a:pos x="31" y="0"/>
                </a:cxn>
                <a:cxn ang="0">
                  <a:pos x="7" y="0"/>
                </a:cxn>
              </a:cxnLst>
              <a:rect l="0" t="0" r="r" b="b"/>
              <a:pathLst>
                <a:path w="38" h="14">
                  <a:moveTo>
                    <a:pt x="7" y="0"/>
                  </a:moveTo>
                  <a:lnTo>
                    <a:pt x="0" y="7"/>
                  </a:lnTo>
                  <a:lnTo>
                    <a:pt x="0" y="7"/>
                  </a:lnTo>
                  <a:lnTo>
                    <a:pt x="7" y="14"/>
                  </a:lnTo>
                  <a:lnTo>
                    <a:pt x="31" y="14"/>
                  </a:lnTo>
                  <a:lnTo>
                    <a:pt x="38" y="7"/>
                  </a:lnTo>
                  <a:lnTo>
                    <a:pt x="31" y="7"/>
                  </a:lnTo>
                  <a:lnTo>
                    <a:pt x="31"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50" name="Line 6434"/>
            <p:cNvSpPr>
              <a:spLocks noChangeShapeType="1"/>
            </p:cNvSpPr>
            <p:nvPr/>
          </p:nvSpPr>
          <p:spPr bwMode="auto">
            <a:xfrm>
              <a:off x="5824538" y="29352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51" name="Freeform 6435"/>
            <p:cNvSpPr>
              <a:spLocks/>
            </p:cNvSpPr>
            <p:nvPr/>
          </p:nvSpPr>
          <p:spPr bwMode="auto">
            <a:xfrm>
              <a:off x="5819776" y="2935288"/>
              <a:ext cx="15875" cy="7938"/>
            </a:xfrm>
            <a:custGeom>
              <a:avLst/>
              <a:gdLst/>
              <a:ahLst/>
              <a:cxnLst>
                <a:cxn ang="0">
                  <a:pos x="8" y="0"/>
                </a:cxn>
                <a:cxn ang="0">
                  <a:pos x="0" y="7"/>
                </a:cxn>
                <a:cxn ang="0">
                  <a:pos x="8" y="14"/>
                </a:cxn>
                <a:cxn ang="0">
                  <a:pos x="22" y="14"/>
                </a:cxn>
                <a:cxn ang="0">
                  <a:pos x="30" y="7"/>
                </a:cxn>
                <a:cxn ang="0">
                  <a:pos x="22" y="7"/>
                </a:cxn>
                <a:cxn ang="0">
                  <a:pos x="22" y="0"/>
                </a:cxn>
                <a:cxn ang="0">
                  <a:pos x="8" y="0"/>
                </a:cxn>
              </a:cxnLst>
              <a:rect l="0" t="0" r="r" b="b"/>
              <a:pathLst>
                <a:path w="30" h="14">
                  <a:moveTo>
                    <a:pt x="8" y="0"/>
                  </a:moveTo>
                  <a:lnTo>
                    <a:pt x="0" y="7"/>
                  </a:lnTo>
                  <a:lnTo>
                    <a:pt x="8" y="14"/>
                  </a:lnTo>
                  <a:lnTo>
                    <a:pt x="22" y="14"/>
                  </a:lnTo>
                  <a:lnTo>
                    <a:pt x="30" y="7"/>
                  </a:lnTo>
                  <a:lnTo>
                    <a:pt x="22" y="7"/>
                  </a:lnTo>
                  <a:lnTo>
                    <a:pt x="22"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52" name="Freeform 6436"/>
            <p:cNvSpPr>
              <a:spLocks/>
            </p:cNvSpPr>
            <p:nvPr/>
          </p:nvSpPr>
          <p:spPr bwMode="auto">
            <a:xfrm>
              <a:off x="5819776" y="2935288"/>
              <a:ext cx="15875" cy="7938"/>
            </a:xfrm>
            <a:custGeom>
              <a:avLst/>
              <a:gdLst/>
              <a:ahLst/>
              <a:cxnLst>
                <a:cxn ang="0">
                  <a:pos x="8" y="0"/>
                </a:cxn>
                <a:cxn ang="0">
                  <a:pos x="0" y="7"/>
                </a:cxn>
                <a:cxn ang="0">
                  <a:pos x="0" y="7"/>
                </a:cxn>
                <a:cxn ang="0">
                  <a:pos x="8" y="14"/>
                </a:cxn>
                <a:cxn ang="0">
                  <a:pos x="22" y="14"/>
                </a:cxn>
                <a:cxn ang="0">
                  <a:pos x="30" y="7"/>
                </a:cxn>
                <a:cxn ang="0">
                  <a:pos x="22" y="7"/>
                </a:cxn>
                <a:cxn ang="0">
                  <a:pos x="22" y="0"/>
                </a:cxn>
                <a:cxn ang="0">
                  <a:pos x="8" y="0"/>
                </a:cxn>
              </a:cxnLst>
              <a:rect l="0" t="0" r="r" b="b"/>
              <a:pathLst>
                <a:path w="30" h="14">
                  <a:moveTo>
                    <a:pt x="8" y="0"/>
                  </a:moveTo>
                  <a:lnTo>
                    <a:pt x="0" y="7"/>
                  </a:lnTo>
                  <a:lnTo>
                    <a:pt x="0" y="7"/>
                  </a:lnTo>
                  <a:lnTo>
                    <a:pt x="8" y="14"/>
                  </a:lnTo>
                  <a:lnTo>
                    <a:pt x="22" y="14"/>
                  </a:lnTo>
                  <a:lnTo>
                    <a:pt x="30" y="7"/>
                  </a:lnTo>
                  <a:lnTo>
                    <a:pt x="22" y="7"/>
                  </a:lnTo>
                  <a:lnTo>
                    <a:pt x="22"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53" name="Line 6437"/>
            <p:cNvSpPr>
              <a:spLocks noChangeShapeType="1"/>
            </p:cNvSpPr>
            <p:nvPr/>
          </p:nvSpPr>
          <p:spPr bwMode="auto">
            <a:xfrm>
              <a:off x="5832476" y="29352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54" name="Freeform 6438"/>
            <p:cNvSpPr>
              <a:spLocks/>
            </p:cNvSpPr>
            <p:nvPr/>
          </p:nvSpPr>
          <p:spPr bwMode="auto">
            <a:xfrm>
              <a:off x="5827713" y="2935288"/>
              <a:ext cx="12700" cy="7938"/>
            </a:xfrm>
            <a:custGeom>
              <a:avLst/>
              <a:gdLst/>
              <a:ahLst/>
              <a:cxnLst>
                <a:cxn ang="0">
                  <a:pos x="7" y="0"/>
                </a:cxn>
                <a:cxn ang="0">
                  <a:pos x="0" y="7"/>
                </a:cxn>
                <a:cxn ang="0">
                  <a:pos x="7" y="14"/>
                </a:cxn>
                <a:cxn ang="0">
                  <a:pos x="15" y="14"/>
                </a:cxn>
                <a:cxn ang="0">
                  <a:pos x="22" y="7"/>
                </a:cxn>
                <a:cxn ang="0">
                  <a:pos x="15" y="0"/>
                </a:cxn>
                <a:cxn ang="0">
                  <a:pos x="7" y="0"/>
                </a:cxn>
              </a:cxnLst>
              <a:rect l="0" t="0" r="r" b="b"/>
              <a:pathLst>
                <a:path w="22" h="14">
                  <a:moveTo>
                    <a:pt x="7" y="0"/>
                  </a:moveTo>
                  <a:lnTo>
                    <a:pt x="0" y="7"/>
                  </a:lnTo>
                  <a:lnTo>
                    <a:pt x="7" y="14"/>
                  </a:lnTo>
                  <a:lnTo>
                    <a:pt x="15" y="14"/>
                  </a:lnTo>
                  <a:lnTo>
                    <a:pt x="22" y="7"/>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55" name="Freeform 6439"/>
            <p:cNvSpPr>
              <a:spLocks/>
            </p:cNvSpPr>
            <p:nvPr/>
          </p:nvSpPr>
          <p:spPr bwMode="auto">
            <a:xfrm>
              <a:off x="5827713" y="2935288"/>
              <a:ext cx="12700" cy="7938"/>
            </a:xfrm>
            <a:custGeom>
              <a:avLst/>
              <a:gdLst/>
              <a:ahLst/>
              <a:cxnLst>
                <a:cxn ang="0">
                  <a:pos x="7" y="0"/>
                </a:cxn>
                <a:cxn ang="0">
                  <a:pos x="0" y="7"/>
                </a:cxn>
                <a:cxn ang="0">
                  <a:pos x="0" y="7"/>
                </a:cxn>
                <a:cxn ang="0">
                  <a:pos x="7" y="14"/>
                </a:cxn>
                <a:cxn ang="0">
                  <a:pos x="15" y="14"/>
                </a:cxn>
                <a:cxn ang="0">
                  <a:pos x="22" y="7"/>
                </a:cxn>
                <a:cxn ang="0">
                  <a:pos x="22" y="7"/>
                </a:cxn>
                <a:cxn ang="0">
                  <a:pos x="15" y="0"/>
                </a:cxn>
                <a:cxn ang="0">
                  <a:pos x="7" y="0"/>
                </a:cxn>
              </a:cxnLst>
              <a:rect l="0" t="0" r="r" b="b"/>
              <a:pathLst>
                <a:path w="22" h="14">
                  <a:moveTo>
                    <a:pt x="7" y="0"/>
                  </a:moveTo>
                  <a:lnTo>
                    <a:pt x="0" y="7"/>
                  </a:lnTo>
                  <a:lnTo>
                    <a:pt x="0" y="7"/>
                  </a:lnTo>
                  <a:lnTo>
                    <a:pt x="7" y="14"/>
                  </a:lnTo>
                  <a:lnTo>
                    <a:pt x="15" y="14"/>
                  </a:lnTo>
                  <a:lnTo>
                    <a:pt x="22" y="7"/>
                  </a:lnTo>
                  <a:lnTo>
                    <a:pt x="22" y="7"/>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56" name="Line 6440"/>
            <p:cNvSpPr>
              <a:spLocks noChangeShapeType="1"/>
            </p:cNvSpPr>
            <p:nvPr/>
          </p:nvSpPr>
          <p:spPr bwMode="auto">
            <a:xfrm>
              <a:off x="5840413" y="29400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57" name="Freeform 6441"/>
            <p:cNvSpPr>
              <a:spLocks/>
            </p:cNvSpPr>
            <p:nvPr/>
          </p:nvSpPr>
          <p:spPr bwMode="auto">
            <a:xfrm>
              <a:off x="5835651" y="2935288"/>
              <a:ext cx="4763" cy="19050"/>
            </a:xfrm>
            <a:custGeom>
              <a:avLst/>
              <a:gdLst/>
              <a:ahLst/>
              <a:cxnLst>
                <a:cxn ang="0">
                  <a:pos x="7" y="7"/>
                </a:cxn>
                <a:cxn ang="0">
                  <a:pos x="0" y="0"/>
                </a:cxn>
                <a:cxn ang="0">
                  <a:pos x="0" y="36"/>
                </a:cxn>
                <a:cxn ang="0">
                  <a:pos x="7" y="36"/>
                </a:cxn>
                <a:cxn ang="0">
                  <a:pos x="7" y="29"/>
                </a:cxn>
                <a:cxn ang="0">
                  <a:pos x="7" y="7"/>
                </a:cxn>
              </a:cxnLst>
              <a:rect l="0" t="0" r="r" b="b"/>
              <a:pathLst>
                <a:path w="7" h="36">
                  <a:moveTo>
                    <a:pt x="7" y="7"/>
                  </a:moveTo>
                  <a:lnTo>
                    <a:pt x="0" y="0"/>
                  </a:lnTo>
                  <a:lnTo>
                    <a:pt x="0" y="36"/>
                  </a:lnTo>
                  <a:lnTo>
                    <a:pt x="7" y="36"/>
                  </a:lnTo>
                  <a:lnTo>
                    <a:pt x="7" y="29"/>
                  </a:lnTo>
                  <a:lnTo>
                    <a:pt x="7"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58" name="Freeform 6442"/>
            <p:cNvSpPr>
              <a:spLocks/>
            </p:cNvSpPr>
            <p:nvPr/>
          </p:nvSpPr>
          <p:spPr bwMode="auto">
            <a:xfrm>
              <a:off x="5835651" y="2935288"/>
              <a:ext cx="4763" cy="19050"/>
            </a:xfrm>
            <a:custGeom>
              <a:avLst/>
              <a:gdLst/>
              <a:ahLst/>
              <a:cxnLst>
                <a:cxn ang="0">
                  <a:pos x="7" y="7"/>
                </a:cxn>
                <a:cxn ang="0">
                  <a:pos x="7" y="7"/>
                </a:cxn>
                <a:cxn ang="0">
                  <a:pos x="0" y="0"/>
                </a:cxn>
                <a:cxn ang="0">
                  <a:pos x="0" y="7"/>
                </a:cxn>
                <a:cxn ang="0">
                  <a:pos x="0" y="29"/>
                </a:cxn>
                <a:cxn ang="0">
                  <a:pos x="0" y="36"/>
                </a:cxn>
                <a:cxn ang="0">
                  <a:pos x="7" y="36"/>
                </a:cxn>
                <a:cxn ang="0">
                  <a:pos x="7" y="29"/>
                </a:cxn>
                <a:cxn ang="0">
                  <a:pos x="7" y="7"/>
                </a:cxn>
              </a:cxnLst>
              <a:rect l="0" t="0" r="r" b="b"/>
              <a:pathLst>
                <a:path w="7" h="36">
                  <a:moveTo>
                    <a:pt x="7" y="7"/>
                  </a:moveTo>
                  <a:lnTo>
                    <a:pt x="7" y="7"/>
                  </a:lnTo>
                  <a:lnTo>
                    <a:pt x="0" y="0"/>
                  </a:lnTo>
                  <a:lnTo>
                    <a:pt x="0" y="7"/>
                  </a:lnTo>
                  <a:lnTo>
                    <a:pt x="0" y="29"/>
                  </a:lnTo>
                  <a:lnTo>
                    <a:pt x="0" y="36"/>
                  </a:lnTo>
                  <a:lnTo>
                    <a:pt x="7" y="36"/>
                  </a:lnTo>
                  <a:lnTo>
                    <a:pt x="7" y="29"/>
                  </a:lnTo>
                  <a:lnTo>
                    <a:pt x="7"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59" name="Line 6443"/>
            <p:cNvSpPr>
              <a:spLocks noChangeShapeType="1"/>
            </p:cNvSpPr>
            <p:nvPr/>
          </p:nvSpPr>
          <p:spPr bwMode="auto">
            <a:xfrm>
              <a:off x="5835651" y="29511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60" name="Freeform 6444"/>
            <p:cNvSpPr>
              <a:spLocks/>
            </p:cNvSpPr>
            <p:nvPr/>
          </p:nvSpPr>
          <p:spPr bwMode="auto">
            <a:xfrm>
              <a:off x="5835651" y="2951163"/>
              <a:ext cx="23813" cy="3175"/>
            </a:xfrm>
            <a:custGeom>
              <a:avLst/>
              <a:gdLst/>
              <a:ahLst/>
              <a:cxnLst>
                <a:cxn ang="0">
                  <a:pos x="0" y="0"/>
                </a:cxn>
                <a:cxn ang="0">
                  <a:pos x="0" y="7"/>
                </a:cxn>
                <a:cxn ang="0">
                  <a:pos x="37" y="7"/>
                </a:cxn>
                <a:cxn ang="0">
                  <a:pos x="45" y="0"/>
                </a:cxn>
                <a:cxn ang="0">
                  <a:pos x="37" y="0"/>
                </a:cxn>
                <a:cxn ang="0">
                  <a:pos x="0" y="0"/>
                </a:cxn>
              </a:cxnLst>
              <a:rect l="0" t="0" r="r" b="b"/>
              <a:pathLst>
                <a:path w="45" h="7">
                  <a:moveTo>
                    <a:pt x="0" y="0"/>
                  </a:moveTo>
                  <a:lnTo>
                    <a:pt x="0" y="7"/>
                  </a:lnTo>
                  <a:lnTo>
                    <a:pt x="37" y="7"/>
                  </a:lnTo>
                  <a:lnTo>
                    <a:pt x="45" y="0"/>
                  </a:lnTo>
                  <a:lnTo>
                    <a:pt x="37"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61" name="Freeform 6445"/>
            <p:cNvSpPr>
              <a:spLocks/>
            </p:cNvSpPr>
            <p:nvPr/>
          </p:nvSpPr>
          <p:spPr bwMode="auto">
            <a:xfrm>
              <a:off x="5835651" y="2951163"/>
              <a:ext cx="23813" cy="3175"/>
            </a:xfrm>
            <a:custGeom>
              <a:avLst/>
              <a:gdLst/>
              <a:ahLst/>
              <a:cxnLst>
                <a:cxn ang="0">
                  <a:pos x="0" y="0"/>
                </a:cxn>
                <a:cxn ang="0">
                  <a:pos x="0" y="0"/>
                </a:cxn>
                <a:cxn ang="0">
                  <a:pos x="0" y="0"/>
                </a:cxn>
                <a:cxn ang="0">
                  <a:pos x="0" y="7"/>
                </a:cxn>
                <a:cxn ang="0">
                  <a:pos x="37" y="7"/>
                </a:cxn>
                <a:cxn ang="0">
                  <a:pos x="45" y="0"/>
                </a:cxn>
                <a:cxn ang="0">
                  <a:pos x="45" y="0"/>
                </a:cxn>
                <a:cxn ang="0">
                  <a:pos x="37" y="0"/>
                </a:cxn>
                <a:cxn ang="0">
                  <a:pos x="0" y="0"/>
                </a:cxn>
              </a:cxnLst>
              <a:rect l="0" t="0" r="r" b="b"/>
              <a:pathLst>
                <a:path w="45" h="7">
                  <a:moveTo>
                    <a:pt x="0" y="0"/>
                  </a:moveTo>
                  <a:lnTo>
                    <a:pt x="0" y="0"/>
                  </a:lnTo>
                  <a:lnTo>
                    <a:pt x="0" y="0"/>
                  </a:lnTo>
                  <a:lnTo>
                    <a:pt x="0" y="7"/>
                  </a:lnTo>
                  <a:lnTo>
                    <a:pt x="37" y="7"/>
                  </a:lnTo>
                  <a:lnTo>
                    <a:pt x="45" y="0"/>
                  </a:lnTo>
                  <a:lnTo>
                    <a:pt x="45" y="0"/>
                  </a:lnTo>
                  <a:lnTo>
                    <a:pt x="37"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62" name="Line 6446"/>
            <p:cNvSpPr>
              <a:spLocks noChangeShapeType="1"/>
            </p:cNvSpPr>
            <p:nvPr/>
          </p:nvSpPr>
          <p:spPr bwMode="auto">
            <a:xfrm>
              <a:off x="5859463" y="29511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63" name="Rectangle 6447"/>
            <p:cNvSpPr>
              <a:spLocks noChangeArrowheads="1"/>
            </p:cNvSpPr>
            <p:nvPr/>
          </p:nvSpPr>
          <p:spPr bwMode="auto">
            <a:xfrm>
              <a:off x="5853113" y="2951163"/>
              <a:ext cx="6350" cy="15875"/>
            </a:xfrm>
            <a:prstGeom prst="rect">
              <a:avLst/>
            </a:prstGeom>
            <a:grpFill/>
            <a:ln w="22225">
              <a:solidFill>
                <a:schemeClr val="accent1"/>
              </a:solidFill>
              <a:prstDash val="solid"/>
              <a:miter lim="800000"/>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64" name="Freeform 6448"/>
            <p:cNvSpPr>
              <a:spLocks/>
            </p:cNvSpPr>
            <p:nvPr/>
          </p:nvSpPr>
          <p:spPr bwMode="auto">
            <a:xfrm>
              <a:off x="5853113" y="2951163"/>
              <a:ext cx="6350" cy="15875"/>
            </a:xfrm>
            <a:custGeom>
              <a:avLst/>
              <a:gdLst/>
              <a:ahLst/>
              <a:cxnLst>
                <a:cxn ang="0">
                  <a:pos x="14" y="0"/>
                </a:cxn>
                <a:cxn ang="0">
                  <a:pos x="14" y="0"/>
                </a:cxn>
                <a:cxn ang="0">
                  <a:pos x="6" y="0"/>
                </a:cxn>
                <a:cxn ang="0">
                  <a:pos x="0" y="0"/>
                </a:cxn>
                <a:cxn ang="0">
                  <a:pos x="0" y="29"/>
                </a:cxn>
                <a:cxn ang="0">
                  <a:pos x="6" y="29"/>
                </a:cxn>
                <a:cxn ang="0">
                  <a:pos x="14" y="29"/>
                </a:cxn>
                <a:cxn ang="0">
                  <a:pos x="14" y="29"/>
                </a:cxn>
                <a:cxn ang="0">
                  <a:pos x="14" y="0"/>
                </a:cxn>
              </a:cxnLst>
              <a:rect l="0" t="0" r="r" b="b"/>
              <a:pathLst>
                <a:path w="14" h="29">
                  <a:moveTo>
                    <a:pt x="14" y="0"/>
                  </a:moveTo>
                  <a:lnTo>
                    <a:pt x="14" y="0"/>
                  </a:lnTo>
                  <a:lnTo>
                    <a:pt x="6" y="0"/>
                  </a:lnTo>
                  <a:lnTo>
                    <a:pt x="0" y="0"/>
                  </a:lnTo>
                  <a:lnTo>
                    <a:pt x="0" y="29"/>
                  </a:lnTo>
                  <a:lnTo>
                    <a:pt x="6" y="29"/>
                  </a:lnTo>
                  <a:lnTo>
                    <a:pt x="14" y="29"/>
                  </a:lnTo>
                  <a:lnTo>
                    <a:pt x="14" y="29"/>
                  </a:lnTo>
                  <a:lnTo>
                    <a:pt x="14"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65" name="Line 6449"/>
            <p:cNvSpPr>
              <a:spLocks noChangeShapeType="1"/>
            </p:cNvSpPr>
            <p:nvPr/>
          </p:nvSpPr>
          <p:spPr bwMode="auto">
            <a:xfrm>
              <a:off x="5856288" y="29622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66" name="Freeform 6450"/>
            <p:cNvSpPr>
              <a:spLocks/>
            </p:cNvSpPr>
            <p:nvPr/>
          </p:nvSpPr>
          <p:spPr bwMode="auto">
            <a:xfrm>
              <a:off x="5853113" y="2962275"/>
              <a:ext cx="11113" cy="4763"/>
            </a:xfrm>
            <a:custGeom>
              <a:avLst/>
              <a:gdLst/>
              <a:ahLst/>
              <a:cxnLst>
                <a:cxn ang="0">
                  <a:pos x="6" y="0"/>
                </a:cxn>
                <a:cxn ang="0">
                  <a:pos x="0" y="0"/>
                </a:cxn>
                <a:cxn ang="0">
                  <a:pos x="0" y="7"/>
                </a:cxn>
                <a:cxn ang="0">
                  <a:pos x="22" y="7"/>
                </a:cxn>
                <a:cxn ang="0">
                  <a:pos x="22" y="0"/>
                </a:cxn>
                <a:cxn ang="0">
                  <a:pos x="14" y="0"/>
                </a:cxn>
                <a:cxn ang="0">
                  <a:pos x="6" y="0"/>
                </a:cxn>
              </a:cxnLst>
              <a:rect l="0" t="0" r="r" b="b"/>
              <a:pathLst>
                <a:path w="22" h="7">
                  <a:moveTo>
                    <a:pt x="6" y="0"/>
                  </a:moveTo>
                  <a:lnTo>
                    <a:pt x="0" y="0"/>
                  </a:lnTo>
                  <a:lnTo>
                    <a:pt x="0" y="7"/>
                  </a:lnTo>
                  <a:lnTo>
                    <a:pt x="22" y="7"/>
                  </a:lnTo>
                  <a:lnTo>
                    <a:pt x="22" y="0"/>
                  </a:lnTo>
                  <a:lnTo>
                    <a:pt x="14" y="0"/>
                  </a:lnTo>
                  <a:lnTo>
                    <a:pt x="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67" name="Freeform 6451"/>
            <p:cNvSpPr>
              <a:spLocks/>
            </p:cNvSpPr>
            <p:nvPr/>
          </p:nvSpPr>
          <p:spPr bwMode="auto">
            <a:xfrm>
              <a:off x="5853113" y="2962275"/>
              <a:ext cx="11113" cy="4763"/>
            </a:xfrm>
            <a:custGeom>
              <a:avLst/>
              <a:gdLst/>
              <a:ahLst/>
              <a:cxnLst>
                <a:cxn ang="0">
                  <a:pos x="6" y="0"/>
                </a:cxn>
                <a:cxn ang="0">
                  <a:pos x="0" y="0"/>
                </a:cxn>
                <a:cxn ang="0">
                  <a:pos x="0" y="7"/>
                </a:cxn>
                <a:cxn ang="0">
                  <a:pos x="6" y="7"/>
                </a:cxn>
                <a:cxn ang="0">
                  <a:pos x="14" y="7"/>
                </a:cxn>
                <a:cxn ang="0">
                  <a:pos x="22" y="7"/>
                </a:cxn>
                <a:cxn ang="0">
                  <a:pos x="22" y="0"/>
                </a:cxn>
                <a:cxn ang="0">
                  <a:pos x="14" y="0"/>
                </a:cxn>
                <a:cxn ang="0">
                  <a:pos x="6" y="0"/>
                </a:cxn>
              </a:cxnLst>
              <a:rect l="0" t="0" r="r" b="b"/>
              <a:pathLst>
                <a:path w="22" h="7">
                  <a:moveTo>
                    <a:pt x="6" y="0"/>
                  </a:moveTo>
                  <a:lnTo>
                    <a:pt x="0" y="0"/>
                  </a:lnTo>
                  <a:lnTo>
                    <a:pt x="0" y="7"/>
                  </a:lnTo>
                  <a:lnTo>
                    <a:pt x="6" y="7"/>
                  </a:lnTo>
                  <a:lnTo>
                    <a:pt x="14" y="7"/>
                  </a:lnTo>
                  <a:lnTo>
                    <a:pt x="22" y="7"/>
                  </a:lnTo>
                  <a:lnTo>
                    <a:pt x="22" y="0"/>
                  </a:lnTo>
                  <a:lnTo>
                    <a:pt x="14" y="0"/>
                  </a:lnTo>
                  <a:lnTo>
                    <a:pt x="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68" name="Line 6453"/>
            <p:cNvSpPr>
              <a:spLocks noChangeShapeType="1"/>
            </p:cNvSpPr>
            <p:nvPr/>
          </p:nvSpPr>
          <p:spPr bwMode="auto">
            <a:xfrm>
              <a:off x="5859463" y="29622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69" name="Freeform 6454"/>
            <p:cNvSpPr>
              <a:spLocks/>
            </p:cNvSpPr>
            <p:nvPr/>
          </p:nvSpPr>
          <p:spPr bwMode="auto">
            <a:xfrm>
              <a:off x="5856288" y="2962275"/>
              <a:ext cx="11113" cy="4763"/>
            </a:xfrm>
            <a:custGeom>
              <a:avLst/>
              <a:gdLst/>
              <a:ahLst/>
              <a:cxnLst>
                <a:cxn ang="0">
                  <a:pos x="8" y="0"/>
                </a:cxn>
                <a:cxn ang="0">
                  <a:pos x="0" y="0"/>
                </a:cxn>
                <a:cxn ang="0">
                  <a:pos x="0" y="7"/>
                </a:cxn>
                <a:cxn ang="0">
                  <a:pos x="23" y="7"/>
                </a:cxn>
                <a:cxn ang="0">
                  <a:pos x="23" y="0"/>
                </a:cxn>
                <a:cxn ang="0">
                  <a:pos x="16" y="0"/>
                </a:cxn>
                <a:cxn ang="0">
                  <a:pos x="8" y="0"/>
                </a:cxn>
              </a:cxnLst>
              <a:rect l="0" t="0" r="r" b="b"/>
              <a:pathLst>
                <a:path w="23" h="7">
                  <a:moveTo>
                    <a:pt x="8" y="0"/>
                  </a:moveTo>
                  <a:lnTo>
                    <a:pt x="0" y="0"/>
                  </a:lnTo>
                  <a:lnTo>
                    <a:pt x="0" y="7"/>
                  </a:lnTo>
                  <a:lnTo>
                    <a:pt x="23" y="7"/>
                  </a:lnTo>
                  <a:lnTo>
                    <a:pt x="23"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70" name="Freeform 6455"/>
            <p:cNvSpPr>
              <a:spLocks/>
            </p:cNvSpPr>
            <p:nvPr/>
          </p:nvSpPr>
          <p:spPr bwMode="auto">
            <a:xfrm>
              <a:off x="5856288" y="2962275"/>
              <a:ext cx="11113" cy="4763"/>
            </a:xfrm>
            <a:custGeom>
              <a:avLst/>
              <a:gdLst/>
              <a:ahLst/>
              <a:cxnLst>
                <a:cxn ang="0">
                  <a:pos x="8" y="0"/>
                </a:cxn>
                <a:cxn ang="0">
                  <a:pos x="0" y="0"/>
                </a:cxn>
                <a:cxn ang="0">
                  <a:pos x="0" y="7"/>
                </a:cxn>
                <a:cxn ang="0">
                  <a:pos x="8" y="7"/>
                </a:cxn>
                <a:cxn ang="0">
                  <a:pos x="16" y="7"/>
                </a:cxn>
                <a:cxn ang="0">
                  <a:pos x="23" y="7"/>
                </a:cxn>
                <a:cxn ang="0">
                  <a:pos x="23" y="0"/>
                </a:cxn>
                <a:cxn ang="0">
                  <a:pos x="16" y="0"/>
                </a:cxn>
                <a:cxn ang="0">
                  <a:pos x="8" y="0"/>
                </a:cxn>
              </a:cxnLst>
              <a:rect l="0" t="0" r="r" b="b"/>
              <a:pathLst>
                <a:path w="23" h="7">
                  <a:moveTo>
                    <a:pt x="8" y="0"/>
                  </a:moveTo>
                  <a:lnTo>
                    <a:pt x="0" y="0"/>
                  </a:lnTo>
                  <a:lnTo>
                    <a:pt x="0" y="7"/>
                  </a:lnTo>
                  <a:lnTo>
                    <a:pt x="8" y="7"/>
                  </a:lnTo>
                  <a:lnTo>
                    <a:pt x="16" y="7"/>
                  </a:lnTo>
                  <a:lnTo>
                    <a:pt x="23" y="7"/>
                  </a:lnTo>
                  <a:lnTo>
                    <a:pt x="23"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71" name="Line 6456"/>
            <p:cNvSpPr>
              <a:spLocks noChangeShapeType="1"/>
            </p:cNvSpPr>
            <p:nvPr/>
          </p:nvSpPr>
          <p:spPr bwMode="auto">
            <a:xfrm>
              <a:off x="5864226" y="29622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72" name="Freeform 6457"/>
            <p:cNvSpPr>
              <a:spLocks/>
            </p:cNvSpPr>
            <p:nvPr/>
          </p:nvSpPr>
          <p:spPr bwMode="auto">
            <a:xfrm>
              <a:off x="5859463" y="2962275"/>
              <a:ext cx="23813" cy="4763"/>
            </a:xfrm>
            <a:custGeom>
              <a:avLst/>
              <a:gdLst/>
              <a:ahLst/>
              <a:cxnLst>
                <a:cxn ang="0">
                  <a:pos x="8" y="0"/>
                </a:cxn>
                <a:cxn ang="0">
                  <a:pos x="0" y="0"/>
                </a:cxn>
                <a:cxn ang="0">
                  <a:pos x="0" y="7"/>
                </a:cxn>
                <a:cxn ang="0">
                  <a:pos x="45" y="7"/>
                </a:cxn>
                <a:cxn ang="0">
                  <a:pos x="37" y="0"/>
                </a:cxn>
                <a:cxn ang="0">
                  <a:pos x="8" y="0"/>
                </a:cxn>
              </a:cxnLst>
              <a:rect l="0" t="0" r="r" b="b"/>
              <a:pathLst>
                <a:path w="45" h="7">
                  <a:moveTo>
                    <a:pt x="8" y="0"/>
                  </a:moveTo>
                  <a:lnTo>
                    <a:pt x="0" y="0"/>
                  </a:lnTo>
                  <a:lnTo>
                    <a:pt x="0" y="7"/>
                  </a:lnTo>
                  <a:lnTo>
                    <a:pt x="45" y="7"/>
                  </a:lnTo>
                  <a:lnTo>
                    <a:pt x="37"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73" name="Freeform 6458"/>
            <p:cNvSpPr>
              <a:spLocks/>
            </p:cNvSpPr>
            <p:nvPr/>
          </p:nvSpPr>
          <p:spPr bwMode="auto">
            <a:xfrm>
              <a:off x="5859463" y="2962275"/>
              <a:ext cx="23813" cy="4763"/>
            </a:xfrm>
            <a:custGeom>
              <a:avLst/>
              <a:gdLst/>
              <a:ahLst/>
              <a:cxnLst>
                <a:cxn ang="0">
                  <a:pos x="8" y="0"/>
                </a:cxn>
                <a:cxn ang="0">
                  <a:pos x="0" y="0"/>
                </a:cxn>
                <a:cxn ang="0">
                  <a:pos x="0" y="7"/>
                </a:cxn>
                <a:cxn ang="0">
                  <a:pos x="8" y="7"/>
                </a:cxn>
                <a:cxn ang="0">
                  <a:pos x="37" y="7"/>
                </a:cxn>
                <a:cxn ang="0">
                  <a:pos x="45" y="7"/>
                </a:cxn>
                <a:cxn ang="0">
                  <a:pos x="37" y="0"/>
                </a:cxn>
                <a:cxn ang="0">
                  <a:pos x="37" y="0"/>
                </a:cxn>
                <a:cxn ang="0">
                  <a:pos x="8" y="0"/>
                </a:cxn>
              </a:cxnLst>
              <a:rect l="0" t="0" r="r" b="b"/>
              <a:pathLst>
                <a:path w="45" h="7">
                  <a:moveTo>
                    <a:pt x="8" y="0"/>
                  </a:moveTo>
                  <a:lnTo>
                    <a:pt x="0" y="0"/>
                  </a:lnTo>
                  <a:lnTo>
                    <a:pt x="0" y="7"/>
                  </a:lnTo>
                  <a:lnTo>
                    <a:pt x="8" y="7"/>
                  </a:lnTo>
                  <a:lnTo>
                    <a:pt x="37" y="7"/>
                  </a:lnTo>
                  <a:lnTo>
                    <a:pt x="45" y="7"/>
                  </a:lnTo>
                  <a:lnTo>
                    <a:pt x="37" y="0"/>
                  </a:lnTo>
                  <a:lnTo>
                    <a:pt x="37"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74" name="Line 6459"/>
            <p:cNvSpPr>
              <a:spLocks noChangeShapeType="1"/>
            </p:cNvSpPr>
            <p:nvPr/>
          </p:nvSpPr>
          <p:spPr bwMode="auto">
            <a:xfrm>
              <a:off x="5880101" y="29622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75" name="Freeform 6460"/>
            <p:cNvSpPr>
              <a:spLocks/>
            </p:cNvSpPr>
            <p:nvPr/>
          </p:nvSpPr>
          <p:spPr bwMode="auto">
            <a:xfrm>
              <a:off x="5875338" y="2962275"/>
              <a:ext cx="12700" cy="4763"/>
            </a:xfrm>
            <a:custGeom>
              <a:avLst/>
              <a:gdLst/>
              <a:ahLst/>
              <a:cxnLst>
                <a:cxn ang="0">
                  <a:pos x="7" y="0"/>
                </a:cxn>
                <a:cxn ang="0">
                  <a:pos x="0" y="0"/>
                </a:cxn>
                <a:cxn ang="0">
                  <a:pos x="0" y="7"/>
                </a:cxn>
                <a:cxn ang="0">
                  <a:pos x="23" y="7"/>
                </a:cxn>
                <a:cxn ang="0">
                  <a:pos x="15" y="0"/>
                </a:cxn>
                <a:cxn ang="0">
                  <a:pos x="7" y="0"/>
                </a:cxn>
              </a:cxnLst>
              <a:rect l="0" t="0" r="r" b="b"/>
              <a:pathLst>
                <a:path w="23" h="7">
                  <a:moveTo>
                    <a:pt x="7" y="0"/>
                  </a:moveTo>
                  <a:lnTo>
                    <a:pt x="0" y="0"/>
                  </a:lnTo>
                  <a:lnTo>
                    <a:pt x="0" y="7"/>
                  </a:lnTo>
                  <a:lnTo>
                    <a:pt x="23" y="7"/>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76" name="Freeform 6461"/>
            <p:cNvSpPr>
              <a:spLocks/>
            </p:cNvSpPr>
            <p:nvPr/>
          </p:nvSpPr>
          <p:spPr bwMode="auto">
            <a:xfrm>
              <a:off x="5875338" y="2962275"/>
              <a:ext cx="12700" cy="4763"/>
            </a:xfrm>
            <a:custGeom>
              <a:avLst/>
              <a:gdLst/>
              <a:ahLst/>
              <a:cxnLst>
                <a:cxn ang="0">
                  <a:pos x="7" y="0"/>
                </a:cxn>
                <a:cxn ang="0">
                  <a:pos x="0" y="0"/>
                </a:cxn>
                <a:cxn ang="0">
                  <a:pos x="0" y="7"/>
                </a:cxn>
                <a:cxn ang="0">
                  <a:pos x="7" y="7"/>
                </a:cxn>
                <a:cxn ang="0">
                  <a:pos x="15" y="7"/>
                </a:cxn>
                <a:cxn ang="0">
                  <a:pos x="23" y="7"/>
                </a:cxn>
                <a:cxn ang="0">
                  <a:pos x="15" y="0"/>
                </a:cxn>
                <a:cxn ang="0">
                  <a:pos x="15" y="0"/>
                </a:cxn>
                <a:cxn ang="0">
                  <a:pos x="7" y="0"/>
                </a:cxn>
              </a:cxnLst>
              <a:rect l="0" t="0" r="r" b="b"/>
              <a:pathLst>
                <a:path w="23" h="7">
                  <a:moveTo>
                    <a:pt x="7" y="0"/>
                  </a:moveTo>
                  <a:lnTo>
                    <a:pt x="0" y="0"/>
                  </a:lnTo>
                  <a:lnTo>
                    <a:pt x="0" y="7"/>
                  </a:lnTo>
                  <a:lnTo>
                    <a:pt x="7" y="7"/>
                  </a:lnTo>
                  <a:lnTo>
                    <a:pt x="15" y="7"/>
                  </a:lnTo>
                  <a:lnTo>
                    <a:pt x="23" y="7"/>
                  </a:lnTo>
                  <a:lnTo>
                    <a:pt x="15"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77" name="Line 6462"/>
            <p:cNvSpPr>
              <a:spLocks noChangeShapeType="1"/>
            </p:cNvSpPr>
            <p:nvPr/>
          </p:nvSpPr>
          <p:spPr bwMode="auto">
            <a:xfrm>
              <a:off x="5883276" y="29622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78" name="Freeform 6463"/>
            <p:cNvSpPr>
              <a:spLocks/>
            </p:cNvSpPr>
            <p:nvPr/>
          </p:nvSpPr>
          <p:spPr bwMode="auto">
            <a:xfrm>
              <a:off x="5880101" y="2962275"/>
              <a:ext cx="7938" cy="4763"/>
            </a:xfrm>
            <a:custGeom>
              <a:avLst/>
              <a:gdLst/>
              <a:ahLst/>
              <a:cxnLst>
                <a:cxn ang="0">
                  <a:pos x="8" y="0"/>
                </a:cxn>
                <a:cxn ang="0">
                  <a:pos x="0" y="0"/>
                </a:cxn>
                <a:cxn ang="0">
                  <a:pos x="0" y="7"/>
                </a:cxn>
                <a:cxn ang="0">
                  <a:pos x="16" y="7"/>
                </a:cxn>
                <a:cxn ang="0">
                  <a:pos x="16" y="0"/>
                </a:cxn>
                <a:cxn ang="0">
                  <a:pos x="8" y="0"/>
                </a:cxn>
              </a:cxnLst>
              <a:rect l="0" t="0" r="r" b="b"/>
              <a:pathLst>
                <a:path w="16" h="7">
                  <a:moveTo>
                    <a:pt x="8" y="0"/>
                  </a:moveTo>
                  <a:lnTo>
                    <a:pt x="0" y="0"/>
                  </a:lnTo>
                  <a:lnTo>
                    <a:pt x="0" y="7"/>
                  </a:lnTo>
                  <a:lnTo>
                    <a:pt x="16" y="7"/>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79" name="Freeform 6464"/>
            <p:cNvSpPr>
              <a:spLocks/>
            </p:cNvSpPr>
            <p:nvPr/>
          </p:nvSpPr>
          <p:spPr bwMode="auto">
            <a:xfrm>
              <a:off x="5880101" y="2962275"/>
              <a:ext cx="7938" cy="4763"/>
            </a:xfrm>
            <a:custGeom>
              <a:avLst/>
              <a:gdLst/>
              <a:ahLst/>
              <a:cxnLst>
                <a:cxn ang="0">
                  <a:pos x="8" y="0"/>
                </a:cxn>
                <a:cxn ang="0">
                  <a:pos x="0" y="0"/>
                </a:cxn>
                <a:cxn ang="0">
                  <a:pos x="0" y="7"/>
                </a:cxn>
                <a:cxn ang="0">
                  <a:pos x="8" y="7"/>
                </a:cxn>
                <a:cxn ang="0">
                  <a:pos x="8" y="7"/>
                </a:cxn>
                <a:cxn ang="0">
                  <a:pos x="16" y="7"/>
                </a:cxn>
                <a:cxn ang="0">
                  <a:pos x="16" y="0"/>
                </a:cxn>
                <a:cxn ang="0">
                  <a:pos x="8" y="0"/>
                </a:cxn>
                <a:cxn ang="0">
                  <a:pos x="8" y="0"/>
                </a:cxn>
              </a:cxnLst>
              <a:rect l="0" t="0" r="r" b="b"/>
              <a:pathLst>
                <a:path w="16" h="7">
                  <a:moveTo>
                    <a:pt x="8" y="0"/>
                  </a:moveTo>
                  <a:lnTo>
                    <a:pt x="0" y="0"/>
                  </a:lnTo>
                  <a:lnTo>
                    <a:pt x="0" y="7"/>
                  </a:lnTo>
                  <a:lnTo>
                    <a:pt x="8" y="7"/>
                  </a:lnTo>
                  <a:lnTo>
                    <a:pt x="8" y="7"/>
                  </a:lnTo>
                  <a:lnTo>
                    <a:pt x="16" y="7"/>
                  </a:lnTo>
                  <a:lnTo>
                    <a:pt x="16" y="0"/>
                  </a:lnTo>
                  <a:lnTo>
                    <a:pt x="8"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80" name="Line 6465"/>
            <p:cNvSpPr>
              <a:spLocks noChangeShapeType="1"/>
            </p:cNvSpPr>
            <p:nvPr/>
          </p:nvSpPr>
          <p:spPr bwMode="auto">
            <a:xfrm>
              <a:off x="5888038" y="29670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81" name="Freeform 6466"/>
            <p:cNvSpPr>
              <a:spLocks/>
            </p:cNvSpPr>
            <p:nvPr/>
          </p:nvSpPr>
          <p:spPr bwMode="auto">
            <a:xfrm>
              <a:off x="5883276" y="2962275"/>
              <a:ext cx="4763" cy="19050"/>
            </a:xfrm>
            <a:custGeom>
              <a:avLst/>
              <a:gdLst/>
              <a:ahLst/>
              <a:cxnLst>
                <a:cxn ang="0">
                  <a:pos x="8" y="7"/>
                </a:cxn>
                <a:cxn ang="0">
                  <a:pos x="8" y="0"/>
                </a:cxn>
                <a:cxn ang="0">
                  <a:pos x="0" y="0"/>
                </a:cxn>
                <a:cxn ang="0">
                  <a:pos x="0" y="36"/>
                </a:cxn>
                <a:cxn ang="0">
                  <a:pos x="8" y="28"/>
                </a:cxn>
                <a:cxn ang="0">
                  <a:pos x="8" y="7"/>
                </a:cxn>
              </a:cxnLst>
              <a:rect l="0" t="0" r="r" b="b"/>
              <a:pathLst>
                <a:path w="8" h="36">
                  <a:moveTo>
                    <a:pt x="8" y="7"/>
                  </a:moveTo>
                  <a:lnTo>
                    <a:pt x="8" y="0"/>
                  </a:lnTo>
                  <a:lnTo>
                    <a:pt x="0" y="0"/>
                  </a:lnTo>
                  <a:lnTo>
                    <a:pt x="0" y="36"/>
                  </a:lnTo>
                  <a:lnTo>
                    <a:pt x="8" y="28"/>
                  </a:lnTo>
                  <a:lnTo>
                    <a:pt x="8"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82" name="Freeform 6467"/>
            <p:cNvSpPr>
              <a:spLocks/>
            </p:cNvSpPr>
            <p:nvPr/>
          </p:nvSpPr>
          <p:spPr bwMode="auto">
            <a:xfrm>
              <a:off x="5883276" y="2962275"/>
              <a:ext cx="4763" cy="19050"/>
            </a:xfrm>
            <a:custGeom>
              <a:avLst/>
              <a:gdLst/>
              <a:ahLst/>
              <a:cxnLst>
                <a:cxn ang="0">
                  <a:pos x="8" y="7"/>
                </a:cxn>
                <a:cxn ang="0">
                  <a:pos x="8" y="0"/>
                </a:cxn>
                <a:cxn ang="0">
                  <a:pos x="0" y="0"/>
                </a:cxn>
                <a:cxn ang="0">
                  <a:pos x="0" y="7"/>
                </a:cxn>
                <a:cxn ang="0">
                  <a:pos x="0" y="28"/>
                </a:cxn>
                <a:cxn ang="0">
                  <a:pos x="0" y="36"/>
                </a:cxn>
                <a:cxn ang="0">
                  <a:pos x="8" y="28"/>
                </a:cxn>
                <a:cxn ang="0">
                  <a:pos x="8" y="28"/>
                </a:cxn>
                <a:cxn ang="0">
                  <a:pos x="8" y="7"/>
                </a:cxn>
              </a:cxnLst>
              <a:rect l="0" t="0" r="r" b="b"/>
              <a:pathLst>
                <a:path w="8" h="36">
                  <a:moveTo>
                    <a:pt x="8" y="7"/>
                  </a:moveTo>
                  <a:lnTo>
                    <a:pt x="8" y="0"/>
                  </a:lnTo>
                  <a:lnTo>
                    <a:pt x="0" y="0"/>
                  </a:lnTo>
                  <a:lnTo>
                    <a:pt x="0" y="7"/>
                  </a:lnTo>
                  <a:lnTo>
                    <a:pt x="0" y="28"/>
                  </a:lnTo>
                  <a:lnTo>
                    <a:pt x="0" y="36"/>
                  </a:lnTo>
                  <a:lnTo>
                    <a:pt x="8" y="28"/>
                  </a:lnTo>
                  <a:lnTo>
                    <a:pt x="8" y="28"/>
                  </a:lnTo>
                  <a:lnTo>
                    <a:pt x="8"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83" name="Line 6468"/>
            <p:cNvSpPr>
              <a:spLocks noChangeShapeType="1"/>
            </p:cNvSpPr>
            <p:nvPr/>
          </p:nvSpPr>
          <p:spPr bwMode="auto">
            <a:xfrm>
              <a:off x="5883276" y="29733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84" name="Freeform 6469"/>
            <p:cNvSpPr>
              <a:spLocks/>
            </p:cNvSpPr>
            <p:nvPr/>
          </p:nvSpPr>
          <p:spPr bwMode="auto">
            <a:xfrm>
              <a:off x="5883276" y="2973388"/>
              <a:ext cx="36513" cy="7938"/>
            </a:xfrm>
            <a:custGeom>
              <a:avLst/>
              <a:gdLst/>
              <a:ahLst/>
              <a:cxnLst>
                <a:cxn ang="0">
                  <a:pos x="0" y="0"/>
                </a:cxn>
                <a:cxn ang="0">
                  <a:pos x="0" y="15"/>
                </a:cxn>
                <a:cxn ang="0">
                  <a:pos x="61" y="15"/>
                </a:cxn>
                <a:cxn ang="0">
                  <a:pos x="68" y="7"/>
                </a:cxn>
                <a:cxn ang="0">
                  <a:pos x="68" y="0"/>
                </a:cxn>
                <a:cxn ang="0">
                  <a:pos x="61" y="0"/>
                </a:cxn>
                <a:cxn ang="0">
                  <a:pos x="0" y="0"/>
                </a:cxn>
              </a:cxnLst>
              <a:rect l="0" t="0" r="r" b="b"/>
              <a:pathLst>
                <a:path w="68" h="15">
                  <a:moveTo>
                    <a:pt x="0" y="0"/>
                  </a:moveTo>
                  <a:lnTo>
                    <a:pt x="0" y="15"/>
                  </a:lnTo>
                  <a:lnTo>
                    <a:pt x="61" y="15"/>
                  </a:lnTo>
                  <a:lnTo>
                    <a:pt x="68" y="7"/>
                  </a:lnTo>
                  <a:lnTo>
                    <a:pt x="68" y="0"/>
                  </a:lnTo>
                  <a:lnTo>
                    <a:pt x="61"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85" name="Freeform 6470"/>
            <p:cNvSpPr>
              <a:spLocks/>
            </p:cNvSpPr>
            <p:nvPr/>
          </p:nvSpPr>
          <p:spPr bwMode="auto">
            <a:xfrm>
              <a:off x="5883276" y="2973388"/>
              <a:ext cx="36513" cy="7938"/>
            </a:xfrm>
            <a:custGeom>
              <a:avLst/>
              <a:gdLst/>
              <a:ahLst/>
              <a:cxnLst>
                <a:cxn ang="0">
                  <a:pos x="0" y="0"/>
                </a:cxn>
                <a:cxn ang="0">
                  <a:pos x="0" y="0"/>
                </a:cxn>
                <a:cxn ang="0">
                  <a:pos x="0" y="7"/>
                </a:cxn>
                <a:cxn ang="0">
                  <a:pos x="0" y="15"/>
                </a:cxn>
                <a:cxn ang="0">
                  <a:pos x="61" y="15"/>
                </a:cxn>
                <a:cxn ang="0">
                  <a:pos x="68" y="7"/>
                </a:cxn>
                <a:cxn ang="0">
                  <a:pos x="68" y="0"/>
                </a:cxn>
                <a:cxn ang="0">
                  <a:pos x="61" y="0"/>
                </a:cxn>
                <a:cxn ang="0">
                  <a:pos x="0" y="0"/>
                </a:cxn>
              </a:cxnLst>
              <a:rect l="0" t="0" r="r" b="b"/>
              <a:pathLst>
                <a:path w="68" h="15">
                  <a:moveTo>
                    <a:pt x="0" y="0"/>
                  </a:moveTo>
                  <a:lnTo>
                    <a:pt x="0" y="0"/>
                  </a:lnTo>
                  <a:lnTo>
                    <a:pt x="0" y="7"/>
                  </a:lnTo>
                  <a:lnTo>
                    <a:pt x="0" y="15"/>
                  </a:lnTo>
                  <a:lnTo>
                    <a:pt x="61" y="15"/>
                  </a:lnTo>
                  <a:lnTo>
                    <a:pt x="68" y="7"/>
                  </a:lnTo>
                  <a:lnTo>
                    <a:pt x="68" y="0"/>
                  </a:lnTo>
                  <a:lnTo>
                    <a:pt x="61"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86" name="Line 6471"/>
            <p:cNvSpPr>
              <a:spLocks noChangeShapeType="1"/>
            </p:cNvSpPr>
            <p:nvPr/>
          </p:nvSpPr>
          <p:spPr bwMode="auto">
            <a:xfrm>
              <a:off x="5916613" y="29733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87" name="Freeform 6472"/>
            <p:cNvSpPr>
              <a:spLocks/>
            </p:cNvSpPr>
            <p:nvPr/>
          </p:nvSpPr>
          <p:spPr bwMode="auto">
            <a:xfrm>
              <a:off x="5911851" y="2973388"/>
              <a:ext cx="23813" cy="7938"/>
            </a:xfrm>
            <a:custGeom>
              <a:avLst/>
              <a:gdLst/>
              <a:ahLst/>
              <a:cxnLst>
                <a:cxn ang="0">
                  <a:pos x="8" y="0"/>
                </a:cxn>
                <a:cxn ang="0">
                  <a:pos x="0" y="0"/>
                </a:cxn>
                <a:cxn ang="0">
                  <a:pos x="0" y="7"/>
                </a:cxn>
                <a:cxn ang="0">
                  <a:pos x="8" y="15"/>
                </a:cxn>
                <a:cxn ang="0">
                  <a:pos x="38" y="15"/>
                </a:cxn>
                <a:cxn ang="0">
                  <a:pos x="45" y="7"/>
                </a:cxn>
                <a:cxn ang="0">
                  <a:pos x="45" y="0"/>
                </a:cxn>
                <a:cxn ang="0">
                  <a:pos x="38" y="0"/>
                </a:cxn>
                <a:cxn ang="0">
                  <a:pos x="8" y="0"/>
                </a:cxn>
              </a:cxnLst>
              <a:rect l="0" t="0" r="r" b="b"/>
              <a:pathLst>
                <a:path w="45" h="15">
                  <a:moveTo>
                    <a:pt x="8" y="0"/>
                  </a:moveTo>
                  <a:lnTo>
                    <a:pt x="0" y="0"/>
                  </a:lnTo>
                  <a:lnTo>
                    <a:pt x="0" y="7"/>
                  </a:lnTo>
                  <a:lnTo>
                    <a:pt x="8" y="15"/>
                  </a:lnTo>
                  <a:lnTo>
                    <a:pt x="38" y="15"/>
                  </a:lnTo>
                  <a:lnTo>
                    <a:pt x="45" y="7"/>
                  </a:lnTo>
                  <a:lnTo>
                    <a:pt x="45" y="0"/>
                  </a:lnTo>
                  <a:lnTo>
                    <a:pt x="38"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88" name="Freeform 6473"/>
            <p:cNvSpPr>
              <a:spLocks/>
            </p:cNvSpPr>
            <p:nvPr/>
          </p:nvSpPr>
          <p:spPr bwMode="auto">
            <a:xfrm>
              <a:off x="5911851" y="2973388"/>
              <a:ext cx="23813" cy="7938"/>
            </a:xfrm>
            <a:custGeom>
              <a:avLst/>
              <a:gdLst/>
              <a:ahLst/>
              <a:cxnLst>
                <a:cxn ang="0">
                  <a:pos x="8" y="0"/>
                </a:cxn>
                <a:cxn ang="0">
                  <a:pos x="0" y="0"/>
                </a:cxn>
                <a:cxn ang="0">
                  <a:pos x="0" y="7"/>
                </a:cxn>
                <a:cxn ang="0">
                  <a:pos x="8" y="15"/>
                </a:cxn>
                <a:cxn ang="0">
                  <a:pos x="38" y="15"/>
                </a:cxn>
                <a:cxn ang="0">
                  <a:pos x="45" y="7"/>
                </a:cxn>
                <a:cxn ang="0">
                  <a:pos x="45" y="0"/>
                </a:cxn>
                <a:cxn ang="0">
                  <a:pos x="38" y="0"/>
                </a:cxn>
                <a:cxn ang="0">
                  <a:pos x="8" y="0"/>
                </a:cxn>
              </a:cxnLst>
              <a:rect l="0" t="0" r="r" b="b"/>
              <a:pathLst>
                <a:path w="45" h="15">
                  <a:moveTo>
                    <a:pt x="8" y="0"/>
                  </a:moveTo>
                  <a:lnTo>
                    <a:pt x="0" y="0"/>
                  </a:lnTo>
                  <a:lnTo>
                    <a:pt x="0" y="7"/>
                  </a:lnTo>
                  <a:lnTo>
                    <a:pt x="8" y="15"/>
                  </a:lnTo>
                  <a:lnTo>
                    <a:pt x="38" y="15"/>
                  </a:lnTo>
                  <a:lnTo>
                    <a:pt x="45" y="7"/>
                  </a:lnTo>
                  <a:lnTo>
                    <a:pt x="45" y="0"/>
                  </a:lnTo>
                  <a:lnTo>
                    <a:pt x="38"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89" name="Line 6474"/>
            <p:cNvSpPr>
              <a:spLocks noChangeShapeType="1"/>
            </p:cNvSpPr>
            <p:nvPr/>
          </p:nvSpPr>
          <p:spPr bwMode="auto">
            <a:xfrm>
              <a:off x="5932488" y="29733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90" name="Freeform 6475"/>
            <p:cNvSpPr>
              <a:spLocks/>
            </p:cNvSpPr>
            <p:nvPr/>
          </p:nvSpPr>
          <p:spPr bwMode="auto">
            <a:xfrm>
              <a:off x="5932488" y="2973388"/>
              <a:ext cx="7938" cy="7938"/>
            </a:xfrm>
            <a:custGeom>
              <a:avLst/>
              <a:gdLst/>
              <a:ahLst/>
              <a:cxnLst>
                <a:cxn ang="0">
                  <a:pos x="0" y="0"/>
                </a:cxn>
                <a:cxn ang="0">
                  <a:pos x="0" y="15"/>
                </a:cxn>
                <a:cxn ang="0">
                  <a:pos x="7" y="15"/>
                </a:cxn>
                <a:cxn ang="0">
                  <a:pos x="15" y="7"/>
                </a:cxn>
                <a:cxn ang="0">
                  <a:pos x="15" y="0"/>
                </a:cxn>
                <a:cxn ang="0">
                  <a:pos x="7" y="0"/>
                </a:cxn>
                <a:cxn ang="0">
                  <a:pos x="0" y="0"/>
                </a:cxn>
              </a:cxnLst>
              <a:rect l="0" t="0" r="r" b="b"/>
              <a:pathLst>
                <a:path w="15" h="15">
                  <a:moveTo>
                    <a:pt x="0" y="0"/>
                  </a:moveTo>
                  <a:lnTo>
                    <a:pt x="0" y="15"/>
                  </a:lnTo>
                  <a:lnTo>
                    <a:pt x="7" y="15"/>
                  </a:lnTo>
                  <a:lnTo>
                    <a:pt x="15" y="7"/>
                  </a:lnTo>
                  <a:lnTo>
                    <a:pt x="15" y="0"/>
                  </a:lnTo>
                  <a:lnTo>
                    <a:pt x="7"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91" name="Freeform 6476"/>
            <p:cNvSpPr>
              <a:spLocks/>
            </p:cNvSpPr>
            <p:nvPr/>
          </p:nvSpPr>
          <p:spPr bwMode="auto">
            <a:xfrm>
              <a:off x="5932488" y="2973388"/>
              <a:ext cx="7938" cy="7938"/>
            </a:xfrm>
            <a:custGeom>
              <a:avLst/>
              <a:gdLst/>
              <a:ahLst/>
              <a:cxnLst>
                <a:cxn ang="0">
                  <a:pos x="0" y="0"/>
                </a:cxn>
                <a:cxn ang="0">
                  <a:pos x="0" y="0"/>
                </a:cxn>
                <a:cxn ang="0">
                  <a:pos x="0" y="7"/>
                </a:cxn>
                <a:cxn ang="0">
                  <a:pos x="0" y="15"/>
                </a:cxn>
                <a:cxn ang="0">
                  <a:pos x="7" y="15"/>
                </a:cxn>
                <a:cxn ang="0">
                  <a:pos x="15" y="7"/>
                </a:cxn>
                <a:cxn ang="0">
                  <a:pos x="15" y="0"/>
                </a:cxn>
                <a:cxn ang="0">
                  <a:pos x="7" y="0"/>
                </a:cxn>
                <a:cxn ang="0">
                  <a:pos x="0" y="0"/>
                </a:cxn>
              </a:cxnLst>
              <a:rect l="0" t="0" r="r" b="b"/>
              <a:pathLst>
                <a:path w="15" h="15">
                  <a:moveTo>
                    <a:pt x="0" y="0"/>
                  </a:moveTo>
                  <a:lnTo>
                    <a:pt x="0" y="0"/>
                  </a:lnTo>
                  <a:lnTo>
                    <a:pt x="0" y="7"/>
                  </a:lnTo>
                  <a:lnTo>
                    <a:pt x="0" y="15"/>
                  </a:lnTo>
                  <a:lnTo>
                    <a:pt x="7" y="15"/>
                  </a:lnTo>
                  <a:lnTo>
                    <a:pt x="15" y="7"/>
                  </a:lnTo>
                  <a:lnTo>
                    <a:pt x="15" y="0"/>
                  </a:lnTo>
                  <a:lnTo>
                    <a:pt x="7"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92" name="Line 6477"/>
            <p:cNvSpPr>
              <a:spLocks noChangeShapeType="1"/>
            </p:cNvSpPr>
            <p:nvPr/>
          </p:nvSpPr>
          <p:spPr bwMode="auto">
            <a:xfrm>
              <a:off x="5935663" y="29733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93" name="Freeform 6478"/>
            <p:cNvSpPr>
              <a:spLocks/>
            </p:cNvSpPr>
            <p:nvPr/>
          </p:nvSpPr>
          <p:spPr bwMode="auto">
            <a:xfrm>
              <a:off x="5932488" y="2973388"/>
              <a:ext cx="11113" cy="7938"/>
            </a:xfrm>
            <a:custGeom>
              <a:avLst/>
              <a:gdLst/>
              <a:ahLst/>
              <a:cxnLst>
                <a:cxn ang="0">
                  <a:pos x="7" y="0"/>
                </a:cxn>
                <a:cxn ang="0">
                  <a:pos x="0" y="7"/>
                </a:cxn>
                <a:cxn ang="0">
                  <a:pos x="7" y="15"/>
                </a:cxn>
                <a:cxn ang="0">
                  <a:pos x="15" y="15"/>
                </a:cxn>
                <a:cxn ang="0">
                  <a:pos x="23" y="7"/>
                </a:cxn>
                <a:cxn ang="0">
                  <a:pos x="23" y="0"/>
                </a:cxn>
                <a:cxn ang="0">
                  <a:pos x="15" y="0"/>
                </a:cxn>
                <a:cxn ang="0">
                  <a:pos x="7" y="0"/>
                </a:cxn>
              </a:cxnLst>
              <a:rect l="0" t="0" r="r" b="b"/>
              <a:pathLst>
                <a:path w="23" h="15">
                  <a:moveTo>
                    <a:pt x="7" y="0"/>
                  </a:moveTo>
                  <a:lnTo>
                    <a:pt x="0" y="7"/>
                  </a:lnTo>
                  <a:lnTo>
                    <a:pt x="7" y="15"/>
                  </a:lnTo>
                  <a:lnTo>
                    <a:pt x="15" y="15"/>
                  </a:lnTo>
                  <a:lnTo>
                    <a:pt x="23" y="7"/>
                  </a:lnTo>
                  <a:lnTo>
                    <a:pt x="23" y="0"/>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94" name="Freeform 6479"/>
            <p:cNvSpPr>
              <a:spLocks/>
            </p:cNvSpPr>
            <p:nvPr/>
          </p:nvSpPr>
          <p:spPr bwMode="auto">
            <a:xfrm>
              <a:off x="5932488" y="2973388"/>
              <a:ext cx="11113" cy="7938"/>
            </a:xfrm>
            <a:custGeom>
              <a:avLst/>
              <a:gdLst/>
              <a:ahLst/>
              <a:cxnLst>
                <a:cxn ang="0">
                  <a:pos x="7" y="0"/>
                </a:cxn>
                <a:cxn ang="0">
                  <a:pos x="7" y="0"/>
                </a:cxn>
                <a:cxn ang="0">
                  <a:pos x="0" y="7"/>
                </a:cxn>
                <a:cxn ang="0">
                  <a:pos x="7" y="15"/>
                </a:cxn>
                <a:cxn ang="0">
                  <a:pos x="15" y="15"/>
                </a:cxn>
                <a:cxn ang="0">
                  <a:pos x="23" y="7"/>
                </a:cxn>
                <a:cxn ang="0">
                  <a:pos x="23" y="0"/>
                </a:cxn>
                <a:cxn ang="0">
                  <a:pos x="15" y="0"/>
                </a:cxn>
                <a:cxn ang="0">
                  <a:pos x="7" y="0"/>
                </a:cxn>
              </a:cxnLst>
              <a:rect l="0" t="0" r="r" b="b"/>
              <a:pathLst>
                <a:path w="23" h="15">
                  <a:moveTo>
                    <a:pt x="7" y="0"/>
                  </a:moveTo>
                  <a:lnTo>
                    <a:pt x="7" y="0"/>
                  </a:lnTo>
                  <a:lnTo>
                    <a:pt x="0" y="7"/>
                  </a:lnTo>
                  <a:lnTo>
                    <a:pt x="7" y="15"/>
                  </a:lnTo>
                  <a:lnTo>
                    <a:pt x="15" y="15"/>
                  </a:lnTo>
                  <a:lnTo>
                    <a:pt x="23" y="7"/>
                  </a:lnTo>
                  <a:lnTo>
                    <a:pt x="23"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95" name="Line 6480"/>
            <p:cNvSpPr>
              <a:spLocks noChangeShapeType="1"/>
            </p:cNvSpPr>
            <p:nvPr/>
          </p:nvSpPr>
          <p:spPr bwMode="auto">
            <a:xfrm>
              <a:off x="5940426" y="29733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96" name="Freeform 6481"/>
            <p:cNvSpPr>
              <a:spLocks/>
            </p:cNvSpPr>
            <p:nvPr/>
          </p:nvSpPr>
          <p:spPr bwMode="auto">
            <a:xfrm>
              <a:off x="5935663" y="2973388"/>
              <a:ext cx="20638" cy="7938"/>
            </a:xfrm>
            <a:custGeom>
              <a:avLst/>
              <a:gdLst/>
              <a:ahLst/>
              <a:cxnLst>
                <a:cxn ang="0">
                  <a:pos x="8" y="0"/>
                </a:cxn>
                <a:cxn ang="0">
                  <a:pos x="0" y="7"/>
                </a:cxn>
                <a:cxn ang="0">
                  <a:pos x="8" y="15"/>
                </a:cxn>
                <a:cxn ang="0">
                  <a:pos x="30" y="15"/>
                </a:cxn>
                <a:cxn ang="0">
                  <a:pos x="38" y="7"/>
                </a:cxn>
                <a:cxn ang="0">
                  <a:pos x="38" y="0"/>
                </a:cxn>
                <a:cxn ang="0">
                  <a:pos x="30" y="0"/>
                </a:cxn>
                <a:cxn ang="0">
                  <a:pos x="8" y="0"/>
                </a:cxn>
              </a:cxnLst>
              <a:rect l="0" t="0" r="r" b="b"/>
              <a:pathLst>
                <a:path w="38" h="15">
                  <a:moveTo>
                    <a:pt x="8" y="0"/>
                  </a:moveTo>
                  <a:lnTo>
                    <a:pt x="0" y="7"/>
                  </a:lnTo>
                  <a:lnTo>
                    <a:pt x="8" y="15"/>
                  </a:lnTo>
                  <a:lnTo>
                    <a:pt x="30" y="15"/>
                  </a:lnTo>
                  <a:lnTo>
                    <a:pt x="38" y="7"/>
                  </a:lnTo>
                  <a:lnTo>
                    <a:pt x="38" y="0"/>
                  </a:lnTo>
                  <a:lnTo>
                    <a:pt x="30"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97" name="Freeform 6482"/>
            <p:cNvSpPr>
              <a:spLocks/>
            </p:cNvSpPr>
            <p:nvPr/>
          </p:nvSpPr>
          <p:spPr bwMode="auto">
            <a:xfrm>
              <a:off x="5935663" y="2973388"/>
              <a:ext cx="20638" cy="7938"/>
            </a:xfrm>
            <a:custGeom>
              <a:avLst/>
              <a:gdLst/>
              <a:ahLst/>
              <a:cxnLst>
                <a:cxn ang="0">
                  <a:pos x="8" y="0"/>
                </a:cxn>
                <a:cxn ang="0">
                  <a:pos x="8" y="0"/>
                </a:cxn>
                <a:cxn ang="0">
                  <a:pos x="0" y="7"/>
                </a:cxn>
                <a:cxn ang="0">
                  <a:pos x="8" y="15"/>
                </a:cxn>
                <a:cxn ang="0">
                  <a:pos x="30" y="15"/>
                </a:cxn>
                <a:cxn ang="0">
                  <a:pos x="38" y="7"/>
                </a:cxn>
                <a:cxn ang="0">
                  <a:pos x="38" y="0"/>
                </a:cxn>
                <a:cxn ang="0">
                  <a:pos x="30" y="0"/>
                </a:cxn>
                <a:cxn ang="0">
                  <a:pos x="8" y="0"/>
                </a:cxn>
              </a:cxnLst>
              <a:rect l="0" t="0" r="r" b="b"/>
              <a:pathLst>
                <a:path w="38" h="15">
                  <a:moveTo>
                    <a:pt x="8" y="0"/>
                  </a:moveTo>
                  <a:lnTo>
                    <a:pt x="8" y="0"/>
                  </a:lnTo>
                  <a:lnTo>
                    <a:pt x="0" y="7"/>
                  </a:lnTo>
                  <a:lnTo>
                    <a:pt x="8" y="15"/>
                  </a:lnTo>
                  <a:lnTo>
                    <a:pt x="30" y="15"/>
                  </a:lnTo>
                  <a:lnTo>
                    <a:pt x="38" y="7"/>
                  </a:lnTo>
                  <a:lnTo>
                    <a:pt x="38" y="0"/>
                  </a:lnTo>
                  <a:lnTo>
                    <a:pt x="30"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98" name="Line 6483"/>
            <p:cNvSpPr>
              <a:spLocks noChangeShapeType="1"/>
            </p:cNvSpPr>
            <p:nvPr/>
          </p:nvSpPr>
          <p:spPr bwMode="auto">
            <a:xfrm>
              <a:off x="5951538" y="29733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2999" name="Freeform 6484"/>
            <p:cNvSpPr>
              <a:spLocks/>
            </p:cNvSpPr>
            <p:nvPr/>
          </p:nvSpPr>
          <p:spPr bwMode="auto">
            <a:xfrm>
              <a:off x="5946776" y="2973388"/>
              <a:ext cx="12700" cy="7938"/>
            </a:xfrm>
            <a:custGeom>
              <a:avLst/>
              <a:gdLst/>
              <a:ahLst/>
              <a:cxnLst>
                <a:cxn ang="0">
                  <a:pos x="8" y="0"/>
                </a:cxn>
                <a:cxn ang="0">
                  <a:pos x="0" y="0"/>
                </a:cxn>
                <a:cxn ang="0">
                  <a:pos x="0" y="7"/>
                </a:cxn>
                <a:cxn ang="0">
                  <a:pos x="8" y="15"/>
                </a:cxn>
                <a:cxn ang="0">
                  <a:pos x="16" y="15"/>
                </a:cxn>
                <a:cxn ang="0">
                  <a:pos x="23" y="7"/>
                </a:cxn>
                <a:cxn ang="0">
                  <a:pos x="23" y="0"/>
                </a:cxn>
                <a:cxn ang="0">
                  <a:pos x="16" y="0"/>
                </a:cxn>
                <a:cxn ang="0">
                  <a:pos x="8" y="0"/>
                </a:cxn>
              </a:cxnLst>
              <a:rect l="0" t="0" r="r" b="b"/>
              <a:pathLst>
                <a:path w="23" h="15">
                  <a:moveTo>
                    <a:pt x="8" y="0"/>
                  </a:moveTo>
                  <a:lnTo>
                    <a:pt x="0" y="0"/>
                  </a:lnTo>
                  <a:lnTo>
                    <a:pt x="0" y="7"/>
                  </a:lnTo>
                  <a:lnTo>
                    <a:pt x="8" y="15"/>
                  </a:lnTo>
                  <a:lnTo>
                    <a:pt x="16" y="15"/>
                  </a:lnTo>
                  <a:lnTo>
                    <a:pt x="23" y="7"/>
                  </a:lnTo>
                  <a:lnTo>
                    <a:pt x="23"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00" name="Freeform 6485"/>
            <p:cNvSpPr>
              <a:spLocks/>
            </p:cNvSpPr>
            <p:nvPr/>
          </p:nvSpPr>
          <p:spPr bwMode="auto">
            <a:xfrm>
              <a:off x="5946776" y="2973388"/>
              <a:ext cx="12700" cy="7938"/>
            </a:xfrm>
            <a:custGeom>
              <a:avLst/>
              <a:gdLst/>
              <a:ahLst/>
              <a:cxnLst>
                <a:cxn ang="0">
                  <a:pos x="8" y="0"/>
                </a:cxn>
                <a:cxn ang="0">
                  <a:pos x="0" y="0"/>
                </a:cxn>
                <a:cxn ang="0">
                  <a:pos x="0" y="7"/>
                </a:cxn>
                <a:cxn ang="0">
                  <a:pos x="8" y="15"/>
                </a:cxn>
                <a:cxn ang="0">
                  <a:pos x="16" y="15"/>
                </a:cxn>
                <a:cxn ang="0">
                  <a:pos x="23" y="7"/>
                </a:cxn>
                <a:cxn ang="0">
                  <a:pos x="23" y="0"/>
                </a:cxn>
                <a:cxn ang="0">
                  <a:pos x="16" y="0"/>
                </a:cxn>
                <a:cxn ang="0">
                  <a:pos x="8" y="0"/>
                </a:cxn>
              </a:cxnLst>
              <a:rect l="0" t="0" r="r" b="b"/>
              <a:pathLst>
                <a:path w="23" h="15">
                  <a:moveTo>
                    <a:pt x="8" y="0"/>
                  </a:moveTo>
                  <a:lnTo>
                    <a:pt x="0" y="0"/>
                  </a:lnTo>
                  <a:lnTo>
                    <a:pt x="0" y="7"/>
                  </a:lnTo>
                  <a:lnTo>
                    <a:pt x="8" y="15"/>
                  </a:lnTo>
                  <a:lnTo>
                    <a:pt x="16" y="15"/>
                  </a:lnTo>
                  <a:lnTo>
                    <a:pt x="23" y="7"/>
                  </a:lnTo>
                  <a:lnTo>
                    <a:pt x="23"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01" name="Line 6486"/>
            <p:cNvSpPr>
              <a:spLocks noChangeShapeType="1"/>
            </p:cNvSpPr>
            <p:nvPr/>
          </p:nvSpPr>
          <p:spPr bwMode="auto">
            <a:xfrm>
              <a:off x="5959476" y="29781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02" name="Freeform 6487"/>
            <p:cNvSpPr>
              <a:spLocks/>
            </p:cNvSpPr>
            <p:nvPr/>
          </p:nvSpPr>
          <p:spPr bwMode="auto">
            <a:xfrm>
              <a:off x="5951538" y="2973388"/>
              <a:ext cx="7938" cy="20638"/>
            </a:xfrm>
            <a:custGeom>
              <a:avLst/>
              <a:gdLst/>
              <a:ahLst/>
              <a:cxnLst>
                <a:cxn ang="0">
                  <a:pos x="15" y="7"/>
                </a:cxn>
                <a:cxn ang="0">
                  <a:pos x="15" y="0"/>
                </a:cxn>
                <a:cxn ang="0">
                  <a:pos x="8" y="0"/>
                </a:cxn>
                <a:cxn ang="0">
                  <a:pos x="0" y="7"/>
                </a:cxn>
                <a:cxn ang="0">
                  <a:pos x="0" y="30"/>
                </a:cxn>
                <a:cxn ang="0">
                  <a:pos x="8" y="37"/>
                </a:cxn>
                <a:cxn ang="0">
                  <a:pos x="15" y="37"/>
                </a:cxn>
                <a:cxn ang="0">
                  <a:pos x="15" y="30"/>
                </a:cxn>
                <a:cxn ang="0">
                  <a:pos x="15" y="7"/>
                </a:cxn>
              </a:cxnLst>
              <a:rect l="0" t="0" r="r" b="b"/>
              <a:pathLst>
                <a:path w="15" h="37">
                  <a:moveTo>
                    <a:pt x="15" y="7"/>
                  </a:moveTo>
                  <a:lnTo>
                    <a:pt x="15" y="0"/>
                  </a:lnTo>
                  <a:lnTo>
                    <a:pt x="8" y="0"/>
                  </a:lnTo>
                  <a:lnTo>
                    <a:pt x="0" y="7"/>
                  </a:lnTo>
                  <a:lnTo>
                    <a:pt x="0" y="30"/>
                  </a:lnTo>
                  <a:lnTo>
                    <a:pt x="8" y="37"/>
                  </a:lnTo>
                  <a:lnTo>
                    <a:pt x="15" y="37"/>
                  </a:lnTo>
                  <a:lnTo>
                    <a:pt x="15" y="30"/>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03" name="Freeform 6488"/>
            <p:cNvSpPr>
              <a:spLocks/>
            </p:cNvSpPr>
            <p:nvPr/>
          </p:nvSpPr>
          <p:spPr bwMode="auto">
            <a:xfrm>
              <a:off x="5951538" y="2973388"/>
              <a:ext cx="7938" cy="20638"/>
            </a:xfrm>
            <a:custGeom>
              <a:avLst/>
              <a:gdLst/>
              <a:ahLst/>
              <a:cxnLst>
                <a:cxn ang="0">
                  <a:pos x="15" y="7"/>
                </a:cxn>
                <a:cxn ang="0">
                  <a:pos x="15" y="0"/>
                </a:cxn>
                <a:cxn ang="0">
                  <a:pos x="8" y="0"/>
                </a:cxn>
                <a:cxn ang="0">
                  <a:pos x="0" y="7"/>
                </a:cxn>
                <a:cxn ang="0">
                  <a:pos x="0" y="30"/>
                </a:cxn>
                <a:cxn ang="0">
                  <a:pos x="8" y="37"/>
                </a:cxn>
                <a:cxn ang="0">
                  <a:pos x="15" y="37"/>
                </a:cxn>
                <a:cxn ang="0">
                  <a:pos x="15" y="30"/>
                </a:cxn>
                <a:cxn ang="0">
                  <a:pos x="15" y="7"/>
                </a:cxn>
              </a:cxnLst>
              <a:rect l="0" t="0" r="r" b="b"/>
              <a:pathLst>
                <a:path w="15" h="37">
                  <a:moveTo>
                    <a:pt x="15" y="7"/>
                  </a:moveTo>
                  <a:lnTo>
                    <a:pt x="15" y="0"/>
                  </a:lnTo>
                  <a:lnTo>
                    <a:pt x="8" y="0"/>
                  </a:lnTo>
                  <a:lnTo>
                    <a:pt x="0" y="7"/>
                  </a:lnTo>
                  <a:lnTo>
                    <a:pt x="0" y="30"/>
                  </a:lnTo>
                  <a:lnTo>
                    <a:pt x="8" y="37"/>
                  </a:lnTo>
                  <a:lnTo>
                    <a:pt x="15" y="37"/>
                  </a:lnTo>
                  <a:lnTo>
                    <a:pt x="15" y="30"/>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04" name="Line 6489"/>
            <p:cNvSpPr>
              <a:spLocks noChangeShapeType="1"/>
            </p:cNvSpPr>
            <p:nvPr/>
          </p:nvSpPr>
          <p:spPr bwMode="auto">
            <a:xfrm>
              <a:off x="5956301" y="29892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05" name="Freeform 6490"/>
            <p:cNvSpPr>
              <a:spLocks/>
            </p:cNvSpPr>
            <p:nvPr/>
          </p:nvSpPr>
          <p:spPr bwMode="auto">
            <a:xfrm>
              <a:off x="5951538" y="2989263"/>
              <a:ext cx="12700" cy="4763"/>
            </a:xfrm>
            <a:custGeom>
              <a:avLst/>
              <a:gdLst/>
              <a:ahLst/>
              <a:cxnLst>
                <a:cxn ang="0">
                  <a:pos x="8" y="0"/>
                </a:cxn>
                <a:cxn ang="0">
                  <a:pos x="0" y="0"/>
                </a:cxn>
                <a:cxn ang="0">
                  <a:pos x="0" y="7"/>
                </a:cxn>
                <a:cxn ang="0">
                  <a:pos x="23" y="7"/>
                </a:cxn>
                <a:cxn ang="0">
                  <a:pos x="23" y="0"/>
                </a:cxn>
                <a:cxn ang="0">
                  <a:pos x="15" y="0"/>
                </a:cxn>
                <a:cxn ang="0">
                  <a:pos x="8" y="0"/>
                </a:cxn>
              </a:cxnLst>
              <a:rect l="0" t="0" r="r" b="b"/>
              <a:pathLst>
                <a:path w="23" h="7">
                  <a:moveTo>
                    <a:pt x="8" y="0"/>
                  </a:moveTo>
                  <a:lnTo>
                    <a:pt x="0" y="0"/>
                  </a:lnTo>
                  <a:lnTo>
                    <a:pt x="0" y="7"/>
                  </a:lnTo>
                  <a:lnTo>
                    <a:pt x="23" y="7"/>
                  </a:lnTo>
                  <a:lnTo>
                    <a:pt x="23" y="0"/>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06" name="Freeform 6491"/>
            <p:cNvSpPr>
              <a:spLocks/>
            </p:cNvSpPr>
            <p:nvPr/>
          </p:nvSpPr>
          <p:spPr bwMode="auto">
            <a:xfrm>
              <a:off x="5951538" y="2989263"/>
              <a:ext cx="12700" cy="4763"/>
            </a:xfrm>
            <a:custGeom>
              <a:avLst/>
              <a:gdLst/>
              <a:ahLst/>
              <a:cxnLst>
                <a:cxn ang="0">
                  <a:pos x="8" y="0"/>
                </a:cxn>
                <a:cxn ang="0">
                  <a:pos x="0" y="0"/>
                </a:cxn>
                <a:cxn ang="0">
                  <a:pos x="0" y="7"/>
                </a:cxn>
                <a:cxn ang="0">
                  <a:pos x="8" y="7"/>
                </a:cxn>
                <a:cxn ang="0">
                  <a:pos x="15" y="7"/>
                </a:cxn>
                <a:cxn ang="0">
                  <a:pos x="23" y="7"/>
                </a:cxn>
                <a:cxn ang="0">
                  <a:pos x="23" y="0"/>
                </a:cxn>
                <a:cxn ang="0">
                  <a:pos x="15" y="0"/>
                </a:cxn>
                <a:cxn ang="0">
                  <a:pos x="8" y="0"/>
                </a:cxn>
              </a:cxnLst>
              <a:rect l="0" t="0" r="r" b="b"/>
              <a:pathLst>
                <a:path w="23" h="7">
                  <a:moveTo>
                    <a:pt x="8" y="0"/>
                  </a:moveTo>
                  <a:lnTo>
                    <a:pt x="0" y="0"/>
                  </a:lnTo>
                  <a:lnTo>
                    <a:pt x="0" y="7"/>
                  </a:lnTo>
                  <a:lnTo>
                    <a:pt x="8" y="7"/>
                  </a:lnTo>
                  <a:lnTo>
                    <a:pt x="15" y="7"/>
                  </a:lnTo>
                  <a:lnTo>
                    <a:pt x="23" y="7"/>
                  </a:lnTo>
                  <a:lnTo>
                    <a:pt x="23"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07" name="Line 6492"/>
            <p:cNvSpPr>
              <a:spLocks noChangeShapeType="1"/>
            </p:cNvSpPr>
            <p:nvPr/>
          </p:nvSpPr>
          <p:spPr bwMode="auto">
            <a:xfrm>
              <a:off x="5959476" y="29892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08" name="Freeform 6493"/>
            <p:cNvSpPr>
              <a:spLocks/>
            </p:cNvSpPr>
            <p:nvPr/>
          </p:nvSpPr>
          <p:spPr bwMode="auto">
            <a:xfrm>
              <a:off x="5956301" y="2989263"/>
              <a:ext cx="11113" cy="4763"/>
            </a:xfrm>
            <a:custGeom>
              <a:avLst/>
              <a:gdLst/>
              <a:ahLst/>
              <a:cxnLst>
                <a:cxn ang="0">
                  <a:pos x="7" y="0"/>
                </a:cxn>
                <a:cxn ang="0">
                  <a:pos x="0" y="0"/>
                </a:cxn>
                <a:cxn ang="0">
                  <a:pos x="0" y="7"/>
                </a:cxn>
                <a:cxn ang="0">
                  <a:pos x="22" y="7"/>
                </a:cxn>
                <a:cxn ang="0">
                  <a:pos x="22" y="0"/>
                </a:cxn>
                <a:cxn ang="0">
                  <a:pos x="15" y="0"/>
                </a:cxn>
                <a:cxn ang="0">
                  <a:pos x="7" y="0"/>
                </a:cxn>
              </a:cxnLst>
              <a:rect l="0" t="0" r="r" b="b"/>
              <a:pathLst>
                <a:path w="22" h="7">
                  <a:moveTo>
                    <a:pt x="7" y="0"/>
                  </a:moveTo>
                  <a:lnTo>
                    <a:pt x="0" y="0"/>
                  </a:lnTo>
                  <a:lnTo>
                    <a:pt x="0" y="7"/>
                  </a:lnTo>
                  <a:lnTo>
                    <a:pt x="22" y="7"/>
                  </a:lnTo>
                  <a:lnTo>
                    <a:pt x="22" y="0"/>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09" name="Freeform 6494"/>
            <p:cNvSpPr>
              <a:spLocks/>
            </p:cNvSpPr>
            <p:nvPr/>
          </p:nvSpPr>
          <p:spPr bwMode="auto">
            <a:xfrm>
              <a:off x="5956301" y="2989263"/>
              <a:ext cx="11113" cy="4763"/>
            </a:xfrm>
            <a:custGeom>
              <a:avLst/>
              <a:gdLst/>
              <a:ahLst/>
              <a:cxnLst>
                <a:cxn ang="0">
                  <a:pos x="7" y="0"/>
                </a:cxn>
                <a:cxn ang="0">
                  <a:pos x="0" y="0"/>
                </a:cxn>
                <a:cxn ang="0">
                  <a:pos x="0" y="7"/>
                </a:cxn>
                <a:cxn ang="0">
                  <a:pos x="7" y="7"/>
                </a:cxn>
                <a:cxn ang="0">
                  <a:pos x="15" y="7"/>
                </a:cxn>
                <a:cxn ang="0">
                  <a:pos x="22" y="7"/>
                </a:cxn>
                <a:cxn ang="0">
                  <a:pos x="22" y="0"/>
                </a:cxn>
                <a:cxn ang="0">
                  <a:pos x="15" y="0"/>
                </a:cxn>
                <a:cxn ang="0">
                  <a:pos x="7" y="0"/>
                </a:cxn>
              </a:cxnLst>
              <a:rect l="0" t="0" r="r" b="b"/>
              <a:pathLst>
                <a:path w="22" h="7">
                  <a:moveTo>
                    <a:pt x="7" y="0"/>
                  </a:moveTo>
                  <a:lnTo>
                    <a:pt x="0" y="0"/>
                  </a:lnTo>
                  <a:lnTo>
                    <a:pt x="0" y="7"/>
                  </a:lnTo>
                  <a:lnTo>
                    <a:pt x="7" y="7"/>
                  </a:lnTo>
                  <a:lnTo>
                    <a:pt x="15" y="7"/>
                  </a:lnTo>
                  <a:lnTo>
                    <a:pt x="22" y="7"/>
                  </a:lnTo>
                  <a:lnTo>
                    <a:pt x="22"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10" name="Line 6495"/>
            <p:cNvSpPr>
              <a:spLocks noChangeShapeType="1"/>
            </p:cNvSpPr>
            <p:nvPr/>
          </p:nvSpPr>
          <p:spPr bwMode="auto">
            <a:xfrm>
              <a:off x="5964238" y="29892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11" name="Freeform 6496"/>
            <p:cNvSpPr>
              <a:spLocks/>
            </p:cNvSpPr>
            <p:nvPr/>
          </p:nvSpPr>
          <p:spPr bwMode="auto">
            <a:xfrm>
              <a:off x="5959476" y="2989263"/>
              <a:ext cx="20638" cy="4763"/>
            </a:xfrm>
            <a:custGeom>
              <a:avLst/>
              <a:gdLst/>
              <a:ahLst/>
              <a:cxnLst>
                <a:cxn ang="0">
                  <a:pos x="8" y="0"/>
                </a:cxn>
                <a:cxn ang="0">
                  <a:pos x="0" y="0"/>
                </a:cxn>
                <a:cxn ang="0">
                  <a:pos x="0" y="7"/>
                </a:cxn>
                <a:cxn ang="0">
                  <a:pos x="38" y="7"/>
                </a:cxn>
                <a:cxn ang="0">
                  <a:pos x="38" y="0"/>
                </a:cxn>
                <a:cxn ang="0">
                  <a:pos x="8" y="0"/>
                </a:cxn>
              </a:cxnLst>
              <a:rect l="0" t="0" r="r" b="b"/>
              <a:pathLst>
                <a:path w="38" h="7">
                  <a:moveTo>
                    <a:pt x="8" y="0"/>
                  </a:moveTo>
                  <a:lnTo>
                    <a:pt x="0" y="0"/>
                  </a:lnTo>
                  <a:lnTo>
                    <a:pt x="0" y="7"/>
                  </a:lnTo>
                  <a:lnTo>
                    <a:pt x="38" y="7"/>
                  </a:lnTo>
                  <a:lnTo>
                    <a:pt x="38"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12" name="Freeform 6497"/>
            <p:cNvSpPr>
              <a:spLocks/>
            </p:cNvSpPr>
            <p:nvPr/>
          </p:nvSpPr>
          <p:spPr bwMode="auto">
            <a:xfrm>
              <a:off x="5959476" y="2989263"/>
              <a:ext cx="20638" cy="4763"/>
            </a:xfrm>
            <a:custGeom>
              <a:avLst/>
              <a:gdLst/>
              <a:ahLst/>
              <a:cxnLst>
                <a:cxn ang="0">
                  <a:pos x="8" y="0"/>
                </a:cxn>
                <a:cxn ang="0">
                  <a:pos x="0" y="0"/>
                </a:cxn>
                <a:cxn ang="0">
                  <a:pos x="0" y="7"/>
                </a:cxn>
                <a:cxn ang="0">
                  <a:pos x="8" y="7"/>
                </a:cxn>
                <a:cxn ang="0">
                  <a:pos x="38" y="7"/>
                </a:cxn>
                <a:cxn ang="0">
                  <a:pos x="38" y="7"/>
                </a:cxn>
                <a:cxn ang="0">
                  <a:pos x="38" y="0"/>
                </a:cxn>
                <a:cxn ang="0">
                  <a:pos x="38" y="0"/>
                </a:cxn>
                <a:cxn ang="0">
                  <a:pos x="8" y="0"/>
                </a:cxn>
              </a:cxnLst>
              <a:rect l="0" t="0" r="r" b="b"/>
              <a:pathLst>
                <a:path w="38" h="7">
                  <a:moveTo>
                    <a:pt x="8" y="0"/>
                  </a:moveTo>
                  <a:lnTo>
                    <a:pt x="0" y="0"/>
                  </a:lnTo>
                  <a:lnTo>
                    <a:pt x="0" y="7"/>
                  </a:lnTo>
                  <a:lnTo>
                    <a:pt x="8" y="7"/>
                  </a:lnTo>
                  <a:lnTo>
                    <a:pt x="38" y="7"/>
                  </a:lnTo>
                  <a:lnTo>
                    <a:pt x="38" y="7"/>
                  </a:lnTo>
                  <a:lnTo>
                    <a:pt x="38" y="0"/>
                  </a:lnTo>
                  <a:lnTo>
                    <a:pt x="38"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13" name="Line 6498"/>
            <p:cNvSpPr>
              <a:spLocks noChangeShapeType="1"/>
            </p:cNvSpPr>
            <p:nvPr/>
          </p:nvSpPr>
          <p:spPr bwMode="auto">
            <a:xfrm>
              <a:off x="5980113" y="29892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14" name="Freeform 6499"/>
            <p:cNvSpPr>
              <a:spLocks/>
            </p:cNvSpPr>
            <p:nvPr/>
          </p:nvSpPr>
          <p:spPr bwMode="auto">
            <a:xfrm>
              <a:off x="5975351" y="2989263"/>
              <a:ext cx="7938" cy="4763"/>
            </a:xfrm>
            <a:custGeom>
              <a:avLst/>
              <a:gdLst/>
              <a:ahLst/>
              <a:cxnLst>
                <a:cxn ang="0">
                  <a:pos x="8" y="0"/>
                </a:cxn>
                <a:cxn ang="0">
                  <a:pos x="0" y="0"/>
                </a:cxn>
                <a:cxn ang="0">
                  <a:pos x="0" y="7"/>
                </a:cxn>
                <a:cxn ang="0">
                  <a:pos x="16" y="7"/>
                </a:cxn>
                <a:cxn ang="0">
                  <a:pos x="16" y="0"/>
                </a:cxn>
                <a:cxn ang="0">
                  <a:pos x="8" y="0"/>
                </a:cxn>
              </a:cxnLst>
              <a:rect l="0" t="0" r="r" b="b"/>
              <a:pathLst>
                <a:path w="16" h="7">
                  <a:moveTo>
                    <a:pt x="8" y="0"/>
                  </a:moveTo>
                  <a:lnTo>
                    <a:pt x="0" y="0"/>
                  </a:lnTo>
                  <a:lnTo>
                    <a:pt x="0" y="7"/>
                  </a:lnTo>
                  <a:lnTo>
                    <a:pt x="16" y="7"/>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15" name="Freeform 6500"/>
            <p:cNvSpPr>
              <a:spLocks/>
            </p:cNvSpPr>
            <p:nvPr/>
          </p:nvSpPr>
          <p:spPr bwMode="auto">
            <a:xfrm>
              <a:off x="5975351" y="2989263"/>
              <a:ext cx="7938" cy="4763"/>
            </a:xfrm>
            <a:custGeom>
              <a:avLst/>
              <a:gdLst/>
              <a:ahLst/>
              <a:cxnLst>
                <a:cxn ang="0">
                  <a:pos x="8" y="0"/>
                </a:cxn>
                <a:cxn ang="0">
                  <a:pos x="0" y="0"/>
                </a:cxn>
                <a:cxn ang="0">
                  <a:pos x="0" y="7"/>
                </a:cxn>
                <a:cxn ang="0">
                  <a:pos x="8" y="7"/>
                </a:cxn>
                <a:cxn ang="0">
                  <a:pos x="8" y="7"/>
                </a:cxn>
                <a:cxn ang="0">
                  <a:pos x="16" y="7"/>
                </a:cxn>
                <a:cxn ang="0">
                  <a:pos x="16" y="0"/>
                </a:cxn>
                <a:cxn ang="0">
                  <a:pos x="8" y="0"/>
                </a:cxn>
                <a:cxn ang="0">
                  <a:pos x="8" y="0"/>
                </a:cxn>
              </a:cxnLst>
              <a:rect l="0" t="0" r="r" b="b"/>
              <a:pathLst>
                <a:path w="16" h="7">
                  <a:moveTo>
                    <a:pt x="8" y="0"/>
                  </a:moveTo>
                  <a:lnTo>
                    <a:pt x="0" y="0"/>
                  </a:lnTo>
                  <a:lnTo>
                    <a:pt x="0" y="7"/>
                  </a:lnTo>
                  <a:lnTo>
                    <a:pt x="8" y="7"/>
                  </a:lnTo>
                  <a:lnTo>
                    <a:pt x="8" y="7"/>
                  </a:lnTo>
                  <a:lnTo>
                    <a:pt x="16" y="7"/>
                  </a:lnTo>
                  <a:lnTo>
                    <a:pt x="16" y="0"/>
                  </a:lnTo>
                  <a:lnTo>
                    <a:pt x="8"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16" name="Line 6501"/>
            <p:cNvSpPr>
              <a:spLocks noChangeShapeType="1"/>
            </p:cNvSpPr>
            <p:nvPr/>
          </p:nvSpPr>
          <p:spPr bwMode="auto">
            <a:xfrm>
              <a:off x="5980113" y="29892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17" name="Freeform 6502"/>
            <p:cNvSpPr>
              <a:spLocks/>
            </p:cNvSpPr>
            <p:nvPr/>
          </p:nvSpPr>
          <p:spPr bwMode="auto">
            <a:xfrm>
              <a:off x="5980113" y="2989263"/>
              <a:ext cx="7938" cy="4763"/>
            </a:xfrm>
            <a:custGeom>
              <a:avLst/>
              <a:gdLst/>
              <a:ahLst/>
              <a:cxnLst>
                <a:cxn ang="0">
                  <a:pos x="0" y="0"/>
                </a:cxn>
                <a:cxn ang="0">
                  <a:pos x="0" y="7"/>
                </a:cxn>
                <a:cxn ang="0">
                  <a:pos x="15" y="7"/>
                </a:cxn>
                <a:cxn ang="0">
                  <a:pos x="15" y="0"/>
                </a:cxn>
                <a:cxn ang="0">
                  <a:pos x="8" y="0"/>
                </a:cxn>
                <a:cxn ang="0">
                  <a:pos x="0" y="0"/>
                </a:cxn>
              </a:cxnLst>
              <a:rect l="0" t="0" r="r" b="b"/>
              <a:pathLst>
                <a:path w="15" h="7">
                  <a:moveTo>
                    <a:pt x="0" y="0"/>
                  </a:moveTo>
                  <a:lnTo>
                    <a:pt x="0" y="7"/>
                  </a:lnTo>
                  <a:lnTo>
                    <a:pt x="15" y="7"/>
                  </a:lnTo>
                  <a:lnTo>
                    <a:pt x="15" y="0"/>
                  </a:lnTo>
                  <a:lnTo>
                    <a:pt x="8"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18" name="Freeform 6503"/>
            <p:cNvSpPr>
              <a:spLocks/>
            </p:cNvSpPr>
            <p:nvPr/>
          </p:nvSpPr>
          <p:spPr bwMode="auto">
            <a:xfrm>
              <a:off x="5980113" y="2989263"/>
              <a:ext cx="7938" cy="4763"/>
            </a:xfrm>
            <a:custGeom>
              <a:avLst/>
              <a:gdLst/>
              <a:ahLst/>
              <a:cxnLst>
                <a:cxn ang="0">
                  <a:pos x="0" y="0"/>
                </a:cxn>
                <a:cxn ang="0">
                  <a:pos x="0" y="0"/>
                </a:cxn>
                <a:cxn ang="0">
                  <a:pos x="0" y="7"/>
                </a:cxn>
                <a:cxn ang="0">
                  <a:pos x="0" y="7"/>
                </a:cxn>
                <a:cxn ang="0">
                  <a:pos x="8" y="7"/>
                </a:cxn>
                <a:cxn ang="0">
                  <a:pos x="15" y="7"/>
                </a:cxn>
                <a:cxn ang="0">
                  <a:pos x="15" y="0"/>
                </a:cxn>
                <a:cxn ang="0">
                  <a:pos x="8" y="0"/>
                </a:cxn>
                <a:cxn ang="0">
                  <a:pos x="0" y="0"/>
                </a:cxn>
              </a:cxnLst>
              <a:rect l="0" t="0" r="r" b="b"/>
              <a:pathLst>
                <a:path w="15" h="7">
                  <a:moveTo>
                    <a:pt x="0" y="0"/>
                  </a:moveTo>
                  <a:lnTo>
                    <a:pt x="0" y="0"/>
                  </a:lnTo>
                  <a:lnTo>
                    <a:pt x="0" y="7"/>
                  </a:lnTo>
                  <a:lnTo>
                    <a:pt x="0" y="7"/>
                  </a:lnTo>
                  <a:lnTo>
                    <a:pt x="8" y="7"/>
                  </a:lnTo>
                  <a:lnTo>
                    <a:pt x="15" y="7"/>
                  </a:lnTo>
                  <a:lnTo>
                    <a:pt x="15" y="0"/>
                  </a:lnTo>
                  <a:lnTo>
                    <a:pt x="8"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19" name="Line 6504"/>
            <p:cNvSpPr>
              <a:spLocks noChangeShapeType="1"/>
            </p:cNvSpPr>
            <p:nvPr/>
          </p:nvSpPr>
          <p:spPr bwMode="auto">
            <a:xfrm>
              <a:off x="5983288" y="29892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20" name="Freeform 6505"/>
            <p:cNvSpPr>
              <a:spLocks/>
            </p:cNvSpPr>
            <p:nvPr/>
          </p:nvSpPr>
          <p:spPr bwMode="auto">
            <a:xfrm>
              <a:off x="5980113" y="2989263"/>
              <a:ext cx="11113" cy="4763"/>
            </a:xfrm>
            <a:custGeom>
              <a:avLst/>
              <a:gdLst/>
              <a:ahLst/>
              <a:cxnLst>
                <a:cxn ang="0">
                  <a:pos x="8" y="0"/>
                </a:cxn>
                <a:cxn ang="0">
                  <a:pos x="0" y="7"/>
                </a:cxn>
                <a:cxn ang="0">
                  <a:pos x="22" y="7"/>
                </a:cxn>
                <a:cxn ang="0">
                  <a:pos x="22" y="0"/>
                </a:cxn>
                <a:cxn ang="0">
                  <a:pos x="15" y="0"/>
                </a:cxn>
                <a:cxn ang="0">
                  <a:pos x="8" y="0"/>
                </a:cxn>
              </a:cxnLst>
              <a:rect l="0" t="0" r="r" b="b"/>
              <a:pathLst>
                <a:path w="22" h="7">
                  <a:moveTo>
                    <a:pt x="8" y="0"/>
                  </a:moveTo>
                  <a:lnTo>
                    <a:pt x="0" y="7"/>
                  </a:lnTo>
                  <a:lnTo>
                    <a:pt x="22" y="7"/>
                  </a:lnTo>
                  <a:lnTo>
                    <a:pt x="22" y="0"/>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21" name="Freeform 6506"/>
            <p:cNvSpPr>
              <a:spLocks/>
            </p:cNvSpPr>
            <p:nvPr/>
          </p:nvSpPr>
          <p:spPr bwMode="auto">
            <a:xfrm>
              <a:off x="5980113" y="2989263"/>
              <a:ext cx="11113" cy="4763"/>
            </a:xfrm>
            <a:custGeom>
              <a:avLst/>
              <a:gdLst/>
              <a:ahLst/>
              <a:cxnLst>
                <a:cxn ang="0">
                  <a:pos x="8" y="0"/>
                </a:cxn>
                <a:cxn ang="0">
                  <a:pos x="8" y="0"/>
                </a:cxn>
                <a:cxn ang="0">
                  <a:pos x="0" y="7"/>
                </a:cxn>
                <a:cxn ang="0">
                  <a:pos x="8" y="7"/>
                </a:cxn>
                <a:cxn ang="0">
                  <a:pos x="15" y="7"/>
                </a:cxn>
                <a:cxn ang="0">
                  <a:pos x="22" y="7"/>
                </a:cxn>
                <a:cxn ang="0">
                  <a:pos x="22" y="0"/>
                </a:cxn>
                <a:cxn ang="0">
                  <a:pos x="15" y="0"/>
                </a:cxn>
                <a:cxn ang="0">
                  <a:pos x="8" y="0"/>
                </a:cxn>
              </a:cxnLst>
              <a:rect l="0" t="0" r="r" b="b"/>
              <a:pathLst>
                <a:path w="22" h="7">
                  <a:moveTo>
                    <a:pt x="8" y="0"/>
                  </a:moveTo>
                  <a:lnTo>
                    <a:pt x="8" y="0"/>
                  </a:lnTo>
                  <a:lnTo>
                    <a:pt x="0" y="7"/>
                  </a:lnTo>
                  <a:lnTo>
                    <a:pt x="8" y="7"/>
                  </a:lnTo>
                  <a:lnTo>
                    <a:pt x="15" y="7"/>
                  </a:lnTo>
                  <a:lnTo>
                    <a:pt x="22" y="7"/>
                  </a:lnTo>
                  <a:lnTo>
                    <a:pt x="22"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22" name="Line 6507"/>
            <p:cNvSpPr>
              <a:spLocks noChangeShapeType="1"/>
            </p:cNvSpPr>
            <p:nvPr/>
          </p:nvSpPr>
          <p:spPr bwMode="auto">
            <a:xfrm>
              <a:off x="5988051" y="29892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23" name="Freeform 6508"/>
            <p:cNvSpPr>
              <a:spLocks/>
            </p:cNvSpPr>
            <p:nvPr/>
          </p:nvSpPr>
          <p:spPr bwMode="auto">
            <a:xfrm>
              <a:off x="5983288" y="2989263"/>
              <a:ext cx="12700" cy="4763"/>
            </a:xfrm>
            <a:custGeom>
              <a:avLst/>
              <a:gdLst/>
              <a:ahLst/>
              <a:cxnLst>
                <a:cxn ang="0">
                  <a:pos x="7" y="0"/>
                </a:cxn>
                <a:cxn ang="0">
                  <a:pos x="0" y="7"/>
                </a:cxn>
                <a:cxn ang="0">
                  <a:pos x="22" y="7"/>
                </a:cxn>
                <a:cxn ang="0">
                  <a:pos x="22" y="0"/>
                </a:cxn>
                <a:cxn ang="0">
                  <a:pos x="14" y="0"/>
                </a:cxn>
                <a:cxn ang="0">
                  <a:pos x="7" y="0"/>
                </a:cxn>
              </a:cxnLst>
              <a:rect l="0" t="0" r="r" b="b"/>
              <a:pathLst>
                <a:path w="22" h="7">
                  <a:moveTo>
                    <a:pt x="7" y="0"/>
                  </a:moveTo>
                  <a:lnTo>
                    <a:pt x="0" y="7"/>
                  </a:lnTo>
                  <a:lnTo>
                    <a:pt x="22" y="7"/>
                  </a:lnTo>
                  <a:lnTo>
                    <a:pt x="22" y="0"/>
                  </a:lnTo>
                  <a:lnTo>
                    <a:pt x="14"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24" name="Freeform 6509"/>
            <p:cNvSpPr>
              <a:spLocks/>
            </p:cNvSpPr>
            <p:nvPr/>
          </p:nvSpPr>
          <p:spPr bwMode="auto">
            <a:xfrm>
              <a:off x="5983288" y="2989263"/>
              <a:ext cx="12700" cy="4763"/>
            </a:xfrm>
            <a:custGeom>
              <a:avLst/>
              <a:gdLst/>
              <a:ahLst/>
              <a:cxnLst>
                <a:cxn ang="0">
                  <a:pos x="7" y="0"/>
                </a:cxn>
                <a:cxn ang="0">
                  <a:pos x="7" y="0"/>
                </a:cxn>
                <a:cxn ang="0">
                  <a:pos x="0" y="7"/>
                </a:cxn>
                <a:cxn ang="0">
                  <a:pos x="7" y="7"/>
                </a:cxn>
                <a:cxn ang="0">
                  <a:pos x="14" y="7"/>
                </a:cxn>
                <a:cxn ang="0">
                  <a:pos x="22" y="7"/>
                </a:cxn>
                <a:cxn ang="0">
                  <a:pos x="22" y="0"/>
                </a:cxn>
                <a:cxn ang="0">
                  <a:pos x="14" y="0"/>
                </a:cxn>
                <a:cxn ang="0">
                  <a:pos x="7" y="0"/>
                </a:cxn>
              </a:cxnLst>
              <a:rect l="0" t="0" r="r" b="b"/>
              <a:pathLst>
                <a:path w="22" h="7">
                  <a:moveTo>
                    <a:pt x="7" y="0"/>
                  </a:moveTo>
                  <a:lnTo>
                    <a:pt x="7" y="0"/>
                  </a:lnTo>
                  <a:lnTo>
                    <a:pt x="0" y="7"/>
                  </a:lnTo>
                  <a:lnTo>
                    <a:pt x="7" y="7"/>
                  </a:lnTo>
                  <a:lnTo>
                    <a:pt x="14" y="7"/>
                  </a:lnTo>
                  <a:lnTo>
                    <a:pt x="22" y="7"/>
                  </a:lnTo>
                  <a:lnTo>
                    <a:pt x="22" y="0"/>
                  </a:lnTo>
                  <a:lnTo>
                    <a:pt x="14"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25" name="Line 6510"/>
            <p:cNvSpPr>
              <a:spLocks noChangeShapeType="1"/>
            </p:cNvSpPr>
            <p:nvPr/>
          </p:nvSpPr>
          <p:spPr bwMode="auto">
            <a:xfrm>
              <a:off x="5995988" y="29892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26" name="Freeform 6511"/>
            <p:cNvSpPr>
              <a:spLocks/>
            </p:cNvSpPr>
            <p:nvPr/>
          </p:nvSpPr>
          <p:spPr bwMode="auto">
            <a:xfrm>
              <a:off x="5988051" y="2989263"/>
              <a:ext cx="7938" cy="19050"/>
            </a:xfrm>
            <a:custGeom>
              <a:avLst/>
              <a:gdLst/>
              <a:ahLst/>
              <a:cxnLst>
                <a:cxn ang="0">
                  <a:pos x="15" y="0"/>
                </a:cxn>
                <a:cxn ang="0">
                  <a:pos x="0" y="0"/>
                </a:cxn>
                <a:cxn ang="0">
                  <a:pos x="0" y="28"/>
                </a:cxn>
                <a:cxn ang="0">
                  <a:pos x="7" y="36"/>
                </a:cxn>
                <a:cxn ang="0">
                  <a:pos x="15" y="36"/>
                </a:cxn>
                <a:cxn ang="0">
                  <a:pos x="15" y="28"/>
                </a:cxn>
                <a:cxn ang="0">
                  <a:pos x="15" y="0"/>
                </a:cxn>
              </a:cxnLst>
              <a:rect l="0" t="0" r="r" b="b"/>
              <a:pathLst>
                <a:path w="15" h="36">
                  <a:moveTo>
                    <a:pt x="15" y="0"/>
                  </a:moveTo>
                  <a:lnTo>
                    <a:pt x="0" y="0"/>
                  </a:lnTo>
                  <a:lnTo>
                    <a:pt x="0" y="28"/>
                  </a:lnTo>
                  <a:lnTo>
                    <a:pt x="7" y="36"/>
                  </a:lnTo>
                  <a:lnTo>
                    <a:pt x="15" y="36"/>
                  </a:lnTo>
                  <a:lnTo>
                    <a:pt x="15" y="28"/>
                  </a:lnTo>
                  <a:lnTo>
                    <a:pt x="15"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27" name="Freeform 6512"/>
            <p:cNvSpPr>
              <a:spLocks/>
            </p:cNvSpPr>
            <p:nvPr/>
          </p:nvSpPr>
          <p:spPr bwMode="auto">
            <a:xfrm>
              <a:off x="5988051" y="2989263"/>
              <a:ext cx="7938" cy="19050"/>
            </a:xfrm>
            <a:custGeom>
              <a:avLst/>
              <a:gdLst/>
              <a:ahLst/>
              <a:cxnLst>
                <a:cxn ang="0">
                  <a:pos x="15" y="0"/>
                </a:cxn>
                <a:cxn ang="0">
                  <a:pos x="15" y="0"/>
                </a:cxn>
                <a:cxn ang="0">
                  <a:pos x="7" y="0"/>
                </a:cxn>
                <a:cxn ang="0">
                  <a:pos x="0" y="0"/>
                </a:cxn>
                <a:cxn ang="0">
                  <a:pos x="0" y="28"/>
                </a:cxn>
                <a:cxn ang="0">
                  <a:pos x="7" y="36"/>
                </a:cxn>
                <a:cxn ang="0">
                  <a:pos x="15" y="36"/>
                </a:cxn>
                <a:cxn ang="0">
                  <a:pos x="15" y="28"/>
                </a:cxn>
                <a:cxn ang="0">
                  <a:pos x="15" y="0"/>
                </a:cxn>
              </a:cxnLst>
              <a:rect l="0" t="0" r="r" b="b"/>
              <a:pathLst>
                <a:path w="15" h="36">
                  <a:moveTo>
                    <a:pt x="15" y="0"/>
                  </a:moveTo>
                  <a:lnTo>
                    <a:pt x="15" y="0"/>
                  </a:lnTo>
                  <a:lnTo>
                    <a:pt x="7" y="0"/>
                  </a:lnTo>
                  <a:lnTo>
                    <a:pt x="0" y="0"/>
                  </a:lnTo>
                  <a:lnTo>
                    <a:pt x="0" y="28"/>
                  </a:lnTo>
                  <a:lnTo>
                    <a:pt x="7" y="36"/>
                  </a:lnTo>
                  <a:lnTo>
                    <a:pt x="15" y="36"/>
                  </a:lnTo>
                  <a:lnTo>
                    <a:pt x="15" y="28"/>
                  </a:lnTo>
                  <a:lnTo>
                    <a:pt x="15"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28" name="Line 6513"/>
            <p:cNvSpPr>
              <a:spLocks noChangeShapeType="1"/>
            </p:cNvSpPr>
            <p:nvPr/>
          </p:nvSpPr>
          <p:spPr bwMode="auto">
            <a:xfrm>
              <a:off x="5991226" y="30003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29" name="Freeform 6514"/>
            <p:cNvSpPr>
              <a:spLocks/>
            </p:cNvSpPr>
            <p:nvPr/>
          </p:nvSpPr>
          <p:spPr bwMode="auto">
            <a:xfrm>
              <a:off x="5988051" y="3000375"/>
              <a:ext cx="23813" cy="7938"/>
            </a:xfrm>
            <a:custGeom>
              <a:avLst/>
              <a:gdLst/>
              <a:ahLst/>
              <a:cxnLst>
                <a:cxn ang="0">
                  <a:pos x="7" y="0"/>
                </a:cxn>
                <a:cxn ang="0">
                  <a:pos x="7" y="7"/>
                </a:cxn>
                <a:cxn ang="0">
                  <a:pos x="0" y="7"/>
                </a:cxn>
                <a:cxn ang="0">
                  <a:pos x="7" y="15"/>
                </a:cxn>
                <a:cxn ang="0">
                  <a:pos x="38" y="15"/>
                </a:cxn>
                <a:cxn ang="0">
                  <a:pos x="46" y="7"/>
                </a:cxn>
                <a:cxn ang="0">
                  <a:pos x="38" y="0"/>
                </a:cxn>
                <a:cxn ang="0">
                  <a:pos x="7" y="0"/>
                </a:cxn>
              </a:cxnLst>
              <a:rect l="0" t="0" r="r" b="b"/>
              <a:pathLst>
                <a:path w="46" h="15">
                  <a:moveTo>
                    <a:pt x="7" y="0"/>
                  </a:moveTo>
                  <a:lnTo>
                    <a:pt x="7" y="7"/>
                  </a:lnTo>
                  <a:lnTo>
                    <a:pt x="0" y="7"/>
                  </a:lnTo>
                  <a:lnTo>
                    <a:pt x="7" y="15"/>
                  </a:lnTo>
                  <a:lnTo>
                    <a:pt x="38" y="15"/>
                  </a:lnTo>
                  <a:lnTo>
                    <a:pt x="46" y="7"/>
                  </a:lnTo>
                  <a:lnTo>
                    <a:pt x="38"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30" name="Freeform 6515"/>
            <p:cNvSpPr>
              <a:spLocks/>
            </p:cNvSpPr>
            <p:nvPr/>
          </p:nvSpPr>
          <p:spPr bwMode="auto">
            <a:xfrm>
              <a:off x="5988051" y="3000375"/>
              <a:ext cx="23813" cy="7938"/>
            </a:xfrm>
            <a:custGeom>
              <a:avLst/>
              <a:gdLst/>
              <a:ahLst/>
              <a:cxnLst>
                <a:cxn ang="0">
                  <a:pos x="7" y="0"/>
                </a:cxn>
                <a:cxn ang="0">
                  <a:pos x="7" y="7"/>
                </a:cxn>
                <a:cxn ang="0">
                  <a:pos x="0" y="7"/>
                </a:cxn>
                <a:cxn ang="0">
                  <a:pos x="7" y="15"/>
                </a:cxn>
                <a:cxn ang="0">
                  <a:pos x="38" y="15"/>
                </a:cxn>
                <a:cxn ang="0">
                  <a:pos x="46" y="7"/>
                </a:cxn>
                <a:cxn ang="0">
                  <a:pos x="46" y="7"/>
                </a:cxn>
                <a:cxn ang="0">
                  <a:pos x="38" y="0"/>
                </a:cxn>
                <a:cxn ang="0">
                  <a:pos x="7" y="0"/>
                </a:cxn>
              </a:cxnLst>
              <a:rect l="0" t="0" r="r" b="b"/>
              <a:pathLst>
                <a:path w="46" h="15">
                  <a:moveTo>
                    <a:pt x="7" y="0"/>
                  </a:moveTo>
                  <a:lnTo>
                    <a:pt x="7" y="7"/>
                  </a:lnTo>
                  <a:lnTo>
                    <a:pt x="0" y="7"/>
                  </a:lnTo>
                  <a:lnTo>
                    <a:pt x="7" y="15"/>
                  </a:lnTo>
                  <a:lnTo>
                    <a:pt x="38" y="15"/>
                  </a:lnTo>
                  <a:lnTo>
                    <a:pt x="46" y="7"/>
                  </a:lnTo>
                  <a:lnTo>
                    <a:pt x="46" y="7"/>
                  </a:lnTo>
                  <a:lnTo>
                    <a:pt x="38"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31" name="Line 6516"/>
            <p:cNvSpPr>
              <a:spLocks noChangeShapeType="1"/>
            </p:cNvSpPr>
            <p:nvPr/>
          </p:nvSpPr>
          <p:spPr bwMode="auto">
            <a:xfrm>
              <a:off x="6007101" y="30003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32" name="Freeform 6517"/>
            <p:cNvSpPr>
              <a:spLocks/>
            </p:cNvSpPr>
            <p:nvPr/>
          </p:nvSpPr>
          <p:spPr bwMode="auto">
            <a:xfrm>
              <a:off x="6003926" y="3000375"/>
              <a:ext cx="11113" cy="7938"/>
            </a:xfrm>
            <a:custGeom>
              <a:avLst/>
              <a:gdLst/>
              <a:ahLst/>
              <a:cxnLst>
                <a:cxn ang="0">
                  <a:pos x="8" y="0"/>
                </a:cxn>
                <a:cxn ang="0">
                  <a:pos x="0" y="7"/>
                </a:cxn>
                <a:cxn ang="0">
                  <a:pos x="8" y="15"/>
                </a:cxn>
                <a:cxn ang="0">
                  <a:pos x="16" y="15"/>
                </a:cxn>
                <a:cxn ang="0">
                  <a:pos x="22" y="7"/>
                </a:cxn>
                <a:cxn ang="0">
                  <a:pos x="16" y="0"/>
                </a:cxn>
                <a:cxn ang="0">
                  <a:pos x="8" y="0"/>
                </a:cxn>
              </a:cxnLst>
              <a:rect l="0" t="0" r="r" b="b"/>
              <a:pathLst>
                <a:path w="22" h="15">
                  <a:moveTo>
                    <a:pt x="8" y="0"/>
                  </a:moveTo>
                  <a:lnTo>
                    <a:pt x="0" y="7"/>
                  </a:lnTo>
                  <a:lnTo>
                    <a:pt x="8" y="15"/>
                  </a:lnTo>
                  <a:lnTo>
                    <a:pt x="16" y="15"/>
                  </a:lnTo>
                  <a:lnTo>
                    <a:pt x="22" y="7"/>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33" name="Freeform 6518"/>
            <p:cNvSpPr>
              <a:spLocks/>
            </p:cNvSpPr>
            <p:nvPr/>
          </p:nvSpPr>
          <p:spPr bwMode="auto">
            <a:xfrm>
              <a:off x="6003926" y="3000375"/>
              <a:ext cx="11113" cy="7938"/>
            </a:xfrm>
            <a:custGeom>
              <a:avLst/>
              <a:gdLst/>
              <a:ahLst/>
              <a:cxnLst>
                <a:cxn ang="0">
                  <a:pos x="8" y="0"/>
                </a:cxn>
                <a:cxn ang="0">
                  <a:pos x="0" y="7"/>
                </a:cxn>
                <a:cxn ang="0">
                  <a:pos x="0" y="7"/>
                </a:cxn>
                <a:cxn ang="0">
                  <a:pos x="8" y="15"/>
                </a:cxn>
                <a:cxn ang="0">
                  <a:pos x="16" y="15"/>
                </a:cxn>
                <a:cxn ang="0">
                  <a:pos x="22" y="7"/>
                </a:cxn>
                <a:cxn ang="0">
                  <a:pos x="22" y="7"/>
                </a:cxn>
                <a:cxn ang="0">
                  <a:pos x="16" y="0"/>
                </a:cxn>
                <a:cxn ang="0">
                  <a:pos x="8" y="0"/>
                </a:cxn>
              </a:cxnLst>
              <a:rect l="0" t="0" r="r" b="b"/>
              <a:pathLst>
                <a:path w="22" h="15">
                  <a:moveTo>
                    <a:pt x="8" y="0"/>
                  </a:moveTo>
                  <a:lnTo>
                    <a:pt x="0" y="7"/>
                  </a:lnTo>
                  <a:lnTo>
                    <a:pt x="0" y="7"/>
                  </a:lnTo>
                  <a:lnTo>
                    <a:pt x="8" y="15"/>
                  </a:lnTo>
                  <a:lnTo>
                    <a:pt x="16" y="15"/>
                  </a:lnTo>
                  <a:lnTo>
                    <a:pt x="22" y="7"/>
                  </a:lnTo>
                  <a:lnTo>
                    <a:pt x="22" y="7"/>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34" name="Line 6519"/>
            <p:cNvSpPr>
              <a:spLocks noChangeShapeType="1"/>
            </p:cNvSpPr>
            <p:nvPr/>
          </p:nvSpPr>
          <p:spPr bwMode="auto">
            <a:xfrm>
              <a:off x="6015038" y="30051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35" name="Freeform 6520"/>
            <p:cNvSpPr>
              <a:spLocks/>
            </p:cNvSpPr>
            <p:nvPr/>
          </p:nvSpPr>
          <p:spPr bwMode="auto">
            <a:xfrm>
              <a:off x="6007101" y="3000375"/>
              <a:ext cx="7938" cy="23813"/>
            </a:xfrm>
            <a:custGeom>
              <a:avLst/>
              <a:gdLst/>
              <a:ahLst/>
              <a:cxnLst>
                <a:cxn ang="0">
                  <a:pos x="14" y="7"/>
                </a:cxn>
                <a:cxn ang="0">
                  <a:pos x="8" y="7"/>
                </a:cxn>
                <a:cxn ang="0">
                  <a:pos x="8" y="0"/>
                </a:cxn>
                <a:cxn ang="0">
                  <a:pos x="0" y="7"/>
                </a:cxn>
                <a:cxn ang="0">
                  <a:pos x="0" y="36"/>
                </a:cxn>
                <a:cxn ang="0">
                  <a:pos x="8" y="44"/>
                </a:cxn>
                <a:cxn ang="0">
                  <a:pos x="8" y="36"/>
                </a:cxn>
                <a:cxn ang="0">
                  <a:pos x="14" y="36"/>
                </a:cxn>
                <a:cxn ang="0">
                  <a:pos x="14" y="7"/>
                </a:cxn>
              </a:cxnLst>
              <a:rect l="0" t="0" r="r" b="b"/>
              <a:pathLst>
                <a:path w="14" h="44">
                  <a:moveTo>
                    <a:pt x="14" y="7"/>
                  </a:moveTo>
                  <a:lnTo>
                    <a:pt x="8" y="7"/>
                  </a:lnTo>
                  <a:lnTo>
                    <a:pt x="8" y="0"/>
                  </a:lnTo>
                  <a:lnTo>
                    <a:pt x="0" y="7"/>
                  </a:lnTo>
                  <a:lnTo>
                    <a:pt x="0" y="36"/>
                  </a:lnTo>
                  <a:lnTo>
                    <a:pt x="8" y="44"/>
                  </a:lnTo>
                  <a:lnTo>
                    <a:pt x="8" y="36"/>
                  </a:lnTo>
                  <a:lnTo>
                    <a:pt x="14" y="36"/>
                  </a:lnTo>
                  <a:lnTo>
                    <a:pt x="14"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36" name="Freeform 6521"/>
            <p:cNvSpPr>
              <a:spLocks/>
            </p:cNvSpPr>
            <p:nvPr/>
          </p:nvSpPr>
          <p:spPr bwMode="auto">
            <a:xfrm>
              <a:off x="6007101" y="3000375"/>
              <a:ext cx="7938" cy="23813"/>
            </a:xfrm>
            <a:custGeom>
              <a:avLst/>
              <a:gdLst/>
              <a:ahLst/>
              <a:cxnLst>
                <a:cxn ang="0">
                  <a:pos x="14" y="7"/>
                </a:cxn>
                <a:cxn ang="0">
                  <a:pos x="8" y="7"/>
                </a:cxn>
                <a:cxn ang="0">
                  <a:pos x="8" y="0"/>
                </a:cxn>
                <a:cxn ang="0">
                  <a:pos x="0" y="7"/>
                </a:cxn>
                <a:cxn ang="0">
                  <a:pos x="0" y="36"/>
                </a:cxn>
                <a:cxn ang="0">
                  <a:pos x="8" y="44"/>
                </a:cxn>
                <a:cxn ang="0">
                  <a:pos x="8" y="36"/>
                </a:cxn>
                <a:cxn ang="0">
                  <a:pos x="14" y="36"/>
                </a:cxn>
                <a:cxn ang="0">
                  <a:pos x="14" y="7"/>
                </a:cxn>
              </a:cxnLst>
              <a:rect l="0" t="0" r="r" b="b"/>
              <a:pathLst>
                <a:path w="14" h="44">
                  <a:moveTo>
                    <a:pt x="14" y="7"/>
                  </a:moveTo>
                  <a:lnTo>
                    <a:pt x="8" y="7"/>
                  </a:lnTo>
                  <a:lnTo>
                    <a:pt x="8" y="0"/>
                  </a:lnTo>
                  <a:lnTo>
                    <a:pt x="0" y="7"/>
                  </a:lnTo>
                  <a:lnTo>
                    <a:pt x="0" y="36"/>
                  </a:lnTo>
                  <a:lnTo>
                    <a:pt x="8" y="44"/>
                  </a:lnTo>
                  <a:lnTo>
                    <a:pt x="8" y="36"/>
                  </a:lnTo>
                  <a:lnTo>
                    <a:pt x="14" y="36"/>
                  </a:lnTo>
                  <a:lnTo>
                    <a:pt x="14"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37" name="Line 6522"/>
            <p:cNvSpPr>
              <a:spLocks noChangeShapeType="1"/>
            </p:cNvSpPr>
            <p:nvPr/>
          </p:nvSpPr>
          <p:spPr bwMode="auto">
            <a:xfrm>
              <a:off x="6011863" y="30162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38" name="Freeform 6523"/>
            <p:cNvSpPr>
              <a:spLocks/>
            </p:cNvSpPr>
            <p:nvPr/>
          </p:nvSpPr>
          <p:spPr bwMode="auto">
            <a:xfrm>
              <a:off x="6007101" y="3016250"/>
              <a:ext cx="12700" cy="7938"/>
            </a:xfrm>
            <a:custGeom>
              <a:avLst/>
              <a:gdLst/>
              <a:ahLst/>
              <a:cxnLst>
                <a:cxn ang="0">
                  <a:pos x="8" y="0"/>
                </a:cxn>
                <a:cxn ang="0">
                  <a:pos x="0" y="0"/>
                </a:cxn>
                <a:cxn ang="0">
                  <a:pos x="0" y="6"/>
                </a:cxn>
                <a:cxn ang="0">
                  <a:pos x="8" y="14"/>
                </a:cxn>
                <a:cxn ang="0">
                  <a:pos x="14" y="14"/>
                </a:cxn>
                <a:cxn ang="0">
                  <a:pos x="22" y="6"/>
                </a:cxn>
                <a:cxn ang="0">
                  <a:pos x="14" y="0"/>
                </a:cxn>
                <a:cxn ang="0">
                  <a:pos x="8" y="0"/>
                </a:cxn>
              </a:cxnLst>
              <a:rect l="0" t="0" r="r" b="b"/>
              <a:pathLst>
                <a:path w="22" h="14">
                  <a:moveTo>
                    <a:pt x="8" y="0"/>
                  </a:moveTo>
                  <a:lnTo>
                    <a:pt x="0" y="0"/>
                  </a:lnTo>
                  <a:lnTo>
                    <a:pt x="0" y="6"/>
                  </a:lnTo>
                  <a:lnTo>
                    <a:pt x="8" y="14"/>
                  </a:lnTo>
                  <a:lnTo>
                    <a:pt x="14" y="14"/>
                  </a:lnTo>
                  <a:lnTo>
                    <a:pt x="22" y="6"/>
                  </a:lnTo>
                  <a:lnTo>
                    <a:pt x="14"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39" name="Freeform 6524"/>
            <p:cNvSpPr>
              <a:spLocks/>
            </p:cNvSpPr>
            <p:nvPr/>
          </p:nvSpPr>
          <p:spPr bwMode="auto">
            <a:xfrm>
              <a:off x="6007101" y="3016250"/>
              <a:ext cx="12700" cy="7938"/>
            </a:xfrm>
            <a:custGeom>
              <a:avLst/>
              <a:gdLst/>
              <a:ahLst/>
              <a:cxnLst>
                <a:cxn ang="0">
                  <a:pos x="8" y="0"/>
                </a:cxn>
                <a:cxn ang="0">
                  <a:pos x="0" y="0"/>
                </a:cxn>
                <a:cxn ang="0">
                  <a:pos x="0" y="6"/>
                </a:cxn>
                <a:cxn ang="0">
                  <a:pos x="8" y="14"/>
                </a:cxn>
                <a:cxn ang="0">
                  <a:pos x="14" y="14"/>
                </a:cxn>
                <a:cxn ang="0">
                  <a:pos x="22" y="6"/>
                </a:cxn>
                <a:cxn ang="0">
                  <a:pos x="14" y="0"/>
                </a:cxn>
                <a:cxn ang="0">
                  <a:pos x="14" y="0"/>
                </a:cxn>
                <a:cxn ang="0">
                  <a:pos x="8" y="0"/>
                </a:cxn>
              </a:cxnLst>
              <a:rect l="0" t="0" r="r" b="b"/>
              <a:pathLst>
                <a:path w="22" h="14">
                  <a:moveTo>
                    <a:pt x="8" y="0"/>
                  </a:moveTo>
                  <a:lnTo>
                    <a:pt x="0" y="0"/>
                  </a:lnTo>
                  <a:lnTo>
                    <a:pt x="0" y="6"/>
                  </a:lnTo>
                  <a:lnTo>
                    <a:pt x="8" y="14"/>
                  </a:lnTo>
                  <a:lnTo>
                    <a:pt x="14" y="14"/>
                  </a:lnTo>
                  <a:lnTo>
                    <a:pt x="22" y="6"/>
                  </a:lnTo>
                  <a:lnTo>
                    <a:pt x="14" y="0"/>
                  </a:lnTo>
                  <a:lnTo>
                    <a:pt x="14"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40" name="Line 6525"/>
            <p:cNvSpPr>
              <a:spLocks noChangeShapeType="1"/>
            </p:cNvSpPr>
            <p:nvPr/>
          </p:nvSpPr>
          <p:spPr bwMode="auto">
            <a:xfrm>
              <a:off x="6015038" y="30162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41" name="Freeform 6526"/>
            <p:cNvSpPr>
              <a:spLocks/>
            </p:cNvSpPr>
            <p:nvPr/>
          </p:nvSpPr>
          <p:spPr bwMode="auto">
            <a:xfrm>
              <a:off x="6011863" y="3016250"/>
              <a:ext cx="19050" cy="7938"/>
            </a:xfrm>
            <a:custGeom>
              <a:avLst/>
              <a:gdLst/>
              <a:ahLst/>
              <a:cxnLst>
                <a:cxn ang="0">
                  <a:pos x="6" y="0"/>
                </a:cxn>
                <a:cxn ang="0">
                  <a:pos x="0" y="0"/>
                </a:cxn>
                <a:cxn ang="0">
                  <a:pos x="0" y="6"/>
                </a:cxn>
                <a:cxn ang="0">
                  <a:pos x="6" y="14"/>
                </a:cxn>
                <a:cxn ang="0">
                  <a:pos x="29" y="14"/>
                </a:cxn>
                <a:cxn ang="0">
                  <a:pos x="37" y="6"/>
                </a:cxn>
                <a:cxn ang="0">
                  <a:pos x="37" y="0"/>
                </a:cxn>
                <a:cxn ang="0">
                  <a:pos x="29" y="0"/>
                </a:cxn>
                <a:cxn ang="0">
                  <a:pos x="6" y="0"/>
                </a:cxn>
              </a:cxnLst>
              <a:rect l="0" t="0" r="r" b="b"/>
              <a:pathLst>
                <a:path w="37" h="14">
                  <a:moveTo>
                    <a:pt x="6" y="0"/>
                  </a:moveTo>
                  <a:lnTo>
                    <a:pt x="0" y="0"/>
                  </a:lnTo>
                  <a:lnTo>
                    <a:pt x="0" y="6"/>
                  </a:lnTo>
                  <a:lnTo>
                    <a:pt x="6" y="14"/>
                  </a:lnTo>
                  <a:lnTo>
                    <a:pt x="29" y="14"/>
                  </a:lnTo>
                  <a:lnTo>
                    <a:pt x="37" y="6"/>
                  </a:lnTo>
                  <a:lnTo>
                    <a:pt x="37" y="0"/>
                  </a:lnTo>
                  <a:lnTo>
                    <a:pt x="29" y="0"/>
                  </a:lnTo>
                  <a:lnTo>
                    <a:pt x="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42" name="Freeform 6527"/>
            <p:cNvSpPr>
              <a:spLocks/>
            </p:cNvSpPr>
            <p:nvPr/>
          </p:nvSpPr>
          <p:spPr bwMode="auto">
            <a:xfrm>
              <a:off x="6011863" y="3016250"/>
              <a:ext cx="19050" cy="7938"/>
            </a:xfrm>
            <a:custGeom>
              <a:avLst/>
              <a:gdLst/>
              <a:ahLst/>
              <a:cxnLst>
                <a:cxn ang="0">
                  <a:pos x="6" y="0"/>
                </a:cxn>
                <a:cxn ang="0">
                  <a:pos x="0" y="0"/>
                </a:cxn>
                <a:cxn ang="0">
                  <a:pos x="0" y="6"/>
                </a:cxn>
                <a:cxn ang="0">
                  <a:pos x="6" y="14"/>
                </a:cxn>
                <a:cxn ang="0">
                  <a:pos x="29" y="14"/>
                </a:cxn>
                <a:cxn ang="0">
                  <a:pos x="37" y="6"/>
                </a:cxn>
                <a:cxn ang="0">
                  <a:pos x="37" y="0"/>
                </a:cxn>
                <a:cxn ang="0">
                  <a:pos x="29" y="0"/>
                </a:cxn>
                <a:cxn ang="0">
                  <a:pos x="6" y="0"/>
                </a:cxn>
              </a:cxnLst>
              <a:rect l="0" t="0" r="r" b="b"/>
              <a:pathLst>
                <a:path w="37" h="14">
                  <a:moveTo>
                    <a:pt x="6" y="0"/>
                  </a:moveTo>
                  <a:lnTo>
                    <a:pt x="0" y="0"/>
                  </a:lnTo>
                  <a:lnTo>
                    <a:pt x="0" y="6"/>
                  </a:lnTo>
                  <a:lnTo>
                    <a:pt x="6" y="14"/>
                  </a:lnTo>
                  <a:lnTo>
                    <a:pt x="29" y="14"/>
                  </a:lnTo>
                  <a:lnTo>
                    <a:pt x="37" y="6"/>
                  </a:lnTo>
                  <a:lnTo>
                    <a:pt x="37" y="0"/>
                  </a:lnTo>
                  <a:lnTo>
                    <a:pt x="29" y="0"/>
                  </a:lnTo>
                  <a:lnTo>
                    <a:pt x="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43" name="Line 6528"/>
            <p:cNvSpPr>
              <a:spLocks noChangeShapeType="1"/>
            </p:cNvSpPr>
            <p:nvPr/>
          </p:nvSpPr>
          <p:spPr bwMode="auto">
            <a:xfrm>
              <a:off x="6027738" y="301625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44" name="Freeform 6529"/>
            <p:cNvSpPr>
              <a:spLocks/>
            </p:cNvSpPr>
            <p:nvPr/>
          </p:nvSpPr>
          <p:spPr bwMode="auto">
            <a:xfrm>
              <a:off x="6027738" y="3016250"/>
              <a:ext cx="7938" cy="7938"/>
            </a:xfrm>
            <a:custGeom>
              <a:avLst/>
              <a:gdLst/>
              <a:ahLst/>
              <a:cxnLst>
                <a:cxn ang="0">
                  <a:pos x="0" y="0"/>
                </a:cxn>
                <a:cxn ang="0">
                  <a:pos x="0" y="14"/>
                </a:cxn>
                <a:cxn ang="0">
                  <a:pos x="8" y="14"/>
                </a:cxn>
                <a:cxn ang="0">
                  <a:pos x="16" y="6"/>
                </a:cxn>
                <a:cxn ang="0">
                  <a:pos x="16" y="0"/>
                </a:cxn>
                <a:cxn ang="0">
                  <a:pos x="8" y="0"/>
                </a:cxn>
                <a:cxn ang="0">
                  <a:pos x="0" y="0"/>
                </a:cxn>
              </a:cxnLst>
              <a:rect l="0" t="0" r="r" b="b"/>
              <a:pathLst>
                <a:path w="16" h="14">
                  <a:moveTo>
                    <a:pt x="0" y="0"/>
                  </a:moveTo>
                  <a:lnTo>
                    <a:pt x="0" y="14"/>
                  </a:lnTo>
                  <a:lnTo>
                    <a:pt x="8" y="14"/>
                  </a:lnTo>
                  <a:lnTo>
                    <a:pt x="16" y="6"/>
                  </a:lnTo>
                  <a:lnTo>
                    <a:pt x="16" y="0"/>
                  </a:lnTo>
                  <a:lnTo>
                    <a:pt x="8"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45" name="Freeform 6530"/>
            <p:cNvSpPr>
              <a:spLocks/>
            </p:cNvSpPr>
            <p:nvPr/>
          </p:nvSpPr>
          <p:spPr bwMode="auto">
            <a:xfrm>
              <a:off x="6027738" y="3016250"/>
              <a:ext cx="7938" cy="7938"/>
            </a:xfrm>
            <a:custGeom>
              <a:avLst/>
              <a:gdLst/>
              <a:ahLst/>
              <a:cxnLst>
                <a:cxn ang="0">
                  <a:pos x="0" y="0"/>
                </a:cxn>
                <a:cxn ang="0">
                  <a:pos x="0" y="0"/>
                </a:cxn>
                <a:cxn ang="0">
                  <a:pos x="0" y="6"/>
                </a:cxn>
                <a:cxn ang="0">
                  <a:pos x="0" y="14"/>
                </a:cxn>
                <a:cxn ang="0">
                  <a:pos x="8" y="14"/>
                </a:cxn>
                <a:cxn ang="0">
                  <a:pos x="16" y="6"/>
                </a:cxn>
                <a:cxn ang="0">
                  <a:pos x="16" y="0"/>
                </a:cxn>
                <a:cxn ang="0">
                  <a:pos x="8" y="0"/>
                </a:cxn>
                <a:cxn ang="0">
                  <a:pos x="0" y="0"/>
                </a:cxn>
              </a:cxnLst>
              <a:rect l="0" t="0" r="r" b="b"/>
              <a:pathLst>
                <a:path w="16" h="14">
                  <a:moveTo>
                    <a:pt x="0" y="0"/>
                  </a:moveTo>
                  <a:lnTo>
                    <a:pt x="0" y="0"/>
                  </a:lnTo>
                  <a:lnTo>
                    <a:pt x="0" y="6"/>
                  </a:lnTo>
                  <a:lnTo>
                    <a:pt x="0" y="14"/>
                  </a:lnTo>
                  <a:lnTo>
                    <a:pt x="8" y="14"/>
                  </a:lnTo>
                  <a:lnTo>
                    <a:pt x="16" y="6"/>
                  </a:lnTo>
                  <a:lnTo>
                    <a:pt x="16" y="0"/>
                  </a:lnTo>
                  <a:lnTo>
                    <a:pt x="8"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46" name="Line 6531"/>
            <p:cNvSpPr>
              <a:spLocks noChangeShapeType="1"/>
            </p:cNvSpPr>
            <p:nvPr/>
          </p:nvSpPr>
          <p:spPr bwMode="auto">
            <a:xfrm>
              <a:off x="6035676" y="30194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47" name="Freeform 6532"/>
            <p:cNvSpPr>
              <a:spLocks/>
            </p:cNvSpPr>
            <p:nvPr/>
          </p:nvSpPr>
          <p:spPr bwMode="auto">
            <a:xfrm>
              <a:off x="6027738" y="3016250"/>
              <a:ext cx="7938" cy="19050"/>
            </a:xfrm>
            <a:custGeom>
              <a:avLst/>
              <a:gdLst/>
              <a:ahLst/>
              <a:cxnLst>
                <a:cxn ang="0">
                  <a:pos x="16" y="6"/>
                </a:cxn>
                <a:cxn ang="0">
                  <a:pos x="16" y="0"/>
                </a:cxn>
                <a:cxn ang="0">
                  <a:pos x="8" y="0"/>
                </a:cxn>
                <a:cxn ang="0">
                  <a:pos x="0" y="6"/>
                </a:cxn>
                <a:cxn ang="0">
                  <a:pos x="0" y="36"/>
                </a:cxn>
                <a:cxn ang="0">
                  <a:pos x="16" y="36"/>
                </a:cxn>
                <a:cxn ang="0">
                  <a:pos x="16" y="6"/>
                </a:cxn>
              </a:cxnLst>
              <a:rect l="0" t="0" r="r" b="b"/>
              <a:pathLst>
                <a:path w="16" h="36">
                  <a:moveTo>
                    <a:pt x="16" y="6"/>
                  </a:moveTo>
                  <a:lnTo>
                    <a:pt x="16" y="0"/>
                  </a:lnTo>
                  <a:lnTo>
                    <a:pt x="8" y="0"/>
                  </a:lnTo>
                  <a:lnTo>
                    <a:pt x="0" y="6"/>
                  </a:lnTo>
                  <a:lnTo>
                    <a:pt x="0" y="36"/>
                  </a:lnTo>
                  <a:lnTo>
                    <a:pt x="16" y="36"/>
                  </a:lnTo>
                  <a:lnTo>
                    <a:pt x="16" y="6"/>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48" name="Freeform 6533"/>
            <p:cNvSpPr>
              <a:spLocks/>
            </p:cNvSpPr>
            <p:nvPr/>
          </p:nvSpPr>
          <p:spPr bwMode="auto">
            <a:xfrm>
              <a:off x="6027738" y="3016250"/>
              <a:ext cx="7938" cy="19050"/>
            </a:xfrm>
            <a:custGeom>
              <a:avLst/>
              <a:gdLst/>
              <a:ahLst/>
              <a:cxnLst>
                <a:cxn ang="0">
                  <a:pos x="16" y="6"/>
                </a:cxn>
                <a:cxn ang="0">
                  <a:pos x="16" y="0"/>
                </a:cxn>
                <a:cxn ang="0">
                  <a:pos x="8" y="0"/>
                </a:cxn>
                <a:cxn ang="0">
                  <a:pos x="0" y="6"/>
                </a:cxn>
                <a:cxn ang="0">
                  <a:pos x="0" y="36"/>
                </a:cxn>
                <a:cxn ang="0">
                  <a:pos x="8" y="36"/>
                </a:cxn>
                <a:cxn ang="0">
                  <a:pos x="16" y="36"/>
                </a:cxn>
                <a:cxn ang="0">
                  <a:pos x="16" y="36"/>
                </a:cxn>
                <a:cxn ang="0">
                  <a:pos x="16" y="6"/>
                </a:cxn>
              </a:cxnLst>
              <a:rect l="0" t="0" r="r" b="b"/>
              <a:pathLst>
                <a:path w="16" h="36">
                  <a:moveTo>
                    <a:pt x="16" y="6"/>
                  </a:moveTo>
                  <a:lnTo>
                    <a:pt x="16" y="0"/>
                  </a:lnTo>
                  <a:lnTo>
                    <a:pt x="8" y="0"/>
                  </a:lnTo>
                  <a:lnTo>
                    <a:pt x="0" y="6"/>
                  </a:lnTo>
                  <a:lnTo>
                    <a:pt x="0" y="36"/>
                  </a:lnTo>
                  <a:lnTo>
                    <a:pt x="8" y="36"/>
                  </a:lnTo>
                  <a:lnTo>
                    <a:pt x="16" y="36"/>
                  </a:lnTo>
                  <a:lnTo>
                    <a:pt x="16" y="36"/>
                  </a:lnTo>
                  <a:lnTo>
                    <a:pt x="16" y="6"/>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49" name="Line 6534"/>
            <p:cNvSpPr>
              <a:spLocks noChangeShapeType="1"/>
            </p:cNvSpPr>
            <p:nvPr/>
          </p:nvSpPr>
          <p:spPr bwMode="auto">
            <a:xfrm>
              <a:off x="6030913" y="30321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50" name="Freeform 6535"/>
            <p:cNvSpPr>
              <a:spLocks/>
            </p:cNvSpPr>
            <p:nvPr/>
          </p:nvSpPr>
          <p:spPr bwMode="auto">
            <a:xfrm>
              <a:off x="6027738" y="3032125"/>
              <a:ext cx="11113" cy="3175"/>
            </a:xfrm>
            <a:custGeom>
              <a:avLst/>
              <a:gdLst/>
              <a:ahLst/>
              <a:cxnLst>
                <a:cxn ang="0">
                  <a:pos x="8" y="0"/>
                </a:cxn>
                <a:cxn ang="0">
                  <a:pos x="0" y="7"/>
                </a:cxn>
                <a:cxn ang="0">
                  <a:pos x="22" y="7"/>
                </a:cxn>
                <a:cxn ang="0">
                  <a:pos x="22" y="0"/>
                </a:cxn>
                <a:cxn ang="0">
                  <a:pos x="16" y="0"/>
                </a:cxn>
                <a:cxn ang="0">
                  <a:pos x="8" y="0"/>
                </a:cxn>
              </a:cxnLst>
              <a:rect l="0" t="0" r="r" b="b"/>
              <a:pathLst>
                <a:path w="22" h="7">
                  <a:moveTo>
                    <a:pt x="8" y="0"/>
                  </a:moveTo>
                  <a:lnTo>
                    <a:pt x="0" y="7"/>
                  </a:lnTo>
                  <a:lnTo>
                    <a:pt x="22" y="7"/>
                  </a:lnTo>
                  <a:lnTo>
                    <a:pt x="22"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51" name="Freeform 6536"/>
            <p:cNvSpPr>
              <a:spLocks/>
            </p:cNvSpPr>
            <p:nvPr/>
          </p:nvSpPr>
          <p:spPr bwMode="auto">
            <a:xfrm>
              <a:off x="6027738" y="3032125"/>
              <a:ext cx="11113" cy="3175"/>
            </a:xfrm>
            <a:custGeom>
              <a:avLst/>
              <a:gdLst/>
              <a:ahLst/>
              <a:cxnLst>
                <a:cxn ang="0">
                  <a:pos x="8" y="0"/>
                </a:cxn>
                <a:cxn ang="0">
                  <a:pos x="8" y="0"/>
                </a:cxn>
                <a:cxn ang="0">
                  <a:pos x="0" y="7"/>
                </a:cxn>
                <a:cxn ang="0">
                  <a:pos x="8" y="7"/>
                </a:cxn>
                <a:cxn ang="0">
                  <a:pos x="16" y="7"/>
                </a:cxn>
                <a:cxn ang="0">
                  <a:pos x="22" y="7"/>
                </a:cxn>
                <a:cxn ang="0">
                  <a:pos x="22" y="0"/>
                </a:cxn>
                <a:cxn ang="0">
                  <a:pos x="16" y="0"/>
                </a:cxn>
                <a:cxn ang="0">
                  <a:pos x="8" y="0"/>
                </a:cxn>
              </a:cxnLst>
              <a:rect l="0" t="0" r="r" b="b"/>
              <a:pathLst>
                <a:path w="22" h="7">
                  <a:moveTo>
                    <a:pt x="8" y="0"/>
                  </a:moveTo>
                  <a:lnTo>
                    <a:pt x="8" y="0"/>
                  </a:lnTo>
                  <a:lnTo>
                    <a:pt x="0" y="7"/>
                  </a:lnTo>
                  <a:lnTo>
                    <a:pt x="8" y="7"/>
                  </a:lnTo>
                  <a:lnTo>
                    <a:pt x="16" y="7"/>
                  </a:lnTo>
                  <a:lnTo>
                    <a:pt x="22" y="7"/>
                  </a:lnTo>
                  <a:lnTo>
                    <a:pt x="22"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52" name="Line 6537"/>
            <p:cNvSpPr>
              <a:spLocks noChangeShapeType="1"/>
            </p:cNvSpPr>
            <p:nvPr/>
          </p:nvSpPr>
          <p:spPr bwMode="auto">
            <a:xfrm>
              <a:off x="6035676" y="30321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53" name="Freeform 6538"/>
            <p:cNvSpPr>
              <a:spLocks/>
            </p:cNvSpPr>
            <p:nvPr/>
          </p:nvSpPr>
          <p:spPr bwMode="auto">
            <a:xfrm>
              <a:off x="6030913" y="3032125"/>
              <a:ext cx="12700" cy="3175"/>
            </a:xfrm>
            <a:custGeom>
              <a:avLst/>
              <a:gdLst/>
              <a:ahLst/>
              <a:cxnLst>
                <a:cxn ang="0">
                  <a:pos x="8" y="0"/>
                </a:cxn>
                <a:cxn ang="0">
                  <a:pos x="0" y="7"/>
                </a:cxn>
                <a:cxn ang="0">
                  <a:pos x="22" y="7"/>
                </a:cxn>
                <a:cxn ang="0">
                  <a:pos x="22" y="0"/>
                </a:cxn>
                <a:cxn ang="0">
                  <a:pos x="14" y="0"/>
                </a:cxn>
                <a:cxn ang="0">
                  <a:pos x="8" y="0"/>
                </a:cxn>
              </a:cxnLst>
              <a:rect l="0" t="0" r="r" b="b"/>
              <a:pathLst>
                <a:path w="22" h="7">
                  <a:moveTo>
                    <a:pt x="8" y="0"/>
                  </a:moveTo>
                  <a:lnTo>
                    <a:pt x="0" y="7"/>
                  </a:lnTo>
                  <a:lnTo>
                    <a:pt x="22" y="7"/>
                  </a:lnTo>
                  <a:lnTo>
                    <a:pt x="22" y="0"/>
                  </a:lnTo>
                  <a:lnTo>
                    <a:pt x="14"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54" name="Freeform 6539"/>
            <p:cNvSpPr>
              <a:spLocks/>
            </p:cNvSpPr>
            <p:nvPr/>
          </p:nvSpPr>
          <p:spPr bwMode="auto">
            <a:xfrm>
              <a:off x="6030913" y="3032125"/>
              <a:ext cx="12700" cy="3175"/>
            </a:xfrm>
            <a:custGeom>
              <a:avLst/>
              <a:gdLst/>
              <a:ahLst/>
              <a:cxnLst>
                <a:cxn ang="0">
                  <a:pos x="8" y="0"/>
                </a:cxn>
                <a:cxn ang="0">
                  <a:pos x="8" y="0"/>
                </a:cxn>
                <a:cxn ang="0">
                  <a:pos x="0" y="7"/>
                </a:cxn>
                <a:cxn ang="0">
                  <a:pos x="8" y="7"/>
                </a:cxn>
                <a:cxn ang="0">
                  <a:pos x="14" y="7"/>
                </a:cxn>
                <a:cxn ang="0">
                  <a:pos x="22" y="7"/>
                </a:cxn>
                <a:cxn ang="0">
                  <a:pos x="22" y="0"/>
                </a:cxn>
                <a:cxn ang="0">
                  <a:pos x="14" y="0"/>
                </a:cxn>
                <a:cxn ang="0">
                  <a:pos x="8" y="0"/>
                </a:cxn>
              </a:cxnLst>
              <a:rect l="0" t="0" r="r" b="b"/>
              <a:pathLst>
                <a:path w="22" h="7">
                  <a:moveTo>
                    <a:pt x="8" y="0"/>
                  </a:moveTo>
                  <a:lnTo>
                    <a:pt x="8" y="0"/>
                  </a:lnTo>
                  <a:lnTo>
                    <a:pt x="0" y="7"/>
                  </a:lnTo>
                  <a:lnTo>
                    <a:pt x="8" y="7"/>
                  </a:lnTo>
                  <a:lnTo>
                    <a:pt x="14" y="7"/>
                  </a:lnTo>
                  <a:lnTo>
                    <a:pt x="22" y="7"/>
                  </a:lnTo>
                  <a:lnTo>
                    <a:pt x="22" y="0"/>
                  </a:lnTo>
                  <a:lnTo>
                    <a:pt x="14"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55" name="Line 6540"/>
            <p:cNvSpPr>
              <a:spLocks noChangeShapeType="1"/>
            </p:cNvSpPr>
            <p:nvPr/>
          </p:nvSpPr>
          <p:spPr bwMode="auto">
            <a:xfrm>
              <a:off x="6038851" y="30321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56" name="Freeform 6541"/>
            <p:cNvSpPr>
              <a:spLocks/>
            </p:cNvSpPr>
            <p:nvPr/>
          </p:nvSpPr>
          <p:spPr bwMode="auto">
            <a:xfrm>
              <a:off x="6035676" y="3032125"/>
              <a:ext cx="7938" cy="3175"/>
            </a:xfrm>
            <a:custGeom>
              <a:avLst/>
              <a:gdLst/>
              <a:ahLst/>
              <a:cxnLst>
                <a:cxn ang="0">
                  <a:pos x="6" y="0"/>
                </a:cxn>
                <a:cxn ang="0">
                  <a:pos x="0" y="7"/>
                </a:cxn>
                <a:cxn ang="0">
                  <a:pos x="14" y="7"/>
                </a:cxn>
                <a:cxn ang="0">
                  <a:pos x="14" y="0"/>
                </a:cxn>
                <a:cxn ang="0">
                  <a:pos x="6" y="0"/>
                </a:cxn>
              </a:cxnLst>
              <a:rect l="0" t="0" r="r" b="b"/>
              <a:pathLst>
                <a:path w="14" h="7">
                  <a:moveTo>
                    <a:pt x="6" y="0"/>
                  </a:moveTo>
                  <a:lnTo>
                    <a:pt x="0" y="7"/>
                  </a:lnTo>
                  <a:lnTo>
                    <a:pt x="14" y="7"/>
                  </a:lnTo>
                  <a:lnTo>
                    <a:pt x="14" y="0"/>
                  </a:lnTo>
                  <a:lnTo>
                    <a:pt x="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57" name="Freeform 6542"/>
            <p:cNvSpPr>
              <a:spLocks/>
            </p:cNvSpPr>
            <p:nvPr/>
          </p:nvSpPr>
          <p:spPr bwMode="auto">
            <a:xfrm>
              <a:off x="6035676" y="3032125"/>
              <a:ext cx="7938" cy="3175"/>
            </a:xfrm>
            <a:custGeom>
              <a:avLst/>
              <a:gdLst/>
              <a:ahLst/>
              <a:cxnLst>
                <a:cxn ang="0">
                  <a:pos x="6" y="0"/>
                </a:cxn>
                <a:cxn ang="0">
                  <a:pos x="6" y="0"/>
                </a:cxn>
                <a:cxn ang="0">
                  <a:pos x="0" y="7"/>
                </a:cxn>
                <a:cxn ang="0">
                  <a:pos x="6" y="7"/>
                </a:cxn>
                <a:cxn ang="0">
                  <a:pos x="6" y="7"/>
                </a:cxn>
                <a:cxn ang="0">
                  <a:pos x="14" y="7"/>
                </a:cxn>
                <a:cxn ang="0">
                  <a:pos x="14" y="0"/>
                </a:cxn>
                <a:cxn ang="0">
                  <a:pos x="6" y="0"/>
                </a:cxn>
                <a:cxn ang="0">
                  <a:pos x="6" y="0"/>
                </a:cxn>
              </a:cxnLst>
              <a:rect l="0" t="0" r="r" b="b"/>
              <a:pathLst>
                <a:path w="14" h="7">
                  <a:moveTo>
                    <a:pt x="6" y="0"/>
                  </a:moveTo>
                  <a:lnTo>
                    <a:pt x="6" y="0"/>
                  </a:lnTo>
                  <a:lnTo>
                    <a:pt x="0" y="7"/>
                  </a:lnTo>
                  <a:lnTo>
                    <a:pt x="6" y="7"/>
                  </a:lnTo>
                  <a:lnTo>
                    <a:pt x="6" y="7"/>
                  </a:lnTo>
                  <a:lnTo>
                    <a:pt x="14" y="7"/>
                  </a:lnTo>
                  <a:lnTo>
                    <a:pt x="14" y="0"/>
                  </a:lnTo>
                  <a:lnTo>
                    <a:pt x="6" y="0"/>
                  </a:lnTo>
                  <a:lnTo>
                    <a:pt x="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58" name="Line 6543"/>
            <p:cNvSpPr>
              <a:spLocks noChangeShapeType="1"/>
            </p:cNvSpPr>
            <p:nvPr/>
          </p:nvSpPr>
          <p:spPr bwMode="auto">
            <a:xfrm>
              <a:off x="6038851" y="30321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59" name="Freeform 6544"/>
            <p:cNvSpPr>
              <a:spLocks/>
            </p:cNvSpPr>
            <p:nvPr/>
          </p:nvSpPr>
          <p:spPr bwMode="auto">
            <a:xfrm>
              <a:off x="6035676" y="3032125"/>
              <a:ext cx="11113" cy="3175"/>
            </a:xfrm>
            <a:custGeom>
              <a:avLst/>
              <a:gdLst/>
              <a:ahLst/>
              <a:cxnLst>
                <a:cxn ang="0">
                  <a:pos x="6" y="0"/>
                </a:cxn>
                <a:cxn ang="0">
                  <a:pos x="0" y="7"/>
                </a:cxn>
                <a:cxn ang="0">
                  <a:pos x="22" y="7"/>
                </a:cxn>
                <a:cxn ang="0">
                  <a:pos x="22" y="0"/>
                </a:cxn>
                <a:cxn ang="0">
                  <a:pos x="14" y="0"/>
                </a:cxn>
                <a:cxn ang="0">
                  <a:pos x="6" y="0"/>
                </a:cxn>
              </a:cxnLst>
              <a:rect l="0" t="0" r="r" b="b"/>
              <a:pathLst>
                <a:path w="22" h="7">
                  <a:moveTo>
                    <a:pt x="6" y="0"/>
                  </a:moveTo>
                  <a:lnTo>
                    <a:pt x="0" y="7"/>
                  </a:lnTo>
                  <a:lnTo>
                    <a:pt x="22" y="7"/>
                  </a:lnTo>
                  <a:lnTo>
                    <a:pt x="22" y="0"/>
                  </a:lnTo>
                  <a:lnTo>
                    <a:pt x="14" y="0"/>
                  </a:lnTo>
                  <a:lnTo>
                    <a:pt x="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60" name="Freeform 6545"/>
            <p:cNvSpPr>
              <a:spLocks/>
            </p:cNvSpPr>
            <p:nvPr/>
          </p:nvSpPr>
          <p:spPr bwMode="auto">
            <a:xfrm>
              <a:off x="6035676" y="3032125"/>
              <a:ext cx="11113" cy="3175"/>
            </a:xfrm>
            <a:custGeom>
              <a:avLst/>
              <a:gdLst/>
              <a:ahLst/>
              <a:cxnLst>
                <a:cxn ang="0">
                  <a:pos x="6" y="0"/>
                </a:cxn>
                <a:cxn ang="0">
                  <a:pos x="6" y="0"/>
                </a:cxn>
                <a:cxn ang="0">
                  <a:pos x="0" y="7"/>
                </a:cxn>
                <a:cxn ang="0">
                  <a:pos x="6" y="7"/>
                </a:cxn>
                <a:cxn ang="0">
                  <a:pos x="14" y="7"/>
                </a:cxn>
                <a:cxn ang="0">
                  <a:pos x="22" y="7"/>
                </a:cxn>
                <a:cxn ang="0">
                  <a:pos x="22" y="0"/>
                </a:cxn>
                <a:cxn ang="0">
                  <a:pos x="14" y="0"/>
                </a:cxn>
                <a:cxn ang="0">
                  <a:pos x="6" y="0"/>
                </a:cxn>
              </a:cxnLst>
              <a:rect l="0" t="0" r="r" b="b"/>
              <a:pathLst>
                <a:path w="22" h="7">
                  <a:moveTo>
                    <a:pt x="6" y="0"/>
                  </a:moveTo>
                  <a:lnTo>
                    <a:pt x="6" y="0"/>
                  </a:lnTo>
                  <a:lnTo>
                    <a:pt x="0" y="7"/>
                  </a:lnTo>
                  <a:lnTo>
                    <a:pt x="6" y="7"/>
                  </a:lnTo>
                  <a:lnTo>
                    <a:pt x="14" y="7"/>
                  </a:lnTo>
                  <a:lnTo>
                    <a:pt x="22" y="7"/>
                  </a:lnTo>
                  <a:lnTo>
                    <a:pt x="22" y="0"/>
                  </a:lnTo>
                  <a:lnTo>
                    <a:pt x="14" y="0"/>
                  </a:lnTo>
                  <a:lnTo>
                    <a:pt x="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61" name="Line 6546"/>
            <p:cNvSpPr>
              <a:spLocks noChangeShapeType="1"/>
            </p:cNvSpPr>
            <p:nvPr/>
          </p:nvSpPr>
          <p:spPr bwMode="auto">
            <a:xfrm>
              <a:off x="6043613" y="30321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62" name="Freeform 6547"/>
            <p:cNvSpPr>
              <a:spLocks/>
            </p:cNvSpPr>
            <p:nvPr/>
          </p:nvSpPr>
          <p:spPr bwMode="auto">
            <a:xfrm>
              <a:off x="6038851" y="3032125"/>
              <a:ext cx="28575" cy="3175"/>
            </a:xfrm>
            <a:custGeom>
              <a:avLst/>
              <a:gdLst/>
              <a:ahLst/>
              <a:cxnLst>
                <a:cxn ang="0">
                  <a:pos x="8" y="0"/>
                </a:cxn>
                <a:cxn ang="0">
                  <a:pos x="0" y="0"/>
                </a:cxn>
                <a:cxn ang="0">
                  <a:pos x="0" y="7"/>
                </a:cxn>
                <a:cxn ang="0">
                  <a:pos x="53" y="7"/>
                </a:cxn>
                <a:cxn ang="0">
                  <a:pos x="46" y="0"/>
                </a:cxn>
                <a:cxn ang="0">
                  <a:pos x="8" y="0"/>
                </a:cxn>
              </a:cxnLst>
              <a:rect l="0" t="0" r="r" b="b"/>
              <a:pathLst>
                <a:path w="53" h="7">
                  <a:moveTo>
                    <a:pt x="8" y="0"/>
                  </a:moveTo>
                  <a:lnTo>
                    <a:pt x="0" y="0"/>
                  </a:lnTo>
                  <a:lnTo>
                    <a:pt x="0" y="7"/>
                  </a:lnTo>
                  <a:lnTo>
                    <a:pt x="53" y="7"/>
                  </a:lnTo>
                  <a:lnTo>
                    <a:pt x="4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63" name="Freeform 6548"/>
            <p:cNvSpPr>
              <a:spLocks/>
            </p:cNvSpPr>
            <p:nvPr/>
          </p:nvSpPr>
          <p:spPr bwMode="auto">
            <a:xfrm>
              <a:off x="6038851" y="3032125"/>
              <a:ext cx="28575" cy="3175"/>
            </a:xfrm>
            <a:custGeom>
              <a:avLst/>
              <a:gdLst/>
              <a:ahLst/>
              <a:cxnLst>
                <a:cxn ang="0">
                  <a:pos x="8" y="0"/>
                </a:cxn>
                <a:cxn ang="0">
                  <a:pos x="0" y="0"/>
                </a:cxn>
                <a:cxn ang="0">
                  <a:pos x="0" y="7"/>
                </a:cxn>
                <a:cxn ang="0">
                  <a:pos x="8" y="7"/>
                </a:cxn>
                <a:cxn ang="0">
                  <a:pos x="46" y="7"/>
                </a:cxn>
                <a:cxn ang="0">
                  <a:pos x="53" y="7"/>
                </a:cxn>
                <a:cxn ang="0">
                  <a:pos x="46" y="0"/>
                </a:cxn>
                <a:cxn ang="0">
                  <a:pos x="46" y="0"/>
                </a:cxn>
                <a:cxn ang="0">
                  <a:pos x="8" y="0"/>
                </a:cxn>
              </a:cxnLst>
              <a:rect l="0" t="0" r="r" b="b"/>
              <a:pathLst>
                <a:path w="53" h="7">
                  <a:moveTo>
                    <a:pt x="8" y="0"/>
                  </a:moveTo>
                  <a:lnTo>
                    <a:pt x="0" y="0"/>
                  </a:lnTo>
                  <a:lnTo>
                    <a:pt x="0" y="7"/>
                  </a:lnTo>
                  <a:lnTo>
                    <a:pt x="8" y="7"/>
                  </a:lnTo>
                  <a:lnTo>
                    <a:pt x="46" y="7"/>
                  </a:lnTo>
                  <a:lnTo>
                    <a:pt x="53" y="7"/>
                  </a:lnTo>
                  <a:lnTo>
                    <a:pt x="46" y="0"/>
                  </a:lnTo>
                  <a:lnTo>
                    <a:pt x="4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64" name="Line 6549"/>
            <p:cNvSpPr>
              <a:spLocks noChangeShapeType="1"/>
            </p:cNvSpPr>
            <p:nvPr/>
          </p:nvSpPr>
          <p:spPr bwMode="auto">
            <a:xfrm>
              <a:off x="6062663" y="303212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65" name="Freeform 6550"/>
            <p:cNvSpPr>
              <a:spLocks/>
            </p:cNvSpPr>
            <p:nvPr/>
          </p:nvSpPr>
          <p:spPr bwMode="auto">
            <a:xfrm>
              <a:off x="6059488" y="3032125"/>
              <a:ext cx="15875" cy="3175"/>
            </a:xfrm>
            <a:custGeom>
              <a:avLst/>
              <a:gdLst/>
              <a:ahLst/>
              <a:cxnLst>
                <a:cxn ang="0">
                  <a:pos x="8" y="0"/>
                </a:cxn>
                <a:cxn ang="0">
                  <a:pos x="0" y="0"/>
                </a:cxn>
                <a:cxn ang="0">
                  <a:pos x="0" y="7"/>
                </a:cxn>
                <a:cxn ang="0">
                  <a:pos x="31" y="7"/>
                </a:cxn>
                <a:cxn ang="0">
                  <a:pos x="23" y="0"/>
                </a:cxn>
                <a:cxn ang="0">
                  <a:pos x="8" y="0"/>
                </a:cxn>
              </a:cxnLst>
              <a:rect l="0" t="0" r="r" b="b"/>
              <a:pathLst>
                <a:path w="31" h="7">
                  <a:moveTo>
                    <a:pt x="8" y="0"/>
                  </a:moveTo>
                  <a:lnTo>
                    <a:pt x="0" y="0"/>
                  </a:lnTo>
                  <a:lnTo>
                    <a:pt x="0" y="7"/>
                  </a:lnTo>
                  <a:lnTo>
                    <a:pt x="31" y="7"/>
                  </a:lnTo>
                  <a:lnTo>
                    <a:pt x="23"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66" name="Freeform 6551"/>
            <p:cNvSpPr>
              <a:spLocks/>
            </p:cNvSpPr>
            <p:nvPr/>
          </p:nvSpPr>
          <p:spPr bwMode="auto">
            <a:xfrm>
              <a:off x="6059488" y="3032125"/>
              <a:ext cx="15875" cy="3175"/>
            </a:xfrm>
            <a:custGeom>
              <a:avLst/>
              <a:gdLst/>
              <a:ahLst/>
              <a:cxnLst>
                <a:cxn ang="0">
                  <a:pos x="8" y="0"/>
                </a:cxn>
                <a:cxn ang="0">
                  <a:pos x="0" y="0"/>
                </a:cxn>
                <a:cxn ang="0">
                  <a:pos x="0" y="7"/>
                </a:cxn>
                <a:cxn ang="0">
                  <a:pos x="8" y="7"/>
                </a:cxn>
                <a:cxn ang="0">
                  <a:pos x="23" y="7"/>
                </a:cxn>
                <a:cxn ang="0">
                  <a:pos x="31" y="7"/>
                </a:cxn>
                <a:cxn ang="0">
                  <a:pos x="23" y="0"/>
                </a:cxn>
                <a:cxn ang="0">
                  <a:pos x="23" y="0"/>
                </a:cxn>
                <a:cxn ang="0">
                  <a:pos x="8" y="0"/>
                </a:cxn>
              </a:cxnLst>
              <a:rect l="0" t="0" r="r" b="b"/>
              <a:pathLst>
                <a:path w="31" h="7">
                  <a:moveTo>
                    <a:pt x="8" y="0"/>
                  </a:moveTo>
                  <a:lnTo>
                    <a:pt x="0" y="0"/>
                  </a:lnTo>
                  <a:lnTo>
                    <a:pt x="0" y="7"/>
                  </a:lnTo>
                  <a:lnTo>
                    <a:pt x="8" y="7"/>
                  </a:lnTo>
                  <a:lnTo>
                    <a:pt x="23" y="7"/>
                  </a:lnTo>
                  <a:lnTo>
                    <a:pt x="31" y="7"/>
                  </a:lnTo>
                  <a:lnTo>
                    <a:pt x="23" y="0"/>
                  </a:lnTo>
                  <a:lnTo>
                    <a:pt x="23"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67" name="Line 6552"/>
            <p:cNvSpPr>
              <a:spLocks noChangeShapeType="1"/>
            </p:cNvSpPr>
            <p:nvPr/>
          </p:nvSpPr>
          <p:spPr bwMode="auto">
            <a:xfrm>
              <a:off x="6075363" y="30353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68" name="Freeform 6553"/>
            <p:cNvSpPr>
              <a:spLocks/>
            </p:cNvSpPr>
            <p:nvPr/>
          </p:nvSpPr>
          <p:spPr bwMode="auto">
            <a:xfrm>
              <a:off x="6067426" y="3032125"/>
              <a:ext cx="7938" cy="19050"/>
            </a:xfrm>
            <a:custGeom>
              <a:avLst/>
              <a:gdLst/>
              <a:ahLst/>
              <a:cxnLst>
                <a:cxn ang="0">
                  <a:pos x="16" y="7"/>
                </a:cxn>
                <a:cxn ang="0">
                  <a:pos x="8" y="0"/>
                </a:cxn>
                <a:cxn ang="0">
                  <a:pos x="0" y="7"/>
                </a:cxn>
                <a:cxn ang="0">
                  <a:pos x="0" y="36"/>
                </a:cxn>
                <a:cxn ang="0">
                  <a:pos x="16" y="36"/>
                </a:cxn>
                <a:cxn ang="0">
                  <a:pos x="16" y="7"/>
                </a:cxn>
              </a:cxnLst>
              <a:rect l="0" t="0" r="r" b="b"/>
              <a:pathLst>
                <a:path w="16" h="36">
                  <a:moveTo>
                    <a:pt x="16" y="7"/>
                  </a:moveTo>
                  <a:lnTo>
                    <a:pt x="8" y="0"/>
                  </a:lnTo>
                  <a:lnTo>
                    <a:pt x="0" y="7"/>
                  </a:lnTo>
                  <a:lnTo>
                    <a:pt x="0" y="36"/>
                  </a:lnTo>
                  <a:lnTo>
                    <a:pt x="16" y="36"/>
                  </a:lnTo>
                  <a:lnTo>
                    <a:pt x="16"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69" name="Freeform 6554"/>
            <p:cNvSpPr>
              <a:spLocks/>
            </p:cNvSpPr>
            <p:nvPr/>
          </p:nvSpPr>
          <p:spPr bwMode="auto">
            <a:xfrm>
              <a:off x="6067426" y="3032125"/>
              <a:ext cx="7938" cy="19050"/>
            </a:xfrm>
            <a:custGeom>
              <a:avLst/>
              <a:gdLst/>
              <a:ahLst/>
              <a:cxnLst>
                <a:cxn ang="0">
                  <a:pos x="16" y="7"/>
                </a:cxn>
                <a:cxn ang="0">
                  <a:pos x="8" y="0"/>
                </a:cxn>
                <a:cxn ang="0">
                  <a:pos x="8" y="0"/>
                </a:cxn>
                <a:cxn ang="0">
                  <a:pos x="0" y="7"/>
                </a:cxn>
                <a:cxn ang="0">
                  <a:pos x="0" y="36"/>
                </a:cxn>
                <a:cxn ang="0">
                  <a:pos x="8" y="36"/>
                </a:cxn>
                <a:cxn ang="0">
                  <a:pos x="8" y="36"/>
                </a:cxn>
                <a:cxn ang="0">
                  <a:pos x="16" y="36"/>
                </a:cxn>
                <a:cxn ang="0">
                  <a:pos x="16" y="7"/>
                </a:cxn>
              </a:cxnLst>
              <a:rect l="0" t="0" r="r" b="b"/>
              <a:pathLst>
                <a:path w="16" h="36">
                  <a:moveTo>
                    <a:pt x="16" y="7"/>
                  </a:moveTo>
                  <a:lnTo>
                    <a:pt x="8" y="0"/>
                  </a:lnTo>
                  <a:lnTo>
                    <a:pt x="8" y="0"/>
                  </a:lnTo>
                  <a:lnTo>
                    <a:pt x="0" y="7"/>
                  </a:lnTo>
                  <a:lnTo>
                    <a:pt x="0" y="36"/>
                  </a:lnTo>
                  <a:lnTo>
                    <a:pt x="8" y="36"/>
                  </a:lnTo>
                  <a:lnTo>
                    <a:pt x="8" y="36"/>
                  </a:lnTo>
                  <a:lnTo>
                    <a:pt x="16" y="36"/>
                  </a:lnTo>
                  <a:lnTo>
                    <a:pt x="16"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70" name="Line 6555"/>
            <p:cNvSpPr>
              <a:spLocks noChangeShapeType="1"/>
            </p:cNvSpPr>
            <p:nvPr/>
          </p:nvSpPr>
          <p:spPr bwMode="auto">
            <a:xfrm>
              <a:off x="6070601" y="30464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71" name="Freeform 6556"/>
            <p:cNvSpPr>
              <a:spLocks/>
            </p:cNvSpPr>
            <p:nvPr/>
          </p:nvSpPr>
          <p:spPr bwMode="auto">
            <a:xfrm>
              <a:off x="6067426" y="3046413"/>
              <a:ext cx="12700" cy="4763"/>
            </a:xfrm>
            <a:custGeom>
              <a:avLst/>
              <a:gdLst/>
              <a:ahLst/>
              <a:cxnLst>
                <a:cxn ang="0">
                  <a:pos x="8" y="0"/>
                </a:cxn>
                <a:cxn ang="0">
                  <a:pos x="0" y="0"/>
                </a:cxn>
                <a:cxn ang="0">
                  <a:pos x="0" y="8"/>
                </a:cxn>
                <a:cxn ang="0">
                  <a:pos x="24" y="8"/>
                </a:cxn>
                <a:cxn ang="0">
                  <a:pos x="24" y="0"/>
                </a:cxn>
                <a:cxn ang="0">
                  <a:pos x="16" y="0"/>
                </a:cxn>
                <a:cxn ang="0">
                  <a:pos x="8" y="0"/>
                </a:cxn>
              </a:cxnLst>
              <a:rect l="0" t="0" r="r" b="b"/>
              <a:pathLst>
                <a:path w="24" h="8">
                  <a:moveTo>
                    <a:pt x="8" y="0"/>
                  </a:moveTo>
                  <a:lnTo>
                    <a:pt x="0" y="0"/>
                  </a:lnTo>
                  <a:lnTo>
                    <a:pt x="0" y="8"/>
                  </a:lnTo>
                  <a:lnTo>
                    <a:pt x="24" y="8"/>
                  </a:lnTo>
                  <a:lnTo>
                    <a:pt x="24"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72" name="Freeform 6557"/>
            <p:cNvSpPr>
              <a:spLocks/>
            </p:cNvSpPr>
            <p:nvPr/>
          </p:nvSpPr>
          <p:spPr bwMode="auto">
            <a:xfrm>
              <a:off x="6067426" y="3046413"/>
              <a:ext cx="12700" cy="4763"/>
            </a:xfrm>
            <a:custGeom>
              <a:avLst/>
              <a:gdLst/>
              <a:ahLst/>
              <a:cxnLst>
                <a:cxn ang="0">
                  <a:pos x="8" y="0"/>
                </a:cxn>
                <a:cxn ang="0">
                  <a:pos x="0" y="0"/>
                </a:cxn>
                <a:cxn ang="0">
                  <a:pos x="0" y="8"/>
                </a:cxn>
                <a:cxn ang="0">
                  <a:pos x="8" y="8"/>
                </a:cxn>
                <a:cxn ang="0">
                  <a:pos x="16" y="8"/>
                </a:cxn>
                <a:cxn ang="0">
                  <a:pos x="24" y="8"/>
                </a:cxn>
                <a:cxn ang="0">
                  <a:pos x="24" y="0"/>
                </a:cxn>
                <a:cxn ang="0">
                  <a:pos x="16" y="0"/>
                </a:cxn>
                <a:cxn ang="0">
                  <a:pos x="8" y="0"/>
                </a:cxn>
              </a:cxnLst>
              <a:rect l="0" t="0" r="r" b="b"/>
              <a:pathLst>
                <a:path w="24" h="8">
                  <a:moveTo>
                    <a:pt x="8" y="0"/>
                  </a:moveTo>
                  <a:lnTo>
                    <a:pt x="0" y="0"/>
                  </a:lnTo>
                  <a:lnTo>
                    <a:pt x="0" y="8"/>
                  </a:lnTo>
                  <a:lnTo>
                    <a:pt x="8" y="8"/>
                  </a:lnTo>
                  <a:lnTo>
                    <a:pt x="16" y="8"/>
                  </a:lnTo>
                  <a:lnTo>
                    <a:pt x="24" y="8"/>
                  </a:lnTo>
                  <a:lnTo>
                    <a:pt x="24"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73" name="Line 6558"/>
            <p:cNvSpPr>
              <a:spLocks noChangeShapeType="1"/>
            </p:cNvSpPr>
            <p:nvPr/>
          </p:nvSpPr>
          <p:spPr bwMode="auto">
            <a:xfrm>
              <a:off x="6075363" y="30464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74" name="Freeform 6559"/>
            <p:cNvSpPr>
              <a:spLocks/>
            </p:cNvSpPr>
            <p:nvPr/>
          </p:nvSpPr>
          <p:spPr bwMode="auto">
            <a:xfrm>
              <a:off x="6075363" y="3046413"/>
              <a:ext cx="7938" cy="4763"/>
            </a:xfrm>
            <a:custGeom>
              <a:avLst/>
              <a:gdLst/>
              <a:ahLst/>
              <a:cxnLst>
                <a:cxn ang="0">
                  <a:pos x="0" y="0"/>
                </a:cxn>
                <a:cxn ang="0">
                  <a:pos x="0" y="8"/>
                </a:cxn>
                <a:cxn ang="0">
                  <a:pos x="14" y="8"/>
                </a:cxn>
                <a:cxn ang="0">
                  <a:pos x="14" y="0"/>
                </a:cxn>
                <a:cxn ang="0">
                  <a:pos x="8" y="0"/>
                </a:cxn>
                <a:cxn ang="0">
                  <a:pos x="0" y="0"/>
                </a:cxn>
              </a:cxnLst>
              <a:rect l="0" t="0" r="r" b="b"/>
              <a:pathLst>
                <a:path w="14" h="8">
                  <a:moveTo>
                    <a:pt x="0" y="0"/>
                  </a:moveTo>
                  <a:lnTo>
                    <a:pt x="0" y="8"/>
                  </a:lnTo>
                  <a:lnTo>
                    <a:pt x="14" y="8"/>
                  </a:lnTo>
                  <a:lnTo>
                    <a:pt x="14" y="0"/>
                  </a:lnTo>
                  <a:lnTo>
                    <a:pt x="8"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75" name="Freeform 6560"/>
            <p:cNvSpPr>
              <a:spLocks/>
            </p:cNvSpPr>
            <p:nvPr/>
          </p:nvSpPr>
          <p:spPr bwMode="auto">
            <a:xfrm>
              <a:off x="6075363" y="3046413"/>
              <a:ext cx="7938" cy="4763"/>
            </a:xfrm>
            <a:custGeom>
              <a:avLst/>
              <a:gdLst/>
              <a:ahLst/>
              <a:cxnLst>
                <a:cxn ang="0">
                  <a:pos x="0" y="0"/>
                </a:cxn>
                <a:cxn ang="0">
                  <a:pos x="0" y="0"/>
                </a:cxn>
                <a:cxn ang="0">
                  <a:pos x="0" y="8"/>
                </a:cxn>
                <a:cxn ang="0">
                  <a:pos x="0" y="8"/>
                </a:cxn>
                <a:cxn ang="0">
                  <a:pos x="8" y="8"/>
                </a:cxn>
                <a:cxn ang="0">
                  <a:pos x="14" y="8"/>
                </a:cxn>
                <a:cxn ang="0">
                  <a:pos x="14" y="0"/>
                </a:cxn>
                <a:cxn ang="0">
                  <a:pos x="8" y="0"/>
                </a:cxn>
                <a:cxn ang="0">
                  <a:pos x="0" y="0"/>
                </a:cxn>
              </a:cxnLst>
              <a:rect l="0" t="0" r="r" b="b"/>
              <a:pathLst>
                <a:path w="14" h="8">
                  <a:moveTo>
                    <a:pt x="0" y="0"/>
                  </a:moveTo>
                  <a:lnTo>
                    <a:pt x="0" y="0"/>
                  </a:lnTo>
                  <a:lnTo>
                    <a:pt x="0" y="8"/>
                  </a:lnTo>
                  <a:lnTo>
                    <a:pt x="0" y="8"/>
                  </a:lnTo>
                  <a:lnTo>
                    <a:pt x="8" y="8"/>
                  </a:lnTo>
                  <a:lnTo>
                    <a:pt x="14" y="8"/>
                  </a:lnTo>
                  <a:lnTo>
                    <a:pt x="14" y="0"/>
                  </a:lnTo>
                  <a:lnTo>
                    <a:pt x="8"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76" name="Line 6561"/>
            <p:cNvSpPr>
              <a:spLocks noChangeShapeType="1"/>
            </p:cNvSpPr>
            <p:nvPr/>
          </p:nvSpPr>
          <p:spPr bwMode="auto">
            <a:xfrm>
              <a:off x="6080126" y="30464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77" name="Freeform 6562"/>
            <p:cNvSpPr>
              <a:spLocks/>
            </p:cNvSpPr>
            <p:nvPr/>
          </p:nvSpPr>
          <p:spPr bwMode="auto">
            <a:xfrm>
              <a:off x="6075363" y="3046413"/>
              <a:ext cx="11113" cy="4763"/>
            </a:xfrm>
            <a:custGeom>
              <a:avLst/>
              <a:gdLst/>
              <a:ahLst/>
              <a:cxnLst>
                <a:cxn ang="0">
                  <a:pos x="8" y="0"/>
                </a:cxn>
                <a:cxn ang="0">
                  <a:pos x="0" y="8"/>
                </a:cxn>
                <a:cxn ang="0">
                  <a:pos x="22" y="8"/>
                </a:cxn>
                <a:cxn ang="0">
                  <a:pos x="22" y="0"/>
                </a:cxn>
                <a:cxn ang="0">
                  <a:pos x="14" y="0"/>
                </a:cxn>
                <a:cxn ang="0">
                  <a:pos x="8" y="0"/>
                </a:cxn>
              </a:cxnLst>
              <a:rect l="0" t="0" r="r" b="b"/>
              <a:pathLst>
                <a:path w="22" h="8">
                  <a:moveTo>
                    <a:pt x="8" y="0"/>
                  </a:moveTo>
                  <a:lnTo>
                    <a:pt x="0" y="8"/>
                  </a:lnTo>
                  <a:lnTo>
                    <a:pt x="22" y="8"/>
                  </a:lnTo>
                  <a:lnTo>
                    <a:pt x="22" y="0"/>
                  </a:lnTo>
                  <a:lnTo>
                    <a:pt x="14"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78" name="Freeform 6563"/>
            <p:cNvSpPr>
              <a:spLocks/>
            </p:cNvSpPr>
            <p:nvPr/>
          </p:nvSpPr>
          <p:spPr bwMode="auto">
            <a:xfrm>
              <a:off x="6075363" y="3046413"/>
              <a:ext cx="11113" cy="4763"/>
            </a:xfrm>
            <a:custGeom>
              <a:avLst/>
              <a:gdLst/>
              <a:ahLst/>
              <a:cxnLst>
                <a:cxn ang="0">
                  <a:pos x="8" y="0"/>
                </a:cxn>
                <a:cxn ang="0">
                  <a:pos x="8" y="0"/>
                </a:cxn>
                <a:cxn ang="0">
                  <a:pos x="0" y="8"/>
                </a:cxn>
                <a:cxn ang="0">
                  <a:pos x="8" y="8"/>
                </a:cxn>
                <a:cxn ang="0">
                  <a:pos x="14" y="8"/>
                </a:cxn>
                <a:cxn ang="0">
                  <a:pos x="22" y="8"/>
                </a:cxn>
                <a:cxn ang="0">
                  <a:pos x="22" y="0"/>
                </a:cxn>
                <a:cxn ang="0">
                  <a:pos x="14" y="0"/>
                </a:cxn>
                <a:cxn ang="0">
                  <a:pos x="8" y="0"/>
                </a:cxn>
              </a:cxnLst>
              <a:rect l="0" t="0" r="r" b="b"/>
              <a:pathLst>
                <a:path w="22" h="8">
                  <a:moveTo>
                    <a:pt x="8" y="0"/>
                  </a:moveTo>
                  <a:lnTo>
                    <a:pt x="8" y="0"/>
                  </a:lnTo>
                  <a:lnTo>
                    <a:pt x="0" y="8"/>
                  </a:lnTo>
                  <a:lnTo>
                    <a:pt x="8" y="8"/>
                  </a:lnTo>
                  <a:lnTo>
                    <a:pt x="14" y="8"/>
                  </a:lnTo>
                  <a:lnTo>
                    <a:pt x="22" y="8"/>
                  </a:lnTo>
                  <a:lnTo>
                    <a:pt x="22" y="0"/>
                  </a:lnTo>
                  <a:lnTo>
                    <a:pt x="14"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79" name="Line 6564"/>
            <p:cNvSpPr>
              <a:spLocks noChangeShapeType="1"/>
            </p:cNvSpPr>
            <p:nvPr/>
          </p:nvSpPr>
          <p:spPr bwMode="auto">
            <a:xfrm>
              <a:off x="6083301" y="30464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80" name="Freeform 6565"/>
            <p:cNvSpPr>
              <a:spLocks/>
            </p:cNvSpPr>
            <p:nvPr/>
          </p:nvSpPr>
          <p:spPr bwMode="auto">
            <a:xfrm>
              <a:off x="6080126" y="3046413"/>
              <a:ext cx="14288" cy="4763"/>
            </a:xfrm>
            <a:custGeom>
              <a:avLst/>
              <a:gdLst/>
              <a:ahLst/>
              <a:cxnLst>
                <a:cxn ang="0">
                  <a:pos x="6" y="0"/>
                </a:cxn>
                <a:cxn ang="0">
                  <a:pos x="0" y="8"/>
                </a:cxn>
                <a:cxn ang="0">
                  <a:pos x="29" y="8"/>
                </a:cxn>
                <a:cxn ang="0">
                  <a:pos x="29" y="0"/>
                </a:cxn>
                <a:cxn ang="0">
                  <a:pos x="22" y="0"/>
                </a:cxn>
                <a:cxn ang="0">
                  <a:pos x="6" y="0"/>
                </a:cxn>
              </a:cxnLst>
              <a:rect l="0" t="0" r="r" b="b"/>
              <a:pathLst>
                <a:path w="29" h="8">
                  <a:moveTo>
                    <a:pt x="6" y="0"/>
                  </a:moveTo>
                  <a:lnTo>
                    <a:pt x="0" y="8"/>
                  </a:lnTo>
                  <a:lnTo>
                    <a:pt x="29" y="8"/>
                  </a:lnTo>
                  <a:lnTo>
                    <a:pt x="29" y="0"/>
                  </a:lnTo>
                  <a:lnTo>
                    <a:pt x="22" y="0"/>
                  </a:lnTo>
                  <a:lnTo>
                    <a:pt x="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81" name="Freeform 6566"/>
            <p:cNvSpPr>
              <a:spLocks/>
            </p:cNvSpPr>
            <p:nvPr/>
          </p:nvSpPr>
          <p:spPr bwMode="auto">
            <a:xfrm>
              <a:off x="6080126" y="3046413"/>
              <a:ext cx="14288" cy="4763"/>
            </a:xfrm>
            <a:custGeom>
              <a:avLst/>
              <a:gdLst/>
              <a:ahLst/>
              <a:cxnLst>
                <a:cxn ang="0">
                  <a:pos x="6" y="0"/>
                </a:cxn>
                <a:cxn ang="0">
                  <a:pos x="6" y="0"/>
                </a:cxn>
                <a:cxn ang="0">
                  <a:pos x="0" y="8"/>
                </a:cxn>
                <a:cxn ang="0">
                  <a:pos x="6" y="8"/>
                </a:cxn>
                <a:cxn ang="0">
                  <a:pos x="22" y="8"/>
                </a:cxn>
                <a:cxn ang="0">
                  <a:pos x="29" y="8"/>
                </a:cxn>
                <a:cxn ang="0">
                  <a:pos x="29" y="0"/>
                </a:cxn>
                <a:cxn ang="0">
                  <a:pos x="22" y="0"/>
                </a:cxn>
                <a:cxn ang="0">
                  <a:pos x="6" y="0"/>
                </a:cxn>
              </a:cxnLst>
              <a:rect l="0" t="0" r="r" b="b"/>
              <a:pathLst>
                <a:path w="29" h="8">
                  <a:moveTo>
                    <a:pt x="6" y="0"/>
                  </a:moveTo>
                  <a:lnTo>
                    <a:pt x="6" y="0"/>
                  </a:lnTo>
                  <a:lnTo>
                    <a:pt x="0" y="8"/>
                  </a:lnTo>
                  <a:lnTo>
                    <a:pt x="6" y="8"/>
                  </a:lnTo>
                  <a:lnTo>
                    <a:pt x="22" y="8"/>
                  </a:lnTo>
                  <a:lnTo>
                    <a:pt x="29" y="8"/>
                  </a:lnTo>
                  <a:lnTo>
                    <a:pt x="29" y="0"/>
                  </a:lnTo>
                  <a:lnTo>
                    <a:pt x="22" y="0"/>
                  </a:lnTo>
                  <a:lnTo>
                    <a:pt x="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82" name="Line 6567"/>
            <p:cNvSpPr>
              <a:spLocks noChangeShapeType="1"/>
            </p:cNvSpPr>
            <p:nvPr/>
          </p:nvSpPr>
          <p:spPr bwMode="auto">
            <a:xfrm>
              <a:off x="6091238" y="30464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83" name="Freeform 6568"/>
            <p:cNvSpPr>
              <a:spLocks/>
            </p:cNvSpPr>
            <p:nvPr/>
          </p:nvSpPr>
          <p:spPr bwMode="auto">
            <a:xfrm>
              <a:off x="6086476" y="3046413"/>
              <a:ext cx="12700" cy="4763"/>
            </a:xfrm>
            <a:custGeom>
              <a:avLst/>
              <a:gdLst/>
              <a:ahLst/>
              <a:cxnLst>
                <a:cxn ang="0">
                  <a:pos x="8" y="0"/>
                </a:cxn>
                <a:cxn ang="0">
                  <a:pos x="0" y="0"/>
                </a:cxn>
                <a:cxn ang="0">
                  <a:pos x="0" y="8"/>
                </a:cxn>
                <a:cxn ang="0">
                  <a:pos x="23" y="8"/>
                </a:cxn>
                <a:cxn ang="0">
                  <a:pos x="23" y="0"/>
                </a:cxn>
                <a:cxn ang="0">
                  <a:pos x="15" y="0"/>
                </a:cxn>
                <a:cxn ang="0">
                  <a:pos x="8" y="0"/>
                </a:cxn>
              </a:cxnLst>
              <a:rect l="0" t="0" r="r" b="b"/>
              <a:pathLst>
                <a:path w="23" h="8">
                  <a:moveTo>
                    <a:pt x="8" y="0"/>
                  </a:moveTo>
                  <a:lnTo>
                    <a:pt x="0" y="0"/>
                  </a:lnTo>
                  <a:lnTo>
                    <a:pt x="0" y="8"/>
                  </a:lnTo>
                  <a:lnTo>
                    <a:pt x="23" y="8"/>
                  </a:lnTo>
                  <a:lnTo>
                    <a:pt x="23" y="0"/>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84" name="Freeform 6569"/>
            <p:cNvSpPr>
              <a:spLocks/>
            </p:cNvSpPr>
            <p:nvPr/>
          </p:nvSpPr>
          <p:spPr bwMode="auto">
            <a:xfrm>
              <a:off x="6086476" y="3046413"/>
              <a:ext cx="12700" cy="4763"/>
            </a:xfrm>
            <a:custGeom>
              <a:avLst/>
              <a:gdLst/>
              <a:ahLst/>
              <a:cxnLst>
                <a:cxn ang="0">
                  <a:pos x="8" y="0"/>
                </a:cxn>
                <a:cxn ang="0">
                  <a:pos x="0" y="0"/>
                </a:cxn>
                <a:cxn ang="0">
                  <a:pos x="0" y="8"/>
                </a:cxn>
                <a:cxn ang="0">
                  <a:pos x="8" y="8"/>
                </a:cxn>
                <a:cxn ang="0">
                  <a:pos x="15" y="8"/>
                </a:cxn>
                <a:cxn ang="0">
                  <a:pos x="23" y="8"/>
                </a:cxn>
                <a:cxn ang="0">
                  <a:pos x="23" y="0"/>
                </a:cxn>
                <a:cxn ang="0">
                  <a:pos x="15" y="0"/>
                </a:cxn>
                <a:cxn ang="0">
                  <a:pos x="8" y="0"/>
                </a:cxn>
              </a:cxnLst>
              <a:rect l="0" t="0" r="r" b="b"/>
              <a:pathLst>
                <a:path w="23" h="8">
                  <a:moveTo>
                    <a:pt x="8" y="0"/>
                  </a:moveTo>
                  <a:lnTo>
                    <a:pt x="0" y="0"/>
                  </a:lnTo>
                  <a:lnTo>
                    <a:pt x="0" y="8"/>
                  </a:lnTo>
                  <a:lnTo>
                    <a:pt x="8" y="8"/>
                  </a:lnTo>
                  <a:lnTo>
                    <a:pt x="15" y="8"/>
                  </a:lnTo>
                  <a:lnTo>
                    <a:pt x="23" y="8"/>
                  </a:lnTo>
                  <a:lnTo>
                    <a:pt x="23"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85" name="Line 6570"/>
            <p:cNvSpPr>
              <a:spLocks noChangeShapeType="1"/>
            </p:cNvSpPr>
            <p:nvPr/>
          </p:nvSpPr>
          <p:spPr bwMode="auto">
            <a:xfrm>
              <a:off x="6094413" y="30464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86" name="Freeform 6571"/>
            <p:cNvSpPr>
              <a:spLocks/>
            </p:cNvSpPr>
            <p:nvPr/>
          </p:nvSpPr>
          <p:spPr bwMode="auto">
            <a:xfrm>
              <a:off x="6091238" y="3046413"/>
              <a:ext cx="12700" cy="4763"/>
            </a:xfrm>
            <a:custGeom>
              <a:avLst/>
              <a:gdLst/>
              <a:ahLst/>
              <a:cxnLst>
                <a:cxn ang="0">
                  <a:pos x="7" y="0"/>
                </a:cxn>
                <a:cxn ang="0">
                  <a:pos x="0" y="0"/>
                </a:cxn>
                <a:cxn ang="0">
                  <a:pos x="0" y="8"/>
                </a:cxn>
                <a:cxn ang="0">
                  <a:pos x="23" y="8"/>
                </a:cxn>
                <a:cxn ang="0">
                  <a:pos x="23" y="0"/>
                </a:cxn>
                <a:cxn ang="0">
                  <a:pos x="15" y="0"/>
                </a:cxn>
                <a:cxn ang="0">
                  <a:pos x="7" y="0"/>
                </a:cxn>
              </a:cxnLst>
              <a:rect l="0" t="0" r="r" b="b"/>
              <a:pathLst>
                <a:path w="23" h="8">
                  <a:moveTo>
                    <a:pt x="7" y="0"/>
                  </a:moveTo>
                  <a:lnTo>
                    <a:pt x="0" y="0"/>
                  </a:lnTo>
                  <a:lnTo>
                    <a:pt x="0" y="8"/>
                  </a:lnTo>
                  <a:lnTo>
                    <a:pt x="23" y="8"/>
                  </a:lnTo>
                  <a:lnTo>
                    <a:pt x="23" y="0"/>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87" name="Freeform 6572"/>
            <p:cNvSpPr>
              <a:spLocks/>
            </p:cNvSpPr>
            <p:nvPr/>
          </p:nvSpPr>
          <p:spPr bwMode="auto">
            <a:xfrm>
              <a:off x="6091238" y="3046413"/>
              <a:ext cx="12700" cy="4763"/>
            </a:xfrm>
            <a:custGeom>
              <a:avLst/>
              <a:gdLst/>
              <a:ahLst/>
              <a:cxnLst>
                <a:cxn ang="0">
                  <a:pos x="7" y="0"/>
                </a:cxn>
                <a:cxn ang="0">
                  <a:pos x="0" y="0"/>
                </a:cxn>
                <a:cxn ang="0">
                  <a:pos x="0" y="8"/>
                </a:cxn>
                <a:cxn ang="0">
                  <a:pos x="7" y="8"/>
                </a:cxn>
                <a:cxn ang="0">
                  <a:pos x="15" y="8"/>
                </a:cxn>
                <a:cxn ang="0">
                  <a:pos x="23" y="8"/>
                </a:cxn>
                <a:cxn ang="0">
                  <a:pos x="23" y="0"/>
                </a:cxn>
                <a:cxn ang="0">
                  <a:pos x="15" y="0"/>
                </a:cxn>
                <a:cxn ang="0">
                  <a:pos x="7" y="0"/>
                </a:cxn>
              </a:cxnLst>
              <a:rect l="0" t="0" r="r" b="b"/>
              <a:pathLst>
                <a:path w="23" h="8">
                  <a:moveTo>
                    <a:pt x="7" y="0"/>
                  </a:moveTo>
                  <a:lnTo>
                    <a:pt x="0" y="0"/>
                  </a:lnTo>
                  <a:lnTo>
                    <a:pt x="0" y="8"/>
                  </a:lnTo>
                  <a:lnTo>
                    <a:pt x="7" y="8"/>
                  </a:lnTo>
                  <a:lnTo>
                    <a:pt x="15" y="8"/>
                  </a:lnTo>
                  <a:lnTo>
                    <a:pt x="23" y="8"/>
                  </a:lnTo>
                  <a:lnTo>
                    <a:pt x="23"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88" name="Line 6573"/>
            <p:cNvSpPr>
              <a:spLocks noChangeShapeType="1"/>
            </p:cNvSpPr>
            <p:nvPr/>
          </p:nvSpPr>
          <p:spPr bwMode="auto">
            <a:xfrm>
              <a:off x="6103938" y="30511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89" name="Freeform 6574"/>
            <p:cNvSpPr>
              <a:spLocks/>
            </p:cNvSpPr>
            <p:nvPr/>
          </p:nvSpPr>
          <p:spPr bwMode="auto">
            <a:xfrm>
              <a:off x="6094413" y="3046413"/>
              <a:ext cx="9525" cy="23813"/>
            </a:xfrm>
            <a:custGeom>
              <a:avLst/>
              <a:gdLst/>
              <a:ahLst/>
              <a:cxnLst>
                <a:cxn ang="0">
                  <a:pos x="16" y="8"/>
                </a:cxn>
                <a:cxn ang="0">
                  <a:pos x="16" y="0"/>
                </a:cxn>
                <a:cxn ang="0">
                  <a:pos x="8" y="0"/>
                </a:cxn>
                <a:cxn ang="0">
                  <a:pos x="0" y="8"/>
                </a:cxn>
                <a:cxn ang="0">
                  <a:pos x="0" y="36"/>
                </a:cxn>
                <a:cxn ang="0">
                  <a:pos x="8" y="44"/>
                </a:cxn>
                <a:cxn ang="0">
                  <a:pos x="16" y="36"/>
                </a:cxn>
                <a:cxn ang="0">
                  <a:pos x="16" y="8"/>
                </a:cxn>
              </a:cxnLst>
              <a:rect l="0" t="0" r="r" b="b"/>
              <a:pathLst>
                <a:path w="16" h="44">
                  <a:moveTo>
                    <a:pt x="16" y="8"/>
                  </a:moveTo>
                  <a:lnTo>
                    <a:pt x="16" y="0"/>
                  </a:lnTo>
                  <a:lnTo>
                    <a:pt x="8" y="0"/>
                  </a:lnTo>
                  <a:lnTo>
                    <a:pt x="0" y="8"/>
                  </a:lnTo>
                  <a:lnTo>
                    <a:pt x="0" y="36"/>
                  </a:lnTo>
                  <a:lnTo>
                    <a:pt x="8" y="44"/>
                  </a:lnTo>
                  <a:lnTo>
                    <a:pt x="16" y="36"/>
                  </a:lnTo>
                  <a:lnTo>
                    <a:pt x="16" y="8"/>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90" name="Freeform 6575"/>
            <p:cNvSpPr>
              <a:spLocks/>
            </p:cNvSpPr>
            <p:nvPr/>
          </p:nvSpPr>
          <p:spPr bwMode="auto">
            <a:xfrm>
              <a:off x="6094413" y="3046413"/>
              <a:ext cx="9525" cy="23813"/>
            </a:xfrm>
            <a:custGeom>
              <a:avLst/>
              <a:gdLst/>
              <a:ahLst/>
              <a:cxnLst>
                <a:cxn ang="0">
                  <a:pos x="16" y="8"/>
                </a:cxn>
                <a:cxn ang="0">
                  <a:pos x="16" y="0"/>
                </a:cxn>
                <a:cxn ang="0">
                  <a:pos x="8" y="0"/>
                </a:cxn>
                <a:cxn ang="0">
                  <a:pos x="0" y="8"/>
                </a:cxn>
                <a:cxn ang="0">
                  <a:pos x="0" y="36"/>
                </a:cxn>
                <a:cxn ang="0">
                  <a:pos x="8" y="44"/>
                </a:cxn>
                <a:cxn ang="0">
                  <a:pos x="16" y="36"/>
                </a:cxn>
                <a:cxn ang="0">
                  <a:pos x="16" y="36"/>
                </a:cxn>
                <a:cxn ang="0">
                  <a:pos x="16" y="8"/>
                </a:cxn>
              </a:cxnLst>
              <a:rect l="0" t="0" r="r" b="b"/>
              <a:pathLst>
                <a:path w="16" h="44">
                  <a:moveTo>
                    <a:pt x="16" y="8"/>
                  </a:moveTo>
                  <a:lnTo>
                    <a:pt x="16" y="0"/>
                  </a:lnTo>
                  <a:lnTo>
                    <a:pt x="8" y="0"/>
                  </a:lnTo>
                  <a:lnTo>
                    <a:pt x="0" y="8"/>
                  </a:lnTo>
                  <a:lnTo>
                    <a:pt x="0" y="36"/>
                  </a:lnTo>
                  <a:lnTo>
                    <a:pt x="8" y="44"/>
                  </a:lnTo>
                  <a:lnTo>
                    <a:pt x="16" y="36"/>
                  </a:lnTo>
                  <a:lnTo>
                    <a:pt x="16" y="36"/>
                  </a:lnTo>
                  <a:lnTo>
                    <a:pt x="16" y="8"/>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91" name="Line 6576"/>
            <p:cNvSpPr>
              <a:spLocks noChangeShapeType="1"/>
            </p:cNvSpPr>
            <p:nvPr/>
          </p:nvSpPr>
          <p:spPr bwMode="auto">
            <a:xfrm>
              <a:off x="6099176" y="30622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92" name="Freeform 6577"/>
            <p:cNvSpPr>
              <a:spLocks/>
            </p:cNvSpPr>
            <p:nvPr/>
          </p:nvSpPr>
          <p:spPr bwMode="auto">
            <a:xfrm>
              <a:off x="6094413" y="3062288"/>
              <a:ext cx="12700" cy="7938"/>
            </a:xfrm>
            <a:custGeom>
              <a:avLst/>
              <a:gdLst/>
              <a:ahLst/>
              <a:cxnLst>
                <a:cxn ang="0">
                  <a:pos x="8" y="0"/>
                </a:cxn>
                <a:cxn ang="0">
                  <a:pos x="0" y="0"/>
                </a:cxn>
                <a:cxn ang="0">
                  <a:pos x="0" y="7"/>
                </a:cxn>
                <a:cxn ang="0">
                  <a:pos x="8" y="15"/>
                </a:cxn>
                <a:cxn ang="0">
                  <a:pos x="16" y="15"/>
                </a:cxn>
                <a:cxn ang="0">
                  <a:pos x="22" y="7"/>
                </a:cxn>
                <a:cxn ang="0">
                  <a:pos x="22" y="0"/>
                </a:cxn>
                <a:cxn ang="0">
                  <a:pos x="16" y="0"/>
                </a:cxn>
                <a:cxn ang="0">
                  <a:pos x="8" y="0"/>
                </a:cxn>
              </a:cxnLst>
              <a:rect l="0" t="0" r="r" b="b"/>
              <a:pathLst>
                <a:path w="22" h="15">
                  <a:moveTo>
                    <a:pt x="8" y="0"/>
                  </a:moveTo>
                  <a:lnTo>
                    <a:pt x="0" y="0"/>
                  </a:lnTo>
                  <a:lnTo>
                    <a:pt x="0" y="7"/>
                  </a:lnTo>
                  <a:lnTo>
                    <a:pt x="8" y="15"/>
                  </a:lnTo>
                  <a:lnTo>
                    <a:pt x="16" y="15"/>
                  </a:lnTo>
                  <a:lnTo>
                    <a:pt x="22" y="7"/>
                  </a:lnTo>
                  <a:lnTo>
                    <a:pt x="22"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93" name="Freeform 6578"/>
            <p:cNvSpPr>
              <a:spLocks/>
            </p:cNvSpPr>
            <p:nvPr/>
          </p:nvSpPr>
          <p:spPr bwMode="auto">
            <a:xfrm>
              <a:off x="6094413" y="3062288"/>
              <a:ext cx="12700" cy="7938"/>
            </a:xfrm>
            <a:custGeom>
              <a:avLst/>
              <a:gdLst/>
              <a:ahLst/>
              <a:cxnLst>
                <a:cxn ang="0">
                  <a:pos x="8" y="0"/>
                </a:cxn>
                <a:cxn ang="0">
                  <a:pos x="0" y="0"/>
                </a:cxn>
                <a:cxn ang="0">
                  <a:pos x="0" y="7"/>
                </a:cxn>
                <a:cxn ang="0">
                  <a:pos x="8" y="15"/>
                </a:cxn>
                <a:cxn ang="0">
                  <a:pos x="16" y="15"/>
                </a:cxn>
                <a:cxn ang="0">
                  <a:pos x="22" y="7"/>
                </a:cxn>
                <a:cxn ang="0">
                  <a:pos x="22" y="0"/>
                </a:cxn>
                <a:cxn ang="0">
                  <a:pos x="16" y="0"/>
                </a:cxn>
                <a:cxn ang="0">
                  <a:pos x="8" y="0"/>
                </a:cxn>
              </a:cxnLst>
              <a:rect l="0" t="0" r="r" b="b"/>
              <a:pathLst>
                <a:path w="22" h="15">
                  <a:moveTo>
                    <a:pt x="8" y="0"/>
                  </a:moveTo>
                  <a:lnTo>
                    <a:pt x="0" y="0"/>
                  </a:lnTo>
                  <a:lnTo>
                    <a:pt x="0" y="7"/>
                  </a:lnTo>
                  <a:lnTo>
                    <a:pt x="8" y="15"/>
                  </a:lnTo>
                  <a:lnTo>
                    <a:pt x="16" y="15"/>
                  </a:lnTo>
                  <a:lnTo>
                    <a:pt x="22" y="7"/>
                  </a:lnTo>
                  <a:lnTo>
                    <a:pt x="22"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94" name="Line 6579"/>
            <p:cNvSpPr>
              <a:spLocks noChangeShapeType="1"/>
            </p:cNvSpPr>
            <p:nvPr/>
          </p:nvSpPr>
          <p:spPr bwMode="auto">
            <a:xfrm>
              <a:off x="6107113" y="30654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95" name="Freeform 6580"/>
            <p:cNvSpPr>
              <a:spLocks/>
            </p:cNvSpPr>
            <p:nvPr/>
          </p:nvSpPr>
          <p:spPr bwMode="auto">
            <a:xfrm>
              <a:off x="6099176" y="3062288"/>
              <a:ext cx="7938" cy="23813"/>
            </a:xfrm>
            <a:custGeom>
              <a:avLst/>
              <a:gdLst/>
              <a:ahLst/>
              <a:cxnLst>
                <a:cxn ang="0">
                  <a:pos x="14" y="7"/>
                </a:cxn>
                <a:cxn ang="0">
                  <a:pos x="14" y="0"/>
                </a:cxn>
                <a:cxn ang="0">
                  <a:pos x="8" y="0"/>
                </a:cxn>
                <a:cxn ang="0">
                  <a:pos x="0" y="7"/>
                </a:cxn>
                <a:cxn ang="0">
                  <a:pos x="0" y="37"/>
                </a:cxn>
                <a:cxn ang="0">
                  <a:pos x="8" y="44"/>
                </a:cxn>
                <a:cxn ang="0">
                  <a:pos x="14" y="44"/>
                </a:cxn>
                <a:cxn ang="0">
                  <a:pos x="14" y="37"/>
                </a:cxn>
                <a:cxn ang="0">
                  <a:pos x="14" y="7"/>
                </a:cxn>
              </a:cxnLst>
              <a:rect l="0" t="0" r="r" b="b"/>
              <a:pathLst>
                <a:path w="14" h="44">
                  <a:moveTo>
                    <a:pt x="14" y="7"/>
                  </a:moveTo>
                  <a:lnTo>
                    <a:pt x="14" y="0"/>
                  </a:lnTo>
                  <a:lnTo>
                    <a:pt x="8" y="0"/>
                  </a:lnTo>
                  <a:lnTo>
                    <a:pt x="0" y="7"/>
                  </a:lnTo>
                  <a:lnTo>
                    <a:pt x="0" y="37"/>
                  </a:lnTo>
                  <a:lnTo>
                    <a:pt x="8" y="44"/>
                  </a:lnTo>
                  <a:lnTo>
                    <a:pt x="14" y="44"/>
                  </a:lnTo>
                  <a:lnTo>
                    <a:pt x="14" y="37"/>
                  </a:lnTo>
                  <a:lnTo>
                    <a:pt x="14"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96" name="Freeform 6581"/>
            <p:cNvSpPr>
              <a:spLocks/>
            </p:cNvSpPr>
            <p:nvPr/>
          </p:nvSpPr>
          <p:spPr bwMode="auto">
            <a:xfrm>
              <a:off x="6099176" y="3062288"/>
              <a:ext cx="7938" cy="23813"/>
            </a:xfrm>
            <a:custGeom>
              <a:avLst/>
              <a:gdLst/>
              <a:ahLst/>
              <a:cxnLst>
                <a:cxn ang="0">
                  <a:pos x="14" y="7"/>
                </a:cxn>
                <a:cxn ang="0">
                  <a:pos x="14" y="0"/>
                </a:cxn>
                <a:cxn ang="0">
                  <a:pos x="8" y="0"/>
                </a:cxn>
                <a:cxn ang="0">
                  <a:pos x="0" y="7"/>
                </a:cxn>
                <a:cxn ang="0">
                  <a:pos x="0" y="37"/>
                </a:cxn>
                <a:cxn ang="0">
                  <a:pos x="8" y="44"/>
                </a:cxn>
                <a:cxn ang="0">
                  <a:pos x="14" y="44"/>
                </a:cxn>
                <a:cxn ang="0">
                  <a:pos x="14" y="37"/>
                </a:cxn>
                <a:cxn ang="0">
                  <a:pos x="14" y="7"/>
                </a:cxn>
              </a:cxnLst>
              <a:rect l="0" t="0" r="r" b="b"/>
              <a:pathLst>
                <a:path w="14" h="44">
                  <a:moveTo>
                    <a:pt x="14" y="7"/>
                  </a:moveTo>
                  <a:lnTo>
                    <a:pt x="14" y="0"/>
                  </a:lnTo>
                  <a:lnTo>
                    <a:pt x="8" y="0"/>
                  </a:lnTo>
                  <a:lnTo>
                    <a:pt x="0" y="7"/>
                  </a:lnTo>
                  <a:lnTo>
                    <a:pt x="0" y="37"/>
                  </a:lnTo>
                  <a:lnTo>
                    <a:pt x="8" y="44"/>
                  </a:lnTo>
                  <a:lnTo>
                    <a:pt x="14" y="44"/>
                  </a:lnTo>
                  <a:lnTo>
                    <a:pt x="14" y="37"/>
                  </a:lnTo>
                  <a:lnTo>
                    <a:pt x="14"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97" name="Line 6582"/>
            <p:cNvSpPr>
              <a:spLocks noChangeShapeType="1"/>
            </p:cNvSpPr>
            <p:nvPr/>
          </p:nvSpPr>
          <p:spPr bwMode="auto">
            <a:xfrm>
              <a:off x="6103938" y="30781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98" name="Freeform 6583"/>
            <p:cNvSpPr>
              <a:spLocks/>
            </p:cNvSpPr>
            <p:nvPr/>
          </p:nvSpPr>
          <p:spPr bwMode="auto">
            <a:xfrm>
              <a:off x="6099176" y="3078163"/>
              <a:ext cx="11113" cy="7938"/>
            </a:xfrm>
            <a:custGeom>
              <a:avLst/>
              <a:gdLst/>
              <a:ahLst/>
              <a:cxnLst>
                <a:cxn ang="0">
                  <a:pos x="8" y="0"/>
                </a:cxn>
                <a:cxn ang="0">
                  <a:pos x="0" y="7"/>
                </a:cxn>
                <a:cxn ang="0">
                  <a:pos x="8" y="14"/>
                </a:cxn>
                <a:cxn ang="0">
                  <a:pos x="14" y="14"/>
                </a:cxn>
                <a:cxn ang="0">
                  <a:pos x="22" y="7"/>
                </a:cxn>
                <a:cxn ang="0">
                  <a:pos x="14" y="0"/>
                </a:cxn>
                <a:cxn ang="0">
                  <a:pos x="8" y="0"/>
                </a:cxn>
              </a:cxnLst>
              <a:rect l="0" t="0" r="r" b="b"/>
              <a:pathLst>
                <a:path w="22" h="14">
                  <a:moveTo>
                    <a:pt x="8" y="0"/>
                  </a:moveTo>
                  <a:lnTo>
                    <a:pt x="0" y="7"/>
                  </a:lnTo>
                  <a:lnTo>
                    <a:pt x="8" y="14"/>
                  </a:lnTo>
                  <a:lnTo>
                    <a:pt x="14" y="14"/>
                  </a:lnTo>
                  <a:lnTo>
                    <a:pt x="22" y="7"/>
                  </a:lnTo>
                  <a:lnTo>
                    <a:pt x="14"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099" name="Freeform 6584"/>
            <p:cNvSpPr>
              <a:spLocks/>
            </p:cNvSpPr>
            <p:nvPr/>
          </p:nvSpPr>
          <p:spPr bwMode="auto">
            <a:xfrm>
              <a:off x="6099176" y="3078163"/>
              <a:ext cx="11113" cy="7938"/>
            </a:xfrm>
            <a:custGeom>
              <a:avLst/>
              <a:gdLst/>
              <a:ahLst/>
              <a:cxnLst>
                <a:cxn ang="0">
                  <a:pos x="8" y="0"/>
                </a:cxn>
                <a:cxn ang="0">
                  <a:pos x="0" y="7"/>
                </a:cxn>
                <a:cxn ang="0">
                  <a:pos x="0" y="7"/>
                </a:cxn>
                <a:cxn ang="0">
                  <a:pos x="8" y="14"/>
                </a:cxn>
                <a:cxn ang="0">
                  <a:pos x="14" y="14"/>
                </a:cxn>
                <a:cxn ang="0">
                  <a:pos x="22" y="7"/>
                </a:cxn>
                <a:cxn ang="0">
                  <a:pos x="22" y="7"/>
                </a:cxn>
                <a:cxn ang="0">
                  <a:pos x="14" y="0"/>
                </a:cxn>
                <a:cxn ang="0">
                  <a:pos x="8" y="0"/>
                </a:cxn>
              </a:cxnLst>
              <a:rect l="0" t="0" r="r" b="b"/>
              <a:pathLst>
                <a:path w="22" h="14">
                  <a:moveTo>
                    <a:pt x="8" y="0"/>
                  </a:moveTo>
                  <a:lnTo>
                    <a:pt x="0" y="7"/>
                  </a:lnTo>
                  <a:lnTo>
                    <a:pt x="0" y="7"/>
                  </a:lnTo>
                  <a:lnTo>
                    <a:pt x="8" y="14"/>
                  </a:lnTo>
                  <a:lnTo>
                    <a:pt x="14" y="14"/>
                  </a:lnTo>
                  <a:lnTo>
                    <a:pt x="22" y="7"/>
                  </a:lnTo>
                  <a:lnTo>
                    <a:pt x="22" y="7"/>
                  </a:lnTo>
                  <a:lnTo>
                    <a:pt x="14"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00" name="Line 6585"/>
            <p:cNvSpPr>
              <a:spLocks noChangeShapeType="1"/>
            </p:cNvSpPr>
            <p:nvPr/>
          </p:nvSpPr>
          <p:spPr bwMode="auto">
            <a:xfrm>
              <a:off x="6107113" y="30781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01" name="Freeform 6586"/>
            <p:cNvSpPr>
              <a:spLocks/>
            </p:cNvSpPr>
            <p:nvPr/>
          </p:nvSpPr>
          <p:spPr bwMode="auto">
            <a:xfrm>
              <a:off x="6103938" y="3078163"/>
              <a:ext cx="11113" cy="7938"/>
            </a:xfrm>
            <a:custGeom>
              <a:avLst/>
              <a:gdLst/>
              <a:ahLst/>
              <a:cxnLst>
                <a:cxn ang="0">
                  <a:pos x="6" y="0"/>
                </a:cxn>
                <a:cxn ang="0">
                  <a:pos x="0" y="7"/>
                </a:cxn>
                <a:cxn ang="0">
                  <a:pos x="6" y="14"/>
                </a:cxn>
                <a:cxn ang="0">
                  <a:pos x="14" y="14"/>
                </a:cxn>
                <a:cxn ang="0">
                  <a:pos x="22" y="7"/>
                </a:cxn>
                <a:cxn ang="0">
                  <a:pos x="14" y="7"/>
                </a:cxn>
                <a:cxn ang="0">
                  <a:pos x="14" y="0"/>
                </a:cxn>
                <a:cxn ang="0">
                  <a:pos x="6" y="0"/>
                </a:cxn>
              </a:cxnLst>
              <a:rect l="0" t="0" r="r" b="b"/>
              <a:pathLst>
                <a:path w="22" h="14">
                  <a:moveTo>
                    <a:pt x="6" y="0"/>
                  </a:moveTo>
                  <a:lnTo>
                    <a:pt x="0" y="7"/>
                  </a:lnTo>
                  <a:lnTo>
                    <a:pt x="6" y="14"/>
                  </a:lnTo>
                  <a:lnTo>
                    <a:pt x="14" y="14"/>
                  </a:lnTo>
                  <a:lnTo>
                    <a:pt x="22" y="7"/>
                  </a:lnTo>
                  <a:lnTo>
                    <a:pt x="14" y="7"/>
                  </a:lnTo>
                  <a:lnTo>
                    <a:pt x="14" y="0"/>
                  </a:lnTo>
                  <a:lnTo>
                    <a:pt x="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02" name="Freeform 6587"/>
            <p:cNvSpPr>
              <a:spLocks/>
            </p:cNvSpPr>
            <p:nvPr/>
          </p:nvSpPr>
          <p:spPr bwMode="auto">
            <a:xfrm>
              <a:off x="6103938" y="3078163"/>
              <a:ext cx="11113" cy="7938"/>
            </a:xfrm>
            <a:custGeom>
              <a:avLst/>
              <a:gdLst/>
              <a:ahLst/>
              <a:cxnLst>
                <a:cxn ang="0">
                  <a:pos x="6" y="0"/>
                </a:cxn>
                <a:cxn ang="0">
                  <a:pos x="0" y="7"/>
                </a:cxn>
                <a:cxn ang="0">
                  <a:pos x="0" y="7"/>
                </a:cxn>
                <a:cxn ang="0">
                  <a:pos x="6" y="14"/>
                </a:cxn>
                <a:cxn ang="0">
                  <a:pos x="14" y="14"/>
                </a:cxn>
                <a:cxn ang="0">
                  <a:pos x="22" y="7"/>
                </a:cxn>
                <a:cxn ang="0">
                  <a:pos x="14" y="7"/>
                </a:cxn>
                <a:cxn ang="0">
                  <a:pos x="14" y="0"/>
                </a:cxn>
                <a:cxn ang="0">
                  <a:pos x="6" y="0"/>
                </a:cxn>
              </a:cxnLst>
              <a:rect l="0" t="0" r="r" b="b"/>
              <a:pathLst>
                <a:path w="22" h="14">
                  <a:moveTo>
                    <a:pt x="6" y="0"/>
                  </a:moveTo>
                  <a:lnTo>
                    <a:pt x="0" y="7"/>
                  </a:lnTo>
                  <a:lnTo>
                    <a:pt x="0" y="7"/>
                  </a:lnTo>
                  <a:lnTo>
                    <a:pt x="6" y="14"/>
                  </a:lnTo>
                  <a:lnTo>
                    <a:pt x="14" y="14"/>
                  </a:lnTo>
                  <a:lnTo>
                    <a:pt x="22" y="7"/>
                  </a:lnTo>
                  <a:lnTo>
                    <a:pt x="14" y="7"/>
                  </a:lnTo>
                  <a:lnTo>
                    <a:pt x="14" y="0"/>
                  </a:lnTo>
                  <a:lnTo>
                    <a:pt x="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03" name="Line 6588"/>
            <p:cNvSpPr>
              <a:spLocks noChangeShapeType="1"/>
            </p:cNvSpPr>
            <p:nvPr/>
          </p:nvSpPr>
          <p:spPr bwMode="auto">
            <a:xfrm>
              <a:off x="6110288" y="30781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04" name="Freeform 6589"/>
            <p:cNvSpPr>
              <a:spLocks/>
            </p:cNvSpPr>
            <p:nvPr/>
          </p:nvSpPr>
          <p:spPr bwMode="auto">
            <a:xfrm>
              <a:off x="6107113" y="3078163"/>
              <a:ext cx="11113" cy="7938"/>
            </a:xfrm>
            <a:custGeom>
              <a:avLst/>
              <a:gdLst/>
              <a:ahLst/>
              <a:cxnLst>
                <a:cxn ang="0">
                  <a:pos x="8" y="0"/>
                </a:cxn>
                <a:cxn ang="0">
                  <a:pos x="0" y="7"/>
                </a:cxn>
                <a:cxn ang="0">
                  <a:pos x="8" y="14"/>
                </a:cxn>
                <a:cxn ang="0">
                  <a:pos x="16" y="14"/>
                </a:cxn>
                <a:cxn ang="0">
                  <a:pos x="23" y="7"/>
                </a:cxn>
                <a:cxn ang="0">
                  <a:pos x="16" y="7"/>
                </a:cxn>
                <a:cxn ang="0">
                  <a:pos x="16" y="0"/>
                </a:cxn>
                <a:cxn ang="0">
                  <a:pos x="8" y="0"/>
                </a:cxn>
              </a:cxnLst>
              <a:rect l="0" t="0" r="r" b="b"/>
              <a:pathLst>
                <a:path w="23" h="14">
                  <a:moveTo>
                    <a:pt x="8" y="0"/>
                  </a:moveTo>
                  <a:lnTo>
                    <a:pt x="0" y="7"/>
                  </a:lnTo>
                  <a:lnTo>
                    <a:pt x="8" y="14"/>
                  </a:lnTo>
                  <a:lnTo>
                    <a:pt x="16" y="14"/>
                  </a:lnTo>
                  <a:lnTo>
                    <a:pt x="23" y="7"/>
                  </a:lnTo>
                  <a:lnTo>
                    <a:pt x="16" y="7"/>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05" name="Freeform 6590"/>
            <p:cNvSpPr>
              <a:spLocks/>
            </p:cNvSpPr>
            <p:nvPr/>
          </p:nvSpPr>
          <p:spPr bwMode="auto">
            <a:xfrm>
              <a:off x="6107113" y="3078163"/>
              <a:ext cx="11113" cy="7938"/>
            </a:xfrm>
            <a:custGeom>
              <a:avLst/>
              <a:gdLst/>
              <a:ahLst/>
              <a:cxnLst>
                <a:cxn ang="0">
                  <a:pos x="8" y="0"/>
                </a:cxn>
                <a:cxn ang="0">
                  <a:pos x="0" y="7"/>
                </a:cxn>
                <a:cxn ang="0">
                  <a:pos x="0" y="7"/>
                </a:cxn>
                <a:cxn ang="0">
                  <a:pos x="8" y="14"/>
                </a:cxn>
                <a:cxn ang="0">
                  <a:pos x="16" y="14"/>
                </a:cxn>
                <a:cxn ang="0">
                  <a:pos x="23" y="7"/>
                </a:cxn>
                <a:cxn ang="0">
                  <a:pos x="16" y="7"/>
                </a:cxn>
                <a:cxn ang="0">
                  <a:pos x="16" y="0"/>
                </a:cxn>
                <a:cxn ang="0">
                  <a:pos x="8" y="0"/>
                </a:cxn>
              </a:cxnLst>
              <a:rect l="0" t="0" r="r" b="b"/>
              <a:pathLst>
                <a:path w="23" h="14">
                  <a:moveTo>
                    <a:pt x="8" y="0"/>
                  </a:moveTo>
                  <a:lnTo>
                    <a:pt x="0" y="7"/>
                  </a:lnTo>
                  <a:lnTo>
                    <a:pt x="0" y="7"/>
                  </a:lnTo>
                  <a:lnTo>
                    <a:pt x="8" y="14"/>
                  </a:lnTo>
                  <a:lnTo>
                    <a:pt x="16" y="14"/>
                  </a:lnTo>
                  <a:lnTo>
                    <a:pt x="23" y="7"/>
                  </a:lnTo>
                  <a:lnTo>
                    <a:pt x="16" y="7"/>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06" name="Line 6591"/>
            <p:cNvSpPr>
              <a:spLocks noChangeShapeType="1"/>
            </p:cNvSpPr>
            <p:nvPr/>
          </p:nvSpPr>
          <p:spPr bwMode="auto">
            <a:xfrm>
              <a:off x="6115051" y="30781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07" name="Freeform 6592"/>
            <p:cNvSpPr>
              <a:spLocks/>
            </p:cNvSpPr>
            <p:nvPr/>
          </p:nvSpPr>
          <p:spPr bwMode="auto">
            <a:xfrm>
              <a:off x="6110288" y="3078163"/>
              <a:ext cx="12700" cy="7938"/>
            </a:xfrm>
            <a:custGeom>
              <a:avLst/>
              <a:gdLst/>
              <a:ahLst/>
              <a:cxnLst>
                <a:cxn ang="0">
                  <a:pos x="8" y="0"/>
                </a:cxn>
                <a:cxn ang="0">
                  <a:pos x="0" y="7"/>
                </a:cxn>
                <a:cxn ang="0">
                  <a:pos x="8" y="14"/>
                </a:cxn>
                <a:cxn ang="0">
                  <a:pos x="15" y="14"/>
                </a:cxn>
                <a:cxn ang="0">
                  <a:pos x="23" y="7"/>
                </a:cxn>
                <a:cxn ang="0">
                  <a:pos x="15" y="7"/>
                </a:cxn>
                <a:cxn ang="0">
                  <a:pos x="15" y="0"/>
                </a:cxn>
                <a:cxn ang="0">
                  <a:pos x="8" y="0"/>
                </a:cxn>
              </a:cxnLst>
              <a:rect l="0" t="0" r="r" b="b"/>
              <a:pathLst>
                <a:path w="23" h="14">
                  <a:moveTo>
                    <a:pt x="8" y="0"/>
                  </a:moveTo>
                  <a:lnTo>
                    <a:pt x="0" y="7"/>
                  </a:lnTo>
                  <a:lnTo>
                    <a:pt x="8" y="14"/>
                  </a:lnTo>
                  <a:lnTo>
                    <a:pt x="15" y="14"/>
                  </a:lnTo>
                  <a:lnTo>
                    <a:pt x="23" y="7"/>
                  </a:lnTo>
                  <a:lnTo>
                    <a:pt x="15" y="7"/>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08" name="Freeform 6593"/>
            <p:cNvSpPr>
              <a:spLocks/>
            </p:cNvSpPr>
            <p:nvPr/>
          </p:nvSpPr>
          <p:spPr bwMode="auto">
            <a:xfrm>
              <a:off x="6110288" y="3078163"/>
              <a:ext cx="12700" cy="7938"/>
            </a:xfrm>
            <a:custGeom>
              <a:avLst/>
              <a:gdLst/>
              <a:ahLst/>
              <a:cxnLst>
                <a:cxn ang="0">
                  <a:pos x="8" y="0"/>
                </a:cxn>
                <a:cxn ang="0">
                  <a:pos x="0" y="7"/>
                </a:cxn>
                <a:cxn ang="0">
                  <a:pos x="0" y="7"/>
                </a:cxn>
                <a:cxn ang="0">
                  <a:pos x="8" y="14"/>
                </a:cxn>
                <a:cxn ang="0">
                  <a:pos x="15" y="14"/>
                </a:cxn>
                <a:cxn ang="0">
                  <a:pos x="23" y="7"/>
                </a:cxn>
                <a:cxn ang="0">
                  <a:pos x="15" y="7"/>
                </a:cxn>
                <a:cxn ang="0">
                  <a:pos x="15" y="0"/>
                </a:cxn>
                <a:cxn ang="0">
                  <a:pos x="8" y="0"/>
                </a:cxn>
              </a:cxnLst>
              <a:rect l="0" t="0" r="r" b="b"/>
              <a:pathLst>
                <a:path w="23" h="14">
                  <a:moveTo>
                    <a:pt x="8" y="0"/>
                  </a:moveTo>
                  <a:lnTo>
                    <a:pt x="0" y="7"/>
                  </a:lnTo>
                  <a:lnTo>
                    <a:pt x="0" y="7"/>
                  </a:lnTo>
                  <a:lnTo>
                    <a:pt x="8" y="14"/>
                  </a:lnTo>
                  <a:lnTo>
                    <a:pt x="15" y="14"/>
                  </a:lnTo>
                  <a:lnTo>
                    <a:pt x="23" y="7"/>
                  </a:lnTo>
                  <a:lnTo>
                    <a:pt x="15" y="7"/>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09" name="Line 6594"/>
            <p:cNvSpPr>
              <a:spLocks noChangeShapeType="1"/>
            </p:cNvSpPr>
            <p:nvPr/>
          </p:nvSpPr>
          <p:spPr bwMode="auto">
            <a:xfrm>
              <a:off x="6118226" y="30781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10" name="Freeform 6595"/>
            <p:cNvSpPr>
              <a:spLocks/>
            </p:cNvSpPr>
            <p:nvPr/>
          </p:nvSpPr>
          <p:spPr bwMode="auto">
            <a:xfrm>
              <a:off x="6115051" y="3078163"/>
              <a:ext cx="7938" cy="7938"/>
            </a:xfrm>
            <a:custGeom>
              <a:avLst/>
              <a:gdLst/>
              <a:ahLst/>
              <a:cxnLst>
                <a:cxn ang="0">
                  <a:pos x="7" y="0"/>
                </a:cxn>
                <a:cxn ang="0">
                  <a:pos x="0" y="7"/>
                </a:cxn>
                <a:cxn ang="0">
                  <a:pos x="7" y="14"/>
                </a:cxn>
                <a:cxn ang="0">
                  <a:pos x="15" y="14"/>
                </a:cxn>
                <a:cxn ang="0">
                  <a:pos x="15" y="0"/>
                </a:cxn>
                <a:cxn ang="0">
                  <a:pos x="7" y="0"/>
                </a:cxn>
              </a:cxnLst>
              <a:rect l="0" t="0" r="r" b="b"/>
              <a:pathLst>
                <a:path w="15" h="14">
                  <a:moveTo>
                    <a:pt x="7" y="0"/>
                  </a:moveTo>
                  <a:lnTo>
                    <a:pt x="0" y="7"/>
                  </a:lnTo>
                  <a:lnTo>
                    <a:pt x="7" y="14"/>
                  </a:lnTo>
                  <a:lnTo>
                    <a:pt x="15" y="14"/>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11" name="Freeform 6596"/>
            <p:cNvSpPr>
              <a:spLocks/>
            </p:cNvSpPr>
            <p:nvPr/>
          </p:nvSpPr>
          <p:spPr bwMode="auto">
            <a:xfrm>
              <a:off x="6115051" y="3078163"/>
              <a:ext cx="7938" cy="7938"/>
            </a:xfrm>
            <a:custGeom>
              <a:avLst/>
              <a:gdLst/>
              <a:ahLst/>
              <a:cxnLst>
                <a:cxn ang="0">
                  <a:pos x="7" y="0"/>
                </a:cxn>
                <a:cxn ang="0">
                  <a:pos x="0" y="7"/>
                </a:cxn>
                <a:cxn ang="0">
                  <a:pos x="0" y="7"/>
                </a:cxn>
                <a:cxn ang="0">
                  <a:pos x="7" y="14"/>
                </a:cxn>
                <a:cxn ang="0">
                  <a:pos x="15" y="14"/>
                </a:cxn>
                <a:cxn ang="0">
                  <a:pos x="15" y="7"/>
                </a:cxn>
                <a:cxn ang="0">
                  <a:pos x="15" y="7"/>
                </a:cxn>
                <a:cxn ang="0">
                  <a:pos x="15" y="0"/>
                </a:cxn>
                <a:cxn ang="0">
                  <a:pos x="7" y="0"/>
                </a:cxn>
              </a:cxnLst>
              <a:rect l="0" t="0" r="r" b="b"/>
              <a:pathLst>
                <a:path w="15" h="14">
                  <a:moveTo>
                    <a:pt x="7" y="0"/>
                  </a:moveTo>
                  <a:lnTo>
                    <a:pt x="0" y="7"/>
                  </a:lnTo>
                  <a:lnTo>
                    <a:pt x="0" y="7"/>
                  </a:lnTo>
                  <a:lnTo>
                    <a:pt x="7" y="14"/>
                  </a:lnTo>
                  <a:lnTo>
                    <a:pt x="15" y="14"/>
                  </a:lnTo>
                  <a:lnTo>
                    <a:pt x="15" y="7"/>
                  </a:lnTo>
                  <a:lnTo>
                    <a:pt x="15" y="7"/>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12" name="Line 6597"/>
            <p:cNvSpPr>
              <a:spLocks noChangeShapeType="1"/>
            </p:cNvSpPr>
            <p:nvPr/>
          </p:nvSpPr>
          <p:spPr bwMode="auto">
            <a:xfrm>
              <a:off x="6122988" y="30781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13" name="Freeform 6598"/>
            <p:cNvSpPr>
              <a:spLocks/>
            </p:cNvSpPr>
            <p:nvPr/>
          </p:nvSpPr>
          <p:spPr bwMode="auto">
            <a:xfrm>
              <a:off x="6118226" y="3078163"/>
              <a:ext cx="15875" cy="7938"/>
            </a:xfrm>
            <a:custGeom>
              <a:avLst/>
              <a:gdLst/>
              <a:ahLst/>
              <a:cxnLst>
                <a:cxn ang="0">
                  <a:pos x="8" y="0"/>
                </a:cxn>
                <a:cxn ang="0">
                  <a:pos x="0" y="7"/>
                </a:cxn>
                <a:cxn ang="0">
                  <a:pos x="8" y="14"/>
                </a:cxn>
                <a:cxn ang="0">
                  <a:pos x="23" y="14"/>
                </a:cxn>
                <a:cxn ang="0">
                  <a:pos x="30" y="7"/>
                </a:cxn>
                <a:cxn ang="0">
                  <a:pos x="23" y="0"/>
                </a:cxn>
                <a:cxn ang="0">
                  <a:pos x="8" y="0"/>
                </a:cxn>
              </a:cxnLst>
              <a:rect l="0" t="0" r="r" b="b"/>
              <a:pathLst>
                <a:path w="30" h="14">
                  <a:moveTo>
                    <a:pt x="8" y="0"/>
                  </a:moveTo>
                  <a:lnTo>
                    <a:pt x="0" y="7"/>
                  </a:lnTo>
                  <a:lnTo>
                    <a:pt x="8" y="14"/>
                  </a:lnTo>
                  <a:lnTo>
                    <a:pt x="23" y="14"/>
                  </a:lnTo>
                  <a:lnTo>
                    <a:pt x="30" y="7"/>
                  </a:lnTo>
                  <a:lnTo>
                    <a:pt x="23"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14" name="Freeform 6599"/>
            <p:cNvSpPr>
              <a:spLocks/>
            </p:cNvSpPr>
            <p:nvPr/>
          </p:nvSpPr>
          <p:spPr bwMode="auto">
            <a:xfrm>
              <a:off x="6118226" y="3078163"/>
              <a:ext cx="15875" cy="7938"/>
            </a:xfrm>
            <a:custGeom>
              <a:avLst/>
              <a:gdLst/>
              <a:ahLst/>
              <a:cxnLst>
                <a:cxn ang="0">
                  <a:pos x="8" y="0"/>
                </a:cxn>
                <a:cxn ang="0">
                  <a:pos x="0" y="7"/>
                </a:cxn>
                <a:cxn ang="0">
                  <a:pos x="0" y="7"/>
                </a:cxn>
                <a:cxn ang="0">
                  <a:pos x="8" y="14"/>
                </a:cxn>
                <a:cxn ang="0">
                  <a:pos x="23" y="14"/>
                </a:cxn>
                <a:cxn ang="0">
                  <a:pos x="30" y="7"/>
                </a:cxn>
                <a:cxn ang="0">
                  <a:pos x="30" y="7"/>
                </a:cxn>
                <a:cxn ang="0">
                  <a:pos x="23" y="0"/>
                </a:cxn>
                <a:cxn ang="0">
                  <a:pos x="8" y="0"/>
                </a:cxn>
              </a:cxnLst>
              <a:rect l="0" t="0" r="r" b="b"/>
              <a:pathLst>
                <a:path w="30" h="14">
                  <a:moveTo>
                    <a:pt x="8" y="0"/>
                  </a:moveTo>
                  <a:lnTo>
                    <a:pt x="0" y="7"/>
                  </a:lnTo>
                  <a:lnTo>
                    <a:pt x="0" y="7"/>
                  </a:lnTo>
                  <a:lnTo>
                    <a:pt x="8" y="14"/>
                  </a:lnTo>
                  <a:lnTo>
                    <a:pt x="23" y="14"/>
                  </a:lnTo>
                  <a:lnTo>
                    <a:pt x="30" y="7"/>
                  </a:lnTo>
                  <a:lnTo>
                    <a:pt x="30" y="7"/>
                  </a:lnTo>
                  <a:lnTo>
                    <a:pt x="23"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15" name="Line 6600"/>
            <p:cNvSpPr>
              <a:spLocks noChangeShapeType="1"/>
            </p:cNvSpPr>
            <p:nvPr/>
          </p:nvSpPr>
          <p:spPr bwMode="auto">
            <a:xfrm>
              <a:off x="6134101" y="30813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16" name="Freeform 6601"/>
            <p:cNvSpPr>
              <a:spLocks/>
            </p:cNvSpPr>
            <p:nvPr/>
          </p:nvSpPr>
          <p:spPr bwMode="auto">
            <a:xfrm>
              <a:off x="6127751" y="3078163"/>
              <a:ext cx="6350" cy="22225"/>
            </a:xfrm>
            <a:custGeom>
              <a:avLst/>
              <a:gdLst/>
              <a:ahLst/>
              <a:cxnLst>
                <a:cxn ang="0">
                  <a:pos x="14" y="7"/>
                </a:cxn>
                <a:cxn ang="0">
                  <a:pos x="7" y="0"/>
                </a:cxn>
                <a:cxn ang="0">
                  <a:pos x="0" y="7"/>
                </a:cxn>
                <a:cxn ang="0">
                  <a:pos x="0" y="36"/>
                </a:cxn>
                <a:cxn ang="0">
                  <a:pos x="7" y="43"/>
                </a:cxn>
                <a:cxn ang="0">
                  <a:pos x="14" y="43"/>
                </a:cxn>
                <a:cxn ang="0">
                  <a:pos x="14" y="36"/>
                </a:cxn>
                <a:cxn ang="0">
                  <a:pos x="14" y="7"/>
                </a:cxn>
              </a:cxnLst>
              <a:rect l="0" t="0" r="r" b="b"/>
              <a:pathLst>
                <a:path w="14" h="43">
                  <a:moveTo>
                    <a:pt x="14" y="7"/>
                  </a:moveTo>
                  <a:lnTo>
                    <a:pt x="7" y="0"/>
                  </a:lnTo>
                  <a:lnTo>
                    <a:pt x="0" y="7"/>
                  </a:lnTo>
                  <a:lnTo>
                    <a:pt x="0" y="36"/>
                  </a:lnTo>
                  <a:lnTo>
                    <a:pt x="7" y="43"/>
                  </a:lnTo>
                  <a:lnTo>
                    <a:pt x="14" y="43"/>
                  </a:lnTo>
                  <a:lnTo>
                    <a:pt x="14" y="36"/>
                  </a:lnTo>
                  <a:lnTo>
                    <a:pt x="14"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17" name="Freeform 6602"/>
            <p:cNvSpPr>
              <a:spLocks/>
            </p:cNvSpPr>
            <p:nvPr/>
          </p:nvSpPr>
          <p:spPr bwMode="auto">
            <a:xfrm>
              <a:off x="6127751" y="3078163"/>
              <a:ext cx="6350" cy="22225"/>
            </a:xfrm>
            <a:custGeom>
              <a:avLst/>
              <a:gdLst/>
              <a:ahLst/>
              <a:cxnLst>
                <a:cxn ang="0">
                  <a:pos x="14" y="7"/>
                </a:cxn>
                <a:cxn ang="0">
                  <a:pos x="14" y="7"/>
                </a:cxn>
                <a:cxn ang="0">
                  <a:pos x="7" y="0"/>
                </a:cxn>
                <a:cxn ang="0">
                  <a:pos x="0" y="7"/>
                </a:cxn>
                <a:cxn ang="0">
                  <a:pos x="0" y="36"/>
                </a:cxn>
                <a:cxn ang="0">
                  <a:pos x="7" y="43"/>
                </a:cxn>
                <a:cxn ang="0">
                  <a:pos x="14" y="43"/>
                </a:cxn>
                <a:cxn ang="0">
                  <a:pos x="14" y="36"/>
                </a:cxn>
                <a:cxn ang="0">
                  <a:pos x="14" y="7"/>
                </a:cxn>
              </a:cxnLst>
              <a:rect l="0" t="0" r="r" b="b"/>
              <a:pathLst>
                <a:path w="14" h="43">
                  <a:moveTo>
                    <a:pt x="14" y="7"/>
                  </a:moveTo>
                  <a:lnTo>
                    <a:pt x="14" y="7"/>
                  </a:lnTo>
                  <a:lnTo>
                    <a:pt x="7" y="0"/>
                  </a:lnTo>
                  <a:lnTo>
                    <a:pt x="0" y="7"/>
                  </a:lnTo>
                  <a:lnTo>
                    <a:pt x="0" y="36"/>
                  </a:lnTo>
                  <a:lnTo>
                    <a:pt x="7" y="43"/>
                  </a:lnTo>
                  <a:lnTo>
                    <a:pt x="14" y="43"/>
                  </a:lnTo>
                  <a:lnTo>
                    <a:pt x="14" y="36"/>
                  </a:lnTo>
                  <a:lnTo>
                    <a:pt x="14"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18" name="Line 6603"/>
            <p:cNvSpPr>
              <a:spLocks noChangeShapeType="1"/>
            </p:cNvSpPr>
            <p:nvPr/>
          </p:nvSpPr>
          <p:spPr bwMode="auto">
            <a:xfrm>
              <a:off x="6130926" y="30972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19" name="Freeform 6604"/>
            <p:cNvSpPr>
              <a:spLocks/>
            </p:cNvSpPr>
            <p:nvPr/>
          </p:nvSpPr>
          <p:spPr bwMode="auto">
            <a:xfrm>
              <a:off x="6127751" y="3097213"/>
              <a:ext cx="11113" cy="3175"/>
            </a:xfrm>
            <a:custGeom>
              <a:avLst/>
              <a:gdLst/>
              <a:ahLst/>
              <a:cxnLst>
                <a:cxn ang="0">
                  <a:pos x="7" y="0"/>
                </a:cxn>
                <a:cxn ang="0">
                  <a:pos x="0" y="0"/>
                </a:cxn>
                <a:cxn ang="0">
                  <a:pos x="7" y="7"/>
                </a:cxn>
                <a:cxn ang="0">
                  <a:pos x="14" y="7"/>
                </a:cxn>
                <a:cxn ang="0">
                  <a:pos x="22" y="0"/>
                </a:cxn>
                <a:cxn ang="0">
                  <a:pos x="14" y="0"/>
                </a:cxn>
                <a:cxn ang="0">
                  <a:pos x="7" y="0"/>
                </a:cxn>
              </a:cxnLst>
              <a:rect l="0" t="0" r="r" b="b"/>
              <a:pathLst>
                <a:path w="22" h="7">
                  <a:moveTo>
                    <a:pt x="7" y="0"/>
                  </a:moveTo>
                  <a:lnTo>
                    <a:pt x="0" y="0"/>
                  </a:lnTo>
                  <a:lnTo>
                    <a:pt x="7" y="7"/>
                  </a:lnTo>
                  <a:lnTo>
                    <a:pt x="14" y="7"/>
                  </a:lnTo>
                  <a:lnTo>
                    <a:pt x="22" y="0"/>
                  </a:lnTo>
                  <a:lnTo>
                    <a:pt x="14"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20" name="Freeform 6605"/>
            <p:cNvSpPr>
              <a:spLocks/>
            </p:cNvSpPr>
            <p:nvPr/>
          </p:nvSpPr>
          <p:spPr bwMode="auto">
            <a:xfrm>
              <a:off x="6127751" y="3097213"/>
              <a:ext cx="11113" cy="3175"/>
            </a:xfrm>
            <a:custGeom>
              <a:avLst/>
              <a:gdLst/>
              <a:ahLst/>
              <a:cxnLst>
                <a:cxn ang="0">
                  <a:pos x="7" y="0"/>
                </a:cxn>
                <a:cxn ang="0">
                  <a:pos x="7" y="0"/>
                </a:cxn>
                <a:cxn ang="0">
                  <a:pos x="0" y="0"/>
                </a:cxn>
                <a:cxn ang="0">
                  <a:pos x="7" y="7"/>
                </a:cxn>
                <a:cxn ang="0">
                  <a:pos x="14" y="7"/>
                </a:cxn>
                <a:cxn ang="0">
                  <a:pos x="22" y="0"/>
                </a:cxn>
                <a:cxn ang="0">
                  <a:pos x="22" y="0"/>
                </a:cxn>
                <a:cxn ang="0">
                  <a:pos x="14" y="0"/>
                </a:cxn>
                <a:cxn ang="0">
                  <a:pos x="7" y="0"/>
                </a:cxn>
              </a:cxnLst>
              <a:rect l="0" t="0" r="r" b="b"/>
              <a:pathLst>
                <a:path w="22" h="7">
                  <a:moveTo>
                    <a:pt x="7" y="0"/>
                  </a:moveTo>
                  <a:lnTo>
                    <a:pt x="7" y="0"/>
                  </a:lnTo>
                  <a:lnTo>
                    <a:pt x="0" y="0"/>
                  </a:lnTo>
                  <a:lnTo>
                    <a:pt x="7" y="7"/>
                  </a:lnTo>
                  <a:lnTo>
                    <a:pt x="14" y="7"/>
                  </a:lnTo>
                  <a:lnTo>
                    <a:pt x="22" y="0"/>
                  </a:lnTo>
                  <a:lnTo>
                    <a:pt x="22" y="0"/>
                  </a:lnTo>
                  <a:lnTo>
                    <a:pt x="14"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21" name="Line 6606"/>
            <p:cNvSpPr>
              <a:spLocks noChangeShapeType="1"/>
            </p:cNvSpPr>
            <p:nvPr/>
          </p:nvSpPr>
          <p:spPr bwMode="auto">
            <a:xfrm>
              <a:off x="6134101" y="30972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22" name="Freeform 6607"/>
            <p:cNvSpPr>
              <a:spLocks/>
            </p:cNvSpPr>
            <p:nvPr/>
          </p:nvSpPr>
          <p:spPr bwMode="auto">
            <a:xfrm>
              <a:off x="6130926" y="3097213"/>
              <a:ext cx="15875" cy="3175"/>
            </a:xfrm>
            <a:custGeom>
              <a:avLst/>
              <a:gdLst/>
              <a:ahLst/>
              <a:cxnLst>
                <a:cxn ang="0">
                  <a:pos x="7" y="0"/>
                </a:cxn>
                <a:cxn ang="0">
                  <a:pos x="0" y="0"/>
                </a:cxn>
                <a:cxn ang="0">
                  <a:pos x="7" y="7"/>
                </a:cxn>
                <a:cxn ang="0">
                  <a:pos x="23" y="7"/>
                </a:cxn>
                <a:cxn ang="0">
                  <a:pos x="30" y="0"/>
                </a:cxn>
                <a:cxn ang="0">
                  <a:pos x="23" y="0"/>
                </a:cxn>
                <a:cxn ang="0">
                  <a:pos x="7" y="0"/>
                </a:cxn>
              </a:cxnLst>
              <a:rect l="0" t="0" r="r" b="b"/>
              <a:pathLst>
                <a:path w="30" h="7">
                  <a:moveTo>
                    <a:pt x="7" y="0"/>
                  </a:moveTo>
                  <a:lnTo>
                    <a:pt x="0" y="0"/>
                  </a:lnTo>
                  <a:lnTo>
                    <a:pt x="7" y="7"/>
                  </a:lnTo>
                  <a:lnTo>
                    <a:pt x="23" y="7"/>
                  </a:lnTo>
                  <a:lnTo>
                    <a:pt x="30" y="0"/>
                  </a:lnTo>
                  <a:lnTo>
                    <a:pt x="23"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23" name="Freeform 6608"/>
            <p:cNvSpPr>
              <a:spLocks/>
            </p:cNvSpPr>
            <p:nvPr/>
          </p:nvSpPr>
          <p:spPr bwMode="auto">
            <a:xfrm>
              <a:off x="6130926" y="3097213"/>
              <a:ext cx="15875" cy="3175"/>
            </a:xfrm>
            <a:custGeom>
              <a:avLst/>
              <a:gdLst/>
              <a:ahLst/>
              <a:cxnLst>
                <a:cxn ang="0">
                  <a:pos x="7" y="0"/>
                </a:cxn>
                <a:cxn ang="0">
                  <a:pos x="7" y="0"/>
                </a:cxn>
                <a:cxn ang="0">
                  <a:pos x="0" y="0"/>
                </a:cxn>
                <a:cxn ang="0">
                  <a:pos x="7" y="7"/>
                </a:cxn>
                <a:cxn ang="0">
                  <a:pos x="23" y="7"/>
                </a:cxn>
                <a:cxn ang="0">
                  <a:pos x="30" y="0"/>
                </a:cxn>
                <a:cxn ang="0">
                  <a:pos x="30" y="0"/>
                </a:cxn>
                <a:cxn ang="0">
                  <a:pos x="23" y="0"/>
                </a:cxn>
                <a:cxn ang="0">
                  <a:pos x="7" y="0"/>
                </a:cxn>
              </a:cxnLst>
              <a:rect l="0" t="0" r="r" b="b"/>
              <a:pathLst>
                <a:path w="30" h="7">
                  <a:moveTo>
                    <a:pt x="7" y="0"/>
                  </a:moveTo>
                  <a:lnTo>
                    <a:pt x="7" y="0"/>
                  </a:lnTo>
                  <a:lnTo>
                    <a:pt x="0" y="0"/>
                  </a:lnTo>
                  <a:lnTo>
                    <a:pt x="7" y="7"/>
                  </a:lnTo>
                  <a:lnTo>
                    <a:pt x="23" y="7"/>
                  </a:lnTo>
                  <a:lnTo>
                    <a:pt x="30" y="0"/>
                  </a:lnTo>
                  <a:lnTo>
                    <a:pt x="30" y="0"/>
                  </a:lnTo>
                  <a:lnTo>
                    <a:pt x="23"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24" name="Line 6609"/>
            <p:cNvSpPr>
              <a:spLocks noChangeShapeType="1"/>
            </p:cNvSpPr>
            <p:nvPr/>
          </p:nvSpPr>
          <p:spPr bwMode="auto">
            <a:xfrm>
              <a:off x="6146801" y="30972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25" name="Freeform 6610"/>
            <p:cNvSpPr>
              <a:spLocks/>
            </p:cNvSpPr>
            <p:nvPr/>
          </p:nvSpPr>
          <p:spPr bwMode="auto">
            <a:xfrm>
              <a:off x="6138863" y="3097213"/>
              <a:ext cx="7938" cy="23813"/>
            </a:xfrm>
            <a:custGeom>
              <a:avLst/>
              <a:gdLst/>
              <a:ahLst/>
              <a:cxnLst>
                <a:cxn ang="0">
                  <a:pos x="15" y="0"/>
                </a:cxn>
                <a:cxn ang="0">
                  <a:pos x="0" y="0"/>
                </a:cxn>
                <a:cxn ang="0">
                  <a:pos x="0" y="36"/>
                </a:cxn>
                <a:cxn ang="0">
                  <a:pos x="8" y="44"/>
                </a:cxn>
                <a:cxn ang="0">
                  <a:pos x="15" y="36"/>
                </a:cxn>
                <a:cxn ang="0">
                  <a:pos x="15" y="0"/>
                </a:cxn>
              </a:cxnLst>
              <a:rect l="0" t="0" r="r" b="b"/>
              <a:pathLst>
                <a:path w="15" h="44">
                  <a:moveTo>
                    <a:pt x="15" y="0"/>
                  </a:moveTo>
                  <a:lnTo>
                    <a:pt x="0" y="0"/>
                  </a:lnTo>
                  <a:lnTo>
                    <a:pt x="0" y="36"/>
                  </a:lnTo>
                  <a:lnTo>
                    <a:pt x="8" y="44"/>
                  </a:lnTo>
                  <a:lnTo>
                    <a:pt x="15" y="36"/>
                  </a:lnTo>
                  <a:lnTo>
                    <a:pt x="15"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26" name="Freeform 6611"/>
            <p:cNvSpPr>
              <a:spLocks/>
            </p:cNvSpPr>
            <p:nvPr/>
          </p:nvSpPr>
          <p:spPr bwMode="auto">
            <a:xfrm>
              <a:off x="6138863" y="3097213"/>
              <a:ext cx="7938" cy="23813"/>
            </a:xfrm>
            <a:custGeom>
              <a:avLst/>
              <a:gdLst/>
              <a:ahLst/>
              <a:cxnLst>
                <a:cxn ang="0">
                  <a:pos x="15" y="0"/>
                </a:cxn>
                <a:cxn ang="0">
                  <a:pos x="15" y="0"/>
                </a:cxn>
                <a:cxn ang="0">
                  <a:pos x="8" y="0"/>
                </a:cxn>
                <a:cxn ang="0">
                  <a:pos x="0" y="0"/>
                </a:cxn>
                <a:cxn ang="0">
                  <a:pos x="0" y="36"/>
                </a:cxn>
                <a:cxn ang="0">
                  <a:pos x="8" y="44"/>
                </a:cxn>
                <a:cxn ang="0">
                  <a:pos x="15" y="36"/>
                </a:cxn>
                <a:cxn ang="0">
                  <a:pos x="15" y="36"/>
                </a:cxn>
                <a:cxn ang="0">
                  <a:pos x="15" y="0"/>
                </a:cxn>
              </a:cxnLst>
              <a:rect l="0" t="0" r="r" b="b"/>
              <a:pathLst>
                <a:path w="15" h="44">
                  <a:moveTo>
                    <a:pt x="15" y="0"/>
                  </a:moveTo>
                  <a:lnTo>
                    <a:pt x="15" y="0"/>
                  </a:lnTo>
                  <a:lnTo>
                    <a:pt x="8" y="0"/>
                  </a:lnTo>
                  <a:lnTo>
                    <a:pt x="0" y="0"/>
                  </a:lnTo>
                  <a:lnTo>
                    <a:pt x="0" y="36"/>
                  </a:lnTo>
                  <a:lnTo>
                    <a:pt x="8" y="44"/>
                  </a:lnTo>
                  <a:lnTo>
                    <a:pt x="15" y="36"/>
                  </a:lnTo>
                  <a:lnTo>
                    <a:pt x="15" y="36"/>
                  </a:lnTo>
                  <a:lnTo>
                    <a:pt x="15"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27" name="Line 6612"/>
            <p:cNvSpPr>
              <a:spLocks noChangeShapeType="1"/>
            </p:cNvSpPr>
            <p:nvPr/>
          </p:nvSpPr>
          <p:spPr bwMode="auto">
            <a:xfrm>
              <a:off x="6143626" y="31130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28" name="Freeform 6613"/>
            <p:cNvSpPr>
              <a:spLocks/>
            </p:cNvSpPr>
            <p:nvPr/>
          </p:nvSpPr>
          <p:spPr bwMode="auto">
            <a:xfrm>
              <a:off x="6138863" y="3113088"/>
              <a:ext cx="23813" cy="7938"/>
            </a:xfrm>
            <a:custGeom>
              <a:avLst/>
              <a:gdLst/>
              <a:ahLst/>
              <a:cxnLst>
                <a:cxn ang="0">
                  <a:pos x="8" y="0"/>
                </a:cxn>
                <a:cxn ang="0">
                  <a:pos x="0" y="0"/>
                </a:cxn>
                <a:cxn ang="0">
                  <a:pos x="0" y="7"/>
                </a:cxn>
                <a:cxn ang="0">
                  <a:pos x="8" y="15"/>
                </a:cxn>
                <a:cxn ang="0">
                  <a:pos x="37" y="15"/>
                </a:cxn>
                <a:cxn ang="0">
                  <a:pos x="45" y="7"/>
                </a:cxn>
                <a:cxn ang="0">
                  <a:pos x="37" y="0"/>
                </a:cxn>
                <a:cxn ang="0">
                  <a:pos x="8" y="0"/>
                </a:cxn>
              </a:cxnLst>
              <a:rect l="0" t="0" r="r" b="b"/>
              <a:pathLst>
                <a:path w="45" h="15">
                  <a:moveTo>
                    <a:pt x="8" y="0"/>
                  </a:moveTo>
                  <a:lnTo>
                    <a:pt x="0" y="0"/>
                  </a:lnTo>
                  <a:lnTo>
                    <a:pt x="0" y="7"/>
                  </a:lnTo>
                  <a:lnTo>
                    <a:pt x="8" y="15"/>
                  </a:lnTo>
                  <a:lnTo>
                    <a:pt x="37" y="15"/>
                  </a:lnTo>
                  <a:lnTo>
                    <a:pt x="45" y="7"/>
                  </a:lnTo>
                  <a:lnTo>
                    <a:pt x="37"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29" name="Freeform 6614"/>
            <p:cNvSpPr>
              <a:spLocks/>
            </p:cNvSpPr>
            <p:nvPr/>
          </p:nvSpPr>
          <p:spPr bwMode="auto">
            <a:xfrm>
              <a:off x="6138863" y="3113088"/>
              <a:ext cx="23813" cy="7938"/>
            </a:xfrm>
            <a:custGeom>
              <a:avLst/>
              <a:gdLst/>
              <a:ahLst/>
              <a:cxnLst>
                <a:cxn ang="0">
                  <a:pos x="8" y="0"/>
                </a:cxn>
                <a:cxn ang="0">
                  <a:pos x="0" y="0"/>
                </a:cxn>
                <a:cxn ang="0">
                  <a:pos x="0" y="7"/>
                </a:cxn>
                <a:cxn ang="0">
                  <a:pos x="8" y="15"/>
                </a:cxn>
                <a:cxn ang="0">
                  <a:pos x="37" y="15"/>
                </a:cxn>
                <a:cxn ang="0">
                  <a:pos x="45" y="7"/>
                </a:cxn>
                <a:cxn ang="0">
                  <a:pos x="37" y="0"/>
                </a:cxn>
                <a:cxn ang="0">
                  <a:pos x="37" y="0"/>
                </a:cxn>
                <a:cxn ang="0">
                  <a:pos x="8" y="0"/>
                </a:cxn>
              </a:cxnLst>
              <a:rect l="0" t="0" r="r" b="b"/>
              <a:pathLst>
                <a:path w="45" h="15">
                  <a:moveTo>
                    <a:pt x="8" y="0"/>
                  </a:moveTo>
                  <a:lnTo>
                    <a:pt x="0" y="0"/>
                  </a:lnTo>
                  <a:lnTo>
                    <a:pt x="0" y="7"/>
                  </a:lnTo>
                  <a:lnTo>
                    <a:pt x="8" y="15"/>
                  </a:lnTo>
                  <a:lnTo>
                    <a:pt x="37" y="15"/>
                  </a:lnTo>
                  <a:lnTo>
                    <a:pt x="45" y="7"/>
                  </a:lnTo>
                  <a:lnTo>
                    <a:pt x="37" y="0"/>
                  </a:lnTo>
                  <a:lnTo>
                    <a:pt x="37"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30" name="Line 6615"/>
            <p:cNvSpPr>
              <a:spLocks noChangeShapeType="1"/>
            </p:cNvSpPr>
            <p:nvPr/>
          </p:nvSpPr>
          <p:spPr bwMode="auto">
            <a:xfrm>
              <a:off x="6157913" y="31130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31" name="Freeform 6616"/>
            <p:cNvSpPr>
              <a:spLocks/>
            </p:cNvSpPr>
            <p:nvPr/>
          </p:nvSpPr>
          <p:spPr bwMode="auto">
            <a:xfrm>
              <a:off x="6154738" y="3113088"/>
              <a:ext cx="12700" cy="7938"/>
            </a:xfrm>
            <a:custGeom>
              <a:avLst/>
              <a:gdLst/>
              <a:ahLst/>
              <a:cxnLst>
                <a:cxn ang="0">
                  <a:pos x="7" y="0"/>
                </a:cxn>
                <a:cxn ang="0">
                  <a:pos x="0" y="0"/>
                </a:cxn>
                <a:cxn ang="0">
                  <a:pos x="0" y="7"/>
                </a:cxn>
                <a:cxn ang="0">
                  <a:pos x="7" y="15"/>
                </a:cxn>
                <a:cxn ang="0">
                  <a:pos x="15" y="15"/>
                </a:cxn>
                <a:cxn ang="0">
                  <a:pos x="23" y="7"/>
                </a:cxn>
                <a:cxn ang="0">
                  <a:pos x="15" y="0"/>
                </a:cxn>
                <a:cxn ang="0">
                  <a:pos x="7" y="0"/>
                </a:cxn>
              </a:cxnLst>
              <a:rect l="0" t="0" r="r" b="b"/>
              <a:pathLst>
                <a:path w="23" h="15">
                  <a:moveTo>
                    <a:pt x="7" y="0"/>
                  </a:moveTo>
                  <a:lnTo>
                    <a:pt x="0" y="0"/>
                  </a:lnTo>
                  <a:lnTo>
                    <a:pt x="0" y="7"/>
                  </a:lnTo>
                  <a:lnTo>
                    <a:pt x="7" y="15"/>
                  </a:lnTo>
                  <a:lnTo>
                    <a:pt x="15" y="15"/>
                  </a:lnTo>
                  <a:lnTo>
                    <a:pt x="23" y="7"/>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32" name="Freeform 6617"/>
            <p:cNvSpPr>
              <a:spLocks/>
            </p:cNvSpPr>
            <p:nvPr/>
          </p:nvSpPr>
          <p:spPr bwMode="auto">
            <a:xfrm>
              <a:off x="6154738" y="3113088"/>
              <a:ext cx="12700" cy="7938"/>
            </a:xfrm>
            <a:custGeom>
              <a:avLst/>
              <a:gdLst/>
              <a:ahLst/>
              <a:cxnLst>
                <a:cxn ang="0">
                  <a:pos x="7" y="0"/>
                </a:cxn>
                <a:cxn ang="0">
                  <a:pos x="0" y="0"/>
                </a:cxn>
                <a:cxn ang="0">
                  <a:pos x="0" y="7"/>
                </a:cxn>
                <a:cxn ang="0">
                  <a:pos x="7" y="15"/>
                </a:cxn>
                <a:cxn ang="0">
                  <a:pos x="15" y="15"/>
                </a:cxn>
                <a:cxn ang="0">
                  <a:pos x="23" y="7"/>
                </a:cxn>
                <a:cxn ang="0">
                  <a:pos x="15" y="0"/>
                </a:cxn>
                <a:cxn ang="0">
                  <a:pos x="15" y="0"/>
                </a:cxn>
                <a:cxn ang="0">
                  <a:pos x="7" y="0"/>
                </a:cxn>
              </a:cxnLst>
              <a:rect l="0" t="0" r="r" b="b"/>
              <a:pathLst>
                <a:path w="23" h="15">
                  <a:moveTo>
                    <a:pt x="7" y="0"/>
                  </a:moveTo>
                  <a:lnTo>
                    <a:pt x="0" y="0"/>
                  </a:lnTo>
                  <a:lnTo>
                    <a:pt x="0" y="7"/>
                  </a:lnTo>
                  <a:lnTo>
                    <a:pt x="7" y="15"/>
                  </a:lnTo>
                  <a:lnTo>
                    <a:pt x="15" y="15"/>
                  </a:lnTo>
                  <a:lnTo>
                    <a:pt x="23" y="7"/>
                  </a:lnTo>
                  <a:lnTo>
                    <a:pt x="15"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33" name="Line 6618"/>
            <p:cNvSpPr>
              <a:spLocks noChangeShapeType="1"/>
            </p:cNvSpPr>
            <p:nvPr/>
          </p:nvSpPr>
          <p:spPr bwMode="auto">
            <a:xfrm>
              <a:off x="6167438" y="31162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34" name="Freeform 6619"/>
            <p:cNvSpPr>
              <a:spLocks/>
            </p:cNvSpPr>
            <p:nvPr/>
          </p:nvSpPr>
          <p:spPr bwMode="auto">
            <a:xfrm>
              <a:off x="6157913" y="3113088"/>
              <a:ext cx="9525" cy="22225"/>
            </a:xfrm>
            <a:custGeom>
              <a:avLst/>
              <a:gdLst/>
              <a:ahLst/>
              <a:cxnLst>
                <a:cxn ang="0">
                  <a:pos x="16" y="7"/>
                </a:cxn>
                <a:cxn ang="0">
                  <a:pos x="8" y="0"/>
                </a:cxn>
                <a:cxn ang="0">
                  <a:pos x="0" y="7"/>
                </a:cxn>
                <a:cxn ang="0">
                  <a:pos x="0" y="36"/>
                </a:cxn>
                <a:cxn ang="0">
                  <a:pos x="8" y="43"/>
                </a:cxn>
                <a:cxn ang="0">
                  <a:pos x="16" y="36"/>
                </a:cxn>
                <a:cxn ang="0">
                  <a:pos x="16" y="7"/>
                </a:cxn>
              </a:cxnLst>
              <a:rect l="0" t="0" r="r" b="b"/>
              <a:pathLst>
                <a:path w="16" h="43">
                  <a:moveTo>
                    <a:pt x="16" y="7"/>
                  </a:moveTo>
                  <a:lnTo>
                    <a:pt x="8" y="0"/>
                  </a:lnTo>
                  <a:lnTo>
                    <a:pt x="0" y="7"/>
                  </a:lnTo>
                  <a:lnTo>
                    <a:pt x="0" y="36"/>
                  </a:lnTo>
                  <a:lnTo>
                    <a:pt x="8" y="43"/>
                  </a:lnTo>
                  <a:lnTo>
                    <a:pt x="16" y="36"/>
                  </a:lnTo>
                  <a:lnTo>
                    <a:pt x="16"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35" name="Freeform 6620"/>
            <p:cNvSpPr>
              <a:spLocks/>
            </p:cNvSpPr>
            <p:nvPr/>
          </p:nvSpPr>
          <p:spPr bwMode="auto">
            <a:xfrm>
              <a:off x="6157913" y="3113088"/>
              <a:ext cx="9525" cy="22225"/>
            </a:xfrm>
            <a:custGeom>
              <a:avLst/>
              <a:gdLst/>
              <a:ahLst/>
              <a:cxnLst>
                <a:cxn ang="0">
                  <a:pos x="16" y="7"/>
                </a:cxn>
                <a:cxn ang="0">
                  <a:pos x="8" y="0"/>
                </a:cxn>
                <a:cxn ang="0">
                  <a:pos x="8" y="0"/>
                </a:cxn>
                <a:cxn ang="0">
                  <a:pos x="0" y="7"/>
                </a:cxn>
                <a:cxn ang="0">
                  <a:pos x="0" y="36"/>
                </a:cxn>
                <a:cxn ang="0">
                  <a:pos x="8" y="43"/>
                </a:cxn>
                <a:cxn ang="0">
                  <a:pos x="8" y="43"/>
                </a:cxn>
                <a:cxn ang="0">
                  <a:pos x="16" y="36"/>
                </a:cxn>
                <a:cxn ang="0">
                  <a:pos x="16" y="7"/>
                </a:cxn>
              </a:cxnLst>
              <a:rect l="0" t="0" r="r" b="b"/>
              <a:pathLst>
                <a:path w="16" h="43">
                  <a:moveTo>
                    <a:pt x="16" y="7"/>
                  </a:moveTo>
                  <a:lnTo>
                    <a:pt x="8" y="0"/>
                  </a:lnTo>
                  <a:lnTo>
                    <a:pt x="8" y="0"/>
                  </a:lnTo>
                  <a:lnTo>
                    <a:pt x="0" y="7"/>
                  </a:lnTo>
                  <a:lnTo>
                    <a:pt x="0" y="36"/>
                  </a:lnTo>
                  <a:lnTo>
                    <a:pt x="8" y="43"/>
                  </a:lnTo>
                  <a:lnTo>
                    <a:pt x="8" y="43"/>
                  </a:lnTo>
                  <a:lnTo>
                    <a:pt x="16" y="36"/>
                  </a:lnTo>
                  <a:lnTo>
                    <a:pt x="16"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36" name="Line 6621"/>
            <p:cNvSpPr>
              <a:spLocks noChangeShapeType="1"/>
            </p:cNvSpPr>
            <p:nvPr/>
          </p:nvSpPr>
          <p:spPr bwMode="auto">
            <a:xfrm>
              <a:off x="6162676" y="31321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37" name="Freeform 6622"/>
            <p:cNvSpPr>
              <a:spLocks/>
            </p:cNvSpPr>
            <p:nvPr/>
          </p:nvSpPr>
          <p:spPr bwMode="auto">
            <a:xfrm>
              <a:off x="6157913" y="3132138"/>
              <a:ext cx="12700" cy="3175"/>
            </a:xfrm>
            <a:custGeom>
              <a:avLst/>
              <a:gdLst/>
              <a:ahLst/>
              <a:cxnLst>
                <a:cxn ang="0">
                  <a:pos x="8" y="0"/>
                </a:cxn>
                <a:cxn ang="0">
                  <a:pos x="0" y="0"/>
                </a:cxn>
                <a:cxn ang="0">
                  <a:pos x="8" y="7"/>
                </a:cxn>
                <a:cxn ang="0">
                  <a:pos x="16" y="7"/>
                </a:cxn>
                <a:cxn ang="0">
                  <a:pos x="24" y="0"/>
                </a:cxn>
                <a:cxn ang="0">
                  <a:pos x="16" y="0"/>
                </a:cxn>
                <a:cxn ang="0">
                  <a:pos x="8" y="0"/>
                </a:cxn>
              </a:cxnLst>
              <a:rect l="0" t="0" r="r" b="b"/>
              <a:pathLst>
                <a:path w="24" h="7">
                  <a:moveTo>
                    <a:pt x="8" y="0"/>
                  </a:moveTo>
                  <a:lnTo>
                    <a:pt x="0" y="0"/>
                  </a:lnTo>
                  <a:lnTo>
                    <a:pt x="8" y="7"/>
                  </a:lnTo>
                  <a:lnTo>
                    <a:pt x="16" y="7"/>
                  </a:lnTo>
                  <a:lnTo>
                    <a:pt x="24"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38" name="Freeform 6623"/>
            <p:cNvSpPr>
              <a:spLocks/>
            </p:cNvSpPr>
            <p:nvPr/>
          </p:nvSpPr>
          <p:spPr bwMode="auto">
            <a:xfrm>
              <a:off x="6157913" y="3132138"/>
              <a:ext cx="12700" cy="3175"/>
            </a:xfrm>
            <a:custGeom>
              <a:avLst/>
              <a:gdLst/>
              <a:ahLst/>
              <a:cxnLst>
                <a:cxn ang="0">
                  <a:pos x="8" y="0"/>
                </a:cxn>
                <a:cxn ang="0">
                  <a:pos x="0" y="0"/>
                </a:cxn>
                <a:cxn ang="0">
                  <a:pos x="0" y="0"/>
                </a:cxn>
                <a:cxn ang="0">
                  <a:pos x="8" y="7"/>
                </a:cxn>
                <a:cxn ang="0">
                  <a:pos x="16" y="7"/>
                </a:cxn>
                <a:cxn ang="0">
                  <a:pos x="24" y="0"/>
                </a:cxn>
                <a:cxn ang="0">
                  <a:pos x="16" y="0"/>
                </a:cxn>
                <a:cxn ang="0">
                  <a:pos x="16" y="0"/>
                </a:cxn>
                <a:cxn ang="0">
                  <a:pos x="8" y="0"/>
                </a:cxn>
              </a:cxnLst>
              <a:rect l="0" t="0" r="r" b="b"/>
              <a:pathLst>
                <a:path w="24" h="7">
                  <a:moveTo>
                    <a:pt x="8" y="0"/>
                  </a:moveTo>
                  <a:lnTo>
                    <a:pt x="0" y="0"/>
                  </a:lnTo>
                  <a:lnTo>
                    <a:pt x="0" y="0"/>
                  </a:lnTo>
                  <a:lnTo>
                    <a:pt x="8" y="7"/>
                  </a:lnTo>
                  <a:lnTo>
                    <a:pt x="16" y="7"/>
                  </a:lnTo>
                  <a:lnTo>
                    <a:pt x="24" y="0"/>
                  </a:lnTo>
                  <a:lnTo>
                    <a:pt x="16"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39" name="Line 6624"/>
            <p:cNvSpPr>
              <a:spLocks noChangeShapeType="1"/>
            </p:cNvSpPr>
            <p:nvPr/>
          </p:nvSpPr>
          <p:spPr bwMode="auto">
            <a:xfrm>
              <a:off x="6167438" y="31321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40" name="Freeform 6625"/>
            <p:cNvSpPr>
              <a:spLocks/>
            </p:cNvSpPr>
            <p:nvPr/>
          </p:nvSpPr>
          <p:spPr bwMode="auto">
            <a:xfrm>
              <a:off x="6162676" y="3132138"/>
              <a:ext cx="11113" cy="3175"/>
            </a:xfrm>
            <a:custGeom>
              <a:avLst/>
              <a:gdLst/>
              <a:ahLst/>
              <a:cxnLst>
                <a:cxn ang="0">
                  <a:pos x="8" y="0"/>
                </a:cxn>
                <a:cxn ang="0">
                  <a:pos x="0" y="0"/>
                </a:cxn>
                <a:cxn ang="0">
                  <a:pos x="8" y="7"/>
                </a:cxn>
                <a:cxn ang="0">
                  <a:pos x="16" y="7"/>
                </a:cxn>
                <a:cxn ang="0">
                  <a:pos x="22" y="0"/>
                </a:cxn>
                <a:cxn ang="0">
                  <a:pos x="16" y="0"/>
                </a:cxn>
                <a:cxn ang="0">
                  <a:pos x="8" y="0"/>
                </a:cxn>
              </a:cxnLst>
              <a:rect l="0" t="0" r="r" b="b"/>
              <a:pathLst>
                <a:path w="22" h="7">
                  <a:moveTo>
                    <a:pt x="8" y="0"/>
                  </a:moveTo>
                  <a:lnTo>
                    <a:pt x="0" y="0"/>
                  </a:lnTo>
                  <a:lnTo>
                    <a:pt x="8" y="7"/>
                  </a:lnTo>
                  <a:lnTo>
                    <a:pt x="16" y="7"/>
                  </a:lnTo>
                  <a:lnTo>
                    <a:pt x="22"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41" name="Freeform 6626"/>
            <p:cNvSpPr>
              <a:spLocks/>
            </p:cNvSpPr>
            <p:nvPr/>
          </p:nvSpPr>
          <p:spPr bwMode="auto">
            <a:xfrm>
              <a:off x="6162676" y="3132138"/>
              <a:ext cx="11113" cy="3175"/>
            </a:xfrm>
            <a:custGeom>
              <a:avLst/>
              <a:gdLst/>
              <a:ahLst/>
              <a:cxnLst>
                <a:cxn ang="0">
                  <a:pos x="8" y="0"/>
                </a:cxn>
                <a:cxn ang="0">
                  <a:pos x="0" y="0"/>
                </a:cxn>
                <a:cxn ang="0">
                  <a:pos x="0" y="0"/>
                </a:cxn>
                <a:cxn ang="0">
                  <a:pos x="8" y="7"/>
                </a:cxn>
                <a:cxn ang="0">
                  <a:pos x="16" y="7"/>
                </a:cxn>
                <a:cxn ang="0">
                  <a:pos x="22" y="0"/>
                </a:cxn>
                <a:cxn ang="0">
                  <a:pos x="22" y="0"/>
                </a:cxn>
                <a:cxn ang="0">
                  <a:pos x="16" y="0"/>
                </a:cxn>
                <a:cxn ang="0">
                  <a:pos x="8" y="0"/>
                </a:cxn>
              </a:cxnLst>
              <a:rect l="0" t="0" r="r" b="b"/>
              <a:pathLst>
                <a:path w="22" h="7">
                  <a:moveTo>
                    <a:pt x="8" y="0"/>
                  </a:moveTo>
                  <a:lnTo>
                    <a:pt x="0" y="0"/>
                  </a:lnTo>
                  <a:lnTo>
                    <a:pt x="0" y="0"/>
                  </a:lnTo>
                  <a:lnTo>
                    <a:pt x="8" y="7"/>
                  </a:lnTo>
                  <a:lnTo>
                    <a:pt x="16" y="7"/>
                  </a:lnTo>
                  <a:lnTo>
                    <a:pt x="22" y="0"/>
                  </a:lnTo>
                  <a:lnTo>
                    <a:pt x="22"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42" name="Line 6627"/>
            <p:cNvSpPr>
              <a:spLocks noChangeShapeType="1"/>
            </p:cNvSpPr>
            <p:nvPr/>
          </p:nvSpPr>
          <p:spPr bwMode="auto">
            <a:xfrm>
              <a:off x="6170613" y="31321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43" name="Freeform 6628"/>
            <p:cNvSpPr>
              <a:spLocks/>
            </p:cNvSpPr>
            <p:nvPr/>
          </p:nvSpPr>
          <p:spPr bwMode="auto">
            <a:xfrm>
              <a:off x="6170613" y="3132138"/>
              <a:ext cx="12700" cy="3175"/>
            </a:xfrm>
            <a:custGeom>
              <a:avLst/>
              <a:gdLst/>
              <a:ahLst/>
              <a:cxnLst>
                <a:cxn ang="0">
                  <a:pos x="0" y="0"/>
                </a:cxn>
                <a:cxn ang="0">
                  <a:pos x="0" y="7"/>
                </a:cxn>
                <a:cxn ang="0">
                  <a:pos x="14" y="7"/>
                </a:cxn>
                <a:cxn ang="0">
                  <a:pos x="22" y="0"/>
                </a:cxn>
                <a:cxn ang="0">
                  <a:pos x="14" y="0"/>
                </a:cxn>
                <a:cxn ang="0">
                  <a:pos x="0" y="0"/>
                </a:cxn>
              </a:cxnLst>
              <a:rect l="0" t="0" r="r" b="b"/>
              <a:pathLst>
                <a:path w="22" h="7">
                  <a:moveTo>
                    <a:pt x="0" y="0"/>
                  </a:moveTo>
                  <a:lnTo>
                    <a:pt x="0" y="7"/>
                  </a:lnTo>
                  <a:lnTo>
                    <a:pt x="14" y="7"/>
                  </a:lnTo>
                  <a:lnTo>
                    <a:pt x="22" y="0"/>
                  </a:lnTo>
                  <a:lnTo>
                    <a:pt x="14"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44" name="Freeform 6629"/>
            <p:cNvSpPr>
              <a:spLocks/>
            </p:cNvSpPr>
            <p:nvPr/>
          </p:nvSpPr>
          <p:spPr bwMode="auto">
            <a:xfrm>
              <a:off x="6170613" y="3132138"/>
              <a:ext cx="12700" cy="3175"/>
            </a:xfrm>
            <a:custGeom>
              <a:avLst/>
              <a:gdLst/>
              <a:ahLst/>
              <a:cxnLst>
                <a:cxn ang="0">
                  <a:pos x="0" y="0"/>
                </a:cxn>
                <a:cxn ang="0">
                  <a:pos x="0" y="0"/>
                </a:cxn>
                <a:cxn ang="0">
                  <a:pos x="0" y="0"/>
                </a:cxn>
                <a:cxn ang="0">
                  <a:pos x="0" y="7"/>
                </a:cxn>
                <a:cxn ang="0">
                  <a:pos x="14" y="7"/>
                </a:cxn>
                <a:cxn ang="0">
                  <a:pos x="22" y="0"/>
                </a:cxn>
                <a:cxn ang="0">
                  <a:pos x="22" y="0"/>
                </a:cxn>
                <a:cxn ang="0">
                  <a:pos x="14" y="0"/>
                </a:cxn>
                <a:cxn ang="0">
                  <a:pos x="0" y="0"/>
                </a:cxn>
              </a:cxnLst>
              <a:rect l="0" t="0" r="r" b="b"/>
              <a:pathLst>
                <a:path w="22" h="7">
                  <a:moveTo>
                    <a:pt x="0" y="0"/>
                  </a:moveTo>
                  <a:lnTo>
                    <a:pt x="0" y="0"/>
                  </a:lnTo>
                  <a:lnTo>
                    <a:pt x="0" y="0"/>
                  </a:lnTo>
                  <a:lnTo>
                    <a:pt x="0" y="7"/>
                  </a:lnTo>
                  <a:lnTo>
                    <a:pt x="14" y="7"/>
                  </a:lnTo>
                  <a:lnTo>
                    <a:pt x="22" y="0"/>
                  </a:lnTo>
                  <a:lnTo>
                    <a:pt x="22" y="0"/>
                  </a:lnTo>
                  <a:lnTo>
                    <a:pt x="14"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45" name="Line 6630"/>
            <p:cNvSpPr>
              <a:spLocks noChangeShapeType="1"/>
            </p:cNvSpPr>
            <p:nvPr/>
          </p:nvSpPr>
          <p:spPr bwMode="auto">
            <a:xfrm>
              <a:off x="6183313" y="31321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46" name="Freeform 6631"/>
            <p:cNvSpPr>
              <a:spLocks/>
            </p:cNvSpPr>
            <p:nvPr/>
          </p:nvSpPr>
          <p:spPr bwMode="auto">
            <a:xfrm>
              <a:off x="6173788" y="3132138"/>
              <a:ext cx="9525" cy="22225"/>
            </a:xfrm>
            <a:custGeom>
              <a:avLst/>
              <a:gdLst/>
              <a:ahLst/>
              <a:cxnLst>
                <a:cxn ang="0">
                  <a:pos x="16" y="0"/>
                </a:cxn>
                <a:cxn ang="0">
                  <a:pos x="0" y="0"/>
                </a:cxn>
                <a:cxn ang="0">
                  <a:pos x="0" y="36"/>
                </a:cxn>
                <a:cxn ang="0">
                  <a:pos x="8" y="43"/>
                </a:cxn>
                <a:cxn ang="0">
                  <a:pos x="16" y="36"/>
                </a:cxn>
                <a:cxn ang="0">
                  <a:pos x="16" y="0"/>
                </a:cxn>
              </a:cxnLst>
              <a:rect l="0" t="0" r="r" b="b"/>
              <a:pathLst>
                <a:path w="16" h="43">
                  <a:moveTo>
                    <a:pt x="16" y="0"/>
                  </a:moveTo>
                  <a:lnTo>
                    <a:pt x="0" y="0"/>
                  </a:lnTo>
                  <a:lnTo>
                    <a:pt x="0" y="36"/>
                  </a:lnTo>
                  <a:lnTo>
                    <a:pt x="8" y="43"/>
                  </a:lnTo>
                  <a:lnTo>
                    <a:pt x="16" y="36"/>
                  </a:lnTo>
                  <a:lnTo>
                    <a:pt x="1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47" name="Freeform 6632"/>
            <p:cNvSpPr>
              <a:spLocks/>
            </p:cNvSpPr>
            <p:nvPr/>
          </p:nvSpPr>
          <p:spPr bwMode="auto">
            <a:xfrm>
              <a:off x="6173788" y="3132138"/>
              <a:ext cx="9525" cy="22225"/>
            </a:xfrm>
            <a:custGeom>
              <a:avLst/>
              <a:gdLst/>
              <a:ahLst/>
              <a:cxnLst>
                <a:cxn ang="0">
                  <a:pos x="16" y="0"/>
                </a:cxn>
                <a:cxn ang="0">
                  <a:pos x="16" y="0"/>
                </a:cxn>
                <a:cxn ang="0">
                  <a:pos x="8" y="0"/>
                </a:cxn>
                <a:cxn ang="0">
                  <a:pos x="0" y="0"/>
                </a:cxn>
                <a:cxn ang="0">
                  <a:pos x="0" y="36"/>
                </a:cxn>
                <a:cxn ang="0">
                  <a:pos x="8" y="43"/>
                </a:cxn>
                <a:cxn ang="0">
                  <a:pos x="16" y="36"/>
                </a:cxn>
                <a:cxn ang="0">
                  <a:pos x="16" y="36"/>
                </a:cxn>
                <a:cxn ang="0">
                  <a:pos x="16" y="0"/>
                </a:cxn>
              </a:cxnLst>
              <a:rect l="0" t="0" r="r" b="b"/>
              <a:pathLst>
                <a:path w="16" h="43">
                  <a:moveTo>
                    <a:pt x="16" y="0"/>
                  </a:moveTo>
                  <a:lnTo>
                    <a:pt x="16" y="0"/>
                  </a:lnTo>
                  <a:lnTo>
                    <a:pt x="8" y="0"/>
                  </a:lnTo>
                  <a:lnTo>
                    <a:pt x="0" y="0"/>
                  </a:lnTo>
                  <a:lnTo>
                    <a:pt x="0" y="36"/>
                  </a:lnTo>
                  <a:lnTo>
                    <a:pt x="8" y="43"/>
                  </a:lnTo>
                  <a:lnTo>
                    <a:pt x="16" y="36"/>
                  </a:lnTo>
                  <a:lnTo>
                    <a:pt x="16" y="36"/>
                  </a:lnTo>
                  <a:lnTo>
                    <a:pt x="1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48" name="Line 6633"/>
            <p:cNvSpPr>
              <a:spLocks noChangeShapeType="1"/>
            </p:cNvSpPr>
            <p:nvPr/>
          </p:nvSpPr>
          <p:spPr bwMode="auto">
            <a:xfrm>
              <a:off x="6178551" y="31480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49" name="Freeform 6634"/>
            <p:cNvSpPr>
              <a:spLocks/>
            </p:cNvSpPr>
            <p:nvPr/>
          </p:nvSpPr>
          <p:spPr bwMode="auto">
            <a:xfrm>
              <a:off x="6173788" y="3148013"/>
              <a:ext cx="12700" cy="6350"/>
            </a:xfrm>
            <a:custGeom>
              <a:avLst/>
              <a:gdLst/>
              <a:ahLst/>
              <a:cxnLst>
                <a:cxn ang="0">
                  <a:pos x="8" y="0"/>
                </a:cxn>
                <a:cxn ang="0">
                  <a:pos x="0" y="6"/>
                </a:cxn>
                <a:cxn ang="0">
                  <a:pos x="8" y="13"/>
                </a:cxn>
                <a:cxn ang="0">
                  <a:pos x="16" y="13"/>
                </a:cxn>
                <a:cxn ang="0">
                  <a:pos x="23" y="6"/>
                </a:cxn>
                <a:cxn ang="0">
                  <a:pos x="23" y="0"/>
                </a:cxn>
                <a:cxn ang="0">
                  <a:pos x="16" y="0"/>
                </a:cxn>
                <a:cxn ang="0">
                  <a:pos x="8" y="0"/>
                </a:cxn>
              </a:cxnLst>
              <a:rect l="0" t="0" r="r" b="b"/>
              <a:pathLst>
                <a:path w="23" h="13">
                  <a:moveTo>
                    <a:pt x="8" y="0"/>
                  </a:moveTo>
                  <a:lnTo>
                    <a:pt x="0" y="6"/>
                  </a:lnTo>
                  <a:lnTo>
                    <a:pt x="8" y="13"/>
                  </a:lnTo>
                  <a:lnTo>
                    <a:pt x="16" y="13"/>
                  </a:lnTo>
                  <a:lnTo>
                    <a:pt x="23" y="6"/>
                  </a:lnTo>
                  <a:lnTo>
                    <a:pt x="23"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50" name="Freeform 6635"/>
            <p:cNvSpPr>
              <a:spLocks/>
            </p:cNvSpPr>
            <p:nvPr/>
          </p:nvSpPr>
          <p:spPr bwMode="auto">
            <a:xfrm>
              <a:off x="6173788" y="3148013"/>
              <a:ext cx="12700" cy="6350"/>
            </a:xfrm>
            <a:custGeom>
              <a:avLst/>
              <a:gdLst/>
              <a:ahLst/>
              <a:cxnLst>
                <a:cxn ang="0">
                  <a:pos x="8" y="0"/>
                </a:cxn>
                <a:cxn ang="0">
                  <a:pos x="8" y="0"/>
                </a:cxn>
                <a:cxn ang="0">
                  <a:pos x="0" y="6"/>
                </a:cxn>
                <a:cxn ang="0">
                  <a:pos x="8" y="13"/>
                </a:cxn>
                <a:cxn ang="0">
                  <a:pos x="16" y="13"/>
                </a:cxn>
                <a:cxn ang="0">
                  <a:pos x="23" y="6"/>
                </a:cxn>
                <a:cxn ang="0">
                  <a:pos x="23" y="0"/>
                </a:cxn>
                <a:cxn ang="0">
                  <a:pos x="16" y="0"/>
                </a:cxn>
                <a:cxn ang="0">
                  <a:pos x="8" y="0"/>
                </a:cxn>
              </a:cxnLst>
              <a:rect l="0" t="0" r="r" b="b"/>
              <a:pathLst>
                <a:path w="23" h="13">
                  <a:moveTo>
                    <a:pt x="8" y="0"/>
                  </a:moveTo>
                  <a:lnTo>
                    <a:pt x="8" y="0"/>
                  </a:lnTo>
                  <a:lnTo>
                    <a:pt x="0" y="6"/>
                  </a:lnTo>
                  <a:lnTo>
                    <a:pt x="8" y="13"/>
                  </a:lnTo>
                  <a:lnTo>
                    <a:pt x="16" y="13"/>
                  </a:lnTo>
                  <a:lnTo>
                    <a:pt x="23" y="6"/>
                  </a:lnTo>
                  <a:lnTo>
                    <a:pt x="23"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51" name="Line 6636"/>
            <p:cNvSpPr>
              <a:spLocks noChangeShapeType="1"/>
            </p:cNvSpPr>
            <p:nvPr/>
          </p:nvSpPr>
          <p:spPr bwMode="auto">
            <a:xfrm>
              <a:off x="6183313" y="31480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52" name="Freeform 6637"/>
            <p:cNvSpPr>
              <a:spLocks/>
            </p:cNvSpPr>
            <p:nvPr/>
          </p:nvSpPr>
          <p:spPr bwMode="auto">
            <a:xfrm>
              <a:off x="6178551" y="3148013"/>
              <a:ext cx="23813" cy="6350"/>
            </a:xfrm>
            <a:custGeom>
              <a:avLst/>
              <a:gdLst/>
              <a:ahLst/>
              <a:cxnLst>
                <a:cxn ang="0">
                  <a:pos x="8" y="0"/>
                </a:cxn>
                <a:cxn ang="0">
                  <a:pos x="0" y="6"/>
                </a:cxn>
                <a:cxn ang="0">
                  <a:pos x="8" y="13"/>
                </a:cxn>
                <a:cxn ang="0">
                  <a:pos x="37" y="13"/>
                </a:cxn>
                <a:cxn ang="0">
                  <a:pos x="45" y="6"/>
                </a:cxn>
                <a:cxn ang="0">
                  <a:pos x="45" y="0"/>
                </a:cxn>
                <a:cxn ang="0">
                  <a:pos x="37" y="0"/>
                </a:cxn>
                <a:cxn ang="0">
                  <a:pos x="8" y="0"/>
                </a:cxn>
              </a:cxnLst>
              <a:rect l="0" t="0" r="r" b="b"/>
              <a:pathLst>
                <a:path w="45" h="13">
                  <a:moveTo>
                    <a:pt x="8" y="0"/>
                  </a:moveTo>
                  <a:lnTo>
                    <a:pt x="0" y="6"/>
                  </a:lnTo>
                  <a:lnTo>
                    <a:pt x="8" y="13"/>
                  </a:lnTo>
                  <a:lnTo>
                    <a:pt x="37" y="13"/>
                  </a:lnTo>
                  <a:lnTo>
                    <a:pt x="45" y="6"/>
                  </a:lnTo>
                  <a:lnTo>
                    <a:pt x="45" y="0"/>
                  </a:lnTo>
                  <a:lnTo>
                    <a:pt x="37"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53" name="Freeform 6638"/>
            <p:cNvSpPr>
              <a:spLocks/>
            </p:cNvSpPr>
            <p:nvPr/>
          </p:nvSpPr>
          <p:spPr bwMode="auto">
            <a:xfrm>
              <a:off x="6178551" y="3148013"/>
              <a:ext cx="23813" cy="6350"/>
            </a:xfrm>
            <a:custGeom>
              <a:avLst/>
              <a:gdLst/>
              <a:ahLst/>
              <a:cxnLst>
                <a:cxn ang="0">
                  <a:pos x="8" y="0"/>
                </a:cxn>
                <a:cxn ang="0">
                  <a:pos x="8" y="0"/>
                </a:cxn>
                <a:cxn ang="0">
                  <a:pos x="0" y="6"/>
                </a:cxn>
                <a:cxn ang="0">
                  <a:pos x="8" y="13"/>
                </a:cxn>
                <a:cxn ang="0">
                  <a:pos x="37" y="13"/>
                </a:cxn>
                <a:cxn ang="0">
                  <a:pos x="45" y="6"/>
                </a:cxn>
                <a:cxn ang="0">
                  <a:pos x="45" y="0"/>
                </a:cxn>
                <a:cxn ang="0">
                  <a:pos x="37" y="0"/>
                </a:cxn>
                <a:cxn ang="0">
                  <a:pos x="8" y="0"/>
                </a:cxn>
              </a:cxnLst>
              <a:rect l="0" t="0" r="r" b="b"/>
              <a:pathLst>
                <a:path w="45" h="13">
                  <a:moveTo>
                    <a:pt x="8" y="0"/>
                  </a:moveTo>
                  <a:lnTo>
                    <a:pt x="8" y="0"/>
                  </a:lnTo>
                  <a:lnTo>
                    <a:pt x="0" y="6"/>
                  </a:lnTo>
                  <a:lnTo>
                    <a:pt x="8" y="13"/>
                  </a:lnTo>
                  <a:lnTo>
                    <a:pt x="37" y="13"/>
                  </a:lnTo>
                  <a:lnTo>
                    <a:pt x="45" y="6"/>
                  </a:lnTo>
                  <a:lnTo>
                    <a:pt x="45" y="0"/>
                  </a:lnTo>
                  <a:lnTo>
                    <a:pt x="37"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54" name="Line 6639"/>
            <p:cNvSpPr>
              <a:spLocks noChangeShapeType="1"/>
            </p:cNvSpPr>
            <p:nvPr/>
          </p:nvSpPr>
          <p:spPr bwMode="auto">
            <a:xfrm>
              <a:off x="6197601" y="31480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55" name="Freeform 6640"/>
            <p:cNvSpPr>
              <a:spLocks/>
            </p:cNvSpPr>
            <p:nvPr/>
          </p:nvSpPr>
          <p:spPr bwMode="auto">
            <a:xfrm>
              <a:off x="6194426" y="3148013"/>
              <a:ext cx="23813" cy="6350"/>
            </a:xfrm>
            <a:custGeom>
              <a:avLst/>
              <a:gdLst/>
              <a:ahLst/>
              <a:cxnLst>
                <a:cxn ang="0">
                  <a:pos x="6" y="0"/>
                </a:cxn>
                <a:cxn ang="0">
                  <a:pos x="0" y="0"/>
                </a:cxn>
                <a:cxn ang="0">
                  <a:pos x="0" y="6"/>
                </a:cxn>
                <a:cxn ang="0">
                  <a:pos x="6" y="13"/>
                </a:cxn>
                <a:cxn ang="0">
                  <a:pos x="37" y="13"/>
                </a:cxn>
                <a:cxn ang="0">
                  <a:pos x="45" y="6"/>
                </a:cxn>
                <a:cxn ang="0">
                  <a:pos x="37" y="0"/>
                </a:cxn>
                <a:cxn ang="0">
                  <a:pos x="6" y="0"/>
                </a:cxn>
              </a:cxnLst>
              <a:rect l="0" t="0" r="r" b="b"/>
              <a:pathLst>
                <a:path w="45" h="13">
                  <a:moveTo>
                    <a:pt x="6" y="0"/>
                  </a:moveTo>
                  <a:lnTo>
                    <a:pt x="0" y="0"/>
                  </a:lnTo>
                  <a:lnTo>
                    <a:pt x="0" y="6"/>
                  </a:lnTo>
                  <a:lnTo>
                    <a:pt x="6" y="13"/>
                  </a:lnTo>
                  <a:lnTo>
                    <a:pt x="37" y="13"/>
                  </a:lnTo>
                  <a:lnTo>
                    <a:pt x="45" y="6"/>
                  </a:lnTo>
                  <a:lnTo>
                    <a:pt x="37" y="0"/>
                  </a:lnTo>
                  <a:lnTo>
                    <a:pt x="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56" name="Freeform 6641"/>
            <p:cNvSpPr>
              <a:spLocks/>
            </p:cNvSpPr>
            <p:nvPr/>
          </p:nvSpPr>
          <p:spPr bwMode="auto">
            <a:xfrm>
              <a:off x="6194426" y="3148013"/>
              <a:ext cx="23813" cy="6350"/>
            </a:xfrm>
            <a:custGeom>
              <a:avLst/>
              <a:gdLst/>
              <a:ahLst/>
              <a:cxnLst>
                <a:cxn ang="0">
                  <a:pos x="6" y="0"/>
                </a:cxn>
                <a:cxn ang="0">
                  <a:pos x="0" y="0"/>
                </a:cxn>
                <a:cxn ang="0">
                  <a:pos x="0" y="6"/>
                </a:cxn>
                <a:cxn ang="0">
                  <a:pos x="6" y="13"/>
                </a:cxn>
                <a:cxn ang="0">
                  <a:pos x="37" y="13"/>
                </a:cxn>
                <a:cxn ang="0">
                  <a:pos x="45" y="6"/>
                </a:cxn>
                <a:cxn ang="0">
                  <a:pos x="37" y="0"/>
                </a:cxn>
                <a:cxn ang="0">
                  <a:pos x="37" y="0"/>
                </a:cxn>
                <a:cxn ang="0">
                  <a:pos x="6" y="0"/>
                </a:cxn>
              </a:cxnLst>
              <a:rect l="0" t="0" r="r" b="b"/>
              <a:pathLst>
                <a:path w="45" h="13">
                  <a:moveTo>
                    <a:pt x="6" y="0"/>
                  </a:moveTo>
                  <a:lnTo>
                    <a:pt x="0" y="0"/>
                  </a:lnTo>
                  <a:lnTo>
                    <a:pt x="0" y="6"/>
                  </a:lnTo>
                  <a:lnTo>
                    <a:pt x="6" y="13"/>
                  </a:lnTo>
                  <a:lnTo>
                    <a:pt x="37" y="13"/>
                  </a:lnTo>
                  <a:lnTo>
                    <a:pt x="45" y="6"/>
                  </a:lnTo>
                  <a:lnTo>
                    <a:pt x="37" y="0"/>
                  </a:lnTo>
                  <a:lnTo>
                    <a:pt x="37" y="0"/>
                  </a:lnTo>
                  <a:lnTo>
                    <a:pt x="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57" name="Line 6642"/>
            <p:cNvSpPr>
              <a:spLocks noChangeShapeType="1"/>
            </p:cNvSpPr>
            <p:nvPr/>
          </p:nvSpPr>
          <p:spPr bwMode="auto">
            <a:xfrm>
              <a:off x="6215063" y="31480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58" name="Freeform 6643"/>
            <p:cNvSpPr>
              <a:spLocks/>
            </p:cNvSpPr>
            <p:nvPr/>
          </p:nvSpPr>
          <p:spPr bwMode="auto">
            <a:xfrm>
              <a:off x="6210301" y="3148013"/>
              <a:ext cx="23813" cy="6350"/>
            </a:xfrm>
            <a:custGeom>
              <a:avLst/>
              <a:gdLst/>
              <a:ahLst/>
              <a:cxnLst>
                <a:cxn ang="0">
                  <a:pos x="7" y="0"/>
                </a:cxn>
                <a:cxn ang="0">
                  <a:pos x="0" y="0"/>
                </a:cxn>
                <a:cxn ang="0">
                  <a:pos x="0" y="6"/>
                </a:cxn>
                <a:cxn ang="0">
                  <a:pos x="7" y="13"/>
                </a:cxn>
                <a:cxn ang="0">
                  <a:pos x="37" y="13"/>
                </a:cxn>
                <a:cxn ang="0">
                  <a:pos x="45" y="6"/>
                </a:cxn>
                <a:cxn ang="0">
                  <a:pos x="45" y="0"/>
                </a:cxn>
                <a:cxn ang="0">
                  <a:pos x="37" y="0"/>
                </a:cxn>
                <a:cxn ang="0">
                  <a:pos x="7" y="0"/>
                </a:cxn>
              </a:cxnLst>
              <a:rect l="0" t="0" r="r" b="b"/>
              <a:pathLst>
                <a:path w="45" h="13">
                  <a:moveTo>
                    <a:pt x="7" y="0"/>
                  </a:moveTo>
                  <a:lnTo>
                    <a:pt x="0" y="0"/>
                  </a:lnTo>
                  <a:lnTo>
                    <a:pt x="0" y="6"/>
                  </a:lnTo>
                  <a:lnTo>
                    <a:pt x="7" y="13"/>
                  </a:lnTo>
                  <a:lnTo>
                    <a:pt x="37" y="13"/>
                  </a:lnTo>
                  <a:lnTo>
                    <a:pt x="45" y="6"/>
                  </a:lnTo>
                  <a:lnTo>
                    <a:pt x="45" y="0"/>
                  </a:lnTo>
                  <a:lnTo>
                    <a:pt x="37"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59" name="Freeform 6644"/>
            <p:cNvSpPr>
              <a:spLocks/>
            </p:cNvSpPr>
            <p:nvPr/>
          </p:nvSpPr>
          <p:spPr bwMode="auto">
            <a:xfrm>
              <a:off x="6210301" y="3148013"/>
              <a:ext cx="23813" cy="6350"/>
            </a:xfrm>
            <a:custGeom>
              <a:avLst/>
              <a:gdLst/>
              <a:ahLst/>
              <a:cxnLst>
                <a:cxn ang="0">
                  <a:pos x="7" y="0"/>
                </a:cxn>
                <a:cxn ang="0">
                  <a:pos x="0" y="0"/>
                </a:cxn>
                <a:cxn ang="0">
                  <a:pos x="0" y="6"/>
                </a:cxn>
                <a:cxn ang="0">
                  <a:pos x="7" y="13"/>
                </a:cxn>
                <a:cxn ang="0">
                  <a:pos x="37" y="13"/>
                </a:cxn>
                <a:cxn ang="0">
                  <a:pos x="45" y="6"/>
                </a:cxn>
                <a:cxn ang="0">
                  <a:pos x="45" y="0"/>
                </a:cxn>
                <a:cxn ang="0">
                  <a:pos x="37" y="0"/>
                </a:cxn>
                <a:cxn ang="0">
                  <a:pos x="7" y="0"/>
                </a:cxn>
              </a:cxnLst>
              <a:rect l="0" t="0" r="r" b="b"/>
              <a:pathLst>
                <a:path w="45" h="13">
                  <a:moveTo>
                    <a:pt x="7" y="0"/>
                  </a:moveTo>
                  <a:lnTo>
                    <a:pt x="0" y="0"/>
                  </a:lnTo>
                  <a:lnTo>
                    <a:pt x="0" y="6"/>
                  </a:lnTo>
                  <a:lnTo>
                    <a:pt x="7" y="13"/>
                  </a:lnTo>
                  <a:lnTo>
                    <a:pt x="37" y="13"/>
                  </a:lnTo>
                  <a:lnTo>
                    <a:pt x="45" y="6"/>
                  </a:lnTo>
                  <a:lnTo>
                    <a:pt x="45" y="0"/>
                  </a:lnTo>
                  <a:lnTo>
                    <a:pt x="37"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60" name="Line 6645"/>
            <p:cNvSpPr>
              <a:spLocks noChangeShapeType="1"/>
            </p:cNvSpPr>
            <p:nvPr/>
          </p:nvSpPr>
          <p:spPr bwMode="auto">
            <a:xfrm>
              <a:off x="6234113" y="31511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61" name="Freeform 6646"/>
            <p:cNvSpPr>
              <a:spLocks/>
            </p:cNvSpPr>
            <p:nvPr/>
          </p:nvSpPr>
          <p:spPr bwMode="auto">
            <a:xfrm>
              <a:off x="6226176" y="3148013"/>
              <a:ext cx="7938" cy="22225"/>
            </a:xfrm>
            <a:custGeom>
              <a:avLst/>
              <a:gdLst/>
              <a:ahLst/>
              <a:cxnLst>
                <a:cxn ang="0">
                  <a:pos x="16" y="6"/>
                </a:cxn>
                <a:cxn ang="0">
                  <a:pos x="16" y="0"/>
                </a:cxn>
                <a:cxn ang="0">
                  <a:pos x="8" y="0"/>
                </a:cxn>
                <a:cxn ang="0">
                  <a:pos x="0" y="6"/>
                </a:cxn>
                <a:cxn ang="0">
                  <a:pos x="0" y="43"/>
                </a:cxn>
                <a:cxn ang="0">
                  <a:pos x="16" y="43"/>
                </a:cxn>
                <a:cxn ang="0">
                  <a:pos x="16" y="6"/>
                </a:cxn>
              </a:cxnLst>
              <a:rect l="0" t="0" r="r" b="b"/>
              <a:pathLst>
                <a:path w="16" h="43">
                  <a:moveTo>
                    <a:pt x="16" y="6"/>
                  </a:moveTo>
                  <a:lnTo>
                    <a:pt x="16" y="0"/>
                  </a:lnTo>
                  <a:lnTo>
                    <a:pt x="8" y="0"/>
                  </a:lnTo>
                  <a:lnTo>
                    <a:pt x="0" y="6"/>
                  </a:lnTo>
                  <a:lnTo>
                    <a:pt x="0" y="43"/>
                  </a:lnTo>
                  <a:lnTo>
                    <a:pt x="16" y="43"/>
                  </a:lnTo>
                  <a:lnTo>
                    <a:pt x="16" y="6"/>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62" name="Freeform 6647"/>
            <p:cNvSpPr>
              <a:spLocks/>
            </p:cNvSpPr>
            <p:nvPr/>
          </p:nvSpPr>
          <p:spPr bwMode="auto">
            <a:xfrm>
              <a:off x="6226176" y="3148013"/>
              <a:ext cx="7938" cy="22225"/>
            </a:xfrm>
            <a:custGeom>
              <a:avLst/>
              <a:gdLst/>
              <a:ahLst/>
              <a:cxnLst>
                <a:cxn ang="0">
                  <a:pos x="16" y="6"/>
                </a:cxn>
                <a:cxn ang="0">
                  <a:pos x="16" y="0"/>
                </a:cxn>
                <a:cxn ang="0">
                  <a:pos x="8" y="0"/>
                </a:cxn>
                <a:cxn ang="0">
                  <a:pos x="0" y="6"/>
                </a:cxn>
                <a:cxn ang="0">
                  <a:pos x="0" y="43"/>
                </a:cxn>
                <a:cxn ang="0">
                  <a:pos x="8" y="43"/>
                </a:cxn>
                <a:cxn ang="0">
                  <a:pos x="16" y="43"/>
                </a:cxn>
                <a:cxn ang="0">
                  <a:pos x="16" y="43"/>
                </a:cxn>
                <a:cxn ang="0">
                  <a:pos x="16" y="6"/>
                </a:cxn>
              </a:cxnLst>
              <a:rect l="0" t="0" r="r" b="b"/>
              <a:pathLst>
                <a:path w="16" h="43">
                  <a:moveTo>
                    <a:pt x="16" y="6"/>
                  </a:moveTo>
                  <a:lnTo>
                    <a:pt x="16" y="0"/>
                  </a:lnTo>
                  <a:lnTo>
                    <a:pt x="8" y="0"/>
                  </a:lnTo>
                  <a:lnTo>
                    <a:pt x="0" y="6"/>
                  </a:lnTo>
                  <a:lnTo>
                    <a:pt x="0" y="43"/>
                  </a:lnTo>
                  <a:lnTo>
                    <a:pt x="8" y="43"/>
                  </a:lnTo>
                  <a:lnTo>
                    <a:pt x="16" y="43"/>
                  </a:lnTo>
                  <a:lnTo>
                    <a:pt x="16" y="43"/>
                  </a:lnTo>
                  <a:lnTo>
                    <a:pt x="16" y="6"/>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63" name="Line 6648"/>
            <p:cNvSpPr>
              <a:spLocks noChangeShapeType="1"/>
            </p:cNvSpPr>
            <p:nvPr/>
          </p:nvSpPr>
          <p:spPr bwMode="auto">
            <a:xfrm>
              <a:off x="6230938" y="31670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64" name="Freeform 6649"/>
            <p:cNvSpPr>
              <a:spLocks/>
            </p:cNvSpPr>
            <p:nvPr/>
          </p:nvSpPr>
          <p:spPr bwMode="auto">
            <a:xfrm>
              <a:off x="6226176" y="3167063"/>
              <a:ext cx="12700" cy="3175"/>
            </a:xfrm>
            <a:custGeom>
              <a:avLst/>
              <a:gdLst/>
              <a:ahLst/>
              <a:cxnLst>
                <a:cxn ang="0">
                  <a:pos x="8" y="0"/>
                </a:cxn>
                <a:cxn ang="0">
                  <a:pos x="0" y="7"/>
                </a:cxn>
                <a:cxn ang="0">
                  <a:pos x="24" y="7"/>
                </a:cxn>
                <a:cxn ang="0">
                  <a:pos x="24" y="0"/>
                </a:cxn>
                <a:cxn ang="0">
                  <a:pos x="16" y="0"/>
                </a:cxn>
                <a:cxn ang="0">
                  <a:pos x="8" y="0"/>
                </a:cxn>
              </a:cxnLst>
              <a:rect l="0" t="0" r="r" b="b"/>
              <a:pathLst>
                <a:path w="24" h="7">
                  <a:moveTo>
                    <a:pt x="8" y="0"/>
                  </a:moveTo>
                  <a:lnTo>
                    <a:pt x="0" y="7"/>
                  </a:lnTo>
                  <a:lnTo>
                    <a:pt x="24" y="7"/>
                  </a:lnTo>
                  <a:lnTo>
                    <a:pt x="24"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65" name="Freeform 6650"/>
            <p:cNvSpPr>
              <a:spLocks/>
            </p:cNvSpPr>
            <p:nvPr/>
          </p:nvSpPr>
          <p:spPr bwMode="auto">
            <a:xfrm>
              <a:off x="6226176" y="3167063"/>
              <a:ext cx="12700" cy="3175"/>
            </a:xfrm>
            <a:custGeom>
              <a:avLst/>
              <a:gdLst/>
              <a:ahLst/>
              <a:cxnLst>
                <a:cxn ang="0">
                  <a:pos x="8" y="0"/>
                </a:cxn>
                <a:cxn ang="0">
                  <a:pos x="8" y="0"/>
                </a:cxn>
                <a:cxn ang="0">
                  <a:pos x="0" y="7"/>
                </a:cxn>
                <a:cxn ang="0">
                  <a:pos x="8" y="7"/>
                </a:cxn>
                <a:cxn ang="0">
                  <a:pos x="16" y="7"/>
                </a:cxn>
                <a:cxn ang="0">
                  <a:pos x="24" y="7"/>
                </a:cxn>
                <a:cxn ang="0">
                  <a:pos x="24" y="0"/>
                </a:cxn>
                <a:cxn ang="0">
                  <a:pos x="16" y="0"/>
                </a:cxn>
                <a:cxn ang="0">
                  <a:pos x="8" y="0"/>
                </a:cxn>
              </a:cxnLst>
              <a:rect l="0" t="0" r="r" b="b"/>
              <a:pathLst>
                <a:path w="24" h="7">
                  <a:moveTo>
                    <a:pt x="8" y="0"/>
                  </a:moveTo>
                  <a:lnTo>
                    <a:pt x="8" y="0"/>
                  </a:lnTo>
                  <a:lnTo>
                    <a:pt x="0" y="7"/>
                  </a:lnTo>
                  <a:lnTo>
                    <a:pt x="8" y="7"/>
                  </a:lnTo>
                  <a:lnTo>
                    <a:pt x="16" y="7"/>
                  </a:lnTo>
                  <a:lnTo>
                    <a:pt x="24" y="7"/>
                  </a:lnTo>
                  <a:lnTo>
                    <a:pt x="24"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66" name="Line 6651"/>
            <p:cNvSpPr>
              <a:spLocks noChangeShapeType="1"/>
            </p:cNvSpPr>
            <p:nvPr/>
          </p:nvSpPr>
          <p:spPr bwMode="auto">
            <a:xfrm>
              <a:off x="6234113" y="31670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67" name="Freeform 6652"/>
            <p:cNvSpPr>
              <a:spLocks/>
            </p:cNvSpPr>
            <p:nvPr/>
          </p:nvSpPr>
          <p:spPr bwMode="auto">
            <a:xfrm>
              <a:off x="6230938" y="3167063"/>
              <a:ext cx="11113" cy="3175"/>
            </a:xfrm>
            <a:custGeom>
              <a:avLst/>
              <a:gdLst/>
              <a:ahLst/>
              <a:cxnLst>
                <a:cxn ang="0">
                  <a:pos x="8" y="0"/>
                </a:cxn>
                <a:cxn ang="0">
                  <a:pos x="0" y="0"/>
                </a:cxn>
                <a:cxn ang="0">
                  <a:pos x="0" y="7"/>
                </a:cxn>
                <a:cxn ang="0">
                  <a:pos x="22" y="7"/>
                </a:cxn>
                <a:cxn ang="0">
                  <a:pos x="22" y="0"/>
                </a:cxn>
                <a:cxn ang="0">
                  <a:pos x="16" y="0"/>
                </a:cxn>
                <a:cxn ang="0">
                  <a:pos x="8" y="0"/>
                </a:cxn>
              </a:cxnLst>
              <a:rect l="0" t="0" r="r" b="b"/>
              <a:pathLst>
                <a:path w="22" h="7">
                  <a:moveTo>
                    <a:pt x="8" y="0"/>
                  </a:moveTo>
                  <a:lnTo>
                    <a:pt x="0" y="0"/>
                  </a:lnTo>
                  <a:lnTo>
                    <a:pt x="0" y="7"/>
                  </a:lnTo>
                  <a:lnTo>
                    <a:pt x="22" y="7"/>
                  </a:lnTo>
                  <a:lnTo>
                    <a:pt x="22"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68" name="Freeform 6654"/>
            <p:cNvSpPr>
              <a:spLocks/>
            </p:cNvSpPr>
            <p:nvPr/>
          </p:nvSpPr>
          <p:spPr bwMode="auto">
            <a:xfrm>
              <a:off x="6230938" y="3167063"/>
              <a:ext cx="11113" cy="3175"/>
            </a:xfrm>
            <a:custGeom>
              <a:avLst/>
              <a:gdLst/>
              <a:ahLst/>
              <a:cxnLst>
                <a:cxn ang="0">
                  <a:pos x="8" y="0"/>
                </a:cxn>
                <a:cxn ang="0">
                  <a:pos x="0" y="0"/>
                </a:cxn>
                <a:cxn ang="0">
                  <a:pos x="0" y="7"/>
                </a:cxn>
                <a:cxn ang="0">
                  <a:pos x="8" y="7"/>
                </a:cxn>
                <a:cxn ang="0">
                  <a:pos x="16" y="7"/>
                </a:cxn>
                <a:cxn ang="0">
                  <a:pos x="22" y="7"/>
                </a:cxn>
                <a:cxn ang="0">
                  <a:pos x="22" y="0"/>
                </a:cxn>
                <a:cxn ang="0">
                  <a:pos x="16" y="0"/>
                </a:cxn>
                <a:cxn ang="0">
                  <a:pos x="8" y="0"/>
                </a:cxn>
              </a:cxnLst>
              <a:rect l="0" t="0" r="r" b="b"/>
              <a:pathLst>
                <a:path w="22" h="7">
                  <a:moveTo>
                    <a:pt x="8" y="0"/>
                  </a:moveTo>
                  <a:lnTo>
                    <a:pt x="0" y="0"/>
                  </a:lnTo>
                  <a:lnTo>
                    <a:pt x="0" y="7"/>
                  </a:lnTo>
                  <a:lnTo>
                    <a:pt x="8" y="7"/>
                  </a:lnTo>
                  <a:lnTo>
                    <a:pt x="16" y="7"/>
                  </a:lnTo>
                  <a:lnTo>
                    <a:pt x="22" y="7"/>
                  </a:lnTo>
                  <a:lnTo>
                    <a:pt x="22"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69" name="Line 6655"/>
            <p:cNvSpPr>
              <a:spLocks noChangeShapeType="1"/>
            </p:cNvSpPr>
            <p:nvPr/>
          </p:nvSpPr>
          <p:spPr bwMode="auto">
            <a:xfrm>
              <a:off x="6238876" y="31670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70" name="Freeform 6656"/>
            <p:cNvSpPr>
              <a:spLocks/>
            </p:cNvSpPr>
            <p:nvPr/>
          </p:nvSpPr>
          <p:spPr bwMode="auto">
            <a:xfrm>
              <a:off x="6234113" y="3167063"/>
              <a:ext cx="12700" cy="3175"/>
            </a:xfrm>
            <a:custGeom>
              <a:avLst/>
              <a:gdLst/>
              <a:ahLst/>
              <a:cxnLst>
                <a:cxn ang="0">
                  <a:pos x="8" y="0"/>
                </a:cxn>
                <a:cxn ang="0">
                  <a:pos x="0" y="0"/>
                </a:cxn>
                <a:cxn ang="0">
                  <a:pos x="0" y="7"/>
                </a:cxn>
                <a:cxn ang="0">
                  <a:pos x="22" y="7"/>
                </a:cxn>
                <a:cxn ang="0">
                  <a:pos x="22" y="0"/>
                </a:cxn>
                <a:cxn ang="0">
                  <a:pos x="14" y="0"/>
                </a:cxn>
                <a:cxn ang="0">
                  <a:pos x="8" y="0"/>
                </a:cxn>
              </a:cxnLst>
              <a:rect l="0" t="0" r="r" b="b"/>
              <a:pathLst>
                <a:path w="22" h="7">
                  <a:moveTo>
                    <a:pt x="8" y="0"/>
                  </a:moveTo>
                  <a:lnTo>
                    <a:pt x="0" y="0"/>
                  </a:lnTo>
                  <a:lnTo>
                    <a:pt x="0" y="7"/>
                  </a:lnTo>
                  <a:lnTo>
                    <a:pt x="22" y="7"/>
                  </a:lnTo>
                  <a:lnTo>
                    <a:pt x="22" y="0"/>
                  </a:lnTo>
                  <a:lnTo>
                    <a:pt x="14"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71" name="Freeform 6657"/>
            <p:cNvSpPr>
              <a:spLocks/>
            </p:cNvSpPr>
            <p:nvPr/>
          </p:nvSpPr>
          <p:spPr bwMode="auto">
            <a:xfrm>
              <a:off x="6234113" y="3167063"/>
              <a:ext cx="12700" cy="3175"/>
            </a:xfrm>
            <a:custGeom>
              <a:avLst/>
              <a:gdLst/>
              <a:ahLst/>
              <a:cxnLst>
                <a:cxn ang="0">
                  <a:pos x="8" y="0"/>
                </a:cxn>
                <a:cxn ang="0">
                  <a:pos x="0" y="0"/>
                </a:cxn>
                <a:cxn ang="0">
                  <a:pos x="0" y="7"/>
                </a:cxn>
                <a:cxn ang="0">
                  <a:pos x="8" y="7"/>
                </a:cxn>
                <a:cxn ang="0">
                  <a:pos x="14" y="7"/>
                </a:cxn>
                <a:cxn ang="0">
                  <a:pos x="22" y="7"/>
                </a:cxn>
                <a:cxn ang="0">
                  <a:pos x="22" y="0"/>
                </a:cxn>
                <a:cxn ang="0">
                  <a:pos x="14" y="0"/>
                </a:cxn>
                <a:cxn ang="0">
                  <a:pos x="8" y="0"/>
                </a:cxn>
              </a:cxnLst>
              <a:rect l="0" t="0" r="r" b="b"/>
              <a:pathLst>
                <a:path w="22" h="7">
                  <a:moveTo>
                    <a:pt x="8" y="0"/>
                  </a:moveTo>
                  <a:lnTo>
                    <a:pt x="0" y="0"/>
                  </a:lnTo>
                  <a:lnTo>
                    <a:pt x="0" y="7"/>
                  </a:lnTo>
                  <a:lnTo>
                    <a:pt x="8" y="7"/>
                  </a:lnTo>
                  <a:lnTo>
                    <a:pt x="14" y="7"/>
                  </a:lnTo>
                  <a:lnTo>
                    <a:pt x="22" y="7"/>
                  </a:lnTo>
                  <a:lnTo>
                    <a:pt x="22" y="0"/>
                  </a:lnTo>
                  <a:lnTo>
                    <a:pt x="14"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72" name="Line 6658"/>
            <p:cNvSpPr>
              <a:spLocks noChangeShapeType="1"/>
            </p:cNvSpPr>
            <p:nvPr/>
          </p:nvSpPr>
          <p:spPr bwMode="auto">
            <a:xfrm>
              <a:off x="6242051" y="31670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73" name="Freeform 6659"/>
            <p:cNvSpPr>
              <a:spLocks/>
            </p:cNvSpPr>
            <p:nvPr/>
          </p:nvSpPr>
          <p:spPr bwMode="auto">
            <a:xfrm>
              <a:off x="6238876" y="3167063"/>
              <a:ext cx="31750" cy="3175"/>
            </a:xfrm>
            <a:custGeom>
              <a:avLst/>
              <a:gdLst/>
              <a:ahLst/>
              <a:cxnLst>
                <a:cxn ang="0">
                  <a:pos x="6" y="0"/>
                </a:cxn>
                <a:cxn ang="0">
                  <a:pos x="0" y="0"/>
                </a:cxn>
                <a:cxn ang="0">
                  <a:pos x="0" y="7"/>
                </a:cxn>
                <a:cxn ang="0">
                  <a:pos x="59" y="7"/>
                </a:cxn>
                <a:cxn ang="0">
                  <a:pos x="59" y="0"/>
                </a:cxn>
                <a:cxn ang="0">
                  <a:pos x="51" y="0"/>
                </a:cxn>
                <a:cxn ang="0">
                  <a:pos x="6" y="0"/>
                </a:cxn>
              </a:cxnLst>
              <a:rect l="0" t="0" r="r" b="b"/>
              <a:pathLst>
                <a:path w="59" h="7">
                  <a:moveTo>
                    <a:pt x="6" y="0"/>
                  </a:moveTo>
                  <a:lnTo>
                    <a:pt x="0" y="0"/>
                  </a:lnTo>
                  <a:lnTo>
                    <a:pt x="0" y="7"/>
                  </a:lnTo>
                  <a:lnTo>
                    <a:pt x="59" y="7"/>
                  </a:lnTo>
                  <a:lnTo>
                    <a:pt x="59" y="0"/>
                  </a:lnTo>
                  <a:lnTo>
                    <a:pt x="51" y="0"/>
                  </a:lnTo>
                  <a:lnTo>
                    <a:pt x="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74" name="Freeform 6660"/>
            <p:cNvSpPr>
              <a:spLocks/>
            </p:cNvSpPr>
            <p:nvPr/>
          </p:nvSpPr>
          <p:spPr bwMode="auto">
            <a:xfrm>
              <a:off x="6238876" y="3167063"/>
              <a:ext cx="31750" cy="3175"/>
            </a:xfrm>
            <a:custGeom>
              <a:avLst/>
              <a:gdLst/>
              <a:ahLst/>
              <a:cxnLst>
                <a:cxn ang="0">
                  <a:pos x="6" y="0"/>
                </a:cxn>
                <a:cxn ang="0">
                  <a:pos x="0" y="0"/>
                </a:cxn>
                <a:cxn ang="0">
                  <a:pos x="0" y="7"/>
                </a:cxn>
                <a:cxn ang="0">
                  <a:pos x="6" y="7"/>
                </a:cxn>
                <a:cxn ang="0">
                  <a:pos x="51" y="7"/>
                </a:cxn>
                <a:cxn ang="0">
                  <a:pos x="59" y="7"/>
                </a:cxn>
                <a:cxn ang="0">
                  <a:pos x="59" y="0"/>
                </a:cxn>
                <a:cxn ang="0">
                  <a:pos x="51" y="0"/>
                </a:cxn>
                <a:cxn ang="0">
                  <a:pos x="6" y="0"/>
                </a:cxn>
              </a:cxnLst>
              <a:rect l="0" t="0" r="r" b="b"/>
              <a:pathLst>
                <a:path w="59" h="7">
                  <a:moveTo>
                    <a:pt x="6" y="0"/>
                  </a:moveTo>
                  <a:lnTo>
                    <a:pt x="0" y="0"/>
                  </a:lnTo>
                  <a:lnTo>
                    <a:pt x="0" y="7"/>
                  </a:lnTo>
                  <a:lnTo>
                    <a:pt x="6" y="7"/>
                  </a:lnTo>
                  <a:lnTo>
                    <a:pt x="51" y="7"/>
                  </a:lnTo>
                  <a:lnTo>
                    <a:pt x="59" y="7"/>
                  </a:lnTo>
                  <a:lnTo>
                    <a:pt x="59" y="0"/>
                  </a:lnTo>
                  <a:lnTo>
                    <a:pt x="51" y="0"/>
                  </a:lnTo>
                  <a:lnTo>
                    <a:pt x="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75" name="Line 6661"/>
            <p:cNvSpPr>
              <a:spLocks noChangeShapeType="1"/>
            </p:cNvSpPr>
            <p:nvPr/>
          </p:nvSpPr>
          <p:spPr bwMode="auto">
            <a:xfrm>
              <a:off x="6265863" y="31670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76" name="Freeform 6662"/>
            <p:cNvSpPr>
              <a:spLocks/>
            </p:cNvSpPr>
            <p:nvPr/>
          </p:nvSpPr>
          <p:spPr bwMode="auto">
            <a:xfrm>
              <a:off x="6265863" y="3167063"/>
              <a:ext cx="12700" cy="3175"/>
            </a:xfrm>
            <a:custGeom>
              <a:avLst/>
              <a:gdLst/>
              <a:ahLst/>
              <a:cxnLst>
                <a:cxn ang="0">
                  <a:pos x="0" y="0"/>
                </a:cxn>
                <a:cxn ang="0">
                  <a:pos x="0" y="7"/>
                </a:cxn>
                <a:cxn ang="0">
                  <a:pos x="24" y="7"/>
                </a:cxn>
                <a:cxn ang="0">
                  <a:pos x="24" y="0"/>
                </a:cxn>
                <a:cxn ang="0">
                  <a:pos x="16" y="0"/>
                </a:cxn>
                <a:cxn ang="0">
                  <a:pos x="0" y="0"/>
                </a:cxn>
              </a:cxnLst>
              <a:rect l="0" t="0" r="r" b="b"/>
              <a:pathLst>
                <a:path w="24" h="7">
                  <a:moveTo>
                    <a:pt x="0" y="0"/>
                  </a:moveTo>
                  <a:lnTo>
                    <a:pt x="0" y="7"/>
                  </a:lnTo>
                  <a:lnTo>
                    <a:pt x="24" y="7"/>
                  </a:lnTo>
                  <a:lnTo>
                    <a:pt x="24" y="0"/>
                  </a:lnTo>
                  <a:lnTo>
                    <a:pt x="16"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77" name="Freeform 6663"/>
            <p:cNvSpPr>
              <a:spLocks/>
            </p:cNvSpPr>
            <p:nvPr/>
          </p:nvSpPr>
          <p:spPr bwMode="auto">
            <a:xfrm>
              <a:off x="6265863" y="3167063"/>
              <a:ext cx="12700" cy="3175"/>
            </a:xfrm>
            <a:custGeom>
              <a:avLst/>
              <a:gdLst/>
              <a:ahLst/>
              <a:cxnLst>
                <a:cxn ang="0">
                  <a:pos x="0" y="0"/>
                </a:cxn>
                <a:cxn ang="0">
                  <a:pos x="0" y="0"/>
                </a:cxn>
                <a:cxn ang="0">
                  <a:pos x="0" y="7"/>
                </a:cxn>
                <a:cxn ang="0">
                  <a:pos x="0" y="7"/>
                </a:cxn>
                <a:cxn ang="0">
                  <a:pos x="16" y="7"/>
                </a:cxn>
                <a:cxn ang="0">
                  <a:pos x="24" y="7"/>
                </a:cxn>
                <a:cxn ang="0">
                  <a:pos x="24" y="0"/>
                </a:cxn>
                <a:cxn ang="0">
                  <a:pos x="16" y="0"/>
                </a:cxn>
                <a:cxn ang="0">
                  <a:pos x="0" y="0"/>
                </a:cxn>
              </a:cxnLst>
              <a:rect l="0" t="0" r="r" b="b"/>
              <a:pathLst>
                <a:path w="24" h="7">
                  <a:moveTo>
                    <a:pt x="0" y="0"/>
                  </a:moveTo>
                  <a:lnTo>
                    <a:pt x="0" y="0"/>
                  </a:lnTo>
                  <a:lnTo>
                    <a:pt x="0" y="7"/>
                  </a:lnTo>
                  <a:lnTo>
                    <a:pt x="0" y="7"/>
                  </a:lnTo>
                  <a:lnTo>
                    <a:pt x="16" y="7"/>
                  </a:lnTo>
                  <a:lnTo>
                    <a:pt x="24" y="7"/>
                  </a:lnTo>
                  <a:lnTo>
                    <a:pt x="24" y="0"/>
                  </a:lnTo>
                  <a:lnTo>
                    <a:pt x="16"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78" name="Line 6664"/>
            <p:cNvSpPr>
              <a:spLocks noChangeShapeType="1"/>
            </p:cNvSpPr>
            <p:nvPr/>
          </p:nvSpPr>
          <p:spPr bwMode="auto">
            <a:xfrm>
              <a:off x="6278563" y="31702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79" name="Freeform 6665"/>
            <p:cNvSpPr>
              <a:spLocks/>
            </p:cNvSpPr>
            <p:nvPr/>
          </p:nvSpPr>
          <p:spPr bwMode="auto">
            <a:xfrm>
              <a:off x="6270626" y="3167063"/>
              <a:ext cx="7938" cy="22225"/>
            </a:xfrm>
            <a:custGeom>
              <a:avLst/>
              <a:gdLst/>
              <a:ahLst/>
              <a:cxnLst>
                <a:cxn ang="0">
                  <a:pos x="16" y="7"/>
                </a:cxn>
                <a:cxn ang="0">
                  <a:pos x="16" y="0"/>
                </a:cxn>
                <a:cxn ang="0">
                  <a:pos x="8" y="0"/>
                </a:cxn>
                <a:cxn ang="0">
                  <a:pos x="0" y="7"/>
                </a:cxn>
                <a:cxn ang="0">
                  <a:pos x="0" y="43"/>
                </a:cxn>
                <a:cxn ang="0">
                  <a:pos x="16" y="43"/>
                </a:cxn>
                <a:cxn ang="0">
                  <a:pos x="16" y="7"/>
                </a:cxn>
              </a:cxnLst>
              <a:rect l="0" t="0" r="r" b="b"/>
              <a:pathLst>
                <a:path w="16" h="43">
                  <a:moveTo>
                    <a:pt x="16" y="7"/>
                  </a:moveTo>
                  <a:lnTo>
                    <a:pt x="16" y="0"/>
                  </a:lnTo>
                  <a:lnTo>
                    <a:pt x="8" y="0"/>
                  </a:lnTo>
                  <a:lnTo>
                    <a:pt x="0" y="7"/>
                  </a:lnTo>
                  <a:lnTo>
                    <a:pt x="0" y="43"/>
                  </a:lnTo>
                  <a:lnTo>
                    <a:pt x="16" y="43"/>
                  </a:lnTo>
                  <a:lnTo>
                    <a:pt x="16"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80" name="Freeform 6666"/>
            <p:cNvSpPr>
              <a:spLocks/>
            </p:cNvSpPr>
            <p:nvPr/>
          </p:nvSpPr>
          <p:spPr bwMode="auto">
            <a:xfrm>
              <a:off x="6270626" y="3167063"/>
              <a:ext cx="7938" cy="22225"/>
            </a:xfrm>
            <a:custGeom>
              <a:avLst/>
              <a:gdLst/>
              <a:ahLst/>
              <a:cxnLst>
                <a:cxn ang="0">
                  <a:pos x="16" y="7"/>
                </a:cxn>
                <a:cxn ang="0">
                  <a:pos x="16" y="0"/>
                </a:cxn>
                <a:cxn ang="0">
                  <a:pos x="8" y="0"/>
                </a:cxn>
                <a:cxn ang="0">
                  <a:pos x="0" y="7"/>
                </a:cxn>
                <a:cxn ang="0">
                  <a:pos x="0" y="43"/>
                </a:cxn>
                <a:cxn ang="0">
                  <a:pos x="8" y="43"/>
                </a:cxn>
                <a:cxn ang="0">
                  <a:pos x="16" y="43"/>
                </a:cxn>
                <a:cxn ang="0">
                  <a:pos x="16" y="43"/>
                </a:cxn>
                <a:cxn ang="0">
                  <a:pos x="16" y="7"/>
                </a:cxn>
              </a:cxnLst>
              <a:rect l="0" t="0" r="r" b="b"/>
              <a:pathLst>
                <a:path w="16" h="43">
                  <a:moveTo>
                    <a:pt x="16" y="7"/>
                  </a:moveTo>
                  <a:lnTo>
                    <a:pt x="16" y="0"/>
                  </a:lnTo>
                  <a:lnTo>
                    <a:pt x="8" y="0"/>
                  </a:lnTo>
                  <a:lnTo>
                    <a:pt x="0" y="7"/>
                  </a:lnTo>
                  <a:lnTo>
                    <a:pt x="0" y="43"/>
                  </a:lnTo>
                  <a:lnTo>
                    <a:pt x="8" y="43"/>
                  </a:lnTo>
                  <a:lnTo>
                    <a:pt x="16" y="43"/>
                  </a:lnTo>
                  <a:lnTo>
                    <a:pt x="16" y="43"/>
                  </a:lnTo>
                  <a:lnTo>
                    <a:pt x="16"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81" name="Line 6667"/>
            <p:cNvSpPr>
              <a:spLocks noChangeShapeType="1"/>
            </p:cNvSpPr>
            <p:nvPr/>
          </p:nvSpPr>
          <p:spPr bwMode="auto">
            <a:xfrm>
              <a:off x="6273801" y="31861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82" name="Freeform 6668"/>
            <p:cNvSpPr>
              <a:spLocks/>
            </p:cNvSpPr>
            <p:nvPr/>
          </p:nvSpPr>
          <p:spPr bwMode="auto">
            <a:xfrm>
              <a:off x="6270626" y="3186113"/>
              <a:ext cx="11113" cy="3175"/>
            </a:xfrm>
            <a:custGeom>
              <a:avLst/>
              <a:gdLst/>
              <a:ahLst/>
              <a:cxnLst>
                <a:cxn ang="0">
                  <a:pos x="8" y="0"/>
                </a:cxn>
                <a:cxn ang="0">
                  <a:pos x="0" y="7"/>
                </a:cxn>
                <a:cxn ang="0">
                  <a:pos x="23" y="7"/>
                </a:cxn>
                <a:cxn ang="0">
                  <a:pos x="23" y="0"/>
                </a:cxn>
                <a:cxn ang="0">
                  <a:pos x="16" y="0"/>
                </a:cxn>
                <a:cxn ang="0">
                  <a:pos x="8" y="0"/>
                </a:cxn>
              </a:cxnLst>
              <a:rect l="0" t="0" r="r" b="b"/>
              <a:pathLst>
                <a:path w="23" h="7">
                  <a:moveTo>
                    <a:pt x="8" y="0"/>
                  </a:moveTo>
                  <a:lnTo>
                    <a:pt x="0" y="7"/>
                  </a:lnTo>
                  <a:lnTo>
                    <a:pt x="23" y="7"/>
                  </a:lnTo>
                  <a:lnTo>
                    <a:pt x="23"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83" name="Freeform 6669"/>
            <p:cNvSpPr>
              <a:spLocks/>
            </p:cNvSpPr>
            <p:nvPr/>
          </p:nvSpPr>
          <p:spPr bwMode="auto">
            <a:xfrm>
              <a:off x="6270626" y="3186113"/>
              <a:ext cx="11113" cy="3175"/>
            </a:xfrm>
            <a:custGeom>
              <a:avLst/>
              <a:gdLst/>
              <a:ahLst/>
              <a:cxnLst>
                <a:cxn ang="0">
                  <a:pos x="8" y="0"/>
                </a:cxn>
                <a:cxn ang="0">
                  <a:pos x="8" y="0"/>
                </a:cxn>
                <a:cxn ang="0">
                  <a:pos x="0" y="7"/>
                </a:cxn>
                <a:cxn ang="0">
                  <a:pos x="8" y="7"/>
                </a:cxn>
                <a:cxn ang="0">
                  <a:pos x="16" y="7"/>
                </a:cxn>
                <a:cxn ang="0">
                  <a:pos x="23" y="7"/>
                </a:cxn>
                <a:cxn ang="0">
                  <a:pos x="23" y="0"/>
                </a:cxn>
                <a:cxn ang="0">
                  <a:pos x="16" y="0"/>
                </a:cxn>
                <a:cxn ang="0">
                  <a:pos x="8" y="0"/>
                </a:cxn>
              </a:cxnLst>
              <a:rect l="0" t="0" r="r" b="b"/>
              <a:pathLst>
                <a:path w="23" h="7">
                  <a:moveTo>
                    <a:pt x="8" y="0"/>
                  </a:moveTo>
                  <a:lnTo>
                    <a:pt x="8" y="0"/>
                  </a:lnTo>
                  <a:lnTo>
                    <a:pt x="0" y="7"/>
                  </a:lnTo>
                  <a:lnTo>
                    <a:pt x="8" y="7"/>
                  </a:lnTo>
                  <a:lnTo>
                    <a:pt x="16" y="7"/>
                  </a:lnTo>
                  <a:lnTo>
                    <a:pt x="23" y="7"/>
                  </a:lnTo>
                  <a:lnTo>
                    <a:pt x="23"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84" name="Line 6670"/>
            <p:cNvSpPr>
              <a:spLocks noChangeShapeType="1"/>
            </p:cNvSpPr>
            <p:nvPr/>
          </p:nvSpPr>
          <p:spPr bwMode="auto">
            <a:xfrm>
              <a:off x="6278563" y="31861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85" name="Freeform 6671"/>
            <p:cNvSpPr>
              <a:spLocks/>
            </p:cNvSpPr>
            <p:nvPr/>
          </p:nvSpPr>
          <p:spPr bwMode="auto">
            <a:xfrm>
              <a:off x="6273801" y="3186113"/>
              <a:ext cx="15875" cy="3175"/>
            </a:xfrm>
            <a:custGeom>
              <a:avLst/>
              <a:gdLst/>
              <a:ahLst/>
              <a:cxnLst>
                <a:cxn ang="0">
                  <a:pos x="8" y="0"/>
                </a:cxn>
                <a:cxn ang="0">
                  <a:pos x="0" y="7"/>
                </a:cxn>
                <a:cxn ang="0">
                  <a:pos x="30" y="7"/>
                </a:cxn>
                <a:cxn ang="0">
                  <a:pos x="30" y="0"/>
                </a:cxn>
                <a:cxn ang="0">
                  <a:pos x="23" y="0"/>
                </a:cxn>
                <a:cxn ang="0">
                  <a:pos x="8" y="0"/>
                </a:cxn>
              </a:cxnLst>
              <a:rect l="0" t="0" r="r" b="b"/>
              <a:pathLst>
                <a:path w="30" h="7">
                  <a:moveTo>
                    <a:pt x="8" y="0"/>
                  </a:moveTo>
                  <a:lnTo>
                    <a:pt x="0" y="7"/>
                  </a:lnTo>
                  <a:lnTo>
                    <a:pt x="30" y="7"/>
                  </a:lnTo>
                  <a:lnTo>
                    <a:pt x="30" y="0"/>
                  </a:lnTo>
                  <a:lnTo>
                    <a:pt x="23"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86" name="Freeform 6672"/>
            <p:cNvSpPr>
              <a:spLocks/>
            </p:cNvSpPr>
            <p:nvPr/>
          </p:nvSpPr>
          <p:spPr bwMode="auto">
            <a:xfrm>
              <a:off x="6273801" y="3186113"/>
              <a:ext cx="15875" cy="3175"/>
            </a:xfrm>
            <a:custGeom>
              <a:avLst/>
              <a:gdLst/>
              <a:ahLst/>
              <a:cxnLst>
                <a:cxn ang="0">
                  <a:pos x="8" y="0"/>
                </a:cxn>
                <a:cxn ang="0">
                  <a:pos x="8" y="0"/>
                </a:cxn>
                <a:cxn ang="0">
                  <a:pos x="0" y="7"/>
                </a:cxn>
                <a:cxn ang="0">
                  <a:pos x="8" y="7"/>
                </a:cxn>
                <a:cxn ang="0">
                  <a:pos x="23" y="7"/>
                </a:cxn>
                <a:cxn ang="0">
                  <a:pos x="30" y="7"/>
                </a:cxn>
                <a:cxn ang="0">
                  <a:pos x="30" y="0"/>
                </a:cxn>
                <a:cxn ang="0">
                  <a:pos x="23" y="0"/>
                </a:cxn>
                <a:cxn ang="0">
                  <a:pos x="8" y="0"/>
                </a:cxn>
              </a:cxnLst>
              <a:rect l="0" t="0" r="r" b="b"/>
              <a:pathLst>
                <a:path w="30" h="7">
                  <a:moveTo>
                    <a:pt x="8" y="0"/>
                  </a:moveTo>
                  <a:lnTo>
                    <a:pt x="8" y="0"/>
                  </a:lnTo>
                  <a:lnTo>
                    <a:pt x="0" y="7"/>
                  </a:lnTo>
                  <a:lnTo>
                    <a:pt x="8" y="7"/>
                  </a:lnTo>
                  <a:lnTo>
                    <a:pt x="23" y="7"/>
                  </a:lnTo>
                  <a:lnTo>
                    <a:pt x="30" y="7"/>
                  </a:lnTo>
                  <a:lnTo>
                    <a:pt x="30" y="0"/>
                  </a:lnTo>
                  <a:lnTo>
                    <a:pt x="23"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87" name="Line 6673"/>
            <p:cNvSpPr>
              <a:spLocks noChangeShapeType="1"/>
            </p:cNvSpPr>
            <p:nvPr/>
          </p:nvSpPr>
          <p:spPr bwMode="auto">
            <a:xfrm>
              <a:off x="6286501" y="31861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88" name="Freeform 6674"/>
            <p:cNvSpPr>
              <a:spLocks/>
            </p:cNvSpPr>
            <p:nvPr/>
          </p:nvSpPr>
          <p:spPr bwMode="auto">
            <a:xfrm>
              <a:off x="6281738" y="3186113"/>
              <a:ext cx="44450" cy="3175"/>
            </a:xfrm>
            <a:custGeom>
              <a:avLst/>
              <a:gdLst/>
              <a:ahLst/>
              <a:cxnLst>
                <a:cxn ang="0">
                  <a:pos x="8" y="0"/>
                </a:cxn>
                <a:cxn ang="0">
                  <a:pos x="0" y="0"/>
                </a:cxn>
                <a:cxn ang="0">
                  <a:pos x="0" y="7"/>
                </a:cxn>
                <a:cxn ang="0">
                  <a:pos x="83" y="7"/>
                </a:cxn>
                <a:cxn ang="0">
                  <a:pos x="83" y="0"/>
                </a:cxn>
                <a:cxn ang="0">
                  <a:pos x="75" y="0"/>
                </a:cxn>
                <a:cxn ang="0">
                  <a:pos x="8" y="0"/>
                </a:cxn>
              </a:cxnLst>
              <a:rect l="0" t="0" r="r" b="b"/>
              <a:pathLst>
                <a:path w="83" h="7">
                  <a:moveTo>
                    <a:pt x="8" y="0"/>
                  </a:moveTo>
                  <a:lnTo>
                    <a:pt x="0" y="0"/>
                  </a:lnTo>
                  <a:lnTo>
                    <a:pt x="0" y="7"/>
                  </a:lnTo>
                  <a:lnTo>
                    <a:pt x="83" y="7"/>
                  </a:lnTo>
                  <a:lnTo>
                    <a:pt x="83" y="0"/>
                  </a:lnTo>
                  <a:lnTo>
                    <a:pt x="7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89" name="Freeform 6675"/>
            <p:cNvSpPr>
              <a:spLocks/>
            </p:cNvSpPr>
            <p:nvPr/>
          </p:nvSpPr>
          <p:spPr bwMode="auto">
            <a:xfrm>
              <a:off x="6281738" y="3186113"/>
              <a:ext cx="44450" cy="3175"/>
            </a:xfrm>
            <a:custGeom>
              <a:avLst/>
              <a:gdLst/>
              <a:ahLst/>
              <a:cxnLst>
                <a:cxn ang="0">
                  <a:pos x="8" y="0"/>
                </a:cxn>
                <a:cxn ang="0">
                  <a:pos x="0" y="0"/>
                </a:cxn>
                <a:cxn ang="0">
                  <a:pos x="0" y="7"/>
                </a:cxn>
                <a:cxn ang="0">
                  <a:pos x="8" y="7"/>
                </a:cxn>
                <a:cxn ang="0">
                  <a:pos x="75" y="7"/>
                </a:cxn>
                <a:cxn ang="0">
                  <a:pos x="83" y="7"/>
                </a:cxn>
                <a:cxn ang="0">
                  <a:pos x="83" y="0"/>
                </a:cxn>
                <a:cxn ang="0">
                  <a:pos x="75" y="0"/>
                </a:cxn>
                <a:cxn ang="0">
                  <a:pos x="8" y="0"/>
                </a:cxn>
              </a:cxnLst>
              <a:rect l="0" t="0" r="r" b="b"/>
              <a:pathLst>
                <a:path w="83" h="7">
                  <a:moveTo>
                    <a:pt x="8" y="0"/>
                  </a:moveTo>
                  <a:lnTo>
                    <a:pt x="0" y="0"/>
                  </a:lnTo>
                  <a:lnTo>
                    <a:pt x="0" y="7"/>
                  </a:lnTo>
                  <a:lnTo>
                    <a:pt x="8" y="7"/>
                  </a:lnTo>
                  <a:lnTo>
                    <a:pt x="75" y="7"/>
                  </a:lnTo>
                  <a:lnTo>
                    <a:pt x="83" y="7"/>
                  </a:lnTo>
                  <a:lnTo>
                    <a:pt x="83" y="0"/>
                  </a:lnTo>
                  <a:lnTo>
                    <a:pt x="7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90" name="Line 6676"/>
            <p:cNvSpPr>
              <a:spLocks noChangeShapeType="1"/>
            </p:cNvSpPr>
            <p:nvPr/>
          </p:nvSpPr>
          <p:spPr bwMode="auto">
            <a:xfrm>
              <a:off x="6321426" y="31861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91" name="Freeform 6677"/>
            <p:cNvSpPr>
              <a:spLocks/>
            </p:cNvSpPr>
            <p:nvPr/>
          </p:nvSpPr>
          <p:spPr bwMode="auto">
            <a:xfrm>
              <a:off x="6318251" y="3186113"/>
              <a:ext cx="12700" cy="3175"/>
            </a:xfrm>
            <a:custGeom>
              <a:avLst/>
              <a:gdLst/>
              <a:ahLst/>
              <a:cxnLst>
                <a:cxn ang="0">
                  <a:pos x="7" y="0"/>
                </a:cxn>
                <a:cxn ang="0">
                  <a:pos x="0" y="7"/>
                </a:cxn>
                <a:cxn ang="0">
                  <a:pos x="23" y="7"/>
                </a:cxn>
                <a:cxn ang="0">
                  <a:pos x="23" y="0"/>
                </a:cxn>
                <a:cxn ang="0">
                  <a:pos x="15" y="0"/>
                </a:cxn>
                <a:cxn ang="0">
                  <a:pos x="7" y="0"/>
                </a:cxn>
              </a:cxnLst>
              <a:rect l="0" t="0" r="r" b="b"/>
              <a:pathLst>
                <a:path w="23" h="7">
                  <a:moveTo>
                    <a:pt x="7" y="0"/>
                  </a:moveTo>
                  <a:lnTo>
                    <a:pt x="0" y="7"/>
                  </a:lnTo>
                  <a:lnTo>
                    <a:pt x="23" y="7"/>
                  </a:lnTo>
                  <a:lnTo>
                    <a:pt x="23" y="0"/>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92" name="Freeform 6678"/>
            <p:cNvSpPr>
              <a:spLocks/>
            </p:cNvSpPr>
            <p:nvPr/>
          </p:nvSpPr>
          <p:spPr bwMode="auto">
            <a:xfrm>
              <a:off x="6318251" y="3186113"/>
              <a:ext cx="12700" cy="3175"/>
            </a:xfrm>
            <a:custGeom>
              <a:avLst/>
              <a:gdLst/>
              <a:ahLst/>
              <a:cxnLst>
                <a:cxn ang="0">
                  <a:pos x="7" y="0"/>
                </a:cxn>
                <a:cxn ang="0">
                  <a:pos x="7" y="0"/>
                </a:cxn>
                <a:cxn ang="0">
                  <a:pos x="0" y="7"/>
                </a:cxn>
                <a:cxn ang="0">
                  <a:pos x="7" y="7"/>
                </a:cxn>
                <a:cxn ang="0">
                  <a:pos x="15" y="7"/>
                </a:cxn>
                <a:cxn ang="0">
                  <a:pos x="23" y="7"/>
                </a:cxn>
                <a:cxn ang="0">
                  <a:pos x="23" y="0"/>
                </a:cxn>
                <a:cxn ang="0">
                  <a:pos x="15" y="0"/>
                </a:cxn>
                <a:cxn ang="0">
                  <a:pos x="7" y="0"/>
                </a:cxn>
              </a:cxnLst>
              <a:rect l="0" t="0" r="r" b="b"/>
              <a:pathLst>
                <a:path w="23" h="7">
                  <a:moveTo>
                    <a:pt x="7" y="0"/>
                  </a:moveTo>
                  <a:lnTo>
                    <a:pt x="7" y="0"/>
                  </a:lnTo>
                  <a:lnTo>
                    <a:pt x="0" y="7"/>
                  </a:lnTo>
                  <a:lnTo>
                    <a:pt x="7" y="7"/>
                  </a:lnTo>
                  <a:lnTo>
                    <a:pt x="15" y="7"/>
                  </a:lnTo>
                  <a:lnTo>
                    <a:pt x="23" y="7"/>
                  </a:lnTo>
                  <a:lnTo>
                    <a:pt x="23"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93" name="Line 6679"/>
            <p:cNvSpPr>
              <a:spLocks noChangeShapeType="1"/>
            </p:cNvSpPr>
            <p:nvPr/>
          </p:nvSpPr>
          <p:spPr bwMode="auto">
            <a:xfrm>
              <a:off x="6326188" y="31861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94" name="Freeform 6680"/>
            <p:cNvSpPr>
              <a:spLocks/>
            </p:cNvSpPr>
            <p:nvPr/>
          </p:nvSpPr>
          <p:spPr bwMode="auto">
            <a:xfrm>
              <a:off x="6321426" y="3186113"/>
              <a:ext cx="15875" cy="3175"/>
            </a:xfrm>
            <a:custGeom>
              <a:avLst/>
              <a:gdLst/>
              <a:ahLst/>
              <a:cxnLst>
                <a:cxn ang="0">
                  <a:pos x="8" y="0"/>
                </a:cxn>
                <a:cxn ang="0">
                  <a:pos x="0" y="7"/>
                </a:cxn>
                <a:cxn ang="0">
                  <a:pos x="30" y="7"/>
                </a:cxn>
                <a:cxn ang="0">
                  <a:pos x="30" y="0"/>
                </a:cxn>
                <a:cxn ang="0">
                  <a:pos x="22" y="0"/>
                </a:cxn>
                <a:cxn ang="0">
                  <a:pos x="8" y="0"/>
                </a:cxn>
              </a:cxnLst>
              <a:rect l="0" t="0" r="r" b="b"/>
              <a:pathLst>
                <a:path w="30" h="7">
                  <a:moveTo>
                    <a:pt x="8" y="0"/>
                  </a:moveTo>
                  <a:lnTo>
                    <a:pt x="0" y="7"/>
                  </a:lnTo>
                  <a:lnTo>
                    <a:pt x="30" y="7"/>
                  </a:lnTo>
                  <a:lnTo>
                    <a:pt x="30" y="0"/>
                  </a:lnTo>
                  <a:lnTo>
                    <a:pt x="22"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95" name="Freeform 6681"/>
            <p:cNvSpPr>
              <a:spLocks/>
            </p:cNvSpPr>
            <p:nvPr/>
          </p:nvSpPr>
          <p:spPr bwMode="auto">
            <a:xfrm>
              <a:off x="6321426" y="3186113"/>
              <a:ext cx="15875" cy="3175"/>
            </a:xfrm>
            <a:custGeom>
              <a:avLst/>
              <a:gdLst/>
              <a:ahLst/>
              <a:cxnLst>
                <a:cxn ang="0">
                  <a:pos x="8" y="0"/>
                </a:cxn>
                <a:cxn ang="0">
                  <a:pos x="8" y="0"/>
                </a:cxn>
                <a:cxn ang="0">
                  <a:pos x="0" y="7"/>
                </a:cxn>
                <a:cxn ang="0">
                  <a:pos x="8" y="7"/>
                </a:cxn>
                <a:cxn ang="0">
                  <a:pos x="22" y="7"/>
                </a:cxn>
                <a:cxn ang="0">
                  <a:pos x="30" y="7"/>
                </a:cxn>
                <a:cxn ang="0">
                  <a:pos x="30" y="0"/>
                </a:cxn>
                <a:cxn ang="0">
                  <a:pos x="22" y="0"/>
                </a:cxn>
                <a:cxn ang="0">
                  <a:pos x="8" y="0"/>
                </a:cxn>
              </a:cxnLst>
              <a:rect l="0" t="0" r="r" b="b"/>
              <a:pathLst>
                <a:path w="30" h="7">
                  <a:moveTo>
                    <a:pt x="8" y="0"/>
                  </a:moveTo>
                  <a:lnTo>
                    <a:pt x="8" y="0"/>
                  </a:lnTo>
                  <a:lnTo>
                    <a:pt x="0" y="7"/>
                  </a:lnTo>
                  <a:lnTo>
                    <a:pt x="8" y="7"/>
                  </a:lnTo>
                  <a:lnTo>
                    <a:pt x="22" y="7"/>
                  </a:lnTo>
                  <a:lnTo>
                    <a:pt x="30" y="7"/>
                  </a:lnTo>
                  <a:lnTo>
                    <a:pt x="30" y="0"/>
                  </a:lnTo>
                  <a:lnTo>
                    <a:pt x="22"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96" name="Line 6682"/>
            <p:cNvSpPr>
              <a:spLocks noChangeShapeType="1"/>
            </p:cNvSpPr>
            <p:nvPr/>
          </p:nvSpPr>
          <p:spPr bwMode="auto">
            <a:xfrm>
              <a:off x="6334126" y="31861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97" name="Freeform 6683"/>
            <p:cNvSpPr>
              <a:spLocks/>
            </p:cNvSpPr>
            <p:nvPr/>
          </p:nvSpPr>
          <p:spPr bwMode="auto">
            <a:xfrm>
              <a:off x="6330951" y="3186113"/>
              <a:ext cx="11113" cy="3175"/>
            </a:xfrm>
            <a:custGeom>
              <a:avLst/>
              <a:gdLst/>
              <a:ahLst/>
              <a:cxnLst>
                <a:cxn ang="0">
                  <a:pos x="6" y="0"/>
                </a:cxn>
                <a:cxn ang="0">
                  <a:pos x="0" y="0"/>
                </a:cxn>
                <a:cxn ang="0">
                  <a:pos x="0" y="7"/>
                </a:cxn>
                <a:cxn ang="0">
                  <a:pos x="22" y="7"/>
                </a:cxn>
                <a:cxn ang="0">
                  <a:pos x="22" y="0"/>
                </a:cxn>
                <a:cxn ang="0">
                  <a:pos x="14" y="0"/>
                </a:cxn>
                <a:cxn ang="0">
                  <a:pos x="6" y="0"/>
                </a:cxn>
              </a:cxnLst>
              <a:rect l="0" t="0" r="r" b="b"/>
              <a:pathLst>
                <a:path w="22" h="7">
                  <a:moveTo>
                    <a:pt x="6" y="0"/>
                  </a:moveTo>
                  <a:lnTo>
                    <a:pt x="0" y="0"/>
                  </a:lnTo>
                  <a:lnTo>
                    <a:pt x="0" y="7"/>
                  </a:lnTo>
                  <a:lnTo>
                    <a:pt x="22" y="7"/>
                  </a:lnTo>
                  <a:lnTo>
                    <a:pt x="22" y="0"/>
                  </a:lnTo>
                  <a:lnTo>
                    <a:pt x="14" y="0"/>
                  </a:lnTo>
                  <a:lnTo>
                    <a:pt x="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98" name="Freeform 6684"/>
            <p:cNvSpPr>
              <a:spLocks/>
            </p:cNvSpPr>
            <p:nvPr/>
          </p:nvSpPr>
          <p:spPr bwMode="auto">
            <a:xfrm>
              <a:off x="6330951" y="3186113"/>
              <a:ext cx="11113" cy="3175"/>
            </a:xfrm>
            <a:custGeom>
              <a:avLst/>
              <a:gdLst/>
              <a:ahLst/>
              <a:cxnLst>
                <a:cxn ang="0">
                  <a:pos x="6" y="0"/>
                </a:cxn>
                <a:cxn ang="0">
                  <a:pos x="0" y="0"/>
                </a:cxn>
                <a:cxn ang="0">
                  <a:pos x="0" y="7"/>
                </a:cxn>
                <a:cxn ang="0">
                  <a:pos x="6" y="7"/>
                </a:cxn>
                <a:cxn ang="0">
                  <a:pos x="14" y="7"/>
                </a:cxn>
                <a:cxn ang="0">
                  <a:pos x="22" y="7"/>
                </a:cxn>
                <a:cxn ang="0">
                  <a:pos x="22" y="0"/>
                </a:cxn>
                <a:cxn ang="0">
                  <a:pos x="14" y="0"/>
                </a:cxn>
                <a:cxn ang="0">
                  <a:pos x="6" y="0"/>
                </a:cxn>
              </a:cxnLst>
              <a:rect l="0" t="0" r="r" b="b"/>
              <a:pathLst>
                <a:path w="22" h="7">
                  <a:moveTo>
                    <a:pt x="6" y="0"/>
                  </a:moveTo>
                  <a:lnTo>
                    <a:pt x="0" y="0"/>
                  </a:lnTo>
                  <a:lnTo>
                    <a:pt x="0" y="7"/>
                  </a:lnTo>
                  <a:lnTo>
                    <a:pt x="6" y="7"/>
                  </a:lnTo>
                  <a:lnTo>
                    <a:pt x="14" y="7"/>
                  </a:lnTo>
                  <a:lnTo>
                    <a:pt x="22" y="7"/>
                  </a:lnTo>
                  <a:lnTo>
                    <a:pt x="22" y="0"/>
                  </a:lnTo>
                  <a:lnTo>
                    <a:pt x="14" y="0"/>
                  </a:lnTo>
                  <a:lnTo>
                    <a:pt x="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199" name="Line 6685"/>
            <p:cNvSpPr>
              <a:spLocks noChangeShapeType="1"/>
            </p:cNvSpPr>
            <p:nvPr/>
          </p:nvSpPr>
          <p:spPr bwMode="auto">
            <a:xfrm>
              <a:off x="6337301" y="31861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00" name="Freeform 6686"/>
            <p:cNvSpPr>
              <a:spLocks/>
            </p:cNvSpPr>
            <p:nvPr/>
          </p:nvSpPr>
          <p:spPr bwMode="auto">
            <a:xfrm>
              <a:off x="6334126" y="3186113"/>
              <a:ext cx="11113" cy="3175"/>
            </a:xfrm>
            <a:custGeom>
              <a:avLst/>
              <a:gdLst/>
              <a:ahLst/>
              <a:cxnLst>
                <a:cxn ang="0">
                  <a:pos x="8" y="0"/>
                </a:cxn>
                <a:cxn ang="0">
                  <a:pos x="0" y="0"/>
                </a:cxn>
                <a:cxn ang="0">
                  <a:pos x="0" y="7"/>
                </a:cxn>
                <a:cxn ang="0">
                  <a:pos x="23" y="7"/>
                </a:cxn>
                <a:cxn ang="0">
                  <a:pos x="23" y="0"/>
                </a:cxn>
                <a:cxn ang="0">
                  <a:pos x="16" y="0"/>
                </a:cxn>
                <a:cxn ang="0">
                  <a:pos x="8" y="0"/>
                </a:cxn>
              </a:cxnLst>
              <a:rect l="0" t="0" r="r" b="b"/>
              <a:pathLst>
                <a:path w="23" h="7">
                  <a:moveTo>
                    <a:pt x="8" y="0"/>
                  </a:moveTo>
                  <a:lnTo>
                    <a:pt x="0" y="0"/>
                  </a:lnTo>
                  <a:lnTo>
                    <a:pt x="0" y="7"/>
                  </a:lnTo>
                  <a:lnTo>
                    <a:pt x="23" y="7"/>
                  </a:lnTo>
                  <a:lnTo>
                    <a:pt x="23"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01" name="Freeform 6687"/>
            <p:cNvSpPr>
              <a:spLocks/>
            </p:cNvSpPr>
            <p:nvPr/>
          </p:nvSpPr>
          <p:spPr bwMode="auto">
            <a:xfrm>
              <a:off x="6334126" y="3186113"/>
              <a:ext cx="11113" cy="3175"/>
            </a:xfrm>
            <a:custGeom>
              <a:avLst/>
              <a:gdLst/>
              <a:ahLst/>
              <a:cxnLst>
                <a:cxn ang="0">
                  <a:pos x="8" y="0"/>
                </a:cxn>
                <a:cxn ang="0">
                  <a:pos x="0" y="0"/>
                </a:cxn>
                <a:cxn ang="0">
                  <a:pos x="0" y="7"/>
                </a:cxn>
                <a:cxn ang="0">
                  <a:pos x="8" y="7"/>
                </a:cxn>
                <a:cxn ang="0">
                  <a:pos x="16" y="7"/>
                </a:cxn>
                <a:cxn ang="0">
                  <a:pos x="23" y="7"/>
                </a:cxn>
                <a:cxn ang="0">
                  <a:pos x="23" y="0"/>
                </a:cxn>
                <a:cxn ang="0">
                  <a:pos x="16" y="0"/>
                </a:cxn>
                <a:cxn ang="0">
                  <a:pos x="8" y="0"/>
                </a:cxn>
              </a:cxnLst>
              <a:rect l="0" t="0" r="r" b="b"/>
              <a:pathLst>
                <a:path w="23" h="7">
                  <a:moveTo>
                    <a:pt x="8" y="0"/>
                  </a:moveTo>
                  <a:lnTo>
                    <a:pt x="0" y="0"/>
                  </a:lnTo>
                  <a:lnTo>
                    <a:pt x="0" y="7"/>
                  </a:lnTo>
                  <a:lnTo>
                    <a:pt x="8" y="7"/>
                  </a:lnTo>
                  <a:lnTo>
                    <a:pt x="16" y="7"/>
                  </a:lnTo>
                  <a:lnTo>
                    <a:pt x="23" y="7"/>
                  </a:lnTo>
                  <a:lnTo>
                    <a:pt x="23"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02" name="Line 6688"/>
            <p:cNvSpPr>
              <a:spLocks noChangeShapeType="1"/>
            </p:cNvSpPr>
            <p:nvPr/>
          </p:nvSpPr>
          <p:spPr bwMode="auto">
            <a:xfrm>
              <a:off x="6342063" y="31861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03" name="Freeform 6689"/>
            <p:cNvSpPr>
              <a:spLocks/>
            </p:cNvSpPr>
            <p:nvPr/>
          </p:nvSpPr>
          <p:spPr bwMode="auto">
            <a:xfrm>
              <a:off x="6337301" y="3186113"/>
              <a:ext cx="12700" cy="3175"/>
            </a:xfrm>
            <a:custGeom>
              <a:avLst/>
              <a:gdLst/>
              <a:ahLst/>
              <a:cxnLst>
                <a:cxn ang="0">
                  <a:pos x="8" y="0"/>
                </a:cxn>
                <a:cxn ang="0">
                  <a:pos x="0" y="0"/>
                </a:cxn>
                <a:cxn ang="0">
                  <a:pos x="0" y="7"/>
                </a:cxn>
                <a:cxn ang="0">
                  <a:pos x="23" y="7"/>
                </a:cxn>
                <a:cxn ang="0">
                  <a:pos x="23" y="0"/>
                </a:cxn>
                <a:cxn ang="0">
                  <a:pos x="15" y="0"/>
                </a:cxn>
                <a:cxn ang="0">
                  <a:pos x="8" y="0"/>
                </a:cxn>
              </a:cxnLst>
              <a:rect l="0" t="0" r="r" b="b"/>
              <a:pathLst>
                <a:path w="23" h="7">
                  <a:moveTo>
                    <a:pt x="8" y="0"/>
                  </a:moveTo>
                  <a:lnTo>
                    <a:pt x="0" y="0"/>
                  </a:lnTo>
                  <a:lnTo>
                    <a:pt x="0" y="7"/>
                  </a:lnTo>
                  <a:lnTo>
                    <a:pt x="23" y="7"/>
                  </a:lnTo>
                  <a:lnTo>
                    <a:pt x="23" y="0"/>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04" name="Freeform 6690"/>
            <p:cNvSpPr>
              <a:spLocks/>
            </p:cNvSpPr>
            <p:nvPr/>
          </p:nvSpPr>
          <p:spPr bwMode="auto">
            <a:xfrm>
              <a:off x="6337301" y="3186113"/>
              <a:ext cx="12700" cy="3175"/>
            </a:xfrm>
            <a:custGeom>
              <a:avLst/>
              <a:gdLst/>
              <a:ahLst/>
              <a:cxnLst>
                <a:cxn ang="0">
                  <a:pos x="8" y="0"/>
                </a:cxn>
                <a:cxn ang="0">
                  <a:pos x="0" y="0"/>
                </a:cxn>
                <a:cxn ang="0">
                  <a:pos x="0" y="7"/>
                </a:cxn>
                <a:cxn ang="0">
                  <a:pos x="8" y="7"/>
                </a:cxn>
                <a:cxn ang="0">
                  <a:pos x="15" y="7"/>
                </a:cxn>
                <a:cxn ang="0">
                  <a:pos x="23" y="7"/>
                </a:cxn>
                <a:cxn ang="0">
                  <a:pos x="23" y="0"/>
                </a:cxn>
                <a:cxn ang="0">
                  <a:pos x="15" y="0"/>
                </a:cxn>
                <a:cxn ang="0">
                  <a:pos x="8" y="0"/>
                </a:cxn>
              </a:cxnLst>
              <a:rect l="0" t="0" r="r" b="b"/>
              <a:pathLst>
                <a:path w="23" h="7">
                  <a:moveTo>
                    <a:pt x="8" y="0"/>
                  </a:moveTo>
                  <a:lnTo>
                    <a:pt x="0" y="0"/>
                  </a:lnTo>
                  <a:lnTo>
                    <a:pt x="0" y="7"/>
                  </a:lnTo>
                  <a:lnTo>
                    <a:pt x="8" y="7"/>
                  </a:lnTo>
                  <a:lnTo>
                    <a:pt x="15" y="7"/>
                  </a:lnTo>
                  <a:lnTo>
                    <a:pt x="23" y="7"/>
                  </a:lnTo>
                  <a:lnTo>
                    <a:pt x="23"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05" name="Line 6691"/>
            <p:cNvSpPr>
              <a:spLocks noChangeShapeType="1"/>
            </p:cNvSpPr>
            <p:nvPr/>
          </p:nvSpPr>
          <p:spPr bwMode="auto">
            <a:xfrm>
              <a:off x="6345238" y="31861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06" name="Freeform 6692"/>
            <p:cNvSpPr>
              <a:spLocks/>
            </p:cNvSpPr>
            <p:nvPr/>
          </p:nvSpPr>
          <p:spPr bwMode="auto">
            <a:xfrm>
              <a:off x="6342063" y="3186113"/>
              <a:ext cx="12700" cy="3175"/>
            </a:xfrm>
            <a:custGeom>
              <a:avLst/>
              <a:gdLst/>
              <a:ahLst/>
              <a:cxnLst>
                <a:cxn ang="0">
                  <a:pos x="7" y="0"/>
                </a:cxn>
                <a:cxn ang="0">
                  <a:pos x="0" y="0"/>
                </a:cxn>
                <a:cxn ang="0">
                  <a:pos x="0" y="7"/>
                </a:cxn>
                <a:cxn ang="0">
                  <a:pos x="23" y="7"/>
                </a:cxn>
                <a:cxn ang="0">
                  <a:pos x="15" y="0"/>
                </a:cxn>
                <a:cxn ang="0">
                  <a:pos x="7" y="0"/>
                </a:cxn>
              </a:cxnLst>
              <a:rect l="0" t="0" r="r" b="b"/>
              <a:pathLst>
                <a:path w="23" h="7">
                  <a:moveTo>
                    <a:pt x="7" y="0"/>
                  </a:moveTo>
                  <a:lnTo>
                    <a:pt x="0" y="0"/>
                  </a:lnTo>
                  <a:lnTo>
                    <a:pt x="0" y="7"/>
                  </a:lnTo>
                  <a:lnTo>
                    <a:pt x="23" y="7"/>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07" name="Freeform 6693"/>
            <p:cNvSpPr>
              <a:spLocks/>
            </p:cNvSpPr>
            <p:nvPr/>
          </p:nvSpPr>
          <p:spPr bwMode="auto">
            <a:xfrm>
              <a:off x="6342063" y="3186113"/>
              <a:ext cx="12700" cy="3175"/>
            </a:xfrm>
            <a:custGeom>
              <a:avLst/>
              <a:gdLst/>
              <a:ahLst/>
              <a:cxnLst>
                <a:cxn ang="0">
                  <a:pos x="7" y="0"/>
                </a:cxn>
                <a:cxn ang="0">
                  <a:pos x="0" y="0"/>
                </a:cxn>
                <a:cxn ang="0">
                  <a:pos x="0" y="7"/>
                </a:cxn>
                <a:cxn ang="0">
                  <a:pos x="7" y="7"/>
                </a:cxn>
                <a:cxn ang="0">
                  <a:pos x="15" y="7"/>
                </a:cxn>
                <a:cxn ang="0">
                  <a:pos x="23" y="7"/>
                </a:cxn>
                <a:cxn ang="0">
                  <a:pos x="15" y="0"/>
                </a:cxn>
                <a:cxn ang="0">
                  <a:pos x="15" y="0"/>
                </a:cxn>
                <a:cxn ang="0">
                  <a:pos x="7" y="0"/>
                </a:cxn>
              </a:cxnLst>
              <a:rect l="0" t="0" r="r" b="b"/>
              <a:pathLst>
                <a:path w="23" h="7">
                  <a:moveTo>
                    <a:pt x="7" y="0"/>
                  </a:moveTo>
                  <a:lnTo>
                    <a:pt x="0" y="0"/>
                  </a:lnTo>
                  <a:lnTo>
                    <a:pt x="0" y="7"/>
                  </a:lnTo>
                  <a:lnTo>
                    <a:pt x="7" y="7"/>
                  </a:lnTo>
                  <a:lnTo>
                    <a:pt x="15" y="7"/>
                  </a:lnTo>
                  <a:lnTo>
                    <a:pt x="23" y="7"/>
                  </a:lnTo>
                  <a:lnTo>
                    <a:pt x="15"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08" name="Line 6694"/>
            <p:cNvSpPr>
              <a:spLocks noChangeShapeType="1"/>
            </p:cNvSpPr>
            <p:nvPr/>
          </p:nvSpPr>
          <p:spPr bwMode="auto">
            <a:xfrm>
              <a:off x="6350001" y="31861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09" name="Freeform 6695"/>
            <p:cNvSpPr>
              <a:spLocks/>
            </p:cNvSpPr>
            <p:nvPr/>
          </p:nvSpPr>
          <p:spPr bwMode="auto">
            <a:xfrm>
              <a:off x="6345238" y="3186113"/>
              <a:ext cx="25400" cy="3175"/>
            </a:xfrm>
            <a:custGeom>
              <a:avLst/>
              <a:gdLst/>
              <a:ahLst/>
              <a:cxnLst>
                <a:cxn ang="0">
                  <a:pos x="8" y="0"/>
                </a:cxn>
                <a:cxn ang="0">
                  <a:pos x="0" y="0"/>
                </a:cxn>
                <a:cxn ang="0">
                  <a:pos x="0" y="7"/>
                </a:cxn>
                <a:cxn ang="0">
                  <a:pos x="46" y="7"/>
                </a:cxn>
                <a:cxn ang="0">
                  <a:pos x="46" y="0"/>
                </a:cxn>
                <a:cxn ang="0">
                  <a:pos x="38" y="0"/>
                </a:cxn>
                <a:cxn ang="0">
                  <a:pos x="8" y="0"/>
                </a:cxn>
              </a:cxnLst>
              <a:rect l="0" t="0" r="r" b="b"/>
              <a:pathLst>
                <a:path w="46" h="7">
                  <a:moveTo>
                    <a:pt x="8" y="0"/>
                  </a:moveTo>
                  <a:lnTo>
                    <a:pt x="0" y="0"/>
                  </a:lnTo>
                  <a:lnTo>
                    <a:pt x="0" y="7"/>
                  </a:lnTo>
                  <a:lnTo>
                    <a:pt x="46" y="7"/>
                  </a:lnTo>
                  <a:lnTo>
                    <a:pt x="46" y="0"/>
                  </a:lnTo>
                  <a:lnTo>
                    <a:pt x="38"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10" name="Freeform 6696"/>
            <p:cNvSpPr>
              <a:spLocks/>
            </p:cNvSpPr>
            <p:nvPr/>
          </p:nvSpPr>
          <p:spPr bwMode="auto">
            <a:xfrm>
              <a:off x="6345238" y="3186113"/>
              <a:ext cx="25400" cy="3175"/>
            </a:xfrm>
            <a:custGeom>
              <a:avLst/>
              <a:gdLst/>
              <a:ahLst/>
              <a:cxnLst>
                <a:cxn ang="0">
                  <a:pos x="8" y="0"/>
                </a:cxn>
                <a:cxn ang="0">
                  <a:pos x="0" y="0"/>
                </a:cxn>
                <a:cxn ang="0">
                  <a:pos x="0" y="7"/>
                </a:cxn>
                <a:cxn ang="0">
                  <a:pos x="8" y="7"/>
                </a:cxn>
                <a:cxn ang="0">
                  <a:pos x="38" y="7"/>
                </a:cxn>
                <a:cxn ang="0">
                  <a:pos x="46" y="7"/>
                </a:cxn>
                <a:cxn ang="0">
                  <a:pos x="46" y="0"/>
                </a:cxn>
                <a:cxn ang="0">
                  <a:pos x="38" y="0"/>
                </a:cxn>
                <a:cxn ang="0">
                  <a:pos x="8" y="0"/>
                </a:cxn>
              </a:cxnLst>
              <a:rect l="0" t="0" r="r" b="b"/>
              <a:pathLst>
                <a:path w="46" h="7">
                  <a:moveTo>
                    <a:pt x="8" y="0"/>
                  </a:moveTo>
                  <a:lnTo>
                    <a:pt x="0" y="0"/>
                  </a:lnTo>
                  <a:lnTo>
                    <a:pt x="0" y="7"/>
                  </a:lnTo>
                  <a:lnTo>
                    <a:pt x="8" y="7"/>
                  </a:lnTo>
                  <a:lnTo>
                    <a:pt x="38" y="7"/>
                  </a:lnTo>
                  <a:lnTo>
                    <a:pt x="46" y="7"/>
                  </a:lnTo>
                  <a:lnTo>
                    <a:pt x="46" y="0"/>
                  </a:lnTo>
                  <a:lnTo>
                    <a:pt x="38"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11" name="Line 6697"/>
            <p:cNvSpPr>
              <a:spLocks noChangeShapeType="1"/>
            </p:cNvSpPr>
            <p:nvPr/>
          </p:nvSpPr>
          <p:spPr bwMode="auto">
            <a:xfrm>
              <a:off x="6365876" y="31861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12" name="Freeform 6698"/>
            <p:cNvSpPr>
              <a:spLocks/>
            </p:cNvSpPr>
            <p:nvPr/>
          </p:nvSpPr>
          <p:spPr bwMode="auto">
            <a:xfrm>
              <a:off x="6361113" y="3186113"/>
              <a:ext cx="17463" cy="3175"/>
            </a:xfrm>
            <a:custGeom>
              <a:avLst/>
              <a:gdLst/>
              <a:ahLst/>
              <a:cxnLst>
                <a:cxn ang="0">
                  <a:pos x="8" y="0"/>
                </a:cxn>
                <a:cxn ang="0">
                  <a:pos x="0" y="7"/>
                </a:cxn>
                <a:cxn ang="0">
                  <a:pos x="31" y="7"/>
                </a:cxn>
                <a:cxn ang="0">
                  <a:pos x="31" y="0"/>
                </a:cxn>
                <a:cxn ang="0">
                  <a:pos x="8" y="0"/>
                </a:cxn>
              </a:cxnLst>
              <a:rect l="0" t="0" r="r" b="b"/>
              <a:pathLst>
                <a:path w="31" h="7">
                  <a:moveTo>
                    <a:pt x="8" y="0"/>
                  </a:moveTo>
                  <a:lnTo>
                    <a:pt x="0" y="7"/>
                  </a:lnTo>
                  <a:lnTo>
                    <a:pt x="31" y="7"/>
                  </a:lnTo>
                  <a:lnTo>
                    <a:pt x="31"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13" name="Freeform 6699"/>
            <p:cNvSpPr>
              <a:spLocks/>
            </p:cNvSpPr>
            <p:nvPr/>
          </p:nvSpPr>
          <p:spPr bwMode="auto">
            <a:xfrm>
              <a:off x="6361113" y="3186113"/>
              <a:ext cx="17463" cy="3175"/>
            </a:xfrm>
            <a:custGeom>
              <a:avLst/>
              <a:gdLst/>
              <a:ahLst/>
              <a:cxnLst>
                <a:cxn ang="0">
                  <a:pos x="8" y="0"/>
                </a:cxn>
                <a:cxn ang="0">
                  <a:pos x="8" y="0"/>
                </a:cxn>
                <a:cxn ang="0">
                  <a:pos x="0" y="7"/>
                </a:cxn>
                <a:cxn ang="0">
                  <a:pos x="8" y="7"/>
                </a:cxn>
                <a:cxn ang="0">
                  <a:pos x="31" y="7"/>
                </a:cxn>
                <a:cxn ang="0">
                  <a:pos x="31" y="7"/>
                </a:cxn>
                <a:cxn ang="0">
                  <a:pos x="31" y="0"/>
                </a:cxn>
                <a:cxn ang="0">
                  <a:pos x="31" y="0"/>
                </a:cxn>
                <a:cxn ang="0">
                  <a:pos x="8" y="0"/>
                </a:cxn>
              </a:cxnLst>
              <a:rect l="0" t="0" r="r" b="b"/>
              <a:pathLst>
                <a:path w="31" h="7">
                  <a:moveTo>
                    <a:pt x="8" y="0"/>
                  </a:moveTo>
                  <a:lnTo>
                    <a:pt x="8" y="0"/>
                  </a:lnTo>
                  <a:lnTo>
                    <a:pt x="0" y="7"/>
                  </a:lnTo>
                  <a:lnTo>
                    <a:pt x="8" y="7"/>
                  </a:lnTo>
                  <a:lnTo>
                    <a:pt x="31" y="7"/>
                  </a:lnTo>
                  <a:lnTo>
                    <a:pt x="31" y="7"/>
                  </a:lnTo>
                  <a:lnTo>
                    <a:pt x="31" y="0"/>
                  </a:lnTo>
                  <a:lnTo>
                    <a:pt x="31"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14" name="Line 6700"/>
            <p:cNvSpPr>
              <a:spLocks noChangeShapeType="1"/>
            </p:cNvSpPr>
            <p:nvPr/>
          </p:nvSpPr>
          <p:spPr bwMode="auto">
            <a:xfrm>
              <a:off x="6378576" y="31861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15" name="Freeform 6701"/>
            <p:cNvSpPr>
              <a:spLocks/>
            </p:cNvSpPr>
            <p:nvPr/>
          </p:nvSpPr>
          <p:spPr bwMode="auto">
            <a:xfrm>
              <a:off x="6373813" y="3186113"/>
              <a:ext cx="15875" cy="3175"/>
            </a:xfrm>
            <a:custGeom>
              <a:avLst/>
              <a:gdLst/>
              <a:ahLst/>
              <a:cxnLst>
                <a:cxn ang="0">
                  <a:pos x="8" y="0"/>
                </a:cxn>
                <a:cxn ang="0">
                  <a:pos x="0" y="0"/>
                </a:cxn>
                <a:cxn ang="0">
                  <a:pos x="0" y="7"/>
                </a:cxn>
                <a:cxn ang="0">
                  <a:pos x="30" y="7"/>
                </a:cxn>
                <a:cxn ang="0">
                  <a:pos x="30" y="0"/>
                </a:cxn>
                <a:cxn ang="0">
                  <a:pos x="22" y="0"/>
                </a:cxn>
                <a:cxn ang="0">
                  <a:pos x="8" y="0"/>
                </a:cxn>
              </a:cxnLst>
              <a:rect l="0" t="0" r="r" b="b"/>
              <a:pathLst>
                <a:path w="30" h="7">
                  <a:moveTo>
                    <a:pt x="8" y="0"/>
                  </a:moveTo>
                  <a:lnTo>
                    <a:pt x="0" y="0"/>
                  </a:lnTo>
                  <a:lnTo>
                    <a:pt x="0" y="7"/>
                  </a:lnTo>
                  <a:lnTo>
                    <a:pt x="30" y="7"/>
                  </a:lnTo>
                  <a:lnTo>
                    <a:pt x="30" y="0"/>
                  </a:lnTo>
                  <a:lnTo>
                    <a:pt x="22"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16" name="Freeform 6702"/>
            <p:cNvSpPr>
              <a:spLocks/>
            </p:cNvSpPr>
            <p:nvPr/>
          </p:nvSpPr>
          <p:spPr bwMode="auto">
            <a:xfrm>
              <a:off x="6373813" y="3186113"/>
              <a:ext cx="15875" cy="3175"/>
            </a:xfrm>
            <a:custGeom>
              <a:avLst/>
              <a:gdLst/>
              <a:ahLst/>
              <a:cxnLst>
                <a:cxn ang="0">
                  <a:pos x="8" y="0"/>
                </a:cxn>
                <a:cxn ang="0">
                  <a:pos x="0" y="0"/>
                </a:cxn>
                <a:cxn ang="0">
                  <a:pos x="0" y="7"/>
                </a:cxn>
                <a:cxn ang="0">
                  <a:pos x="8" y="7"/>
                </a:cxn>
                <a:cxn ang="0">
                  <a:pos x="22" y="7"/>
                </a:cxn>
                <a:cxn ang="0">
                  <a:pos x="30" y="7"/>
                </a:cxn>
                <a:cxn ang="0">
                  <a:pos x="30" y="0"/>
                </a:cxn>
                <a:cxn ang="0">
                  <a:pos x="22" y="0"/>
                </a:cxn>
                <a:cxn ang="0">
                  <a:pos x="8" y="0"/>
                </a:cxn>
              </a:cxnLst>
              <a:rect l="0" t="0" r="r" b="b"/>
              <a:pathLst>
                <a:path w="30" h="7">
                  <a:moveTo>
                    <a:pt x="8" y="0"/>
                  </a:moveTo>
                  <a:lnTo>
                    <a:pt x="0" y="0"/>
                  </a:lnTo>
                  <a:lnTo>
                    <a:pt x="0" y="7"/>
                  </a:lnTo>
                  <a:lnTo>
                    <a:pt x="8" y="7"/>
                  </a:lnTo>
                  <a:lnTo>
                    <a:pt x="22" y="7"/>
                  </a:lnTo>
                  <a:lnTo>
                    <a:pt x="30" y="7"/>
                  </a:lnTo>
                  <a:lnTo>
                    <a:pt x="30" y="0"/>
                  </a:lnTo>
                  <a:lnTo>
                    <a:pt x="22"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17" name="Line 6703"/>
            <p:cNvSpPr>
              <a:spLocks noChangeShapeType="1"/>
            </p:cNvSpPr>
            <p:nvPr/>
          </p:nvSpPr>
          <p:spPr bwMode="auto">
            <a:xfrm>
              <a:off x="6384926" y="318611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18" name="Freeform 6704"/>
            <p:cNvSpPr>
              <a:spLocks/>
            </p:cNvSpPr>
            <p:nvPr/>
          </p:nvSpPr>
          <p:spPr bwMode="auto">
            <a:xfrm>
              <a:off x="6381751" y="3186113"/>
              <a:ext cx="12700" cy="3175"/>
            </a:xfrm>
            <a:custGeom>
              <a:avLst/>
              <a:gdLst/>
              <a:ahLst/>
              <a:cxnLst>
                <a:cxn ang="0">
                  <a:pos x="7" y="0"/>
                </a:cxn>
                <a:cxn ang="0">
                  <a:pos x="0" y="0"/>
                </a:cxn>
                <a:cxn ang="0">
                  <a:pos x="0" y="7"/>
                </a:cxn>
                <a:cxn ang="0">
                  <a:pos x="23" y="7"/>
                </a:cxn>
                <a:cxn ang="0">
                  <a:pos x="23" y="0"/>
                </a:cxn>
                <a:cxn ang="0">
                  <a:pos x="15" y="0"/>
                </a:cxn>
                <a:cxn ang="0">
                  <a:pos x="7" y="0"/>
                </a:cxn>
              </a:cxnLst>
              <a:rect l="0" t="0" r="r" b="b"/>
              <a:pathLst>
                <a:path w="23" h="7">
                  <a:moveTo>
                    <a:pt x="7" y="0"/>
                  </a:moveTo>
                  <a:lnTo>
                    <a:pt x="0" y="0"/>
                  </a:lnTo>
                  <a:lnTo>
                    <a:pt x="0" y="7"/>
                  </a:lnTo>
                  <a:lnTo>
                    <a:pt x="23" y="7"/>
                  </a:lnTo>
                  <a:lnTo>
                    <a:pt x="23" y="0"/>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19" name="Freeform 6705"/>
            <p:cNvSpPr>
              <a:spLocks/>
            </p:cNvSpPr>
            <p:nvPr/>
          </p:nvSpPr>
          <p:spPr bwMode="auto">
            <a:xfrm>
              <a:off x="6381751" y="3186113"/>
              <a:ext cx="12700" cy="3175"/>
            </a:xfrm>
            <a:custGeom>
              <a:avLst/>
              <a:gdLst/>
              <a:ahLst/>
              <a:cxnLst>
                <a:cxn ang="0">
                  <a:pos x="7" y="0"/>
                </a:cxn>
                <a:cxn ang="0">
                  <a:pos x="0" y="0"/>
                </a:cxn>
                <a:cxn ang="0">
                  <a:pos x="0" y="7"/>
                </a:cxn>
                <a:cxn ang="0">
                  <a:pos x="7" y="7"/>
                </a:cxn>
                <a:cxn ang="0">
                  <a:pos x="15" y="7"/>
                </a:cxn>
                <a:cxn ang="0">
                  <a:pos x="23" y="7"/>
                </a:cxn>
                <a:cxn ang="0">
                  <a:pos x="23" y="0"/>
                </a:cxn>
                <a:cxn ang="0">
                  <a:pos x="15" y="0"/>
                </a:cxn>
                <a:cxn ang="0">
                  <a:pos x="7" y="0"/>
                </a:cxn>
              </a:cxnLst>
              <a:rect l="0" t="0" r="r" b="b"/>
              <a:pathLst>
                <a:path w="23" h="7">
                  <a:moveTo>
                    <a:pt x="7" y="0"/>
                  </a:moveTo>
                  <a:lnTo>
                    <a:pt x="0" y="0"/>
                  </a:lnTo>
                  <a:lnTo>
                    <a:pt x="0" y="7"/>
                  </a:lnTo>
                  <a:lnTo>
                    <a:pt x="7" y="7"/>
                  </a:lnTo>
                  <a:lnTo>
                    <a:pt x="15" y="7"/>
                  </a:lnTo>
                  <a:lnTo>
                    <a:pt x="23" y="7"/>
                  </a:lnTo>
                  <a:lnTo>
                    <a:pt x="23"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20" name="Line 6706"/>
            <p:cNvSpPr>
              <a:spLocks noChangeShapeType="1"/>
            </p:cNvSpPr>
            <p:nvPr/>
          </p:nvSpPr>
          <p:spPr bwMode="auto">
            <a:xfrm>
              <a:off x="6394451" y="318928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21" name="Freeform 6707"/>
            <p:cNvSpPr>
              <a:spLocks/>
            </p:cNvSpPr>
            <p:nvPr/>
          </p:nvSpPr>
          <p:spPr bwMode="auto">
            <a:xfrm>
              <a:off x="6384926" y="3186113"/>
              <a:ext cx="9525" cy="26988"/>
            </a:xfrm>
            <a:custGeom>
              <a:avLst/>
              <a:gdLst/>
              <a:ahLst/>
              <a:cxnLst>
                <a:cxn ang="0">
                  <a:pos x="16" y="7"/>
                </a:cxn>
                <a:cxn ang="0">
                  <a:pos x="16" y="0"/>
                </a:cxn>
                <a:cxn ang="0">
                  <a:pos x="8" y="0"/>
                </a:cxn>
                <a:cxn ang="0">
                  <a:pos x="0" y="7"/>
                </a:cxn>
                <a:cxn ang="0">
                  <a:pos x="0" y="51"/>
                </a:cxn>
                <a:cxn ang="0">
                  <a:pos x="16" y="51"/>
                </a:cxn>
                <a:cxn ang="0">
                  <a:pos x="16" y="7"/>
                </a:cxn>
              </a:cxnLst>
              <a:rect l="0" t="0" r="r" b="b"/>
              <a:pathLst>
                <a:path w="16" h="51">
                  <a:moveTo>
                    <a:pt x="16" y="7"/>
                  </a:moveTo>
                  <a:lnTo>
                    <a:pt x="16" y="0"/>
                  </a:lnTo>
                  <a:lnTo>
                    <a:pt x="8" y="0"/>
                  </a:lnTo>
                  <a:lnTo>
                    <a:pt x="0" y="7"/>
                  </a:lnTo>
                  <a:lnTo>
                    <a:pt x="0" y="51"/>
                  </a:lnTo>
                  <a:lnTo>
                    <a:pt x="16" y="51"/>
                  </a:lnTo>
                  <a:lnTo>
                    <a:pt x="16"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22" name="Freeform 6708"/>
            <p:cNvSpPr>
              <a:spLocks/>
            </p:cNvSpPr>
            <p:nvPr/>
          </p:nvSpPr>
          <p:spPr bwMode="auto">
            <a:xfrm>
              <a:off x="6384926" y="3186113"/>
              <a:ext cx="9525" cy="26988"/>
            </a:xfrm>
            <a:custGeom>
              <a:avLst/>
              <a:gdLst/>
              <a:ahLst/>
              <a:cxnLst>
                <a:cxn ang="0">
                  <a:pos x="16" y="7"/>
                </a:cxn>
                <a:cxn ang="0">
                  <a:pos x="16" y="0"/>
                </a:cxn>
                <a:cxn ang="0">
                  <a:pos x="8" y="0"/>
                </a:cxn>
                <a:cxn ang="0">
                  <a:pos x="0" y="7"/>
                </a:cxn>
                <a:cxn ang="0">
                  <a:pos x="0" y="51"/>
                </a:cxn>
                <a:cxn ang="0">
                  <a:pos x="8" y="51"/>
                </a:cxn>
                <a:cxn ang="0">
                  <a:pos x="16" y="51"/>
                </a:cxn>
                <a:cxn ang="0">
                  <a:pos x="16" y="51"/>
                </a:cxn>
                <a:cxn ang="0">
                  <a:pos x="16" y="7"/>
                </a:cxn>
              </a:cxnLst>
              <a:rect l="0" t="0" r="r" b="b"/>
              <a:pathLst>
                <a:path w="16" h="51">
                  <a:moveTo>
                    <a:pt x="16" y="7"/>
                  </a:moveTo>
                  <a:lnTo>
                    <a:pt x="16" y="0"/>
                  </a:lnTo>
                  <a:lnTo>
                    <a:pt x="8" y="0"/>
                  </a:lnTo>
                  <a:lnTo>
                    <a:pt x="0" y="7"/>
                  </a:lnTo>
                  <a:lnTo>
                    <a:pt x="0" y="51"/>
                  </a:lnTo>
                  <a:lnTo>
                    <a:pt x="8" y="51"/>
                  </a:lnTo>
                  <a:lnTo>
                    <a:pt x="16" y="51"/>
                  </a:lnTo>
                  <a:lnTo>
                    <a:pt x="16" y="51"/>
                  </a:lnTo>
                  <a:lnTo>
                    <a:pt x="16"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23" name="Line 6709"/>
            <p:cNvSpPr>
              <a:spLocks noChangeShapeType="1"/>
            </p:cNvSpPr>
            <p:nvPr/>
          </p:nvSpPr>
          <p:spPr bwMode="auto">
            <a:xfrm>
              <a:off x="6389688" y="32083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24" name="Freeform 6710"/>
            <p:cNvSpPr>
              <a:spLocks/>
            </p:cNvSpPr>
            <p:nvPr/>
          </p:nvSpPr>
          <p:spPr bwMode="auto">
            <a:xfrm>
              <a:off x="6384926" y="3208338"/>
              <a:ext cx="17463" cy="4763"/>
            </a:xfrm>
            <a:custGeom>
              <a:avLst/>
              <a:gdLst/>
              <a:ahLst/>
              <a:cxnLst>
                <a:cxn ang="0">
                  <a:pos x="8" y="0"/>
                </a:cxn>
                <a:cxn ang="0">
                  <a:pos x="0" y="0"/>
                </a:cxn>
                <a:cxn ang="0">
                  <a:pos x="0" y="7"/>
                </a:cxn>
                <a:cxn ang="0">
                  <a:pos x="31" y="7"/>
                </a:cxn>
                <a:cxn ang="0">
                  <a:pos x="24" y="0"/>
                </a:cxn>
                <a:cxn ang="0">
                  <a:pos x="8" y="0"/>
                </a:cxn>
              </a:cxnLst>
              <a:rect l="0" t="0" r="r" b="b"/>
              <a:pathLst>
                <a:path w="31" h="7">
                  <a:moveTo>
                    <a:pt x="8" y="0"/>
                  </a:moveTo>
                  <a:lnTo>
                    <a:pt x="0" y="0"/>
                  </a:lnTo>
                  <a:lnTo>
                    <a:pt x="0" y="7"/>
                  </a:lnTo>
                  <a:lnTo>
                    <a:pt x="31" y="7"/>
                  </a:lnTo>
                  <a:lnTo>
                    <a:pt x="24"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25" name="Freeform 6711"/>
            <p:cNvSpPr>
              <a:spLocks/>
            </p:cNvSpPr>
            <p:nvPr/>
          </p:nvSpPr>
          <p:spPr bwMode="auto">
            <a:xfrm>
              <a:off x="6384926" y="3208338"/>
              <a:ext cx="17463" cy="4763"/>
            </a:xfrm>
            <a:custGeom>
              <a:avLst/>
              <a:gdLst/>
              <a:ahLst/>
              <a:cxnLst>
                <a:cxn ang="0">
                  <a:pos x="8" y="0"/>
                </a:cxn>
                <a:cxn ang="0">
                  <a:pos x="0" y="0"/>
                </a:cxn>
                <a:cxn ang="0">
                  <a:pos x="0" y="7"/>
                </a:cxn>
                <a:cxn ang="0">
                  <a:pos x="8" y="7"/>
                </a:cxn>
                <a:cxn ang="0">
                  <a:pos x="24" y="7"/>
                </a:cxn>
                <a:cxn ang="0">
                  <a:pos x="31" y="7"/>
                </a:cxn>
                <a:cxn ang="0">
                  <a:pos x="24" y="0"/>
                </a:cxn>
                <a:cxn ang="0">
                  <a:pos x="24" y="0"/>
                </a:cxn>
                <a:cxn ang="0">
                  <a:pos x="8" y="0"/>
                </a:cxn>
              </a:cxnLst>
              <a:rect l="0" t="0" r="r" b="b"/>
              <a:pathLst>
                <a:path w="31" h="7">
                  <a:moveTo>
                    <a:pt x="8" y="0"/>
                  </a:moveTo>
                  <a:lnTo>
                    <a:pt x="0" y="0"/>
                  </a:lnTo>
                  <a:lnTo>
                    <a:pt x="0" y="7"/>
                  </a:lnTo>
                  <a:lnTo>
                    <a:pt x="8" y="7"/>
                  </a:lnTo>
                  <a:lnTo>
                    <a:pt x="24" y="7"/>
                  </a:lnTo>
                  <a:lnTo>
                    <a:pt x="31" y="7"/>
                  </a:lnTo>
                  <a:lnTo>
                    <a:pt x="24" y="0"/>
                  </a:lnTo>
                  <a:lnTo>
                    <a:pt x="24"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26" name="Line 6712"/>
            <p:cNvSpPr>
              <a:spLocks noChangeShapeType="1"/>
            </p:cNvSpPr>
            <p:nvPr/>
          </p:nvSpPr>
          <p:spPr bwMode="auto">
            <a:xfrm>
              <a:off x="6402388" y="32131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27" name="Freeform 6713"/>
            <p:cNvSpPr>
              <a:spLocks/>
            </p:cNvSpPr>
            <p:nvPr/>
          </p:nvSpPr>
          <p:spPr bwMode="auto">
            <a:xfrm>
              <a:off x="6394451" y="3208338"/>
              <a:ext cx="7938" cy="50800"/>
            </a:xfrm>
            <a:custGeom>
              <a:avLst/>
              <a:gdLst/>
              <a:ahLst/>
              <a:cxnLst>
                <a:cxn ang="0">
                  <a:pos x="15" y="7"/>
                </a:cxn>
                <a:cxn ang="0">
                  <a:pos x="8" y="0"/>
                </a:cxn>
                <a:cxn ang="0">
                  <a:pos x="0" y="7"/>
                </a:cxn>
                <a:cxn ang="0">
                  <a:pos x="0" y="94"/>
                </a:cxn>
                <a:cxn ang="0">
                  <a:pos x="15" y="94"/>
                </a:cxn>
                <a:cxn ang="0">
                  <a:pos x="15" y="7"/>
                </a:cxn>
              </a:cxnLst>
              <a:rect l="0" t="0" r="r" b="b"/>
              <a:pathLst>
                <a:path w="15" h="94">
                  <a:moveTo>
                    <a:pt x="15" y="7"/>
                  </a:moveTo>
                  <a:lnTo>
                    <a:pt x="8" y="0"/>
                  </a:lnTo>
                  <a:lnTo>
                    <a:pt x="0" y="7"/>
                  </a:lnTo>
                  <a:lnTo>
                    <a:pt x="0" y="94"/>
                  </a:lnTo>
                  <a:lnTo>
                    <a:pt x="15" y="94"/>
                  </a:lnTo>
                  <a:lnTo>
                    <a:pt x="15"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28" name="Freeform 6714"/>
            <p:cNvSpPr>
              <a:spLocks/>
            </p:cNvSpPr>
            <p:nvPr/>
          </p:nvSpPr>
          <p:spPr bwMode="auto">
            <a:xfrm>
              <a:off x="6394451" y="3208338"/>
              <a:ext cx="7938" cy="50800"/>
            </a:xfrm>
            <a:custGeom>
              <a:avLst/>
              <a:gdLst/>
              <a:ahLst/>
              <a:cxnLst>
                <a:cxn ang="0">
                  <a:pos x="15" y="7"/>
                </a:cxn>
                <a:cxn ang="0">
                  <a:pos x="8" y="0"/>
                </a:cxn>
                <a:cxn ang="0">
                  <a:pos x="8" y="0"/>
                </a:cxn>
                <a:cxn ang="0">
                  <a:pos x="0" y="7"/>
                </a:cxn>
                <a:cxn ang="0">
                  <a:pos x="0" y="94"/>
                </a:cxn>
                <a:cxn ang="0">
                  <a:pos x="8" y="94"/>
                </a:cxn>
                <a:cxn ang="0">
                  <a:pos x="8" y="94"/>
                </a:cxn>
                <a:cxn ang="0">
                  <a:pos x="15" y="94"/>
                </a:cxn>
                <a:cxn ang="0">
                  <a:pos x="15" y="7"/>
                </a:cxn>
              </a:cxnLst>
              <a:rect l="0" t="0" r="r" b="b"/>
              <a:pathLst>
                <a:path w="15" h="94">
                  <a:moveTo>
                    <a:pt x="15" y="7"/>
                  </a:moveTo>
                  <a:lnTo>
                    <a:pt x="8" y="0"/>
                  </a:lnTo>
                  <a:lnTo>
                    <a:pt x="8" y="0"/>
                  </a:lnTo>
                  <a:lnTo>
                    <a:pt x="0" y="7"/>
                  </a:lnTo>
                  <a:lnTo>
                    <a:pt x="0" y="94"/>
                  </a:lnTo>
                  <a:lnTo>
                    <a:pt x="8" y="94"/>
                  </a:lnTo>
                  <a:lnTo>
                    <a:pt x="8" y="94"/>
                  </a:lnTo>
                  <a:lnTo>
                    <a:pt x="15" y="94"/>
                  </a:lnTo>
                  <a:lnTo>
                    <a:pt x="15"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29" name="Line 6715"/>
            <p:cNvSpPr>
              <a:spLocks noChangeShapeType="1"/>
            </p:cNvSpPr>
            <p:nvPr/>
          </p:nvSpPr>
          <p:spPr bwMode="auto">
            <a:xfrm>
              <a:off x="6397626" y="32543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30" name="Freeform 6716"/>
            <p:cNvSpPr>
              <a:spLocks/>
            </p:cNvSpPr>
            <p:nvPr/>
          </p:nvSpPr>
          <p:spPr bwMode="auto">
            <a:xfrm>
              <a:off x="6394451" y="3254375"/>
              <a:ext cx="26988" cy="4763"/>
            </a:xfrm>
            <a:custGeom>
              <a:avLst/>
              <a:gdLst/>
              <a:ahLst/>
              <a:cxnLst>
                <a:cxn ang="0">
                  <a:pos x="8" y="0"/>
                </a:cxn>
                <a:cxn ang="0">
                  <a:pos x="0" y="0"/>
                </a:cxn>
                <a:cxn ang="0">
                  <a:pos x="0" y="7"/>
                </a:cxn>
                <a:cxn ang="0">
                  <a:pos x="53" y="7"/>
                </a:cxn>
                <a:cxn ang="0">
                  <a:pos x="53" y="0"/>
                </a:cxn>
                <a:cxn ang="0">
                  <a:pos x="45" y="0"/>
                </a:cxn>
                <a:cxn ang="0">
                  <a:pos x="8" y="0"/>
                </a:cxn>
              </a:cxnLst>
              <a:rect l="0" t="0" r="r" b="b"/>
              <a:pathLst>
                <a:path w="53" h="7">
                  <a:moveTo>
                    <a:pt x="8" y="0"/>
                  </a:moveTo>
                  <a:lnTo>
                    <a:pt x="0" y="0"/>
                  </a:lnTo>
                  <a:lnTo>
                    <a:pt x="0" y="7"/>
                  </a:lnTo>
                  <a:lnTo>
                    <a:pt x="53" y="7"/>
                  </a:lnTo>
                  <a:lnTo>
                    <a:pt x="53" y="0"/>
                  </a:lnTo>
                  <a:lnTo>
                    <a:pt x="4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31" name="Freeform 6717"/>
            <p:cNvSpPr>
              <a:spLocks/>
            </p:cNvSpPr>
            <p:nvPr/>
          </p:nvSpPr>
          <p:spPr bwMode="auto">
            <a:xfrm>
              <a:off x="6394451" y="3254375"/>
              <a:ext cx="26988" cy="4763"/>
            </a:xfrm>
            <a:custGeom>
              <a:avLst/>
              <a:gdLst/>
              <a:ahLst/>
              <a:cxnLst>
                <a:cxn ang="0">
                  <a:pos x="8" y="0"/>
                </a:cxn>
                <a:cxn ang="0">
                  <a:pos x="0" y="0"/>
                </a:cxn>
                <a:cxn ang="0">
                  <a:pos x="0" y="7"/>
                </a:cxn>
                <a:cxn ang="0">
                  <a:pos x="8" y="7"/>
                </a:cxn>
                <a:cxn ang="0">
                  <a:pos x="45" y="7"/>
                </a:cxn>
                <a:cxn ang="0">
                  <a:pos x="53" y="7"/>
                </a:cxn>
                <a:cxn ang="0">
                  <a:pos x="53" y="0"/>
                </a:cxn>
                <a:cxn ang="0">
                  <a:pos x="45" y="0"/>
                </a:cxn>
                <a:cxn ang="0">
                  <a:pos x="8" y="0"/>
                </a:cxn>
              </a:cxnLst>
              <a:rect l="0" t="0" r="r" b="b"/>
              <a:pathLst>
                <a:path w="53" h="7">
                  <a:moveTo>
                    <a:pt x="8" y="0"/>
                  </a:moveTo>
                  <a:lnTo>
                    <a:pt x="0" y="0"/>
                  </a:lnTo>
                  <a:lnTo>
                    <a:pt x="0" y="7"/>
                  </a:lnTo>
                  <a:lnTo>
                    <a:pt x="8" y="7"/>
                  </a:lnTo>
                  <a:lnTo>
                    <a:pt x="45" y="7"/>
                  </a:lnTo>
                  <a:lnTo>
                    <a:pt x="53" y="7"/>
                  </a:lnTo>
                  <a:lnTo>
                    <a:pt x="53" y="0"/>
                  </a:lnTo>
                  <a:lnTo>
                    <a:pt x="4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32" name="Line 6718"/>
            <p:cNvSpPr>
              <a:spLocks noChangeShapeType="1"/>
            </p:cNvSpPr>
            <p:nvPr/>
          </p:nvSpPr>
          <p:spPr bwMode="auto">
            <a:xfrm>
              <a:off x="6418263" y="32543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33" name="Freeform 6719"/>
            <p:cNvSpPr>
              <a:spLocks/>
            </p:cNvSpPr>
            <p:nvPr/>
          </p:nvSpPr>
          <p:spPr bwMode="auto">
            <a:xfrm>
              <a:off x="6413501" y="3254375"/>
              <a:ext cx="11113" cy="4763"/>
            </a:xfrm>
            <a:custGeom>
              <a:avLst/>
              <a:gdLst/>
              <a:ahLst/>
              <a:cxnLst>
                <a:cxn ang="0">
                  <a:pos x="8" y="0"/>
                </a:cxn>
                <a:cxn ang="0">
                  <a:pos x="0" y="7"/>
                </a:cxn>
                <a:cxn ang="0">
                  <a:pos x="22" y="7"/>
                </a:cxn>
                <a:cxn ang="0">
                  <a:pos x="22" y="0"/>
                </a:cxn>
                <a:cxn ang="0">
                  <a:pos x="16" y="0"/>
                </a:cxn>
                <a:cxn ang="0">
                  <a:pos x="8" y="0"/>
                </a:cxn>
              </a:cxnLst>
              <a:rect l="0" t="0" r="r" b="b"/>
              <a:pathLst>
                <a:path w="22" h="7">
                  <a:moveTo>
                    <a:pt x="8" y="0"/>
                  </a:moveTo>
                  <a:lnTo>
                    <a:pt x="0" y="7"/>
                  </a:lnTo>
                  <a:lnTo>
                    <a:pt x="22" y="7"/>
                  </a:lnTo>
                  <a:lnTo>
                    <a:pt x="22"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34" name="Freeform 6720"/>
            <p:cNvSpPr>
              <a:spLocks/>
            </p:cNvSpPr>
            <p:nvPr/>
          </p:nvSpPr>
          <p:spPr bwMode="auto">
            <a:xfrm>
              <a:off x="6413501" y="3254375"/>
              <a:ext cx="11113" cy="4763"/>
            </a:xfrm>
            <a:custGeom>
              <a:avLst/>
              <a:gdLst/>
              <a:ahLst/>
              <a:cxnLst>
                <a:cxn ang="0">
                  <a:pos x="8" y="0"/>
                </a:cxn>
                <a:cxn ang="0">
                  <a:pos x="8" y="0"/>
                </a:cxn>
                <a:cxn ang="0">
                  <a:pos x="0" y="7"/>
                </a:cxn>
                <a:cxn ang="0">
                  <a:pos x="8" y="7"/>
                </a:cxn>
                <a:cxn ang="0">
                  <a:pos x="16" y="7"/>
                </a:cxn>
                <a:cxn ang="0">
                  <a:pos x="22" y="7"/>
                </a:cxn>
                <a:cxn ang="0">
                  <a:pos x="22" y="0"/>
                </a:cxn>
                <a:cxn ang="0">
                  <a:pos x="16" y="0"/>
                </a:cxn>
                <a:cxn ang="0">
                  <a:pos x="8" y="0"/>
                </a:cxn>
              </a:cxnLst>
              <a:rect l="0" t="0" r="r" b="b"/>
              <a:pathLst>
                <a:path w="22" h="7">
                  <a:moveTo>
                    <a:pt x="8" y="0"/>
                  </a:moveTo>
                  <a:lnTo>
                    <a:pt x="8" y="0"/>
                  </a:lnTo>
                  <a:lnTo>
                    <a:pt x="0" y="7"/>
                  </a:lnTo>
                  <a:lnTo>
                    <a:pt x="8" y="7"/>
                  </a:lnTo>
                  <a:lnTo>
                    <a:pt x="16" y="7"/>
                  </a:lnTo>
                  <a:lnTo>
                    <a:pt x="22" y="7"/>
                  </a:lnTo>
                  <a:lnTo>
                    <a:pt x="22"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35" name="Line 6721"/>
            <p:cNvSpPr>
              <a:spLocks noChangeShapeType="1"/>
            </p:cNvSpPr>
            <p:nvPr/>
          </p:nvSpPr>
          <p:spPr bwMode="auto">
            <a:xfrm>
              <a:off x="6421438" y="32543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36" name="Freeform 6722"/>
            <p:cNvSpPr>
              <a:spLocks/>
            </p:cNvSpPr>
            <p:nvPr/>
          </p:nvSpPr>
          <p:spPr bwMode="auto">
            <a:xfrm>
              <a:off x="6418263" y="3254375"/>
              <a:ext cx="11113" cy="4763"/>
            </a:xfrm>
            <a:custGeom>
              <a:avLst/>
              <a:gdLst/>
              <a:ahLst/>
              <a:cxnLst>
                <a:cxn ang="0">
                  <a:pos x="8" y="0"/>
                </a:cxn>
                <a:cxn ang="0">
                  <a:pos x="0" y="7"/>
                </a:cxn>
                <a:cxn ang="0">
                  <a:pos x="22" y="7"/>
                </a:cxn>
                <a:cxn ang="0">
                  <a:pos x="22" y="0"/>
                </a:cxn>
                <a:cxn ang="0">
                  <a:pos x="14" y="0"/>
                </a:cxn>
                <a:cxn ang="0">
                  <a:pos x="8" y="0"/>
                </a:cxn>
              </a:cxnLst>
              <a:rect l="0" t="0" r="r" b="b"/>
              <a:pathLst>
                <a:path w="22" h="7">
                  <a:moveTo>
                    <a:pt x="8" y="0"/>
                  </a:moveTo>
                  <a:lnTo>
                    <a:pt x="0" y="7"/>
                  </a:lnTo>
                  <a:lnTo>
                    <a:pt x="22" y="7"/>
                  </a:lnTo>
                  <a:lnTo>
                    <a:pt x="22" y="0"/>
                  </a:lnTo>
                  <a:lnTo>
                    <a:pt x="14"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37" name="Freeform 6723"/>
            <p:cNvSpPr>
              <a:spLocks/>
            </p:cNvSpPr>
            <p:nvPr/>
          </p:nvSpPr>
          <p:spPr bwMode="auto">
            <a:xfrm>
              <a:off x="6418263" y="3254375"/>
              <a:ext cx="11113" cy="4763"/>
            </a:xfrm>
            <a:custGeom>
              <a:avLst/>
              <a:gdLst/>
              <a:ahLst/>
              <a:cxnLst>
                <a:cxn ang="0">
                  <a:pos x="8" y="0"/>
                </a:cxn>
                <a:cxn ang="0">
                  <a:pos x="8" y="0"/>
                </a:cxn>
                <a:cxn ang="0">
                  <a:pos x="0" y="7"/>
                </a:cxn>
                <a:cxn ang="0">
                  <a:pos x="8" y="7"/>
                </a:cxn>
                <a:cxn ang="0">
                  <a:pos x="14" y="7"/>
                </a:cxn>
                <a:cxn ang="0">
                  <a:pos x="22" y="7"/>
                </a:cxn>
                <a:cxn ang="0">
                  <a:pos x="22" y="0"/>
                </a:cxn>
                <a:cxn ang="0">
                  <a:pos x="14" y="0"/>
                </a:cxn>
                <a:cxn ang="0">
                  <a:pos x="8" y="0"/>
                </a:cxn>
              </a:cxnLst>
              <a:rect l="0" t="0" r="r" b="b"/>
              <a:pathLst>
                <a:path w="22" h="7">
                  <a:moveTo>
                    <a:pt x="8" y="0"/>
                  </a:moveTo>
                  <a:lnTo>
                    <a:pt x="8" y="0"/>
                  </a:lnTo>
                  <a:lnTo>
                    <a:pt x="0" y="7"/>
                  </a:lnTo>
                  <a:lnTo>
                    <a:pt x="8" y="7"/>
                  </a:lnTo>
                  <a:lnTo>
                    <a:pt x="14" y="7"/>
                  </a:lnTo>
                  <a:lnTo>
                    <a:pt x="22" y="7"/>
                  </a:lnTo>
                  <a:lnTo>
                    <a:pt x="22" y="0"/>
                  </a:lnTo>
                  <a:lnTo>
                    <a:pt x="14"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38" name="Line 6724"/>
            <p:cNvSpPr>
              <a:spLocks noChangeShapeType="1"/>
            </p:cNvSpPr>
            <p:nvPr/>
          </p:nvSpPr>
          <p:spPr bwMode="auto">
            <a:xfrm>
              <a:off x="6424613" y="32543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39" name="Freeform 6725"/>
            <p:cNvSpPr>
              <a:spLocks/>
            </p:cNvSpPr>
            <p:nvPr/>
          </p:nvSpPr>
          <p:spPr bwMode="auto">
            <a:xfrm>
              <a:off x="6421438" y="3254375"/>
              <a:ext cx="12700" cy="4763"/>
            </a:xfrm>
            <a:custGeom>
              <a:avLst/>
              <a:gdLst/>
              <a:ahLst/>
              <a:cxnLst>
                <a:cxn ang="0">
                  <a:pos x="6" y="0"/>
                </a:cxn>
                <a:cxn ang="0">
                  <a:pos x="0" y="0"/>
                </a:cxn>
                <a:cxn ang="0">
                  <a:pos x="0" y="7"/>
                </a:cxn>
                <a:cxn ang="0">
                  <a:pos x="22" y="7"/>
                </a:cxn>
                <a:cxn ang="0">
                  <a:pos x="22" y="0"/>
                </a:cxn>
                <a:cxn ang="0">
                  <a:pos x="14" y="0"/>
                </a:cxn>
                <a:cxn ang="0">
                  <a:pos x="6" y="0"/>
                </a:cxn>
              </a:cxnLst>
              <a:rect l="0" t="0" r="r" b="b"/>
              <a:pathLst>
                <a:path w="22" h="7">
                  <a:moveTo>
                    <a:pt x="6" y="0"/>
                  </a:moveTo>
                  <a:lnTo>
                    <a:pt x="0" y="0"/>
                  </a:lnTo>
                  <a:lnTo>
                    <a:pt x="0" y="7"/>
                  </a:lnTo>
                  <a:lnTo>
                    <a:pt x="22" y="7"/>
                  </a:lnTo>
                  <a:lnTo>
                    <a:pt x="22" y="0"/>
                  </a:lnTo>
                  <a:lnTo>
                    <a:pt x="14" y="0"/>
                  </a:lnTo>
                  <a:lnTo>
                    <a:pt x="6"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40" name="Freeform 6726"/>
            <p:cNvSpPr>
              <a:spLocks/>
            </p:cNvSpPr>
            <p:nvPr/>
          </p:nvSpPr>
          <p:spPr bwMode="auto">
            <a:xfrm>
              <a:off x="6421438" y="3254375"/>
              <a:ext cx="12700" cy="4763"/>
            </a:xfrm>
            <a:custGeom>
              <a:avLst/>
              <a:gdLst/>
              <a:ahLst/>
              <a:cxnLst>
                <a:cxn ang="0">
                  <a:pos x="6" y="0"/>
                </a:cxn>
                <a:cxn ang="0">
                  <a:pos x="0" y="0"/>
                </a:cxn>
                <a:cxn ang="0">
                  <a:pos x="0" y="7"/>
                </a:cxn>
                <a:cxn ang="0">
                  <a:pos x="6" y="7"/>
                </a:cxn>
                <a:cxn ang="0">
                  <a:pos x="14" y="7"/>
                </a:cxn>
                <a:cxn ang="0">
                  <a:pos x="22" y="7"/>
                </a:cxn>
                <a:cxn ang="0">
                  <a:pos x="22" y="0"/>
                </a:cxn>
                <a:cxn ang="0">
                  <a:pos x="14" y="0"/>
                </a:cxn>
                <a:cxn ang="0">
                  <a:pos x="6" y="0"/>
                </a:cxn>
              </a:cxnLst>
              <a:rect l="0" t="0" r="r" b="b"/>
              <a:pathLst>
                <a:path w="22" h="7">
                  <a:moveTo>
                    <a:pt x="6" y="0"/>
                  </a:moveTo>
                  <a:lnTo>
                    <a:pt x="0" y="0"/>
                  </a:lnTo>
                  <a:lnTo>
                    <a:pt x="0" y="7"/>
                  </a:lnTo>
                  <a:lnTo>
                    <a:pt x="6" y="7"/>
                  </a:lnTo>
                  <a:lnTo>
                    <a:pt x="14" y="7"/>
                  </a:lnTo>
                  <a:lnTo>
                    <a:pt x="22" y="7"/>
                  </a:lnTo>
                  <a:lnTo>
                    <a:pt x="22" y="0"/>
                  </a:lnTo>
                  <a:lnTo>
                    <a:pt x="14" y="0"/>
                  </a:lnTo>
                  <a:lnTo>
                    <a:pt x="6"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41" name="Line 6727"/>
            <p:cNvSpPr>
              <a:spLocks noChangeShapeType="1"/>
            </p:cNvSpPr>
            <p:nvPr/>
          </p:nvSpPr>
          <p:spPr bwMode="auto">
            <a:xfrm>
              <a:off x="6429376" y="32543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42" name="Freeform 6728"/>
            <p:cNvSpPr>
              <a:spLocks/>
            </p:cNvSpPr>
            <p:nvPr/>
          </p:nvSpPr>
          <p:spPr bwMode="auto">
            <a:xfrm>
              <a:off x="6424613" y="3254375"/>
              <a:ext cx="28575" cy="4763"/>
            </a:xfrm>
            <a:custGeom>
              <a:avLst/>
              <a:gdLst/>
              <a:ahLst/>
              <a:cxnLst>
                <a:cxn ang="0">
                  <a:pos x="8" y="0"/>
                </a:cxn>
                <a:cxn ang="0">
                  <a:pos x="0" y="0"/>
                </a:cxn>
                <a:cxn ang="0">
                  <a:pos x="0" y="7"/>
                </a:cxn>
                <a:cxn ang="0">
                  <a:pos x="53" y="7"/>
                </a:cxn>
                <a:cxn ang="0">
                  <a:pos x="46" y="0"/>
                </a:cxn>
                <a:cxn ang="0">
                  <a:pos x="8" y="0"/>
                </a:cxn>
              </a:cxnLst>
              <a:rect l="0" t="0" r="r" b="b"/>
              <a:pathLst>
                <a:path w="53" h="7">
                  <a:moveTo>
                    <a:pt x="8" y="0"/>
                  </a:moveTo>
                  <a:lnTo>
                    <a:pt x="0" y="0"/>
                  </a:lnTo>
                  <a:lnTo>
                    <a:pt x="0" y="7"/>
                  </a:lnTo>
                  <a:lnTo>
                    <a:pt x="53" y="7"/>
                  </a:lnTo>
                  <a:lnTo>
                    <a:pt x="4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43" name="Freeform 6729"/>
            <p:cNvSpPr>
              <a:spLocks/>
            </p:cNvSpPr>
            <p:nvPr/>
          </p:nvSpPr>
          <p:spPr bwMode="auto">
            <a:xfrm>
              <a:off x="6424613" y="3254375"/>
              <a:ext cx="28575" cy="4763"/>
            </a:xfrm>
            <a:custGeom>
              <a:avLst/>
              <a:gdLst/>
              <a:ahLst/>
              <a:cxnLst>
                <a:cxn ang="0">
                  <a:pos x="8" y="0"/>
                </a:cxn>
                <a:cxn ang="0">
                  <a:pos x="0" y="0"/>
                </a:cxn>
                <a:cxn ang="0">
                  <a:pos x="0" y="7"/>
                </a:cxn>
                <a:cxn ang="0">
                  <a:pos x="8" y="7"/>
                </a:cxn>
                <a:cxn ang="0">
                  <a:pos x="46" y="7"/>
                </a:cxn>
                <a:cxn ang="0">
                  <a:pos x="53" y="7"/>
                </a:cxn>
                <a:cxn ang="0">
                  <a:pos x="46" y="0"/>
                </a:cxn>
                <a:cxn ang="0">
                  <a:pos x="46" y="0"/>
                </a:cxn>
                <a:cxn ang="0">
                  <a:pos x="8" y="0"/>
                </a:cxn>
              </a:cxnLst>
              <a:rect l="0" t="0" r="r" b="b"/>
              <a:pathLst>
                <a:path w="53" h="7">
                  <a:moveTo>
                    <a:pt x="8" y="0"/>
                  </a:moveTo>
                  <a:lnTo>
                    <a:pt x="0" y="0"/>
                  </a:lnTo>
                  <a:lnTo>
                    <a:pt x="0" y="7"/>
                  </a:lnTo>
                  <a:lnTo>
                    <a:pt x="8" y="7"/>
                  </a:lnTo>
                  <a:lnTo>
                    <a:pt x="46" y="7"/>
                  </a:lnTo>
                  <a:lnTo>
                    <a:pt x="53" y="7"/>
                  </a:lnTo>
                  <a:lnTo>
                    <a:pt x="46" y="0"/>
                  </a:lnTo>
                  <a:lnTo>
                    <a:pt x="4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44" name="Line 6730"/>
            <p:cNvSpPr>
              <a:spLocks noChangeShapeType="1"/>
            </p:cNvSpPr>
            <p:nvPr/>
          </p:nvSpPr>
          <p:spPr bwMode="auto">
            <a:xfrm>
              <a:off x="6450013" y="32543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45" name="Freeform 6731"/>
            <p:cNvSpPr>
              <a:spLocks/>
            </p:cNvSpPr>
            <p:nvPr/>
          </p:nvSpPr>
          <p:spPr bwMode="auto">
            <a:xfrm>
              <a:off x="6445251" y="3254375"/>
              <a:ext cx="12700" cy="4763"/>
            </a:xfrm>
            <a:custGeom>
              <a:avLst/>
              <a:gdLst/>
              <a:ahLst/>
              <a:cxnLst>
                <a:cxn ang="0">
                  <a:pos x="7" y="0"/>
                </a:cxn>
                <a:cxn ang="0">
                  <a:pos x="0" y="0"/>
                </a:cxn>
                <a:cxn ang="0">
                  <a:pos x="0" y="7"/>
                </a:cxn>
                <a:cxn ang="0">
                  <a:pos x="22" y="7"/>
                </a:cxn>
                <a:cxn ang="0">
                  <a:pos x="22" y="0"/>
                </a:cxn>
                <a:cxn ang="0">
                  <a:pos x="7" y="0"/>
                </a:cxn>
              </a:cxnLst>
              <a:rect l="0" t="0" r="r" b="b"/>
              <a:pathLst>
                <a:path w="22" h="7">
                  <a:moveTo>
                    <a:pt x="7" y="0"/>
                  </a:moveTo>
                  <a:lnTo>
                    <a:pt x="0" y="0"/>
                  </a:lnTo>
                  <a:lnTo>
                    <a:pt x="0" y="7"/>
                  </a:lnTo>
                  <a:lnTo>
                    <a:pt x="22" y="7"/>
                  </a:lnTo>
                  <a:lnTo>
                    <a:pt x="22"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46" name="Freeform 6732"/>
            <p:cNvSpPr>
              <a:spLocks/>
            </p:cNvSpPr>
            <p:nvPr/>
          </p:nvSpPr>
          <p:spPr bwMode="auto">
            <a:xfrm>
              <a:off x="6445251" y="3254375"/>
              <a:ext cx="12700" cy="4763"/>
            </a:xfrm>
            <a:custGeom>
              <a:avLst/>
              <a:gdLst/>
              <a:ahLst/>
              <a:cxnLst>
                <a:cxn ang="0">
                  <a:pos x="7" y="0"/>
                </a:cxn>
                <a:cxn ang="0">
                  <a:pos x="0" y="0"/>
                </a:cxn>
                <a:cxn ang="0">
                  <a:pos x="0" y="7"/>
                </a:cxn>
                <a:cxn ang="0">
                  <a:pos x="7" y="7"/>
                </a:cxn>
                <a:cxn ang="0">
                  <a:pos x="22" y="7"/>
                </a:cxn>
                <a:cxn ang="0">
                  <a:pos x="22" y="7"/>
                </a:cxn>
                <a:cxn ang="0">
                  <a:pos x="22" y="0"/>
                </a:cxn>
                <a:cxn ang="0">
                  <a:pos x="22" y="0"/>
                </a:cxn>
                <a:cxn ang="0">
                  <a:pos x="7" y="0"/>
                </a:cxn>
              </a:cxnLst>
              <a:rect l="0" t="0" r="r" b="b"/>
              <a:pathLst>
                <a:path w="22" h="7">
                  <a:moveTo>
                    <a:pt x="7" y="0"/>
                  </a:moveTo>
                  <a:lnTo>
                    <a:pt x="0" y="0"/>
                  </a:lnTo>
                  <a:lnTo>
                    <a:pt x="0" y="7"/>
                  </a:lnTo>
                  <a:lnTo>
                    <a:pt x="7" y="7"/>
                  </a:lnTo>
                  <a:lnTo>
                    <a:pt x="22" y="7"/>
                  </a:lnTo>
                  <a:lnTo>
                    <a:pt x="22" y="7"/>
                  </a:lnTo>
                  <a:lnTo>
                    <a:pt x="22" y="0"/>
                  </a:lnTo>
                  <a:lnTo>
                    <a:pt x="22"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47" name="Line 6733"/>
            <p:cNvSpPr>
              <a:spLocks noChangeShapeType="1"/>
            </p:cNvSpPr>
            <p:nvPr/>
          </p:nvSpPr>
          <p:spPr bwMode="auto">
            <a:xfrm>
              <a:off x="6457951" y="32543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48" name="Freeform 6734"/>
            <p:cNvSpPr>
              <a:spLocks/>
            </p:cNvSpPr>
            <p:nvPr/>
          </p:nvSpPr>
          <p:spPr bwMode="auto">
            <a:xfrm>
              <a:off x="6453188" y="3254375"/>
              <a:ext cx="23813" cy="4763"/>
            </a:xfrm>
            <a:custGeom>
              <a:avLst/>
              <a:gdLst/>
              <a:ahLst/>
              <a:cxnLst>
                <a:cxn ang="0">
                  <a:pos x="8" y="0"/>
                </a:cxn>
                <a:cxn ang="0">
                  <a:pos x="0" y="0"/>
                </a:cxn>
                <a:cxn ang="0">
                  <a:pos x="0" y="7"/>
                </a:cxn>
                <a:cxn ang="0">
                  <a:pos x="46" y="7"/>
                </a:cxn>
                <a:cxn ang="0">
                  <a:pos x="46" y="0"/>
                </a:cxn>
                <a:cxn ang="0">
                  <a:pos x="38" y="0"/>
                </a:cxn>
                <a:cxn ang="0">
                  <a:pos x="8" y="0"/>
                </a:cxn>
              </a:cxnLst>
              <a:rect l="0" t="0" r="r" b="b"/>
              <a:pathLst>
                <a:path w="46" h="7">
                  <a:moveTo>
                    <a:pt x="8" y="0"/>
                  </a:moveTo>
                  <a:lnTo>
                    <a:pt x="0" y="0"/>
                  </a:lnTo>
                  <a:lnTo>
                    <a:pt x="0" y="7"/>
                  </a:lnTo>
                  <a:lnTo>
                    <a:pt x="46" y="7"/>
                  </a:lnTo>
                  <a:lnTo>
                    <a:pt x="46" y="0"/>
                  </a:lnTo>
                  <a:lnTo>
                    <a:pt x="38"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49" name="Freeform 6735"/>
            <p:cNvSpPr>
              <a:spLocks/>
            </p:cNvSpPr>
            <p:nvPr/>
          </p:nvSpPr>
          <p:spPr bwMode="auto">
            <a:xfrm>
              <a:off x="6453188" y="3254375"/>
              <a:ext cx="23813" cy="4763"/>
            </a:xfrm>
            <a:custGeom>
              <a:avLst/>
              <a:gdLst/>
              <a:ahLst/>
              <a:cxnLst>
                <a:cxn ang="0">
                  <a:pos x="8" y="0"/>
                </a:cxn>
                <a:cxn ang="0">
                  <a:pos x="0" y="0"/>
                </a:cxn>
                <a:cxn ang="0">
                  <a:pos x="0" y="7"/>
                </a:cxn>
                <a:cxn ang="0">
                  <a:pos x="8" y="7"/>
                </a:cxn>
                <a:cxn ang="0">
                  <a:pos x="38" y="7"/>
                </a:cxn>
                <a:cxn ang="0">
                  <a:pos x="46" y="7"/>
                </a:cxn>
                <a:cxn ang="0">
                  <a:pos x="46" y="0"/>
                </a:cxn>
                <a:cxn ang="0">
                  <a:pos x="38" y="0"/>
                </a:cxn>
                <a:cxn ang="0">
                  <a:pos x="8" y="0"/>
                </a:cxn>
              </a:cxnLst>
              <a:rect l="0" t="0" r="r" b="b"/>
              <a:pathLst>
                <a:path w="46" h="7">
                  <a:moveTo>
                    <a:pt x="8" y="0"/>
                  </a:moveTo>
                  <a:lnTo>
                    <a:pt x="0" y="0"/>
                  </a:lnTo>
                  <a:lnTo>
                    <a:pt x="0" y="7"/>
                  </a:lnTo>
                  <a:lnTo>
                    <a:pt x="8" y="7"/>
                  </a:lnTo>
                  <a:lnTo>
                    <a:pt x="38" y="7"/>
                  </a:lnTo>
                  <a:lnTo>
                    <a:pt x="46" y="7"/>
                  </a:lnTo>
                  <a:lnTo>
                    <a:pt x="46" y="0"/>
                  </a:lnTo>
                  <a:lnTo>
                    <a:pt x="38"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50" name="Line 6736"/>
            <p:cNvSpPr>
              <a:spLocks noChangeShapeType="1"/>
            </p:cNvSpPr>
            <p:nvPr/>
          </p:nvSpPr>
          <p:spPr bwMode="auto">
            <a:xfrm>
              <a:off x="6473826" y="3254375"/>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51" name="Freeform 6737"/>
            <p:cNvSpPr>
              <a:spLocks/>
            </p:cNvSpPr>
            <p:nvPr/>
          </p:nvSpPr>
          <p:spPr bwMode="auto">
            <a:xfrm>
              <a:off x="6469063" y="3254375"/>
              <a:ext cx="20638" cy="4763"/>
            </a:xfrm>
            <a:custGeom>
              <a:avLst/>
              <a:gdLst/>
              <a:ahLst/>
              <a:cxnLst>
                <a:cxn ang="0">
                  <a:pos x="7" y="0"/>
                </a:cxn>
                <a:cxn ang="0">
                  <a:pos x="0" y="0"/>
                </a:cxn>
                <a:cxn ang="0">
                  <a:pos x="0" y="7"/>
                </a:cxn>
                <a:cxn ang="0">
                  <a:pos x="38" y="7"/>
                </a:cxn>
                <a:cxn ang="0">
                  <a:pos x="38" y="0"/>
                </a:cxn>
                <a:cxn ang="0">
                  <a:pos x="30" y="0"/>
                </a:cxn>
                <a:cxn ang="0">
                  <a:pos x="7" y="0"/>
                </a:cxn>
              </a:cxnLst>
              <a:rect l="0" t="0" r="r" b="b"/>
              <a:pathLst>
                <a:path w="38" h="7">
                  <a:moveTo>
                    <a:pt x="7" y="0"/>
                  </a:moveTo>
                  <a:lnTo>
                    <a:pt x="0" y="0"/>
                  </a:lnTo>
                  <a:lnTo>
                    <a:pt x="0" y="7"/>
                  </a:lnTo>
                  <a:lnTo>
                    <a:pt x="38" y="7"/>
                  </a:lnTo>
                  <a:lnTo>
                    <a:pt x="38" y="0"/>
                  </a:lnTo>
                  <a:lnTo>
                    <a:pt x="30"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52" name="Freeform 6738"/>
            <p:cNvSpPr>
              <a:spLocks/>
            </p:cNvSpPr>
            <p:nvPr/>
          </p:nvSpPr>
          <p:spPr bwMode="auto">
            <a:xfrm>
              <a:off x="6469063" y="3254375"/>
              <a:ext cx="20638" cy="4763"/>
            </a:xfrm>
            <a:custGeom>
              <a:avLst/>
              <a:gdLst/>
              <a:ahLst/>
              <a:cxnLst>
                <a:cxn ang="0">
                  <a:pos x="7" y="0"/>
                </a:cxn>
                <a:cxn ang="0">
                  <a:pos x="0" y="0"/>
                </a:cxn>
                <a:cxn ang="0">
                  <a:pos x="0" y="7"/>
                </a:cxn>
                <a:cxn ang="0">
                  <a:pos x="7" y="7"/>
                </a:cxn>
                <a:cxn ang="0">
                  <a:pos x="30" y="7"/>
                </a:cxn>
                <a:cxn ang="0">
                  <a:pos x="38" y="7"/>
                </a:cxn>
                <a:cxn ang="0">
                  <a:pos x="38" y="0"/>
                </a:cxn>
                <a:cxn ang="0">
                  <a:pos x="30" y="0"/>
                </a:cxn>
                <a:cxn ang="0">
                  <a:pos x="7" y="0"/>
                </a:cxn>
              </a:cxnLst>
              <a:rect l="0" t="0" r="r" b="b"/>
              <a:pathLst>
                <a:path w="38" h="7">
                  <a:moveTo>
                    <a:pt x="7" y="0"/>
                  </a:moveTo>
                  <a:lnTo>
                    <a:pt x="0" y="0"/>
                  </a:lnTo>
                  <a:lnTo>
                    <a:pt x="0" y="7"/>
                  </a:lnTo>
                  <a:lnTo>
                    <a:pt x="7" y="7"/>
                  </a:lnTo>
                  <a:lnTo>
                    <a:pt x="30" y="7"/>
                  </a:lnTo>
                  <a:lnTo>
                    <a:pt x="38" y="7"/>
                  </a:lnTo>
                  <a:lnTo>
                    <a:pt x="38" y="0"/>
                  </a:lnTo>
                  <a:lnTo>
                    <a:pt x="30"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53" name="Line 6739"/>
            <p:cNvSpPr>
              <a:spLocks noChangeShapeType="1"/>
            </p:cNvSpPr>
            <p:nvPr/>
          </p:nvSpPr>
          <p:spPr bwMode="auto">
            <a:xfrm>
              <a:off x="6489701" y="32591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54" name="Freeform 6740"/>
            <p:cNvSpPr>
              <a:spLocks/>
            </p:cNvSpPr>
            <p:nvPr/>
          </p:nvSpPr>
          <p:spPr bwMode="auto">
            <a:xfrm>
              <a:off x="6481763" y="3254375"/>
              <a:ext cx="7938" cy="30163"/>
            </a:xfrm>
            <a:custGeom>
              <a:avLst/>
              <a:gdLst/>
              <a:ahLst/>
              <a:cxnLst>
                <a:cxn ang="0">
                  <a:pos x="16" y="7"/>
                </a:cxn>
                <a:cxn ang="0">
                  <a:pos x="16" y="0"/>
                </a:cxn>
                <a:cxn ang="0">
                  <a:pos x="8" y="0"/>
                </a:cxn>
                <a:cxn ang="0">
                  <a:pos x="0" y="7"/>
                </a:cxn>
                <a:cxn ang="0">
                  <a:pos x="0" y="57"/>
                </a:cxn>
                <a:cxn ang="0">
                  <a:pos x="16" y="57"/>
                </a:cxn>
                <a:cxn ang="0">
                  <a:pos x="16" y="7"/>
                </a:cxn>
              </a:cxnLst>
              <a:rect l="0" t="0" r="r" b="b"/>
              <a:pathLst>
                <a:path w="16" h="57">
                  <a:moveTo>
                    <a:pt x="16" y="7"/>
                  </a:moveTo>
                  <a:lnTo>
                    <a:pt x="16" y="0"/>
                  </a:lnTo>
                  <a:lnTo>
                    <a:pt x="8" y="0"/>
                  </a:lnTo>
                  <a:lnTo>
                    <a:pt x="0" y="7"/>
                  </a:lnTo>
                  <a:lnTo>
                    <a:pt x="0" y="57"/>
                  </a:lnTo>
                  <a:lnTo>
                    <a:pt x="16" y="57"/>
                  </a:lnTo>
                  <a:lnTo>
                    <a:pt x="16" y="7"/>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55" name="Freeform 6741"/>
            <p:cNvSpPr>
              <a:spLocks/>
            </p:cNvSpPr>
            <p:nvPr/>
          </p:nvSpPr>
          <p:spPr bwMode="auto">
            <a:xfrm>
              <a:off x="6481763" y="3254375"/>
              <a:ext cx="7938" cy="30163"/>
            </a:xfrm>
            <a:custGeom>
              <a:avLst/>
              <a:gdLst/>
              <a:ahLst/>
              <a:cxnLst>
                <a:cxn ang="0">
                  <a:pos x="16" y="7"/>
                </a:cxn>
                <a:cxn ang="0">
                  <a:pos x="16" y="0"/>
                </a:cxn>
                <a:cxn ang="0">
                  <a:pos x="8" y="0"/>
                </a:cxn>
                <a:cxn ang="0">
                  <a:pos x="0" y="7"/>
                </a:cxn>
                <a:cxn ang="0">
                  <a:pos x="0" y="57"/>
                </a:cxn>
                <a:cxn ang="0">
                  <a:pos x="8" y="57"/>
                </a:cxn>
                <a:cxn ang="0">
                  <a:pos x="16" y="57"/>
                </a:cxn>
                <a:cxn ang="0">
                  <a:pos x="16" y="57"/>
                </a:cxn>
                <a:cxn ang="0">
                  <a:pos x="16" y="7"/>
                </a:cxn>
              </a:cxnLst>
              <a:rect l="0" t="0" r="r" b="b"/>
              <a:pathLst>
                <a:path w="16" h="57">
                  <a:moveTo>
                    <a:pt x="16" y="7"/>
                  </a:moveTo>
                  <a:lnTo>
                    <a:pt x="16" y="0"/>
                  </a:lnTo>
                  <a:lnTo>
                    <a:pt x="8" y="0"/>
                  </a:lnTo>
                  <a:lnTo>
                    <a:pt x="0" y="7"/>
                  </a:lnTo>
                  <a:lnTo>
                    <a:pt x="0" y="57"/>
                  </a:lnTo>
                  <a:lnTo>
                    <a:pt x="8" y="57"/>
                  </a:lnTo>
                  <a:lnTo>
                    <a:pt x="16" y="57"/>
                  </a:lnTo>
                  <a:lnTo>
                    <a:pt x="16" y="57"/>
                  </a:lnTo>
                  <a:lnTo>
                    <a:pt x="16" y="7"/>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56" name="Line 6742"/>
            <p:cNvSpPr>
              <a:spLocks noChangeShapeType="1"/>
            </p:cNvSpPr>
            <p:nvPr/>
          </p:nvSpPr>
          <p:spPr bwMode="auto">
            <a:xfrm>
              <a:off x="6484938" y="32813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57" name="Freeform 6743"/>
            <p:cNvSpPr>
              <a:spLocks/>
            </p:cNvSpPr>
            <p:nvPr/>
          </p:nvSpPr>
          <p:spPr bwMode="auto">
            <a:xfrm>
              <a:off x="6481763" y="3281363"/>
              <a:ext cx="23813" cy="3175"/>
            </a:xfrm>
            <a:custGeom>
              <a:avLst/>
              <a:gdLst/>
              <a:ahLst/>
              <a:cxnLst>
                <a:cxn ang="0">
                  <a:pos x="8" y="0"/>
                </a:cxn>
                <a:cxn ang="0">
                  <a:pos x="0" y="0"/>
                </a:cxn>
                <a:cxn ang="0">
                  <a:pos x="0" y="6"/>
                </a:cxn>
                <a:cxn ang="0">
                  <a:pos x="46" y="6"/>
                </a:cxn>
                <a:cxn ang="0">
                  <a:pos x="38" y="0"/>
                </a:cxn>
                <a:cxn ang="0">
                  <a:pos x="8" y="0"/>
                </a:cxn>
              </a:cxnLst>
              <a:rect l="0" t="0" r="r" b="b"/>
              <a:pathLst>
                <a:path w="46" h="6">
                  <a:moveTo>
                    <a:pt x="8" y="0"/>
                  </a:moveTo>
                  <a:lnTo>
                    <a:pt x="0" y="0"/>
                  </a:lnTo>
                  <a:lnTo>
                    <a:pt x="0" y="6"/>
                  </a:lnTo>
                  <a:lnTo>
                    <a:pt x="46" y="6"/>
                  </a:lnTo>
                  <a:lnTo>
                    <a:pt x="38"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58" name="Freeform 6744"/>
            <p:cNvSpPr>
              <a:spLocks/>
            </p:cNvSpPr>
            <p:nvPr/>
          </p:nvSpPr>
          <p:spPr bwMode="auto">
            <a:xfrm>
              <a:off x="6481763" y="3281363"/>
              <a:ext cx="23813" cy="3175"/>
            </a:xfrm>
            <a:custGeom>
              <a:avLst/>
              <a:gdLst/>
              <a:ahLst/>
              <a:cxnLst>
                <a:cxn ang="0">
                  <a:pos x="8" y="0"/>
                </a:cxn>
                <a:cxn ang="0">
                  <a:pos x="0" y="0"/>
                </a:cxn>
                <a:cxn ang="0">
                  <a:pos x="0" y="6"/>
                </a:cxn>
                <a:cxn ang="0">
                  <a:pos x="8" y="6"/>
                </a:cxn>
                <a:cxn ang="0">
                  <a:pos x="38" y="6"/>
                </a:cxn>
                <a:cxn ang="0">
                  <a:pos x="46" y="6"/>
                </a:cxn>
                <a:cxn ang="0">
                  <a:pos x="38" y="0"/>
                </a:cxn>
                <a:cxn ang="0">
                  <a:pos x="38" y="0"/>
                </a:cxn>
                <a:cxn ang="0">
                  <a:pos x="8" y="0"/>
                </a:cxn>
              </a:cxnLst>
              <a:rect l="0" t="0" r="r" b="b"/>
              <a:pathLst>
                <a:path w="46" h="6">
                  <a:moveTo>
                    <a:pt x="8" y="0"/>
                  </a:moveTo>
                  <a:lnTo>
                    <a:pt x="0" y="0"/>
                  </a:lnTo>
                  <a:lnTo>
                    <a:pt x="0" y="6"/>
                  </a:lnTo>
                  <a:lnTo>
                    <a:pt x="8" y="6"/>
                  </a:lnTo>
                  <a:lnTo>
                    <a:pt x="38" y="6"/>
                  </a:lnTo>
                  <a:lnTo>
                    <a:pt x="46" y="6"/>
                  </a:lnTo>
                  <a:lnTo>
                    <a:pt x="38" y="0"/>
                  </a:lnTo>
                  <a:lnTo>
                    <a:pt x="38"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59" name="Line 6745"/>
            <p:cNvSpPr>
              <a:spLocks noChangeShapeType="1"/>
            </p:cNvSpPr>
            <p:nvPr/>
          </p:nvSpPr>
          <p:spPr bwMode="auto">
            <a:xfrm>
              <a:off x="6500813" y="32813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60" name="Freeform 6746"/>
            <p:cNvSpPr>
              <a:spLocks/>
            </p:cNvSpPr>
            <p:nvPr/>
          </p:nvSpPr>
          <p:spPr bwMode="auto">
            <a:xfrm>
              <a:off x="6497638" y="3281363"/>
              <a:ext cx="7938" cy="3175"/>
            </a:xfrm>
            <a:custGeom>
              <a:avLst/>
              <a:gdLst/>
              <a:ahLst/>
              <a:cxnLst>
                <a:cxn ang="0">
                  <a:pos x="8" y="0"/>
                </a:cxn>
                <a:cxn ang="0">
                  <a:pos x="0" y="0"/>
                </a:cxn>
                <a:cxn ang="0">
                  <a:pos x="0" y="6"/>
                </a:cxn>
                <a:cxn ang="0">
                  <a:pos x="16" y="6"/>
                </a:cxn>
                <a:cxn ang="0">
                  <a:pos x="16" y="0"/>
                </a:cxn>
                <a:cxn ang="0">
                  <a:pos x="8" y="0"/>
                </a:cxn>
              </a:cxnLst>
              <a:rect l="0" t="0" r="r" b="b"/>
              <a:pathLst>
                <a:path w="16" h="6">
                  <a:moveTo>
                    <a:pt x="8" y="0"/>
                  </a:moveTo>
                  <a:lnTo>
                    <a:pt x="0" y="0"/>
                  </a:lnTo>
                  <a:lnTo>
                    <a:pt x="0" y="6"/>
                  </a:lnTo>
                  <a:lnTo>
                    <a:pt x="16" y="6"/>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61" name="Freeform 6747"/>
            <p:cNvSpPr>
              <a:spLocks/>
            </p:cNvSpPr>
            <p:nvPr/>
          </p:nvSpPr>
          <p:spPr bwMode="auto">
            <a:xfrm>
              <a:off x="6497638" y="3281363"/>
              <a:ext cx="7938" cy="3175"/>
            </a:xfrm>
            <a:custGeom>
              <a:avLst/>
              <a:gdLst/>
              <a:ahLst/>
              <a:cxnLst>
                <a:cxn ang="0">
                  <a:pos x="8" y="0"/>
                </a:cxn>
                <a:cxn ang="0">
                  <a:pos x="0" y="0"/>
                </a:cxn>
                <a:cxn ang="0">
                  <a:pos x="0" y="6"/>
                </a:cxn>
                <a:cxn ang="0">
                  <a:pos x="8" y="6"/>
                </a:cxn>
                <a:cxn ang="0">
                  <a:pos x="16" y="6"/>
                </a:cxn>
                <a:cxn ang="0">
                  <a:pos x="16" y="6"/>
                </a:cxn>
                <a:cxn ang="0">
                  <a:pos x="16" y="0"/>
                </a:cxn>
                <a:cxn ang="0">
                  <a:pos x="16" y="0"/>
                </a:cxn>
                <a:cxn ang="0">
                  <a:pos x="8" y="0"/>
                </a:cxn>
              </a:cxnLst>
              <a:rect l="0" t="0" r="r" b="b"/>
              <a:pathLst>
                <a:path w="16" h="6">
                  <a:moveTo>
                    <a:pt x="8" y="0"/>
                  </a:moveTo>
                  <a:lnTo>
                    <a:pt x="0" y="0"/>
                  </a:lnTo>
                  <a:lnTo>
                    <a:pt x="0" y="6"/>
                  </a:lnTo>
                  <a:lnTo>
                    <a:pt x="8" y="6"/>
                  </a:lnTo>
                  <a:lnTo>
                    <a:pt x="16" y="6"/>
                  </a:lnTo>
                  <a:lnTo>
                    <a:pt x="16" y="6"/>
                  </a:lnTo>
                  <a:lnTo>
                    <a:pt x="16"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62" name="Line 6748"/>
            <p:cNvSpPr>
              <a:spLocks noChangeShapeType="1"/>
            </p:cNvSpPr>
            <p:nvPr/>
          </p:nvSpPr>
          <p:spPr bwMode="auto">
            <a:xfrm>
              <a:off x="6505576" y="32813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63" name="Freeform 6749"/>
            <p:cNvSpPr>
              <a:spLocks/>
            </p:cNvSpPr>
            <p:nvPr/>
          </p:nvSpPr>
          <p:spPr bwMode="auto">
            <a:xfrm>
              <a:off x="6500813" y="3281363"/>
              <a:ext cx="20638" cy="3175"/>
            </a:xfrm>
            <a:custGeom>
              <a:avLst/>
              <a:gdLst/>
              <a:ahLst/>
              <a:cxnLst>
                <a:cxn ang="0">
                  <a:pos x="8" y="0"/>
                </a:cxn>
                <a:cxn ang="0">
                  <a:pos x="0" y="0"/>
                </a:cxn>
                <a:cxn ang="0">
                  <a:pos x="0" y="6"/>
                </a:cxn>
                <a:cxn ang="0">
                  <a:pos x="37" y="6"/>
                </a:cxn>
                <a:cxn ang="0">
                  <a:pos x="37" y="0"/>
                </a:cxn>
                <a:cxn ang="0">
                  <a:pos x="30" y="0"/>
                </a:cxn>
                <a:cxn ang="0">
                  <a:pos x="8" y="0"/>
                </a:cxn>
              </a:cxnLst>
              <a:rect l="0" t="0" r="r" b="b"/>
              <a:pathLst>
                <a:path w="37" h="6">
                  <a:moveTo>
                    <a:pt x="8" y="0"/>
                  </a:moveTo>
                  <a:lnTo>
                    <a:pt x="0" y="0"/>
                  </a:lnTo>
                  <a:lnTo>
                    <a:pt x="0" y="6"/>
                  </a:lnTo>
                  <a:lnTo>
                    <a:pt x="37" y="6"/>
                  </a:lnTo>
                  <a:lnTo>
                    <a:pt x="37" y="0"/>
                  </a:lnTo>
                  <a:lnTo>
                    <a:pt x="30"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64" name="Freeform 6750"/>
            <p:cNvSpPr>
              <a:spLocks/>
            </p:cNvSpPr>
            <p:nvPr/>
          </p:nvSpPr>
          <p:spPr bwMode="auto">
            <a:xfrm>
              <a:off x="6500813" y="3281363"/>
              <a:ext cx="20638" cy="3175"/>
            </a:xfrm>
            <a:custGeom>
              <a:avLst/>
              <a:gdLst/>
              <a:ahLst/>
              <a:cxnLst>
                <a:cxn ang="0">
                  <a:pos x="8" y="0"/>
                </a:cxn>
                <a:cxn ang="0">
                  <a:pos x="0" y="0"/>
                </a:cxn>
                <a:cxn ang="0">
                  <a:pos x="0" y="6"/>
                </a:cxn>
                <a:cxn ang="0">
                  <a:pos x="8" y="6"/>
                </a:cxn>
                <a:cxn ang="0">
                  <a:pos x="30" y="6"/>
                </a:cxn>
                <a:cxn ang="0">
                  <a:pos x="37" y="6"/>
                </a:cxn>
                <a:cxn ang="0">
                  <a:pos x="37" y="0"/>
                </a:cxn>
                <a:cxn ang="0">
                  <a:pos x="30" y="0"/>
                </a:cxn>
                <a:cxn ang="0">
                  <a:pos x="8" y="0"/>
                </a:cxn>
              </a:cxnLst>
              <a:rect l="0" t="0" r="r" b="b"/>
              <a:pathLst>
                <a:path w="37" h="6">
                  <a:moveTo>
                    <a:pt x="8" y="0"/>
                  </a:moveTo>
                  <a:lnTo>
                    <a:pt x="0" y="0"/>
                  </a:lnTo>
                  <a:lnTo>
                    <a:pt x="0" y="6"/>
                  </a:lnTo>
                  <a:lnTo>
                    <a:pt x="8" y="6"/>
                  </a:lnTo>
                  <a:lnTo>
                    <a:pt x="30" y="6"/>
                  </a:lnTo>
                  <a:lnTo>
                    <a:pt x="37" y="6"/>
                  </a:lnTo>
                  <a:lnTo>
                    <a:pt x="37" y="0"/>
                  </a:lnTo>
                  <a:lnTo>
                    <a:pt x="30"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65" name="Line 6751"/>
            <p:cNvSpPr>
              <a:spLocks noChangeShapeType="1"/>
            </p:cNvSpPr>
            <p:nvPr/>
          </p:nvSpPr>
          <p:spPr bwMode="auto">
            <a:xfrm>
              <a:off x="6516688" y="32813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66" name="Freeform 6752"/>
            <p:cNvSpPr>
              <a:spLocks/>
            </p:cNvSpPr>
            <p:nvPr/>
          </p:nvSpPr>
          <p:spPr bwMode="auto">
            <a:xfrm>
              <a:off x="6513513" y="3281363"/>
              <a:ext cx="15875" cy="3175"/>
            </a:xfrm>
            <a:custGeom>
              <a:avLst/>
              <a:gdLst/>
              <a:ahLst/>
              <a:cxnLst>
                <a:cxn ang="0">
                  <a:pos x="7" y="0"/>
                </a:cxn>
                <a:cxn ang="0">
                  <a:pos x="0" y="6"/>
                </a:cxn>
                <a:cxn ang="0">
                  <a:pos x="30" y="6"/>
                </a:cxn>
                <a:cxn ang="0">
                  <a:pos x="30" y="0"/>
                </a:cxn>
                <a:cxn ang="0">
                  <a:pos x="22" y="0"/>
                </a:cxn>
                <a:cxn ang="0">
                  <a:pos x="7" y="0"/>
                </a:cxn>
              </a:cxnLst>
              <a:rect l="0" t="0" r="r" b="b"/>
              <a:pathLst>
                <a:path w="30" h="6">
                  <a:moveTo>
                    <a:pt x="7" y="0"/>
                  </a:moveTo>
                  <a:lnTo>
                    <a:pt x="0" y="6"/>
                  </a:lnTo>
                  <a:lnTo>
                    <a:pt x="30" y="6"/>
                  </a:lnTo>
                  <a:lnTo>
                    <a:pt x="30" y="0"/>
                  </a:lnTo>
                  <a:lnTo>
                    <a:pt x="22"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67" name="Freeform 6753"/>
            <p:cNvSpPr>
              <a:spLocks/>
            </p:cNvSpPr>
            <p:nvPr/>
          </p:nvSpPr>
          <p:spPr bwMode="auto">
            <a:xfrm>
              <a:off x="6513513" y="3281363"/>
              <a:ext cx="15875" cy="3175"/>
            </a:xfrm>
            <a:custGeom>
              <a:avLst/>
              <a:gdLst/>
              <a:ahLst/>
              <a:cxnLst>
                <a:cxn ang="0">
                  <a:pos x="7" y="0"/>
                </a:cxn>
                <a:cxn ang="0">
                  <a:pos x="7" y="0"/>
                </a:cxn>
                <a:cxn ang="0">
                  <a:pos x="0" y="6"/>
                </a:cxn>
                <a:cxn ang="0">
                  <a:pos x="7" y="6"/>
                </a:cxn>
                <a:cxn ang="0">
                  <a:pos x="22" y="6"/>
                </a:cxn>
                <a:cxn ang="0">
                  <a:pos x="30" y="6"/>
                </a:cxn>
                <a:cxn ang="0">
                  <a:pos x="30" y="0"/>
                </a:cxn>
                <a:cxn ang="0">
                  <a:pos x="22" y="0"/>
                </a:cxn>
                <a:cxn ang="0">
                  <a:pos x="7" y="0"/>
                </a:cxn>
              </a:cxnLst>
              <a:rect l="0" t="0" r="r" b="b"/>
              <a:pathLst>
                <a:path w="30" h="6">
                  <a:moveTo>
                    <a:pt x="7" y="0"/>
                  </a:moveTo>
                  <a:lnTo>
                    <a:pt x="7" y="0"/>
                  </a:lnTo>
                  <a:lnTo>
                    <a:pt x="0" y="6"/>
                  </a:lnTo>
                  <a:lnTo>
                    <a:pt x="7" y="6"/>
                  </a:lnTo>
                  <a:lnTo>
                    <a:pt x="22" y="6"/>
                  </a:lnTo>
                  <a:lnTo>
                    <a:pt x="30" y="6"/>
                  </a:lnTo>
                  <a:lnTo>
                    <a:pt x="30" y="0"/>
                  </a:lnTo>
                  <a:lnTo>
                    <a:pt x="22"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68" name="Line 6754"/>
            <p:cNvSpPr>
              <a:spLocks noChangeShapeType="1"/>
            </p:cNvSpPr>
            <p:nvPr/>
          </p:nvSpPr>
          <p:spPr bwMode="auto">
            <a:xfrm>
              <a:off x="6524626" y="32813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69" name="Freeform 6755"/>
            <p:cNvSpPr>
              <a:spLocks/>
            </p:cNvSpPr>
            <p:nvPr/>
          </p:nvSpPr>
          <p:spPr bwMode="auto">
            <a:xfrm>
              <a:off x="6521451" y="3281363"/>
              <a:ext cx="11113" cy="3175"/>
            </a:xfrm>
            <a:custGeom>
              <a:avLst/>
              <a:gdLst/>
              <a:ahLst/>
              <a:cxnLst>
                <a:cxn ang="0">
                  <a:pos x="8" y="0"/>
                </a:cxn>
                <a:cxn ang="0">
                  <a:pos x="0" y="0"/>
                </a:cxn>
                <a:cxn ang="0">
                  <a:pos x="0" y="6"/>
                </a:cxn>
                <a:cxn ang="0">
                  <a:pos x="23" y="6"/>
                </a:cxn>
                <a:cxn ang="0">
                  <a:pos x="23" y="0"/>
                </a:cxn>
                <a:cxn ang="0">
                  <a:pos x="16" y="0"/>
                </a:cxn>
                <a:cxn ang="0">
                  <a:pos x="8" y="0"/>
                </a:cxn>
              </a:cxnLst>
              <a:rect l="0" t="0" r="r" b="b"/>
              <a:pathLst>
                <a:path w="23" h="6">
                  <a:moveTo>
                    <a:pt x="8" y="0"/>
                  </a:moveTo>
                  <a:lnTo>
                    <a:pt x="0" y="0"/>
                  </a:lnTo>
                  <a:lnTo>
                    <a:pt x="0" y="6"/>
                  </a:lnTo>
                  <a:lnTo>
                    <a:pt x="23" y="6"/>
                  </a:lnTo>
                  <a:lnTo>
                    <a:pt x="23"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70" name="Freeform 6756"/>
            <p:cNvSpPr>
              <a:spLocks/>
            </p:cNvSpPr>
            <p:nvPr/>
          </p:nvSpPr>
          <p:spPr bwMode="auto">
            <a:xfrm>
              <a:off x="6521451" y="3281363"/>
              <a:ext cx="11113" cy="3175"/>
            </a:xfrm>
            <a:custGeom>
              <a:avLst/>
              <a:gdLst/>
              <a:ahLst/>
              <a:cxnLst>
                <a:cxn ang="0">
                  <a:pos x="8" y="0"/>
                </a:cxn>
                <a:cxn ang="0">
                  <a:pos x="0" y="0"/>
                </a:cxn>
                <a:cxn ang="0">
                  <a:pos x="0" y="6"/>
                </a:cxn>
                <a:cxn ang="0">
                  <a:pos x="8" y="6"/>
                </a:cxn>
                <a:cxn ang="0">
                  <a:pos x="16" y="6"/>
                </a:cxn>
                <a:cxn ang="0">
                  <a:pos x="23" y="6"/>
                </a:cxn>
                <a:cxn ang="0">
                  <a:pos x="23" y="0"/>
                </a:cxn>
                <a:cxn ang="0">
                  <a:pos x="16" y="0"/>
                </a:cxn>
                <a:cxn ang="0">
                  <a:pos x="8" y="0"/>
                </a:cxn>
              </a:cxnLst>
              <a:rect l="0" t="0" r="r" b="b"/>
              <a:pathLst>
                <a:path w="23" h="6">
                  <a:moveTo>
                    <a:pt x="8" y="0"/>
                  </a:moveTo>
                  <a:lnTo>
                    <a:pt x="0" y="0"/>
                  </a:lnTo>
                  <a:lnTo>
                    <a:pt x="0" y="6"/>
                  </a:lnTo>
                  <a:lnTo>
                    <a:pt x="8" y="6"/>
                  </a:lnTo>
                  <a:lnTo>
                    <a:pt x="16" y="6"/>
                  </a:lnTo>
                  <a:lnTo>
                    <a:pt x="23" y="6"/>
                  </a:lnTo>
                  <a:lnTo>
                    <a:pt x="23"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71" name="Line 6757"/>
            <p:cNvSpPr>
              <a:spLocks noChangeShapeType="1"/>
            </p:cNvSpPr>
            <p:nvPr/>
          </p:nvSpPr>
          <p:spPr bwMode="auto">
            <a:xfrm>
              <a:off x="6529388" y="32813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72" name="Freeform 6758"/>
            <p:cNvSpPr>
              <a:spLocks/>
            </p:cNvSpPr>
            <p:nvPr/>
          </p:nvSpPr>
          <p:spPr bwMode="auto">
            <a:xfrm>
              <a:off x="6524626" y="3281363"/>
              <a:ext cx="12700" cy="3175"/>
            </a:xfrm>
            <a:custGeom>
              <a:avLst/>
              <a:gdLst/>
              <a:ahLst/>
              <a:cxnLst>
                <a:cxn ang="0">
                  <a:pos x="8" y="0"/>
                </a:cxn>
                <a:cxn ang="0">
                  <a:pos x="0" y="0"/>
                </a:cxn>
                <a:cxn ang="0">
                  <a:pos x="0" y="6"/>
                </a:cxn>
                <a:cxn ang="0">
                  <a:pos x="23" y="6"/>
                </a:cxn>
                <a:cxn ang="0">
                  <a:pos x="23" y="0"/>
                </a:cxn>
                <a:cxn ang="0">
                  <a:pos x="15" y="0"/>
                </a:cxn>
                <a:cxn ang="0">
                  <a:pos x="8" y="0"/>
                </a:cxn>
              </a:cxnLst>
              <a:rect l="0" t="0" r="r" b="b"/>
              <a:pathLst>
                <a:path w="23" h="6">
                  <a:moveTo>
                    <a:pt x="8" y="0"/>
                  </a:moveTo>
                  <a:lnTo>
                    <a:pt x="0" y="0"/>
                  </a:lnTo>
                  <a:lnTo>
                    <a:pt x="0" y="6"/>
                  </a:lnTo>
                  <a:lnTo>
                    <a:pt x="23" y="6"/>
                  </a:lnTo>
                  <a:lnTo>
                    <a:pt x="23" y="0"/>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73" name="Freeform 6759"/>
            <p:cNvSpPr>
              <a:spLocks/>
            </p:cNvSpPr>
            <p:nvPr/>
          </p:nvSpPr>
          <p:spPr bwMode="auto">
            <a:xfrm>
              <a:off x="6524626" y="3281363"/>
              <a:ext cx="12700" cy="3175"/>
            </a:xfrm>
            <a:custGeom>
              <a:avLst/>
              <a:gdLst/>
              <a:ahLst/>
              <a:cxnLst>
                <a:cxn ang="0">
                  <a:pos x="8" y="0"/>
                </a:cxn>
                <a:cxn ang="0">
                  <a:pos x="0" y="0"/>
                </a:cxn>
                <a:cxn ang="0">
                  <a:pos x="0" y="6"/>
                </a:cxn>
                <a:cxn ang="0">
                  <a:pos x="8" y="6"/>
                </a:cxn>
                <a:cxn ang="0">
                  <a:pos x="15" y="6"/>
                </a:cxn>
                <a:cxn ang="0">
                  <a:pos x="23" y="6"/>
                </a:cxn>
                <a:cxn ang="0">
                  <a:pos x="23" y="0"/>
                </a:cxn>
                <a:cxn ang="0">
                  <a:pos x="15" y="0"/>
                </a:cxn>
                <a:cxn ang="0">
                  <a:pos x="8" y="0"/>
                </a:cxn>
              </a:cxnLst>
              <a:rect l="0" t="0" r="r" b="b"/>
              <a:pathLst>
                <a:path w="23" h="6">
                  <a:moveTo>
                    <a:pt x="8" y="0"/>
                  </a:moveTo>
                  <a:lnTo>
                    <a:pt x="0" y="0"/>
                  </a:lnTo>
                  <a:lnTo>
                    <a:pt x="0" y="6"/>
                  </a:lnTo>
                  <a:lnTo>
                    <a:pt x="8" y="6"/>
                  </a:lnTo>
                  <a:lnTo>
                    <a:pt x="15" y="6"/>
                  </a:lnTo>
                  <a:lnTo>
                    <a:pt x="23" y="6"/>
                  </a:lnTo>
                  <a:lnTo>
                    <a:pt x="23"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74" name="Line 6760"/>
            <p:cNvSpPr>
              <a:spLocks noChangeShapeType="1"/>
            </p:cNvSpPr>
            <p:nvPr/>
          </p:nvSpPr>
          <p:spPr bwMode="auto">
            <a:xfrm>
              <a:off x="6532563" y="32813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75" name="Freeform 6761"/>
            <p:cNvSpPr>
              <a:spLocks/>
            </p:cNvSpPr>
            <p:nvPr/>
          </p:nvSpPr>
          <p:spPr bwMode="auto">
            <a:xfrm>
              <a:off x="6529388" y="3281363"/>
              <a:ext cx="23813" cy="3175"/>
            </a:xfrm>
            <a:custGeom>
              <a:avLst/>
              <a:gdLst/>
              <a:ahLst/>
              <a:cxnLst>
                <a:cxn ang="0">
                  <a:pos x="7" y="0"/>
                </a:cxn>
                <a:cxn ang="0">
                  <a:pos x="0" y="0"/>
                </a:cxn>
                <a:cxn ang="0">
                  <a:pos x="0" y="6"/>
                </a:cxn>
                <a:cxn ang="0">
                  <a:pos x="45" y="6"/>
                </a:cxn>
                <a:cxn ang="0">
                  <a:pos x="37" y="0"/>
                </a:cxn>
                <a:cxn ang="0">
                  <a:pos x="7" y="0"/>
                </a:cxn>
              </a:cxnLst>
              <a:rect l="0" t="0" r="r" b="b"/>
              <a:pathLst>
                <a:path w="45" h="6">
                  <a:moveTo>
                    <a:pt x="7" y="0"/>
                  </a:moveTo>
                  <a:lnTo>
                    <a:pt x="0" y="0"/>
                  </a:lnTo>
                  <a:lnTo>
                    <a:pt x="0" y="6"/>
                  </a:lnTo>
                  <a:lnTo>
                    <a:pt x="45" y="6"/>
                  </a:lnTo>
                  <a:lnTo>
                    <a:pt x="37"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76" name="Freeform 6762"/>
            <p:cNvSpPr>
              <a:spLocks/>
            </p:cNvSpPr>
            <p:nvPr/>
          </p:nvSpPr>
          <p:spPr bwMode="auto">
            <a:xfrm>
              <a:off x="6529388" y="3281363"/>
              <a:ext cx="23813" cy="3175"/>
            </a:xfrm>
            <a:custGeom>
              <a:avLst/>
              <a:gdLst/>
              <a:ahLst/>
              <a:cxnLst>
                <a:cxn ang="0">
                  <a:pos x="7" y="0"/>
                </a:cxn>
                <a:cxn ang="0">
                  <a:pos x="0" y="0"/>
                </a:cxn>
                <a:cxn ang="0">
                  <a:pos x="0" y="6"/>
                </a:cxn>
                <a:cxn ang="0">
                  <a:pos x="7" y="6"/>
                </a:cxn>
                <a:cxn ang="0">
                  <a:pos x="37" y="6"/>
                </a:cxn>
                <a:cxn ang="0">
                  <a:pos x="45" y="6"/>
                </a:cxn>
                <a:cxn ang="0">
                  <a:pos x="37" y="0"/>
                </a:cxn>
                <a:cxn ang="0">
                  <a:pos x="37" y="0"/>
                </a:cxn>
                <a:cxn ang="0">
                  <a:pos x="7" y="0"/>
                </a:cxn>
              </a:cxnLst>
              <a:rect l="0" t="0" r="r" b="b"/>
              <a:pathLst>
                <a:path w="45" h="6">
                  <a:moveTo>
                    <a:pt x="7" y="0"/>
                  </a:moveTo>
                  <a:lnTo>
                    <a:pt x="0" y="0"/>
                  </a:lnTo>
                  <a:lnTo>
                    <a:pt x="0" y="6"/>
                  </a:lnTo>
                  <a:lnTo>
                    <a:pt x="7" y="6"/>
                  </a:lnTo>
                  <a:lnTo>
                    <a:pt x="37" y="6"/>
                  </a:lnTo>
                  <a:lnTo>
                    <a:pt x="45" y="6"/>
                  </a:lnTo>
                  <a:lnTo>
                    <a:pt x="37" y="0"/>
                  </a:lnTo>
                  <a:lnTo>
                    <a:pt x="37"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77" name="Line 6763"/>
            <p:cNvSpPr>
              <a:spLocks noChangeShapeType="1"/>
            </p:cNvSpPr>
            <p:nvPr/>
          </p:nvSpPr>
          <p:spPr bwMode="auto">
            <a:xfrm>
              <a:off x="6548438" y="32813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78" name="Freeform 6764"/>
            <p:cNvSpPr>
              <a:spLocks/>
            </p:cNvSpPr>
            <p:nvPr/>
          </p:nvSpPr>
          <p:spPr bwMode="auto">
            <a:xfrm>
              <a:off x="6545263" y="3281363"/>
              <a:ext cx="7938" cy="3175"/>
            </a:xfrm>
            <a:custGeom>
              <a:avLst/>
              <a:gdLst/>
              <a:ahLst/>
              <a:cxnLst>
                <a:cxn ang="0">
                  <a:pos x="8" y="0"/>
                </a:cxn>
                <a:cxn ang="0">
                  <a:pos x="0" y="0"/>
                </a:cxn>
                <a:cxn ang="0">
                  <a:pos x="0" y="6"/>
                </a:cxn>
                <a:cxn ang="0">
                  <a:pos x="16" y="6"/>
                </a:cxn>
                <a:cxn ang="0">
                  <a:pos x="16" y="0"/>
                </a:cxn>
                <a:cxn ang="0">
                  <a:pos x="8" y="0"/>
                </a:cxn>
              </a:cxnLst>
              <a:rect l="0" t="0" r="r" b="b"/>
              <a:pathLst>
                <a:path w="16" h="6">
                  <a:moveTo>
                    <a:pt x="8" y="0"/>
                  </a:moveTo>
                  <a:lnTo>
                    <a:pt x="0" y="0"/>
                  </a:lnTo>
                  <a:lnTo>
                    <a:pt x="0" y="6"/>
                  </a:lnTo>
                  <a:lnTo>
                    <a:pt x="16" y="6"/>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79" name="Freeform 6765"/>
            <p:cNvSpPr>
              <a:spLocks/>
            </p:cNvSpPr>
            <p:nvPr/>
          </p:nvSpPr>
          <p:spPr bwMode="auto">
            <a:xfrm>
              <a:off x="6545263" y="3281363"/>
              <a:ext cx="7938" cy="3175"/>
            </a:xfrm>
            <a:custGeom>
              <a:avLst/>
              <a:gdLst/>
              <a:ahLst/>
              <a:cxnLst>
                <a:cxn ang="0">
                  <a:pos x="8" y="0"/>
                </a:cxn>
                <a:cxn ang="0">
                  <a:pos x="0" y="0"/>
                </a:cxn>
                <a:cxn ang="0">
                  <a:pos x="0" y="6"/>
                </a:cxn>
                <a:cxn ang="0">
                  <a:pos x="8" y="6"/>
                </a:cxn>
                <a:cxn ang="0">
                  <a:pos x="16" y="6"/>
                </a:cxn>
                <a:cxn ang="0">
                  <a:pos x="16" y="6"/>
                </a:cxn>
                <a:cxn ang="0">
                  <a:pos x="16" y="0"/>
                </a:cxn>
                <a:cxn ang="0">
                  <a:pos x="16" y="0"/>
                </a:cxn>
                <a:cxn ang="0">
                  <a:pos x="8" y="0"/>
                </a:cxn>
              </a:cxnLst>
              <a:rect l="0" t="0" r="r" b="b"/>
              <a:pathLst>
                <a:path w="16" h="6">
                  <a:moveTo>
                    <a:pt x="8" y="0"/>
                  </a:moveTo>
                  <a:lnTo>
                    <a:pt x="0" y="0"/>
                  </a:lnTo>
                  <a:lnTo>
                    <a:pt x="0" y="6"/>
                  </a:lnTo>
                  <a:lnTo>
                    <a:pt x="8" y="6"/>
                  </a:lnTo>
                  <a:lnTo>
                    <a:pt x="16" y="6"/>
                  </a:lnTo>
                  <a:lnTo>
                    <a:pt x="16" y="6"/>
                  </a:lnTo>
                  <a:lnTo>
                    <a:pt x="16"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80" name="Line 6766"/>
            <p:cNvSpPr>
              <a:spLocks noChangeShapeType="1"/>
            </p:cNvSpPr>
            <p:nvPr/>
          </p:nvSpPr>
          <p:spPr bwMode="auto">
            <a:xfrm>
              <a:off x="6553201" y="32813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81" name="Freeform 6767"/>
            <p:cNvSpPr>
              <a:spLocks/>
            </p:cNvSpPr>
            <p:nvPr/>
          </p:nvSpPr>
          <p:spPr bwMode="auto">
            <a:xfrm>
              <a:off x="6548438" y="3281363"/>
              <a:ext cx="9525" cy="3175"/>
            </a:xfrm>
            <a:custGeom>
              <a:avLst/>
              <a:gdLst/>
              <a:ahLst/>
              <a:cxnLst>
                <a:cxn ang="0">
                  <a:pos x="8" y="0"/>
                </a:cxn>
                <a:cxn ang="0">
                  <a:pos x="0" y="0"/>
                </a:cxn>
                <a:cxn ang="0">
                  <a:pos x="0" y="6"/>
                </a:cxn>
                <a:cxn ang="0">
                  <a:pos x="16" y="6"/>
                </a:cxn>
                <a:cxn ang="0">
                  <a:pos x="16" y="0"/>
                </a:cxn>
                <a:cxn ang="0">
                  <a:pos x="8" y="0"/>
                </a:cxn>
              </a:cxnLst>
              <a:rect l="0" t="0" r="r" b="b"/>
              <a:pathLst>
                <a:path w="16" h="6">
                  <a:moveTo>
                    <a:pt x="8" y="0"/>
                  </a:moveTo>
                  <a:lnTo>
                    <a:pt x="0" y="0"/>
                  </a:lnTo>
                  <a:lnTo>
                    <a:pt x="0" y="6"/>
                  </a:lnTo>
                  <a:lnTo>
                    <a:pt x="16" y="6"/>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82" name="Freeform 6768"/>
            <p:cNvSpPr>
              <a:spLocks/>
            </p:cNvSpPr>
            <p:nvPr/>
          </p:nvSpPr>
          <p:spPr bwMode="auto">
            <a:xfrm>
              <a:off x="6548438" y="3281363"/>
              <a:ext cx="9525" cy="3175"/>
            </a:xfrm>
            <a:custGeom>
              <a:avLst/>
              <a:gdLst/>
              <a:ahLst/>
              <a:cxnLst>
                <a:cxn ang="0">
                  <a:pos x="8" y="0"/>
                </a:cxn>
                <a:cxn ang="0">
                  <a:pos x="0" y="0"/>
                </a:cxn>
                <a:cxn ang="0">
                  <a:pos x="0" y="6"/>
                </a:cxn>
                <a:cxn ang="0">
                  <a:pos x="8" y="6"/>
                </a:cxn>
                <a:cxn ang="0">
                  <a:pos x="8" y="6"/>
                </a:cxn>
                <a:cxn ang="0">
                  <a:pos x="16" y="6"/>
                </a:cxn>
                <a:cxn ang="0">
                  <a:pos x="16" y="0"/>
                </a:cxn>
                <a:cxn ang="0">
                  <a:pos x="8" y="0"/>
                </a:cxn>
                <a:cxn ang="0">
                  <a:pos x="8" y="0"/>
                </a:cxn>
              </a:cxnLst>
              <a:rect l="0" t="0" r="r" b="b"/>
              <a:pathLst>
                <a:path w="16" h="6">
                  <a:moveTo>
                    <a:pt x="8" y="0"/>
                  </a:moveTo>
                  <a:lnTo>
                    <a:pt x="0" y="0"/>
                  </a:lnTo>
                  <a:lnTo>
                    <a:pt x="0" y="6"/>
                  </a:lnTo>
                  <a:lnTo>
                    <a:pt x="8" y="6"/>
                  </a:lnTo>
                  <a:lnTo>
                    <a:pt x="8" y="6"/>
                  </a:lnTo>
                  <a:lnTo>
                    <a:pt x="16" y="6"/>
                  </a:lnTo>
                  <a:lnTo>
                    <a:pt x="16" y="0"/>
                  </a:lnTo>
                  <a:lnTo>
                    <a:pt x="8"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83" name="Line 6769"/>
            <p:cNvSpPr>
              <a:spLocks noChangeShapeType="1"/>
            </p:cNvSpPr>
            <p:nvPr/>
          </p:nvSpPr>
          <p:spPr bwMode="auto">
            <a:xfrm>
              <a:off x="6553201" y="32813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84" name="Freeform 6770"/>
            <p:cNvSpPr>
              <a:spLocks/>
            </p:cNvSpPr>
            <p:nvPr/>
          </p:nvSpPr>
          <p:spPr bwMode="auto">
            <a:xfrm>
              <a:off x="6548438" y="3281363"/>
              <a:ext cx="12700" cy="3175"/>
            </a:xfrm>
            <a:custGeom>
              <a:avLst/>
              <a:gdLst/>
              <a:ahLst/>
              <a:cxnLst>
                <a:cxn ang="0">
                  <a:pos x="8" y="0"/>
                </a:cxn>
                <a:cxn ang="0">
                  <a:pos x="0" y="6"/>
                </a:cxn>
                <a:cxn ang="0">
                  <a:pos x="23" y="6"/>
                </a:cxn>
                <a:cxn ang="0">
                  <a:pos x="23" y="0"/>
                </a:cxn>
                <a:cxn ang="0">
                  <a:pos x="16" y="0"/>
                </a:cxn>
                <a:cxn ang="0">
                  <a:pos x="8" y="0"/>
                </a:cxn>
              </a:cxnLst>
              <a:rect l="0" t="0" r="r" b="b"/>
              <a:pathLst>
                <a:path w="23" h="6">
                  <a:moveTo>
                    <a:pt x="8" y="0"/>
                  </a:moveTo>
                  <a:lnTo>
                    <a:pt x="0" y="6"/>
                  </a:lnTo>
                  <a:lnTo>
                    <a:pt x="23" y="6"/>
                  </a:lnTo>
                  <a:lnTo>
                    <a:pt x="23"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85" name="Freeform 6771"/>
            <p:cNvSpPr>
              <a:spLocks/>
            </p:cNvSpPr>
            <p:nvPr/>
          </p:nvSpPr>
          <p:spPr bwMode="auto">
            <a:xfrm>
              <a:off x="6548438" y="3281363"/>
              <a:ext cx="12700" cy="3175"/>
            </a:xfrm>
            <a:custGeom>
              <a:avLst/>
              <a:gdLst/>
              <a:ahLst/>
              <a:cxnLst>
                <a:cxn ang="0">
                  <a:pos x="8" y="0"/>
                </a:cxn>
                <a:cxn ang="0">
                  <a:pos x="8" y="0"/>
                </a:cxn>
                <a:cxn ang="0">
                  <a:pos x="0" y="6"/>
                </a:cxn>
                <a:cxn ang="0">
                  <a:pos x="8" y="6"/>
                </a:cxn>
                <a:cxn ang="0">
                  <a:pos x="16" y="6"/>
                </a:cxn>
                <a:cxn ang="0">
                  <a:pos x="23" y="6"/>
                </a:cxn>
                <a:cxn ang="0">
                  <a:pos x="23" y="0"/>
                </a:cxn>
                <a:cxn ang="0">
                  <a:pos x="16" y="0"/>
                </a:cxn>
                <a:cxn ang="0">
                  <a:pos x="8" y="0"/>
                </a:cxn>
              </a:cxnLst>
              <a:rect l="0" t="0" r="r" b="b"/>
              <a:pathLst>
                <a:path w="23" h="6">
                  <a:moveTo>
                    <a:pt x="8" y="0"/>
                  </a:moveTo>
                  <a:lnTo>
                    <a:pt x="8" y="0"/>
                  </a:lnTo>
                  <a:lnTo>
                    <a:pt x="0" y="6"/>
                  </a:lnTo>
                  <a:lnTo>
                    <a:pt x="8" y="6"/>
                  </a:lnTo>
                  <a:lnTo>
                    <a:pt x="16" y="6"/>
                  </a:lnTo>
                  <a:lnTo>
                    <a:pt x="23" y="6"/>
                  </a:lnTo>
                  <a:lnTo>
                    <a:pt x="23"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86" name="Line 6772"/>
            <p:cNvSpPr>
              <a:spLocks noChangeShapeType="1"/>
            </p:cNvSpPr>
            <p:nvPr/>
          </p:nvSpPr>
          <p:spPr bwMode="auto">
            <a:xfrm>
              <a:off x="6557963" y="32813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87" name="Freeform 6773"/>
            <p:cNvSpPr>
              <a:spLocks/>
            </p:cNvSpPr>
            <p:nvPr/>
          </p:nvSpPr>
          <p:spPr bwMode="auto">
            <a:xfrm>
              <a:off x="6553201" y="3281363"/>
              <a:ext cx="19050" cy="3175"/>
            </a:xfrm>
            <a:custGeom>
              <a:avLst/>
              <a:gdLst/>
              <a:ahLst/>
              <a:cxnLst>
                <a:cxn ang="0">
                  <a:pos x="8" y="0"/>
                </a:cxn>
                <a:cxn ang="0">
                  <a:pos x="0" y="6"/>
                </a:cxn>
                <a:cxn ang="0">
                  <a:pos x="37" y="6"/>
                </a:cxn>
                <a:cxn ang="0">
                  <a:pos x="37" y="0"/>
                </a:cxn>
                <a:cxn ang="0">
                  <a:pos x="30" y="0"/>
                </a:cxn>
                <a:cxn ang="0">
                  <a:pos x="8" y="0"/>
                </a:cxn>
              </a:cxnLst>
              <a:rect l="0" t="0" r="r" b="b"/>
              <a:pathLst>
                <a:path w="37" h="6">
                  <a:moveTo>
                    <a:pt x="8" y="0"/>
                  </a:moveTo>
                  <a:lnTo>
                    <a:pt x="0" y="6"/>
                  </a:lnTo>
                  <a:lnTo>
                    <a:pt x="37" y="6"/>
                  </a:lnTo>
                  <a:lnTo>
                    <a:pt x="37" y="0"/>
                  </a:lnTo>
                  <a:lnTo>
                    <a:pt x="30"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88" name="Freeform 6774"/>
            <p:cNvSpPr>
              <a:spLocks/>
            </p:cNvSpPr>
            <p:nvPr/>
          </p:nvSpPr>
          <p:spPr bwMode="auto">
            <a:xfrm>
              <a:off x="6553201" y="3281363"/>
              <a:ext cx="19050" cy="3175"/>
            </a:xfrm>
            <a:custGeom>
              <a:avLst/>
              <a:gdLst/>
              <a:ahLst/>
              <a:cxnLst>
                <a:cxn ang="0">
                  <a:pos x="8" y="0"/>
                </a:cxn>
                <a:cxn ang="0">
                  <a:pos x="8" y="0"/>
                </a:cxn>
                <a:cxn ang="0">
                  <a:pos x="0" y="6"/>
                </a:cxn>
                <a:cxn ang="0">
                  <a:pos x="8" y="6"/>
                </a:cxn>
                <a:cxn ang="0">
                  <a:pos x="30" y="6"/>
                </a:cxn>
                <a:cxn ang="0">
                  <a:pos x="37" y="6"/>
                </a:cxn>
                <a:cxn ang="0">
                  <a:pos x="37" y="0"/>
                </a:cxn>
                <a:cxn ang="0">
                  <a:pos x="30" y="0"/>
                </a:cxn>
                <a:cxn ang="0">
                  <a:pos x="8" y="0"/>
                </a:cxn>
              </a:cxnLst>
              <a:rect l="0" t="0" r="r" b="b"/>
              <a:pathLst>
                <a:path w="37" h="6">
                  <a:moveTo>
                    <a:pt x="8" y="0"/>
                  </a:moveTo>
                  <a:lnTo>
                    <a:pt x="8" y="0"/>
                  </a:lnTo>
                  <a:lnTo>
                    <a:pt x="0" y="6"/>
                  </a:lnTo>
                  <a:lnTo>
                    <a:pt x="8" y="6"/>
                  </a:lnTo>
                  <a:lnTo>
                    <a:pt x="30" y="6"/>
                  </a:lnTo>
                  <a:lnTo>
                    <a:pt x="37" y="6"/>
                  </a:lnTo>
                  <a:lnTo>
                    <a:pt x="37" y="0"/>
                  </a:lnTo>
                  <a:lnTo>
                    <a:pt x="30"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89" name="Line 6775"/>
            <p:cNvSpPr>
              <a:spLocks noChangeShapeType="1"/>
            </p:cNvSpPr>
            <p:nvPr/>
          </p:nvSpPr>
          <p:spPr bwMode="auto">
            <a:xfrm>
              <a:off x="6569076" y="32813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90" name="Freeform 6776"/>
            <p:cNvSpPr>
              <a:spLocks/>
            </p:cNvSpPr>
            <p:nvPr/>
          </p:nvSpPr>
          <p:spPr bwMode="auto">
            <a:xfrm>
              <a:off x="6564313" y="3281363"/>
              <a:ext cx="12700" cy="3175"/>
            </a:xfrm>
            <a:custGeom>
              <a:avLst/>
              <a:gdLst/>
              <a:ahLst/>
              <a:cxnLst>
                <a:cxn ang="0">
                  <a:pos x="8" y="0"/>
                </a:cxn>
                <a:cxn ang="0">
                  <a:pos x="0" y="0"/>
                </a:cxn>
                <a:cxn ang="0">
                  <a:pos x="0" y="6"/>
                </a:cxn>
                <a:cxn ang="0">
                  <a:pos x="23" y="6"/>
                </a:cxn>
                <a:cxn ang="0">
                  <a:pos x="23" y="0"/>
                </a:cxn>
                <a:cxn ang="0">
                  <a:pos x="15" y="0"/>
                </a:cxn>
                <a:cxn ang="0">
                  <a:pos x="8" y="0"/>
                </a:cxn>
              </a:cxnLst>
              <a:rect l="0" t="0" r="r" b="b"/>
              <a:pathLst>
                <a:path w="23" h="6">
                  <a:moveTo>
                    <a:pt x="8" y="0"/>
                  </a:moveTo>
                  <a:lnTo>
                    <a:pt x="0" y="0"/>
                  </a:lnTo>
                  <a:lnTo>
                    <a:pt x="0" y="6"/>
                  </a:lnTo>
                  <a:lnTo>
                    <a:pt x="23" y="6"/>
                  </a:lnTo>
                  <a:lnTo>
                    <a:pt x="23" y="0"/>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91" name="Freeform 6777"/>
            <p:cNvSpPr>
              <a:spLocks/>
            </p:cNvSpPr>
            <p:nvPr/>
          </p:nvSpPr>
          <p:spPr bwMode="auto">
            <a:xfrm>
              <a:off x="6564313" y="3281363"/>
              <a:ext cx="12700" cy="3175"/>
            </a:xfrm>
            <a:custGeom>
              <a:avLst/>
              <a:gdLst/>
              <a:ahLst/>
              <a:cxnLst>
                <a:cxn ang="0">
                  <a:pos x="8" y="0"/>
                </a:cxn>
                <a:cxn ang="0">
                  <a:pos x="0" y="0"/>
                </a:cxn>
                <a:cxn ang="0">
                  <a:pos x="0" y="6"/>
                </a:cxn>
                <a:cxn ang="0">
                  <a:pos x="8" y="6"/>
                </a:cxn>
                <a:cxn ang="0">
                  <a:pos x="15" y="6"/>
                </a:cxn>
                <a:cxn ang="0">
                  <a:pos x="23" y="6"/>
                </a:cxn>
                <a:cxn ang="0">
                  <a:pos x="23" y="0"/>
                </a:cxn>
                <a:cxn ang="0">
                  <a:pos x="15" y="0"/>
                </a:cxn>
                <a:cxn ang="0">
                  <a:pos x="8" y="0"/>
                </a:cxn>
              </a:cxnLst>
              <a:rect l="0" t="0" r="r" b="b"/>
              <a:pathLst>
                <a:path w="23" h="6">
                  <a:moveTo>
                    <a:pt x="8" y="0"/>
                  </a:moveTo>
                  <a:lnTo>
                    <a:pt x="0" y="0"/>
                  </a:lnTo>
                  <a:lnTo>
                    <a:pt x="0" y="6"/>
                  </a:lnTo>
                  <a:lnTo>
                    <a:pt x="8" y="6"/>
                  </a:lnTo>
                  <a:lnTo>
                    <a:pt x="15" y="6"/>
                  </a:lnTo>
                  <a:lnTo>
                    <a:pt x="23" y="6"/>
                  </a:lnTo>
                  <a:lnTo>
                    <a:pt x="23"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92" name="Line 6778"/>
            <p:cNvSpPr>
              <a:spLocks noChangeShapeType="1"/>
            </p:cNvSpPr>
            <p:nvPr/>
          </p:nvSpPr>
          <p:spPr bwMode="auto">
            <a:xfrm>
              <a:off x="6572251" y="32813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93" name="Freeform 6779"/>
            <p:cNvSpPr>
              <a:spLocks/>
            </p:cNvSpPr>
            <p:nvPr/>
          </p:nvSpPr>
          <p:spPr bwMode="auto">
            <a:xfrm>
              <a:off x="6569076" y="3281363"/>
              <a:ext cx="15875" cy="3175"/>
            </a:xfrm>
            <a:custGeom>
              <a:avLst/>
              <a:gdLst/>
              <a:ahLst/>
              <a:cxnLst>
                <a:cxn ang="0">
                  <a:pos x="7" y="0"/>
                </a:cxn>
                <a:cxn ang="0">
                  <a:pos x="0" y="0"/>
                </a:cxn>
                <a:cxn ang="0">
                  <a:pos x="0" y="6"/>
                </a:cxn>
                <a:cxn ang="0">
                  <a:pos x="31" y="6"/>
                </a:cxn>
                <a:cxn ang="0">
                  <a:pos x="31" y="0"/>
                </a:cxn>
                <a:cxn ang="0">
                  <a:pos x="23" y="0"/>
                </a:cxn>
                <a:cxn ang="0">
                  <a:pos x="7" y="0"/>
                </a:cxn>
              </a:cxnLst>
              <a:rect l="0" t="0" r="r" b="b"/>
              <a:pathLst>
                <a:path w="31" h="6">
                  <a:moveTo>
                    <a:pt x="7" y="0"/>
                  </a:moveTo>
                  <a:lnTo>
                    <a:pt x="0" y="0"/>
                  </a:lnTo>
                  <a:lnTo>
                    <a:pt x="0" y="6"/>
                  </a:lnTo>
                  <a:lnTo>
                    <a:pt x="31" y="6"/>
                  </a:lnTo>
                  <a:lnTo>
                    <a:pt x="31" y="0"/>
                  </a:lnTo>
                  <a:lnTo>
                    <a:pt x="23"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94" name="Freeform 6780"/>
            <p:cNvSpPr>
              <a:spLocks/>
            </p:cNvSpPr>
            <p:nvPr/>
          </p:nvSpPr>
          <p:spPr bwMode="auto">
            <a:xfrm>
              <a:off x="6569076" y="3281363"/>
              <a:ext cx="15875" cy="3175"/>
            </a:xfrm>
            <a:custGeom>
              <a:avLst/>
              <a:gdLst/>
              <a:ahLst/>
              <a:cxnLst>
                <a:cxn ang="0">
                  <a:pos x="7" y="0"/>
                </a:cxn>
                <a:cxn ang="0">
                  <a:pos x="0" y="0"/>
                </a:cxn>
                <a:cxn ang="0">
                  <a:pos x="0" y="6"/>
                </a:cxn>
                <a:cxn ang="0">
                  <a:pos x="7" y="6"/>
                </a:cxn>
                <a:cxn ang="0">
                  <a:pos x="23" y="6"/>
                </a:cxn>
                <a:cxn ang="0">
                  <a:pos x="31" y="6"/>
                </a:cxn>
                <a:cxn ang="0">
                  <a:pos x="31" y="0"/>
                </a:cxn>
                <a:cxn ang="0">
                  <a:pos x="23" y="0"/>
                </a:cxn>
                <a:cxn ang="0">
                  <a:pos x="7" y="0"/>
                </a:cxn>
              </a:cxnLst>
              <a:rect l="0" t="0" r="r" b="b"/>
              <a:pathLst>
                <a:path w="31" h="6">
                  <a:moveTo>
                    <a:pt x="7" y="0"/>
                  </a:moveTo>
                  <a:lnTo>
                    <a:pt x="0" y="0"/>
                  </a:lnTo>
                  <a:lnTo>
                    <a:pt x="0" y="6"/>
                  </a:lnTo>
                  <a:lnTo>
                    <a:pt x="7" y="6"/>
                  </a:lnTo>
                  <a:lnTo>
                    <a:pt x="23" y="6"/>
                  </a:lnTo>
                  <a:lnTo>
                    <a:pt x="31" y="6"/>
                  </a:lnTo>
                  <a:lnTo>
                    <a:pt x="31" y="0"/>
                  </a:lnTo>
                  <a:lnTo>
                    <a:pt x="23"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95" name="Line 6781"/>
            <p:cNvSpPr>
              <a:spLocks noChangeShapeType="1"/>
            </p:cNvSpPr>
            <p:nvPr/>
          </p:nvSpPr>
          <p:spPr bwMode="auto">
            <a:xfrm>
              <a:off x="6581776" y="32813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96" name="Freeform 6782"/>
            <p:cNvSpPr>
              <a:spLocks/>
            </p:cNvSpPr>
            <p:nvPr/>
          </p:nvSpPr>
          <p:spPr bwMode="auto">
            <a:xfrm>
              <a:off x="6577013" y="3281363"/>
              <a:ext cx="23813" cy="3175"/>
            </a:xfrm>
            <a:custGeom>
              <a:avLst/>
              <a:gdLst/>
              <a:ahLst/>
              <a:cxnLst>
                <a:cxn ang="0">
                  <a:pos x="8" y="0"/>
                </a:cxn>
                <a:cxn ang="0">
                  <a:pos x="0" y="0"/>
                </a:cxn>
                <a:cxn ang="0">
                  <a:pos x="0" y="6"/>
                </a:cxn>
                <a:cxn ang="0">
                  <a:pos x="45" y="6"/>
                </a:cxn>
                <a:cxn ang="0">
                  <a:pos x="45" y="0"/>
                </a:cxn>
                <a:cxn ang="0">
                  <a:pos x="8" y="0"/>
                </a:cxn>
              </a:cxnLst>
              <a:rect l="0" t="0" r="r" b="b"/>
              <a:pathLst>
                <a:path w="45" h="6">
                  <a:moveTo>
                    <a:pt x="8" y="0"/>
                  </a:moveTo>
                  <a:lnTo>
                    <a:pt x="0" y="0"/>
                  </a:lnTo>
                  <a:lnTo>
                    <a:pt x="0" y="6"/>
                  </a:lnTo>
                  <a:lnTo>
                    <a:pt x="45" y="6"/>
                  </a:lnTo>
                  <a:lnTo>
                    <a:pt x="4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97" name="Freeform 6783"/>
            <p:cNvSpPr>
              <a:spLocks/>
            </p:cNvSpPr>
            <p:nvPr/>
          </p:nvSpPr>
          <p:spPr bwMode="auto">
            <a:xfrm>
              <a:off x="6577013" y="3281363"/>
              <a:ext cx="23813" cy="3175"/>
            </a:xfrm>
            <a:custGeom>
              <a:avLst/>
              <a:gdLst/>
              <a:ahLst/>
              <a:cxnLst>
                <a:cxn ang="0">
                  <a:pos x="8" y="0"/>
                </a:cxn>
                <a:cxn ang="0">
                  <a:pos x="0" y="0"/>
                </a:cxn>
                <a:cxn ang="0">
                  <a:pos x="0" y="6"/>
                </a:cxn>
                <a:cxn ang="0">
                  <a:pos x="8" y="6"/>
                </a:cxn>
                <a:cxn ang="0">
                  <a:pos x="45" y="6"/>
                </a:cxn>
                <a:cxn ang="0">
                  <a:pos x="45" y="6"/>
                </a:cxn>
                <a:cxn ang="0">
                  <a:pos x="45" y="0"/>
                </a:cxn>
                <a:cxn ang="0">
                  <a:pos x="45" y="0"/>
                </a:cxn>
                <a:cxn ang="0">
                  <a:pos x="8" y="0"/>
                </a:cxn>
              </a:cxnLst>
              <a:rect l="0" t="0" r="r" b="b"/>
              <a:pathLst>
                <a:path w="45" h="6">
                  <a:moveTo>
                    <a:pt x="8" y="0"/>
                  </a:moveTo>
                  <a:lnTo>
                    <a:pt x="0" y="0"/>
                  </a:lnTo>
                  <a:lnTo>
                    <a:pt x="0" y="6"/>
                  </a:lnTo>
                  <a:lnTo>
                    <a:pt x="8" y="6"/>
                  </a:lnTo>
                  <a:lnTo>
                    <a:pt x="45" y="6"/>
                  </a:lnTo>
                  <a:lnTo>
                    <a:pt x="45" y="6"/>
                  </a:lnTo>
                  <a:lnTo>
                    <a:pt x="45" y="0"/>
                  </a:lnTo>
                  <a:lnTo>
                    <a:pt x="4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98" name="Line 6784"/>
            <p:cNvSpPr>
              <a:spLocks noChangeShapeType="1"/>
            </p:cNvSpPr>
            <p:nvPr/>
          </p:nvSpPr>
          <p:spPr bwMode="auto">
            <a:xfrm>
              <a:off x="6600826" y="32813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299" name="Freeform 6785"/>
            <p:cNvSpPr>
              <a:spLocks/>
            </p:cNvSpPr>
            <p:nvPr/>
          </p:nvSpPr>
          <p:spPr bwMode="auto">
            <a:xfrm>
              <a:off x="6597651" y="3281363"/>
              <a:ext cx="26988" cy="3175"/>
            </a:xfrm>
            <a:custGeom>
              <a:avLst/>
              <a:gdLst/>
              <a:ahLst/>
              <a:cxnLst>
                <a:cxn ang="0">
                  <a:pos x="7" y="0"/>
                </a:cxn>
                <a:cxn ang="0">
                  <a:pos x="0" y="0"/>
                </a:cxn>
                <a:cxn ang="0">
                  <a:pos x="0" y="6"/>
                </a:cxn>
                <a:cxn ang="0">
                  <a:pos x="53" y="6"/>
                </a:cxn>
                <a:cxn ang="0">
                  <a:pos x="53" y="0"/>
                </a:cxn>
                <a:cxn ang="0">
                  <a:pos x="45" y="0"/>
                </a:cxn>
                <a:cxn ang="0">
                  <a:pos x="7" y="0"/>
                </a:cxn>
              </a:cxnLst>
              <a:rect l="0" t="0" r="r" b="b"/>
              <a:pathLst>
                <a:path w="53" h="6">
                  <a:moveTo>
                    <a:pt x="7" y="0"/>
                  </a:moveTo>
                  <a:lnTo>
                    <a:pt x="0" y="0"/>
                  </a:lnTo>
                  <a:lnTo>
                    <a:pt x="0" y="6"/>
                  </a:lnTo>
                  <a:lnTo>
                    <a:pt x="53" y="6"/>
                  </a:lnTo>
                  <a:lnTo>
                    <a:pt x="53" y="0"/>
                  </a:lnTo>
                  <a:lnTo>
                    <a:pt x="4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00" name="Freeform 6786"/>
            <p:cNvSpPr>
              <a:spLocks/>
            </p:cNvSpPr>
            <p:nvPr/>
          </p:nvSpPr>
          <p:spPr bwMode="auto">
            <a:xfrm>
              <a:off x="6597651" y="3281363"/>
              <a:ext cx="26988" cy="3175"/>
            </a:xfrm>
            <a:custGeom>
              <a:avLst/>
              <a:gdLst/>
              <a:ahLst/>
              <a:cxnLst>
                <a:cxn ang="0">
                  <a:pos x="7" y="0"/>
                </a:cxn>
                <a:cxn ang="0">
                  <a:pos x="0" y="0"/>
                </a:cxn>
                <a:cxn ang="0">
                  <a:pos x="0" y="6"/>
                </a:cxn>
                <a:cxn ang="0">
                  <a:pos x="7" y="6"/>
                </a:cxn>
                <a:cxn ang="0">
                  <a:pos x="45" y="6"/>
                </a:cxn>
                <a:cxn ang="0">
                  <a:pos x="53" y="6"/>
                </a:cxn>
                <a:cxn ang="0">
                  <a:pos x="53" y="0"/>
                </a:cxn>
                <a:cxn ang="0">
                  <a:pos x="45" y="0"/>
                </a:cxn>
                <a:cxn ang="0">
                  <a:pos x="7" y="0"/>
                </a:cxn>
              </a:cxnLst>
              <a:rect l="0" t="0" r="r" b="b"/>
              <a:pathLst>
                <a:path w="53" h="6">
                  <a:moveTo>
                    <a:pt x="7" y="0"/>
                  </a:moveTo>
                  <a:lnTo>
                    <a:pt x="0" y="0"/>
                  </a:lnTo>
                  <a:lnTo>
                    <a:pt x="0" y="6"/>
                  </a:lnTo>
                  <a:lnTo>
                    <a:pt x="7" y="6"/>
                  </a:lnTo>
                  <a:lnTo>
                    <a:pt x="45" y="6"/>
                  </a:lnTo>
                  <a:lnTo>
                    <a:pt x="53" y="6"/>
                  </a:lnTo>
                  <a:lnTo>
                    <a:pt x="53" y="0"/>
                  </a:lnTo>
                  <a:lnTo>
                    <a:pt x="4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01" name="Line 6787"/>
            <p:cNvSpPr>
              <a:spLocks noChangeShapeType="1"/>
            </p:cNvSpPr>
            <p:nvPr/>
          </p:nvSpPr>
          <p:spPr bwMode="auto">
            <a:xfrm>
              <a:off x="6621463" y="32813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02" name="Freeform 6788"/>
            <p:cNvSpPr>
              <a:spLocks/>
            </p:cNvSpPr>
            <p:nvPr/>
          </p:nvSpPr>
          <p:spPr bwMode="auto">
            <a:xfrm>
              <a:off x="6616701" y="3281363"/>
              <a:ext cx="12700" cy="3175"/>
            </a:xfrm>
            <a:custGeom>
              <a:avLst/>
              <a:gdLst/>
              <a:ahLst/>
              <a:cxnLst>
                <a:cxn ang="0">
                  <a:pos x="8" y="0"/>
                </a:cxn>
                <a:cxn ang="0">
                  <a:pos x="0" y="0"/>
                </a:cxn>
                <a:cxn ang="0">
                  <a:pos x="0" y="6"/>
                </a:cxn>
                <a:cxn ang="0">
                  <a:pos x="23" y="6"/>
                </a:cxn>
                <a:cxn ang="0">
                  <a:pos x="23" y="0"/>
                </a:cxn>
                <a:cxn ang="0">
                  <a:pos x="16" y="0"/>
                </a:cxn>
                <a:cxn ang="0">
                  <a:pos x="8" y="0"/>
                </a:cxn>
              </a:cxnLst>
              <a:rect l="0" t="0" r="r" b="b"/>
              <a:pathLst>
                <a:path w="23" h="6">
                  <a:moveTo>
                    <a:pt x="8" y="0"/>
                  </a:moveTo>
                  <a:lnTo>
                    <a:pt x="0" y="0"/>
                  </a:lnTo>
                  <a:lnTo>
                    <a:pt x="0" y="6"/>
                  </a:lnTo>
                  <a:lnTo>
                    <a:pt x="23" y="6"/>
                  </a:lnTo>
                  <a:lnTo>
                    <a:pt x="23" y="0"/>
                  </a:lnTo>
                  <a:lnTo>
                    <a:pt x="16"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03" name="Freeform 6789"/>
            <p:cNvSpPr>
              <a:spLocks/>
            </p:cNvSpPr>
            <p:nvPr/>
          </p:nvSpPr>
          <p:spPr bwMode="auto">
            <a:xfrm>
              <a:off x="6616701" y="3281363"/>
              <a:ext cx="12700" cy="3175"/>
            </a:xfrm>
            <a:custGeom>
              <a:avLst/>
              <a:gdLst/>
              <a:ahLst/>
              <a:cxnLst>
                <a:cxn ang="0">
                  <a:pos x="8" y="0"/>
                </a:cxn>
                <a:cxn ang="0">
                  <a:pos x="0" y="0"/>
                </a:cxn>
                <a:cxn ang="0">
                  <a:pos x="0" y="6"/>
                </a:cxn>
                <a:cxn ang="0">
                  <a:pos x="8" y="6"/>
                </a:cxn>
                <a:cxn ang="0">
                  <a:pos x="16" y="6"/>
                </a:cxn>
                <a:cxn ang="0">
                  <a:pos x="23" y="6"/>
                </a:cxn>
                <a:cxn ang="0">
                  <a:pos x="23" y="0"/>
                </a:cxn>
                <a:cxn ang="0">
                  <a:pos x="16" y="0"/>
                </a:cxn>
                <a:cxn ang="0">
                  <a:pos x="8" y="0"/>
                </a:cxn>
              </a:cxnLst>
              <a:rect l="0" t="0" r="r" b="b"/>
              <a:pathLst>
                <a:path w="23" h="6">
                  <a:moveTo>
                    <a:pt x="8" y="0"/>
                  </a:moveTo>
                  <a:lnTo>
                    <a:pt x="0" y="0"/>
                  </a:lnTo>
                  <a:lnTo>
                    <a:pt x="0" y="6"/>
                  </a:lnTo>
                  <a:lnTo>
                    <a:pt x="8" y="6"/>
                  </a:lnTo>
                  <a:lnTo>
                    <a:pt x="16" y="6"/>
                  </a:lnTo>
                  <a:lnTo>
                    <a:pt x="23" y="6"/>
                  </a:lnTo>
                  <a:lnTo>
                    <a:pt x="23" y="0"/>
                  </a:lnTo>
                  <a:lnTo>
                    <a:pt x="16"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04" name="Line 6790"/>
            <p:cNvSpPr>
              <a:spLocks noChangeShapeType="1"/>
            </p:cNvSpPr>
            <p:nvPr/>
          </p:nvSpPr>
          <p:spPr bwMode="auto">
            <a:xfrm>
              <a:off x="6624638" y="32813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05" name="Freeform 6791"/>
            <p:cNvSpPr>
              <a:spLocks/>
            </p:cNvSpPr>
            <p:nvPr/>
          </p:nvSpPr>
          <p:spPr bwMode="auto">
            <a:xfrm>
              <a:off x="6621463" y="3281363"/>
              <a:ext cx="11113" cy="3175"/>
            </a:xfrm>
            <a:custGeom>
              <a:avLst/>
              <a:gdLst/>
              <a:ahLst/>
              <a:cxnLst>
                <a:cxn ang="0">
                  <a:pos x="8" y="0"/>
                </a:cxn>
                <a:cxn ang="0">
                  <a:pos x="0" y="0"/>
                </a:cxn>
                <a:cxn ang="0">
                  <a:pos x="0" y="6"/>
                </a:cxn>
                <a:cxn ang="0">
                  <a:pos x="22" y="6"/>
                </a:cxn>
                <a:cxn ang="0">
                  <a:pos x="22" y="0"/>
                </a:cxn>
                <a:cxn ang="0">
                  <a:pos x="15" y="0"/>
                </a:cxn>
                <a:cxn ang="0">
                  <a:pos x="8" y="0"/>
                </a:cxn>
              </a:cxnLst>
              <a:rect l="0" t="0" r="r" b="b"/>
              <a:pathLst>
                <a:path w="22" h="6">
                  <a:moveTo>
                    <a:pt x="8" y="0"/>
                  </a:moveTo>
                  <a:lnTo>
                    <a:pt x="0" y="0"/>
                  </a:lnTo>
                  <a:lnTo>
                    <a:pt x="0" y="6"/>
                  </a:lnTo>
                  <a:lnTo>
                    <a:pt x="22" y="6"/>
                  </a:lnTo>
                  <a:lnTo>
                    <a:pt x="22" y="0"/>
                  </a:lnTo>
                  <a:lnTo>
                    <a:pt x="15"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06" name="Freeform 6792"/>
            <p:cNvSpPr>
              <a:spLocks/>
            </p:cNvSpPr>
            <p:nvPr/>
          </p:nvSpPr>
          <p:spPr bwMode="auto">
            <a:xfrm>
              <a:off x="6621463" y="3281363"/>
              <a:ext cx="11113" cy="3175"/>
            </a:xfrm>
            <a:custGeom>
              <a:avLst/>
              <a:gdLst/>
              <a:ahLst/>
              <a:cxnLst>
                <a:cxn ang="0">
                  <a:pos x="8" y="0"/>
                </a:cxn>
                <a:cxn ang="0">
                  <a:pos x="0" y="0"/>
                </a:cxn>
                <a:cxn ang="0">
                  <a:pos x="0" y="6"/>
                </a:cxn>
                <a:cxn ang="0">
                  <a:pos x="8" y="6"/>
                </a:cxn>
                <a:cxn ang="0">
                  <a:pos x="15" y="6"/>
                </a:cxn>
                <a:cxn ang="0">
                  <a:pos x="22" y="6"/>
                </a:cxn>
                <a:cxn ang="0">
                  <a:pos x="22" y="0"/>
                </a:cxn>
                <a:cxn ang="0">
                  <a:pos x="15" y="0"/>
                </a:cxn>
                <a:cxn ang="0">
                  <a:pos x="8" y="0"/>
                </a:cxn>
              </a:cxnLst>
              <a:rect l="0" t="0" r="r" b="b"/>
              <a:pathLst>
                <a:path w="22" h="6">
                  <a:moveTo>
                    <a:pt x="8" y="0"/>
                  </a:moveTo>
                  <a:lnTo>
                    <a:pt x="0" y="0"/>
                  </a:lnTo>
                  <a:lnTo>
                    <a:pt x="0" y="6"/>
                  </a:lnTo>
                  <a:lnTo>
                    <a:pt x="8" y="6"/>
                  </a:lnTo>
                  <a:lnTo>
                    <a:pt x="15" y="6"/>
                  </a:lnTo>
                  <a:lnTo>
                    <a:pt x="22" y="6"/>
                  </a:lnTo>
                  <a:lnTo>
                    <a:pt x="22" y="0"/>
                  </a:lnTo>
                  <a:lnTo>
                    <a:pt x="15"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07" name="Line 6793"/>
            <p:cNvSpPr>
              <a:spLocks noChangeShapeType="1"/>
            </p:cNvSpPr>
            <p:nvPr/>
          </p:nvSpPr>
          <p:spPr bwMode="auto">
            <a:xfrm>
              <a:off x="6629401" y="32813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08" name="Freeform 6794"/>
            <p:cNvSpPr>
              <a:spLocks/>
            </p:cNvSpPr>
            <p:nvPr/>
          </p:nvSpPr>
          <p:spPr bwMode="auto">
            <a:xfrm>
              <a:off x="6624638" y="3281363"/>
              <a:ext cx="12700" cy="3175"/>
            </a:xfrm>
            <a:custGeom>
              <a:avLst/>
              <a:gdLst/>
              <a:ahLst/>
              <a:cxnLst>
                <a:cxn ang="0">
                  <a:pos x="7" y="0"/>
                </a:cxn>
                <a:cxn ang="0">
                  <a:pos x="0" y="0"/>
                </a:cxn>
                <a:cxn ang="0">
                  <a:pos x="0" y="6"/>
                </a:cxn>
                <a:cxn ang="0">
                  <a:pos x="22" y="6"/>
                </a:cxn>
                <a:cxn ang="0">
                  <a:pos x="22" y="0"/>
                </a:cxn>
                <a:cxn ang="0">
                  <a:pos x="14" y="0"/>
                </a:cxn>
                <a:cxn ang="0">
                  <a:pos x="7" y="0"/>
                </a:cxn>
              </a:cxnLst>
              <a:rect l="0" t="0" r="r" b="b"/>
              <a:pathLst>
                <a:path w="22" h="6">
                  <a:moveTo>
                    <a:pt x="7" y="0"/>
                  </a:moveTo>
                  <a:lnTo>
                    <a:pt x="0" y="0"/>
                  </a:lnTo>
                  <a:lnTo>
                    <a:pt x="0" y="6"/>
                  </a:lnTo>
                  <a:lnTo>
                    <a:pt x="22" y="6"/>
                  </a:lnTo>
                  <a:lnTo>
                    <a:pt x="22" y="0"/>
                  </a:lnTo>
                  <a:lnTo>
                    <a:pt x="14"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09" name="Freeform 6795"/>
            <p:cNvSpPr>
              <a:spLocks/>
            </p:cNvSpPr>
            <p:nvPr/>
          </p:nvSpPr>
          <p:spPr bwMode="auto">
            <a:xfrm>
              <a:off x="6624638" y="3281363"/>
              <a:ext cx="12700" cy="3175"/>
            </a:xfrm>
            <a:custGeom>
              <a:avLst/>
              <a:gdLst/>
              <a:ahLst/>
              <a:cxnLst>
                <a:cxn ang="0">
                  <a:pos x="7" y="0"/>
                </a:cxn>
                <a:cxn ang="0">
                  <a:pos x="0" y="0"/>
                </a:cxn>
                <a:cxn ang="0">
                  <a:pos x="0" y="6"/>
                </a:cxn>
                <a:cxn ang="0">
                  <a:pos x="7" y="6"/>
                </a:cxn>
                <a:cxn ang="0">
                  <a:pos x="14" y="6"/>
                </a:cxn>
                <a:cxn ang="0">
                  <a:pos x="22" y="6"/>
                </a:cxn>
                <a:cxn ang="0">
                  <a:pos x="22" y="0"/>
                </a:cxn>
                <a:cxn ang="0">
                  <a:pos x="14" y="0"/>
                </a:cxn>
                <a:cxn ang="0">
                  <a:pos x="7" y="0"/>
                </a:cxn>
              </a:cxnLst>
              <a:rect l="0" t="0" r="r" b="b"/>
              <a:pathLst>
                <a:path w="22" h="6">
                  <a:moveTo>
                    <a:pt x="7" y="0"/>
                  </a:moveTo>
                  <a:lnTo>
                    <a:pt x="0" y="0"/>
                  </a:lnTo>
                  <a:lnTo>
                    <a:pt x="0" y="6"/>
                  </a:lnTo>
                  <a:lnTo>
                    <a:pt x="7" y="6"/>
                  </a:lnTo>
                  <a:lnTo>
                    <a:pt x="14" y="6"/>
                  </a:lnTo>
                  <a:lnTo>
                    <a:pt x="22" y="6"/>
                  </a:lnTo>
                  <a:lnTo>
                    <a:pt x="22" y="0"/>
                  </a:lnTo>
                  <a:lnTo>
                    <a:pt x="14"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10" name="Line 6796"/>
            <p:cNvSpPr>
              <a:spLocks noChangeShapeType="1"/>
            </p:cNvSpPr>
            <p:nvPr/>
          </p:nvSpPr>
          <p:spPr bwMode="auto">
            <a:xfrm>
              <a:off x="6632576" y="32813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11" name="Freeform 6797"/>
            <p:cNvSpPr>
              <a:spLocks/>
            </p:cNvSpPr>
            <p:nvPr/>
          </p:nvSpPr>
          <p:spPr bwMode="auto">
            <a:xfrm>
              <a:off x="6629401" y="3281363"/>
              <a:ext cx="11113" cy="3175"/>
            </a:xfrm>
            <a:custGeom>
              <a:avLst/>
              <a:gdLst/>
              <a:ahLst/>
              <a:cxnLst>
                <a:cxn ang="0">
                  <a:pos x="7" y="0"/>
                </a:cxn>
                <a:cxn ang="0">
                  <a:pos x="0" y="0"/>
                </a:cxn>
                <a:cxn ang="0">
                  <a:pos x="0" y="6"/>
                </a:cxn>
                <a:cxn ang="0">
                  <a:pos x="22" y="6"/>
                </a:cxn>
                <a:cxn ang="0">
                  <a:pos x="15" y="0"/>
                </a:cxn>
                <a:cxn ang="0">
                  <a:pos x="7" y="0"/>
                </a:cxn>
              </a:cxnLst>
              <a:rect l="0" t="0" r="r" b="b"/>
              <a:pathLst>
                <a:path w="22" h="6">
                  <a:moveTo>
                    <a:pt x="7" y="0"/>
                  </a:moveTo>
                  <a:lnTo>
                    <a:pt x="0" y="0"/>
                  </a:lnTo>
                  <a:lnTo>
                    <a:pt x="0" y="6"/>
                  </a:lnTo>
                  <a:lnTo>
                    <a:pt x="22" y="6"/>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12" name="Freeform 6798"/>
            <p:cNvSpPr>
              <a:spLocks/>
            </p:cNvSpPr>
            <p:nvPr/>
          </p:nvSpPr>
          <p:spPr bwMode="auto">
            <a:xfrm>
              <a:off x="6629401" y="3281363"/>
              <a:ext cx="11113" cy="3175"/>
            </a:xfrm>
            <a:custGeom>
              <a:avLst/>
              <a:gdLst/>
              <a:ahLst/>
              <a:cxnLst>
                <a:cxn ang="0">
                  <a:pos x="7" y="0"/>
                </a:cxn>
                <a:cxn ang="0">
                  <a:pos x="0" y="0"/>
                </a:cxn>
                <a:cxn ang="0">
                  <a:pos x="0" y="6"/>
                </a:cxn>
                <a:cxn ang="0">
                  <a:pos x="7" y="6"/>
                </a:cxn>
                <a:cxn ang="0">
                  <a:pos x="15" y="6"/>
                </a:cxn>
                <a:cxn ang="0">
                  <a:pos x="22" y="6"/>
                </a:cxn>
                <a:cxn ang="0">
                  <a:pos x="15" y="0"/>
                </a:cxn>
                <a:cxn ang="0">
                  <a:pos x="15" y="0"/>
                </a:cxn>
                <a:cxn ang="0">
                  <a:pos x="7" y="0"/>
                </a:cxn>
              </a:cxnLst>
              <a:rect l="0" t="0" r="r" b="b"/>
              <a:pathLst>
                <a:path w="22" h="6">
                  <a:moveTo>
                    <a:pt x="7" y="0"/>
                  </a:moveTo>
                  <a:lnTo>
                    <a:pt x="0" y="0"/>
                  </a:lnTo>
                  <a:lnTo>
                    <a:pt x="0" y="6"/>
                  </a:lnTo>
                  <a:lnTo>
                    <a:pt x="7" y="6"/>
                  </a:lnTo>
                  <a:lnTo>
                    <a:pt x="15" y="6"/>
                  </a:lnTo>
                  <a:lnTo>
                    <a:pt x="22" y="6"/>
                  </a:lnTo>
                  <a:lnTo>
                    <a:pt x="15"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13" name="Line 6799"/>
            <p:cNvSpPr>
              <a:spLocks noChangeShapeType="1"/>
            </p:cNvSpPr>
            <p:nvPr/>
          </p:nvSpPr>
          <p:spPr bwMode="auto">
            <a:xfrm>
              <a:off x="6637338" y="32813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14" name="Freeform 6800"/>
            <p:cNvSpPr>
              <a:spLocks/>
            </p:cNvSpPr>
            <p:nvPr/>
          </p:nvSpPr>
          <p:spPr bwMode="auto">
            <a:xfrm>
              <a:off x="6632576" y="3281363"/>
              <a:ext cx="23813" cy="3175"/>
            </a:xfrm>
            <a:custGeom>
              <a:avLst/>
              <a:gdLst/>
              <a:ahLst/>
              <a:cxnLst>
                <a:cxn ang="0">
                  <a:pos x="8" y="0"/>
                </a:cxn>
                <a:cxn ang="0">
                  <a:pos x="0" y="0"/>
                </a:cxn>
                <a:cxn ang="0">
                  <a:pos x="0" y="6"/>
                </a:cxn>
                <a:cxn ang="0">
                  <a:pos x="45" y="6"/>
                </a:cxn>
                <a:cxn ang="0">
                  <a:pos x="45" y="0"/>
                </a:cxn>
                <a:cxn ang="0">
                  <a:pos x="38" y="0"/>
                </a:cxn>
                <a:cxn ang="0">
                  <a:pos x="8" y="0"/>
                </a:cxn>
              </a:cxnLst>
              <a:rect l="0" t="0" r="r" b="b"/>
              <a:pathLst>
                <a:path w="45" h="6">
                  <a:moveTo>
                    <a:pt x="8" y="0"/>
                  </a:moveTo>
                  <a:lnTo>
                    <a:pt x="0" y="0"/>
                  </a:lnTo>
                  <a:lnTo>
                    <a:pt x="0" y="6"/>
                  </a:lnTo>
                  <a:lnTo>
                    <a:pt x="45" y="6"/>
                  </a:lnTo>
                  <a:lnTo>
                    <a:pt x="45" y="0"/>
                  </a:lnTo>
                  <a:lnTo>
                    <a:pt x="38"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15" name="Freeform 6801"/>
            <p:cNvSpPr>
              <a:spLocks/>
            </p:cNvSpPr>
            <p:nvPr/>
          </p:nvSpPr>
          <p:spPr bwMode="auto">
            <a:xfrm>
              <a:off x="6632576" y="3281363"/>
              <a:ext cx="23813" cy="3175"/>
            </a:xfrm>
            <a:custGeom>
              <a:avLst/>
              <a:gdLst/>
              <a:ahLst/>
              <a:cxnLst>
                <a:cxn ang="0">
                  <a:pos x="8" y="0"/>
                </a:cxn>
                <a:cxn ang="0">
                  <a:pos x="0" y="0"/>
                </a:cxn>
                <a:cxn ang="0">
                  <a:pos x="0" y="6"/>
                </a:cxn>
                <a:cxn ang="0">
                  <a:pos x="8" y="6"/>
                </a:cxn>
                <a:cxn ang="0">
                  <a:pos x="38" y="6"/>
                </a:cxn>
                <a:cxn ang="0">
                  <a:pos x="45" y="6"/>
                </a:cxn>
                <a:cxn ang="0">
                  <a:pos x="45" y="0"/>
                </a:cxn>
                <a:cxn ang="0">
                  <a:pos x="38" y="0"/>
                </a:cxn>
                <a:cxn ang="0">
                  <a:pos x="8" y="0"/>
                </a:cxn>
              </a:cxnLst>
              <a:rect l="0" t="0" r="r" b="b"/>
              <a:pathLst>
                <a:path w="45" h="6">
                  <a:moveTo>
                    <a:pt x="8" y="0"/>
                  </a:moveTo>
                  <a:lnTo>
                    <a:pt x="0" y="0"/>
                  </a:lnTo>
                  <a:lnTo>
                    <a:pt x="0" y="6"/>
                  </a:lnTo>
                  <a:lnTo>
                    <a:pt x="8" y="6"/>
                  </a:lnTo>
                  <a:lnTo>
                    <a:pt x="38" y="6"/>
                  </a:lnTo>
                  <a:lnTo>
                    <a:pt x="45" y="6"/>
                  </a:lnTo>
                  <a:lnTo>
                    <a:pt x="45" y="0"/>
                  </a:lnTo>
                  <a:lnTo>
                    <a:pt x="38"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16" name="Line 6802"/>
            <p:cNvSpPr>
              <a:spLocks noChangeShapeType="1"/>
            </p:cNvSpPr>
            <p:nvPr/>
          </p:nvSpPr>
          <p:spPr bwMode="auto">
            <a:xfrm>
              <a:off x="6653213" y="32813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17" name="Freeform 6803"/>
            <p:cNvSpPr>
              <a:spLocks/>
            </p:cNvSpPr>
            <p:nvPr/>
          </p:nvSpPr>
          <p:spPr bwMode="auto">
            <a:xfrm>
              <a:off x="6648451" y="3281363"/>
              <a:ext cx="12700" cy="3175"/>
            </a:xfrm>
            <a:custGeom>
              <a:avLst/>
              <a:gdLst/>
              <a:ahLst/>
              <a:cxnLst>
                <a:cxn ang="0">
                  <a:pos x="7" y="0"/>
                </a:cxn>
                <a:cxn ang="0">
                  <a:pos x="0" y="6"/>
                </a:cxn>
                <a:cxn ang="0">
                  <a:pos x="22" y="6"/>
                </a:cxn>
                <a:cxn ang="0">
                  <a:pos x="22" y="0"/>
                </a:cxn>
                <a:cxn ang="0">
                  <a:pos x="14" y="0"/>
                </a:cxn>
                <a:cxn ang="0">
                  <a:pos x="7" y="0"/>
                </a:cxn>
              </a:cxnLst>
              <a:rect l="0" t="0" r="r" b="b"/>
              <a:pathLst>
                <a:path w="22" h="6">
                  <a:moveTo>
                    <a:pt x="7" y="0"/>
                  </a:moveTo>
                  <a:lnTo>
                    <a:pt x="0" y="6"/>
                  </a:lnTo>
                  <a:lnTo>
                    <a:pt x="22" y="6"/>
                  </a:lnTo>
                  <a:lnTo>
                    <a:pt x="22" y="0"/>
                  </a:lnTo>
                  <a:lnTo>
                    <a:pt x="14"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18" name="Freeform 6804"/>
            <p:cNvSpPr>
              <a:spLocks/>
            </p:cNvSpPr>
            <p:nvPr/>
          </p:nvSpPr>
          <p:spPr bwMode="auto">
            <a:xfrm>
              <a:off x="6648451" y="3281363"/>
              <a:ext cx="12700" cy="3175"/>
            </a:xfrm>
            <a:custGeom>
              <a:avLst/>
              <a:gdLst/>
              <a:ahLst/>
              <a:cxnLst>
                <a:cxn ang="0">
                  <a:pos x="7" y="0"/>
                </a:cxn>
                <a:cxn ang="0">
                  <a:pos x="7" y="0"/>
                </a:cxn>
                <a:cxn ang="0">
                  <a:pos x="0" y="6"/>
                </a:cxn>
                <a:cxn ang="0">
                  <a:pos x="7" y="6"/>
                </a:cxn>
                <a:cxn ang="0">
                  <a:pos x="14" y="6"/>
                </a:cxn>
                <a:cxn ang="0">
                  <a:pos x="22" y="6"/>
                </a:cxn>
                <a:cxn ang="0">
                  <a:pos x="22" y="0"/>
                </a:cxn>
                <a:cxn ang="0">
                  <a:pos x="14" y="0"/>
                </a:cxn>
                <a:cxn ang="0">
                  <a:pos x="7" y="0"/>
                </a:cxn>
              </a:cxnLst>
              <a:rect l="0" t="0" r="r" b="b"/>
              <a:pathLst>
                <a:path w="22" h="6">
                  <a:moveTo>
                    <a:pt x="7" y="0"/>
                  </a:moveTo>
                  <a:lnTo>
                    <a:pt x="7" y="0"/>
                  </a:lnTo>
                  <a:lnTo>
                    <a:pt x="0" y="6"/>
                  </a:lnTo>
                  <a:lnTo>
                    <a:pt x="7" y="6"/>
                  </a:lnTo>
                  <a:lnTo>
                    <a:pt x="14" y="6"/>
                  </a:lnTo>
                  <a:lnTo>
                    <a:pt x="22" y="6"/>
                  </a:lnTo>
                  <a:lnTo>
                    <a:pt x="22" y="0"/>
                  </a:lnTo>
                  <a:lnTo>
                    <a:pt x="14"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19" name="Line 6805"/>
            <p:cNvSpPr>
              <a:spLocks noChangeShapeType="1"/>
            </p:cNvSpPr>
            <p:nvPr/>
          </p:nvSpPr>
          <p:spPr bwMode="auto">
            <a:xfrm>
              <a:off x="6656388" y="32813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20" name="Freeform 6806"/>
            <p:cNvSpPr>
              <a:spLocks/>
            </p:cNvSpPr>
            <p:nvPr/>
          </p:nvSpPr>
          <p:spPr bwMode="auto">
            <a:xfrm>
              <a:off x="6653213" y="3281363"/>
              <a:ext cx="34925" cy="3175"/>
            </a:xfrm>
            <a:custGeom>
              <a:avLst/>
              <a:gdLst/>
              <a:ahLst/>
              <a:cxnLst>
                <a:cxn ang="0">
                  <a:pos x="7" y="0"/>
                </a:cxn>
                <a:cxn ang="0">
                  <a:pos x="0" y="6"/>
                </a:cxn>
                <a:cxn ang="0">
                  <a:pos x="68" y="6"/>
                </a:cxn>
                <a:cxn ang="0">
                  <a:pos x="60" y="0"/>
                </a:cxn>
                <a:cxn ang="0">
                  <a:pos x="7" y="0"/>
                </a:cxn>
              </a:cxnLst>
              <a:rect l="0" t="0" r="r" b="b"/>
              <a:pathLst>
                <a:path w="68" h="6">
                  <a:moveTo>
                    <a:pt x="7" y="0"/>
                  </a:moveTo>
                  <a:lnTo>
                    <a:pt x="0" y="6"/>
                  </a:lnTo>
                  <a:lnTo>
                    <a:pt x="68" y="6"/>
                  </a:lnTo>
                  <a:lnTo>
                    <a:pt x="60"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21" name="Freeform 6807"/>
            <p:cNvSpPr>
              <a:spLocks/>
            </p:cNvSpPr>
            <p:nvPr/>
          </p:nvSpPr>
          <p:spPr bwMode="auto">
            <a:xfrm>
              <a:off x="6653213" y="3281363"/>
              <a:ext cx="34925" cy="3175"/>
            </a:xfrm>
            <a:custGeom>
              <a:avLst/>
              <a:gdLst/>
              <a:ahLst/>
              <a:cxnLst>
                <a:cxn ang="0">
                  <a:pos x="7" y="0"/>
                </a:cxn>
                <a:cxn ang="0">
                  <a:pos x="7" y="0"/>
                </a:cxn>
                <a:cxn ang="0">
                  <a:pos x="0" y="6"/>
                </a:cxn>
                <a:cxn ang="0">
                  <a:pos x="7" y="6"/>
                </a:cxn>
                <a:cxn ang="0">
                  <a:pos x="60" y="6"/>
                </a:cxn>
                <a:cxn ang="0">
                  <a:pos x="68" y="6"/>
                </a:cxn>
                <a:cxn ang="0">
                  <a:pos x="60" y="0"/>
                </a:cxn>
                <a:cxn ang="0">
                  <a:pos x="60" y="0"/>
                </a:cxn>
                <a:cxn ang="0">
                  <a:pos x="7" y="0"/>
                </a:cxn>
              </a:cxnLst>
              <a:rect l="0" t="0" r="r" b="b"/>
              <a:pathLst>
                <a:path w="68" h="6">
                  <a:moveTo>
                    <a:pt x="7" y="0"/>
                  </a:moveTo>
                  <a:lnTo>
                    <a:pt x="7" y="0"/>
                  </a:lnTo>
                  <a:lnTo>
                    <a:pt x="0" y="6"/>
                  </a:lnTo>
                  <a:lnTo>
                    <a:pt x="7" y="6"/>
                  </a:lnTo>
                  <a:lnTo>
                    <a:pt x="60" y="6"/>
                  </a:lnTo>
                  <a:lnTo>
                    <a:pt x="68" y="6"/>
                  </a:lnTo>
                  <a:lnTo>
                    <a:pt x="60" y="0"/>
                  </a:lnTo>
                  <a:lnTo>
                    <a:pt x="60"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22" name="Line 6808"/>
            <p:cNvSpPr>
              <a:spLocks noChangeShapeType="1"/>
            </p:cNvSpPr>
            <p:nvPr/>
          </p:nvSpPr>
          <p:spPr bwMode="auto">
            <a:xfrm>
              <a:off x="6684963" y="3281363"/>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23" name="Freeform 6809"/>
            <p:cNvSpPr>
              <a:spLocks/>
            </p:cNvSpPr>
            <p:nvPr/>
          </p:nvSpPr>
          <p:spPr bwMode="auto">
            <a:xfrm>
              <a:off x="6680201" y="3281363"/>
              <a:ext cx="15875" cy="3175"/>
            </a:xfrm>
            <a:custGeom>
              <a:avLst/>
              <a:gdLst/>
              <a:ahLst/>
              <a:cxnLst>
                <a:cxn ang="0">
                  <a:pos x="8" y="0"/>
                </a:cxn>
                <a:cxn ang="0">
                  <a:pos x="0" y="0"/>
                </a:cxn>
                <a:cxn ang="0">
                  <a:pos x="0" y="6"/>
                </a:cxn>
                <a:cxn ang="0">
                  <a:pos x="31" y="6"/>
                </a:cxn>
                <a:cxn ang="0">
                  <a:pos x="31" y="0"/>
                </a:cxn>
                <a:cxn ang="0">
                  <a:pos x="23" y="0"/>
                </a:cxn>
                <a:cxn ang="0">
                  <a:pos x="8" y="0"/>
                </a:cxn>
              </a:cxnLst>
              <a:rect l="0" t="0" r="r" b="b"/>
              <a:pathLst>
                <a:path w="31" h="6">
                  <a:moveTo>
                    <a:pt x="8" y="0"/>
                  </a:moveTo>
                  <a:lnTo>
                    <a:pt x="0" y="0"/>
                  </a:lnTo>
                  <a:lnTo>
                    <a:pt x="0" y="6"/>
                  </a:lnTo>
                  <a:lnTo>
                    <a:pt x="31" y="6"/>
                  </a:lnTo>
                  <a:lnTo>
                    <a:pt x="31" y="0"/>
                  </a:lnTo>
                  <a:lnTo>
                    <a:pt x="23" y="0"/>
                  </a:lnTo>
                  <a:lnTo>
                    <a:pt x="8"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24" name="Freeform 6810"/>
            <p:cNvSpPr>
              <a:spLocks/>
            </p:cNvSpPr>
            <p:nvPr/>
          </p:nvSpPr>
          <p:spPr bwMode="auto">
            <a:xfrm>
              <a:off x="6680201" y="3281363"/>
              <a:ext cx="15875" cy="3175"/>
            </a:xfrm>
            <a:custGeom>
              <a:avLst/>
              <a:gdLst/>
              <a:ahLst/>
              <a:cxnLst>
                <a:cxn ang="0">
                  <a:pos x="8" y="0"/>
                </a:cxn>
                <a:cxn ang="0">
                  <a:pos x="0" y="0"/>
                </a:cxn>
                <a:cxn ang="0">
                  <a:pos x="0" y="6"/>
                </a:cxn>
                <a:cxn ang="0">
                  <a:pos x="8" y="6"/>
                </a:cxn>
                <a:cxn ang="0">
                  <a:pos x="23" y="6"/>
                </a:cxn>
                <a:cxn ang="0">
                  <a:pos x="31" y="6"/>
                </a:cxn>
                <a:cxn ang="0">
                  <a:pos x="31" y="0"/>
                </a:cxn>
                <a:cxn ang="0">
                  <a:pos x="23" y="0"/>
                </a:cxn>
                <a:cxn ang="0">
                  <a:pos x="8" y="0"/>
                </a:cxn>
              </a:cxnLst>
              <a:rect l="0" t="0" r="r" b="b"/>
              <a:pathLst>
                <a:path w="31" h="6">
                  <a:moveTo>
                    <a:pt x="8" y="0"/>
                  </a:moveTo>
                  <a:lnTo>
                    <a:pt x="0" y="0"/>
                  </a:lnTo>
                  <a:lnTo>
                    <a:pt x="0" y="6"/>
                  </a:lnTo>
                  <a:lnTo>
                    <a:pt x="8" y="6"/>
                  </a:lnTo>
                  <a:lnTo>
                    <a:pt x="23" y="6"/>
                  </a:lnTo>
                  <a:lnTo>
                    <a:pt x="31" y="6"/>
                  </a:lnTo>
                  <a:lnTo>
                    <a:pt x="31" y="0"/>
                  </a:lnTo>
                  <a:lnTo>
                    <a:pt x="23" y="0"/>
                  </a:lnTo>
                  <a:lnTo>
                    <a:pt x="8"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25" name="Line 6811"/>
            <p:cNvSpPr>
              <a:spLocks noChangeShapeType="1"/>
            </p:cNvSpPr>
            <p:nvPr/>
          </p:nvSpPr>
          <p:spPr bwMode="auto">
            <a:xfrm>
              <a:off x="6696076" y="3284538"/>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26" name="Freeform 6812"/>
            <p:cNvSpPr>
              <a:spLocks/>
            </p:cNvSpPr>
            <p:nvPr/>
          </p:nvSpPr>
          <p:spPr bwMode="auto">
            <a:xfrm>
              <a:off x="6692901" y="3281363"/>
              <a:ext cx="3175" cy="53975"/>
            </a:xfrm>
            <a:custGeom>
              <a:avLst/>
              <a:gdLst/>
              <a:ahLst/>
              <a:cxnLst>
                <a:cxn ang="0">
                  <a:pos x="8" y="6"/>
                </a:cxn>
                <a:cxn ang="0">
                  <a:pos x="8" y="0"/>
                </a:cxn>
                <a:cxn ang="0">
                  <a:pos x="0" y="0"/>
                </a:cxn>
                <a:cxn ang="0">
                  <a:pos x="0" y="101"/>
                </a:cxn>
                <a:cxn ang="0">
                  <a:pos x="8" y="94"/>
                </a:cxn>
                <a:cxn ang="0">
                  <a:pos x="8" y="6"/>
                </a:cxn>
              </a:cxnLst>
              <a:rect l="0" t="0" r="r" b="b"/>
              <a:pathLst>
                <a:path w="8" h="101">
                  <a:moveTo>
                    <a:pt x="8" y="6"/>
                  </a:moveTo>
                  <a:lnTo>
                    <a:pt x="8" y="0"/>
                  </a:lnTo>
                  <a:lnTo>
                    <a:pt x="0" y="0"/>
                  </a:lnTo>
                  <a:lnTo>
                    <a:pt x="0" y="101"/>
                  </a:lnTo>
                  <a:lnTo>
                    <a:pt x="8" y="94"/>
                  </a:lnTo>
                  <a:lnTo>
                    <a:pt x="8" y="6"/>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27" name="Freeform 6813"/>
            <p:cNvSpPr>
              <a:spLocks/>
            </p:cNvSpPr>
            <p:nvPr/>
          </p:nvSpPr>
          <p:spPr bwMode="auto">
            <a:xfrm>
              <a:off x="6692901" y="3281363"/>
              <a:ext cx="3175" cy="53975"/>
            </a:xfrm>
            <a:custGeom>
              <a:avLst/>
              <a:gdLst/>
              <a:ahLst/>
              <a:cxnLst>
                <a:cxn ang="0">
                  <a:pos x="8" y="6"/>
                </a:cxn>
                <a:cxn ang="0">
                  <a:pos x="8" y="0"/>
                </a:cxn>
                <a:cxn ang="0">
                  <a:pos x="0" y="0"/>
                </a:cxn>
                <a:cxn ang="0">
                  <a:pos x="0" y="6"/>
                </a:cxn>
                <a:cxn ang="0">
                  <a:pos x="0" y="94"/>
                </a:cxn>
                <a:cxn ang="0">
                  <a:pos x="0" y="101"/>
                </a:cxn>
                <a:cxn ang="0">
                  <a:pos x="8" y="94"/>
                </a:cxn>
                <a:cxn ang="0">
                  <a:pos x="8" y="94"/>
                </a:cxn>
                <a:cxn ang="0">
                  <a:pos x="8" y="6"/>
                </a:cxn>
              </a:cxnLst>
              <a:rect l="0" t="0" r="r" b="b"/>
              <a:pathLst>
                <a:path w="8" h="101">
                  <a:moveTo>
                    <a:pt x="8" y="6"/>
                  </a:moveTo>
                  <a:lnTo>
                    <a:pt x="8" y="0"/>
                  </a:lnTo>
                  <a:lnTo>
                    <a:pt x="0" y="0"/>
                  </a:lnTo>
                  <a:lnTo>
                    <a:pt x="0" y="6"/>
                  </a:lnTo>
                  <a:lnTo>
                    <a:pt x="0" y="94"/>
                  </a:lnTo>
                  <a:lnTo>
                    <a:pt x="0" y="101"/>
                  </a:lnTo>
                  <a:lnTo>
                    <a:pt x="8" y="94"/>
                  </a:lnTo>
                  <a:lnTo>
                    <a:pt x="8" y="94"/>
                  </a:lnTo>
                  <a:lnTo>
                    <a:pt x="8" y="6"/>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28" name="Line 6814"/>
            <p:cNvSpPr>
              <a:spLocks noChangeShapeType="1"/>
            </p:cNvSpPr>
            <p:nvPr/>
          </p:nvSpPr>
          <p:spPr bwMode="auto">
            <a:xfrm>
              <a:off x="6692901" y="33274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29" name="Freeform 6815"/>
            <p:cNvSpPr>
              <a:spLocks/>
            </p:cNvSpPr>
            <p:nvPr/>
          </p:nvSpPr>
          <p:spPr bwMode="auto">
            <a:xfrm>
              <a:off x="6692901" y="3327400"/>
              <a:ext cx="11113" cy="7938"/>
            </a:xfrm>
            <a:custGeom>
              <a:avLst/>
              <a:gdLst/>
              <a:ahLst/>
              <a:cxnLst>
                <a:cxn ang="0">
                  <a:pos x="0" y="0"/>
                </a:cxn>
                <a:cxn ang="0">
                  <a:pos x="0" y="15"/>
                </a:cxn>
                <a:cxn ang="0">
                  <a:pos x="15" y="15"/>
                </a:cxn>
                <a:cxn ang="0">
                  <a:pos x="23" y="8"/>
                </a:cxn>
                <a:cxn ang="0">
                  <a:pos x="23" y="0"/>
                </a:cxn>
                <a:cxn ang="0">
                  <a:pos x="15" y="0"/>
                </a:cxn>
                <a:cxn ang="0">
                  <a:pos x="0" y="0"/>
                </a:cxn>
              </a:cxnLst>
              <a:rect l="0" t="0" r="r" b="b"/>
              <a:pathLst>
                <a:path w="23" h="15">
                  <a:moveTo>
                    <a:pt x="0" y="0"/>
                  </a:moveTo>
                  <a:lnTo>
                    <a:pt x="0" y="15"/>
                  </a:lnTo>
                  <a:lnTo>
                    <a:pt x="15" y="15"/>
                  </a:lnTo>
                  <a:lnTo>
                    <a:pt x="23" y="8"/>
                  </a:lnTo>
                  <a:lnTo>
                    <a:pt x="23" y="0"/>
                  </a:lnTo>
                  <a:lnTo>
                    <a:pt x="15" y="0"/>
                  </a:lnTo>
                  <a:lnTo>
                    <a:pt x="0"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30" name="Freeform 6816"/>
            <p:cNvSpPr>
              <a:spLocks/>
            </p:cNvSpPr>
            <p:nvPr/>
          </p:nvSpPr>
          <p:spPr bwMode="auto">
            <a:xfrm>
              <a:off x="6692901" y="3327400"/>
              <a:ext cx="11113" cy="7938"/>
            </a:xfrm>
            <a:custGeom>
              <a:avLst/>
              <a:gdLst/>
              <a:ahLst/>
              <a:cxnLst>
                <a:cxn ang="0">
                  <a:pos x="0" y="0"/>
                </a:cxn>
                <a:cxn ang="0">
                  <a:pos x="0" y="0"/>
                </a:cxn>
                <a:cxn ang="0">
                  <a:pos x="0" y="8"/>
                </a:cxn>
                <a:cxn ang="0">
                  <a:pos x="0" y="15"/>
                </a:cxn>
                <a:cxn ang="0">
                  <a:pos x="15" y="15"/>
                </a:cxn>
                <a:cxn ang="0">
                  <a:pos x="23" y="8"/>
                </a:cxn>
                <a:cxn ang="0">
                  <a:pos x="23" y="0"/>
                </a:cxn>
                <a:cxn ang="0">
                  <a:pos x="15" y="0"/>
                </a:cxn>
                <a:cxn ang="0">
                  <a:pos x="0" y="0"/>
                </a:cxn>
              </a:cxnLst>
              <a:rect l="0" t="0" r="r" b="b"/>
              <a:pathLst>
                <a:path w="23" h="15">
                  <a:moveTo>
                    <a:pt x="0" y="0"/>
                  </a:moveTo>
                  <a:lnTo>
                    <a:pt x="0" y="0"/>
                  </a:lnTo>
                  <a:lnTo>
                    <a:pt x="0" y="8"/>
                  </a:lnTo>
                  <a:lnTo>
                    <a:pt x="0" y="15"/>
                  </a:lnTo>
                  <a:lnTo>
                    <a:pt x="15" y="15"/>
                  </a:lnTo>
                  <a:lnTo>
                    <a:pt x="23" y="8"/>
                  </a:lnTo>
                  <a:lnTo>
                    <a:pt x="23" y="0"/>
                  </a:lnTo>
                  <a:lnTo>
                    <a:pt x="15" y="0"/>
                  </a:lnTo>
                  <a:lnTo>
                    <a:pt x="0"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31" name="Line 6817"/>
            <p:cNvSpPr>
              <a:spLocks noChangeShapeType="1"/>
            </p:cNvSpPr>
            <p:nvPr/>
          </p:nvSpPr>
          <p:spPr bwMode="auto">
            <a:xfrm>
              <a:off x="6700838" y="33274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32" name="Freeform 6818"/>
            <p:cNvSpPr>
              <a:spLocks/>
            </p:cNvSpPr>
            <p:nvPr/>
          </p:nvSpPr>
          <p:spPr bwMode="auto">
            <a:xfrm>
              <a:off x="6696076" y="3327400"/>
              <a:ext cx="15875" cy="7938"/>
            </a:xfrm>
            <a:custGeom>
              <a:avLst/>
              <a:gdLst/>
              <a:ahLst/>
              <a:cxnLst>
                <a:cxn ang="0">
                  <a:pos x="7" y="0"/>
                </a:cxn>
                <a:cxn ang="0">
                  <a:pos x="0" y="8"/>
                </a:cxn>
                <a:cxn ang="0">
                  <a:pos x="7" y="15"/>
                </a:cxn>
                <a:cxn ang="0">
                  <a:pos x="22" y="15"/>
                </a:cxn>
                <a:cxn ang="0">
                  <a:pos x="30" y="8"/>
                </a:cxn>
                <a:cxn ang="0">
                  <a:pos x="30" y="0"/>
                </a:cxn>
                <a:cxn ang="0">
                  <a:pos x="22" y="0"/>
                </a:cxn>
                <a:cxn ang="0">
                  <a:pos x="7" y="0"/>
                </a:cxn>
              </a:cxnLst>
              <a:rect l="0" t="0" r="r" b="b"/>
              <a:pathLst>
                <a:path w="30" h="15">
                  <a:moveTo>
                    <a:pt x="7" y="0"/>
                  </a:moveTo>
                  <a:lnTo>
                    <a:pt x="0" y="8"/>
                  </a:lnTo>
                  <a:lnTo>
                    <a:pt x="7" y="15"/>
                  </a:lnTo>
                  <a:lnTo>
                    <a:pt x="22" y="15"/>
                  </a:lnTo>
                  <a:lnTo>
                    <a:pt x="30" y="8"/>
                  </a:lnTo>
                  <a:lnTo>
                    <a:pt x="30" y="0"/>
                  </a:lnTo>
                  <a:lnTo>
                    <a:pt x="22"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33" name="Freeform 6819"/>
            <p:cNvSpPr>
              <a:spLocks/>
            </p:cNvSpPr>
            <p:nvPr/>
          </p:nvSpPr>
          <p:spPr bwMode="auto">
            <a:xfrm>
              <a:off x="6696076" y="3327400"/>
              <a:ext cx="15875" cy="7938"/>
            </a:xfrm>
            <a:custGeom>
              <a:avLst/>
              <a:gdLst/>
              <a:ahLst/>
              <a:cxnLst>
                <a:cxn ang="0">
                  <a:pos x="7" y="0"/>
                </a:cxn>
                <a:cxn ang="0">
                  <a:pos x="7" y="0"/>
                </a:cxn>
                <a:cxn ang="0">
                  <a:pos x="0" y="8"/>
                </a:cxn>
                <a:cxn ang="0">
                  <a:pos x="7" y="15"/>
                </a:cxn>
                <a:cxn ang="0">
                  <a:pos x="22" y="15"/>
                </a:cxn>
                <a:cxn ang="0">
                  <a:pos x="30" y="8"/>
                </a:cxn>
                <a:cxn ang="0">
                  <a:pos x="30" y="0"/>
                </a:cxn>
                <a:cxn ang="0">
                  <a:pos x="22" y="0"/>
                </a:cxn>
                <a:cxn ang="0">
                  <a:pos x="7" y="0"/>
                </a:cxn>
              </a:cxnLst>
              <a:rect l="0" t="0" r="r" b="b"/>
              <a:pathLst>
                <a:path w="30" h="15">
                  <a:moveTo>
                    <a:pt x="7" y="0"/>
                  </a:moveTo>
                  <a:lnTo>
                    <a:pt x="7" y="0"/>
                  </a:lnTo>
                  <a:lnTo>
                    <a:pt x="0" y="8"/>
                  </a:lnTo>
                  <a:lnTo>
                    <a:pt x="7" y="15"/>
                  </a:lnTo>
                  <a:lnTo>
                    <a:pt x="22" y="15"/>
                  </a:lnTo>
                  <a:lnTo>
                    <a:pt x="30" y="8"/>
                  </a:lnTo>
                  <a:lnTo>
                    <a:pt x="30" y="0"/>
                  </a:lnTo>
                  <a:lnTo>
                    <a:pt x="22"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34" name="Line 6820"/>
            <p:cNvSpPr>
              <a:spLocks noChangeShapeType="1"/>
            </p:cNvSpPr>
            <p:nvPr/>
          </p:nvSpPr>
          <p:spPr bwMode="auto">
            <a:xfrm>
              <a:off x="6708776" y="3327400"/>
              <a:ext cx="1588" cy="1588"/>
            </a:xfrm>
            <a:prstGeom prst="line">
              <a:avLst/>
            </a:pr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35" name="Freeform 6821"/>
            <p:cNvSpPr>
              <a:spLocks/>
            </p:cNvSpPr>
            <p:nvPr/>
          </p:nvSpPr>
          <p:spPr bwMode="auto">
            <a:xfrm>
              <a:off x="6704013" y="3327400"/>
              <a:ext cx="12700" cy="7938"/>
            </a:xfrm>
            <a:custGeom>
              <a:avLst/>
              <a:gdLst/>
              <a:ahLst/>
              <a:cxnLst>
                <a:cxn ang="0">
                  <a:pos x="7" y="0"/>
                </a:cxn>
                <a:cxn ang="0">
                  <a:pos x="0" y="0"/>
                </a:cxn>
                <a:cxn ang="0">
                  <a:pos x="0" y="8"/>
                </a:cxn>
                <a:cxn ang="0">
                  <a:pos x="7" y="15"/>
                </a:cxn>
                <a:cxn ang="0">
                  <a:pos x="15" y="15"/>
                </a:cxn>
                <a:cxn ang="0">
                  <a:pos x="23" y="8"/>
                </a:cxn>
                <a:cxn ang="0">
                  <a:pos x="23" y="0"/>
                </a:cxn>
                <a:cxn ang="0">
                  <a:pos x="15" y="0"/>
                </a:cxn>
                <a:cxn ang="0">
                  <a:pos x="7" y="0"/>
                </a:cxn>
              </a:cxnLst>
              <a:rect l="0" t="0" r="r" b="b"/>
              <a:pathLst>
                <a:path w="23" h="15">
                  <a:moveTo>
                    <a:pt x="7" y="0"/>
                  </a:moveTo>
                  <a:lnTo>
                    <a:pt x="0" y="0"/>
                  </a:lnTo>
                  <a:lnTo>
                    <a:pt x="0" y="8"/>
                  </a:lnTo>
                  <a:lnTo>
                    <a:pt x="7" y="15"/>
                  </a:lnTo>
                  <a:lnTo>
                    <a:pt x="15" y="15"/>
                  </a:lnTo>
                  <a:lnTo>
                    <a:pt x="23" y="8"/>
                  </a:lnTo>
                  <a:lnTo>
                    <a:pt x="23" y="0"/>
                  </a:lnTo>
                  <a:lnTo>
                    <a:pt x="15" y="0"/>
                  </a:lnTo>
                  <a:lnTo>
                    <a:pt x="7" y="0"/>
                  </a:lnTo>
                  <a:close/>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sp>
          <p:nvSpPr>
            <p:cNvPr id="3336" name="Freeform 6822"/>
            <p:cNvSpPr>
              <a:spLocks/>
            </p:cNvSpPr>
            <p:nvPr/>
          </p:nvSpPr>
          <p:spPr bwMode="auto">
            <a:xfrm>
              <a:off x="6704013" y="3327400"/>
              <a:ext cx="12700" cy="7938"/>
            </a:xfrm>
            <a:custGeom>
              <a:avLst/>
              <a:gdLst/>
              <a:ahLst/>
              <a:cxnLst>
                <a:cxn ang="0">
                  <a:pos x="7" y="0"/>
                </a:cxn>
                <a:cxn ang="0">
                  <a:pos x="0" y="0"/>
                </a:cxn>
                <a:cxn ang="0">
                  <a:pos x="0" y="8"/>
                </a:cxn>
                <a:cxn ang="0">
                  <a:pos x="7" y="15"/>
                </a:cxn>
                <a:cxn ang="0">
                  <a:pos x="15" y="15"/>
                </a:cxn>
                <a:cxn ang="0">
                  <a:pos x="23" y="8"/>
                </a:cxn>
                <a:cxn ang="0">
                  <a:pos x="23" y="0"/>
                </a:cxn>
                <a:cxn ang="0">
                  <a:pos x="15" y="0"/>
                </a:cxn>
                <a:cxn ang="0">
                  <a:pos x="7" y="0"/>
                </a:cxn>
              </a:cxnLst>
              <a:rect l="0" t="0" r="r" b="b"/>
              <a:pathLst>
                <a:path w="23" h="15">
                  <a:moveTo>
                    <a:pt x="7" y="0"/>
                  </a:moveTo>
                  <a:lnTo>
                    <a:pt x="0" y="0"/>
                  </a:lnTo>
                  <a:lnTo>
                    <a:pt x="0" y="8"/>
                  </a:lnTo>
                  <a:lnTo>
                    <a:pt x="7" y="15"/>
                  </a:lnTo>
                  <a:lnTo>
                    <a:pt x="15" y="15"/>
                  </a:lnTo>
                  <a:lnTo>
                    <a:pt x="23" y="8"/>
                  </a:lnTo>
                  <a:lnTo>
                    <a:pt x="23" y="0"/>
                  </a:lnTo>
                  <a:lnTo>
                    <a:pt x="15" y="0"/>
                  </a:lnTo>
                  <a:lnTo>
                    <a:pt x="7" y="0"/>
                  </a:lnTo>
                </a:path>
              </a:pathLst>
            </a:custGeom>
            <a:grpFill/>
            <a:ln w="22225">
              <a:solidFill>
                <a:schemeClr val="accent1"/>
              </a:solidFill>
              <a:prstDash val="solid"/>
              <a:round/>
              <a:headEnd/>
              <a:tailEnd/>
            </a:ln>
          </p:spPr>
          <p:txBody>
            <a:bodyPr/>
            <a:lstStyle/>
            <a:p>
              <a:pPr algn="ctr" defTabSz="914377" fontAlgn="base">
                <a:spcBef>
                  <a:spcPct val="0"/>
                </a:spcBef>
                <a:spcAft>
                  <a:spcPct val="0"/>
                </a:spcAft>
                <a:defRPr/>
              </a:pPr>
              <a:endParaRPr lang="en-US" sz="700" b="1" dirty="0">
                <a:solidFill>
                  <a:srgbClr val="000000"/>
                </a:solidFill>
                <a:latin typeface="Calibri" panose="020F0502020204030204" pitchFamily="34" charset="0"/>
                <a:ea typeface="MS PGothic" pitchFamily="34" charset="-128"/>
              </a:endParaRPr>
            </a:p>
          </p:txBody>
        </p:sp>
      </p:grpSp>
      <p:cxnSp>
        <p:nvCxnSpPr>
          <p:cNvPr id="3337" name="Straight Connector 3336"/>
          <p:cNvCxnSpPr/>
          <p:nvPr/>
        </p:nvCxnSpPr>
        <p:spPr bwMode="auto">
          <a:xfrm>
            <a:off x="1134114" y="6098412"/>
            <a:ext cx="233128" cy="0"/>
          </a:xfrm>
          <a:prstGeom prst="line">
            <a:avLst/>
          </a:prstGeom>
          <a:solidFill>
            <a:schemeClr val="accent1"/>
          </a:solidFill>
          <a:ln w="28575" cap="flat" cmpd="sng" algn="ctr">
            <a:solidFill>
              <a:schemeClr val="accent3"/>
            </a:solidFill>
            <a:prstDash val="sysDot"/>
            <a:round/>
            <a:headEnd type="none" w="med" len="med"/>
            <a:tailEnd type="none" w="med" len="med"/>
          </a:ln>
          <a:effectLst/>
        </p:spPr>
      </p:cxnSp>
      <p:cxnSp>
        <p:nvCxnSpPr>
          <p:cNvPr id="3338" name="Straight Connector 3337"/>
          <p:cNvCxnSpPr/>
          <p:nvPr/>
        </p:nvCxnSpPr>
        <p:spPr bwMode="auto">
          <a:xfrm>
            <a:off x="1134114" y="6286773"/>
            <a:ext cx="233128" cy="0"/>
          </a:xfrm>
          <a:prstGeom prst="line">
            <a:avLst/>
          </a:prstGeom>
          <a:solidFill>
            <a:schemeClr val="accent1"/>
          </a:solidFill>
          <a:ln w="28575" cap="flat" cmpd="sng" algn="ctr">
            <a:solidFill>
              <a:schemeClr val="accent1"/>
            </a:solidFill>
            <a:prstDash val="solid"/>
            <a:round/>
            <a:headEnd type="none" w="med" len="med"/>
            <a:tailEnd type="none" w="med" len="med"/>
          </a:ln>
          <a:effectLst/>
        </p:spPr>
      </p:cxnSp>
      <p:sp>
        <p:nvSpPr>
          <p:cNvPr id="3339" name="Rectangle 1157"/>
          <p:cNvSpPr>
            <a:spLocks noChangeArrowheads="1"/>
          </p:cNvSpPr>
          <p:nvPr/>
        </p:nvSpPr>
        <p:spPr bwMode="auto">
          <a:xfrm>
            <a:off x="2370353" y="4504882"/>
            <a:ext cx="3496912" cy="307768"/>
          </a:xfrm>
          <a:prstGeom prst="rect">
            <a:avLst/>
          </a:prstGeom>
          <a:noFill/>
          <a:ln w="12700">
            <a:noFill/>
            <a:miter lim="800000"/>
            <a:headEnd/>
            <a:tailEnd/>
          </a:ln>
        </p:spPr>
        <p:txBody>
          <a:bodyPr lIns="91433" tIns="45716" rIns="91433" bIns="45716" anchor="ctr">
            <a:spAutoFit/>
          </a:bodyPr>
          <a:lstStyle/>
          <a:p>
            <a:pPr defTabSz="914377" fontAlgn="base">
              <a:spcBef>
                <a:spcPct val="0"/>
              </a:spcBef>
              <a:spcAft>
                <a:spcPct val="0"/>
              </a:spcAft>
            </a:pPr>
            <a:r>
              <a:rPr lang="en-US" sz="1400" dirty="0">
                <a:solidFill>
                  <a:srgbClr val="000000"/>
                </a:solidFill>
                <a:latin typeface="Calibri" panose="020F0502020204030204" pitchFamily="34" charset="0"/>
                <a:ea typeface="MS PGothic" pitchFamily="34" charset="-128"/>
              </a:rPr>
              <a:t>OS</a:t>
            </a:r>
          </a:p>
        </p:txBody>
      </p:sp>
      <p:sp>
        <p:nvSpPr>
          <p:cNvPr id="3340" name="Rectangle 1157"/>
          <p:cNvSpPr>
            <a:spLocks noChangeArrowheads="1"/>
          </p:cNvSpPr>
          <p:nvPr/>
        </p:nvSpPr>
        <p:spPr bwMode="auto">
          <a:xfrm>
            <a:off x="2370353" y="4744524"/>
            <a:ext cx="3496912" cy="307768"/>
          </a:xfrm>
          <a:prstGeom prst="rect">
            <a:avLst/>
          </a:prstGeom>
          <a:noFill/>
          <a:ln w="12700">
            <a:noFill/>
            <a:miter lim="800000"/>
            <a:headEnd/>
            <a:tailEnd/>
          </a:ln>
        </p:spPr>
        <p:txBody>
          <a:bodyPr lIns="91433" tIns="45716" rIns="91433" bIns="45716">
            <a:spAutoFit/>
          </a:bodyPr>
          <a:lstStyle/>
          <a:p>
            <a:pPr defTabSz="914377" fontAlgn="base">
              <a:spcBef>
                <a:spcPct val="0"/>
              </a:spcBef>
              <a:spcAft>
                <a:spcPct val="0"/>
              </a:spcAft>
            </a:pPr>
            <a:r>
              <a:rPr lang="en-US" sz="1400" dirty="0">
                <a:solidFill>
                  <a:srgbClr val="000000"/>
                </a:solidFill>
                <a:latin typeface="Calibri" panose="020F0502020204030204" pitchFamily="34" charset="0"/>
                <a:ea typeface="MS PGothic" pitchFamily="34" charset="-128"/>
              </a:rPr>
              <a:t>Time to metastasis</a:t>
            </a:r>
          </a:p>
        </p:txBody>
      </p:sp>
      <p:cxnSp>
        <p:nvCxnSpPr>
          <p:cNvPr id="3350" name="Straight Connector 3349"/>
          <p:cNvCxnSpPr/>
          <p:nvPr/>
        </p:nvCxnSpPr>
        <p:spPr bwMode="auto">
          <a:xfrm>
            <a:off x="1924158" y="4903539"/>
            <a:ext cx="458160" cy="0"/>
          </a:xfrm>
          <a:prstGeom prst="line">
            <a:avLst/>
          </a:prstGeom>
          <a:solidFill>
            <a:schemeClr val="accent1"/>
          </a:solidFill>
          <a:ln w="28575" cap="flat" cmpd="sng" algn="ctr">
            <a:solidFill>
              <a:schemeClr val="accent3"/>
            </a:solidFill>
            <a:prstDash val="sysDot"/>
            <a:round/>
            <a:headEnd type="none" w="med" len="med"/>
            <a:tailEnd type="none" w="med" len="med"/>
          </a:ln>
          <a:effectLst/>
        </p:spPr>
      </p:cxnSp>
      <p:cxnSp>
        <p:nvCxnSpPr>
          <p:cNvPr id="3351" name="Straight Connector 3350"/>
          <p:cNvCxnSpPr/>
          <p:nvPr/>
        </p:nvCxnSpPr>
        <p:spPr bwMode="auto">
          <a:xfrm>
            <a:off x="1912192" y="4658767"/>
            <a:ext cx="458160" cy="0"/>
          </a:xfrm>
          <a:prstGeom prst="line">
            <a:avLst/>
          </a:prstGeom>
          <a:solidFill>
            <a:schemeClr val="accent1"/>
          </a:solidFill>
          <a:ln w="28575" cap="flat" cmpd="sng" algn="ctr">
            <a:solidFill>
              <a:schemeClr val="accent1"/>
            </a:solidFill>
            <a:prstDash val="solid"/>
            <a:round/>
            <a:headEnd type="none" w="med" len="med"/>
            <a:tailEnd type="none" w="med" len="med"/>
          </a:ln>
          <a:effectLst/>
        </p:spPr>
      </p:cxnSp>
      <p:sp>
        <p:nvSpPr>
          <p:cNvPr id="3" name="Text Box 11">
            <a:extLst>
              <a:ext uri="{FF2B5EF4-FFF2-40B4-BE49-F238E27FC236}">
                <a16:creationId xmlns:a16="http://schemas.microsoft.com/office/drawing/2014/main" id="{BA10181D-7575-43FC-B83C-9FBB7D29AB59}"/>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defTabSz="914400" fontAlgn="base">
              <a:lnSpc>
                <a:spcPct val="100000"/>
              </a:lnSpc>
              <a:spcBef>
                <a:spcPct val="0"/>
              </a:spcBef>
              <a:spcAft>
                <a:spcPct val="0"/>
              </a:spcAft>
              <a:buClrTx/>
              <a:buNone/>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Smith. Lancet. 2012;379:39.</a:t>
            </a:r>
          </a:p>
        </p:txBody>
      </p:sp>
    </p:spTree>
    <p:extLst>
      <p:ext uri="{BB962C8B-B14F-4D97-AF65-F5344CB8AC3E}">
        <p14:creationId xmlns:p14="http://schemas.microsoft.com/office/powerpoint/2010/main" val="16207828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Shorter PSADT Is Associated With Increased Risk </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for Metastasis or Death</a:t>
            </a:r>
          </a:p>
        </p:txBody>
      </p:sp>
      <p:sp>
        <p:nvSpPr>
          <p:cNvPr id="6" name="Content Placeholder 11"/>
          <p:cNvSpPr txBox="1">
            <a:spLocks/>
          </p:cNvSpPr>
          <p:nvPr/>
        </p:nvSpPr>
        <p:spPr bwMode="auto">
          <a:xfrm>
            <a:off x="6411104" y="1483601"/>
            <a:ext cx="944241" cy="3468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eaLnBrk="0" hangingPunct="0">
              <a:defRPr sz="2400" b="1">
                <a:solidFill>
                  <a:schemeClr val="tx1"/>
                </a:solidFill>
                <a:latin typeface="Arial" panose="020B0604020202020204" pitchFamily="34" charset="0"/>
                <a:ea typeface="ヒラギノ角ゴ Pro W3" charset="-128"/>
              </a:defRPr>
            </a:lvl1pPr>
            <a:lvl2pPr marL="742950" indent="-285750" eaLnBrk="0" hangingPunct="0">
              <a:defRPr sz="2400" b="1">
                <a:solidFill>
                  <a:schemeClr val="tx1"/>
                </a:solidFill>
                <a:latin typeface="Arial" panose="020B0604020202020204" pitchFamily="34" charset="0"/>
                <a:ea typeface="ヒラギノ角ゴ Pro W3" charset="-128"/>
              </a:defRPr>
            </a:lvl2pPr>
            <a:lvl3pPr marL="1143000" indent="-228600" eaLnBrk="0" hangingPunct="0">
              <a:defRPr sz="2400" b="1">
                <a:solidFill>
                  <a:schemeClr val="tx1"/>
                </a:solidFill>
                <a:latin typeface="Arial" panose="020B0604020202020204" pitchFamily="34" charset="0"/>
                <a:ea typeface="ヒラギノ角ゴ Pro W3" charset="-128"/>
              </a:defRPr>
            </a:lvl3pPr>
            <a:lvl4pPr marL="1600200" indent="-228600" eaLnBrk="0" hangingPunct="0">
              <a:defRPr sz="2400" b="1">
                <a:solidFill>
                  <a:schemeClr val="tx1"/>
                </a:solidFill>
                <a:latin typeface="Arial" panose="020B0604020202020204" pitchFamily="34" charset="0"/>
                <a:ea typeface="ヒラギノ角ゴ Pro W3" charset="-128"/>
              </a:defRPr>
            </a:lvl4pPr>
            <a:lvl5pPr marL="2057400" indent="-228600" eaLnBrk="0" hangingPunct="0">
              <a:defRPr sz="2400" b="1">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9pPr>
          </a:lstStyle>
          <a:p>
            <a:pPr>
              <a:buClr>
                <a:srgbClr val="5C182A"/>
              </a:buClr>
            </a:pPr>
            <a:r>
              <a:rPr lang="en-US" altLang="en-US" sz="1800" dirty="0">
                <a:solidFill>
                  <a:srgbClr val="000000"/>
                </a:solidFill>
                <a:latin typeface="Calibri" panose="020F0502020204030204" pitchFamily="34" charset="0"/>
                <a:cs typeface="Calibri" panose="020F0502020204030204" pitchFamily="34" charset="0"/>
              </a:rPr>
              <a:t>PSADT</a:t>
            </a:r>
            <a:endParaRPr lang="en-US" altLang="en-US" sz="1800" b="0" dirty="0">
              <a:solidFill>
                <a:srgbClr val="000000"/>
              </a:solidFill>
              <a:latin typeface="Calibri" panose="020F0502020204030204" pitchFamily="34" charset="0"/>
              <a:cs typeface="Calibri" panose="020F0502020204030204" pitchFamily="34" charset="0"/>
            </a:endParaRPr>
          </a:p>
          <a:p>
            <a:pPr>
              <a:buClr>
                <a:srgbClr val="5C182A"/>
              </a:buClr>
            </a:pPr>
            <a:endParaRPr lang="en-US" altLang="en-US" sz="1800" b="0" dirty="0">
              <a:solidFill>
                <a:srgbClr val="000000"/>
              </a:solidFill>
              <a:latin typeface="Calibri" panose="020F0502020204030204" pitchFamily="34" charset="0"/>
              <a:cs typeface="Calibri" panose="020F0502020204030204" pitchFamily="34" charset="0"/>
            </a:endParaRPr>
          </a:p>
          <a:p>
            <a:pPr>
              <a:buClr>
                <a:srgbClr val="5C182A"/>
              </a:buClr>
              <a:buFontTx/>
              <a:buChar char="•"/>
            </a:pPr>
            <a:endParaRPr lang="en-US" altLang="en-US" sz="1800" b="0" dirty="0">
              <a:solidFill>
                <a:srgbClr val="000000"/>
              </a:solidFill>
              <a:latin typeface="Calibri" panose="020F0502020204030204" pitchFamily="34" charset="0"/>
              <a:cs typeface="Calibri" panose="020F0502020204030204" pitchFamily="34" charset="0"/>
            </a:endParaRPr>
          </a:p>
          <a:p>
            <a:pPr>
              <a:buClr>
                <a:srgbClr val="5C182A"/>
              </a:buClr>
              <a:buFontTx/>
              <a:buChar char="•"/>
            </a:pPr>
            <a:endParaRPr lang="en-US" altLang="en-US" sz="1800" b="0" dirty="0">
              <a:solidFill>
                <a:srgbClr val="000000"/>
              </a:solidFill>
              <a:latin typeface="Calibri" panose="020F0502020204030204" pitchFamily="34" charset="0"/>
              <a:cs typeface="Calibri" panose="020F0502020204030204" pitchFamily="34" charset="0"/>
            </a:endParaRPr>
          </a:p>
        </p:txBody>
      </p:sp>
      <p:sp>
        <p:nvSpPr>
          <p:cNvPr id="47" name="Line 46"/>
          <p:cNvSpPr>
            <a:spLocks noChangeShapeType="1"/>
          </p:cNvSpPr>
          <p:nvPr/>
        </p:nvSpPr>
        <p:spPr bwMode="auto">
          <a:xfrm>
            <a:off x="3963835" y="1935806"/>
            <a:ext cx="0" cy="3716337"/>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867" dirty="0">
              <a:solidFill>
                <a:srgbClr val="000000"/>
              </a:solidFill>
              <a:latin typeface="Calibri" panose="020F0502020204030204" pitchFamily="34" charset="0"/>
              <a:cs typeface="Calibri" panose="020F0502020204030204" pitchFamily="34" charset="0"/>
            </a:endParaRPr>
          </a:p>
        </p:txBody>
      </p:sp>
      <p:sp>
        <p:nvSpPr>
          <p:cNvPr id="48" name="Line 47"/>
          <p:cNvSpPr>
            <a:spLocks noChangeShapeType="1"/>
          </p:cNvSpPr>
          <p:nvPr/>
        </p:nvSpPr>
        <p:spPr bwMode="auto">
          <a:xfrm>
            <a:off x="3963835" y="5652141"/>
            <a:ext cx="4980582" cy="0"/>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867" dirty="0">
              <a:solidFill>
                <a:srgbClr val="000000"/>
              </a:solidFill>
              <a:latin typeface="Calibri" panose="020F0502020204030204" pitchFamily="34" charset="0"/>
              <a:cs typeface="Calibri" panose="020F0502020204030204" pitchFamily="34" charset="0"/>
            </a:endParaRPr>
          </a:p>
        </p:txBody>
      </p:sp>
      <p:sp>
        <p:nvSpPr>
          <p:cNvPr id="49" name="Line 48"/>
          <p:cNvSpPr>
            <a:spLocks noChangeShapeType="1"/>
          </p:cNvSpPr>
          <p:nvPr/>
        </p:nvSpPr>
        <p:spPr bwMode="auto">
          <a:xfrm>
            <a:off x="3963835" y="5652141"/>
            <a:ext cx="0" cy="90488"/>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867" dirty="0">
              <a:solidFill>
                <a:srgbClr val="000000"/>
              </a:solidFill>
              <a:latin typeface="Calibri" panose="020F0502020204030204" pitchFamily="34" charset="0"/>
              <a:cs typeface="Calibri" panose="020F0502020204030204" pitchFamily="34" charset="0"/>
            </a:endParaRPr>
          </a:p>
        </p:txBody>
      </p:sp>
      <p:sp>
        <p:nvSpPr>
          <p:cNvPr id="50" name="Line 49"/>
          <p:cNvSpPr>
            <a:spLocks noChangeShapeType="1"/>
          </p:cNvSpPr>
          <p:nvPr/>
        </p:nvSpPr>
        <p:spPr bwMode="auto">
          <a:xfrm>
            <a:off x="4957404" y="5652141"/>
            <a:ext cx="0" cy="90488"/>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867" dirty="0">
              <a:solidFill>
                <a:srgbClr val="000000"/>
              </a:solidFill>
              <a:latin typeface="Calibri" panose="020F0502020204030204" pitchFamily="34" charset="0"/>
              <a:cs typeface="Calibri" panose="020F0502020204030204" pitchFamily="34" charset="0"/>
            </a:endParaRPr>
          </a:p>
        </p:txBody>
      </p:sp>
      <p:sp>
        <p:nvSpPr>
          <p:cNvPr id="51" name="Text Box 50"/>
          <p:cNvSpPr txBox="1">
            <a:spLocks noChangeArrowheads="1"/>
          </p:cNvSpPr>
          <p:nvPr/>
        </p:nvSpPr>
        <p:spPr bwMode="auto">
          <a:xfrm>
            <a:off x="4587787" y="5718816"/>
            <a:ext cx="736053"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panose="020B0604020202020204" pitchFamily="34" charset="0"/>
                <a:ea typeface="ヒラギノ角ゴ Pro W3" charset="-128"/>
              </a:defRPr>
            </a:lvl1pPr>
            <a:lvl2pPr marL="742950" indent="-285750" eaLnBrk="0" hangingPunct="0">
              <a:defRPr sz="2400" b="1">
                <a:solidFill>
                  <a:schemeClr val="tx1"/>
                </a:solidFill>
                <a:latin typeface="Arial" panose="020B0604020202020204" pitchFamily="34" charset="0"/>
                <a:ea typeface="ヒラギノ角ゴ Pro W3" charset="-128"/>
              </a:defRPr>
            </a:lvl2pPr>
            <a:lvl3pPr marL="1143000" indent="-228600" eaLnBrk="0" hangingPunct="0">
              <a:defRPr sz="2400" b="1">
                <a:solidFill>
                  <a:schemeClr val="tx1"/>
                </a:solidFill>
                <a:latin typeface="Arial" panose="020B0604020202020204" pitchFamily="34" charset="0"/>
                <a:ea typeface="ヒラギノ角ゴ Pro W3" charset="-128"/>
              </a:defRPr>
            </a:lvl3pPr>
            <a:lvl4pPr marL="1600200" indent="-228600" eaLnBrk="0" hangingPunct="0">
              <a:defRPr sz="2400" b="1">
                <a:solidFill>
                  <a:schemeClr val="tx1"/>
                </a:solidFill>
                <a:latin typeface="Arial" panose="020B0604020202020204" pitchFamily="34" charset="0"/>
                <a:ea typeface="ヒラギノ角ゴ Pro W3" charset="-128"/>
              </a:defRPr>
            </a:lvl4pPr>
            <a:lvl5pPr marL="2057400" indent="-228600" eaLnBrk="0" hangingPunct="0">
              <a:defRPr sz="2400" b="1">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9pPr>
          </a:lstStyle>
          <a:p>
            <a:pPr algn="ctr"/>
            <a:r>
              <a:rPr lang="en-GB" altLang="en-US" sz="1867" b="0" dirty="0">
                <a:solidFill>
                  <a:srgbClr val="000000"/>
                </a:solidFill>
                <a:latin typeface="Calibri" panose="020F0502020204030204" pitchFamily="34" charset="0"/>
                <a:ea typeface="MS PGothic" panose="020B0600070205080204" pitchFamily="34" charset="-128"/>
                <a:cs typeface="Calibri" panose="020F0502020204030204" pitchFamily="34" charset="0"/>
              </a:rPr>
              <a:t>0.5</a:t>
            </a:r>
            <a:endParaRPr lang="en-US" altLang="en-US" sz="1867" b="0" dirty="0">
              <a:solidFill>
                <a:srgbClr val="000000"/>
              </a:solidFill>
              <a:latin typeface="Calibri" panose="020F0502020204030204" pitchFamily="34" charset="0"/>
              <a:ea typeface="MS PGothic" panose="020B0600070205080204" pitchFamily="34" charset="-128"/>
              <a:cs typeface="Calibri" panose="020F0502020204030204" pitchFamily="34" charset="0"/>
            </a:endParaRPr>
          </a:p>
        </p:txBody>
      </p:sp>
      <p:sp>
        <p:nvSpPr>
          <p:cNvPr id="52" name="Line 51"/>
          <p:cNvSpPr>
            <a:spLocks noChangeShapeType="1"/>
          </p:cNvSpPr>
          <p:nvPr/>
        </p:nvSpPr>
        <p:spPr bwMode="auto">
          <a:xfrm>
            <a:off x="5759901" y="5652141"/>
            <a:ext cx="0" cy="90488"/>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867" dirty="0">
              <a:solidFill>
                <a:srgbClr val="000000"/>
              </a:solidFill>
              <a:latin typeface="Calibri" panose="020F0502020204030204" pitchFamily="34" charset="0"/>
              <a:cs typeface="Calibri" panose="020F0502020204030204" pitchFamily="34" charset="0"/>
            </a:endParaRPr>
          </a:p>
        </p:txBody>
      </p:sp>
      <p:sp>
        <p:nvSpPr>
          <p:cNvPr id="53" name="Text Box 52"/>
          <p:cNvSpPr txBox="1">
            <a:spLocks noChangeArrowheads="1"/>
          </p:cNvSpPr>
          <p:nvPr/>
        </p:nvSpPr>
        <p:spPr bwMode="auto">
          <a:xfrm>
            <a:off x="5390284" y="5718816"/>
            <a:ext cx="736053"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panose="020B0604020202020204" pitchFamily="34" charset="0"/>
                <a:ea typeface="ヒラギノ角ゴ Pro W3" charset="-128"/>
              </a:defRPr>
            </a:lvl1pPr>
            <a:lvl2pPr marL="742950" indent="-285750" eaLnBrk="0" hangingPunct="0">
              <a:defRPr sz="2400" b="1">
                <a:solidFill>
                  <a:schemeClr val="tx1"/>
                </a:solidFill>
                <a:latin typeface="Arial" panose="020B0604020202020204" pitchFamily="34" charset="0"/>
                <a:ea typeface="ヒラギノ角ゴ Pro W3" charset="-128"/>
              </a:defRPr>
            </a:lvl2pPr>
            <a:lvl3pPr marL="1143000" indent="-228600" eaLnBrk="0" hangingPunct="0">
              <a:defRPr sz="2400" b="1">
                <a:solidFill>
                  <a:schemeClr val="tx1"/>
                </a:solidFill>
                <a:latin typeface="Arial" panose="020B0604020202020204" pitchFamily="34" charset="0"/>
                <a:ea typeface="ヒラギノ角ゴ Pro W3" charset="-128"/>
              </a:defRPr>
            </a:lvl3pPr>
            <a:lvl4pPr marL="1600200" indent="-228600" eaLnBrk="0" hangingPunct="0">
              <a:defRPr sz="2400" b="1">
                <a:solidFill>
                  <a:schemeClr val="tx1"/>
                </a:solidFill>
                <a:latin typeface="Arial" panose="020B0604020202020204" pitchFamily="34" charset="0"/>
                <a:ea typeface="ヒラギノ角ゴ Pro W3" charset="-128"/>
              </a:defRPr>
            </a:lvl4pPr>
            <a:lvl5pPr marL="2057400" indent="-228600" eaLnBrk="0" hangingPunct="0">
              <a:defRPr sz="2400" b="1">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9pPr>
          </a:lstStyle>
          <a:p>
            <a:pPr algn="ctr"/>
            <a:r>
              <a:rPr lang="en-GB" altLang="en-US" sz="1867" b="0" dirty="0">
                <a:solidFill>
                  <a:srgbClr val="000000"/>
                </a:solidFill>
                <a:latin typeface="Calibri" panose="020F0502020204030204" pitchFamily="34" charset="0"/>
                <a:ea typeface="MS PGothic" panose="020B0600070205080204" pitchFamily="34" charset="-128"/>
                <a:cs typeface="Calibri" panose="020F0502020204030204" pitchFamily="34" charset="0"/>
              </a:rPr>
              <a:t>1.0</a:t>
            </a:r>
            <a:endParaRPr lang="en-US" altLang="en-US" sz="1867" b="0" dirty="0">
              <a:solidFill>
                <a:srgbClr val="000000"/>
              </a:solidFill>
              <a:latin typeface="Calibri" panose="020F0502020204030204" pitchFamily="34" charset="0"/>
              <a:ea typeface="MS PGothic" panose="020B0600070205080204" pitchFamily="34" charset="-128"/>
              <a:cs typeface="Calibri" panose="020F0502020204030204" pitchFamily="34" charset="0"/>
            </a:endParaRPr>
          </a:p>
        </p:txBody>
      </p:sp>
      <p:sp>
        <p:nvSpPr>
          <p:cNvPr id="54" name="Line 53"/>
          <p:cNvSpPr>
            <a:spLocks noChangeShapeType="1"/>
          </p:cNvSpPr>
          <p:nvPr/>
        </p:nvSpPr>
        <p:spPr bwMode="auto">
          <a:xfrm>
            <a:off x="6565585" y="5652141"/>
            <a:ext cx="0" cy="90488"/>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867" dirty="0">
              <a:solidFill>
                <a:srgbClr val="000000"/>
              </a:solidFill>
              <a:latin typeface="Calibri" panose="020F0502020204030204" pitchFamily="34" charset="0"/>
              <a:cs typeface="Calibri" panose="020F0502020204030204" pitchFamily="34" charset="0"/>
            </a:endParaRPr>
          </a:p>
        </p:txBody>
      </p:sp>
      <p:sp>
        <p:nvSpPr>
          <p:cNvPr id="55" name="Text Box 54"/>
          <p:cNvSpPr txBox="1">
            <a:spLocks noChangeArrowheads="1"/>
          </p:cNvSpPr>
          <p:nvPr/>
        </p:nvSpPr>
        <p:spPr bwMode="auto">
          <a:xfrm>
            <a:off x="6195966" y="5718816"/>
            <a:ext cx="736053"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panose="020B0604020202020204" pitchFamily="34" charset="0"/>
                <a:ea typeface="ヒラギノ角ゴ Pro W3" charset="-128"/>
              </a:defRPr>
            </a:lvl1pPr>
            <a:lvl2pPr marL="742950" indent="-285750" eaLnBrk="0" hangingPunct="0">
              <a:defRPr sz="2400" b="1">
                <a:solidFill>
                  <a:schemeClr val="tx1"/>
                </a:solidFill>
                <a:latin typeface="Arial" panose="020B0604020202020204" pitchFamily="34" charset="0"/>
                <a:ea typeface="ヒラギノ角ゴ Pro W3" charset="-128"/>
              </a:defRPr>
            </a:lvl2pPr>
            <a:lvl3pPr marL="1143000" indent="-228600" eaLnBrk="0" hangingPunct="0">
              <a:defRPr sz="2400" b="1">
                <a:solidFill>
                  <a:schemeClr val="tx1"/>
                </a:solidFill>
                <a:latin typeface="Arial" panose="020B0604020202020204" pitchFamily="34" charset="0"/>
                <a:ea typeface="ヒラギノ角ゴ Pro W3" charset="-128"/>
              </a:defRPr>
            </a:lvl3pPr>
            <a:lvl4pPr marL="1600200" indent="-228600" eaLnBrk="0" hangingPunct="0">
              <a:defRPr sz="2400" b="1">
                <a:solidFill>
                  <a:schemeClr val="tx1"/>
                </a:solidFill>
                <a:latin typeface="Arial" panose="020B0604020202020204" pitchFamily="34" charset="0"/>
                <a:ea typeface="ヒラギノ角ゴ Pro W3" charset="-128"/>
              </a:defRPr>
            </a:lvl4pPr>
            <a:lvl5pPr marL="2057400" indent="-228600" eaLnBrk="0" hangingPunct="0">
              <a:defRPr sz="2400" b="1">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9pPr>
          </a:lstStyle>
          <a:p>
            <a:pPr algn="ctr"/>
            <a:r>
              <a:rPr lang="en-GB" altLang="en-US" sz="1867" b="0" dirty="0">
                <a:solidFill>
                  <a:srgbClr val="000000"/>
                </a:solidFill>
                <a:latin typeface="Calibri" panose="020F0502020204030204" pitchFamily="34" charset="0"/>
                <a:ea typeface="MS PGothic" panose="020B0600070205080204" pitchFamily="34" charset="-128"/>
                <a:cs typeface="Calibri" panose="020F0502020204030204" pitchFamily="34" charset="0"/>
              </a:rPr>
              <a:t>1.5</a:t>
            </a:r>
            <a:endParaRPr lang="en-US" altLang="en-US" sz="1867" b="0" dirty="0">
              <a:solidFill>
                <a:srgbClr val="000000"/>
              </a:solidFill>
              <a:latin typeface="Calibri" panose="020F0502020204030204" pitchFamily="34" charset="0"/>
              <a:ea typeface="MS PGothic" panose="020B0600070205080204" pitchFamily="34" charset="-128"/>
              <a:cs typeface="Calibri" panose="020F0502020204030204" pitchFamily="34" charset="0"/>
            </a:endParaRPr>
          </a:p>
        </p:txBody>
      </p:sp>
      <p:sp>
        <p:nvSpPr>
          <p:cNvPr id="56" name="Line 55"/>
          <p:cNvSpPr>
            <a:spLocks noChangeShapeType="1"/>
          </p:cNvSpPr>
          <p:nvPr/>
        </p:nvSpPr>
        <p:spPr bwMode="auto">
          <a:xfrm>
            <a:off x="7355345" y="5652141"/>
            <a:ext cx="0" cy="90488"/>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867" dirty="0">
              <a:solidFill>
                <a:srgbClr val="000000"/>
              </a:solidFill>
              <a:latin typeface="Calibri" panose="020F0502020204030204" pitchFamily="34" charset="0"/>
              <a:cs typeface="Calibri" panose="020F0502020204030204" pitchFamily="34" charset="0"/>
            </a:endParaRPr>
          </a:p>
        </p:txBody>
      </p:sp>
      <p:sp>
        <p:nvSpPr>
          <p:cNvPr id="57" name="Text Box 56"/>
          <p:cNvSpPr txBox="1">
            <a:spLocks noChangeArrowheads="1"/>
          </p:cNvSpPr>
          <p:nvPr/>
        </p:nvSpPr>
        <p:spPr bwMode="auto">
          <a:xfrm>
            <a:off x="6985725" y="5718816"/>
            <a:ext cx="736053"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panose="020B0604020202020204" pitchFamily="34" charset="0"/>
                <a:ea typeface="ヒラギノ角ゴ Pro W3" charset="-128"/>
              </a:defRPr>
            </a:lvl1pPr>
            <a:lvl2pPr marL="742950" indent="-285750" eaLnBrk="0" hangingPunct="0">
              <a:defRPr sz="2400" b="1">
                <a:solidFill>
                  <a:schemeClr val="tx1"/>
                </a:solidFill>
                <a:latin typeface="Arial" panose="020B0604020202020204" pitchFamily="34" charset="0"/>
                <a:ea typeface="ヒラギノ角ゴ Pro W3" charset="-128"/>
              </a:defRPr>
            </a:lvl2pPr>
            <a:lvl3pPr marL="1143000" indent="-228600" eaLnBrk="0" hangingPunct="0">
              <a:defRPr sz="2400" b="1">
                <a:solidFill>
                  <a:schemeClr val="tx1"/>
                </a:solidFill>
                <a:latin typeface="Arial" panose="020B0604020202020204" pitchFamily="34" charset="0"/>
                <a:ea typeface="ヒラギノ角ゴ Pro W3" charset="-128"/>
              </a:defRPr>
            </a:lvl3pPr>
            <a:lvl4pPr marL="1600200" indent="-228600" eaLnBrk="0" hangingPunct="0">
              <a:defRPr sz="2400" b="1">
                <a:solidFill>
                  <a:schemeClr val="tx1"/>
                </a:solidFill>
                <a:latin typeface="Arial" panose="020B0604020202020204" pitchFamily="34" charset="0"/>
                <a:ea typeface="ヒラギノ角ゴ Pro W3" charset="-128"/>
              </a:defRPr>
            </a:lvl4pPr>
            <a:lvl5pPr marL="2057400" indent="-228600" eaLnBrk="0" hangingPunct="0">
              <a:defRPr sz="2400" b="1">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9pPr>
          </a:lstStyle>
          <a:p>
            <a:pPr algn="ctr"/>
            <a:r>
              <a:rPr lang="en-GB" altLang="en-US" sz="1867" b="0" dirty="0">
                <a:solidFill>
                  <a:srgbClr val="000000"/>
                </a:solidFill>
                <a:latin typeface="Calibri" panose="020F0502020204030204" pitchFamily="34" charset="0"/>
                <a:ea typeface="MS PGothic" panose="020B0600070205080204" pitchFamily="34" charset="-128"/>
                <a:cs typeface="Calibri" panose="020F0502020204030204" pitchFamily="34" charset="0"/>
              </a:rPr>
              <a:t>2.0</a:t>
            </a:r>
            <a:endParaRPr lang="en-US" altLang="en-US" sz="1867" b="0" dirty="0">
              <a:solidFill>
                <a:srgbClr val="000000"/>
              </a:solidFill>
              <a:latin typeface="Calibri" panose="020F0502020204030204" pitchFamily="34" charset="0"/>
              <a:ea typeface="MS PGothic" panose="020B0600070205080204" pitchFamily="34" charset="-128"/>
              <a:cs typeface="Calibri" panose="020F0502020204030204" pitchFamily="34" charset="0"/>
            </a:endParaRPr>
          </a:p>
        </p:txBody>
      </p:sp>
      <p:sp>
        <p:nvSpPr>
          <p:cNvPr id="58" name="Line 57"/>
          <p:cNvSpPr>
            <a:spLocks noChangeShapeType="1"/>
          </p:cNvSpPr>
          <p:nvPr/>
        </p:nvSpPr>
        <p:spPr bwMode="auto">
          <a:xfrm>
            <a:off x="8161026" y="5652141"/>
            <a:ext cx="0" cy="90488"/>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867" dirty="0">
              <a:solidFill>
                <a:srgbClr val="000000"/>
              </a:solidFill>
              <a:latin typeface="Calibri" panose="020F0502020204030204" pitchFamily="34" charset="0"/>
              <a:cs typeface="Calibri" panose="020F0502020204030204" pitchFamily="34" charset="0"/>
            </a:endParaRPr>
          </a:p>
        </p:txBody>
      </p:sp>
      <p:sp>
        <p:nvSpPr>
          <p:cNvPr id="59" name="Text Box 58"/>
          <p:cNvSpPr txBox="1">
            <a:spLocks noChangeArrowheads="1"/>
          </p:cNvSpPr>
          <p:nvPr/>
        </p:nvSpPr>
        <p:spPr bwMode="auto">
          <a:xfrm>
            <a:off x="7791407" y="5718816"/>
            <a:ext cx="736053"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panose="020B0604020202020204" pitchFamily="34" charset="0"/>
                <a:ea typeface="ヒラギノ角ゴ Pro W3" charset="-128"/>
              </a:defRPr>
            </a:lvl1pPr>
            <a:lvl2pPr marL="742950" indent="-285750" eaLnBrk="0" hangingPunct="0">
              <a:defRPr sz="2400" b="1">
                <a:solidFill>
                  <a:schemeClr val="tx1"/>
                </a:solidFill>
                <a:latin typeface="Arial" panose="020B0604020202020204" pitchFamily="34" charset="0"/>
                <a:ea typeface="ヒラギノ角ゴ Pro W3" charset="-128"/>
              </a:defRPr>
            </a:lvl2pPr>
            <a:lvl3pPr marL="1143000" indent="-228600" eaLnBrk="0" hangingPunct="0">
              <a:defRPr sz="2400" b="1">
                <a:solidFill>
                  <a:schemeClr val="tx1"/>
                </a:solidFill>
                <a:latin typeface="Arial" panose="020B0604020202020204" pitchFamily="34" charset="0"/>
                <a:ea typeface="ヒラギノ角ゴ Pro W3" charset="-128"/>
              </a:defRPr>
            </a:lvl3pPr>
            <a:lvl4pPr marL="1600200" indent="-228600" eaLnBrk="0" hangingPunct="0">
              <a:defRPr sz="2400" b="1">
                <a:solidFill>
                  <a:schemeClr val="tx1"/>
                </a:solidFill>
                <a:latin typeface="Arial" panose="020B0604020202020204" pitchFamily="34" charset="0"/>
                <a:ea typeface="ヒラギノ角ゴ Pro W3" charset="-128"/>
              </a:defRPr>
            </a:lvl4pPr>
            <a:lvl5pPr marL="2057400" indent="-228600" eaLnBrk="0" hangingPunct="0">
              <a:defRPr sz="2400" b="1">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9pPr>
          </a:lstStyle>
          <a:p>
            <a:pPr algn="ctr"/>
            <a:r>
              <a:rPr lang="en-GB" altLang="en-US" sz="1867" b="0" dirty="0">
                <a:solidFill>
                  <a:srgbClr val="000000"/>
                </a:solidFill>
                <a:latin typeface="Calibri" panose="020F0502020204030204" pitchFamily="34" charset="0"/>
                <a:ea typeface="MS PGothic" panose="020B0600070205080204" pitchFamily="34" charset="-128"/>
                <a:cs typeface="Calibri" panose="020F0502020204030204" pitchFamily="34" charset="0"/>
              </a:rPr>
              <a:t>2.5</a:t>
            </a:r>
            <a:endParaRPr lang="en-US" altLang="en-US" sz="1867" b="0" dirty="0">
              <a:solidFill>
                <a:srgbClr val="000000"/>
              </a:solidFill>
              <a:latin typeface="Calibri" panose="020F0502020204030204" pitchFamily="34" charset="0"/>
              <a:ea typeface="MS PGothic" panose="020B0600070205080204" pitchFamily="34" charset="-128"/>
              <a:cs typeface="Calibri" panose="020F0502020204030204" pitchFamily="34" charset="0"/>
            </a:endParaRPr>
          </a:p>
        </p:txBody>
      </p:sp>
      <p:sp>
        <p:nvSpPr>
          <p:cNvPr id="60" name="Line 60"/>
          <p:cNvSpPr>
            <a:spLocks noChangeShapeType="1"/>
          </p:cNvSpPr>
          <p:nvPr/>
        </p:nvSpPr>
        <p:spPr bwMode="auto">
          <a:xfrm>
            <a:off x="3963835" y="5652141"/>
            <a:ext cx="0" cy="90488"/>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867" dirty="0">
              <a:solidFill>
                <a:srgbClr val="000000"/>
              </a:solidFill>
              <a:latin typeface="Calibri" panose="020F0502020204030204" pitchFamily="34" charset="0"/>
              <a:cs typeface="Calibri" panose="020F0502020204030204" pitchFamily="34" charset="0"/>
            </a:endParaRPr>
          </a:p>
        </p:txBody>
      </p:sp>
      <p:sp>
        <p:nvSpPr>
          <p:cNvPr id="61" name="Text Box 61"/>
          <p:cNvSpPr txBox="1">
            <a:spLocks noChangeArrowheads="1"/>
          </p:cNvSpPr>
          <p:nvPr/>
        </p:nvSpPr>
        <p:spPr bwMode="auto">
          <a:xfrm>
            <a:off x="3730092" y="5718816"/>
            <a:ext cx="461119"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panose="020B0604020202020204" pitchFamily="34" charset="0"/>
                <a:ea typeface="ヒラギノ角ゴ Pro W3" charset="-128"/>
              </a:defRPr>
            </a:lvl1pPr>
            <a:lvl2pPr marL="742950" indent="-285750" eaLnBrk="0" hangingPunct="0">
              <a:defRPr sz="2400" b="1">
                <a:solidFill>
                  <a:schemeClr val="tx1"/>
                </a:solidFill>
                <a:latin typeface="Arial" panose="020B0604020202020204" pitchFamily="34" charset="0"/>
                <a:ea typeface="ヒラギノ角ゴ Pro W3" charset="-128"/>
              </a:defRPr>
            </a:lvl2pPr>
            <a:lvl3pPr marL="1143000" indent="-228600" eaLnBrk="0" hangingPunct="0">
              <a:defRPr sz="2400" b="1">
                <a:solidFill>
                  <a:schemeClr val="tx1"/>
                </a:solidFill>
                <a:latin typeface="Arial" panose="020B0604020202020204" pitchFamily="34" charset="0"/>
                <a:ea typeface="ヒラギノ角ゴ Pro W3" charset="-128"/>
              </a:defRPr>
            </a:lvl3pPr>
            <a:lvl4pPr marL="1600200" indent="-228600" eaLnBrk="0" hangingPunct="0">
              <a:defRPr sz="2400" b="1">
                <a:solidFill>
                  <a:schemeClr val="tx1"/>
                </a:solidFill>
                <a:latin typeface="Arial" panose="020B0604020202020204" pitchFamily="34" charset="0"/>
                <a:ea typeface="ヒラギノ角ゴ Pro W3" charset="-128"/>
              </a:defRPr>
            </a:lvl4pPr>
            <a:lvl5pPr marL="2057400" indent="-228600" eaLnBrk="0" hangingPunct="0">
              <a:defRPr sz="2400" b="1">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9pPr>
          </a:lstStyle>
          <a:p>
            <a:pPr algn="ctr"/>
            <a:r>
              <a:rPr lang="en-GB" altLang="en-US" sz="1867" b="0" dirty="0">
                <a:solidFill>
                  <a:srgbClr val="000000"/>
                </a:solidFill>
                <a:latin typeface="Calibri" panose="020F0502020204030204" pitchFamily="34" charset="0"/>
                <a:ea typeface="MS PGothic" panose="020B0600070205080204" pitchFamily="34" charset="-128"/>
                <a:cs typeface="Calibri" panose="020F0502020204030204" pitchFamily="34" charset="0"/>
              </a:rPr>
              <a:t>0</a:t>
            </a:r>
            <a:endParaRPr lang="en-US" altLang="en-US" sz="1867" b="0" dirty="0">
              <a:solidFill>
                <a:srgbClr val="000000"/>
              </a:solidFill>
              <a:latin typeface="Calibri" panose="020F0502020204030204" pitchFamily="34" charset="0"/>
              <a:ea typeface="MS PGothic" panose="020B0600070205080204" pitchFamily="34" charset="-128"/>
              <a:cs typeface="Calibri" panose="020F0502020204030204" pitchFamily="34" charset="0"/>
            </a:endParaRPr>
          </a:p>
        </p:txBody>
      </p:sp>
      <p:sp>
        <p:nvSpPr>
          <p:cNvPr id="62" name="Line 62"/>
          <p:cNvSpPr>
            <a:spLocks noChangeShapeType="1"/>
          </p:cNvSpPr>
          <p:nvPr/>
        </p:nvSpPr>
        <p:spPr bwMode="auto">
          <a:xfrm rot="16200000">
            <a:off x="3873078" y="4699373"/>
            <a:ext cx="0" cy="181516"/>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867" dirty="0">
              <a:solidFill>
                <a:srgbClr val="000000"/>
              </a:solidFill>
              <a:latin typeface="Calibri" panose="020F0502020204030204" pitchFamily="34" charset="0"/>
              <a:cs typeface="Calibri" panose="020F0502020204030204" pitchFamily="34" charset="0"/>
            </a:endParaRPr>
          </a:p>
        </p:txBody>
      </p:sp>
      <p:sp>
        <p:nvSpPr>
          <p:cNvPr id="63" name="Text Box 63"/>
          <p:cNvSpPr txBox="1">
            <a:spLocks noChangeArrowheads="1"/>
          </p:cNvSpPr>
          <p:nvPr/>
        </p:nvSpPr>
        <p:spPr bwMode="auto">
          <a:xfrm>
            <a:off x="3094034" y="4642492"/>
            <a:ext cx="736053"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panose="020B0604020202020204" pitchFamily="34" charset="0"/>
                <a:ea typeface="ヒラギノ角ゴ Pro W3" charset="-128"/>
              </a:defRPr>
            </a:lvl1pPr>
            <a:lvl2pPr marL="742950" indent="-285750" eaLnBrk="0" hangingPunct="0">
              <a:defRPr sz="2400" b="1">
                <a:solidFill>
                  <a:schemeClr val="tx1"/>
                </a:solidFill>
                <a:latin typeface="Arial" panose="020B0604020202020204" pitchFamily="34" charset="0"/>
                <a:ea typeface="ヒラギノ角ゴ Pro W3" charset="-128"/>
              </a:defRPr>
            </a:lvl2pPr>
            <a:lvl3pPr marL="1143000" indent="-228600" eaLnBrk="0" hangingPunct="0">
              <a:defRPr sz="2400" b="1">
                <a:solidFill>
                  <a:schemeClr val="tx1"/>
                </a:solidFill>
                <a:latin typeface="Arial" panose="020B0604020202020204" pitchFamily="34" charset="0"/>
                <a:ea typeface="ヒラギノ角ゴ Pro W3" charset="-128"/>
              </a:defRPr>
            </a:lvl3pPr>
            <a:lvl4pPr marL="1600200" indent="-228600" eaLnBrk="0" hangingPunct="0">
              <a:defRPr sz="2400" b="1">
                <a:solidFill>
                  <a:schemeClr val="tx1"/>
                </a:solidFill>
                <a:latin typeface="Arial" panose="020B0604020202020204" pitchFamily="34" charset="0"/>
                <a:ea typeface="ヒラギノ角ゴ Pro W3" charset="-128"/>
              </a:defRPr>
            </a:lvl4pPr>
            <a:lvl5pPr marL="2057400" indent="-228600" eaLnBrk="0" hangingPunct="0">
              <a:defRPr sz="2400" b="1">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9pPr>
          </a:lstStyle>
          <a:p>
            <a:pPr algn="r"/>
            <a:r>
              <a:rPr lang="en-GB" altLang="en-US" sz="1867" b="0" dirty="0">
                <a:solidFill>
                  <a:srgbClr val="000000"/>
                </a:solidFill>
                <a:latin typeface="Calibri" panose="020F0502020204030204" pitchFamily="34" charset="0"/>
                <a:ea typeface="MS PGothic" panose="020B0600070205080204" pitchFamily="34" charset="-128"/>
                <a:cs typeface="Calibri" panose="020F0502020204030204" pitchFamily="34" charset="0"/>
              </a:rPr>
              <a:t>0.2</a:t>
            </a:r>
            <a:endParaRPr lang="en-US" altLang="en-US" sz="1867" b="0" dirty="0">
              <a:solidFill>
                <a:srgbClr val="000000"/>
              </a:solidFill>
              <a:latin typeface="Calibri" panose="020F0502020204030204" pitchFamily="34" charset="0"/>
              <a:ea typeface="MS PGothic" panose="020B0600070205080204" pitchFamily="34" charset="-128"/>
              <a:cs typeface="Calibri" panose="020F0502020204030204" pitchFamily="34" charset="0"/>
            </a:endParaRPr>
          </a:p>
        </p:txBody>
      </p:sp>
      <p:sp>
        <p:nvSpPr>
          <p:cNvPr id="64" name="Line 64"/>
          <p:cNvSpPr>
            <a:spLocks noChangeShapeType="1"/>
          </p:cNvSpPr>
          <p:nvPr/>
        </p:nvSpPr>
        <p:spPr bwMode="auto">
          <a:xfrm rot="16200000">
            <a:off x="3873078" y="3981823"/>
            <a:ext cx="0" cy="181516"/>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867" dirty="0">
              <a:solidFill>
                <a:srgbClr val="000000"/>
              </a:solidFill>
              <a:latin typeface="Calibri" panose="020F0502020204030204" pitchFamily="34" charset="0"/>
              <a:cs typeface="Calibri" panose="020F0502020204030204" pitchFamily="34" charset="0"/>
            </a:endParaRPr>
          </a:p>
        </p:txBody>
      </p:sp>
      <p:sp>
        <p:nvSpPr>
          <p:cNvPr id="65" name="Text Box 65"/>
          <p:cNvSpPr txBox="1">
            <a:spLocks noChangeArrowheads="1"/>
          </p:cNvSpPr>
          <p:nvPr/>
        </p:nvSpPr>
        <p:spPr bwMode="auto">
          <a:xfrm>
            <a:off x="3094034" y="3924941"/>
            <a:ext cx="736053"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panose="020B0604020202020204" pitchFamily="34" charset="0"/>
                <a:ea typeface="ヒラギノ角ゴ Pro W3" charset="-128"/>
              </a:defRPr>
            </a:lvl1pPr>
            <a:lvl2pPr marL="742950" indent="-285750" eaLnBrk="0" hangingPunct="0">
              <a:defRPr sz="2400" b="1">
                <a:solidFill>
                  <a:schemeClr val="tx1"/>
                </a:solidFill>
                <a:latin typeface="Arial" panose="020B0604020202020204" pitchFamily="34" charset="0"/>
                <a:ea typeface="ヒラギノ角ゴ Pro W3" charset="-128"/>
              </a:defRPr>
            </a:lvl2pPr>
            <a:lvl3pPr marL="1143000" indent="-228600" eaLnBrk="0" hangingPunct="0">
              <a:defRPr sz="2400" b="1">
                <a:solidFill>
                  <a:schemeClr val="tx1"/>
                </a:solidFill>
                <a:latin typeface="Arial" panose="020B0604020202020204" pitchFamily="34" charset="0"/>
                <a:ea typeface="ヒラギノ角ゴ Pro W3" charset="-128"/>
              </a:defRPr>
            </a:lvl3pPr>
            <a:lvl4pPr marL="1600200" indent="-228600" eaLnBrk="0" hangingPunct="0">
              <a:defRPr sz="2400" b="1">
                <a:solidFill>
                  <a:schemeClr val="tx1"/>
                </a:solidFill>
                <a:latin typeface="Arial" panose="020B0604020202020204" pitchFamily="34" charset="0"/>
                <a:ea typeface="ヒラギノ角ゴ Pro W3" charset="-128"/>
              </a:defRPr>
            </a:lvl4pPr>
            <a:lvl5pPr marL="2057400" indent="-228600" eaLnBrk="0" hangingPunct="0">
              <a:defRPr sz="2400" b="1">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9pPr>
          </a:lstStyle>
          <a:p>
            <a:pPr algn="r"/>
            <a:r>
              <a:rPr lang="en-GB" altLang="en-US" sz="1867" b="0" dirty="0">
                <a:solidFill>
                  <a:srgbClr val="000000"/>
                </a:solidFill>
                <a:latin typeface="Calibri" panose="020F0502020204030204" pitchFamily="34" charset="0"/>
                <a:ea typeface="MS PGothic" panose="020B0600070205080204" pitchFamily="34" charset="-128"/>
                <a:cs typeface="Calibri" panose="020F0502020204030204" pitchFamily="34" charset="0"/>
              </a:rPr>
              <a:t>0.4</a:t>
            </a:r>
            <a:endParaRPr lang="en-US" altLang="en-US" sz="1867" b="0" dirty="0">
              <a:solidFill>
                <a:srgbClr val="000000"/>
              </a:solidFill>
              <a:latin typeface="Calibri" panose="020F0502020204030204" pitchFamily="34" charset="0"/>
              <a:ea typeface="MS PGothic" panose="020B0600070205080204" pitchFamily="34" charset="-128"/>
              <a:cs typeface="Calibri" panose="020F0502020204030204" pitchFamily="34" charset="0"/>
            </a:endParaRPr>
          </a:p>
        </p:txBody>
      </p:sp>
      <p:sp>
        <p:nvSpPr>
          <p:cNvPr id="66" name="Line 66"/>
          <p:cNvSpPr>
            <a:spLocks noChangeShapeType="1"/>
          </p:cNvSpPr>
          <p:nvPr/>
        </p:nvSpPr>
        <p:spPr bwMode="auto">
          <a:xfrm rot="16200000">
            <a:off x="3873078" y="3267448"/>
            <a:ext cx="0" cy="181516"/>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867" dirty="0">
              <a:solidFill>
                <a:srgbClr val="000000"/>
              </a:solidFill>
              <a:latin typeface="Calibri" panose="020F0502020204030204" pitchFamily="34" charset="0"/>
              <a:cs typeface="Calibri" panose="020F0502020204030204" pitchFamily="34" charset="0"/>
            </a:endParaRPr>
          </a:p>
        </p:txBody>
      </p:sp>
      <p:sp>
        <p:nvSpPr>
          <p:cNvPr id="67" name="Text Box 67"/>
          <p:cNvSpPr txBox="1">
            <a:spLocks noChangeArrowheads="1"/>
          </p:cNvSpPr>
          <p:nvPr/>
        </p:nvSpPr>
        <p:spPr bwMode="auto">
          <a:xfrm>
            <a:off x="3094034" y="3210567"/>
            <a:ext cx="736053"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panose="020B0604020202020204" pitchFamily="34" charset="0"/>
                <a:ea typeface="ヒラギノ角ゴ Pro W3" charset="-128"/>
              </a:defRPr>
            </a:lvl1pPr>
            <a:lvl2pPr marL="742950" indent="-285750" eaLnBrk="0" hangingPunct="0">
              <a:defRPr sz="2400" b="1">
                <a:solidFill>
                  <a:schemeClr val="tx1"/>
                </a:solidFill>
                <a:latin typeface="Arial" panose="020B0604020202020204" pitchFamily="34" charset="0"/>
                <a:ea typeface="ヒラギノ角ゴ Pro W3" charset="-128"/>
              </a:defRPr>
            </a:lvl2pPr>
            <a:lvl3pPr marL="1143000" indent="-228600" eaLnBrk="0" hangingPunct="0">
              <a:defRPr sz="2400" b="1">
                <a:solidFill>
                  <a:schemeClr val="tx1"/>
                </a:solidFill>
                <a:latin typeface="Arial" panose="020B0604020202020204" pitchFamily="34" charset="0"/>
                <a:ea typeface="ヒラギノ角ゴ Pro W3" charset="-128"/>
              </a:defRPr>
            </a:lvl3pPr>
            <a:lvl4pPr marL="1600200" indent="-228600" eaLnBrk="0" hangingPunct="0">
              <a:defRPr sz="2400" b="1">
                <a:solidFill>
                  <a:schemeClr val="tx1"/>
                </a:solidFill>
                <a:latin typeface="Arial" panose="020B0604020202020204" pitchFamily="34" charset="0"/>
                <a:ea typeface="ヒラギノ角ゴ Pro W3" charset="-128"/>
              </a:defRPr>
            </a:lvl4pPr>
            <a:lvl5pPr marL="2057400" indent="-228600" eaLnBrk="0" hangingPunct="0">
              <a:defRPr sz="2400" b="1">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9pPr>
          </a:lstStyle>
          <a:p>
            <a:pPr algn="r"/>
            <a:r>
              <a:rPr lang="en-GB" altLang="en-US" sz="1867" b="0" dirty="0">
                <a:solidFill>
                  <a:srgbClr val="000000"/>
                </a:solidFill>
                <a:latin typeface="Calibri" panose="020F0502020204030204" pitchFamily="34" charset="0"/>
                <a:ea typeface="MS PGothic" panose="020B0600070205080204" pitchFamily="34" charset="-128"/>
                <a:cs typeface="Calibri" panose="020F0502020204030204" pitchFamily="34" charset="0"/>
              </a:rPr>
              <a:t>0.6</a:t>
            </a:r>
            <a:endParaRPr lang="en-US" altLang="en-US" sz="1867" b="0" dirty="0">
              <a:solidFill>
                <a:srgbClr val="000000"/>
              </a:solidFill>
              <a:latin typeface="Calibri" panose="020F0502020204030204" pitchFamily="34" charset="0"/>
              <a:ea typeface="MS PGothic" panose="020B0600070205080204" pitchFamily="34" charset="-128"/>
              <a:cs typeface="Calibri" panose="020F0502020204030204" pitchFamily="34" charset="0"/>
            </a:endParaRPr>
          </a:p>
        </p:txBody>
      </p:sp>
      <p:sp>
        <p:nvSpPr>
          <p:cNvPr id="68" name="Line 68"/>
          <p:cNvSpPr>
            <a:spLocks noChangeShapeType="1"/>
          </p:cNvSpPr>
          <p:nvPr/>
        </p:nvSpPr>
        <p:spPr bwMode="auto">
          <a:xfrm rot="16200000">
            <a:off x="3873078" y="2546723"/>
            <a:ext cx="0" cy="181516"/>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867" dirty="0">
              <a:solidFill>
                <a:srgbClr val="000000"/>
              </a:solidFill>
              <a:latin typeface="Calibri" panose="020F0502020204030204" pitchFamily="34" charset="0"/>
              <a:cs typeface="Calibri" panose="020F0502020204030204" pitchFamily="34" charset="0"/>
            </a:endParaRPr>
          </a:p>
        </p:txBody>
      </p:sp>
      <p:sp>
        <p:nvSpPr>
          <p:cNvPr id="69" name="Text Box 69"/>
          <p:cNvSpPr txBox="1">
            <a:spLocks noChangeArrowheads="1"/>
          </p:cNvSpPr>
          <p:nvPr/>
        </p:nvSpPr>
        <p:spPr bwMode="auto">
          <a:xfrm>
            <a:off x="3094034" y="2489841"/>
            <a:ext cx="736053"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panose="020B0604020202020204" pitchFamily="34" charset="0"/>
                <a:ea typeface="ヒラギノ角ゴ Pro W3" charset="-128"/>
              </a:defRPr>
            </a:lvl1pPr>
            <a:lvl2pPr marL="742950" indent="-285750" eaLnBrk="0" hangingPunct="0">
              <a:defRPr sz="2400" b="1">
                <a:solidFill>
                  <a:schemeClr val="tx1"/>
                </a:solidFill>
                <a:latin typeface="Arial" panose="020B0604020202020204" pitchFamily="34" charset="0"/>
                <a:ea typeface="ヒラギノ角ゴ Pro W3" charset="-128"/>
              </a:defRPr>
            </a:lvl2pPr>
            <a:lvl3pPr marL="1143000" indent="-228600" eaLnBrk="0" hangingPunct="0">
              <a:defRPr sz="2400" b="1">
                <a:solidFill>
                  <a:schemeClr val="tx1"/>
                </a:solidFill>
                <a:latin typeface="Arial" panose="020B0604020202020204" pitchFamily="34" charset="0"/>
                <a:ea typeface="ヒラギノ角ゴ Pro W3" charset="-128"/>
              </a:defRPr>
            </a:lvl3pPr>
            <a:lvl4pPr marL="1600200" indent="-228600" eaLnBrk="0" hangingPunct="0">
              <a:defRPr sz="2400" b="1">
                <a:solidFill>
                  <a:schemeClr val="tx1"/>
                </a:solidFill>
                <a:latin typeface="Arial" panose="020B0604020202020204" pitchFamily="34" charset="0"/>
                <a:ea typeface="ヒラギノ角ゴ Pro W3" charset="-128"/>
              </a:defRPr>
            </a:lvl4pPr>
            <a:lvl5pPr marL="2057400" indent="-228600" eaLnBrk="0" hangingPunct="0">
              <a:defRPr sz="2400" b="1">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9pPr>
          </a:lstStyle>
          <a:p>
            <a:pPr algn="r"/>
            <a:r>
              <a:rPr lang="en-GB" altLang="en-US" sz="1867" b="0" dirty="0">
                <a:solidFill>
                  <a:srgbClr val="000000"/>
                </a:solidFill>
                <a:latin typeface="Calibri" panose="020F0502020204030204" pitchFamily="34" charset="0"/>
                <a:ea typeface="MS PGothic" panose="020B0600070205080204" pitchFamily="34" charset="-128"/>
                <a:cs typeface="Calibri" panose="020F0502020204030204" pitchFamily="34" charset="0"/>
              </a:rPr>
              <a:t>0.8</a:t>
            </a:r>
            <a:endParaRPr lang="en-US" altLang="en-US" sz="1867" b="0" dirty="0">
              <a:solidFill>
                <a:srgbClr val="000000"/>
              </a:solidFill>
              <a:latin typeface="Calibri" panose="020F0502020204030204" pitchFamily="34" charset="0"/>
              <a:ea typeface="MS PGothic" panose="020B0600070205080204" pitchFamily="34" charset="-128"/>
              <a:cs typeface="Calibri" panose="020F0502020204030204" pitchFamily="34" charset="0"/>
            </a:endParaRPr>
          </a:p>
        </p:txBody>
      </p:sp>
      <p:sp>
        <p:nvSpPr>
          <p:cNvPr id="70" name="Text Box 71"/>
          <p:cNvSpPr txBox="1">
            <a:spLocks noChangeArrowheads="1"/>
          </p:cNvSpPr>
          <p:nvPr/>
        </p:nvSpPr>
        <p:spPr bwMode="auto">
          <a:xfrm>
            <a:off x="3094034" y="1792931"/>
            <a:ext cx="736053"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panose="020B0604020202020204" pitchFamily="34" charset="0"/>
                <a:ea typeface="ヒラギノ角ゴ Pro W3" charset="-128"/>
              </a:defRPr>
            </a:lvl1pPr>
            <a:lvl2pPr marL="742950" indent="-285750" eaLnBrk="0" hangingPunct="0">
              <a:defRPr sz="2400" b="1">
                <a:solidFill>
                  <a:schemeClr val="tx1"/>
                </a:solidFill>
                <a:latin typeface="Arial" panose="020B0604020202020204" pitchFamily="34" charset="0"/>
                <a:ea typeface="ヒラギノ角ゴ Pro W3" charset="-128"/>
              </a:defRPr>
            </a:lvl2pPr>
            <a:lvl3pPr marL="1143000" indent="-228600" eaLnBrk="0" hangingPunct="0">
              <a:defRPr sz="2400" b="1">
                <a:solidFill>
                  <a:schemeClr val="tx1"/>
                </a:solidFill>
                <a:latin typeface="Arial" panose="020B0604020202020204" pitchFamily="34" charset="0"/>
                <a:ea typeface="ヒラギノ角ゴ Pro W3" charset="-128"/>
              </a:defRPr>
            </a:lvl3pPr>
            <a:lvl4pPr marL="1600200" indent="-228600" eaLnBrk="0" hangingPunct="0">
              <a:defRPr sz="2400" b="1">
                <a:solidFill>
                  <a:schemeClr val="tx1"/>
                </a:solidFill>
                <a:latin typeface="Arial" panose="020B0604020202020204" pitchFamily="34" charset="0"/>
                <a:ea typeface="ヒラギノ角ゴ Pro W3" charset="-128"/>
              </a:defRPr>
            </a:lvl4pPr>
            <a:lvl5pPr marL="2057400" indent="-228600" eaLnBrk="0" hangingPunct="0">
              <a:defRPr sz="2400" b="1">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9pPr>
          </a:lstStyle>
          <a:p>
            <a:pPr algn="r"/>
            <a:r>
              <a:rPr lang="en-GB" altLang="en-US" sz="1867" b="0" dirty="0">
                <a:solidFill>
                  <a:srgbClr val="000000"/>
                </a:solidFill>
                <a:latin typeface="Calibri" panose="020F0502020204030204" pitchFamily="34" charset="0"/>
                <a:ea typeface="MS PGothic" panose="020B0600070205080204" pitchFamily="34" charset="-128"/>
                <a:cs typeface="Calibri" panose="020F0502020204030204" pitchFamily="34" charset="0"/>
              </a:rPr>
              <a:t>1.0</a:t>
            </a:r>
            <a:endParaRPr lang="en-US" altLang="en-US" sz="1867" b="0" dirty="0">
              <a:solidFill>
                <a:srgbClr val="000000"/>
              </a:solidFill>
              <a:latin typeface="Calibri" panose="020F0502020204030204" pitchFamily="34" charset="0"/>
              <a:ea typeface="MS PGothic" panose="020B0600070205080204" pitchFamily="34" charset="-128"/>
              <a:cs typeface="Calibri" panose="020F0502020204030204" pitchFamily="34" charset="0"/>
            </a:endParaRPr>
          </a:p>
        </p:txBody>
      </p:sp>
      <p:sp>
        <p:nvSpPr>
          <p:cNvPr id="71" name="Line 78"/>
          <p:cNvSpPr>
            <a:spLocks noChangeShapeType="1"/>
          </p:cNvSpPr>
          <p:nvPr/>
        </p:nvSpPr>
        <p:spPr bwMode="auto">
          <a:xfrm>
            <a:off x="8953972" y="5652141"/>
            <a:ext cx="0" cy="90488"/>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867" dirty="0">
              <a:solidFill>
                <a:srgbClr val="000000"/>
              </a:solidFill>
              <a:latin typeface="Calibri" panose="020F0502020204030204" pitchFamily="34" charset="0"/>
              <a:cs typeface="Calibri" panose="020F0502020204030204" pitchFamily="34" charset="0"/>
            </a:endParaRPr>
          </a:p>
        </p:txBody>
      </p:sp>
      <p:sp>
        <p:nvSpPr>
          <p:cNvPr id="72" name="Text Box 79"/>
          <p:cNvSpPr txBox="1">
            <a:spLocks noChangeArrowheads="1"/>
          </p:cNvSpPr>
          <p:nvPr/>
        </p:nvSpPr>
        <p:spPr bwMode="auto">
          <a:xfrm>
            <a:off x="8584352" y="5718816"/>
            <a:ext cx="736053"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panose="020B0604020202020204" pitchFamily="34" charset="0"/>
                <a:ea typeface="ヒラギノ角ゴ Pro W3" charset="-128"/>
              </a:defRPr>
            </a:lvl1pPr>
            <a:lvl2pPr marL="742950" indent="-285750" eaLnBrk="0" hangingPunct="0">
              <a:defRPr sz="2400" b="1">
                <a:solidFill>
                  <a:schemeClr val="tx1"/>
                </a:solidFill>
                <a:latin typeface="Arial" panose="020B0604020202020204" pitchFamily="34" charset="0"/>
                <a:ea typeface="ヒラギノ角ゴ Pro W3" charset="-128"/>
              </a:defRPr>
            </a:lvl2pPr>
            <a:lvl3pPr marL="1143000" indent="-228600" eaLnBrk="0" hangingPunct="0">
              <a:defRPr sz="2400" b="1">
                <a:solidFill>
                  <a:schemeClr val="tx1"/>
                </a:solidFill>
                <a:latin typeface="Arial" panose="020B0604020202020204" pitchFamily="34" charset="0"/>
                <a:ea typeface="ヒラギノ角ゴ Pro W3" charset="-128"/>
              </a:defRPr>
            </a:lvl3pPr>
            <a:lvl4pPr marL="1600200" indent="-228600" eaLnBrk="0" hangingPunct="0">
              <a:defRPr sz="2400" b="1">
                <a:solidFill>
                  <a:schemeClr val="tx1"/>
                </a:solidFill>
                <a:latin typeface="Arial" panose="020B0604020202020204" pitchFamily="34" charset="0"/>
                <a:ea typeface="ヒラギノ角ゴ Pro W3" charset="-128"/>
              </a:defRPr>
            </a:lvl4pPr>
            <a:lvl5pPr marL="2057400" indent="-228600" eaLnBrk="0" hangingPunct="0">
              <a:defRPr sz="2400" b="1">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9pPr>
          </a:lstStyle>
          <a:p>
            <a:pPr algn="ctr"/>
            <a:r>
              <a:rPr lang="en-GB" altLang="en-US" sz="1867" b="0" dirty="0">
                <a:solidFill>
                  <a:srgbClr val="000000"/>
                </a:solidFill>
                <a:latin typeface="Calibri" panose="020F0502020204030204" pitchFamily="34" charset="0"/>
                <a:ea typeface="MS PGothic" panose="020B0600070205080204" pitchFamily="34" charset="-128"/>
                <a:cs typeface="Calibri" panose="020F0502020204030204" pitchFamily="34" charset="0"/>
              </a:rPr>
              <a:t>3.0</a:t>
            </a:r>
            <a:endParaRPr lang="en-US" altLang="en-US" sz="1867" b="0" dirty="0">
              <a:solidFill>
                <a:srgbClr val="000000"/>
              </a:solidFill>
              <a:latin typeface="Calibri" panose="020F0502020204030204" pitchFamily="34" charset="0"/>
              <a:ea typeface="MS PGothic" panose="020B0600070205080204" pitchFamily="34" charset="-128"/>
              <a:cs typeface="Calibri" panose="020F0502020204030204" pitchFamily="34" charset="0"/>
            </a:endParaRPr>
          </a:p>
        </p:txBody>
      </p:sp>
      <p:grpSp>
        <p:nvGrpSpPr>
          <p:cNvPr id="73" name="Group 72"/>
          <p:cNvGrpSpPr/>
          <p:nvPr/>
        </p:nvGrpSpPr>
        <p:grpSpPr>
          <a:xfrm>
            <a:off x="4269094" y="1857995"/>
            <a:ext cx="2171059" cy="830997"/>
            <a:chOff x="6163721" y="1769037"/>
            <a:chExt cx="1082286" cy="623248"/>
          </a:xfrm>
        </p:grpSpPr>
        <p:sp>
          <p:nvSpPr>
            <p:cNvPr id="74" name="Text Box 73"/>
            <p:cNvSpPr txBox="1">
              <a:spLocks noChangeArrowheads="1"/>
            </p:cNvSpPr>
            <p:nvPr/>
          </p:nvSpPr>
          <p:spPr bwMode="auto">
            <a:xfrm>
              <a:off x="6371912" y="1769037"/>
              <a:ext cx="874095"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panose="020B0604020202020204" pitchFamily="34" charset="0"/>
                  <a:ea typeface="ヒラギノ角ゴ Pro W3" charset="-128"/>
                </a:defRPr>
              </a:lvl1pPr>
              <a:lvl2pPr marL="742950" indent="-285750" eaLnBrk="0" hangingPunct="0">
                <a:defRPr sz="2400" b="1">
                  <a:solidFill>
                    <a:schemeClr val="tx1"/>
                  </a:solidFill>
                  <a:latin typeface="Arial" panose="020B0604020202020204" pitchFamily="34" charset="0"/>
                  <a:ea typeface="ヒラギノ角ゴ Pro W3" charset="-128"/>
                </a:defRPr>
              </a:lvl2pPr>
              <a:lvl3pPr marL="1143000" indent="-228600" eaLnBrk="0" hangingPunct="0">
                <a:defRPr sz="2400" b="1">
                  <a:solidFill>
                    <a:schemeClr val="tx1"/>
                  </a:solidFill>
                  <a:latin typeface="Arial" panose="020B0604020202020204" pitchFamily="34" charset="0"/>
                  <a:ea typeface="ヒラギノ角ゴ Pro W3" charset="-128"/>
                </a:defRPr>
              </a:lvl3pPr>
              <a:lvl4pPr marL="1600200" indent="-228600" eaLnBrk="0" hangingPunct="0">
                <a:defRPr sz="2400" b="1">
                  <a:solidFill>
                    <a:schemeClr val="tx1"/>
                  </a:solidFill>
                  <a:latin typeface="Arial" panose="020B0604020202020204" pitchFamily="34" charset="0"/>
                  <a:ea typeface="ヒラギノ角ゴ Pro W3" charset="-128"/>
                </a:defRPr>
              </a:lvl4pPr>
              <a:lvl5pPr marL="2057400" indent="-228600" eaLnBrk="0" hangingPunct="0">
                <a:defRPr sz="2400" b="1">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9pPr>
            </a:lstStyle>
            <a:p>
              <a:r>
                <a:rPr lang="en-GB" altLang="en-US" sz="1600" b="0" dirty="0">
                  <a:solidFill>
                    <a:srgbClr val="000000"/>
                  </a:solidFill>
                  <a:latin typeface="Calibri" panose="020F0502020204030204" pitchFamily="34" charset="0"/>
                  <a:ea typeface="MS PGothic" panose="020B0600070205080204" pitchFamily="34" charset="-128"/>
                  <a:cs typeface="Calibri" panose="020F0502020204030204" pitchFamily="34" charset="0"/>
                </a:rPr>
                <a:t>PSADT &lt; 6.3 mos</a:t>
              </a:r>
            </a:p>
            <a:p>
              <a:r>
                <a:rPr lang="en-GB" altLang="en-US" sz="1600" b="0" dirty="0">
                  <a:solidFill>
                    <a:srgbClr val="000000"/>
                  </a:solidFill>
                  <a:latin typeface="Calibri" panose="020F0502020204030204" pitchFamily="34" charset="0"/>
                  <a:ea typeface="MS PGothic" panose="020B0600070205080204" pitchFamily="34" charset="-128"/>
                  <a:cs typeface="Calibri" panose="020F0502020204030204" pitchFamily="34" charset="0"/>
                </a:rPr>
                <a:t>PSADT 6.3-8.8 mos</a:t>
              </a:r>
            </a:p>
            <a:p>
              <a:r>
                <a:rPr lang="en-GB" altLang="en-US" sz="1600" b="0" dirty="0">
                  <a:solidFill>
                    <a:srgbClr val="000000"/>
                  </a:solidFill>
                  <a:latin typeface="Calibri" panose="020F0502020204030204" pitchFamily="34" charset="0"/>
                  <a:ea typeface="MS PGothic" panose="020B0600070205080204" pitchFamily="34" charset="-128"/>
                  <a:cs typeface="Calibri" panose="020F0502020204030204" pitchFamily="34" charset="0"/>
                </a:rPr>
                <a:t>PSADT &gt; 18.8 mos</a:t>
              </a:r>
              <a:endParaRPr lang="en-US" altLang="en-US" sz="1600" b="0" dirty="0">
                <a:solidFill>
                  <a:srgbClr val="000000"/>
                </a:solidFill>
                <a:latin typeface="Calibri" panose="020F0502020204030204" pitchFamily="34" charset="0"/>
                <a:ea typeface="MS PGothic" panose="020B0600070205080204" pitchFamily="34" charset="-128"/>
                <a:cs typeface="Calibri" panose="020F0502020204030204" pitchFamily="34" charset="0"/>
              </a:endParaRPr>
            </a:p>
          </p:txBody>
        </p:sp>
        <p:sp>
          <p:nvSpPr>
            <p:cNvPr id="75" name="Line 75"/>
            <p:cNvSpPr>
              <a:spLocks noChangeShapeType="1"/>
            </p:cNvSpPr>
            <p:nvPr/>
          </p:nvSpPr>
          <p:spPr bwMode="auto">
            <a:xfrm>
              <a:off x="6163721" y="2075011"/>
              <a:ext cx="227917" cy="0"/>
            </a:xfrm>
            <a:prstGeom prst="line">
              <a:avLst/>
            </a:prstGeom>
            <a:ln w="28575">
              <a:solidFill>
                <a:schemeClr val="accent3"/>
              </a:solidFill>
              <a:headEnd/>
              <a:tailEnd/>
            </a:ln>
          </p:spPr>
          <p:style>
            <a:lnRef idx="1">
              <a:schemeClr val="dk1"/>
            </a:lnRef>
            <a:fillRef idx="0">
              <a:schemeClr val="dk1"/>
            </a:fillRef>
            <a:effectRef idx="0">
              <a:schemeClr val="dk1"/>
            </a:effectRef>
            <a:fontRef idx="minor">
              <a:schemeClr val="tx1"/>
            </a:fontRef>
          </p:style>
          <p:txBody>
            <a:bodyPr/>
            <a:lstStyle/>
            <a:p>
              <a:pPr eaLnBrk="0" hangingPunct="0">
                <a:defRPr/>
              </a:pPr>
              <a:endParaRPr lang="en-CA" sz="1867" dirty="0">
                <a:solidFill>
                  <a:srgbClr val="000000"/>
                </a:solidFill>
                <a:latin typeface="Calibri" panose="020F0502020204030204" pitchFamily="34" charset="0"/>
                <a:cs typeface="Calibri" panose="020F0502020204030204" pitchFamily="34" charset="0"/>
              </a:endParaRPr>
            </a:p>
          </p:txBody>
        </p:sp>
        <p:sp>
          <p:nvSpPr>
            <p:cNvPr id="76" name="Line 76"/>
            <p:cNvSpPr>
              <a:spLocks noChangeShapeType="1"/>
            </p:cNvSpPr>
            <p:nvPr/>
          </p:nvSpPr>
          <p:spPr bwMode="auto">
            <a:xfrm>
              <a:off x="6170071" y="2291035"/>
              <a:ext cx="227917" cy="0"/>
            </a:xfrm>
            <a:prstGeom prst="line">
              <a:avLst/>
            </a:prstGeom>
            <a:ln w="28575">
              <a:solidFill>
                <a:schemeClr val="accent4"/>
              </a:solidFill>
              <a:headEnd/>
              <a:tailEnd/>
            </a:ln>
          </p:spPr>
          <p:style>
            <a:lnRef idx="1">
              <a:schemeClr val="dk1"/>
            </a:lnRef>
            <a:fillRef idx="0">
              <a:schemeClr val="dk1"/>
            </a:fillRef>
            <a:effectRef idx="0">
              <a:schemeClr val="dk1"/>
            </a:effectRef>
            <a:fontRef idx="minor">
              <a:schemeClr val="tx1"/>
            </a:fontRef>
          </p:style>
          <p:txBody>
            <a:bodyPr/>
            <a:lstStyle/>
            <a:p>
              <a:pPr eaLnBrk="0" hangingPunct="0">
                <a:defRPr/>
              </a:pPr>
              <a:endParaRPr lang="en-CA" sz="1867" dirty="0">
                <a:solidFill>
                  <a:srgbClr val="000000"/>
                </a:solidFill>
                <a:latin typeface="Calibri" panose="020F0502020204030204" pitchFamily="34" charset="0"/>
                <a:cs typeface="Calibri" panose="020F0502020204030204" pitchFamily="34" charset="0"/>
              </a:endParaRPr>
            </a:p>
          </p:txBody>
        </p:sp>
        <p:sp>
          <p:nvSpPr>
            <p:cNvPr id="77" name="Line 83"/>
            <p:cNvSpPr>
              <a:spLocks noChangeShapeType="1"/>
            </p:cNvSpPr>
            <p:nvPr/>
          </p:nvSpPr>
          <p:spPr bwMode="auto">
            <a:xfrm>
              <a:off x="6163721" y="1858987"/>
              <a:ext cx="227917" cy="0"/>
            </a:xfrm>
            <a:prstGeom prst="line">
              <a:avLst/>
            </a:prstGeom>
            <a:ln w="28575">
              <a:solidFill>
                <a:schemeClr val="accent1"/>
              </a:solidFill>
              <a:headEnd/>
              <a:tailEnd/>
            </a:ln>
          </p:spPr>
          <p:style>
            <a:lnRef idx="1">
              <a:schemeClr val="dk1"/>
            </a:lnRef>
            <a:fillRef idx="0">
              <a:schemeClr val="dk1"/>
            </a:fillRef>
            <a:effectRef idx="0">
              <a:schemeClr val="dk1"/>
            </a:effectRef>
            <a:fontRef idx="minor">
              <a:schemeClr val="tx1"/>
            </a:fontRef>
          </p:style>
          <p:txBody>
            <a:bodyPr/>
            <a:lstStyle/>
            <a:p>
              <a:pPr eaLnBrk="0" hangingPunct="0">
                <a:defRPr/>
              </a:pPr>
              <a:endParaRPr lang="en-CA" sz="1867" dirty="0">
                <a:solidFill>
                  <a:srgbClr val="000000"/>
                </a:solidFill>
                <a:latin typeface="Calibri" panose="020F0502020204030204" pitchFamily="34" charset="0"/>
                <a:cs typeface="Calibri" panose="020F0502020204030204" pitchFamily="34" charset="0"/>
              </a:endParaRPr>
            </a:p>
          </p:txBody>
        </p:sp>
      </p:grpSp>
      <p:sp>
        <p:nvSpPr>
          <p:cNvPr id="78" name="Line 85"/>
          <p:cNvSpPr>
            <a:spLocks noChangeShapeType="1"/>
          </p:cNvSpPr>
          <p:nvPr/>
        </p:nvSpPr>
        <p:spPr bwMode="auto">
          <a:xfrm rot="16200000">
            <a:off x="3873078" y="1856160"/>
            <a:ext cx="0" cy="181516"/>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867" dirty="0">
              <a:solidFill>
                <a:srgbClr val="000000"/>
              </a:solidFill>
              <a:latin typeface="Calibri" panose="020F0502020204030204" pitchFamily="34" charset="0"/>
              <a:cs typeface="Calibri" panose="020F0502020204030204" pitchFamily="34" charset="0"/>
            </a:endParaRPr>
          </a:p>
        </p:txBody>
      </p:sp>
      <p:sp>
        <p:nvSpPr>
          <p:cNvPr id="79" name="Freeform 89"/>
          <p:cNvSpPr>
            <a:spLocks/>
          </p:cNvSpPr>
          <p:nvPr/>
        </p:nvSpPr>
        <p:spPr bwMode="auto">
          <a:xfrm>
            <a:off x="4142169" y="2899418"/>
            <a:ext cx="4779957" cy="2593975"/>
          </a:xfrm>
          <a:custGeom>
            <a:avLst/>
            <a:gdLst>
              <a:gd name="T0" fmla="*/ 2147483647 w 1501"/>
              <a:gd name="T1" fmla="*/ 0 h 1634"/>
              <a:gd name="T2" fmla="*/ 2147483647 w 1501"/>
              <a:gd name="T3" fmla="*/ 0 h 1634"/>
              <a:gd name="T4" fmla="*/ 2147483647 w 1501"/>
              <a:gd name="T5" fmla="*/ 2147483647 h 1634"/>
              <a:gd name="T6" fmla="*/ 2147483647 w 1501"/>
              <a:gd name="T7" fmla="*/ 2147483647 h 1634"/>
              <a:gd name="T8" fmla="*/ 2147483647 w 1501"/>
              <a:gd name="T9" fmla="*/ 2147483647 h 1634"/>
              <a:gd name="T10" fmla="*/ 2147483647 w 1501"/>
              <a:gd name="T11" fmla="*/ 2147483647 h 1634"/>
              <a:gd name="T12" fmla="*/ 2147483647 w 1501"/>
              <a:gd name="T13" fmla="*/ 2147483647 h 1634"/>
              <a:gd name="T14" fmla="*/ 2147483647 w 1501"/>
              <a:gd name="T15" fmla="*/ 2147483647 h 1634"/>
              <a:gd name="T16" fmla="*/ 2147483647 w 1501"/>
              <a:gd name="T17" fmla="*/ 2147483647 h 1634"/>
              <a:gd name="T18" fmla="*/ 2147483647 w 1501"/>
              <a:gd name="T19" fmla="*/ 2147483647 h 1634"/>
              <a:gd name="T20" fmla="*/ 2147483647 w 1501"/>
              <a:gd name="T21" fmla="*/ 2147483647 h 1634"/>
              <a:gd name="T22" fmla="*/ 2147483647 w 1501"/>
              <a:gd name="T23" fmla="*/ 2147483647 h 1634"/>
              <a:gd name="T24" fmla="*/ 2147483647 w 1501"/>
              <a:gd name="T25" fmla="*/ 2147483647 h 1634"/>
              <a:gd name="T26" fmla="*/ 2147483647 w 1501"/>
              <a:gd name="T27" fmla="*/ 2147483647 h 1634"/>
              <a:gd name="T28" fmla="*/ 2147483647 w 1501"/>
              <a:gd name="T29" fmla="*/ 2147483647 h 1634"/>
              <a:gd name="T30" fmla="*/ 2147483647 w 1501"/>
              <a:gd name="T31" fmla="*/ 2147483647 h 1634"/>
              <a:gd name="T32" fmla="*/ 2147483647 w 1501"/>
              <a:gd name="T33" fmla="*/ 2147483647 h 1634"/>
              <a:gd name="T34" fmla="*/ 2147483647 w 1501"/>
              <a:gd name="T35" fmla="*/ 2147483647 h 1634"/>
              <a:gd name="T36" fmla="*/ 2147483647 w 1501"/>
              <a:gd name="T37" fmla="*/ 2147483647 h 1634"/>
              <a:gd name="T38" fmla="*/ 2147483647 w 1501"/>
              <a:gd name="T39" fmla="*/ 2147483647 h 1634"/>
              <a:gd name="T40" fmla="*/ 2147483647 w 1501"/>
              <a:gd name="T41" fmla="*/ 2147483647 h 1634"/>
              <a:gd name="T42" fmla="*/ 2147483647 w 1501"/>
              <a:gd name="T43" fmla="*/ 2147483647 h 1634"/>
              <a:gd name="T44" fmla="*/ 2147483647 w 1501"/>
              <a:gd name="T45" fmla="*/ 2147483647 h 1634"/>
              <a:gd name="T46" fmla="*/ 2147483647 w 1501"/>
              <a:gd name="T47" fmla="*/ 2147483647 h 1634"/>
              <a:gd name="T48" fmla="*/ 2147483647 w 1501"/>
              <a:gd name="T49" fmla="*/ 2147483647 h 1634"/>
              <a:gd name="T50" fmla="*/ 2147483647 w 1501"/>
              <a:gd name="T51" fmla="*/ 2147483647 h 1634"/>
              <a:gd name="T52" fmla="*/ 2147483647 w 1501"/>
              <a:gd name="T53" fmla="*/ 2147483647 h 1634"/>
              <a:gd name="T54" fmla="*/ 2147483647 w 1501"/>
              <a:gd name="T55" fmla="*/ 2147483647 h 1634"/>
              <a:gd name="T56" fmla="*/ 2147483647 w 1501"/>
              <a:gd name="T57" fmla="*/ 2147483647 h 1634"/>
              <a:gd name="T58" fmla="*/ 2147483647 w 1501"/>
              <a:gd name="T59" fmla="*/ 2147483647 h 1634"/>
              <a:gd name="T60" fmla="*/ 2147483647 w 1501"/>
              <a:gd name="T61" fmla="*/ 2147483647 h 1634"/>
              <a:gd name="T62" fmla="*/ 2147483647 w 1501"/>
              <a:gd name="T63" fmla="*/ 2147483647 h 1634"/>
              <a:gd name="T64" fmla="*/ 2147483647 w 1501"/>
              <a:gd name="T65" fmla="*/ 2147483647 h 1634"/>
              <a:gd name="T66" fmla="*/ 2147483647 w 1501"/>
              <a:gd name="T67" fmla="*/ 2147483647 h 1634"/>
              <a:gd name="T68" fmla="*/ 2147483647 w 1501"/>
              <a:gd name="T69" fmla="*/ 2147483647 h 1634"/>
              <a:gd name="T70" fmla="*/ 2147483647 w 1501"/>
              <a:gd name="T71" fmla="*/ 2147483647 h 1634"/>
              <a:gd name="T72" fmla="*/ 2147483647 w 1501"/>
              <a:gd name="T73" fmla="*/ 2147483647 h 1634"/>
              <a:gd name="T74" fmla="*/ 2147483647 w 1501"/>
              <a:gd name="T75" fmla="*/ 2147483647 h 1634"/>
              <a:gd name="T76" fmla="*/ 2147483647 w 1501"/>
              <a:gd name="T77" fmla="*/ 2147483647 h 1634"/>
              <a:gd name="T78" fmla="*/ 2147483647 w 1501"/>
              <a:gd name="T79" fmla="*/ 2147483647 h 1634"/>
              <a:gd name="T80" fmla="*/ 2147483647 w 1501"/>
              <a:gd name="T81" fmla="*/ 2147483647 h 1634"/>
              <a:gd name="T82" fmla="*/ 2147483647 w 1501"/>
              <a:gd name="T83" fmla="*/ 2147483647 h 1634"/>
              <a:gd name="T84" fmla="*/ 2147483647 w 1501"/>
              <a:gd name="T85" fmla="*/ 2147483647 h 1634"/>
              <a:gd name="T86" fmla="*/ 2147483647 w 1501"/>
              <a:gd name="T87" fmla="*/ 2147483647 h 1634"/>
              <a:gd name="T88" fmla="*/ 2147483647 w 1501"/>
              <a:gd name="T89" fmla="*/ 2147483647 h 1634"/>
              <a:gd name="T90" fmla="*/ 2147483647 w 1501"/>
              <a:gd name="T91" fmla="*/ 2147483647 h 1634"/>
              <a:gd name="T92" fmla="*/ 2147483647 w 1501"/>
              <a:gd name="T93" fmla="*/ 2147483647 h 1634"/>
              <a:gd name="T94" fmla="*/ 2147483647 w 1501"/>
              <a:gd name="T95" fmla="*/ 2147483647 h 1634"/>
              <a:gd name="T96" fmla="*/ 2147483647 w 1501"/>
              <a:gd name="T97" fmla="*/ 2147483647 h 1634"/>
              <a:gd name="T98" fmla="*/ 2147483647 w 1501"/>
              <a:gd name="T99" fmla="*/ 2147483647 h 1634"/>
              <a:gd name="T100" fmla="*/ 2147483647 w 1501"/>
              <a:gd name="T101" fmla="*/ 2147483647 h 1634"/>
              <a:gd name="T102" fmla="*/ 2147483647 w 1501"/>
              <a:gd name="T103" fmla="*/ 2147483647 h 1634"/>
              <a:gd name="T104" fmla="*/ 2147483647 w 1501"/>
              <a:gd name="T105" fmla="*/ 2147483647 h 1634"/>
              <a:gd name="T106" fmla="*/ 2147483647 w 1501"/>
              <a:gd name="T107" fmla="*/ 2147483647 h 1634"/>
              <a:gd name="T108" fmla="*/ 2147483647 w 1501"/>
              <a:gd name="T109" fmla="*/ 2147483647 h 1634"/>
              <a:gd name="T110" fmla="*/ 2147483647 w 1501"/>
              <a:gd name="T111" fmla="*/ 2147483647 h 1634"/>
              <a:gd name="T112" fmla="*/ 2147483647 w 1501"/>
              <a:gd name="T113" fmla="*/ 2147483647 h 1634"/>
              <a:gd name="T114" fmla="*/ 2147483647 w 1501"/>
              <a:gd name="T115" fmla="*/ 2147483647 h 1634"/>
              <a:gd name="T116" fmla="*/ 2147483647 w 1501"/>
              <a:gd name="T117" fmla="*/ 2147483647 h 1634"/>
              <a:gd name="T118" fmla="*/ 2147483647 w 1501"/>
              <a:gd name="T119" fmla="*/ 2147483647 h 1634"/>
              <a:gd name="T120" fmla="*/ 2147483647 w 1501"/>
              <a:gd name="T121" fmla="*/ 2147483647 h 1634"/>
              <a:gd name="T122" fmla="*/ 0 w 1501"/>
              <a:gd name="T123" fmla="*/ 2147483647 h 163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501"/>
              <a:gd name="T187" fmla="*/ 0 h 1634"/>
              <a:gd name="T188" fmla="*/ 1501 w 1501"/>
              <a:gd name="T189" fmla="*/ 1634 h 163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501" h="1634">
                <a:moveTo>
                  <a:pt x="1501" y="0"/>
                </a:moveTo>
                <a:lnTo>
                  <a:pt x="1249" y="0"/>
                </a:lnTo>
                <a:lnTo>
                  <a:pt x="1249" y="123"/>
                </a:lnTo>
                <a:lnTo>
                  <a:pt x="1120" y="123"/>
                </a:lnTo>
                <a:lnTo>
                  <a:pt x="1120" y="213"/>
                </a:lnTo>
                <a:lnTo>
                  <a:pt x="922" y="213"/>
                </a:lnTo>
                <a:lnTo>
                  <a:pt x="922" y="291"/>
                </a:lnTo>
                <a:lnTo>
                  <a:pt x="889" y="291"/>
                </a:lnTo>
                <a:lnTo>
                  <a:pt x="889" y="366"/>
                </a:lnTo>
                <a:lnTo>
                  <a:pt x="802" y="366"/>
                </a:lnTo>
                <a:lnTo>
                  <a:pt x="802" y="429"/>
                </a:lnTo>
                <a:lnTo>
                  <a:pt x="622" y="429"/>
                </a:lnTo>
                <a:lnTo>
                  <a:pt x="622" y="474"/>
                </a:lnTo>
                <a:lnTo>
                  <a:pt x="610" y="476"/>
                </a:lnTo>
                <a:lnTo>
                  <a:pt x="610" y="519"/>
                </a:lnTo>
                <a:lnTo>
                  <a:pt x="544" y="522"/>
                </a:lnTo>
                <a:lnTo>
                  <a:pt x="544" y="569"/>
                </a:lnTo>
                <a:lnTo>
                  <a:pt x="529" y="569"/>
                </a:lnTo>
                <a:lnTo>
                  <a:pt x="529" y="615"/>
                </a:lnTo>
                <a:lnTo>
                  <a:pt x="499" y="615"/>
                </a:lnTo>
                <a:lnTo>
                  <a:pt x="498" y="659"/>
                </a:lnTo>
                <a:lnTo>
                  <a:pt x="472" y="657"/>
                </a:lnTo>
                <a:lnTo>
                  <a:pt x="472" y="701"/>
                </a:lnTo>
                <a:lnTo>
                  <a:pt x="465" y="702"/>
                </a:lnTo>
                <a:lnTo>
                  <a:pt x="465" y="743"/>
                </a:lnTo>
                <a:lnTo>
                  <a:pt x="459" y="744"/>
                </a:lnTo>
                <a:lnTo>
                  <a:pt x="459" y="786"/>
                </a:lnTo>
                <a:lnTo>
                  <a:pt x="454" y="789"/>
                </a:lnTo>
                <a:lnTo>
                  <a:pt x="454" y="830"/>
                </a:lnTo>
                <a:lnTo>
                  <a:pt x="445" y="830"/>
                </a:lnTo>
                <a:lnTo>
                  <a:pt x="445" y="875"/>
                </a:lnTo>
                <a:lnTo>
                  <a:pt x="441" y="876"/>
                </a:lnTo>
                <a:lnTo>
                  <a:pt x="439" y="918"/>
                </a:lnTo>
                <a:lnTo>
                  <a:pt x="415" y="918"/>
                </a:lnTo>
                <a:lnTo>
                  <a:pt x="412" y="969"/>
                </a:lnTo>
                <a:lnTo>
                  <a:pt x="400" y="969"/>
                </a:lnTo>
                <a:lnTo>
                  <a:pt x="400" y="1008"/>
                </a:lnTo>
                <a:lnTo>
                  <a:pt x="352" y="1010"/>
                </a:lnTo>
                <a:lnTo>
                  <a:pt x="352" y="1052"/>
                </a:lnTo>
                <a:lnTo>
                  <a:pt x="334" y="1053"/>
                </a:lnTo>
                <a:lnTo>
                  <a:pt x="334" y="1094"/>
                </a:lnTo>
                <a:lnTo>
                  <a:pt x="327" y="1095"/>
                </a:lnTo>
                <a:lnTo>
                  <a:pt x="322" y="1137"/>
                </a:lnTo>
                <a:lnTo>
                  <a:pt x="321" y="1139"/>
                </a:lnTo>
                <a:lnTo>
                  <a:pt x="324" y="1176"/>
                </a:lnTo>
                <a:lnTo>
                  <a:pt x="321" y="1178"/>
                </a:lnTo>
                <a:lnTo>
                  <a:pt x="321" y="1218"/>
                </a:lnTo>
                <a:lnTo>
                  <a:pt x="315" y="1220"/>
                </a:lnTo>
                <a:lnTo>
                  <a:pt x="312" y="1263"/>
                </a:lnTo>
                <a:lnTo>
                  <a:pt x="303" y="1263"/>
                </a:lnTo>
                <a:lnTo>
                  <a:pt x="301" y="1301"/>
                </a:lnTo>
                <a:lnTo>
                  <a:pt x="178" y="1302"/>
                </a:lnTo>
                <a:lnTo>
                  <a:pt x="177" y="1335"/>
                </a:lnTo>
                <a:lnTo>
                  <a:pt x="174" y="1337"/>
                </a:lnTo>
                <a:lnTo>
                  <a:pt x="169" y="1379"/>
                </a:lnTo>
                <a:lnTo>
                  <a:pt x="159" y="1380"/>
                </a:lnTo>
                <a:lnTo>
                  <a:pt x="159" y="1410"/>
                </a:lnTo>
                <a:lnTo>
                  <a:pt x="154" y="1413"/>
                </a:lnTo>
                <a:lnTo>
                  <a:pt x="154" y="1596"/>
                </a:lnTo>
                <a:lnTo>
                  <a:pt x="118" y="1596"/>
                </a:lnTo>
                <a:lnTo>
                  <a:pt x="117" y="1634"/>
                </a:lnTo>
                <a:lnTo>
                  <a:pt x="0" y="1634"/>
                </a:lnTo>
              </a:path>
            </a:pathLst>
          </a:custGeom>
          <a:ln w="19050">
            <a:solidFill>
              <a:schemeClr val="accent1"/>
            </a:solidFill>
            <a:headEnd/>
            <a:tailEnd/>
          </a:ln>
        </p:spPr>
        <p:style>
          <a:lnRef idx="1">
            <a:schemeClr val="dk1"/>
          </a:lnRef>
          <a:fillRef idx="0">
            <a:schemeClr val="dk1"/>
          </a:fillRef>
          <a:effectRef idx="0">
            <a:schemeClr val="dk1"/>
          </a:effectRef>
          <a:fontRef idx="minor">
            <a:schemeClr val="tx1"/>
          </a:fontRef>
        </p:style>
        <p:txBody>
          <a:bodyPr/>
          <a:lstStyle/>
          <a:p>
            <a:pPr eaLnBrk="0" hangingPunct="0">
              <a:defRPr/>
            </a:pPr>
            <a:endParaRPr lang="en-CA" sz="3200" dirty="0">
              <a:solidFill>
                <a:srgbClr val="000000"/>
              </a:solidFill>
              <a:latin typeface="Calibri" panose="020F0502020204030204" pitchFamily="34" charset="0"/>
              <a:cs typeface="Calibri" panose="020F0502020204030204" pitchFamily="34" charset="0"/>
            </a:endParaRPr>
          </a:p>
        </p:txBody>
      </p:sp>
      <p:sp>
        <p:nvSpPr>
          <p:cNvPr id="80" name="Freeform 90"/>
          <p:cNvSpPr>
            <a:spLocks/>
          </p:cNvSpPr>
          <p:nvPr/>
        </p:nvSpPr>
        <p:spPr bwMode="auto">
          <a:xfrm>
            <a:off x="4145354" y="3561406"/>
            <a:ext cx="4776772" cy="1928812"/>
          </a:xfrm>
          <a:custGeom>
            <a:avLst/>
            <a:gdLst>
              <a:gd name="T0" fmla="*/ 2147483647 w 1500"/>
              <a:gd name="T1" fmla="*/ 0 h 1215"/>
              <a:gd name="T2" fmla="*/ 2147483647 w 1500"/>
              <a:gd name="T3" fmla="*/ 0 h 1215"/>
              <a:gd name="T4" fmla="*/ 2147483647 w 1500"/>
              <a:gd name="T5" fmla="*/ 2147483647 h 1215"/>
              <a:gd name="T6" fmla="*/ 2147483647 w 1500"/>
              <a:gd name="T7" fmla="*/ 2147483647 h 1215"/>
              <a:gd name="T8" fmla="*/ 2147483647 w 1500"/>
              <a:gd name="T9" fmla="*/ 2147483647 h 1215"/>
              <a:gd name="T10" fmla="*/ 2147483647 w 1500"/>
              <a:gd name="T11" fmla="*/ 2147483647 h 1215"/>
              <a:gd name="T12" fmla="*/ 2147483647 w 1500"/>
              <a:gd name="T13" fmla="*/ 2147483647 h 1215"/>
              <a:gd name="T14" fmla="*/ 2147483647 w 1500"/>
              <a:gd name="T15" fmla="*/ 2147483647 h 1215"/>
              <a:gd name="T16" fmla="*/ 2147483647 w 1500"/>
              <a:gd name="T17" fmla="*/ 2147483647 h 1215"/>
              <a:gd name="T18" fmla="*/ 2147483647 w 1500"/>
              <a:gd name="T19" fmla="*/ 2147483647 h 1215"/>
              <a:gd name="T20" fmla="*/ 2147483647 w 1500"/>
              <a:gd name="T21" fmla="*/ 2147483647 h 1215"/>
              <a:gd name="T22" fmla="*/ 2147483647 w 1500"/>
              <a:gd name="T23" fmla="*/ 2147483647 h 1215"/>
              <a:gd name="T24" fmla="*/ 2147483647 w 1500"/>
              <a:gd name="T25" fmla="*/ 2147483647 h 1215"/>
              <a:gd name="T26" fmla="*/ 2147483647 w 1500"/>
              <a:gd name="T27" fmla="*/ 2147483647 h 1215"/>
              <a:gd name="T28" fmla="*/ 2147483647 w 1500"/>
              <a:gd name="T29" fmla="*/ 2147483647 h 1215"/>
              <a:gd name="T30" fmla="*/ 2147483647 w 1500"/>
              <a:gd name="T31" fmla="*/ 2147483647 h 1215"/>
              <a:gd name="T32" fmla="*/ 2147483647 w 1500"/>
              <a:gd name="T33" fmla="*/ 2147483647 h 1215"/>
              <a:gd name="T34" fmla="*/ 2147483647 w 1500"/>
              <a:gd name="T35" fmla="*/ 2147483647 h 1215"/>
              <a:gd name="T36" fmla="*/ 2147483647 w 1500"/>
              <a:gd name="T37" fmla="*/ 2147483647 h 1215"/>
              <a:gd name="T38" fmla="*/ 2147483647 w 1500"/>
              <a:gd name="T39" fmla="*/ 2147483647 h 1215"/>
              <a:gd name="T40" fmla="*/ 2147483647 w 1500"/>
              <a:gd name="T41" fmla="*/ 2147483647 h 1215"/>
              <a:gd name="T42" fmla="*/ 2147483647 w 1500"/>
              <a:gd name="T43" fmla="*/ 2147483647 h 1215"/>
              <a:gd name="T44" fmla="*/ 2147483647 w 1500"/>
              <a:gd name="T45" fmla="*/ 2147483647 h 1215"/>
              <a:gd name="T46" fmla="*/ 2147483647 w 1500"/>
              <a:gd name="T47" fmla="*/ 2147483647 h 1215"/>
              <a:gd name="T48" fmla="*/ 2147483647 w 1500"/>
              <a:gd name="T49" fmla="*/ 2147483647 h 1215"/>
              <a:gd name="T50" fmla="*/ 2147483647 w 1500"/>
              <a:gd name="T51" fmla="*/ 2147483647 h 1215"/>
              <a:gd name="T52" fmla="*/ 2147483647 w 1500"/>
              <a:gd name="T53" fmla="*/ 2147483647 h 1215"/>
              <a:gd name="T54" fmla="*/ 2147483647 w 1500"/>
              <a:gd name="T55" fmla="*/ 2147483647 h 1215"/>
              <a:gd name="T56" fmla="*/ 2147483647 w 1500"/>
              <a:gd name="T57" fmla="*/ 2147483647 h 1215"/>
              <a:gd name="T58" fmla="*/ 2147483647 w 1500"/>
              <a:gd name="T59" fmla="*/ 2147483647 h 1215"/>
              <a:gd name="T60" fmla="*/ 2147483647 w 1500"/>
              <a:gd name="T61" fmla="*/ 2147483647 h 1215"/>
              <a:gd name="T62" fmla="*/ 2147483647 w 1500"/>
              <a:gd name="T63" fmla="*/ 2147483647 h 1215"/>
              <a:gd name="T64" fmla="*/ 2147483647 w 1500"/>
              <a:gd name="T65" fmla="*/ 2147483647 h 1215"/>
              <a:gd name="T66" fmla="*/ 2147483647 w 1500"/>
              <a:gd name="T67" fmla="*/ 2147483647 h 1215"/>
              <a:gd name="T68" fmla="*/ 2147483647 w 1500"/>
              <a:gd name="T69" fmla="*/ 2147483647 h 1215"/>
              <a:gd name="T70" fmla="*/ 2147483647 w 1500"/>
              <a:gd name="T71" fmla="*/ 2147483647 h 1215"/>
              <a:gd name="T72" fmla="*/ 2147483647 w 1500"/>
              <a:gd name="T73" fmla="*/ 2147483647 h 1215"/>
              <a:gd name="T74" fmla="*/ 2147483647 w 1500"/>
              <a:gd name="T75" fmla="*/ 2147483647 h 1215"/>
              <a:gd name="T76" fmla="*/ 2147483647 w 1500"/>
              <a:gd name="T77" fmla="*/ 2147483647 h 1215"/>
              <a:gd name="T78" fmla="*/ 2147483647 w 1500"/>
              <a:gd name="T79" fmla="*/ 2147483647 h 1215"/>
              <a:gd name="T80" fmla="*/ 2147483647 w 1500"/>
              <a:gd name="T81" fmla="*/ 2147483647 h 1215"/>
              <a:gd name="T82" fmla="*/ 2147483647 w 1500"/>
              <a:gd name="T83" fmla="*/ 2147483647 h 1215"/>
              <a:gd name="T84" fmla="*/ 2147483647 w 1500"/>
              <a:gd name="T85" fmla="*/ 2147483647 h 1215"/>
              <a:gd name="T86" fmla="*/ 2147483647 w 1500"/>
              <a:gd name="T87" fmla="*/ 2147483647 h 1215"/>
              <a:gd name="T88" fmla="*/ 2147483647 w 1500"/>
              <a:gd name="T89" fmla="*/ 2147483647 h 1215"/>
              <a:gd name="T90" fmla="*/ 0 w 1500"/>
              <a:gd name="T91" fmla="*/ 2147483647 h 121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500"/>
              <a:gd name="T139" fmla="*/ 0 h 1215"/>
              <a:gd name="T140" fmla="*/ 1500 w 1500"/>
              <a:gd name="T141" fmla="*/ 1215 h 121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500" h="1215">
                <a:moveTo>
                  <a:pt x="1500" y="0"/>
                </a:moveTo>
                <a:lnTo>
                  <a:pt x="1230" y="0"/>
                </a:lnTo>
                <a:lnTo>
                  <a:pt x="1230" y="81"/>
                </a:lnTo>
                <a:lnTo>
                  <a:pt x="1131" y="81"/>
                </a:lnTo>
                <a:lnTo>
                  <a:pt x="1131" y="147"/>
                </a:lnTo>
                <a:lnTo>
                  <a:pt x="1080" y="147"/>
                </a:lnTo>
                <a:lnTo>
                  <a:pt x="1080" y="204"/>
                </a:lnTo>
                <a:lnTo>
                  <a:pt x="1029" y="204"/>
                </a:lnTo>
                <a:lnTo>
                  <a:pt x="1029" y="261"/>
                </a:lnTo>
                <a:lnTo>
                  <a:pt x="957" y="261"/>
                </a:lnTo>
                <a:lnTo>
                  <a:pt x="957" y="312"/>
                </a:lnTo>
                <a:lnTo>
                  <a:pt x="888" y="312"/>
                </a:lnTo>
                <a:lnTo>
                  <a:pt x="888" y="360"/>
                </a:lnTo>
                <a:lnTo>
                  <a:pt x="807" y="360"/>
                </a:lnTo>
                <a:lnTo>
                  <a:pt x="807" y="408"/>
                </a:lnTo>
                <a:lnTo>
                  <a:pt x="771" y="408"/>
                </a:lnTo>
                <a:lnTo>
                  <a:pt x="768" y="504"/>
                </a:lnTo>
                <a:lnTo>
                  <a:pt x="636" y="504"/>
                </a:lnTo>
                <a:lnTo>
                  <a:pt x="636" y="546"/>
                </a:lnTo>
                <a:lnTo>
                  <a:pt x="623" y="548"/>
                </a:lnTo>
                <a:lnTo>
                  <a:pt x="624" y="591"/>
                </a:lnTo>
                <a:lnTo>
                  <a:pt x="561" y="591"/>
                </a:lnTo>
                <a:lnTo>
                  <a:pt x="561" y="633"/>
                </a:lnTo>
                <a:lnTo>
                  <a:pt x="492" y="633"/>
                </a:lnTo>
                <a:lnTo>
                  <a:pt x="492" y="687"/>
                </a:lnTo>
                <a:lnTo>
                  <a:pt x="459" y="687"/>
                </a:lnTo>
                <a:lnTo>
                  <a:pt x="459" y="852"/>
                </a:lnTo>
                <a:lnTo>
                  <a:pt x="396" y="852"/>
                </a:lnTo>
                <a:lnTo>
                  <a:pt x="396" y="900"/>
                </a:lnTo>
                <a:lnTo>
                  <a:pt x="386" y="900"/>
                </a:lnTo>
                <a:lnTo>
                  <a:pt x="387" y="939"/>
                </a:lnTo>
                <a:lnTo>
                  <a:pt x="366" y="938"/>
                </a:lnTo>
                <a:lnTo>
                  <a:pt x="366" y="980"/>
                </a:lnTo>
                <a:lnTo>
                  <a:pt x="327" y="981"/>
                </a:lnTo>
                <a:lnTo>
                  <a:pt x="327" y="1020"/>
                </a:lnTo>
                <a:lnTo>
                  <a:pt x="303" y="1020"/>
                </a:lnTo>
                <a:lnTo>
                  <a:pt x="302" y="1055"/>
                </a:lnTo>
                <a:lnTo>
                  <a:pt x="246" y="1056"/>
                </a:lnTo>
                <a:lnTo>
                  <a:pt x="246" y="1101"/>
                </a:lnTo>
                <a:lnTo>
                  <a:pt x="162" y="1101"/>
                </a:lnTo>
                <a:lnTo>
                  <a:pt x="156" y="1124"/>
                </a:lnTo>
                <a:lnTo>
                  <a:pt x="134" y="1137"/>
                </a:lnTo>
                <a:lnTo>
                  <a:pt x="126" y="1168"/>
                </a:lnTo>
                <a:lnTo>
                  <a:pt x="96" y="1176"/>
                </a:lnTo>
                <a:lnTo>
                  <a:pt x="90" y="1199"/>
                </a:lnTo>
                <a:lnTo>
                  <a:pt x="0" y="1215"/>
                </a:lnTo>
              </a:path>
            </a:pathLst>
          </a:custGeom>
          <a:ln w="19050">
            <a:solidFill>
              <a:schemeClr val="accent3"/>
            </a:solidFill>
            <a:headEnd/>
            <a:tailEnd/>
          </a:ln>
        </p:spPr>
        <p:style>
          <a:lnRef idx="1">
            <a:schemeClr val="dk1"/>
          </a:lnRef>
          <a:fillRef idx="0">
            <a:schemeClr val="dk1"/>
          </a:fillRef>
          <a:effectRef idx="0">
            <a:schemeClr val="dk1"/>
          </a:effectRef>
          <a:fontRef idx="minor">
            <a:schemeClr val="tx1"/>
          </a:fontRef>
        </p:style>
        <p:txBody>
          <a:bodyPr/>
          <a:lstStyle/>
          <a:p>
            <a:pPr eaLnBrk="0" hangingPunct="0">
              <a:defRPr/>
            </a:pPr>
            <a:endParaRPr lang="en-CA" sz="3200" dirty="0">
              <a:solidFill>
                <a:srgbClr val="000000"/>
              </a:solidFill>
              <a:latin typeface="Calibri" panose="020F0502020204030204" pitchFamily="34" charset="0"/>
              <a:cs typeface="Calibri" panose="020F0502020204030204" pitchFamily="34" charset="0"/>
            </a:endParaRPr>
          </a:p>
        </p:txBody>
      </p:sp>
      <p:sp>
        <p:nvSpPr>
          <p:cNvPr id="81" name="Freeform 91"/>
          <p:cNvSpPr>
            <a:spLocks/>
          </p:cNvSpPr>
          <p:nvPr/>
        </p:nvSpPr>
        <p:spPr bwMode="auto">
          <a:xfrm>
            <a:off x="4126247" y="3932881"/>
            <a:ext cx="4824538" cy="1566863"/>
          </a:xfrm>
          <a:custGeom>
            <a:avLst/>
            <a:gdLst>
              <a:gd name="T0" fmla="*/ 2147483647 w 1515"/>
              <a:gd name="T1" fmla="*/ 0 h 987"/>
              <a:gd name="T2" fmla="*/ 2147483647 w 1515"/>
              <a:gd name="T3" fmla="*/ 0 h 987"/>
              <a:gd name="T4" fmla="*/ 2147483647 w 1515"/>
              <a:gd name="T5" fmla="*/ 2147483647 h 987"/>
              <a:gd name="T6" fmla="*/ 2147483647 w 1515"/>
              <a:gd name="T7" fmla="*/ 2147483647 h 987"/>
              <a:gd name="T8" fmla="*/ 2147483647 w 1515"/>
              <a:gd name="T9" fmla="*/ 2147483647 h 987"/>
              <a:gd name="T10" fmla="*/ 2147483647 w 1515"/>
              <a:gd name="T11" fmla="*/ 2147483647 h 987"/>
              <a:gd name="T12" fmla="*/ 2147483647 w 1515"/>
              <a:gd name="T13" fmla="*/ 2147483647 h 987"/>
              <a:gd name="T14" fmla="*/ 2147483647 w 1515"/>
              <a:gd name="T15" fmla="*/ 2147483647 h 987"/>
              <a:gd name="T16" fmla="*/ 2147483647 w 1515"/>
              <a:gd name="T17" fmla="*/ 2147483647 h 987"/>
              <a:gd name="T18" fmla="*/ 2147483647 w 1515"/>
              <a:gd name="T19" fmla="*/ 2147483647 h 987"/>
              <a:gd name="T20" fmla="*/ 2147483647 w 1515"/>
              <a:gd name="T21" fmla="*/ 2147483647 h 987"/>
              <a:gd name="T22" fmla="*/ 2147483647 w 1515"/>
              <a:gd name="T23" fmla="*/ 2147483647 h 987"/>
              <a:gd name="T24" fmla="*/ 2147483647 w 1515"/>
              <a:gd name="T25" fmla="*/ 2147483647 h 987"/>
              <a:gd name="T26" fmla="*/ 2147483647 w 1515"/>
              <a:gd name="T27" fmla="*/ 2147483647 h 987"/>
              <a:gd name="T28" fmla="*/ 2147483647 w 1515"/>
              <a:gd name="T29" fmla="*/ 2147483647 h 987"/>
              <a:gd name="T30" fmla="*/ 2147483647 w 1515"/>
              <a:gd name="T31" fmla="*/ 2147483647 h 987"/>
              <a:gd name="T32" fmla="*/ 2147483647 w 1515"/>
              <a:gd name="T33" fmla="*/ 2147483647 h 987"/>
              <a:gd name="T34" fmla="*/ 2147483647 w 1515"/>
              <a:gd name="T35" fmla="*/ 2147483647 h 987"/>
              <a:gd name="T36" fmla="*/ 2147483647 w 1515"/>
              <a:gd name="T37" fmla="*/ 2147483647 h 987"/>
              <a:gd name="T38" fmla="*/ 2147483647 w 1515"/>
              <a:gd name="T39" fmla="*/ 2147483647 h 987"/>
              <a:gd name="T40" fmla="*/ 2147483647 w 1515"/>
              <a:gd name="T41" fmla="*/ 2147483647 h 987"/>
              <a:gd name="T42" fmla="*/ 2147483647 w 1515"/>
              <a:gd name="T43" fmla="*/ 2147483647 h 987"/>
              <a:gd name="T44" fmla="*/ 2147483647 w 1515"/>
              <a:gd name="T45" fmla="*/ 2147483647 h 987"/>
              <a:gd name="T46" fmla="*/ 0 w 1515"/>
              <a:gd name="T47" fmla="*/ 2147483647 h 98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15"/>
              <a:gd name="T73" fmla="*/ 0 h 987"/>
              <a:gd name="T74" fmla="*/ 1515 w 1515"/>
              <a:gd name="T75" fmla="*/ 987 h 98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15" h="987">
                <a:moveTo>
                  <a:pt x="1515" y="0"/>
                </a:moveTo>
                <a:lnTo>
                  <a:pt x="1353" y="0"/>
                </a:lnTo>
                <a:lnTo>
                  <a:pt x="1353" y="318"/>
                </a:lnTo>
                <a:lnTo>
                  <a:pt x="1095" y="318"/>
                </a:lnTo>
                <a:lnTo>
                  <a:pt x="1095" y="444"/>
                </a:lnTo>
                <a:lnTo>
                  <a:pt x="1026" y="444"/>
                </a:lnTo>
                <a:lnTo>
                  <a:pt x="1026" y="507"/>
                </a:lnTo>
                <a:lnTo>
                  <a:pt x="927" y="507"/>
                </a:lnTo>
                <a:lnTo>
                  <a:pt x="927" y="558"/>
                </a:lnTo>
                <a:lnTo>
                  <a:pt x="858" y="558"/>
                </a:lnTo>
                <a:lnTo>
                  <a:pt x="858" y="603"/>
                </a:lnTo>
                <a:lnTo>
                  <a:pt x="837" y="603"/>
                </a:lnTo>
                <a:lnTo>
                  <a:pt x="837" y="648"/>
                </a:lnTo>
                <a:lnTo>
                  <a:pt x="654" y="648"/>
                </a:lnTo>
                <a:lnTo>
                  <a:pt x="654" y="693"/>
                </a:lnTo>
                <a:lnTo>
                  <a:pt x="483" y="693"/>
                </a:lnTo>
                <a:lnTo>
                  <a:pt x="483" y="786"/>
                </a:lnTo>
                <a:lnTo>
                  <a:pt x="201" y="786"/>
                </a:lnTo>
                <a:lnTo>
                  <a:pt x="201" y="828"/>
                </a:lnTo>
                <a:lnTo>
                  <a:pt x="174" y="828"/>
                </a:lnTo>
                <a:lnTo>
                  <a:pt x="174" y="945"/>
                </a:lnTo>
                <a:lnTo>
                  <a:pt x="123" y="945"/>
                </a:lnTo>
                <a:lnTo>
                  <a:pt x="123" y="984"/>
                </a:lnTo>
                <a:lnTo>
                  <a:pt x="0" y="987"/>
                </a:lnTo>
              </a:path>
            </a:pathLst>
          </a:custGeom>
          <a:ln w="19050">
            <a:solidFill>
              <a:schemeClr val="accent4"/>
            </a:solidFill>
            <a:headEnd/>
            <a:tailEnd/>
          </a:ln>
        </p:spPr>
        <p:style>
          <a:lnRef idx="1">
            <a:schemeClr val="dk1"/>
          </a:lnRef>
          <a:fillRef idx="0">
            <a:schemeClr val="dk1"/>
          </a:fillRef>
          <a:effectRef idx="0">
            <a:schemeClr val="dk1"/>
          </a:effectRef>
          <a:fontRef idx="minor">
            <a:schemeClr val="tx1"/>
          </a:fontRef>
        </p:style>
        <p:txBody>
          <a:bodyPr/>
          <a:lstStyle/>
          <a:p>
            <a:pPr eaLnBrk="0" hangingPunct="0">
              <a:defRPr/>
            </a:pPr>
            <a:endParaRPr lang="en-CA" sz="3200" dirty="0">
              <a:solidFill>
                <a:srgbClr val="000000"/>
              </a:solidFill>
              <a:latin typeface="Calibri" panose="020F0502020204030204" pitchFamily="34" charset="0"/>
              <a:cs typeface="Calibri" panose="020F0502020204030204" pitchFamily="34" charset="0"/>
            </a:endParaRPr>
          </a:p>
        </p:txBody>
      </p:sp>
      <p:sp>
        <p:nvSpPr>
          <p:cNvPr id="82" name="Line 28"/>
          <p:cNvSpPr>
            <a:spLocks noChangeShapeType="1"/>
          </p:cNvSpPr>
          <p:nvPr/>
        </p:nvSpPr>
        <p:spPr bwMode="auto">
          <a:xfrm rot="16200000">
            <a:off x="3873078" y="5559799"/>
            <a:ext cx="0" cy="181516"/>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867" dirty="0">
              <a:solidFill>
                <a:srgbClr val="000000"/>
              </a:solidFill>
              <a:latin typeface="Calibri" panose="020F0502020204030204" pitchFamily="34" charset="0"/>
              <a:cs typeface="Calibri" panose="020F0502020204030204" pitchFamily="34" charset="0"/>
            </a:endParaRPr>
          </a:p>
        </p:txBody>
      </p:sp>
      <p:sp>
        <p:nvSpPr>
          <p:cNvPr id="83" name="Text Box 27"/>
          <p:cNvSpPr txBox="1">
            <a:spLocks noChangeArrowheads="1"/>
          </p:cNvSpPr>
          <p:nvPr/>
        </p:nvSpPr>
        <p:spPr bwMode="auto">
          <a:xfrm>
            <a:off x="3447645" y="5477272"/>
            <a:ext cx="461119"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panose="020B0604020202020204" pitchFamily="34" charset="0"/>
                <a:ea typeface="ヒラギノ角ゴ Pro W3" charset="-128"/>
              </a:defRPr>
            </a:lvl1pPr>
            <a:lvl2pPr marL="742950" indent="-285750" eaLnBrk="0" hangingPunct="0">
              <a:defRPr sz="2400" b="1">
                <a:solidFill>
                  <a:schemeClr val="tx1"/>
                </a:solidFill>
                <a:latin typeface="Arial" panose="020B0604020202020204" pitchFamily="34" charset="0"/>
                <a:ea typeface="ヒラギノ角ゴ Pro W3" charset="-128"/>
              </a:defRPr>
            </a:lvl2pPr>
            <a:lvl3pPr marL="1143000" indent="-228600" eaLnBrk="0" hangingPunct="0">
              <a:defRPr sz="2400" b="1">
                <a:solidFill>
                  <a:schemeClr val="tx1"/>
                </a:solidFill>
                <a:latin typeface="Arial" panose="020B0604020202020204" pitchFamily="34" charset="0"/>
                <a:ea typeface="ヒラギノ角ゴ Pro W3" charset="-128"/>
              </a:defRPr>
            </a:lvl3pPr>
            <a:lvl4pPr marL="1600200" indent="-228600" eaLnBrk="0" hangingPunct="0">
              <a:defRPr sz="2400" b="1">
                <a:solidFill>
                  <a:schemeClr val="tx1"/>
                </a:solidFill>
                <a:latin typeface="Arial" panose="020B0604020202020204" pitchFamily="34" charset="0"/>
                <a:ea typeface="ヒラギノ角ゴ Pro W3" charset="-128"/>
              </a:defRPr>
            </a:lvl4pPr>
            <a:lvl5pPr marL="2057400" indent="-228600" eaLnBrk="0" hangingPunct="0">
              <a:defRPr sz="2400" b="1">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ヒラギノ角ゴ Pro W3" charset="-128"/>
              </a:defRPr>
            </a:lvl9pPr>
          </a:lstStyle>
          <a:p>
            <a:pPr algn="ctr"/>
            <a:r>
              <a:rPr lang="en-GB" altLang="en-US" sz="1867" b="0" dirty="0">
                <a:solidFill>
                  <a:srgbClr val="000000"/>
                </a:solidFill>
                <a:latin typeface="Calibri" panose="020F0502020204030204" pitchFamily="34" charset="0"/>
                <a:ea typeface="MS PGothic" panose="020B0600070205080204" pitchFamily="34" charset="-128"/>
                <a:cs typeface="Calibri" panose="020F0502020204030204" pitchFamily="34" charset="0"/>
              </a:rPr>
              <a:t>0</a:t>
            </a:r>
            <a:endParaRPr lang="en-US" altLang="en-US" sz="1867" b="0" dirty="0">
              <a:solidFill>
                <a:srgbClr val="000000"/>
              </a:solidFill>
              <a:latin typeface="Calibri" panose="020F0502020204030204" pitchFamily="34" charset="0"/>
              <a:ea typeface="MS PGothic" panose="020B0600070205080204" pitchFamily="34" charset="-128"/>
              <a:cs typeface="Calibri" panose="020F0502020204030204" pitchFamily="34" charset="0"/>
            </a:endParaRPr>
          </a:p>
        </p:txBody>
      </p:sp>
      <p:sp>
        <p:nvSpPr>
          <p:cNvPr id="84" name="TextBox 25"/>
          <p:cNvSpPr txBox="1">
            <a:spLocks noChangeArrowheads="1"/>
          </p:cNvSpPr>
          <p:nvPr/>
        </p:nvSpPr>
        <p:spPr bwMode="auto">
          <a:xfrm rot="16200000">
            <a:off x="820674" y="3700477"/>
            <a:ext cx="4452916" cy="287323"/>
          </a:xfrm>
          <a:prstGeom prst="rect">
            <a:avLst/>
          </a:prstGeom>
          <a:noFill/>
          <a:ln w="9525">
            <a:noFill/>
            <a:miter lim="800000"/>
            <a:headEnd/>
            <a:tailEnd/>
          </a:ln>
        </p:spPr>
        <p:txBody>
          <a:bodyPr wrap="square" lIns="0" tIns="0" rIns="120000" bIns="0" anchor="ctr">
            <a:spAutoFit/>
          </a:bodyPr>
          <a:lstStyle/>
          <a:p>
            <a:pPr algn="ctr" eaLnBrk="0" hangingPunct="0">
              <a:defRPr/>
            </a:pPr>
            <a:r>
              <a:rPr kumimoji="1" lang="en-GB" altLang="en-US" sz="1867" b="1" dirty="0">
                <a:solidFill>
                  <a:srgbClr val="000000"/>
                </a:solidFill>
                <a:latin typeface="Calibri" panose="020F0502020204030204" pitchFamily="34" charset="0"/>
                <a:ea typeface="MS PGothic"/>
                <a:cs typeface="Calibri" panose="020F0502020204030204" pitchFamily="34" charset="0"/>
              </a:rPr>
              <a:t>Patients With Bone Metastases or Dead (%)</a:t>
            </a:r>
          </a:p>
        </p:txBody>
      </p:sp>
      <p:sp>
        <p:nvSpPr>
          <p:cNvPr id="87" name="TextBox 25"/>
          <p:cNvSpPr txBox="1">
            <a:spLocks noChangeArrowheads="1"/>
          </p:cNvSpPr>
          <p:nvPr/>
        </p:nvSpPr>
        <p:spPr bwMode="auto">
          <a:xfrm>
            <a:off x="3590825" y="6098417"/>
            <a:ext cx="5869698" cy="287323"/>
          </a:xfrm>
          <a:prstGeom prst="rect">
            <a:avLst/>
          </a:prstGeom>
          <a:noFill/>
          <a:ln w="9525">
            <a:noFill/>
            <a:miter lim="800000"/>
            <a:headEnd/>
            <a:tailEnd/>
          </a:ln>
        </p:spPr>
        <p:txBody>
          <a:bodyPr wrap="square" lIns="0" tIns="0" rIns="120000" bIns="0" anchor="ctr">
            <a:spAutoFit/>
          </a:bodyPr>
          <a:lstStyle/>
          <a:p>
            <a:pPr algn="ctr" eaLnBrk="0" hangingPunct="0">
              <a:defRPr/>
            </a:pPr>
            <a:r>
              <a:rPr kumimoji="1" lang="en-GB" altLang="en-US" sz="1867" b="1" dirty="0">
                <a:solidFill>
                  <a:srgbClr val="000000"/>
                </a:solidFill>
                <a:latin typeface="Calibri" panose="020F0502020204030204" pitchFamily="34" charset="0"/>
                <a:ea typeface="MS PGothic"/>
                <a:cs typeface="Calibri" panose="020F0502020204030204" pitchFamily="34" charset="0"/>
              </a:rPr>
              <a:t>Yrs</a:t>
            </a:r>
          </a:p>
        </p:txBody>
      </p:sp>
      <p:sp>
        <p:nvSpPr>
          <p:cNvPr id="4" name="Text Box 11">
            <a:extLst>
              <a:ext uri="{FF2B5EF4-FFF2-40B4-BE49-F238E27FC236}">
                <a16:creationId xmlns:a16="http://schemas.microsoft.com/office/drawing/2014/main" id="{75B70528-9CA6-47CD-8427-46AF577B2A1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defTabSz="914400" fontAlgn="base">
              <a:lnSpc>
                <a:spcPct val="100000"/>
              </a:lnSpc>
              <a:spcBef>
                <a:spcPct val="0"/>
              </a:spcBef>
              <a:spcAft>
                <a:spcPct val="0"/>
              </a:spcAft>
              <a:buClrTx/>
              <a:buNone/>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Smith. JCO. 2005;23:2918.</a:t>
            </a:r>
          </a:p>
        </p:txBody>
      </p:sp>
    </p:spTree>
    <p:extLst>
      <p:ext uri="{BB962C8B-B14F-4D97-AF65-F5344CB8AC3E}">
        <p14:creationId xmlns:p14="http://schemas.microsoft.com/office/powerpoint/2010/main" val="39522333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Next-Generation Androgen Receptor Inhibitors</a:t>
            </a:r>
          </a:p>
        </p:txBody>
      </p:sp>
      <p:sp>
        <p:nvSpPr>
          <p:cNvPr id="9" name="Content Placeholder 2">
            <a:extLst>
              <a:ext uri="{FF2B5EF4-FFF2-40B4-BE49-F238E27FC236}">
                <a16:creationId xmlns:a16="http://schemas.microsoft.com/office/drawing/2014/main" id="{CC3632A8-3ECC-455E-857E-DA75959C049B}"/>
              </a:ext>
            </a:extLst>
          </p:cNvPr>
          <p:cNvSpPr txBox="1">
            <a:spLocks/>
          </p:cNvSpPr>
          <p:nvPr/>
        </p:nvSpPr>
        <p:spPr>
          <a:xfrm>
            <a:off x="808605" y="4448153"/>
            <a:ext cx="10363200" cy="1547531"/>
          </a:xfrm>
          <a:prstGeom prst="rect">
            <a:avLst/>
          </a:prstGeom>
        </p:spPr>
        <p:txBody>
          <a:bodyPr/>
          <a:lstStyle>
            <a:lvl1pPr marL="0" indent="0" algn="l" defTabSz="914400" rtl="0" eaLnBrk="1" latinLnBrk="0" hangingPunct="1">
              <a:spcBef>
                <a:spcPts val="0"/>
              </a:spcBef>
              <a:spcAft>
                <a:spcPts val="600"/>
              </a:spcAft>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spcBef>
                <a:spcPts val="0"/>
              </a:spcBef>
              <a:spcAft>
                <a:spcPts val="600"/>
              </a:spcAft>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257300" marR="0" indent="-342900" algn="l" defTabSz="914400" rtl="0" eaLnBrk="1" fontAlgn="auto" latinLnBrk="0" hangingPunct="1">
              <a:lnSpc>
                <a:spcPct val="100000"/>
              </a:lnSpc>
              <a:spcBef>
                <a:spcPts val="0"/>
              </a:spcBef>
              <a:spcAft>
                <a:spcPts val="600"/>
              </a:spcAft>
              <a:buClrTx/>
              <a:buSzPct val="70000"/>
              <a:buFont typeface="Wingdings 2" panose="05020102010507070707" pitchFamily="18" charset="2"/>
              <a:buChar char="®"/>
              <a:tabLst/>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ts val="0"/>
              </a:spcBef>
              <a:spcAft>
                <a:spcPts val="600"/>
              </a:spcAft>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ts val="0"/>
              </a:spcBef>
              <a:spcAft>
                <a:spcPts val="600"/>
              </a:spcAft>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80990" indent="-380990">
              <a:buFont typeface="Wingdings" panose="05000000000000000000" pitchFamily="2" charset="2"/>
              <a:buChar char="§"/>
            </a:pPr>
            <a:r>
              <a:rPr lang="en-GB" dirty="0">
                <a:solidFill>
                  <a:srgbClr val="000000"/>
                </a:solidFill>
                <a:latin typeface="Calibri" panose="020F0502020204030204" pitchFamily="34" charset="0"/>
                <a:cs typeface="Calibri" panose="020F0502020204030204" pitchFamily="34" charset="0"/>
              </a:rPr>
              <a:t>Apalutamide and enzalutamide have similar structures</a:t>
            </a:r>
            <a:r>
              <a:rPr lang="en-GB" baseline="30000" dirty="0">
                <a:solidFill>
                  <a:srgbClr val="000000"/>
                </a:solidFill>
                <a:latin typeface="Calibri" panose="020F0502020204030204" pitchFamily="34" charset="0"/>
                <a:cs typeface="Calibri" panose="020F0502020204030204" pitchFamily="34" charset="0"/>
              </a:rPr>
              <a:t>[1]</a:t>
            </a:r>
            <a:endParaRPr lang="en-GB" dirty="0">
              <a:solidFill>
                <a:srgbClr val="000000"/>
              </a:solidFill>
              <a:latin typeface="Calibri" panose="020F0502020204030204" pitchFamily="34" charset="0"/>
              <a:cs typeface="Calibri" panose="020F0502020204030204" pitchFamily="34" charset="0"/>
            </a:endParaRPr>
          </a:p>
          <a:p>
            <a:pPr marL="380990" indent="-380990">
              <a:buFont typeface="Wingdings" panose="05000000000000000000" pitchFamily="2" charset="2"/>
              <a:buChar char="§"/>
            </a:pPr>
            <a:r>
              <a:rPr lang="en-GB" dirty="0">
                <a:solidFill>
                  <a:srgbClr val="000000"/>
                </a:solidFill>
                <a:latin typeface="Calibri" panose="020F0502020204030204" pitchFamily="34" charset="0"/>
                <a:cs typeface="Calibri" panose="020F0502020204030204" pitchFamily="34" charset="0"/>
              </a:rPr>
              <a:t>Darolutamide is structurally distinct from apalutamide and enzalutamide, characterized by low blood–brain barrier penetration</a:t>
            </a:r>
            <a:r>
              <a:rPr lang="en-GB" baseline="30000" dirty="0">
                <a:solidFill>
                  <a:srgbClr val="000000"/>
                </a:solidFill>
                <a:latin typeface="Calibri" panose="020F0502020204030204" pitchFamily="34" charset="0"/>
                <a:cs typeface="Calibri" panose="020F0502020204030204" pitchFamily="34" charset="0"/>
              </a:rPr>
              <a:t> </a:t>
            </a:r>
            <a:r>
              <a:rPr lang="en-GB" dirty="0">
                <a:solidFill>
                  <a:srgbClr val="000000"/>
                </a:solidFill>
                <a:latin typeface="Calibri" panose="020F0502020204030204" pitchFamily="34" charset="0"/>
                <a:cs typeface="Calibri" panose="020F0502020204030204" pitchFamily="34" charset="0"/>
              </a:rPr>
              <a:t>and may have improved tolerability</a:t>
            </a:r>
            <a:r>
              <a:rPr lang="en-GB" baseline="30000" dirty="0">
                <a:solidFill>
                  <a:srgbClr val="000000"/>
                </a:solidFill>
                <a:latin typeface="Calibri" panose="020F0502020204030204" pitchFamily="34" charset="0"/>
                <a:cs typeface="Calibri" panose="020F0502020204030204" pitchFamily="34" charset="0"/>
              </a:rPr>
              <a:t>[2]</a:t>
            </a:r>
            <a:r>
              <a:rPr lang="en-GB" dirty="0">
                <a:solidFill>
                  <a:srgbClr val="000000"/>
                </a:solidFill>
                <a:latin typeface="Calibri" panose="020F0502020204030204" pitchFamily="34" charset="0"/>
                <a:cs typeface="Calibri" panose="020F0502020204030204" pitchFamily="34" charset="0"/>
              </a:rPr>
              <a:t> </a:t>
            </a:r>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24864" y="1981944"/>
            <a:ext cx="2964437" cy="1463040"/>
          </a:xfrm>
          <a:prstGeom prst="rect">
            <a:avLst/>
          </a:prstGeom>
          <a:noFill/>
          <a:ln w="28575">
            <a:noFill/>
            <a:miter lim="800000"/>
            <a:headEnd/>
            <a:tailEnd/>
          </a:ln>
          <a:effectLst/>
          <a:extLst>
            <a:ext uri="{909E8E84-426E-40DD-AFC4-6F175D3DCCD1}">
              <a14:hiddenFill xmlns:a14="http://schemas.microsoft.com/office/drawing/2010/main">
                <a:solidFill>
                  <a:schemeClr val="accent1"/>
                </a:solidFill>
              </a14:hiddenFill>
            </a:ext>
          </a:extLst>
        </p:spPr>
      </p:pic>
      <p:sp>
        <p:nvSpPr>
          <p:cNvPr id="5" name="Text Box 11">
            <a:extLst>
              <a:ext uri="{FF2B5EF4-FFF2-40B4-BE49-F238E27FC236}">
                <a16:creationId xmlns:a16="http://schemas.microsoft.com/office/drawing/2014/main" id="{A90790DC-38ED-4788-8932-597BDA79C71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defTabSz="914400" fontAlgn="base">
              <a:lnSpc>
                <a:spcPct val="100000"/>
              </a:lnSpc>
              <a:spcBef>
                <a:spcPct val="0"/>
              </a:spcBef>
              <a:spcAft>
                <a:spcPct val="0"/>
              </a:spcAft>
              <a:buClrTx/>
              <a:buNone/>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 Higano. Nat Rev Urol. 2019;16:335. 2. Zurth. ASCO GU 2019. Abstr 156.</a:t>
            </a:r>
          </a:p>
        </p:txBody>
      </p:sp>
      <p:pic>
        <p:nvPicPr>
          <p:cNvPr id="8" name="Picture 7" descr="A close up of a logo&#10;&#10;Description automatically generated">
            <a:extLst>
              <a:ext uri="{FF2B5EF4-FFF2-40B4-BE49-F238E27FC236}">
                <a16:creationId xmlns:a16="http://schemas.microsoft.com/office/drawing/2014/main" id="{7C5B02EF-2488-41DA-83A9-EC5648E8B073}"/>
              </a:ext>
            </a:extLst>
          </p:cNvPr>
          <p:cNvPicPr>
            <a:picLocks noChangeAspect="1"/>
          </p:cNvPicPr>
          <p:nvPr/>
        </p:nvPicPr>
        <p:blipFill rotWithShape="1">
          <a:blip r:embed="rId4">
            <a:extLst>
              <a:ext uri="{28A0092B-C50C-407E-A947-70E740481C1C}">
                <a14:useLocalDpi xmlns:a14="http://schemas.microsoft.com/office/drawing/2010/main" val="0"/>
              </a:ext>
            </a:extLst>
          </a:blip>
          <a:srcRect r="70359" b="5215"/>
          <a:stretch/>
        </p:blipFill>
        <p:spPr>
          <a:xfrm>
            <a:off x="4875736" y="2226534"/>
            <a:ext cx="2792219" cy="1254923"/>
          </a:xfrm>
          <a:prstGeom prst="rect">
            <a:avLst/>
          </a:prstGeom>
        </p:spPr>
      </p:pic>
      <p:pic>
        <p:nvPicPr>
          <p:cNvPr id="10" name="Picture 9" descr="A close up of a logo&#10;&#10;Description automatically generated">
            <a:extLst>
              <a:ext uri="{FF2B5EF4-FFF2-40B4-BE49-F238E27FC236}">
                <a16:creationId xmlns:a16="http://schemas.microsoft.com/office/drawing/2014/main" id="{4F772D51-8CEF-4E54-AC12-1F88D667C7D5}"/>
              </a:ext>
            </a:extLst>
          </p:cNvPr>
          <p:cNvPicPr>
            <a:picLocks noChangeAspect="1"/>
          </p:cNvPicPr>
          <p:nvPr/>
        </p:nvPicPr>
        <p:blipFill rotWithShape="1">
          <a:blip r:embed="rId4">
            <a:extLst>
              <a:ext uri="{28A0092B-C50C-407E-A947-70E740481C1C}">
                <a14:useLocalDpi xmlns:a14="http://schemas.microsoft.com/office/drawing/2010/main" val="0"/>
              </a:ext>
            </a:extLst>
          </a:blip>
          <a:srcRect l="31982" r="38555" b="5215"/>
          <a:stretch/>
        </p:blipFill>
        <p:spPr>
          <a:xfrm>
            <a:off x="1019486" y="2247136"/>
            <a:ext cx="2775474" cy="1254923"/>
          </a:xfrm>
          <a:prstGeom prst="rect">
            <a:avLst/>
          </a:prstGeom>
        </p:spPr>
      </p:pic>
      <p:sp>
        <p:nvSpPr>
          <p:cNvPr id="15" name="TextBox 14">
            <a:extLst>
              <a:ext uri="{FF2B5EF4-FFF2-40B4-BE49-F238E27FC236}">
                <a16:creationId xmlns:a16="http://schemas.microsoft.com/office/drawing/2014/main" id="{A2AE5398-ECD3-4E09-8E4D-7B9F86B2CC78}"/>
              </a:ext>
            </a:extLst>
          </p:cNvPr>
          <p:cNvSpPr txBox="1"/>
          <p:nvPr/>
        </p:nvSpPr>
        <p:spPr bwMode="auto">
          <a:xfrm>
            <a:off x="1491652" y="1657243"/>
            <a:ext cx="18311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Apalutamide</a:t>
            </a:r>
          </a:p>
        </p:txBody>
      </p:sp>
      <p:sp>
        <p:nvSpPr>
          <p:cNvPr id="21" name="TextBox 20">
            <a:extLst>
              <a:ext uri="{FF2B5EF4-FFF2-40B4-BE49-F238E27FC236}">
                <a16:creationId xmlns:a16="http://schemas.microsoft.com/office/drawing/2014/main" id="{C771E7DF-CBB7-489B-BBBD-CAF0F0233C77}"/>
              </a:ext>
            </a:extLst>
          </p:cNvPr>
          <p:cNvSpPr txBox="1"/>
          <p:nvPr/>
        </p:nvSpPr>
        <p:spPr bwMode="auto">
          <a:xfrm>
            <a:off x="5299159" y="1657243"/>
            <a:ext cx="19137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Enzalutamide</a:t>
            </a:r>
          </a:p>
        </p:txBody>
      </p:sp>
      <p:sp>
        <p:nvSpPr>
          <p:cNvPr id="22" name="TextBox 21">
            <a:extLst>
              <a:ext uri="{FF2B5EF4-FFF2-40B4-BE49-F238E27FC236}">
                <a16:creationId xmlns:a16="http://schemas.microsoft.com/office/drawing/2014/main" id="{4F4010DC-6314-46FD-B560-65837F97C4CF}"/>
              </a:ext>
            </a:extLst>
          </p:cNvPr>
          <p:cNvSpPr txBox="1"/>
          <p:nvPr/>
        </p:nvSpPr>
        <p:spPr bwMode="auto">
          <a:xfrm>
            <a:off x="8934893" y="1657243"/>
            <a:ext cx="19443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Darolutamide</a:t>
            </a:r>
          </a:p>
        </p:txBody>
      </p:sp>
    </p:spTree>
    <p:extLst>
      <p:ext uri="{BB962C8B-B14F-4D97-AF65-F5344CB8AC3E}">
        <p14:creationId xmlns:p14="http://schemas.microsoft.com/office/powerpoint/2010/main" val="41523258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7626F-302A-48AC-9638-93FAECF72DEB}"/>
              </a:ext>
            </a:extLst>
          </p:cNvPr>
          <p:cNvSpPr>
            <a:spLocks noGrp="1"/>
          </p:cNvSpPr>
          <p:nvPr>
            <p:ph type="title"/>
          </p:nvPr>
        </p:nvSpPr>
        <p:spPr>
          <a:xfrm>
            <a:off x="447199" y="47079"/>
            <a:ext cx="10872444" cy="1103313"/>
          </a:xfrm>
        </p:spPr>
        <p:txBody>
          <a:bodyPr/>
          <a:lstStyle/>
          <a:p>
            <a:r>
              <a:rPr lang="en-US" dirty="0"/>
              <a:t>Current Clinical Trials in Nonmetastatic CRPC</a:t>
            </a:r>
          </a:p>
        </p:txBody>
      </p:sp>
      <p:sp>
        <p:nvSpPr>
          <p:cNvPr id="4" name="Text Box 45">
            <a:extLst>
              <a:ext uri="{FF2B5EF4-FFF2-40B4-BE49-F238E27FC236}">
                <a16:creationId xmlns:a16="http://schemas.microsoft.com/office/drawing/2014/main" id="{EB5AD536-EBC0-412B-9DBF-A26D1E22108E}"/>
              </a:ext>
            </a:extLst>
          </p:cNvPr>
          <p:cNvSpPr txBox="1">
            <a:spLocks noChangeArrowheads="1"/>
          </p:cNvSpPr>
          <p:nvPr/>
        </p:nvSpPr>
        <p:spPr bwMode="auto">
          <a:xfrm>
            <a:off x="2379040" y="1655761"/>
            <a:ext cx="25685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nmCRPC</a:t>
            </a:r>
          </a:p>
        </p:txBody>
      </p:sp>
      <p:sp>
        <p:nvSpPr>
          <p:cNvPr id="5" name="Rectangle 49">
            <a:extLst>
              <a:ext uri="{FF2B5EF4-FFF2-40B4-BE49-F238E27FC236}">
                <a16:creationId xmlns:a16="http://schemas.microsoft.com/office/drawing/2014/main" id="{D445A6CA-7E26-42AD-BF93-04087E78EC69}"/>
              </a:ext>
            </a:extLst>
          </p:cNvPr>
          <p:cNvSpPr>
            <a:spLocks noChangeArrowheads="1"/>
          </p:cNvSpPr>
          <p:nvPr/>
        </p:nvSpPr>
        <p:spPr bwMode="auto">
          <a:xfrm>
            <a:off x="5548313" y="1258252"/>
            <a:ext cx="3790950" cy="83404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Apalutamide (SPARTAN)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Enzalutamide (PROSPER)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Darolutamide (ARAMIS)</a:t>
            </a:r>
          </a:p>
        </p:txBody>
      </p:sp>
      <p:sp>
        <p:nvSpPr>
          <p:cNvPr id="6" name="Rectangle 50">
            <a:extLst>
              <a:ext uri="{FF2B5EF4-FFF2-40B4-BE49-F238E27FC236}">
                <a16:creationId xmlns:a16="http://schemas.microsoft.com/office/drawing/2014/main" id="{F71B8EA9-699B-43D0-AA79-B77033D1FEC5}"/>
              </a:ext>
            </a:extLst>
          </p:cNvPr>
          <p:cNvSpPr>
            <a:spLocks noChangeArrowheads="1"/>
          </p:cNvSpPr>
          <p:nvPr/>
        </p:nvSpPr>
        <p:spPr bwMode="auto">
          <a:xfrm>
            <a:off x="5548313" y="2202816"/>
            <a:ext cx="3790950" cy="369332"/>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 name="Line 53">
            <a:extLst>
              <a:ext uri="{FF2B5EF4-FFF2-40B4-BE49-F238E27FC236}">
                <a16:creationId xmlns:a16="http://schemas.microsoft.com/office/drawing/2014/main" id="{81F3B721-6B4F-4948-9A2A-22C2679A8379}"/>
              </a:ext>
            </a:extLst>
          </p:cNvPr>
          <p:cNvSpPr>
            <a:spLocks noChangeShapeType="1"/>
          </p:cNvSpPr>
          <p:nvPr/>
        </p:nvSpPr>
        <p:spPr bwMode="auto">
          <a:xfrm>
            <a:off x="4811713" y="2007554"/>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 name="Line 54">
            <a:extLst>
              <a:ext uri="{FF2B5EF4-FFF2-40B4-BE49-F238E27FC236}">
                <a16:creationId xmlns:a16="http://schemas.microsoft.com/office/drawing/2014/main" id="{CB6201A1-CFA2-4251-8BB4-6BD0C1EAF195}"/>
              </a:ext>
            </a:extLst>
          </p:cNvPr>
          <p:cNvSpPr>
            <a:spLocks noChangeShapeType="1"/>
          </p:cNvSpPr>
          <p:nvPr/>
        </p:nvSpPr>
        <p:spPr bwMode="auto">
          <a:xfrm flipV="1">
            <a:off x="4811713" y="1407478"/>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F6AD6FB2-EE9B-4168-9E38-0A03C5C24CCF}"/>
              </a:ext>
            </a:extLst>
          </p:cNvPr>
          <p:cNvSpPr txBox="1"/>
          <p:nvPr/>
        </p:nvSpPr>
        <p:spPr bwMode="auto">
          <a:xfrm>
            <a:off x="4806952" y="1692879"/>
            <a:ext cx="5660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10" name="TextBox 9">
            <a:extLst>
              <a:ext uri="{FF2B5EF4-FFF2-40B4-BE49-F238E27FC236}">
                <a16:creationId xmlns:a16="http://schemas.microsoft.com/office/drawing/2014/main" id="{29445023-CC67-4BB6-BC6E-F04080A247CE}"/>
              </a:ext>
            </a:extLst>
          </p:cNvPr>
          <p:cNvSpPr txBox="1"/>
          <p:nvPr/>
        </p:nvSpPr>
        <p:spPr bwMode="auto">
          <a:xfrm>
            <a:off x="66091" y="6239112"/>
            <a:ext cx="98500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da-DK"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Small. ASCO 2020. Abstract 5516. 2. NCT01946204. 3. Smith. NEJM</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da-DK"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2018;378:1408.</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4. NCT02003924. 5. Sternberg. NEJM</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2020;382:2197.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 Hussain. NEJM. 2018;378:2465. 7. Sternberg. NEJM. 2020;382:2197. 8. Fizazi. ASCO 2020. Abstract 5514</a:t>
            </a:r>
            <a:r>
              <a:rPr kumimoji="0" lang="da-DK"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9. </a:t>
            </a:r>
            <a:r>
              <a:rPr kumimoji="0" lang="en-GB"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Fizazi. NEJM. 2019</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;380:1235.</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11" name="Straight Arrow Connector 10">
            <a:extLst>
              <a:ext uri="{FF2B5EF4-FFF2-40B4-BE49-F238E27FC236}">
                <a16:creationId xmlns:a16="http://schemas.microsoft.com/office/drawing/2014/main" id="{82BD5499-664D-48A2-BB1C-6D4EE5BF35D7}"/>
              </a:ext>
            </a:extLst>
          </p:cNvPr>
          <p:cNvCxnSpPr>
            <a:cxnSpLocks/>
          </p:cNvCxnSpPr>
          <p:nvPr/>
        </p:nvCxnSpPr>
        <p:spPr bwMode="auto">
          <a:xfrm>
            <a:off x="4806952" y="1258252"/>
            <a:ext cx="312303" cy="275908"/>
          </a:xfrm>
          <a:prstGeom prst="straightConnector1">
            <a:avLst/>
          </a:prstGeom>
          <a:noFill/>
          <a:ln w="12700" cap="flat" cmpd="sng" algn="ctr">
            <a:solidFill>
              <a:schemeClr val="bg1"/>
            </a:solidFill>
            <a:prstDash val="solid"/>
            <a:round/>
            <a:headEnd type="none" w="med" len="med"/>
            <a:tailEnd type="triangle"/>
          </a:ln>
          <a:effectLst/>
        </p:spPr>
      </p:cxnSp>
      <p:graphicFrame>
        <p:nvGraphicFramePr>
          <p:cNvPr id="15" name="Group 32">
            <a:extLst>
              <a:ext uri="{FF2B5EF4-FFF2-40B4-BE49-F238E27FC236}">
                <a16:creationId xmlns:a16="http://schemas.microsoft.com/office/drawing/2014/main" id="{ECD22425-602E-408B-986E-1D539897844B}"/>
              </a:ext>
            </a:extLst>
          </p:cNvPr>
          <p:cNvGraphicFramePr>
            <a:graphicFrameLocks noGrp="1"/>
          </p:cNvGraphicFramePr>
          <p:nvPr>
            <p:extLst>
              <p:ext uri="{D42A27DB-BD31-4B8C-83A1-F6EECF244321}">
                <p14:modId xmlns:p14="http://schemas.microsoft.com/office/powerpoint/2010/main" val="3748592791"/>
              </p:ext>
            </p:extLst>
          </p:nvPr>
        </p:nvGraphicFramePr>
        <p:xfrm>
          <a:off x="495301" y="2755218"/>
          <a:ext cx="11239499" cy="3413872"/>
        </p:xfrm>
        <a:graphic>
          <a:graphicData uri="http://schemas.openxmlformats.org/drawingml/2006/table">
            <a:tbl>
              <a:tblPr/>
              <a:tblGrid>
                <a:gridCol w="2379180">
                  <a:extLst>
                    <a:ext uri="{9D8B030D-6E8A-4147-A177-3AD203B41FA5}">
                      <a16:colId xmlns:a16="http://schemas.microsoft.com/office/drawing/2014/main" val="20000"/>
                    </a:ext>
                  </a:extLst>
                </a:gridCol>
                <a:gridCol w="2975919">
                  <a:extLst>
                    <a:ext uri="{9D8B030D-6E8A-4147-A177-3AD203B41FA5}">
                      <a16:colId xmlns:a16="http://schemas.microsoft.com/office/drawing/2014/main" val="20001"/>
                    </a:ext>
                  </a:extLst>
                </a:gridCol>
                <a:gridCol w="2974172">
                  <a:extLst>
                    <a:ext uri="{9D8B030D-6E8A-4147-A177-3AD203B41FA5}">
                      <a16:colId xmlns:a16="http://schemas.microsoft.com/office/drawing/2014/main" val="20002"/>
                    </a:ext>
                  </a:extLst>
                </a:gridCol>
                <a:gridCol w="2910228">
                  <a:extLst>
                    <a:ext uri="{9D8B030D-6E8A-4147-A177-3AD203B41FA5}">
                      <a16:colId xmlns:a16="http://schemas.microsoft.com/office/drawing/2014/main" val="2247648001"/>
                    </a:ext>
                  </a:extLst>
                </a:gridCol>
              </a:tblGrid>
              <a:tr h="18483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Criterion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SPARTAN (Apalutamide)</a:t>
                      </a:r>
                      <a:r>
                        <a:rPr kumimoji="0" lang="en-US" sz="1400" b="1" i="0" u="none" strike="noStrike" cap="none" normalizeH="0" baseline="30000" dirty="0">
                          <a:ln>
                            <a:noFill/>
                          </a:ln>
                          <a:solidFill>
                            <a:schemeClr val="tx1"/>
                          </a:solidFill>
                          <a:effectLst/>
                          <a:latin typeface="Calibri" panose="020F0502020204030204" pitchFamily="34" charset="0"/>
                        </a:rPr>
                        <a:t>[1-3]</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PROSPER (Enzalutamide)</a:t>
                      </a:r>
                      <a:r>
                        <a:rPr kumimoji="0" lang="en-US" sz="1400" b="1" i="0" u="none" strike="noStrike" cap="none" normalizeH="0" baseline="30000" dirty="0">
                          <a:ln>
                            <a:noFill/>
                          </a:ln>
                          <a:solidFill>
                            <a:schemeClr val="tx1"/>
                          </a:solidFill>
                          <a:effectLst/>
                          <a:latin typeface="Calibri" panose="020F0502020204030204" pitchFamily="34" charset="0"/>
                        </a:rPr>
                        <a:t>[4-7]</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ARAMIS (Darolutamide)</a:t>
                      </a:r>
                      <a:r>
                        <a:rPr kumimoji="0" lang="en-US" sz="1400" b="1" i="0" u="none" strike="noStrike" cap="none" normalizeH="0" baseline="30000" dirty="0">
                          <a:ln>
                            <a:noFill/>
                          </a:ln>
                          <a:solidFill>
                            <a:schemeClr val="tx1"/>
                          </a:solidFill>
                          <a:effectLst/>
                          <a:latin typeface="Calibri" panose="020F0502020204030204" pitchFamily="34" charset="0"/>
                        </a:rPr>
                        <a:t>[8,9]</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11762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Seizure history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Excluded, including predisposing conditions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Excluded, including predisposing conditions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Allowed, including predisposing conditions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1762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LN involvement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Pelvic LN progression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not</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considered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MFS event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Pelvic LN progression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was</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considered MFS event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Pelvic LN progression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not</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considered MFS event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1762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Bone targeting/sparing agent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Apalutamide: 10.2%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Placebo: 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Enzalutamide: 10.2%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Placebo: 10.4%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Darolutamide: 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Placebo: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PSA blinding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Secondary endpoints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Time to mets, PFS, TTP, OS,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time to first new chemo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Time to PSA progression, PSA RR, time to first neoplastic therapy, QoL, OS, safety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OS, time to pain progression, time to chemo, time to first symptomatic SRE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13654284"/>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Crossover unblinding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 patients (19%) continued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open-label apalutamide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 patients (19%) continued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open-label enzalutamide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170 patients (31%) continued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open-label darolutamide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94135230"/>
                  </a:ext>
                </a:extLst>
              </a:tr>
            </a:tbl>
          </a:graphicData>
        </a:graphic>
      </p:graphicFrame>
      <p:grpSp>
        <p:nvGrpSpPr>
          <p:cNvPr id="16" name="Group 7">
            <a:extLst>
              <a:ext uri="{FF2B5EF4-FFF2-40B4-BE49-F238E27FC236}">
                <a16:creationId xmlns:a16="http://schemas.microsoft.com/office/drawing/2014/main" id="{F8290CDA-84CF-44AA-9A36-8751BDBF1C70}"/>
              </a:ext>
            </a:extLst>
          </p:cNvPr>
          <p:cNvGrpSpPr>
            <a:grpSpLocks/>
          </p:cNvGrpSpPr>
          <p:nvPr/>
        </p:nvGrpSpPr>
        <p:grpSpPr bwMode="auto">
          <a:xfrm>
            <a:off x="9389569" y="6216652"/>
            <a:ext cx="2488502" cy="447822"/>
            <a:chOff x="9527309" y="3551529"/>
            <a:chExt cx="2488502" cy="448324"/>
          </a:xfrm>
        </p:grpSpPr>
        <p:pic>
          <p:nvPicPr>
            <p:cNvPr id="17" name="Picture 9">
              <a:extLst>
                <a:ext uri="{FF2B5EF4-FFF2-40B4-BE49-F238E27FC236}">
                  <a16:creationId xmlns:a16="http://schemas.microsoft.com/office/drawing/2014/main" id="{BDD48571-72CB-49BE-AAED-EEF298B5E97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 name="Rectangle 8">
              <a:extLst>
                <a:ext uri="{FF2B5EF4-FFF2-40B4-BE49-F238E27FC236}">
                  <a16:creationId xmlns:a16="http://schemas.microsoft.com/office/drawing/2014/main" id="{FC7EBE32-18CF-494B-83A3-CCFF010E4F3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9" name="TextBox 18">
            <a:extLst>
              <a:ext uri="{FF2B5EF4-FFF2-40B4-BE49-F238E27FC236}">
                <a16:creationId xmlns:a16="http://schemas.microsoft.com/office/drawing/2014/main" id="{2A9445DA-26E4-4A4F-B7B4-891351EE68B0}"/>
              </a:ext>
            </a:extLst>
          </p:cNvPr>
          <p:cNvSpPr txBox="1"/>
          <p:nvPr/>
        </p:nvSpPr>
        <p:spPr bwMode="auto">
          <a:xfrm>
            <a:off x="414863" y="873653"/>
            <a:ext cx="48666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PSADT (≤ 6 vs &gt; 6 mos), osteoclast-targeted therapy (yes vs no), presence of locoregional disease (SPARTAN only) </a:t>
            </a:r>
          </a:p>
        </p:txBody>
      </p:sp>
      <p:sp>
        <p:nvSpPr>
          <p:cNvPr id="20" name="TextBox 19">
            <a:extLst>
              <a:ext uri="{FF2B5EF4-FFF2-40B4-BE49-F238E27FC236}">
                <a16:creationId xmlns:a16="http://schemas.microsoft.com/office/drawing/2014/main" id="{4767D903-807F-4B63-8843-315F332103FA}"/>
              </a:ext>
            </a:extLst>
          </p:cNvPr>
          <p:cNvSpPr txBox="1"/>
          <p:nvPr/>
        </p:nvSpPr>
        <p:spPr bwMode="auto">
          <a:xfrm>
            <a:off x="10056681" y="1754454"/>
            <a:ext cx="17170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Primary Endpoint: MFS</a:t>
            </a:r>
          </a:p>
        </p:txBody>
      </p:sp>
      <p:sp>
        <p:nvSpPr>
          <p:cNvPr id="21" name="Arrow: Right 20">
            <a:extLst>
              <a:ext uri="{FF2B5EF4-FFF2-40B4-BE49-F238E27FC236}">
                <a16:creationId xmlns:a16="http://schemas.microsoft.com/office/drawing/2014/main" id="{A92101C7-7F8C-4F4B-976D-0A0CC8049AC6}"/>
              </a:ext>
            </a:extLst>
          </p:cNvPr>
          <p:cNvSpPr/>
          <p:nvPr/>
        </p:nvSpPr>
        <p:spPr bwMode="auto">
          <a:xfrm>
            <a:off x="9452630" y="1821788"/>
            <a:ext cx="631379" cy="480846"/>
          </a:xfrm>
          <a:prstGeom prst="rightArrow">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0300081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49A90BD-5FDE-4531-A43A-F1FEC0AB9C00}"/>
              </a:ext>
            </a:extLst>
          </p:cNvPr>
          <p:cNvSpPr>
            <a:spLocks noGrp="1"/>
          </p:cNvSpPr>
          <p:nvPr>
            <p:ph type="title"/>
          </p:nvPr>
        </p:nvSpPr>
        <p:spPr/>
        <p:txBody>
          <a:bodyPr/>
          <a:lstStyle/>
          <a:p>
            <a:r>
              <a:rPr lang="en-US" dirty="0"/>
              <a:t>SPARTAN, PROSPER, and ARAMIS: MFS </a:t>
            </a:r>
            <a:br>
              <a:rPr lang="en-US" dirty="0"/>
            </a:br>
            <a:r>
              <a:rPr lang="en-US" dirty="0"/>
              <a:t>(Primary Endpoint)*</a:t>
            </a:r>
          </a:p>
        </p:txBody>
      </p:sp>
      <p:grpSp>
        <p:nvGrpSpPr>
          <p:cNvPr id="5" name="Group 4">
            <a:extLst>
              <a:ext uri="{FF2B5EF4-FFF2-40B4-BE49-F238E27FC236}">
                <a16:creationId xmlns:a16="http://schemas.microsoft.com/office/drawing/2014/main" id="{87CD820D-79A2-4C0C-B968-4A4A7C3D739B}"/>
              </a:ext>
            </a:extLst>
          </p:cNvPr>
          <p:cNvGrpSpPr>
            <a:grpSpLocks/>
          </p:cNvGrpSpPr>
          <p:nvPr/>
        </p:nvGrpSpPr>
        <p:grpSpPr bwMode="auto">
          <a:xfrm>
            <a:off x="9388715" y="6215932"/>
            <a:ext cx="2488502" cy="447786"/>
            <a:chOff x="9527309" y="3551529"/>
            <a:chExt cx="2489149" cy="448404"/>
          </a:xfrm>
        </p:grpSpPr>
        <p:pic>
          <p:nvPicPr>
            <p:cNvPr id="6" name="Picture 9">
              <a:extLst>
                <a:ext uri="{FF2B5EF4-FFF2-40B4-BE49-F238E27FC236}">
                  <a16:creationId xmlns:a16="http://schemas.microsoft.com/office/drawing/2014/main" id="{76FD680F-69B6-47F5-A09C-3B7BC9C5299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6">
              <a:extLst>
                <a:ext uri="{FF2B5EF4-FFF2-40B4-BE49-F238E27FC236}">
                  <a16:creationId xmlns:a16="http://schemas.microsoft.com/office/drawing/2014/main" id="{4B36D9CE-32A1-4183-B1AD-CA7C3B312DF1}"/>
                </a:ext>
              </a:extLst>
            </p:cNvPr>
            <p:cNvSpPr>
              <a:spLocks noChangeArrowheads="1"/>
            </p:cNvSpPr>
            <p:nvPr/>
          </p:nvSpPr>
          <p:spPr bwMode="auto">
            <a:xfrm>
              <a:off x="9527309" y="3691731"/>
              <a:ext cx="2489149" cy="308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171"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
        <p:nvSpPr>
          <p:cNvPr id="8" name="Text Box 11">
            <a:extLst>
              <a:ext uri="{FF2B5EF4-FFF2-40B4-BE49-F238E27FC236}">
                <a16:creationId xmlns:a16="http://schemas.microsoft.com/office/drawing/2014/main" id="{34DE3AD3-2D14-480F-96AE-8F568CD6BA2B}"/>
              </a:ext>
            </a:extLst>
          </p:cNvPr>
          <p:cNvSpPr txBox="1">
            <a:spLocks noChangeArrowheads="1"/>
          </p:cNvSpPr>
          <p:nvPr/>
        </p:nvSpPr>
        <p:spPr bwMode="auto">
          <a:xfrm>
            <a:off x="415821" y="6384899"/>
            <a:ext cx="80084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defTabSz="91417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 Smith. NEJM. 2018;378:1408. 2. Hussain. NEJM. 2018;378:2465. 3.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Calibri" panose="020F0502020204030204" pitchFamily="34" charset="0"/>
              </a:rPr>
              <a:t>Fizazi.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NEJM. 2019;380:1235</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Calibri" panose="020F0502020204030204" pitchFamily="34" charset="0"/>
              </a:rPr>
              <a:t>.</a:t>
            </a:r>
          </a:p>
        </p:txBody>
      </p:sp>
      <p:sp>
        <p:nvSpPr>
          <p:cNvPr id="9" name="Title 3">
            <a:extLst>
              <a:ext uri="{FF2B5EF4-FFF2-40B4-BE49-F238E27FC236}">
                <a16:creationId xmlns:a16="http://schemas.microsoft.com/office/drawing/2014/main" id="{5D7EDE86-E5E1-44D9-9DAE-8EB40F6463E8}"/>
              </a:ext>
            </a:extLst>
          </p:cNvPr>
          <p:cNvSpPr txBox="1">
            <a:spLocks/>
          </p:cNvSpPr>
          <p:nvPr/>
        </p:nvSpPr>
        <p:spPr bwMode="auto">
          <a:xfrm>
            <a:off x="467688" y="4565484"/>
            <a:ext cx="3840480" cy="8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marL="214313" indent="-214313" defTabSz="342900">
              <a:defRPr>
                <a:solidFill>
                  <a:schemeClr val="tx1"/>
                </a:solidFill>
                <a:latin typeface="Calibri" pitchFamily="34" charset="0"/>
                <a:ea typeface="ＭＳ Ｐゴシック" pitchFamily="34" charset="-128"/>
              </a:defRPr>
            </a:lvl1pPr>
            <a:lvl2pPr marL="742950" indent="-285750" defTabSz="342900">
              <a:defRPr>
                <a:solidFill>
                  <a:schemeClr val="tx1"/>
                </a:solidFill>
                <a:latin typeface="Calibri" pitchFamily="34" charset="0"/>
                <a:ea typeface="ＭＳ Ｐゴシック" pitchFamily="34" charset="-128"/>
              </a:defRPr>
            </a:lvl2pPr>
            <a:lvl3pPr marL="1143000" indent="-228600" defTabSz="342900">
              <a:defRPr>
                <a:solidFill>
                  <a:schemeClr val="tx1"/>
                </a:solidFill>
                <a:latin typeface="Calibri" pitchFamily="34" charset="0"/>
                <a:ea typeface="ＭＳ Ｐゴシック" pitchFamily="34" charset="-128"/>
              </a:defRPr>
            </a:lvl3pPr>
            <a:lvl4pPr marL="1600200" indent="-228600" defTabSz="342900">
              <a:defRPr>
                <a:solidFill>
                  <a:schemeClr val="tx1"/>
                </a:solidFill>
                <a:latin typeface="Calibri" pitchFamily="34" charset="0"/>
                <a:ea typeface="ＭＳ Ｐゴシック" pitchFamily="34" charset="-128"/>
              </a:defRPr>
            </a:lvl4pPr>
            <a:lvl5pPr marL="2057400" indent="-228600" defTabSz="342900">
              <a:defRPr>
                <a:solidFill>
                  <a:schemeClr val="tx1"/>
                </a:solidFill>
                <a:latin typeface="Calibri" pitchFamily="34" charset="0"/>
                <a:ea typeface="ＭＳ Ｐゴシック" pitchFamily="34" charset="-128"/>
              </a:defRPr>
            </a:lvl5pPr>
            <a:lvl6pPr marL="2514600" indent="-228600" defTabSz="3429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3429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3429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3429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marL="285750" indent="-285750">
              <a:buFont typeface="Wingdings" panose="05000000000000000000" pitchFamily="2" charset="2"/>
              <a:buChar char="§"/>
              <a:defRPr/>
            </a:pPr>
            <a:r>
              <a:rPr kumimoji="0" lang="en-US" altLang="en-US" sz="16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rPr>
              <a:t>Median MFS, mos: </a:t>
            </a:r>
            <a:r>
              <a:rPr kumimoji="0" lang="en-US" altLang="en-US" sz="1600" b="1" i="0" u="none" strike="noStrike" kern="1200" cap="none" spc="0" normalizeH="0" baseline="0" noProof="0" dirty="0">
                <a:ln>
                  <a:noFill/>
                </a:ln>
                <a:solidFill>
                  <a:schemeClr val="accent1"/>
                </a:solidFill>
                <a:effectLst/>
                <a:uLnTx/>
                <a:uFillTx/>
                <a:latin typeface="Calibri" pitchFamily="34" charset="0"/>
                <a:ea typeface="ＭＳ Ｐゴシック" pitchFamily="34" charset="-128"/>
                <a:cs typeface="Calibri" panose="020F0502020204030204" pitchFamily="34" charset="0"/>
              </a:rPr>
              <a:t>Apa</a:t>
            </a:r>
            <a:r>
              <a:rPr kumimoji="0" lang="en-US" altLang="en-US" sz="16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rPr>
              <a:t> 40.5 vs </a:t>
            </a:r>
            <a:r>
              <a:rPr kumimoji="0" lang="en-US" altLang="en-US" sz="1600" b="1" i="0" u="none" strike="noStrike" kern="1200" cap="none" spc="0" normalizeH="0" baseline="0" noProof="0" dirty="0">
                <a:ln>
                  <a:noFill/>
                </a:ln>
                <a:solidFill>
                  <a:schemeClr val="accent3"/>
                </a:solidFill>
                <a:effectLst/>
                <a:uLnTx/>
                <a:uFillTx/>
                <a:latin typeface="Calibri" pitchFamily="34" charset="0"/>
                <a:ea typeface="ＭＳ Ｐゴシック" pitchFamily="34" charset="-128"/>
                <a:cs typeface="Calibri" panose="020F0502020204030204" pitchFamily="34" charset="0"/>
              </a:rPr>
              <a:t>Pbo</a:t>
            </a:r>
            <a:r>
              <a:rPr kumimoji="0" lang="en-US" altLang="en-US" sz="16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rPr>
              <a:t> 16.2</a:t>
            </a:r>
          </a:p>
          <a:p>
            <a:pPr marL="285750" marR="0" lvl="0" indent="-285750" algn="l" defTabSz="3429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rPr>
              <a:t>72% reduction of distant progression or death</a:t>
            </a:r>
          </a:p>
          <a:p>
            <a:pPr marL="285750" marR="0" lvl="0" indent="-285750" algn="l" defTabSz="3429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rPr>
              <a:t>24-mo additional MFS benefit</a:t>
            </a:r>
          </a:p>
          <a:p>
            <a:pPr marL="214313" marR="0" lvl="0" indent="-214313" algn="l" defTabSz="342900" rtl="0" eaLnBrk="1" fontAlgn="auto" latinLnBrk="0" hangingPunct="1">
              <a:lnSpc>
                <a:spcPct val="100000"/>
              </a:lnSpc>
              <a:spcBef>
                <a:spcPts val="0"/>
              </a:spcBef>
              <a:spcAft>
                <a:spcPts val="0"/>
              </a:spcAft>
              <a:buClrTx/>
              <a:buSzTx/>
              <a:buFont typeface="Arial" pitchFamily="34" charset="0"/>
              <a:buChar char="•"/>
              <a:tabLst/>
              <a:defRPr/>
            </a:pPr>
            <a:endParaRPr kumimoji="0" lang="en-US" altLang="en-US" sz="14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endParaRPr>
          </a:p>
        </p:txBody>
      </p:sp>
      <p:sp>
        <p:nvSpPr>
          <p:cNvPr id="10" name="Title 3">
            <a:extLst>
              <a:ext uri="{FF2B5EF4-FFF2-40B4-BE49-F238E27FC236}">
                <a16:creationId xmlns:a16="http://schemas.microsoft.com/office/drawing/2014/main" id="{3AFED477-E6F0-46DA-BF4A-EF5CBE9BD2B8}"/>
              </a:ext>
            </a:extLst>
          </p:cNvPr>
          <p:cNvSpPr txBox="1">
            <a:spLocks/>
          </p:cNvSpPr>
          <p:nvPr/>
        </p:nvSpPr>
        <p:spPr bwMode="auto">
          <a:xfrm>
            <a:off x="4175760" y="4565484"/>
            <a:ext cx="3840480" cy="845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marL="214313" indent="-214313" defTabSz="342900">
              <a:defRPr>
                <a:solidFill>
                  <a:schemeClr val="tx1"/>
                </a:solidFill>
                <a:latin typeface="Calibri" pitchFamily="34" charset="0"/>
                <a:ea typeface="ＭＳ Ｐゴシック" pitchFamily="34" charset="-128"/>
              </a:defRPr>
            </a:lvl1pPr>
            <a:lvl2pPr marL="742950" indent="-285750" defTabSz="342900">
              <a:defRPr>
                <a:solidFill>
                  <a:schemeClr val="tx1"/>
                </a:solidFill>
                <a:latin typeface="Calibri" pitchFamily="34" charset="0"/>
                <a:ea typeface="ＭＳ Ｐゴシック" pitchFamily="34" charset="-128"/>
              </a:defRPr>
            </a:lvl2pPr>
            <a:lvl3pPr marL="1143000" indent="-228600" defTabSz="342900">
              <a:defRPr>
                <a:solidFill>
                  <a:schemeClr val="tx1"/>
                </a:solidFill>
                <a:latin typeface="Calibri" pitchFamily="34" charset="0"/>
                <a:ea typeface="ＭＳ Ｐゴシック" pitchFamily="34" charset="-128"/>
              </a:defRPr>
            </a:lvl3pPr>
            <a:lvl4pPr marL="1600200" indent="-228600" defTabSz="342900">
              <a:defRPr>
                <a:solidFill>
                  <a:schemeClr val="tx1"/>
                </a:solidFill>
                <a:latin typeface="Calibri" pitchFamily="34" charset="0"/>
                <a:ea typeface="ＭＳ Ｐゴシック" pitchFamily="34" charset="-128"/>
              </a:defRPr>
            </a:lvl4pPr>
            <a:lvl5pPr marL="2057400" indent="-228600" defTabSz="342900">
              <a:defRPr>
                <a:solidFill>
                  <a:schemeClr val="tx1"/>
                </a:solidFill>
                <a:latin typeface="Calibri" pitchFamily="34" charset="0"/>
                <a:ea typeface="ＭＳ Ｐゴシック" pitchFamily="34" charset="-128"/>
              </a:defRPr>
            </a:lvl5pPr>
            <a:lvl6pPr marL="2514600" indent="-228600" defTabSz="3429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3429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3429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3429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marL="285750" indent="-285750">
              <a:buFont typeface="Wingdings" panose="05000000000000000000" pitchFamily="2" charset="2"/>
              <a:buChar char="§"/>
              <a:defRPr/>
            </a:pPr>
            <a:r>
              <a:rPr kumimoji="0" lang="en-US" altLang="en-US" sz="16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rPr>
              <a:t>Median MFS, mos: </a:t>
            </a:r>
            <a:r>
              <a:rPr kumimoji="0" lang="en-US" altLang="en-US" sz="1600" b="1" i="0" u="none" strike="noStrike" kern="1200" cap="none" spc="0" normalizeH="0" baseline="0" noProof="0" dirty="0">
                <a:ln>
                  <a:noFill/>
                </a:ln>
                <a:solidFill>
                  <a:schemeClr val="accent1"/>
                </a:solidFill>
                <a:effectLst/>
                <a:uLnTx/>
                <a:uFillTx/>
                <a:latin typeface="Calibri" pitchFamily="34" charset="0"/>
                <a:ea typeface="ＭＳ Ｐゴシック" pitchFamily="34" charset="-128"/>
                <a:cs typeface="Calibri" panose="020F0502020204030204" pitchFamily="34" charset="0"/>
              </a:rPr>
              <a:t>Enza</a:t>
            </a:r>
            <a:r>
              <a:rPr kumimoji="0" lang="en-US" altLang="en-US" sz="16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rPr>
              <a:t> 36.6 vs </a:t>
            </a:r>
            <a:r>
              <a:rPr kumimoji="0" lang="en-US" altLang="en-US" sz="1600" b="1" i="0" u="none" strike="noStrike" kern="1200" cap="none" spc="0" normalizeH="0" baseline="0" noProof="0" dirty="0">
                <a:ln>
                  <a:noFill/>
                </a:ln>
                <a:solidFill>
                  <a:schemeClr val="accent3"/>
                </a:solidFill>
                <a:effectLst/>
                <a:uLnTx/>
                <a:uFillTx/>
                <a:latin typeface="Calibri" pitchFamily="34" charset="0"/>
                <a:ea typeface="ＭＳ Ｐゴシック" pitchFamily="34" charset="-128"/>
                <a:cs typeface="Calibri" panose="020F0502020204030204" pitchFamily="34" charset="0"/>
              </a:rPr>
              <a:t>Pbo</a:t>
            </a:r>
            <a:r>
              <a:rPr kumimoji="0" lang="en-US" altLang="en-US" sz="16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rPr>
              <a:t> 14.7</a:t>
            </a:r>
          </a:p>
          <a:p>
            <a:pPr marL="285750" marR="0" lvl="0" indent="-285750" algn="l" defTabSz="3429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rPr>
              <a:t>71% reduction of distant progression or death </a:t>
            </a:r>
          </a:p>
          <a:p>
            <a:pPr marL="285750" marR="0" lvl="0" indent="-285750" algn="l" defTabSz="3429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rPr>
              <a:t>22-mo additional MFS benefit</a:t>
            </a:r>
          </a:p>
          <a:p>
            <a:pPr marL="214313" marR="0" lvl="0" indent="-214313" algn="l" defTabSz="342900" rtl="0" eaLnBrk="1" fontAlgn="auto" latinLnBrk="0" hangingPunct="1">
              <a:lnSpc>
                <a:spcPct val="100000"/>
              </a:lnSpc>
              <a:spcBef>
                <a:spcPts val="0"/>
              </a:spcBef>
              <a:spcAft>
                <a:spcPts val="0"/>
              </a:spcAft>
              <a:buClrTx/>
              <a:buSzTx/>
              <a:buFont typeface="Arial" pitchFamily="34" charset="0"/>
              <a:buChar char="•"/>
              <a:tabLst/>
              <a:defRPr/>
            </a:pPr>
            <a:endParaRPr kumimoji="0" lang="en-US" altLang="en-US" sz="14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endParaRPr>
          </a:p>
        </p:txBody>
      </p:sp>
      <p:sp>
        <p:nvSpPr>
          <p:cNvPr id="94" name="TextBox 93">
            <a:extLst>
              <a:ext uri="{FF2B5EF4-FFF2-40B4-BE49-F238E27FC236}">
                <a16:creationId xmlns:a16="http://schemas.microsoft.com/office/drawing/2014/main" id="{366E9A97-2298-4B42-B507-24AC0F2F3557}"/>
              </a:ext>
            </a:extLst>
          </p:cNvPr>
          <p:cNvSpPr txBox="1"/>
          <p:nvPr/>
        </p:nvSpPr>
        <p:spPr bwMode="auto">
          <a:xfrm>
            <a:off x="6286352" y="1864578"/>
            <a:ext cx="1764856" cy="668332"/>
          </a:xfrm>
          <a:prstGeom prst="rect">
            <a:avLst/>
          </a:prstGeom>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0.29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(95% CI: 0.24-0.35;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&lt; .001)</a:t>
            </a:r>
          </a:p>
        </p:txBody>
      </p:sp>
      <p:sp>
        <p:nvSpPr>
          <p:cNvPr id="95" name="TextBox 16">
            <a:extLst>
              <a:ext uri="{FF2B5EF4-FFF2-40B4-BE49-F238E27FC236}">
                <a16:creationId xmlns:a16="http://schemas.microsoft.com/office/drawing/2014/main" id="{E2B67A77-DDFC-4E11-84E0-BC55B3F3FEC4}"/>
              </a:ext>
            </a:extLst>
          </p:cNvPr>
          <p:cNvSpPr txBox="1">
            <a:spLocks noChangeArrowheads="1"/>
          </p:cNvSpPr>
          <p:nvPr/>
        </p:nvSpPr>
        <p:spPr bwMode="auto">
          <a:xfrm>
            <a:off x="5781664" y="1589181"/>
            <a:ext cx="14730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5800">
              <a:defRPr>
                <a:solidFill>
                  <a:schemeClr val="tx1"/>
                </a:solidFill>
                <a:latin typeface="Calibri" pitchFamily="34" charset="0"/>
                <a:ea typeface="ＭＳ Ｐゴシック" pitchFamily="34" charset="-128"/>
              </a:defRPr>
            </a:lvl1pPr>
            <a:lvl2pPr marL="742950" indent="-285750" defTabSz="685800">
              <a:defRPr>
                <a:solidFill>
                  <a:schemeClr val="tx1"/>
                </a:solidFill>
                <a:latin typeface="Calibri" pitchFamily="34" charset="0"/>
                <a:ea typeface="ＭＳ Ｐゴシック" pitchFamily="34" charset="-128"/>
              </a:defRPr>
            </a:lvl2pPr>
            <a:lvl3pPr marL="1143000" indent="-228600" defTabSz="685800">
              <a:defRPr>
                <a:solidFill>
                  <a:schemeClr val="tx1"/>
                </a:solidFill>
                <a:latin typeface="Calibri" pitchFamily="34" charset="0"/>
                <a:ea typeface="ＭＳ Ｐゴシック" pitchFamily="34" charset="-128"/>
              </a:defRPr>
            </a:lvl3pPr>
            <a:lvl4pPr marL="1600200" indent="-228600" defTabSz="685800">
              <a:defRPr>
                <a:solidFill>
                  <a:schemeClr val="tx1"/>
                </a:solidFill>
                <a:latin typeface="Calibri" pitchFamily="34" charset="0"/>
                <a:ea typeface="ＭＳ Ｐゴシック" pitchFamily="34" charset="-128"/>
              </a:defRPr>
            </a:lvl4pPr>
            <a:lvl5pPr marL="2057400" indent="-228600" defTabSz="685800">
              <a:defRPr>
                <a:solidFill>
                  <a:schemeClr val="tx1"/>
                </a:solidFill>
                <a:latin typeface="Calibri" pitchFamily="34" charset="0"/>
                <a:ea typeface="ＭＳ Ｐゴシック" pitchFamily="34" charset="-128"/>
              </a:defRPr>
            </a:lvl5pPr>
            <a:lvl6pPr marL="2514600" indent="-228600" defTabSz="6858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6858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6858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6858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PROSPER</a:t>
            </a:r>
            <a:r>
              <a:rPr kumimoji="0" lang="en-US" altLang="en-US" sz="1800" b="1" i="0" u="none" strike="noStrike" kern="1200" cap="none" spc="0" normalizeH="0" baseline="30000" noProof="0" dirty="0">
                <a:ln>
                  <a:noFill/>
                </a:ln>
                <a:solidFill>
                  <a:srgbClr val="000000"/>
                </a:solidFill>
                <a:effectLst/>
                <a:uLnTx/>
                <a:uFillTx/>
                <a:latin typeface="Calibri" pitchFamily="34" charset="0"/>
                <a:ea typeface="ＭＳ Ｐゴシック" pitchFamily="34" charset="-128"/>
                <a:cs typeface="+mn-cs"/>
              </a:rPr>
              <a:t>[2]</a:t>
            </a:r>
          </a:p>
        </p:txBody>
      </p:sp>
      <p:sp>
        <p:nvSpPr>
          <p:cNvPr id="97" name="TextBox 25">
            <a:extLst>
              <a:ext uri="{FF2B5EF4-FFF2-40B4-BE49-F238E27FC236}">
                <a16:creationId xmlns:a16="http://schemas.microsoft.com/office/drawing/2014/main" id="{00EB1D4A-EDDA-402D-A362-F9927C18CB65}"/>
              </a:ext>
            </a:extLst>
          </p:cNvPr>
          <p:cNvSpPr txBox="1">
            <a:spLocks noChangeArrowheads="1"/>
          </p:cNvSpPr>
          <p:nvPr/>
        </p:nvSpPr>
        <p:spPr bwMode="auto">
          <a:xfrm>
            <a:off x="5814047" y="4044214"/>
            <a:ext cx="899352" cy="23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ＭＳ Ｐゴシック" pitchFamily="34" charset="-128"/>
              </a:defRPr>
            </a:lvl1pPr>
            <a:lvl2pPr marL="742950" indent="-285750">
              <a:defRPr>
                <a:solidFill>
                  <a:schemeClr val="tx1"/>
                </a:solidFill>
                <a:latin typeface="Calibri" pitchFamily="34" charset="0"/>
                <a:ea typeface="ＭＳ Ｐゴシック" pitchFamily="34" charset="-128"/>
              </a:defRPr>
            </a:lvl2pPr>
            <a:lvl3pPr marL="1143000" indent="-228600">
              <a:defRPr>
                <a:solidFill>
                  <a:schemeClr val="tx1"/>
                </a:solidFill>
                <a:latin typeface="Calibri" pitchFamily="34" charset="0"/>
                <a:ea typeface="ＭＳ Ｐゴシック" pitchFamily="34" charset="-128"/>
              </a:defRPr>
            </a:lvl3pPr>
            <a:lvl4pPr marL="1600200" indent="-228600">
              <a:defRPr>
                <a:solidFill>
                  <a:schemeClr val="tx1"/>
                </a:solidFill>
                <a:latin typeface="Calibri" pitchFamily="34" charset="0"/>
                <a:ea typeface="ＭＳ Ｐゴシック" pitchFamily="34" charset="-128"/>
              </a:defRPr>
            </a:lvl4pPr>
            <a:lvl5pPr marL="2057400" indent="-228600">
              <a:defRPr>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400" b="1"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Mos</a:t>
            </a:r>
          </a:p>
        </p:txBody>
      </p:sp>
      <p:sp>
        <p:nvSpPr>
          <p:cNvPr id="325" name="TextBox 324">
            <a:extLst>
              <a:ext uri="{FF2B5EF4-FFF2-40B4-BE49-F238E27FC236}">
                <a16:creationId xmlns:a16="http://schemas.microsoft.com/office/drawing/2014/main" id="{F004F2B8-9E32-42F9-8EE7-99627AD09384}"/>
              </a:ext>
            </a:extLst>
          </p:cNvPr>
          <p:cNvSpPr txBox="1"/>
          <p:nvPr/>
        </p:nvSpPr>
        <p:spPr bwMode="auto">
          <a:xfrm>
            <a:off x="3094633" y="6094968"/>
            <a:ext cx="60027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*Caveat: comparing across trials is problematic; not a head-to-head comparison</a:t>
            </a:r>
          </a:p>
        </p:txBody>
      </p:sp>
      <p:sp>
        <p:nvSpPr>
          <p:cNvPr id="11" name="TextBox 19">
            <a:extLst>
              <a:ext uri="{FF2B5EF4-FFF2-40B4-BE49-F238E27FC236}">
                <a16:creationId xmlns:a16="http://schemas.microsoft.com/office/drawing/2014/main" id="{F8FB9D87-E526-4EB1-8120-D822A2DEF764}"/>
              </a:ext>
            </a:extLst>
          </p:cNvPr>
          <p:cNvSpPr txBox="1">
            <a:spLocks noChangeArrowheads="1"/>
          </p:cNvSpPr>
          <p:nvPr/>
        </p:nvSpPr>
        <p:spPr bwMode="auto">
          <a:xfrm>
            <a:off x="2694892" y="1892216"/>
            <a:ext cx="1663553" cy="587185"/>
          </a:xfrm>
          <a:prstGeom prst="rect">
            <a:avLst/>
          </a:prstGeom>
          <a:noFill/>
          <a:ln>
            <a:noFill/>
          </a:ln>
        </p:spPr>
        <p:txBody>
          <a:bodyPr/>
          <a:lstStyle>
            <a:lvl1pPr>
              <a:defRPr>
                <a:solidFill>
                  <a:schemeClr val="tx1"/>
                </a:solidFill>
                <a:latin typeface="Calibri" pitchFamily="34" charset="0"/>
                <a:ea typeface="ＭＳ Ｐゴシック" pitchFamily="34" charset="-128"/>
              </a:defRPr>
            </a:lvl1pPr>
            <a:lvl2pPr marL="742950" indent="-285750">
              <a:defRPr>
                <a:solidFill>
                  <a:schemeClr val="tx1"/>
                </a:solidFill>
                <a:latin typeface="Calibri" pitchFamily="34" charset="0"/>
                <a:ea typeface="ＭＳ Ｐゴシック" pitchFamily="34" charset="-128"/>
              </a:defRPr>
            </a:lvl2pPr>
            <a:lvl3pPr marL="1143000" indent="-228600">
              <a:defRPr>
                <a:solidFill>
                  <a:schemeClr val="tx1"/>
                </a:solidFill>
                <a:latin typeface="Calibri" pitchFamily="34" charset="0"/>
                <a:ea typeface="ＭＳ Ｐゴシック" pitchFamily="34" charset="-128"/>
              </a:defRPr>
            </a:lvl3pPr>
            <a:lvl4pPr marL="1600200" indent="-228600">
              <a:defRPr>
                <a:solidFill>
                  <a:schemeClr val="tx1"/>
                </a:solidFill>
                <a:latin typeface="Calibri" pitchFamily="34" charset="0"/>
                <a:ea typeface="ＭＳ Ｐゴシック" pitchFamily="34" charset="-128"/>
              </a:defRPr>
            </a:lvl4pPr>
            <a:lvl5pPr marL="2057400" indent="-228600">
              <a:defRPr>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HR: 0.28 </a:t>
            </a:r>
            <a:br>
              <a:rPr kumimoji="0" lang="en-US" altLang="en-US" sz="14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br>
            <a:r>
              <a:rPr kumimoji="0" lang="en-US" altLang="en-US" sz="14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(95% CI: 0.23-0.35;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P</a:t>
            </a:r>
            <a:r>
              <a:rPr kumimoji="0" lang="en-US" altLang="en-US" sz="14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 &lt; .001)</a:t>
            </a:r>
          </a:p>
        </p:txBody>
      </p:sp>
      <p:sp>
        <p:nvSpPr>
          <p:cNvPr id="14" name="TextBox 14">
            <a:extLst>
              <a:ext uri="{FF2B5EF4-FFF2-40B4-BE49-F238E27FC236}">
                <a16:creationId xmlns:a16="http://schemas.microsoft.com/office/drawing/2014/main" id="{634B8F14-37F2-4707-A4FB-6132F459BCAF}"/>
              </a:ext>
            </a:extLst>
          </p:cNvPr>
          <p:cNvSpPr txBox="1">
            <a:spLocks noChangeArrowheads="1"/>
          </p:cNvSpPr>
          <p:nvPr/>
        </p:nvSpPr>
        <p:spPr bwMode="auto">
          <a:xfrm>
            <a:off x="1690843" y="1589181"/>
            <a:ext cx="1485483" cy="279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5800">
              <a:defRPr>
                <a:solidFill>
                  <a:schemeClr val="tx1"/>
                </a:solidFill>
                <a:latin typeface="Calibri" pitchFamily="34" charset="0"/>
                <a:ea typeface="ＭＳ Ｐゴシック" pitchFamily="34" charset="-128"/>
              </a:defRPr>
            </a:lvl1pPr>
            <a:lvl2pPr marL="742950" indent="-285750" defTabSz="685800">
              <a:defRPr>
                <a:solidFill>
                  <a:schemeClr val="tx1"/>
                </a:solidFill>
                <a:latin typeface="Calibri" pitchFamily="34" charset="0"/>
                <a:ea typeface="ＭＳ Ｐゴシック" pitchFamily="34" charset="-128"/>
              </a:defRPr>
            </a:lvl2pPr>
            <a:lvl3pPr marL="1143000" indent="-228600" defTabSz="685800">
              <a:defRPr>
                <a:solidFill>
                  <a:schemeClr val="tx1"/>
                </a:solidFill>
                <a:latin typeface="Calibri" pitchFamily="34" charset="0"/>
                <a:ea typeface="ＭＳ Ｐゴシック" pitchFamily="34" charset="-128"/>
              </a:defRPr>
            </a:lvl3pPr>
            <a:lvl4pPr marL="1600200" indent="-228600" defTabSz="685800">
              <a:defRPr>
                <a:solidFill>
                  <a:schemeClr val="tx1"/>
                </a:solidFill>
                <a:latin typeface="Calibri" pitchFamily="34" charset="0"/>
                <a:ea typeface="ＭＳ Ｐゴシック" pitchFamily="34" charset="-128"/>
              </a:defRPr>
            </a:lvl4pPr>
            <a:lvl5pPr marL="2057400" indent="-228600" defTabSz="685800">
              <a:defRPr>
                <a:solidFill>
                  <a:schemeClr val="tx1"/>
                </a:solidFill>
                <a:latin typeface="Calibri" pitchFamily="34" charset="0"/>
                <a:ea typeface="ＭＳ Ｐゴシック" pitchFamily="34" charset="-128"/>
              </a:defRPr>
            </a:lvl5pPr>
            <a:lvl6pPr marL="2514600" indent="-228600" defTabSz="6858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6858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6858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6858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SPARTAN</a:t>
            </a:r>
            <a:r>
              <a:rPr kumimoji="0" lang="en-US" altLang="en-US" sz="1800" b="1" i="0" u="none" strike="noStrike" kern="1200" cap="none" spc="0" normalizeH="0" baseline="30000" noProof="0" dirty="0">
                <a:ln>
                  <a:noFill/>
                </a:ln>
                <a:solidFill>
                  <a:srgbClr val="000000"/>
                </a:solidFill>
                <a:effectLst/>
                <a:uLnTx/>
                <a:uFillTx/>
                <a:latin typeface="Calibri" pitchFamily="34" charset="0"/>
                <a:ea typeface="ＭＳ Ｐゴシック" pitchFamily="34" charset="-128"/>
                <a:cs typeface="+mn-cs"/>
              </a:rPr>
              <a:t>[1]</a:t>
            </a:r>
          </a:p>
        </p:txBody>
      </p:sp>
      <p:sp>
        <p:nvSpPr>
          <p:cNvPr id="17" name="TextBox 41">
            <a:extLst>
              <a:ext uri="{FF2B5EF4-FFF2-40B4-BE49-F238E27FC236}">
                <a16:creationId xmlns:a16="http://schemas.microsoft.com/office/drawing/2014/main" id="{47029354-13DA-4355-93A5-DFB837F27677}"/>
              </a:ext>
            </a:extLst>
          </p:cNvPr>
          <p:cNvSpPr txBox="1">
            <a:spLocks noChangeArrowheads="1"/>
          </p:cNvSpPr>
          <p:nvPr/>
        </p:nvSpPr>
        <p:spPr bwMode="auto">
          <a:xfrm rot="16200000">
            <a:off x="-531437" y="2808677"/>
            <a:ext cx="24105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ＭＳ Ｐゴシック" pitchFamily="34" charset="-128"/>
              </a:defRPr>
            </a:lvl1pPr>
            <a:lvl2pPr marL="742950" indent="-285750">
              <a:defRPr>
                <a:solidFill>
                  <a:schemeClr val="tx1"/>
                </a:solidFill>
                <a:latin typeface="Calibri" pitchFamily="34" charset="0"/>
                <a:ea typeface="ＭＳ Ｐゴシック" pitchFamily="34" charset="-128"/>
              </a:defRPr>
            </a:lvl2pPr>
            <a:lvl3pPr marL="1143000" indent="-228600">
              <a:defRPr>
                <a:solidFill>
                  <a:schemeClr val="tx1"/>
                </a:solidFill>
                <a:latin typeface="Calibri" pitchFamily="34" charset="0"/>
                <a:ea typeface="ＭＳ Ｐゴシック" pitchFamily="34" charset="-128"/>
              </a:defRPr>
            </a:lvl3pPr>
            <a:lvl4pPr marL="1600200" indent="-228600">
              <a:defRPr>
                <a:solidFill>
                  <a:schemeClr val="tx1"/>
                </a:solidFill>
                <a:latin typeface="Calibri" pitchFamily="34" charset="0"/>
                <a:ea typeface="ＭＳ Ｐゴシック" pitchFamily="34" charset="-128"/>
              </a:defRPr>
            </a:lvl4pPr>
            <a:lvl5pPr marL="2057400" indent="-228600">
              <a:defRPr>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400" b="1"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Metastases-Free Survival (%)</a:t>
            </a:r>
          </a:p>
        </p:txBody>
      </p:sp>
      <p:sp>
        <p:nvSpPr>
          <p:cNvPr id="18" name="TextBox 25">
            <a:extLst>
              <a:ext uri="{FF2B5EF4-FFF2-40B4-BE49-F238E27FC236}">
                <a16:creationId xmlns:a16="http://schemas.microsoft.com/office/drawing/2014/main" id="{592D7036-1A34-4045-BBAD-1A60D47060B2}"/>
              </a:ext>
            </a:extLst>
          </p:cNvPr>
          <p:cNvSpPr txBox="1">
            <a:spLocks noChangeArrowheads="1"/>
          </p:cNvSpPr>
          <p:nvPr/>
        </p:nvSpPr>
        <p:spPr bwMode="auto">
          <a:xfrm>
            <a:off x="1993619" y="4042157"/>
            <a:ext cx="1046525" cy="232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ＭＳ Ｐゴシック" pitchFamily="34" charset="-128"/>
              </a:defRPr>
            </a:lvl1pPr>
            <a:lvl2pPr marL="742950" indent="-285750">
              <a:defRPr>
                <a:solidFill>
                  <a:schemeClr val="tx1"/>
                </a:solidFill>
                <a:latin typeface="Calibri" pitchFamily="34" charset="0"/>
                <a:ea typeface="ＭＳ Ｐゴシック" pitchFamily="34" charset="-128"/>
              </a:defRPr>
            </a:lvl2pPr>
            <a:lvl3pPr marL="1143000" indent="-228600">
              <a:defRPr>
                <a:solidFill>
                  <a:schemeClr val="tx1"/>
                </a:solidFill>
                <a:latin typeface="Calibri" pitchFamily="34" charset="0"/>
                <a:ea typeface="ＭＳ Ｐゴシック" pitchFamily="34" charset="-128"/>
              </a:defRPr>
            </a:lvl3pPr>
            <a:lvl4pPr marL="1600200" indent="-228600">
              <a:defRPr>
                <a:solidFill>
                  <a:schemeClr val="tx1"/>
                </a:solidFill>
                <a:latin typeface="Calibri" pitchFamily="34" charset="0"/>
                <a:ea typeface="ＭＳ Ｐゴシック" pitchFamily="34" charset="-128"/>
              </a:defRPr>
            </a:lvl4pPr>
            <a:lvl5pPr marL="2057400" indent="-228600">
              <a:defRPr>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400" b="1"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Mos</a:t>
            </a:r>
          </a:p>
        </p:txBody>
      </p:sp>
      <p:sp>
        <p:nvSpPr>
          <p:cNvPr id="21" name="Rectangle 5">
            <a:extLst>
              <a:ext uri="{FF2B5EF4-FFF2-40B4-BE49-F238E27FC236}">
                <a16:creationId xmlns:a16="http://schemas.microsoft.com/office/drawing/2014/main" id="{78AF5ED6-97E1-41F0-835E-FCF10BDE1480}"/>
              </a:ext>
            </a:extLst>
          </p:cNvPr>
          <p:cNvSpPr>
            <a:spLocks noChangeArrowheads="1"/>
          </p:cNvSpPr>
          <p:nvPr/>
        </p:nvSpPr>
        <p:spPr bwMode="auto">
          <a:xfrm>
            <a:off x="788137" y="2103287"/>
            <a:ext cx="27411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2" name="Freeform 6">
            <a:extLst>
              <a:ext uri="{FF2B5EF4-FFF2-40B4-BE49-F238E27FC236}">
                <a16:creationId xmlns:a16="http://schemas.microsoft.com/office/drawing/2014/main" id="{3082AB10-8233-4558-A1C9-DE9012FF2B2A}"/>
              </a:ext>
            </a:extLst>
          </p:cNvPr>
          <p:cNvSpPr>
            <a:spLocks/>
          </p:cNvSpPr>
          <p:nvPr/>
        </p:nvSpPr>
        <p:spPr bwMode="auto">
          <a:xfrm>
            <a:off x="1043062" y="2177763"/>
            <a:ext cx="2898389" cy="1720173"/>
          </a:xfrm>
          <a:custGeom>
            <a:avLst/>
            <a:gdLst>
              <a:gd name="T0" fmla="*/ 0 w 2092"/>
              <a:gd name="T1" fmla="*/ 0 h 1432"/>
              <a:gd name="T2" fmla="*/ 40 w 2092"/>
              <a:gd name="T3" fmla="*/ 0 h 1432"/>
              <a:gd name="T4" fmla="*/ 40 w 2092"/>
              <a:gd name="T5" fmla="*/ 1390 h 1432"/>
              <a:gd name="T6" fmla="*/ 2092 w 2092"/>
              <a:gd name="T7" fmla="*/ 1390 h 1432"/>
              <a:gd name="T8" fmla="*/ 2092 w 2092"/>
              <a:gd name="T9" fmla="*/ 1432 h 1432"/>
            </a:gdLst>
            <a:ahLst/>
            <a:cxnLst>
              <a:cxn ang="0">
                <a:pos x="T0" y="T1"/>
              </a:cxn>
              <a:cxn ang="0">
                <a:pos x="T2" y="T3"/>
              </a:cxn>
              <a:cxn ang="0">
                <a:pos x="T4" y="T5"/>
              </a:cxn>
              <a:cxn ang="0">
                <a:pos x="T6" y="T7"/>
              </a:cxn>
              <a:cxn ang="0">
                <a:pos x="T8" y="T9"/>
              </a:cxn>
            </a:cxnLst>
            <a:rect l="0" t="0" r="r" b="b"/>
            <a:pathLst>
              <a:path w="2092" h="1432">
                <a:moveTo>
                  <a:pt x="0" y="0"/>
                </a:moveTo>
                <a:lnTo>
                  <a:pt x="40" y="0"/>
                </a:lnTo>
                <a:lnTo>
                  <a:pt x="40" y="1390"/>
                </a:lnTo>
                <a:lnTo>
                  <a:pt x="2092" y="1390"/>
                </a:lnTo>
                <a:lnTo>
                  <a:pt x="2092" y="1432"/>
                </a:lnTo>
              </a:path>
            </a:pathLst>
          </a:custGeom>
          <a:noFill/>
          <a:ln w="2857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3" name="Rectangle 7">
            <a:extLst>
              <a:ext uri="{FF2B5EF4-FFF2-40B4-BE49-F238E27FC236}">
                <a16:creationId xmlns:a16="http://schemas.microsoft.com/office/drawing/2014/main" id="{FC191E07-9A86-4D8C-B024-D5DFA98F8E94}"/>
              </a:ext>
            </a:extLst>
          </p:cNvPr>
          <p:cNvSpPr>
            <a:spLocks noChangeArrowheads="1"/>
          </p:cNvSpPr>
          <p:nvPr/>
        </p:nvSpPr>
        <p:spPr bwMode="auto">
          <a:xfrm>
            <a:off x="862952" y="2439633"/>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 name="Line 8">
            <a:extLst>
              <a:ext uri="{FF2B5EF4-FFF2-40B4-BE49-F238E27FC236}">
                <a16:creationId xmlns:a16="http://schemas.microsoft.com/office/drawing/2014/main" id="{BE619ACA-DAEB-49E1-8BE1-29576BB3074E}"/>
              </a:ext>
            </a:extLst>
          </p:cNvPr>
          <p:cNvSpPr>
            <a:spLocks noChangeShapeType="1"/>
          </p:cNvSpPr>
          <p:nvPr/>
        </p:nvSpPr>
        <p:spPr bwMode="auto">
          <a:xfrm>
            <a:off x="1043062" y="2514110"/>
            <a:ext cx="55419"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5" name="Rectangle 9">
            <a:extLst>
              <a:ext uri="{FF2B5EF4-FFF2-40B4-BE49-F238E27FC236}">
                <a16:creationId xmlns:a16="http://schemas.microsoft.com/office/drawing/2014/main" id="{F111231D-A446-4E5D-B512-EBE63E59C05B}"/>
              </a:ext>
            </a:extLst>
          </p:cNvPr>
          <p:cNvSpPr>
            <a:spLocks noChangeArrowheads="1"/>
          </p:cNvSpPr>
          <p:nvPr/>
        </p:nvSpPr>
        <p:spPr bwMode="auto">
          <a:xfrm>
            <a:off x="862952" y="2775980"/>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6" name="Line 10">
            <a:extLst>
              <a:ext uri="{FF2B5EF4-FFF2-40B4-BE49-F238E27FC236}">
                <a16:creationId xmlns:a16="http://schemas.microsoft.com/office/drawing/2014/main" id="{013C4817-3934-44BB-BD64-5722BD1E0CA1}"/>
              </a:ext>
            </a:extLst>
          </p:cNvPr>
          <p:cNvSpPr>
            <a:spLocks noChangeShapeType="1"/>
          </p:cNvSpPr>
          <p:nvPr/>
        </p:nvSpPr>
        <p:spPr bwMode="auto">
          <a:xfrm>
            <a:off x="1043062" y="2850457"/>
            <a:ext cx="55419"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7" name="Rectangle 11">
            <a:extLst>
              <a:ext uri="{FF2B5EF4-FFF2-40B4-BE49-F238E27FC236}">
                <a16:creationId xmlns:a16="http://schemas.microsoft.com/office/drawing/2014/main" id="{3B6B8FAC-7556-46E6-B050-018719722C8B}"/>
              </a:ext>
            </a:extLst>
          </p:cNvPr>
          <p:cNvSpPr>
            <a:spLocks noChangeArrowheads="1"/>
          </p:cNvSpPr>
          <p:nvPr/>
        </p:nvSpPr>
        <p:spPr bwMode="auto">
          <a:xfrm>
            <a:off x="862952" y="3105119"/>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8" name="Line 12">
            <a:extLst>
              <a:ext uri="{FF2B5EF4-FFF2-40B4-BE49-F238E27FC236}">
                <a16:creationId xmlns:a16="http://schemas.microsoft.com/office/drawing/2014/main" id="{DA0BACF3-1F44-439B-B007-D3748453D2E3}"/>
              </a:ext>
            </a:extLst>
          </p:cNvPr>
          <p:cNvSpPr>
            <a:spLocks noChangeShapeType="1"/>
          </p:cNvSpPr>
          <p:nvPr/>
        </p:nvSpPr>
        <p:spPr bwMode="auto">
          <a:xfrm>
            <a:off x="1043062" y="3179596"/>
            <a:ext cx="55419"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9" name="Rectangle 13">
            <a:extLst>
              <a:ext uri="{FF2B5EF4-FFF2-40B4-BE49-F238E27FC236}">
                <a16:creationId xmlns:a16="http://schemas.microsoft.com/office/drawing/2014/main" id="{BC8F47CC-E948-49A8-BAEA-26862B2B9806}"/>
              </a:ext>
            </a:extLst>
          </p:cNvPr>
          <p:cNvSpPr>
            <a:spLocks noChangeArrowheads="1"/>
          </p:cNvSpPr>
          <p:nvPr/>
        </p:nvSpPr>
        <p:spPr bwMode="auto">
          <a:xfrm>
            <a:off x="862952" y="3434258"/>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0" name="Line 14">
            <a:extLst>
              <a:ext uri="{FF2B5EF4-FFF2-40B4-BE49-F238E27FC236}">
                <a16:creationId xmlns:a16="http://schemas.microsoft.com/office/drawing/2014/main" id="{8A23EDBF-45EE-4EA3-B57B-3742EFF3BEF4}"/>
              </a:ext>
            </a:extLst>
          </p:cNvPr>
          <p:cNvSpPr>
            <a:spLocks noChangeShapeType="1"/>
          </p:cNvSpPr>
          <p:nvPr/>
        </p:nvSpPr>
        <p:spPr bwMode="auto">
          <a:xfrm>
            <a:off x="1043062" y="3508735"/>
            <a:ext cx="55419"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1" name="Rectangle 15">
            <a:extLst>
              <a:ext uri="{FF2B5EF4-FFF2-40B4-BE49-F238E27FC236}">
                <a16:creationId xmlns:a16="http://schemas.microsoft.com/office/drawing/2014/main" id="{1BEBD2A1-9E70-4E53-8EE7-CDF20A807152}"/>
              </a:ext>
            </a:extLst>
          </p:cNvPr>
          <p:cNvSpPr>
            <a:spLocks noChangeArrowheads="1"/>
          </p:cNvSpPr>
          <p:nvPr/>
        </p:nvSpPr>
        <p:spPr bwMode="auto">
          <a:xfrm>
            <a:off x="940538" y="3768202"/>
            <a:ext cx="913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2" name="Rectangle 16">
            <a:extLst>
              <a:ext uri="{FF2B5EF4-FFF2-40B4-BE49-F238E27FC236}">
                <a16:creationId xmlns:a16="http://schemas.microsoft.com/office/drawing/2014/main" id="{DC00E499-3614-4728-B460-8B85E7F49B8A}"/>
              </a:ext>
            </a:extLst>
          </p:cNvPr>
          <p:cNvSpPr>
            <a:spLocks noChangeArrowheads="1"/>
          </p:cNvSpPr>
          <p:nvPr/>
        </p:nvSpPr>
        <p:spPr bwMode="auto">
          <a:xfrm>
            <a:off x="3863865" y="3890729"/>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44</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3" name="Line 17">
            <a:extLst>
              <a:ext uri="{FF2B5EF4-FFF2-40B4-BE49-F238E27FC236}">
                <a16:creationId xmlns:a16="http://schemas.microsoft.com/office/drawing/2014/main" id="{DE377E9F-0CA7-4D51-94DF-8E6761BBC420}"/>
              </a:ext>
            </a:extLst>
          </p:cNvPr>
          <p:cNvSpPr>
            <a:spLocks noChangeShapeType="1"/>
          </p:cNvSpPr>
          <p:nvPr/>
        </p:nvSpPr>
        <p:spPr bwMode="auto">
          <a:xfrm>
            <a:off x="3689297" y="3847484"/>
            <a:ext cx="0" cy="50452"/>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4" name="Rectangle 18">
            <a:extLst>
              <a:ext uri="{FF2B5EF4-FFF2-40B4-BE49-F238E27FC236}">
                <a16:creationId xmlns:a16="http://schemas.microsoft.com/office/drawing/2014/main" id="{89A1BDFB-73FA-4FDD-96DA-0C27CC6BA7C0}"/>
              </a:ext>
            </a:extLst>
          </p:cNvPr>
          <p:cNvSpPr>
            <a:spLocks noChangeArrowheads="1"/>
          </p:cNvSpPr>
          <p:nvPr/>
        </p:nvSpPr>
        <p:spPr bwMode="auto">
          <a:xfrm>
            <a:off x="3611711" y="3890729"/>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5" name="Line 19">
            <a:extLst>
              <a:ext uri="{FF2B5EF4-FFF2-40B4-BE49-F238E27FC236}">
                <a16:creationId xmlns:a16="http://schemas.microsoft.com/office/drawing/2014/main" id="{729EF2CB-8053-4633-AB06-C3BC4D752003}"/>
              </a:ext>
            </a:extLst>
          </p:cNvPr>
          <p:cNvSpPr>
            <a:spLocks noChangeShapeType="1"/>
          </p:cNvSpPr>
          <p:nvPr/>
        </p:nvSpPr>
        <p:spPr bwMode="auto">
          <a:xfrm>
            <a:off x="3437143" y="3847484"/>
            <a:ext cx="0" cy="50452"/>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6" name="Rectangle 20">
            <a:extLst>
              <a:ext uri="{FF2B5EF4-FFF2-40B4-BE49-F238E27FC236}">
                <a16:creationId xmlns:a16="http://schemas.microsoft.com/office/drawing/2014/main" id="{C2520034-14C6-426B-A101-327FBD60B8CD}"/>
              </a:ext>
            </a:extLst>
          </p:cNvPr>
          <p:cNvSpPr>
            <a:spLocks noChangeArrowheads="1"/>
          </p:cNvSpPr>
          <p:nvPr/>
        </p:nvSpPr>
        <p:spPr bwMode="auto">
          <a:xfrm>
            <a:off x="3356786" y="3890729"/>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36</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7" name="Line 21">
            <a:extLst>
              <a:ext uri="{FF2B5EF4-FFF2-40B4-BE49-F238E27FC236}">
                <a16:creationId xmlns:a16="http://schemas.microsoft.com/office/drawing/2014/main" id="{3D39AB1E-041E-4C85-8249-3A66F309D355}"/>
              </a:ext>
            </a:extLst>
          </p:cNvPr>
          <p:cNvSpPr>
            <a:spLocks noChangeShapeType="1"/>
          </p:cNvSpPr>
          <p:nvPr/>
        </p:nvSpPr>
        <p:spPr bwMode="auto">
          <a:xfrm>
            <a:off x="3171134" y="3847484"/>
            <a:ext cx="0" cy="50452"/>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8" name="Rectangle 22">
            <a:extLst>
              <a:ext uri="{FF2B5EF4-FFF2-40B4-BE49-F238E27FC236}">
                <a16:creationId xmlns:a16="http://schemas.microsoft.com/office/drawing/2014/main" id="{E00B3273-08ED-4235-9E24-72938B6D6904}"/>
              </a:ext>
            </a:extLst>
          </p:cNvPr>
          <p:cNvSpPr>
            <a:spLocks noChangeArrowheads="1"/>
          </p:cNvSpPr>
          <p:nvPr/>
        </p:nvSpPr>
        <p:spPr bwMode="auto">
          <a:xfrm>
            <a:off x="3093548" y="3890729"/>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32</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9" name="Line 23">
            <a:extLst>
              <a:ext uri="{FF2B5EF4-FFF2-40B4-BE49-F238E27FC236}">
                <a16:creationId xmlns:a16="http://schemas.microsoft.com/office/drawing/2014/main" id="{0AA6CF44-1939-43BB-9C85-42E873D811A5}"/>
              </a:ext>
            </a:extLst>
          </p:cNvPr>
          <p:cNvSpPr>
            <a:spLocks noChangeShapeType="1"/>
          </p:cNvSpPr>
          <p:nvPr/>
        </p:nvSpPr>
        <p:spPr bwMode="auto">
          <a:xfrm>
            <a:off x="2910667" y="3847484"/>
            <a:ext cx="0" cy="50452"/>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0" name="Rectangle 24">
            <a:extLst>
              <a:ext uri="{FF2B5EF4-FFF2-40B4-BE49-F238E27FC236}">
                <a16:creationId xmlns:a16="http://schemas.microsoft.com/office/drawing/2014/main" id="{CD35CB8E-6C71-4D3F-886F-D04FBBE05D00}"/>
              </a:ext>
            </a:extLst>
          </p:cNvPr>
          <p:cNvSpPr>
            <a:spLocks noChangeArrowheads="1"/>
          </p:cNvSpPr>
          <p:nvPr/>
        </p:nvSpPr>
        <p:spPr bwMode="auto">
          <a:xfrm>
            <a:off x="2833081" y="3890729"/>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28</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4" name="Rectangle 28">
            <a:extLst>
              <a:ext uri="{FF2B5EF4-FFF2-40B4-BE49-F238E27FC236}">
                <a16:creationId xmlns:a16="http://schemas.microsoft.com/office/drawing/2014/main" id="{03756AC5-673B-4D72-8C46-5609CA1823C2}"/>
              </a:ext>
            </a:extLst>
          </p:cNvPr>
          <p:cNvSpPr>
            <a:spLocks noChangeArrowheads="1"/>
          </p:cNvSpPr>
          <p:nvPr/>
        </p:nvSpPr>
        <p:spPr bwMode="auto">
          <a:xfrm>
            <a:off x="874511" y="4138183"/>
            <a:ext cx="3526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5" name="Line 29">
            <a:extLst>
              <a:ext uri="{FF2B5EF4-FFF2-40B4-BE49-F238E27FC236}">
                <a16:creationId xmlns:a16="http://schemas.microsoft.com/office/drawing/2014/main" id="{A8AC5443-5EC0-4E80-84E9-DDABA28560CA}"/>
              </a:ext>
            </a:extLst>
          </p:cNvPr>
          <p:cNvSpPr>
            <a:spLocks noChangeShapeType="1"/>
          </p:cNvSpPr>
          <p:nvPr/>
        </p:nvSpPr>
        <p:spPr bwMode="auto">
          <a:xfrm>
            <a:off x="2658512" y="3847484"/>
            <a:ext cx="0" cy="50452"/>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6" name="Rectangle 30">
            <a:extLst>
              <a:ext uri="{FF2B5EF4-FFF2-40B4-BE49-F238E27FC236}">
                <a16:creationId xmlns:a16="http://schemas.microsoft.com/office/drawing/2014/main" id="{1AB36C6E-C7F8-4614-8F6B-04543E736266}"/>
              </a:ext>
            </a:extLst>
          </p:cNvPr>
          <p:cNvSpPr>
            <a:spLocks noChangeArrowheads="1"/>
          </p:cNvSpPr>
          <p:nvPr/>
        </p:nvSpPr>
        <p:spPr bwMode="auto">
          <a:xfrm>
            <a:off x="2580926" y="3890729"/>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7" name="Line 31">
            <a:extLst>
              <a:ext uri="{FF2B5EF4-FFF2-40B4-BE49-F238E27FC236}">
                <a16:creationId xmlns:a16="http://schemas.microsoft.com/office/drawing/2014/main" id="{AFEF9F8C-9CBC-47ED-A250-0D02696CE5BF}"/>
              </a:ext>
            </a:extLst>
          </p:cNvPr>
          <p:cNvSpPr>
            <a:spLocks noChangeShapeType="1"/>
          </p:cNvSpPr>
          <p:nvPr/>
        </p:nvSpPr>
        <p:spPr bwMode="auto">
          <a:xfrm>
            <a:off x="2392503" y="3847484"/>
            <a:ext cx="0" cy="50452"/>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8" name="Rectangle 32">
            <a:extLst>
              <a:ext uri="{FF2B5EF4-FFF2-40B4-BE49-F238E27FC236}">
                <a16:creationId xmlns:a16="http://schemas.microsoft.com/office/drawing/2014/main" id="{5DAE93DF-5E71-4535-A2AF-595BC90350DA}"/>
              </a:ext>
            </a:extLst>
          </p:cNvPr>
          <p:cNvSpPr>
            <a:spLocks noChangeArrowheads="1"/>
          </p:cNvSpPr>
          <p:nvPr/>
        </p:nvSpPr>
        <p:spPr bwMode="auto">
          <a:xfrm>
            <a:off x="2314917" y="3890729"/>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9" name="Line 33">
            <a:extLst>
              <a:ext uri="{FF2B5EF4-FFF2-40B4-BE49-F238E27FC236}">
                <a16:creationId xmlns:a16="http://schemas.microsoft.com/office/drawing/2014/main" id="{185D7022-9F8C-4600-B9C1-DFC8E19CF116}"/>
              </a:ext>
            </a:extLst>
          </p:cNvPr>
          <p:cNvSpPr>
            <a:spLocks noChangeShapeType="1"/>
          </p:cNvSpPr>
          <p:nvPr/>
        </p:nvSpPr>
        <p:spPr bwMode="auto">
          <a:xfrm>
            <a:off x="2132036" y="3847484"/>
            <a:ext cx="0" cy="50452"/>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0" name="Rectangle 34">
            <a:extLst>
              <a:ext uri="{FF2B5EF4-FFF2-40B4-BE49-F238E27FC236}">
                <a16:creationId xmlns:a16="http://schemas.microsoft.com/office/drawing/2014/main" id="{220E22A0-67C4-4C9F-B317-CBDC2E49DAA8}"/>
              </a:ext>
            </a:extLst>
          </p:cNvPr>
          <p:cNvSpPr>
            <a:spLocks noChangeArrowheads="1"/>
          </p:cNvSpPr>
          <p:nvPr/>
        </p:nvSpPr>
        <p:spPr bwMode="auto">
          <a:xfrm>
            <a:off x="2054450" y="3890729"/>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16</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1" name="Line 35">
            <a:extLst>
              <a:ext uri="{FF2B5EF4-FFF2-40B4-BE49-F238E27FC236}">
                <a16:creationId xmlns:a16="http://schemas.microsoft.com/office/drawing/2014/main" id="{9242CD9F-0EA9-4FD4-8008-BBDECF152BC5}"/>
              </a:ext>
            </a:extLst>
          </p:cNvPr>
          <p:cNvSpPr>
            <a:spLocks noChangeShapeType="1"/>
          </p:cNvSpPr>
          <p:nvPr/>
        </p:nvSpPr>
        <p:spPr bwMode="auto">
          <a:xfrm>
            <a:off x="1356177" y="3847484"/>
            <a:ext cx="0" cy="50452"/>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2" name="Rectangle 36">
            <a:extLst>
              <a:ext uri="{FF2B5EF4-FFF2-40B4-BE49-F238E27FC236}">
                <a16:creationId xmlns:a16="http://schemas.microsoft.com/office/drawing/2014/main" id="{80ADC470-2431-4B20-B7A6-37270C4CE43A}"/>
              </a:ext>
            </a:extLst>
          </p:cNvPr>
          <p:cNvSpPr>
            <a:spLocks noChangeArrowheads="1"/>
          </p:cNvSpPr>
          <p:nvPr/>
        </p:nvSpPr>
        <p:spPr bwMode="auto">
          <a:xfrm>
            <a:off x="1317384" y="3890729"/>
            <a:ext cx="913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3" name="Line 37">
            <a:extLst>
              <a:ext uri="{FF2B5EF4-FFF2-40B4-BE49-F238E27FC236}">
                <a16:creationId xmlns:a16="http://schemas.microsoft.com/office/drawing/2014/main" id="{B0BFF350-C9A4-4436-AB45-D22C86283637}"/>
              </a:ext>
            </a:extLst>
          </p:cNvPr>
          <p:cNvSpPr>
            <a:spLocks noChangeShapeType="1"/>
          </p:cNvSpPr>
          <p:nvPr/>
        </p:nvSpPr>
        <p:spPr bwMode="auto">
          <a:xfrm>
            <a:off x="1092939" y="3847484"/>
            <a:ext cx="0" cy="50452"/>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4" name="Rectangle 38">
            <a:extLst>
              <a:ext uri="{FF2B5EF4-FFF2-40B4-BE49-F238E27FC236}">
                <a16:creationId xmlns:a16="http://schemas.microsoft.com/office/drawing/2014/main" id="{0A1DD51C-3B26-45E9-AFA7-99E53885CDB2}"/>
              </a:ext>
            </a:extLst>
          </p:cNvPr>
          <p:cNvSpPr>
            <a:spLocks noChangeArrowheads="1"/>
          </p:cNvSpPr>
          <p:nvPr/>
        </p:nvSpPr>
        <p:spPr bwMode="auto">
          <a:xfrm>
            <a:off x="1054146" y="3890729"/>
            <a:ext cx="913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5" name="Line 39">
            <a:extLst>
              <a:ext uri="{FF2B5EF4-FFF2-40B4-BE49-F238E27FC236}">
                <a16:creationId xmlns:a16="http://schemas.microsoft.com/office/drawing/2014/main" id="{CCFE4585-58DB-4A9F-8565-7AB2839EED0B}"/>
              </a:ext>
            </a:extLst>
          </p:cNvPr>
          <p:cNvSpPr>
            <a:spLocks noChangeShapeType="1"/>
          </p:cNvSpPr>
          <p:nvPr/>
        </p:nvSpPr>
        <p:spPr bwMode="auto">
          <a:xfrm>
            <a:off x="1879882" y="3847484"/>
            <a:ext cx="0" cy="50452"/>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6" name="Rectangle 40">
            <a:extLst>
              <a:ext uri="{FF2B5EF4-FFF2-40B4-BE49-F238E27FC236}">
                <a16:creationId xmlns:a16="http://schemas.microsoft.com/office/drawing/2014/main" id="{4928B446-1B09-49BF-943E-3599C1ABACE7}"/>
              </a:ext>
            </a:extLst>
          </p:cNvPr>
          <p:cNvSpPr>
            <a:spLocks noChangeArrowheads="1"/>
          </p:cNvSpPr>
          <p:nvPr/>
        </p:nvSpPr>
        <p:spPr bwMode="auto">
          <a:xfrm>
            <a:off x="1802296" y="3890729"/>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7" name="Line 41">
            <a:extLst>
              <a:ext uri="{FF2B5EF4-FFF2-40B4-BE49-F238E27FC236}">
                <a16:creationId xmlns:a16="http://schemas.microsoft.com/office/drawing/2014/main" id="{06169D2B-B7A3-4483-889F-2824315C3CC5}"/>
              </a:ext>
            </a:extLst>
          </p:cNvPr>
          <p:cNvSpPr>
            <a:spLocks noChangeShapeType="1"/>
          </p:cNvSpPr>
          <p:nvPr/>
        </p:nvSpPr>
        <p:spPr bwMode="auto">
          <a:xfrm>
            <a:off x="1616644" y="3847484"/>
            <a:ext cx="0" cy="50452"/>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8" name="Rectangle 42">
            <a:extLst>
              <a:ext uri="{FF2B5EF4-FFF2-40B4-BE49-F238E27FC236}">
                <a16:creationId xmlns:a16="http://schemas.microsoft.com/office/drawing/2014/main" id="{517D5DEC-756D-4955-8669-7335D2808618}"/>
              </a:ext>
            </a:extLst>
          </p:cNvPr>
          <p:cNvSpPr>
            <a:spLocks noChangeArrowheads="1"/>
          </p:cNvSpPr>
          <p:nvPr/>
        </p:nvSpPr>
        <p:spPr bwMode="auto">
          <a:xfrm>
            <a:off x="1577851" y="3890729"/>
            <a:ext cx="913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7" name="Line 71">
            <a:extLst>
              <a:ext uri="{FF2B5EF4-FFF2-40B4-BE49-F238E27FC236}">
                <a16:creationId xmlns:a16="http://schemas.microsoft.com/office/drawing/2014/main" id="{E4CDBE1C-8529-4F5F-AB05-FF4656722CE0}"/>
              </a:ext>
            </a:extLst>
          </p:cNvPr>
          <p:cNvSpPr>
            <a:spLocks noChangeShapeType="1"/>
          </p:cNvSpPr>
          <p:nvPr/>
        </p:nvSpPr>
        <p:spPr bwMode="auto">
          <a:xfrm>
            <a:off x="1043062" y="3842679"/>
            <a:ext cx="55419"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88" name="Line 72">
            <a:extLst>
              <a:ext uri="{FF2B5EF4-FFF2-40B4-BE49-F238E27FC236}">
                <a16:creationId xmlns:a16="http://schemas.microsoft.com/office/drawing/2014/main" id="{70BA6D66-BFA5-4AB6-95FE-AA2D7C901355}"/>
              </a:ext>
            </a:extLst>
          </p:cNvPr>
          <p:cNvSpPr>
            <a:spLocks noChangeShapeType="1"/>
          </p:cNvSpPr>
          <p:nvPr/>
        </p:nvSpPr>
        <p:spPr bwMode="auto">
          <a:xfrm>
            <a:off x="1104022" y="3011423"/>
            <a:ext cx="2962121" cy="0"/>
          </a:xfrm>
          <a:prstGeom prst="line">
            <a:avLst/>
          </a:prstGeom>
          <a:noFill/>
          <a:ln w="19050">
            <a:solidFill>
              <a:schemeClr val="bg1"/>
            </a:solidFill>
            <a:prstDash val="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2" name="Group 1">
            <a:extLst>
              <a:ext uri="{FF2B5EF4-FFF2-40B4-BE49-F238E27FC236}">
                <a16:creationId xmlns:a16="http://schemas.microsoft.com/office/drawing/2014/main" id="{22F9C71F-C4C2-4F68-A8DA-06CC44EB5789}"/>
              </a:ext>
            </a:extLst>
          </p:cNvPr>
          <p:cNvGrpSpPr/>
          <p:nvPr/>
        </p:nvGrpSpPr>
        <p:grpSpPr>
          <a:xfrm>
            <a:off x="1102128" y="2177371"/>
            <a:ext cx="2620420" cy="1673716"/>
            <a:chOff x="6693218" y="3050273"/>
            <a:chExt cx="4326716" cy="1806832"/>
          </a:xfrm>
        </p:grpSpPr>
        <p:grpSp>
          <p:nvGrpSpPr>
            <p:cNvPr id="327" name="Group 180">
              <a:extLst>
                <a:ext uri="{FF2B5EF4-FFF2-40B4-BE49-F238E27FC236}">
                  <a16:creationId xmlns:a16="http://schemas.microsoft.com/office/drawing/2014/main" id="{DC7AD713-8BD3-425F-AE55-28286608B2ED}"/>
                </a:ext>
              </a:extLst>
            </p:cNvPr>
            <p:cNvGrpSpPr>
              <a:grpSpLocks/>
            </p:cNvGrpSpPr>
            <p:nvPr/>
          </p:nvGrpSpPr>
          <p:grpSpPr bwMode="auto">
            <a:xfrm>
              <a:off x="6693218" y="3052108"/>
              <a:ext cx="4326716" cy="1804997"/>
              <a:chOff x="2083182" y="1701609"/>
              <a:chExt cx="8267597" cy="3472347"/>
            </a:xfrm>
          </p:grpSpPr>
          <p:sp>
            <p:nvSpPr>
              <p:cNvPr id="328" name="Freeform: Shape 327">
                <a:extLst>
                  <a:ext uri="{FF2B5EF4-FFF2-40B4-BE49-F238E27FC236}">
                    <a16:creationId xmlns:a16="http://schemas.microsoft.com/office/drawing/2014/main" id="{B9118D73-AED3-440A-A9EC-640BFEF71184}"/>
                  </a:ext>
                </a:extLst>
              </p:cNvPr>
              <p:cNvSpPr/>
              <p:nvPr/>
            </p:nvSpPr>
            <p:spPr bwMode="auto">
              <a:xfrm>
                <a:off x="2083670" y="1701140"/>
                <a:ext cx="5791677" cy="1254186"/>
              </a:xfrm>
              <a:custGeom>
                <a:avLst/>
                <a:gdLst>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54102 w 5792346"/>
                  <a:gd name="connsiteY16" fmla="*/ 140941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8141 h 1254722"/>
                  <a:gd name="connsiteX49" fmla="*/ 3021645 w 5792346"/>
                  <a:gd name="connsiteY49" fmla="*/ 598141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44809 w 5792346"/>
                  <a:gd name="connsiteY79" fmla="*/ 862836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49936 w 5792346"/>
                  <a:gd name="connsiteY16" fmla="*/ 161770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8141 h 1254722"/>
                  <a:gd name="connsiteX49" fmla="*/ 3021645 w 5792346"/>
                  <a:gd name="connsiteY49" fmla="*/ 598141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44809 w 5792346"/>
                  <a:gd name="connsiteY79" fmla="*/ 862836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49936 w 5792346"/>
                  <a:gd name="connsiteY16" fmla="*/ 161770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8141 h 1254722"/>
                  <a:gd name="connsiteX49" fmla="*/ 3021645 w 5792346"/>
                  <a:gd name="connsiteY49" fmla="*/ 598141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44809 w 5792346"/>
                  <a:gd name="connsiteY79" fmla="*/ 862836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49936 w 5792346"/>
                  <a:gd name="connsiteY16" fmla="*/ 161770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8141 h 1254722"/>
                  <a:gd name="connsiteX49" fmla="*/ 3021645 w 5792346"/>
                  <a:gd name="connsiteY49" fmla="*/ 598141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44809 w 5792346"/>
                  <a:gd name="connsiteY79" fmla="*/ 862836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49936 w 5792346"/>
                  <a:gd name="connsiteY16" fmla="*/ 161770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8141 h 1254722"/>
                  <a:gd name="connsiteX49" fmla="*/ 3021645 w 5792346"/>
                  <a:gd name="connsiteY49" fmla="*/ 598141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44809 w 5792346"/>
                  <a:gd name="connsiteY79" fmla="*/ 862836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49936 w 5792346"/>
                  <a:gd name="connsiteY16" fmla="*/ 161770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8141 h 1254722"/>
                  <a:gd name="connsiteX49" fmla="*/ 3021645 w 5792346"/>
                  <a:gd name="connsiteY49" fmla="*/ 598141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44809 w 5792346"/>
                  <a:gd name="connsiteY79" fmla="*/ 862836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56185 w 5792346"/>
                  <a:gd name="connsiteY16" fmla="*/ 168019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8141 h 1254722"/>
                  <a:gd name="connsiteX49" fmla="*/ 3021645 w 5792346"/>
                  <a:gd name="connsiteY49" fmla="*/ 598141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44809 w 5792346"/>
                  <a:gd name="connsiteY79" fmla="*/ 862836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56185 w 5792346"/>
                  <a:gd name="connsiteY16" fmla="*/ 168019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8141 h 1254722"/>
                  <a:gd name="connsiteX49" fmla="*/ 3050805 w 5792346"/>
                  <a:gd name="connsiteY49" fmla="*/ 593975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44809 w 5792346"/>
                  <a:gd name="connsiteY79" fmla="*/ 862836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56185 w 5792346"/>
                  <a:gd name="connsiteY16" fmla="*/ 168019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8141 h 1254722"/>
                  <a:gd name="connsiteX49" fmla="*/ 3046639 w 5792346"/>
                  <a:gd name="connsiteY49" fmla="*/ 593975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44809 w 5792346"/>
                  <a:gd name="connsiteY79" fmla="*/ 862836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56185 w 5792346"/>
                  <a:gd name="connsiteY16" fmla="*/ 168019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8141 h 1254722"/>
                  <a:gd name="connsiteX49" fmla="*/ 3046639 w 5792346"/>
                  <a:gd name="connsiteY49" fmla="*/ 593975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44809 w 5792346"/>
                  <a:gd name="connsiteY79" fmla="*/ 862836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56185 w 5792346"/>
                  <a:gd name="connsiteY16" fmla="*/ 168019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8141 h 1254722"/>
                  <a:gd name="connsiteX49" fmla="*/ 3046639 w 5792346"/>
                  <a:gd name="connsiteY49" fmla="*/ 593975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44809 w 5792346"/>
                  <a:gd name="connsiteY79" fmla="*/ 862836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56185 w 5792346"/>
                  <a:gd name="connsiteY16" fmla="*/ 168019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8141 h 1254722"/>
                  <a:gd name="connsiteX49" fmla="*/ 3046639 w 5792346"/>
                  <a:gd name="connsiteY49" fmla="*/ 593975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44809 w 5792346"/>
                  <a:gd name="connsiteY79" fmla="*/ 862836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56185 w 5792346"/>
                  <a:gd name="connsiteY16" fmla="*/ 168019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8141 h 1254722"/>
                  <a:gd name="connsiteX49" fmla="*/ 3046639 w 5792346"/>
                  <a:gd name="connsiteY49" fmla="*/ 593975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44809 w 5792346"/>
                  <a:gd name="connsiteY79" fmla="*/ 862836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56185 w 5792346"/>
                  <a:gd name="connsiteY16" fmla="*/ 168019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8141 h 1254722"/>
                  <a:gd name="connsiteX49" fmla="*/ 3046639 w 5792346"/>
                  <a:gd name="connsiteY49" fmla="*/ 593975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44809 w 5792346"/>
                  <a:gd name="connsiteY79" fmla="*/ 862836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56185 w 5792346"/>
                  <a:gd name="connsiteY16" fmla="*/ 168019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3975 h 1254722"/>
                  <a:gd name="connsiteX49" fmla="*/ 3046639 w 5792346"/>
                  <a:gd name="connsiteY49" fmla="*/ 593975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44809 w 5792346"/>
                  <a:gd name="connsiteY79" fmla="*/ 862836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56185 w 5792346"/>
                  <a:gd name="connsiteY16" fmla="*/ 168019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3975 h 1254722"/>
                  <a:gd name="connsiteX49" fmla="*/ 3046639 w 5792346"/>
                  <a:gd name="connsiteY49" fmla="*/ 593975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53140 w 5792346"/>
                  <a:gd name="connsiteY79" fmla="*/ 860753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56185 w 5792346"/>
                  <a:gd name="connsiteY16" fmla="*/ 168019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3975 h 1254722"/>
                  <a:gd name="connsiteX49" fmla="*/ 3046639 w 5792346"/>
                  <a:gd name="connsiteY49" fmla="*/ 593975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59389 w 5792346"/>
                  <a:gd name="connsiteY79" fmla="*/ 860753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56185 w 5792346"/>
                  <a:gd name="connsiteY16" fmla="*/ 168019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3975 h 1254722"/>
                  <a:gd name="connsiteX49" fmla="*/ 3046639 w 5792346"/>
                  <a:gd name="connsiteY49" fmla="*/ 593975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65638 w 5792346"/>
                  <a:gd name="connsiteY79" fmla="*/ 860753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56185 w 5792346"/>
                  <a:gd name="connsiteY16" fmla="*/ 168019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3975 h 1254722"/>
                  <a:gd name="connsiteX49" fmla="*/ 3046639 w 5792346"/>
                  <a:gd name="connsiteY49" fmla="*/ 593975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65638 w 5792346"/>
                  <a:gd name="connsiteY79" fmla="*/ 860753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56185 w 5792346"/>
                  <a:gd name="connsiteY16" fmla="*/ 168019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3975 h 1254722"/>
                  <a:gd name="connsiteX49" fmla="*/ 3046639 w 5792346"/>
                  <a:gd name="connsiteY49" fmla="*/ 593975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65638 w 5792346"/>
                  <a:gd name="connsiteY79" fmla="*/ 860753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56185 w 5792346"/>
                  <a:gd name="connsiteY16" fmla="*/ 168019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3975 h 1254722"/>
                  <a:gd name="connsiteX49" fmla="*/ 3046639 w 5792346"/>
                  <a:gd name="connsiteY49" fmla="*/ 593975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65638 w 5792346"/>
                  <a:gd name="connsiteY79" fmla="*/ 860753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56185 w 5792346"/>
                  <a:gd name="connsiteY16" fmla="*/ 168019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3975 h 1254722"/>
                  <a:gd name="connsiteX49" fmla="*/ 3046639 w 5792346"/>
                  <a:gd name="connsiteY49" fmla="*/ 593975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65638 w 5792346"/>
                  <a:gd name="connsiteY79" fmla="*/ 860753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56185 w 5792346"/>
                  <a:gd name="connsiteY16" fmla="*/ 168019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3975 h 1254722"/>
                  <a:gd name="connsiteX49" fmla="*/ 3046639 w 5792346"/>
                  <a:gd name="connsiteY49" fmla="*/ 593975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65638 w 5792346"/>
                  <a:gd name="connsiteY79" fmla="*/ 860753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5792346" h="1254722">
                    <a:moveTo>
                      <a:pt x="0" y="0"/>
                    </a:moveTo>
                    <a:lnTo>
                      <a:pt x="398761" y="0"/>
                    </a:lnTo>
                    <a:lnTo>
                      <a:pt x="398761" y="13750"/>
                    </a:lnTo>
                    <a:lnTo>
                      <a:pt x="584391" y="13750"/>
                    </a:lnTo>
                    <a:lnTo>
                      <a:pt x="584391" y="13750"/>
                    </a:lnTo>
                    <a:lnTo>
                      <a:pt x="639392" y="13750"/>
                    </a:lnTo>
                    <a:lnTo>
                      <a:pt x="639392" y="44689"/>
                    </a:lnTo>
                    <a:lnTo>
                      <a:pt x="708144" y="44689"/>
                    </a:lnTo>
                    <a:lnTo>
                      <a:pt x="708144" y="72189"/>
                    </a:lnTo>
                    <a:lnTo>
                      <a:pt x="742520" y="72189"/>
                    </a:lnTo>
                    <a:lnTo>
                      <a:pt x="742520" y="110003"/>
                    </a:lnTo>
                    <a:lnTo>
                      <a:pt x="866274" y="110003"/>
                    </a:lnTo>
                    <a:lnTo>
                      <a:pt x="866274" y="130629"/>
                    </a:lnTo>
                    <a:lnTo>
                      <a:pt x="1069092" y="130629"/>
                    </a:lnTo>
                    <a:lnTo>
                      <a:pt x="1069092" y="140941"/>
                    </a:lnTo>
                    <a:lnTo>
                      <a:pt x="1454102" y="140941"/>
                    </a:lnTo>
                    <a:lnTo>
                      <a:pt x="1456185" y="168019"/>
                    </a:lnTo>
                    <a:lnTo>
                      <a:pt x="1481603" y="168442"/>
                    </a:lnTo>
                    <a:lnTo>
                      <a:pt x="1481603" y="199380"/>
                    </a:lnTo>
                    <a:lnTo>
                      <a:pt x="1512541" y="199380"/>
                    </a:lnTo>
                    <a:lnTo>
                      <a:pt x="1512541" y="250944"/>
                    </a:lnTo>
                    <a:lnTo>
                      <a:pt x="1674108" y="250944"/>
                    </a:lnTo>
                    <a:lnTo>
                      <a:pt x="1674108" y="271570"/>
                    </a:lnTo>
                    <a:lnTo>
                      <a:pt x="1763486" y="271570"/>
                    </a:lnTo>
                    <a:lnTo>
                      <a:pt x="1763486" y="281883"/>
                    </a:lnTo>
                    <a:lnTo>
                      <a:pt x="1894114" y="281883"/>
                    </a:lnTo>
                    <a:lnTo>
                      <a:pt x="1900989" y="288758"/>
                    </a:lnTo>
                    <a:lnTo>
                      <a:pt x="2179435" y="288758"/>
                    </a:lnTo>
                    <a:lnTo>
                      <a:pt x="2179435" y="302508"/>
                    </a:lnTo>
                    <a:lnTo>
                      <a:pt x="2224123" y="302508"/>
                    </a:lnTo>
                    <a:lnTo>
                      <a:pt x="2224123" y="333447"/>
                    </a:lnTo>
                    <a:lnTo>
                      <a:pt x="2244749" y="333447"/>
                    </a:lnTo>
                    <a:lnTo>
                      <a:pt x="2244749" y="378135"/>
                    </a:lnTo>
                    <a:lnTo>
                      <a:pt x="2268812" y="378135"/>
                    </a:lnTo>
                    <a:lnTo>
                      <a:pt x="2268812" y="440012"/>
                    </a:lnTo>
                    <a:lnTo>
                      <a:pt x="2299750" y="440012"/>
                    </a:lnTo>
                    <a:lnTo>
                      <a:pt x="2299750" y="464075"/>
                    </a:lnTo>
                    <a:lnTo>
                      <a:pt x="2447567" y="464075"/>
                    </a:lnTo>
                    <a:lnTo>
                      <a:pt x="2447567" y="464075"/>
                    </a:lnTo>
                    <a:lnTo>
                      <a:pt x="2564445" y="464075"/>
                    </a:lnTo>
                    <a:lnTo>
                      <a:pt x="2564445" y="488138"/>
                    </a:lnTo>
                    <a:lnTo>
                      <a:pt x="2616009" y="488138"/>
                    </a:lnTo>
                    <a:lnTo>
                      <a:pt x="2616009" y="495014"/>
                    </a:lnTo>
                    <a:lnTo>
                      <a:pt x="2956331" y="495014"/>
                    </a:lnTo>
                    <a:lnTo>
                      <a:pt x="2956331" y="529389"/>
                    </a:lnTo>
                    <a:lnTo>
                      <a:pt x="2987269" y="529389"/>
                    </a:lnTo>
                    <a:lnTo>
                      <a:pt x="2987269" y="560328"/>
                    </a:lnTo>
                    <a:lnTo>
                      <a:pt x="3021645" y="560328"/>
                    </a:lnTo>
                    <a:lnTo>
                      <a:pt x="3021645" y="593975"/>
                    </a:lnTo>
                    <a:lnTo>
                      <a:pt x="3046639" y="593975"/>
                    </a:lnTo>
                    <a:cubicBezTo>
                      <a:pt x="3046329" y="603385"/>
                      <a:pt x="3046018" y="612794"/>
                      <a:pt x="3045708" y="622204"/>
                    </a:cubicBezTo>
                    <a:lnTo>
                      <a:pt x="3111023" y="622204"/>
                    </a:lnTo>
                    <a:lnTo>
                      <a:pt x="3111023" y="629080"/>
                    </a:lnTo>
                    <a:lnTo>
                      <a:pt x="3214150" y="629080"/>
                    </a:lnTo>
                    <a:lnTo>
                      <a:pt x="3214150" y="639393"/>
                    </a:lnTo>
                    <a:lnTo>
                      <a:pt x="3265714" y="639393"/>
                    </a:lnTo>
                    <a:lnTo>
                      <a:pt x="3265714" y="656580"/>
                    </a:lnTo>
                    <a:lnTo>
                      <a:pt x="3341341" y="656580"/>
                    </a:lnTo>
                    <a:lnTo>
                      <a:pt x="3341341" y="663456"/>
                    </a:lnTo>
                    <a:lnTo>
                      <a:pt x="3698851" y="663456"/>
                    </a:lnTo>
                    <a:lnTo>
                      <a:pt x="3698851" y="690956"/>
                    </a:lnTo>
                    <a:lnTo>
                      <a:pt x="3729789" y="690956"/>
                    </a:lnTo>
                    <a:lnTo>
                      <a:pt x="3729789" y="711582"/>
                    </a:lnTo>
                    <a:lnTo>
                      <a:pt x="3757290" y="711582"/>
                    </a:lnTo>
                    <a:lnTo>
                      <a:pt x="3757290" y="732208"/>
                    </a:lnTo>
                    <a:lnTo>
                      <a:pt x="3788229" y="732208"/>
                    </a:lnTo>
                    <a:lnTo>
                      <a:pt x="3788229" y="763146"/>
                    </a:lnTo>
                    <a:lnTo>
                      <a:pt x="3846668" y="763146"/>
                    </a:lnTo>
                    <a:lnTo>
                      <a:pt x="3846668" y="776896"/>
                    </a:lnTo>
                    <a:lnTo>
                      <a:pt x="3887919" y="776896"/>
                    </a:lnTo>
                    <a:lnTo>
                      <a:pt x="3887919" y="797522"/>
                    </a:lnTo>
                    <a:lnTo>
                      <a:pt x="3949795" y="797522"/>
                    </a:lnTo>
                    <a:lnTo>
                      <a:pt x="3949795" y="807835"/>
                    </a:lnTo>
                    <a:lnTo>
                      <a:pt x="4314180" y="807835"/>
                    </a:lnTo>
                    <a:lnTo>
                      <a:pt x="4314180" y="825023"/>
                    </a:lnTo>
                    <a:lnTo>
                      <a:pt x="4396683" y="825023"/>
                    </a:lnTo>
                    <a:lnTo>
                      <a:pt x="4393246" y="828460"/>
                    </a:lnTo>
                    <a:lnTo>
                      <a:pt x="4444809" y="828460"/>
                    </a:lnTo>
                    <a:lnTo>
                      <a:pt x="4444809" y="862836"/>
                    </a:lnTo>
                    <a:lnTo>
                      <a:pt x="4465638" y="860753"/>
                    </a:lnTo>
                    <a:cubicBezTo>
                      <a:pt x="4465536" y="872107"/>
                      <a:pt x="4465503" y="875892"/>
                      <a:pt x="4465435" y="883462"/>
                    </a:cubicBezTo>
                    <a:lnTo>
                      <a:pt x="4503248" y="883462"/>
                    </a:lnTo>
                    <a:lnTo>
                      <a:pt x="4503248" y="924713"/>
                    </a:lnTo>
                    <a:lnTo>
                      <a:pt x="4527311" y="924713"/>
                    </a:lnTo>
                    <a:lnTo>
                      <a:pt x="4527311" y="965964"/>
                    </a:lnTo>
                    <a:lnTo>
                      <a:pt x="4561687" y="965964"/>
                    </a:lnTo>
                    <a:lnTo>
                      <a:pt x="4561687" y="983152"/>
                    </a:lnTo>
                    <a:lnTo>
                      <a:pt x="4723254" y="983152"/>
                    </a:lnTo>
                    <a:lnTo>
                      <a:pt x="4723254" y="996902"/>
                    </a:lnTo>
                    <a:lnTo>
                      <a:pt x="4840132" y="996902"/>
                    </a:lnTo>
                    <a:lnTo>
                      <a:pt x="4840132" y="1007215"/>
                    </a:lnTo>
                    <a:lnTo>
                      <a:pt x="4860758" y="1007215"/>
                    </a:lnTo>
                    <a:lnTo>
                      <a:pt x="4860758" y="1024403"/>
                    </a:lnTo>
                    <a:lnTo>
                      <a:pt x="5104827" y="1024403"/>
                    </a:lnTo>
                    <a:lnTo>
                      <a:pt x="5104827" y="1038153"/>
                    </a:lnTo>
                    <a:lnTo>
                      <a:pt x="5207955" y="1038153"/>
                    </a:lnTo>
                    <a:lnTo>
                      <a:pt x="5207955" y="1055341"/>
                    </a:lnTo>
                    <a:lnTo>
                      <a:pt x="5259519" y="1055341"/>
                    </a:lnTo>
                    <a:lnTo>
                      <a:pt x="5259519" y="1151594"/>
                    </a:lnTo>
                    <a:lnTo>
                      <a:pt x="5276707" y="1151594"/>
                    </a:lnTo>
                    <a:lnTo>
                      <a:pt x="5276707" y="1185970"/>
                    </a:lnTo>
                    <a:lnTo>
                      <a:pt x="5359209" y="1185970"/>
                    </a:lnTo>
                    <a:lnTo>
                      <a:pt x="5359209" y="1213471"/>
                    </a:lnTo>
                    <a:lnTo>
                      <a:pt x="5658280" y="1213471"/>
                    </a:lnTo>
                    <a:lnTo>
                      <a:pt x="5658280" y="1230659"/>
                    </a:lnTo>
                    <a:lnTo>
                      <a:pt x="5733907" y="1230659"/>
                    </a:lnTo>
                    <a:lnTo>
                      <a:pt x="5733907" y="1254722"/>
                    </a:lnTo>
                    <a:lnTo>
                      <a:pt x="5792346" y="1254722"/>
                    </a:lnTo>
                  </a:path>
                </a:pathLst>
              </a:cu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29" name="Freeform: Shape 328">
                <a:extLst>
                  <a:ext uri="{FF2B5EF4-FFF2-40B4-BE49-F238E27FC236}">
                    <a16:creationId xmlns:a16="http://schemas.microsoft.com/office/drawing/2014/main" id="{92E283A6-0A39-4AA0-BDE0-6EF21AE88226}"/>
                  </a:ext>
                </a:extLst>
              </p:cNvPr>
              <p:cNvSpPr/>
              <p:nvPr/>
            </p:nvSpPr>
            <p:spPr bwMode="auto">
              <a:xfrm>
                <a:off x="7826196" y="2955326"/>
                <a:ext cx="2524744" cy="2218561"/>
              </a:xfrm>
              <a:custGeom>
                <a:avLst/>
                <a:gdLst>
                  <a:gd name="connsiteX0" fmla="*/ 0 w 2525350"/>
                  <a:gd name="connsiteY0" fmla="*/ 0 h 2218638"/>
                  <a:gd name="connsiteX1" fmla="*/ 197786 w 2525350"/>
                  <a:gd name="connsiteY1" fmla="*/ 0 h 2218638"/>
                  <a:gd name="connsiteX2" fmla="*/ 197786 w 2525350"/>
                  <a:gd name="connsiteY2" fmla="*/ 51596 h 2218638"/>
                  <a:gd name="connsiteX3" fmla="*/ 229317 w 2525350"/>
                  <a:gd name="connsiteY3" fmla="*/ 51596 h 2218638"/>
                  <a:gd name="connsiteX4" fmla="*/ 229317 w 2525350"/>
                  <a:gd name="connsiteY4" fmla="*/ 100326 h 2218638"/>
                  <a:gd name="connsiteX5" fmla="*/ 252249 w 2525350"/>
                  <a:gd name="connsiteY5" fmla="*/ 100326 h 2218638"/>
                  <a:gd name="connsiteX6" fmla="*/ 252249 w 2525350"/>
                  <a:gd name="connsiteY6" fmla="*/ 137590 h 2218638"/>
                  <a:gd name="connsiteX7" fmla="*/ 252249 w 2525350"/>
                  <a:gd name="connsiteY7" fmla="*/ 137590 h 2218638"/>
                  <a:gd name="connsiteX8" fmla="*/ 275180 w 2525350"/>
                  <a:gd name="connsiteY8" fmla="*/ 137590 h 2218638"/>
                  <a:gd name="connsiteX9" fmla="*/ 275180 w 2525350"/>
                  <a:gd name="connsiteY9" fmla="*/ 171987 h 2218638"/>
                  <a:gd name="connsiteX10" fmla="*/ 364041 w 2525350"/>
                  <a:gd name="connsiteY10" fmla="*/ 171987 h 2218638"/>
                  <a:gd name="connsiteX11" fmla="*/ 364041 w 2525350"/>
                  <a:gd name="connsiteY11" fmla="*/ 214984 h 2218638"/>
                  <a:gd name="connsiteX12" fmla="*/ 2525350 w 2525350"/>
                  <a:gd name="connsiteY12" fmla="*/ 214984 h 2218638"/>
                  <a:gd name="connsiteX13" fmla="*/ 2525350 w 2525350"/>
                  <a:gd name="connsiteY13" fmla="*/ 2218638 h 2218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5350" h="2218638">
                    <a:moveTo>
                      <a:pt x="0" y="0"/>
                    </a:moveTo>
                    <a:lnTo>
                      <a:pt x="197786" y="0"/>
                    </a:lnTo>
                    <a:lnTo>
                      <a:pt x="197786" y="51596"/>
                    </a:lnTo>
                    <a:lnTo>
                      <a:pt x="229317" y="51596"/>
                    </a:lnTo>
                    <a:lnTo>
                      <a:pt x="229317" y="100326"/>
                    </a:lnTo>
                    <a:lnTo>
                      <a:pt x="252249" y="100326"/>
                    </a:lnTo>
                    <a:lnTo>
                      <a:pt x="252249" y="137590"/>
                    </a:lnTo>
                    <a:lnTo>
                      <a:pt x="252249" y="137590"/>
                    </a:lnTo>
                    <a:lnTo>
                      <a:pt x="275180" y="137590"/>
                    </a:lnTo>
                    <a:lnTo>
                      <a:pt x="275180" y="171987"/>
                    </a:lnTo>
                    <a:lnTo>
                      <a:pt x="364041" y="171987"/>
                    </a:lnTo>
                    <a:lnTo>
                      <a:pt x="364041" y="214984"/>
                    </a:lnTo>
                    <a:lnTo>
                      <a:pt x="2525350" y="214984"/>
                    </a:lnTo>
                    <a:lnTo>
                      <a:pt x="2525350" y="2218638"/>
                    </a:lnTo>
                  </a:path>
                </a:pathLst>
              </a:cu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grpSp>
          <p:nvGrpSpPr>
            <p:cNvPr id="330" name="Group 181">
              <a:extLst>
                <a:ext uri="{FF2B5EF4-FFF2-40B4-BE49-F238E27FC236}">
                  <a16:creationId xmlns:a16="http://schemas.microsoft.com/office/drawing/2014/main" id="{62D3F9AC-4DF5-4C6D-9F00-44242BBD29F4}"/>
                </a:ext>
              </a:extLst>
            </p:cNvPr>
            <p:cNvGrpSpPr>
              <a:grpSpLocks/>
            </p:cNvGrpSpPr>
            <p:nvPr/>
          </p:nvGrpSpPr>
          <p:grpSpPr bwMode="auto">
            <a:xfrm>
              <a:off x="6693547" y="3050273"/>
              <a:ext cx="3948422" cy="1801742"/>
              <a:chOff x="2083670" y="1699475"/>
              <a:chExt cx="7544744" cy="3466085"/>
            </a:xfrm>
          </p:grpSpPr>
          <p:sp>
            <p:nvSpPr>
              <p:cNvPr id="331" name="Freeform: Shape 330">
                <a:extLst>
                  <a:ext uri="{FF2B5EF4-FFF2-40B4-BE49-F238E27FC236}">
                    <a16:creationId xmlns:a16="http://schemas.microsoft.com/office/drawing/2014/main" id="{22D656A2-6CD0-4AF8-9FF2-3C456C56CA44}"/>
                  </a:ext>
                </a:extLst>
              </p:cNvPr>
              <p:cNvSpPr/>
              <p:nvPr/>
            </p:nvSpPr>
            <p:spPr bwMode="auto">
              <a:xfrm>
                <a:off x="2083670" y="1699475"/>
                <a:ext cx="3766638" cy="1950402"/>
              </a:xfrm>
              <a:custGeom>
                <a:avLst/>
                <a:gdLst>
                  <a:gd name="connsiteX0" fmla="*/ 0 w 3766340"/>
                  <a:gd name="connsiteY0" fmla="*/ 0 h 1949896"/>
                  <a:gd name="connsiteX1" fmla="*/ 395416 w 3766340"/>
                  <a:gd name="connsiteY1" fmla="*/ 0 h 1949896"/>
                  <a:gd name="connsiteX2" fmla="*/ 395416 w 3766340"/>
                  <a:gd name="connsiteY2" fmla="*/ 19771 h 1949896"/>
                  <a:gd name="connsiteX3" fmla="*/ 632666 w 3766340"/>
                  <a:gd name="connsiteY3" fmla="*/ 19771 h 1949896"/>
                  <a:gd name="connsiteX4" fmla="*/ 632666 w 3766340"/>
                  <a:gd name="connsiteY4" fmla="*/ 49427 h 1949896"/>
                  <a:gd name="connsiteX5" fmla="*/ 704335 w 3766340"/>
                  <a:gd name="connsiteY5" fmla="*/ 49427 h 1949896"/>
                  <a:gd name="connsiteX6" fmla="*/ 704335 w 3766340"/>
                  <a:gd name="connsiteY6" fmla="*/ 108739 h 1949896"/>
                  <a:gd name="connsiteX7" fmla="*/ 721635 w 3766340"/>
                  <a:gd name="connsiteY7" fmla="*/ 108739 h 1949896"/>
                  <a:gd name="connsiteX8" fmla="*/ 721635 w 3766340"/>
                  <a:gd name="connsiteY8" fmla="*/ 212536 h 1949896"/>
                  <a:gd name="connsiteX9" fmla="*/ 721635 w 3766340"/>
                  <a:gd name="connsiteY9" fmla="*/ 212536 h 1949896"/>
                  <a:gd name="connsiteX10" fmla="*/ 721635 w 3766340"/>
                  <a:gd name="connsiteY10" fmla="*/ 313861 h 1949896"/>
                  <a:gd name="connsiteX11" fmla="*/ 741406 w 3766340"/>
                  <a:gd name="connsiteY11" fmla="*/ 313861 h 1949896"/>
                  <a:gd name="connsiteX12" fmla="*/ 741406 w 3766340"/>
                  <a:gd name="connsiteY12" fmla="*/ 397887 h 1949896"/>
                  <a:gd name="connsiteX13" fmla="*/ 741406 w 3766340"/>
                  <a:gd name="connsiteY13" fmla="*/ 397887 h 1949896"/>
                  <a:gd name="connsiteX14" fmla="*/ 748820 w 3766340"/>
                  <a:gd name="connsiteY14" fmla="*/ 390473 h 1949896"/>
                  <a:gd name="connsiteX15" fmla="*/ 748820 w 3766340"/>
                  <a:gd name="connsiteY15" fmla="*/ 551111 h 1949896"/>
                  <a:gd name="connsiteX16" fmla="*/ 763648 w 3766340"/>
                  <a:gd name="connsiteY16" fmla="*/ 551111 h 1949896"/>
                  <a:gd name="connsiteX17" fmla="*/ 763648 w 3766340"/>
                  <a:gd name="connsiteY17" fmla="*/ 637608 h 1949896"/>
                  <a:gd name="connsiteX18" fmla="*/ 805661 w 3766340"/>
                  <a:gd name="connsiteY18" fmla="*/ 637608 h 1949896"/>
                  <a:gd name="connsiteX19" fmla="*/ 805661 w 3766340"/>
                  <a:gd name="connsiteY19" fmla="*/ 657379 h 1949896"/>
                  <a:gd name="connsiteX20" fmla="*/ 919343 w 3766340"/>
                  <a:gd name="connsiteY20" fmla="*/ 657379 h 1949896"/>
                  <a:gd name="connsiteX21" fmla="*/ 919343 w 3766340"/>
                  <a:gd name="connsiteY21" fmla="*/ 674679 h 1949896"/>
                  <a:gd name="connsiteX22" fmla="*/ 1033025 w 3766340"/>
                  <a:gd name="connsiteY22" fmla="*/ 674679 h 1949896"/>
                  <a:gd name="connsiteX23" fmla="*/ 1033025 w 3766340"/>
                  <a:gd name="connsiteY23" fmla="*/ 689507 h 1949896"/>
                  <a:gd name="connsiteX24" fmla="*/ 1129408 w 3766340"/>
                  <a:gd name="connsiteY24" fmla="*/ 689507 h 1949896"/>
                  <a:gd name="connsiteX25" fmla="*/ 1129408 w 3766340"/>
                  <a:gd name="connsiteY25" fmla="*/ 714220 h 1949896"/>
                  <a:gd name="connsiteX26" fmla="*/ 1272746 w 3766340"/>
                  <a:gd name="connsiteY26" fmla="*/ 714220 h 1949896"/>
                  <a:gd name="connsiteX27" fmla="*/ 1272746 w 3766340"/>
                  <a:gd name="connsiteY27" fmla="*/ 741405 h 1949896"/>
                  <a:gd name="connsiteX28" fmla="*/ 1391371 w 3766340"/>
                  <a:gd name="connsiteY28" fmla="*/ 741405 h 1949896"/>
                  <a:gd name="connsiteX29" fmla="*/ 1391371 w 3766340"/>
                  <a:gd name="connsiteY29" fmla="*/ 763647 h 1949896"/>
                  <a:gd name="connsiteX30" fmla="*/ 1460569 w 3766340"/>
                  <a:gd name="connsiteY30" fmla="*/ 763647 h 1949896"/>
                  <a:gd name="connsiteX31" fmla="*/ 1460569 w 3766340"/>
                  <a:gd name="connsiteY31" fmla="*/ 879801 h 1949896"/>
                  <a:gd name="connsiteX32" fmla="*/ 1482811 w 3766340"/>
                  <a:gd name="connsiteY32" fmla="*/ 879801 h 1949896"/>
                  <a:gd name="connsiteX33" fmla="*/ 1482811 w 3766340"/>
                  <a:gd name="connsiteY33" fmla="*/ 1023139 h 1949896"/>
                  <a:gd name="connsiteX34" fmla="*/ 1512467 w 3766340"/>
                  <a:gd name="connsiteY34" fmla="*/ 1023139 h 1949896"/>
                  <a:gd name="connsiteX35" fmla="*/ 1512467 w 3766340"/>
                  <a:gd name="connsiteY35" fmla="*/ 1062681 h 1949896"/>
                  <a:gd name="connsiteX36" fmla="*/ 1561894 w 3766340"/>
                  <a:gd name="connsiteY36" fmla="*/ 1062681 h 1949896"/>
                  <a:gd name="connsiteX37" fmla="*/ 1561894 w 3766340"/>
                  <a:gd name="connsiteY37" fmla="*/ 1109636 h 1949896"/>
                  <a:gd name="connsiteX38" fmla="*/ 1608850 w 3766340"/>
                  <a:gd name="connsiteY38" fmla="*/ 1109636 h 1949896"/>
                  <a:gd name="connsiteX39" fmla="*/ 1608850 w 3766340"/>
                  <a:gd name="connsiteY39" fmla="*/ 1131879 h 1949896"/>
                  <a:gd name="connsiteX40" fmla="*/ 1692876 w 3766340"/>
                  <a:gd name="connsiteY40" fmla="*/ 1131879 h 1949896"/>
                  <a:gd name="connsiteX41" fmla="*/ 1692876 w 3766340"/>
                  <a:gd name="connsiteY41" fmla="*/ 1144235 h 1949896"/>
                  <a:gd name="connsiteX42" fmla="*/ 2058636 w 3766340"/>
                  <a:gd name="connsiteY42" fmla="*/ 1144235 h 1949896"/>
                  <a:gd name="connsiteX43" fmla="*/ 2058636 w 3766340"/>
                  <a:gd name="connsiteY43" fmla="*/ 1193662 h 1949896"/>
                  <a:gd name="connsiteX44" fmla="*/ 2216802 w 3766340"/>
                  <a:gd name="connsiteY44" fmla="*/ 1193662 h 1949896"/>
                  <a:gd name="connsiteX45" fmla="*/ 2216802 w 3766340"/>
                  <a:gd name="connsiteY45" fmla="*/ 1299931 h 1949896"/>
                  <a:gd name="connsiteX46" fmla="*/ 2243987 w 3766340"/>
                  <a:gd name="connsiteY46" fmla="*/ 1299931 h 1949896"/>
                  <a:gd name="connsiteX47" fmla="*/ 2243987 w 3766340"/>
                  <a:gd name="connsiteY47" fmla="*/ 1319701 h 1949896"/>
                  <a:gd name="connsiteX48" fmla="*/ 2263758 w 3766340"/>
                  <a:gd name="connsiteY48" fmla="*/ 1319701 h 1949896"/>
                  <a:gd name="connsiteX49" fmla="*/ 2263758 w 3766340"/>
                  <a:gd name="connsiteY49" fmla="*/ 1416084 h 1949896"/>
                  <a:gd name="connsiteX50" fmla="*/ 2538078 w 3766340"/>
                  <a:gd name="connsiteY50" fmla="*/ 1416084 h 1949896"/>
                  <a:gd name="connsiteX51" fmla="*/ 2538078 w 3766340"/>
                  <a:gd name="connsiteY51" fmla="*/ 1433384 h 1949896"/>
                  <a:gd name="connsiteX52" fmla="*/ 2955736 w 3766340"/>
                  <a:gd name="connsiteY52" fmla="*/ 1433384 h 1949896"/>
                  <a:gd name="connsiteX53" fmla="*/ 2955736 w 3766340"/>
                  <a:gd name="connsiteY53" fmla="*/ 1569308 h 1949896"/>
                  <a:gd name="connsiteX54" fmla="*/ 2980450 w 3766340"/>
                  <a:gd name="connsiteY54" fmla="*/ 1569308 h 1949896"/>
                  <a:gd name="connsiteX55" fmla="*/ 2980450 w 3766340"/>
                  <a:gd name="connsiteY55" fmla="*/ 1636034 h 1949896"/>
                  <a:gd name="connsiteX56" fmla="*/ 3002692 w 3766340"/>
                  <a:gd name="connsiteY56" fmla="*/ 1636034 h 1949896"/>
                  <a:gd name="connsiteX57" fmla="*/ 3002692 w 3766340"/>
                  <a:gd name="connsiteY57" fmla="*/ 1658276 h 1949896"/>
                  <a:gd name="connsiteX58" fmla="*/ 3032348 w 3766340"/>
                  <a:gd name="connsiteY58" fmla="*/ 1658276 h 1949896"/>
                  <a:gd name="connsiteX59" fmla="*/ 3032348 w 3766340"/>
                  <a:gd name="connsiteY59" fmla="*/ 1675576 h 1949896"/>
                  <a:gd name="connsiteX60" fmla="*/ 3106489 w 3766340"/>
                  <a:gd name="connsiteY60" fmla="*/ 1675576 h 1949896"/>
                  <a:gd name="connsiteX61" fmla="*/ 3106489 w 3766340"/>
                  <a:gd name="connsiteY61" fmla="*/ 1700289 h 1949896"/>
                  <a:gd name="connsiteX62" fmla="*/ 3197929 w 3766340"/>
                  <a:gd name="connsiteY62" fmla="*/ 1700289 h 1949896"/>
                  <a:gd name="connsiteX63" fmla="*/ 3197929 w 3766340"/>
                  <a:gd name="connsiteY63" fmla="*/ 1715118 h 1949896"/>
                  <a:gd name="connsiteX64" fmla="*/ 3239942 w 3766340"/>
                  <a:gd name="connsiteY64" fmla="*/ 1715118 h 1949896"/>
                  <a:gd name="connsiteX65" fmla="*/ 3239942 w 3766340"/>
                  <a:gd name="connsiteY65" fmla="*/ 1734888 h 1949896"/>
                  <a:gd name="connsiteX66" fmla="*/ 3375866 w 3766340"/>
                  <a:gd name="connsiteY66" fmla="*/ 1734888 h 1949896"/>
                  <a:gd name="connsiteX67" fmla="*/ 3375866 w 3766340"/>
                  <a:gd name="connsiteY67" fmla="*/ 1754659 h 1949896"/>
                  <a:gd name="connsiteX68" fmla="*/ 3501905 w 3766340"/>
                  <a:gd name="connsiteY68" fmla="*/ 1754659 h 1949896"/>
                  <a:gd name="connsiteX69" fmla="*/ 3501905 w 3766340"/>
                  <a:gd name="connsiteY69" fmla="*/ 1754659 h 1949896"/>
                  <a:gd name="connsiteX70" fmla="*/ 3501905 w 3766340"/>
                  <a:gd name="connsiteY70" fmla="*/ 1776901 h 1949896"/>
                  <a:gd name="connsiteX71" fmla="*/ 3667486 w 3766340"/>
                  <a:gd name="connsiteY71" fmla="*/ 1776901 h 1949896"/>
                  <a:gd name="connsiteX72" fmla="*/ 3667486 w 3766340"/>
                  <a:gd name="connsiteY72" fmla="*/ 1804086 h 1949896"/>
                  <a:gd name="connsiteX73" fmla="*/ 3707027 w 3766340"/>
                  <a:gd name="connsiteY73" fmla="*/ 1804086 h 1949896"/>
                  <a:gd name="connsiteX74" fmla="*/ 3707027 w 3766340"/>
                  <a:gd name="connsiteY74" fmla="*/ 1813972 h 1949896"/>
                  <a:gd name="connsiteX75" fmla="*/ 3741626 w 3766340"/>
                  <a:gd name="connsiteY75" fmla="*/ 1813972 h 1949896"/>
                  <a:gd name="connsiteX76" fmla="*/ 3741626 w 3766340"/>
                  <a:gd name="connsiteY76" fmla="*/ 1888112 h 1949896"/>
                  <a:gd name="connsiteX77" fmla="*/ 3766340 w 3766340"/>
                  <a:gd name="connsiteY77" fmla="*/ 1888112 h 1949896"/>
                  <a:gd name="connsiteX78" fmla="*/ 3766340 w 3766340"/>
                  <a:gd name="connsiteY78" fmla="*/ 1949896 h 1949896"/>
                  <a:gd name="connsiteX0" fmla="*/ 0 w 3766340"/>
                  <a:gd name="connsiteY0" fmla="*/ 0 h 1949896"/>
                  <a:gd name="connsiteX1" fmla="*/ 395416 w 3766340"/>
                  <a:gd name="connsiteY1" fmla="*/ 0 h 1949896"/>
                  <a:gd name="connsiteX2" fmla="*/ 395416 w 3766340"/>
                  <a:gd name="connsiteY2" fmla="*/ 19771 h 1949896"/>
                  <a:gd name="connsiteX3" fmla="*/ 632666 w 3766340"/>
                  <a:gd name="connsiteY3" fmla="*/ 19771 h 1949896"/>
                  <a:gd name="connsiteX4" fmla="*/ 632666 w 3766340"/>
                  <a:gd name="connsiteY4" fmla="*/ 49427 h 1949896"/>
                  <a:gd name="connsiteX5" fmla="*/ 704335 w 3766340"/>
                  <a:gd name="connsiteY5" fmla="*/ 49427 h 1949896"/>
                  <a:gd name="connsiteX6" fmla="*/ 704335 w 3766340"/>
                  <a:gd name="connsiteY6" fmla="*/ 108739 h 1949896"/>
                  <a:gd name="connsiteX7" fmla="*/ 721635 w 3766340"/>
                  <a:gd name="connsiteY7" fmla="*/ 108739 h 1949896"/>
                  <a:gd name="connsiteX8" fmla="*/ 721635 w 3766340"/>
                  <a:gd name="connsiteY8" fmla="*/ 212536 h 1949896"/>
                  <a:gd name="connsiteX9" fmla="*/ 721635 w 3766340"/>
                  <a:gd name="connsiteY9" fmla="*/ 212536 h 1949896"/>
                  <a:gd name="connsiteX10" fmla="*/ 721635 w 3766340"/>
                  <a:gd name="connsiteY10" fmla="*/ 313861 h 1949896"/>
                  <a:gd name="connsiteX11" fmla="*/ 741406 w 3766340"/>
                  <a:gd name="connsiteY11" fmla="*/ 313861 h 1949896"/>
                  <a:gd name="connsiteX12" fmla="*/ 741406 w 3766340"/>
                  <a:gd name="connsiteY12" fmla="*/ 397887 h 1949896"/>
                  <a:gd name="connsiteX13" fmla="*/ 741406 w 3766340"/>
                  <a:gd name="connsiteY13" fmla="*/ 397887 h 1949896"/>
                  <a:gd name="connsiteX14" fmla="*/ 748820 w 3766340"/>
                  <a:gd name="connsiteY14" fmla="*/ 395415 h 1949896"/>
                  <a:gd name="connsiteX15" fmla="*/ 748820 w 3766340"/>
                  <a:gd name="connsiteY15" fmla="*/ 551111 h 1949896"/>
                  <a:gd name="connsiteX16" fmla="*/ 763648 w 3766340"/>
                  <a:gd name="connsiteY16" fmla="*/ 551111 h 1949896"/>
                  <a:gd name="connsiteX17" fmla="*/ 763648 w 3766340"/>
                  <a:gd name="connsiteY17" fmla="*/ 637608 h 1949896"/>
                  <a:gd name="connsiteX18" fmla="*/ 805661 w 3766340"/>
                  <a:gd name="connsiteY18" fmla="*/ 637608 h 1949896"/>
                  <a:gd name="connsiteX19" fmla="*/ 805661 w 3766340"/>
                  <a:gd name="connsiteY19" fmla="*/ 657379 h 1949896"/>
                  <a:gd name="connsiteX20" fmla="*/ 919343 w 3766340"/>
                  <a:gd name="connsiteY20" fmla="*/ 657379 h 1949896"/>
                  <a:gd name="connsiteX21" fmla="*/ 919343 w 3766340"/>
                  <a:gd name="connsiteY21" fmla="*/ 674679 h 1949896"/>
                  <a:gd name="connsiteX22" fmla="*/ 1033025 w 3766340"/>
                  <a:gd name="connsiteY22" fmla="*/ 674679 h 1949896"/>
                  <a:gd name="connsiteX23" fmla="*/ 1033025 w 3766340"/>
                  <a:gd name="connsiteY23" fmla="*/ 689507 h 1949896"/>
                  <a:gd name="connsiteX24" fmla="*/ 1129408 w 3766340"/>
                  <a:gd name="connsiteY24" fmla="*/ 689507 h 1949896"/>
                  <a:gd name="connsiteX25" fmla="*/ 1129408 w 3766340"/>
                  <a:gd name="connsiteY25" fmla="*/ 714220 h 1949896"/>
                  <a:gd name="connsiteX26" fmla="*/ 1272746 w 3766340"/>
                  <a:gd name="connsiteY26" fmla="*/ 714220 h 1949896"/>
                  <a:gd name="connsiteX27" fmla="*/ 1272746 w 3766340"/>
                  <a:gd name="connsiteY27" fmla="*/ 741405 h 1949896"/>
                  <a:gd name="connsiteX28" fmla="*/ 1391371 w 3766340"/>
                  <a:gd name="connsiteY28" fmla="*/ 741405 h 1949896"/>
                  <a:gd name="connsiteX29" fmla="*/ 1391371 w 3766340"/>
                  <a:gd name="connsiteY29" fmla="*/ 763647 h 1949896"/>
                  <a:gd name="connsiteX30" fmla="*/ 1460569 w 3766340"/>
                  <a:gd name="connsiteY30" fmla="*/ 763647 h 1949896"/>
                  <a:gd name="connsiteX31" fmla="*/ 1460569 w 3766340"/>
                  <a:gd name="connsiteY31" fmla="*/ 879801 h 1949896"/>
                  <a:gd name="connsiteX32" fmla="*/ 1482811 w 3766340"/>
                  <a:gd name="connsiteY32" fmla="*/ 879801 h 1949896"/>
                  <a:gd name="connsiteX33" fmla="*/ 1482811 w 3766340"/>
                  <a:gd name="connsiteY33" fmla="*/ 1023139 h 1949896"/>
                  <a:gd name="connsiteX34" fmla="*/ 1512467 w 3766340"/>
                  <a:gd name="connsiteY34" fmla="*/ 1023139 h 1949896"/>
                  <a:gd name="connsiteX35" fmla="*/ 1512467 w 3766340"/>
                  <a:gd name="connsiteY35" fmla="*/ 1062681 h 1949896"/>
                  <a:gd name="connsiteX36" fmla="*/ 1561894 w 3766340"/>
                  <a:gd name="connsiteY36" fmla="*/ 1062681 h 1949896"/>
                  <a:gd name="connsiteX37" fmla="*/ 1561894 w 3766340"/>
                  <a:gd name="connsiteY37" fmla="*/ 1109636 h 1949896"/>
                  <a:gd name="connsiteX38" fmla="*/ 1608850 w 3766340"/>
                  <a:gd name="connsiteY38" fmla="*/ 1109636 h 1949896"/>
                  <a:gd name="connsiteX39" fmla="*/ 1608850 w 3766340"/>
                  <a:gd name="connsiteY39" fmla="*/ 1131879 h 1949896"/>
                  <a:gd name="connsiteX40" fmla="*/ 1692876 w 3766340"/>
                  <a:gd name="connsiteY40" fmla="*/ 1131879 h 1949896"/>
                  <a:gd name="connsiteX41" fmla="*/ 1692876 w 3766340"/>
                  <a:gd name="connsiteY41" fmla="*/ 1144235 h 1949896"/>
                  <a:gd name="connsiteX42" fmla="*/ 2058636 w 3766340"/>
                  <a:gd name="connsiteY42" fmla="*/ 1144235 h 1949896"/>
                  <a:gd name="connsiteX43" fmla="*/ 2058636 w 3766340"/>
                  <a:gd name="connsiteY43" fmla="*/ 1193662 h 1949896"/>
                  <a:gd name="connsiteX44" fmla="*/ 2216802 w 3766340"/>
                  <a:gd name="connsiteY44" fmla="*/ 1193662 h 1949896"/>
                  <a:gd name="connsiteX45" fmla="*/ 2216802 w 3766340"/>
                  <a:gd name="connsiteY45" fmla="*/ 1299931 h 1949896"/>
                  <a:gd name="connsiteX46" fmla="*/ 2243987 w 3766340"/>
                  <a:gd name="connsiteY46" fmla="*/ 1299931 h 1949896"/>
                  <a:gd name="connsiteX47" fmla="*/ 2243987 w 3766340"/>
                  <a:gd name="connsiteY47" fmla="*/ 1319701 h 1949896"/>
                  <a:gd name="connsiteX48" fmla="*/ 2263758 w 3766340"/>
                  <a:gd name="connsiteY48" fmla="*/ 1319701 h 1949896"/>
                  <a:gd name="connsiteX49" fmla="*/ 2263758 w 3766340"/>
                  <a:gd name="connsiteY49" fmla="*/ 1416084 h 1949896"/>
                  <a:gd name="connsiteX50" fmla="*/ 2538078 w 3766340"/>
                  <a:gd name="connsiteY50" fmla="*/ 1416084 h 1949896"/>
                  <a:gd name="connsiteX51" fmla="*/ 2538078 w 3766340"/>
                  <a:gd name="connsiteY51" fmla="*/ 1433384 h 1949896"/>
                  <a:gd name="connsiteX52" fmla="*/ 2955736 w 3766340"/>
                  <a:gd name="connsiteY52" fmla="*/ 1433384 h 1949896"/>
                  <a:gd name="connsiteX53" fmla="*/ 2955736 w 3766340"/>
                  <a:gd name="connsiteY53" fmla="*/ 1569308 h 1949896"/>
                  <a:gd name="connsiteX54" fmla="*/ 2980450 w 3766340"/>
                  <a:gd name="connsiteY54" fmla="*/ 1569308 h 1949896"/>
                  <a:gd name="connsiteX55" fmla="*/ 2980450 w 3766340"/>
                  <a:gd name="connsiteY55" fmla="*/ 1636034 h 1949896"/>
                  <a:gd name="connsiteX56" fmla="*/ 3002692 w 3766340"/>
                  <a:gd name="connsiteY56" fmla="*/ 1636034 h 1949896"/>
                  <a:gd name="connsiteX57" fmla="*/ 3002692 w 3766340"/>
                  <a:gd name="connsiteY57" fmla="*/ 1658276 h 1949896"/>
                  <a:gd name="connsiteX58" fmla="*/ 3032348 w 3766340"/>
                  <a:gd name="connsiteY58" fmla="*/ 1658276 h 1949896"/>
                  <a:gd name="connsiteX59" fmla="*/ 3032348 w 3766340"/>
                  <a:gd name="connsiteY59" fmla="*/ 1675576 h 1949896"/>
                  <a:gd name="connsiteX60" fmla="*/ 3106489 w 3766340"/>
                  <a:gd name="connsiteY60" fmla="*/ 1675576 h 1949896"/>
                  <a:gd name="connsiteX61" fmla="*/ 3106489 w 3766340"/>
                  <a:gd name="connsiteY61" fmla="*/ 1700289 h 1949896"/>
                  <a:gd name="connsiteX62" fmla="*/ 3197929 w 3766340"/>
                  <a:gd name="connsiteY62" fmla="*/ 1700289 h 1949896"/>
                  <a:gd name="connsiteX63" fmla="*/ 3197929 w 3766340"/>
                  <a:gd name="connsiteY63" fmla="*/ 1715118 h 1949896"/>
                  <a:gd name="connsiteX64" fmla="*/ 3239942 w 3766340"/>
                  <a:gd name="connsiteY64" fmla="*/ 1715118 h 1949896"/>
                  <a:gd name="connsiteX65" fmla="*/ 3239942 w 3766340"/>
                  <a:gd name="connsiteY65" fmla="*/ 1734888 h 1949896"/>
                  <a:gd name="connsiteX66" fmla="*/ 3375866 w 3766340"/>
                  <a:gd name="connsiteY66" fmla="*/ 1734888 h 1949896"/>
                  <a:gd name="connsiteX67" fmla="*/ 3375866 w 3766340"/>
                  <a:gd name="connsiteY67" fmla="*/ 1754659 h 1949896"/>
                  <a:gd name="connsiteX68" fmla="*/ 3501905 w 3766340"/>
                  <a:gd name="connsiteY68" fmla="*/ 1754659 h 1949896"/>
                  <a:gd name="connsiteX69" fmla="*/ 3501905 w 3766340"/>
                  <a:gd name="connsiteY69" fmla="*/ 1754659 h 1949896"/>
                  <a:gd name="connsiteX70" fmla="*/ 3501905 w 3766340"/>
                  <a:gd name="connsiteY70" fmla="*/ 1776901 h 1949896"/>
                  <a:gd name="connsiteX71" fmla="*/ 3667486 w 3766340"/>
                  <a:gd name="connsiteY71" fmla="*/ 1776901 h 1949896"/>
                  <a:gd name="connsiteX72" fmla="*/ 3667486 w 3766340"/>
                  <a:gd name="connsiteY72" fmla="*/ 1804086 h 1949896"/>
                  <a:gd name="connsiteX73" fmla="*/ 3707027 w 3766340"/>
                  <a:gd name="connsiteY73" fmla="*/ 1804086 h 1949896"/>
                  <a:gd name="connsiteX74" fmla="*/ 3707027 w 3766340"/>
                  <a:gd name="connsiteY74" fmla="*/ 1813972 h 1949896"/>
                  <a:gd name="connsiteX75" fmla="*/ 3741626 w 3766340"/>
                  <a:gd name="connsiteY75" fmla="*/ 1813972 h 1949896"/>
                  <a:gd name="connsiteX76" fmla="*/ 3741626 w 3766340"/>
                  <a:gd name="connsiteY76" fmla="*/ 1888112 h 1949896"/>
                  <a:gd name="connsiteX77" fmla="*/ 3766340 w 3766340"/>
                  <a:gd name="connsiteY77" fmla="*/ 1888112 h 1949896"/>
                  <a:gd name="connsiteX78" fmla="*/ 3766340 w 3766340"/>
                  <a:gd name="connsiteY78" fmla="*/ 1949896 h 1949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766340" h="1949896">
                    <a:moveTo>
                      <a:pt x="0" y="0"/>
                    </a:moveTo>
                    <a:lnTo>
                      <a:pt x="395416" y="0"/>
                    </a:lnTo>
                    <a:lnTo>
                      <a:pt x="395416" y="19771"/>
                    </a:lnTo>
                    <a:lnTo>
                      <a:pt x="632666" y="19771"/>
                    </a:lnTo>
                    <a:lnTo>
                      <a:pt x="632666" y="49427"/>
                    </a:lnTo>
                    <a:lnTo>
                      <a:pt x="704335" y="49427"/>
                    </a:lnTo>
                    <a:lnTo>
                      <a:pt x="704335" y="108739"/>
                    </a:lnTo>
                    <a:lnTo>
                      <a:pt x="721635" y="108739"/>
                    </a:lnTo>
                    <a:lnTo>
                      <a:pt x="721635" y="212536"/>
                    </a:lnTo>
                    <a:lnTo>
                      <a:pt x="721635" y="212536"/>
                    </a:lnTo>
                    <a:lnTo>
                      <a:pt x="721635" y="313861"/>
                    </a:lnTo>
                    <a:lnTo>
                      <a:pt x="741406" y="313861"/>
                    </a:lnTo>
                    <a:lnTo>
                      <a:pt x="741406" y="397887"/>
                    </a:lnTo>
                    <a:lnTo>
                      <a:pt x="741406" y="397887"/>
                    </a:lnTo>
                    <a:lnTo>
                      <a:pt x="748820" y="395415"/>
                    </a:lnTo>
                    <a:lnTo>
                      <a:pt x="748820" y="551111"/>
                    </a:lnTo>
                    <a:lnTo>
                      <a:pt x="763648" y="551111"/>
                    </a:lnTo>
                    <a:lnTo>
                      <a:pt x="763648" y="637608"/>
                    </a:lnTo>
                    <a:lnTo>
                      <a:pt x="805661" y="637608"/>
                    </a:lnTo>
                    <a:lnTo>
                      <a:pt x="805661" y="657379"/>
                    </a:lnTo>
                    <a:lnTo>
                      <a:pt x="919343" y="657379"/>
                    </a:lnTo>
                    <a:lnTo>
                      <a:pt x="919343" y="674679"/>
                    </a:lnTo>
                    <a:lnTo>
                      <a:pt x="1033025" y="674679"/>
                    </a:lnTo>
                    <a:lnTo>
                      <a:pt x="1033025" y="689507"/>
                    </a:lnTo>
                    <a:lnTo>
                      <a:pt x="1129408" y="689507"/>
                    </a:lnTo>
                    <a:lnTo>
                      <a:pt x="1129408" y="714220"/>
                    </a:lnTo>
                    <a:lnTo>
                      <a:pt x="1272746" y="714220"/>
                    </a:lnTo>
                    <a:lnTo>
                      <a:pt x="1272746" y="741405"/>
                    </a:lnTo>
                    <a:lnTo>
                      <a:pt x="1391371" y="741405"/>
                    </a:lnTo>
                    <a:lnTo>
                      <a:pt x="1391371" y="763647"/>
                    </a:lnTo>
                    <a:lnTo>
                      <a:pt x="1460569" y="763647"/>
                    </a:lnTo>
                    <a:lnTo>
                      <a:pt x="1460569" y="879801"/>
                    </a:lnTo>
                    <a:lnTo>
                      <a:pt x="1482811" y="879801"/>
                    </a:lnTo>
                    <a:lnTo>
                      <a:pt x="1482811" y="1023139"/>
                    </a:lnTo>
                    <a:lnTo>
                      <a:pt x="1512467" y="1023139"/>
                    </a:lnTo>
                    <a:lnTo>
                      <a:pt x="1512467" y="1062681"/>
                    </a:lnTo>
                    <a:lnTo>
                      <a:pt x="1561894" y="1062681"/>
                    </a:lnTo>
                    <a:lnTo>
                      <a:pt x="1561894" y="1109636"/>
                    </a:lnTo>
                    <a:lnTo>
                      <a:pt x="1608850" y="1109636"/>
                    </a:lnTo>
                    <a:lnTo>
                      <a:pt x="1608850" y="1131879"/>
                    </a:lnTo>
                    <a:lnTo>
                      <a:pt x="1692876" y="1131879"/>
                    </a:lnTo>
                    <a:lnTo>
                      <a:pt x="1692876" y="1144235"/>
                    </a:lnTo>
                    <a:lnTo>
                      <a:pt x="2058636" y="1144235"/>
                    </a:lnTo>
                    <a:lnTo>
                      <a:pt x="2058636" y="1193662"/>
                    </a:lnTo>
                    <a:lnTo>
                      <a:pt x="2216802" y="1193662"/>
                    </a:lnTo>
                    <a:lnTo>
                      <a:pt x="2216802" y="1299931"/>
                    </a:lnTo>
                    <a:lnTo>
                      <a:pt x="2243987" y="1299931"/>
                    </a:lnTo>
                    <a:lnTo>
                      <a:pt x="2243987" y="1319701"/>
                    </a:lnTo>
                    <a:lnTo>
                      <a:pt x="2263758" y="1319701"/>
                    </a:lnTo>
                    <a:lnTo>
                      <a:pt x="2263758" y="1416084"/>
                    </a:lnTo>
                    <a:lnTo>
                      <a:pt x="2538078" y="1416084"/>
                    </a:lnTo>
                    <a:lnTo>
                      <a:pt x="2538078" y="1433384"/>
                    </a:lnTo>
                    <a:lnTo>
                      <a:pt x="2955736" y="1433384"/>
                    </a:lnTo>
                    <a:lnTo>
                      <a:pt x="2955736" y="1569308"/>
                    </a:lnTo>
                    <a:lnTo>
                      <a:pt x="2980450" y="1569308"/>
                    </a:lnTo>
                    <a:lnTo>
                      <a:pt x="2980450" y="1636034"/>
                    </a:lnTo>
                    <a:lnTo>
                      <a:pt x="3002692" y="1636034"/>
                    </a:lnTo>
                    <a:lnTo>
                      <a:pt x="3002692" y="1658276"/>
                    </a:lnTo>
                    <a:lnTo>
                      <a:pt x="3032348" y="1658276"/>
                    </a:lnTo>
                    <a:lnTo>
                      <a:pt x="3032348" y="1675576"/>
                    </a:lnTo>
                    <a:lnTo>
                      <a:pt x="3106489" y="1675576"/>
                    </a:lnTo>
                    <a:lnTo>
                      <a:pt x="3106489" y="1700289"/>
                    </a:lnTo>
                    <a:lnTo>
                      <a:pt x="3197929" y="1700289"/>
                    </a:lnTo>
                    <a:lnTo>
                      <a:pt x="3197929" y="1715118"/>
                    </a:lnTo>
                    <a:lnTo>
                      <a:pt x="3239942" y="1715118"/>
                    </a:lnTo>
                    <a:lnTo>
                      <a:pt x="3239942" y="1734888"/>
                    </a:lnTo>
                    <a:lnTo>
                      <a:pt x="3375866" y="1734888"/>
                    </a:lnTo>
                    <a:lnTo>
                      <a:pt x="3375866" y="1754659"/>
                    </a:lnTo>
                    <a:lnTo>
                      <a:pt x="3501905" y="1754659"/>
                    </a:lnTo>
                    <a:lnTo>
                      <a:pt x="3501905" y="1754659"/>
                    </a:lnTo>
                    <a:lnTo>
                      <a:pt x="3501905" y="1776901"/>
                    </a:lnTo>
                    <a:lnTo>
                      <a:pt x="3667486" y="1776901"/>
                    </a:lnTo>
                    <a:lnTo>
                      <a:pt x="3667486" y="1804086"/>
                    </a:lnTo>
                    <a:lnTo>
                      <a:pt x="3707027" y="1804086"/>
                    </a:lnTo>
                    <a:lnTo>
                      <a:pt x="3707027" y="1813972"/>
                    </a:lnTo>
                    <a:lnTo>
                      <a:pt x="3741626" y="1813972"/>
                    </a:lnTo>
                    <a:lnTo>
                      <a:pt x="3741626" y="1888112"/>
                    </a:lnTo>
                    <a:lnTo>
                      <a:pt x="3766340" y="1888112"/>
                    </a:lnTo>
                    <a:lnTo>
                      <a:pt x="3766340" y="1949896"/>
                    </a:lnTo>
                  </a:path>
                </a:pathLst>
              </a:cu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32" name="Freeform: Shape 331">
                <a:extLst>
                  <a:ext uri="{FF2B5EF4-FFF2-40B4-BE49-F238E27FC236}">
                    <a16:creationId xmlns:a16="http://schemas.microsoft.com/office/drawing/2014/main" id="{A5680B82-C191-4618-9206-701B63FA08F0}"/>
                  </a:ext>
                </a:extLst>
              </p:cNvPr>
              <p:cNvSpPr/>
              <p:nvPr/>
            </p:nvSpPr>
            <p:spPr bwMode="auto">
              <a:xfrm>
                <a:off x="5850308" y="3619896"/>
                <a:ext cx="3778106" cy="1545664"/>
              </a:xfrm>
              <a:custGeom>
                <a:avLst/>
                <a:gdLst>
                  <a:gd name="connsiteX0" fmla="*/ 0 w 3778697"/>
                  <a:gd name="connsiteY0" fmla="*/ 0 h 1544594"/>
                  <a:gd name="connsiteX1" fmla="*/ 0 w 3778697"/>
                  <a:gd name="connsiteY1" fmla="*/ 66726 h 1544594"/>
                  <a:gd name="connsiteX2" fmla="*/ 24714 w 3778697"/>
                  <a:gd name="connsiteY2" fmla="*/ 66726 h 1544594"/>
                  <a:gd name="connsiteX3" fmla="*/ 24714 w 3778697"/>
                  <a:gd name="connsiteY3" fmla="*/ 84026 h 1544594"/>
                  <a:gd name="connsiteX4" fmla="*/ 93912 w 3778697"/>
                  <a:gd name="connsiteY4" fmla="*/ 84026 h 1544594"/>
                  <a:gd name="connsiteX5" fmla="*/ 93912 w 3778697"/>
                  <a:gd name="connsiteY5" fmla="*/ 113682 h 1544594"/>
                  <a:gd name="connsiteX6" fmla="*/ 565940 w 3778697"/>
                  <a:gd name="connsiteY6" fmla="*/ 113682 h 1544594"/>
                  <a:gd name="connsiteX7" fmla="*/ 565940 w 3778697"/>
                  <a:gd name="connsiteY7" fmla="*/ 130981 h 1544594"/>
                  <a:gd name="connsiteX8" fmla="*/ 649966 w 3778697"/>
                  <a:gd name="connsiteY8" fmla="*/ 130981 h 1544594"/>
                  <a:gd name="connsiteX9" fmla="*/ 649966 w 3778697"/>
                  <a:gd name="connsiteY9" fmla="*/ 165580 h 1544594"/>
                  <a:gd name="connsiteX10" fmla="*/ 706807 w 3778697"/>
                  <a:gd name="connsiteY10" fmla="*/ 165580 h 1544594"/>
                  <a:gd name="connsiteX11" fmla="*/ 706807 w 3778697"/>
                  <a:gd name="connsiteY11" fmla="*/ 212536 h 1544594"/>
                  <a:gd name="connsiteX12" fmla="*/ 706807 w 3778697"/>
                  <a:gd name="connsiteY12" fmla="*/ 212536 h 1544594"/>
                  <a:gd name="connsiteX13" fmla="*/ 733992 w 3778697"/>
                  <a:gd name="connsiteY13" fmla="*/ 212536 h 1544594"/>
                  <a:gd name="connsiteX14" fmla="*/ 733992 w 3778697"/>
                  <a:gd name="connsiteY14" fmla="*/ 321275 h 1544594"/>
                  <a:gd name="connsiteX15" fmla="*/ 751291 w 3778697"/>
                  <a:gd name="connsiteY15" fmla="*/ 321275 h 1544594"/>
                  <a:gd name="connsiteX16" fmla="*/ 751291 w 3778697"/>
                  <a:gd name="connsiteY16" fmla="*/ 350932 h 1544594"/>
                  <a:gd name="connsiteX17" fmla="*/ 864973 w 3778697"/>
                  <a:gd name="connsiteY17" fmla="*/ 350932 h 1544594"/>
                  <a:gd name="connsiteX18" fmla="*/ 864973 w 3778697"/>
                  <a:gd name="connsiteY18" fmla="*/ 378116 h 1544594"/>
                  <a:gd name="connsiteX19" fmla="*/ 941585 w 3778697"/>
                  <a:gd name="connsiteY19" fmla="*/ 378116 h 1544594"/>
                  <a:gd name="connsiteX20" fmla="*/ 941585 w 3778697"/>
                  <a:gd name="connsiteY20" fmla="*/ 395416 h 1544594"/>
                  <a:gd name="connsiteX21" fmla="*/ 963827 w 3778697"/>
                  <a:gd name="connsiteY21" fmla="*/ 395416 h 1544594"/>
                  <a:gd name="connsiteX22" fmla="*/ 963827 w 3778697"/>
                  <a:gd name="connsiteY22" fmla="*/ 422601 h 1544594"/>
                  <a:gd name="connsiteX23" fmla="*/ 1502582 w 3778697"/>
                  <a:gd name="connsiteY23" fmla="*/ 422601 h 1544594"/>
                  <a:gd name="connsiteX24" fmla="*/ 1502582 w 3778697"/>
                  <a:gd name="connsiteY24" fmla="*/ 454728 h 1544594"/>
                  <a:gd name="connsiteX25" fmla="*/ 1828800 w 3778697"/>
                  <a:gd name="connsiteY25" fmla="*/ 454728 h 1544594"/>
                  <a:gd name="connsiteX26" fmla="*/ 1828800 w 3778697"/>
                  <a:gd name="connsiteY26" fmla="*/ 536283 h 1544594"/>
                  <a:gd name="connsiteX27" fmla="*/ 2246459 w 3778697"/>
                  <a:gd name="connsiteY27" fmla="*/ 536283 h 1544594"/>
                  <a:gd name="connsiteX28" fmla="*/ 2246459 w 3778697"/>
                  <a:gd name="connsiteY28" fmla="*/ 625252 h 1544594"/>
                  <a:gd name="connsiteX29" fmla="*/ 3042234 w 3778697"/>
                  <a:gd name="connsiteY29" fmla="*/ 625252 h 1544594"/>
                  <a:gd name="connsiteX30" fmla="*/ 3042234 w 3778697"/>
                  <a:gd name="connsiteY30" fmla="*/ 1079980 h 1544594"/>
                  <a:gd name="connsiteX31" fmla="*/ 3778697 w 3778697"/>
                  <a:gd name="connsiteY31" fmla="*/ 1079980 h 1544594"/>
                  <a:gd name="connsiteX32" fmla="*/ 3778697 w 3778697"/>
                  <a:gd name="connsiteY32" fmla="*/ 1544594 h 1544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778697" h="1544594">
                    <a:moveTo>
                      <a:pt x="0" y="0"/>
                    </a:moveTo>
                    <a:lnTo>
                      <a:pt x="0" y="66726"/>
                    </a:lnTo>
                    <a:lnTo>
                      <a:pt x="24714" y="66726"/>
                    </a:lnTo>
                    <a:lnTo>
                      <a:pt x="24714" y="84026"/>
                    </a:lnTo>
                    <a:lnTo>
                      <a:pt x="93912" y="84026"/>
                    </a:lnTo>
                    <a:lnTo>
                      <a:pt x="93912" y="113682"/>
                    </a:lnTo>
                    <a:lnTo>
                      <a:pt x="565940" y="113682"/>
                    </a:lnTo>
                    <a:lnTo>
                      <a:pt x="565940" y="130981"/>
                    </a:lnTo>
                    <a:lnTo>
                      <a:pt x="649966" y="130981"/>
                    </a:lnTo>
                    <a:lnTo>
                      <a:pt x="649966" y="165580"/>
                    </a:lnTo>
                    <a:lnTo>
                      <a:pt x="706807" y="165580"/>
                    </a:lnTo>
                    <a:lnTo>
                      <a:pt x="706807" y="212536"/>
                    </a:lnTo>
                    <a:lnTo>
                      <a:pt x="706807" y="212536"/>
                    </a:lnTo>
                    <a:lnTo>
                      <a:pt x="733992" y="212536"/>
                    </a:lnTo>
                    <a:lnTo>
                      <a:pt x="733992" y="321275"/>
                    </a:lnTo>
                    <a:lnTo>
                      <a:pt x="751291" y="321275"/>
                    </a:lnTo>
                    <a:lnTo>
                      <a:pt x="751291" y="350932"/>
                    </a:lnTo>
                    <a:lnTo>
                      <a:pt x="864973" y="350932"/>
                    </a:lnTo>
                    <a:lnTo>
                      <a:pt x="864973" y="378116"/>
                    </a:lnTo>
                    <a:lnTo>
                      <a:pt x="941585" y="378116"/>
                    </a:lnTo>
                    <a:lnTo>
                      <a:pt x="941585" y="395416"/>
                    </a:lnTo>
                    <a:lnTo>
                      <a:pt x="963827" y="395416"/>
                    </a:lnTo>
                    <a:lnTo>
                      <a:pt x="963827" y="422601"/>
                    </a:lnTo>
                    <a:lnTo>
                      <a:pt x="1502582" y="422601"/>
                    </a:lnTo>
                    <a:lnTo>
                      <a:pt x="1502582" y="454728"/>
                    </a:lnTo>
                    <a:lnTo>
                      <a:pt x="1828800" y="454728"/>
                    </a:lnTo>
                    <a:lnTo>
                      <a:pt x="1828800" y="536283"/>
                    </a:lnTo>
                    <a:lnTo>
                      <a:pt x="2246459" y="536283"/>
                    </a:lnTo>
                    <a:lnTo>
                      <a:pt x="2246459" y="625252"/>
                    </a:lnTo>
                    <a:lnTo>
                      <a:pt x="3042234" y="625252"/>
                    </a:lnTo>
                    <a:lnTo>
                      <a:pt x="3042234" y="1079980"/>
                    </a:lnTo>
                    <a:lnTo>
                      <a:pt x="3778697" y="1079980"/>
                    </a:lnTo>
                    <a:lnTo>
                      <a:pt x="3778697" y="1544594"/>
                    </a:lnTo>
                  </a:path>
                </a:pathLst>
              </a:cu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grpSp>
      <p:grpSp>
        <p:nvGrpSpPr>
          <p:cNvPr id="307" name="Group 306">
            <a:extLst>
              <a:ext uri="{FF2B5EF4-FFF2-40B4-BE49-F238E27FC236}">
                <a16:creationId xmlns:a16="http://schemas.microsoft.com/office/drawing/2014/main" id="{E5EEC948-0BAB-4743-980C-25A3D041745E}"/>
              </a:ext>
            </a:extLst>
          </p:cNvPr>
          <p:cNvGrpSpPr>
            <a:grpSpLocks/>
          </p:cNvGrpSpPr>
          <p:nvPr/>
        </p:nvGrpSpPr>
        <p:grpSpPr>
          <a:xfrm>
            <a:off x="8210667" y="2076607"/>
            <a:ext cx="3135504" cy="1994786"/>
            <a:chOff x="1601766" y="1494440"/>
            <a:chExt cx="6645953" cy="4098959"/>
          </a:xfrm>
        </p:grpSpPr>
        <p:sp>
          <p:nvSpPr>
            <p:cNvPr id="310" name="Rectangle 307">
              <a:extLst>
                <a:ext uri="{FF2B5EF4-FFF2-40B4-BE49-F238E27FC236}">
                  <a16:creationId xmlns:a16="http://schemas.microsoft.com/office/drawing/2014/main" id="{9534C9F2-FB97-4699-BF76-14DB894ED8A8}"/>
                </a:ext>
              </a:extLst>
            </p:cNvPr>
            <p:cNvSpPr>
              <a:spLocks noChangeArrowheads="1"/>
            </p:cNvSpPr>
            <p:nvPr/>
          </p:nvSpPr>
          <p:spPr bwMode="auto">
            <a:xfrm>
              <a:off x="1601766" y="1494440"/>
              <a:ext cx="531937" cy="372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100</a:t>
              </a:r>
            </a:p>
          </p:txBody>
        </p:sp>
        <p:sp>
          <p:nvSpPr>
            <p:cNvPr id="312" name="Freeform 308">
              <a:extLst>
                <a:ext uri="{FF2B5EF4-FFF2-40B4-BE49-F238E27FC236}">
                  <a16:creationId xmlns:a16="http://schemas.microsoft.com/office/drawing/2014/main" id="{ECF6C0A6-826C-4C29-B174-8C819994D017}"/>
                </a:ext>
              </a:extLst>
            </p:cNvPr>
            <p:cNvSpPr>
              <a:spLocks/>
            </p:cNvSpPr>
            <p:nvPr/>
          </p:nvSpPr>
          <p:spPr bwMode="auto">
            <a:xfrm>
              <a:off x="2175713" y="1648029"/>
              <a:ext cx="5821557" cy="3482766"/>
            </a:xfrm>
            <a:custGeom>
              <a:avLst/>
              <a:gdLst>
                <a:gd name="T0" fmla="*/ 0 w 2092"/>
                <a:gd name="T1" fmla="*/ 0 h 1432"/>
                <a:gd name="T2" fmla="*/ 40 w 2092"/>
                <a:gd name="T3" fmla="*/ 0 h 1432"/>
                <a:gd name="T4" fmla="*/ 40 w 2092"/>
                <a:gd name="T5" fmla="*/ 1390 h 1432"/>
                <a:gd name="T6" fmla="*/ 2092 w 2092"/>
                <a:gd name="T7" fmla="*/ 1390 h 1432"/>
                <a:gd name="T8" fmla="*/ 2092 w 2092"/>
                <a:gd name="T9" fmla="*/ 1432 h 1432"/>
                <a:gd name="connsiteX0" fmla="*/ 0 w 10000"/>
                <a:gd name="connsiteY0" fmla="*/ 0 h 9707"/>
                <a:gd name="connsiteX1" fmla="*/ 191 w 10000"/>
                <a:gd name="connsiteY1" fmla="*/ 0 h 9707"/>
                <a:gd name="connsiteX2" fmla="*/ 191 w 10000"/>
                <a:gd name="connsiteY2" fmla="*/ 9707 h 9707"/>
                <a:gd name="connsiteX3" fmla="*/ 10000 w 10000"/>
                <a:gd name="connsiteY3" fmla="*/ 9707 h 9707"/>
              </a:gdLst>
              <a:ahLst/>
              <a:cxnLst>
                <a:cxn ang="0">
                  <a:pos x="connsiteX0" y="connsiteY0"/>
                </a:cxn>
                <a:cxn ang="0">
                  <a:pos x="connsiteX1" y="connsiteY1"/>
                </a:cxn>
                <a:cxn ang="0">
                  <a:pos x="connsiteX2" y="connsiteY2"/>
                </a:cxn>
                <a:cxn ang="0">
                  <a:pos x="connsiteX3" y="connsiteY3"/>
                </a:cxn>
              </a:cxnLst>
              <a:rect l="l" t="t" r="r" b="b"/>
              <a:pathLst>
                <a:path w="10000" h="9707">
                  <a:moveTo>
                    <a:pt x="0" y="0"/>
                  </a:moveTo>
                  <a:lnTo>
                    <a:pt x="191" y="0"/>
                  </a:lnTo>
                  <a:lnTo>
                    <a:pt x="191" y="9707"/>
                  </a:lnTo>
                  <a:lnTo>
                    <a:pt x="10000" y="9707"/>
                  </a:lnTo>
                </a:path>
              </a:pathLst>
            </a:custGeom>
            <a:noFill/>
            <a:ln w="2857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313" name="Rectangle 309">
              <a:extLst>
                <a:ext uri="{FF2B5EF4-FFF2-40B4-BE49-F238E27FC236}">
                  <a16:creationId xmlns:a16="http://schemas.microsoft.com/office/drawing/2014/main" id="{AE3AC52A-6BCE-4668-8594-238DBF1B50E6}"/>
                </a:ext>
              </a:extLst>
            </p:cNvPr>
            <p:cNvSpPr>
              <a:spLocks noChangeArrowheads="1"/>
            </p:cNvSpPr>
            <p:nvPr/>
          </p:nvSpPr>
          <p:spPr bwMode="auto">
            <a:xfrm>
              <a:off x="1779076" y="2195983"/>
              <a:ext cx="354626" cy="372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80</a:t>
              </a:r>
            </a:p>
          </p:txBody>
        </p:sp>
        <p:sp>
          <p:nvSpPr>
            <p:cNvPr id="314" name="Line 310">
              <a:extLst>
                <a:ext uri="{FF2B5EF4-FFF2-40B4-BE49-F238E27FC236}">
                  <a16:creationId xmlns:a16="http://schemas.microsoft.com/office/drawing/2014/main" id="{F55785C1-2D12-42AB-94A9-BB15CED3A001}"/>
                </a:ext>
              </a:extLst>
            </p:cNvPr>
            <p:cNvSpPr>
              <a:spLocks noChangeShapeType="1"/>
            </p:cNvSpPr>
            <p:nvPr/>
          </p:nvSpPr>
          <p:spPr bwMode="auto">
            <a:xfrm>
              <a:off x="2175713" y="2349572"/>
              <a:ext cx="111311"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315" name="Rectangle 311">
              <a:extLst>
                <a:ext uri="{FF2B5EF4-FFF2-40B4-BE49-F238E27FC236}">
                  <a16:creationId xmlns:a16="http://schemas.microsoft.com/office/drawing/2014/main" id="{BBCDEE6A-BA77-4472-BE74-8172DE31B6F9}"/>
                </a:ext>
              </a:extLst>
            </p:cNvPr>
            <p:cNvSpPr>
              <a:spLocks noChangeArrowheads="1"/>
            </p:cNvSpPr>
            <p:nvPr/>
          </p:nvSpPr>
          <p:spPr bwMode="auto">
            <a:xfrm>
              <a:off x="1779076" y="2897527"/>
              <a:ext cx="354626" cy="372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60</a:t>
              </a:r>
            </a:p>
          </p:txBody>
        </p:sp>
        <p:sp>
          <p:nvSpPr>
            <p:cNvPr id="316" name="Line 312">
              <a:extLst>
                <a:ext uri="{FF2B5EF4-FFF2-40B4-BE49-F238E27FC236}">
                  <a16:creationId xmlns:a16="http://schemas.microsoft.com/office/drawing/2014/main" id="{495B50DB-FABB-4C31-A58B-23BBF0A6D338}"/>
                </a:ext>
              </a:extLst>
            </p:cNvPr>
            <p:cNvSpPr>
              <a:spLocks noChangeShapeType="1"/>
            </p:cNvSpPr>
            <p:nvPr/>
          </p:nvSpPr>
          <p:spPr bwMode="auto">
            <a:xfrm>
              <a:off x="2175713" y="3051115"/>
              <a:ext cx="111311"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317" name="Rectangle 313">
              <a:extLst>
                <a:ext uri="{FF2B5EF4-FFF2-40B4-BE49-F238E27FC236}">
                  <a16:creationId xmlns:a16="http://schemas.microsoft.com/office/drawing/2014/main" id="{5F17A379-5A41-4EE5-9E4F-BAA0A3A31385}"/>
                </a:ext>
              </a:extLst>
            </p:cNvPr>
            <p:cNvSpPr>
              <a:spLocks noChangeArrowheads="1"/>
            </p:cNvSpPr>
            <p:nvPr/>
          </p:nvSpPr>
          <p:spPr bwMode="auto">
            <a:xfrm>
              <a:off x="1779076" y="3584034"/>
              <a:ext cx="354626" cy="372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40</a:t>
              </a:r>
            </a:p>
          </p:txBody>
        </p:sp>
        <p:sp>
          <p:nvSpPr>
            <p:cNvPr id="318" name="Line 314">
              <a:extLst>
                <a:ext uri="{FF2B5EF4-FFF2-40B4-BE49-F238E27FC236}">
                  <a16:creationId xmlns:a16="http://schemas.microsoft.com/office/drawing/2014/main" id="{DBEE0183-44F8-4DBE-A263-9FF4CA774C4C}"/>
                </a:ext>
              </a:extLst>
            </p:cNvPr>
            <p:cNvSpPr>
              <a:spLocks noChangeShapeType="1"/>
            </p:cNvSpPr>
            <p:nvPr/>
          </p:nvSpPr>
          <p:spPr bwMode="auto">
            <a:xfrm>
              <a:off x="2175713" y="3737625"/>
              <a:ext cx="111311"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319" name="Rectangle 315">
              <a:extLst>
                <a:ext uri="{FF2B5EF4-FFF2-40B4-BE49-F238E27FC236}">
                  <a16:creationId xmlns:a16="http://schemas.microsoft.com/office/drawing/2014/main" id="{942129C4-D7C1-454E-8FB0-4AB1CA17DABE}"/>
                </a:ext>
              </a:extLst>
            </p:cNvPr>
            <p:cNvSpPr>
              <a:spLocks noChangeArrowheads="1"/>
            </p:cNvSpPr>
            <p:nvPr/>
          </p:nvSpPr>
          <p:spPr bwMode="auto">
            <a:xfrm>
              <a:off x="1779076" y="4270545"/>
              <a:ext cx="354626" cy="372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20</a:t>
              </a:r>
            </a:p>
          </p:txBody>
        </p:sp>
        <p:sp>
          <p:nvSpPr>
            <p:cNvPr id="320" name="Line 316">
              <a:extLst>
                <a:ext uri="{FF2B5EF4-FFF2-40B4-BE49-F238E27FC236}">
                  <a16:creationId xmlns:a16="http://schemas.microsoft.com/office/drawing/2014/main" id="{D7787B06-B06F-4320-A16D-AB81B4D751A8}"/>
                </a:ext>
              </a:extLst>
            </p:cNvPr>
            <p:cNvSpPr>
              <a:spLocks noChangeShapeType="1"/>
            </p:cNvSpPr>
            <p:nvPr/>
          </p:nvSpPr>
          <p:spPr bwMode="auto">
            <a:xfrm>
              <a:off x="2175713" y="4424134"/>
              <a:ext cx="111311"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321" name="Rectangle 317">
              <a:extLst>
                <a:ext uri="{FF2B5EF4-FFF2-40B4-BE49-F238E27FC236}">
                  <a16:creationId xmlns:a16="http://schemas.microsoft.com/office/drawing/2014/main" id="{69275B31-D96D-4B40-AA7F-DB0429D164C5}"/>
                </a:ext>
              </a:extLst>
            </p:cNvPr>
            <p:cNvSpPr>
              <a:spLocks noChangeArrowheads="1"/>
            </p:cNvSpPr>
            <p:nvPr/>
          </p:nvSpPr>
          <p:spPr bwMode="auto">
            <a:xfrm>
              <a:off x="1956389" y="4967076"/>
              <a:ext cx="177314" cy="372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a:t>
              </a:r>
            </a:p>
          </p:txBody>
        </p:sp>
        <p:grpSp>
          <p:nvGrpSpPr>
            <p:cNvPr id="322" name="Group 321">
              <a:extLst>
                <a:ext uri="{FF2B5EF4-FFF2-40B4-BE49-F238E27FC236}">
                  <a16:creationId xmlns:a16="http://schemas.microsoft.com/office/drawing/2014/main" id="{0D975387-D251-40AC-8C3E-A1DA98CB0212}"/>
                </a:ext>
              </a:extLst>
            </p:cNvPr>
            <p:cNvGrpSpPr/>
            <p:nvPr/>
          </p:nvGrpSpPr>
          <p:grpSpPr>
            <a:xfrm>
              <a:off x="2275894" y="5130688"/>
              <a:ext cx="4749027" cy="72825"/>
              <a:chOff x="2876138" y="5130688"/>
              <a:chExt cx="5214913" cy="105231"/>
            </a:xfrm>
          </p:grpSpPr>
          <p:sp>
            <p:nvSpPr>
              <p:cNvPr id="557" name="Line 319">
                <a:extLst>
                  <a:ext uri="{FF2B5EF4-FFF2-40B4-BE49-F238E27FC236}">
                    <a16:creationId xmlns:a16="http://schemas.microsoft.com/office/drawing/2014/main" id="{38083906-AB8F-4E55-B5F5-4E9423726182}"/>
                  </a:ext>
                </a:extLst>
              </p:cNvPr>
              <p:cNvSpPr>
                <a:spLocks noChangeShapeType="1"/>
              </p:cNvSpPr>
              <p:nvPr/>
            </p:nvSpPr>
            <p:spPr bwMode="auto">
              <a:xfrm>
                <a:off x="8091051" y="5130688"/>
                <a:ext cx="0" cy="10523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58" name="Line 321">
                <a:extLst>
                  <a:ext uri="{FF2B5EF4-FFF2-40B4-BE49-F238E27FC236}">
                    <a16:creationId xmlns:a16="http://schemas.microsoft.com/office/drawing/2014/main" id="{339162C7-4AD5-402D-B2BA-EAB39E18C089}"/>
                  </a:ext>
                </a:extLst>
              </p:cNvPr>
              <p:cNvSpPr>
                <a:spLocks noChangeShapeType="1"/>
              </p:cNvSpPr>
              <p:nvPr/>
            </p:nvSpPr>
            <p:spPr bwMode="auto">
              <a:xfrm>
                <a:off x="7584587" y="5130688"/>
                <a:ext cx="0" cy="10523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59" name="Line 323">
                <a:extLst>
                  <a:ext uri="{FF2B5EF4-FFF2-40B4-BE49-F238E27FC236}">
                    <a16:creationId xmlns:a16="http://schemas.microsoft.com/office/drawing/2014/main" id="{A663E320-C1E0-458A-8196-6E8BAD218353}"/>
                  </a:ext>
                </a:extLst>
              </p:cNvPr>
              <p:cNvSpPr>
                <a:spLocks noChangeShapeType="1"/>
              </p:cNvSpPr>
              <p:nvPr/>
            </p:nvSpPr>
            <p:spPr bwMode="auto">
              <a:xfrm>
                <a:off x="7050294" y="5130688"/>
                <a:ext cx="0" cy="10523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60" name="Line 325">
                <a:extLst>
                  <a:ext uri="{FF2B5EF4-FFF2-40B4-BE49-F238E27FC236}">
                    <a16:creationId xmlns:a16="http://schemas.microsoft.com/office/drawing/2014/main" id="{665DED48-8C8E-450C-8E5F-5D6E1B9438B7}"/>
                  </a:ext>
                </a:extLst>
              </p:cNvPr>
              <p:cNvSpPr>
                <a:spLocks noChangeShapeType="1"/>
              </p:cNvSpPr>
              <p:nvPr/>
            </p:nvSpPr>
            <p:spPr bwMode="auto">
              <a:xfrm>
                <a:off x="6527133" y="5130688"/>
                <a:ext cx="0" cy="10523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61" name="Line 331">
                <a:extLst>
                  <a:ext uri="{FF2B5EF4-FFF2-40B4-BE49-F238E27FC236}">
                    <a16:creationId xmlns:a16="http://schemas.microsoft.com/office/drawing/2014/main" id="{9CDED930-56A1-4713-9BD6-2037BC10E22B}"/>
                  </a:ext>
                </a:extLst>
              </p:cNvPr>
              <p:cNvSpPr>
                <a:spLocks noChangeShapeType="1"/>
              </p:cNvSpPr>
              <p:nvPr/>
            </p:nvSpPr>
            <p:spPr bwMode="auto">
              <a:xfrm>
                <a:off x="6020669" y="5130688"/>
                <a:ext cx="0" cy="10523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62" name="Line 333">
                <a:extLst>
                  <a:ext uri="{FF2B5EF4-FFF2-40B4-BE49-F238E27FC236}">
                    <a16:creationId xmlns:a16="http://schemas.microsoft.com/office/drawing/2014/main" id="{2C825008-7389-4470-9F7F-F37469F9765D}"/>
                  </a:ext>
                </a:extLst>
              </p:cNvPr>
              <p:cNvSpPr>
                <a:spLocks noChangeShapeType="1"/>
              </p:cNvSpPr>
              <p:nvPr/>
            </p:nvSpPr>
            <p:spPr bwMode="auto">
              <a:xfrm>
                <a:off x="5486376" y="5130688"/>
                <a:ext cx="0" cy="10523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63" name="Line 335">
                <a:extLst>
                  <a:ext uri="{FF2B5EF4-FFF2-40B4-BE49-F238E27FC236}">
                    <a16:creationId xmlns:a16="http://schemas.microsoft.com/office/drawing/2014/main" id="{69F36D25-1592-4A52-899B-9A8B841C40F7}"/>
                  </a:ext>
                </a:extLst>
              </p:cNvPr>
              <p:cNvSpPr>
                <a:spLocks noChangeShapeType="1"/>
              </p:cNvSpPr>
              <p:nvPr/>
            </p:nvSpPr>
            <p:spPr bwMode="auto">
              <a:xfrm>
                <a:off x="4963216" y="5130688"/>
                <a:ext cx="0" cy="10523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64" name="Line 337">
                <a:extLst>
                  <a:ext uri="{FF2B5EF4-FFF2-40B4-BE49-F238E27FC236}">
                    <a16:creationId xmlns:a16="http://schemas.microsoft.com/office/drawing/2014/main" id="{ED15F31E-1A17-42CE-8521-45BD34888F31}"/>
                  </a:ext>
                </a:extLst>
              </p:cNvPr>
              <p:cNvSpPr>
                <a:spLocks noChangeShapeType="1"/>
              </p:cNvSpPr>
              <p:nvPr/>
            </p:nvSpPr>
            <p:spPr bwMode="auto">
              <a:xfrm>
                <a:off x="3404864" y="5130688"/>
                <a:ext cx="0" cy="10523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65" name="Line 339">
                <a:extLst>
                  <a:ext uri="{FF2B5EF4-FFF2-40B4-BE49-F238E27FC236}">
                    <a16:creationId xmlns:a16="http://schemas.microsoft.com/office/drawing/2014/main" id="{F7A17A70-8093-48F0-AE4E-5D7D8B5CC6B2}"/>
                  </a:ext>
                </a:extLst>
              </p:cNvPr>
              <p:cNvSpPr>
                <a:spLocks noChangeShapeType="1"/>
              </p:cNvSpPr>
              <p:nvPr/>
            </p:nvSpPr>
            <p:spPr bwMode="auto">
              <a:xfrm>
                <a:off x="2876138" y="5130688"/>
                <a:ext cx="0" cy="10523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615" name="Line 341">
                <a:extLst>
                  <a:ext uri="{FF2B5EF4-FFF2-40B4-BE49-F238E27FC236}">
                    <a16:creationId xmlns:a16="http://schemas.microsoft.com/office/drawing/2014/main" id="{309B4F66-457C-435A-95F2-48A009B6F9A7}"/>
                  </a:ext>
                </a:extLst>
              </p:cNvPr>
              <p:cNvSpPr>
                <a:spLocks noChangeShapeType="1"/>
              </p:cNvSpPr>
              <p:nvPr/>
            </p:nvSpPr>
            <p:spPr bwMode="auto">
              <a:xfrm>
                <a:off x="4456752" y="5130688"/>
                <a:ext cx="0" cy="10523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616" name="Line 343">
                <a:extLst>
                  <a:ext uri="{FF2B5EF4-FFF2-40B4-BE49-F238E27FC236}">
                    <a16:creationId xmlns:a16="http://schemas.microsoft.com/office/drawing/2014/main" id="{230A700F-B35F-43E1-B649-D06699EE3322}"/>
                  </a:ext>
                </a:extLst>
              </p:cNvPr>
              <p:cNvSpPr>
                <a:spLocks noChangeShapeType="1"/>
              </p:cNvSpPr>
              <p:nvPr/>
            </p:nvSpPr>
            <p:spPr bwMode="auto">
              <a:xfrm>
                <a:off x="3928024" y="5130688"/>
                <a:ext cx="0" cy="10523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grpSp>
          <p:nvGrpSpPr>
            <p:cNvPr id="323" name="Group 322">
              <a:extLst>
                <a:ext uri="{FF2B5EF4-FFF2-40B4-BE49-F238E27FC236}">
                  <a16:creationId xmlns:a16="http://schemas.microsoft.com/office/drawing/2014/main" id="{42E2B106-208B-471A-9BE8-71563D546494}"/>
                </a:ext>
              </a:extLst>
            </p:cNvPr>
            <p:cNvGrpSpPr/>
            <p:nvPr/>
          </p:nvGrpSpPr>
          <p:grpSpPr>
            <a:xfrm>
              <a:off x="2230880" y="5220891"/>
              <a:ext cx="5500565" cy="372508"/>
              <a:chOff x="2798220" y="5220887"/>
              <a:chExt cx="6032367" cy="480307"/>
            </a:xfrm>
          </p:grpSpPr>
          <p:sp>
            <p:nvSpPr>
              <p:cNvPr id="545" name="Rectangle 318">
                <a:extLst>
                  <a:ext uri="{FF2B5EF4-FFF2-40B4-BE49-F238E27FC236}">
                    <a16:creationId xmlns:a16="http://schemas.microsoft.com/office/drawing/2014/main" id="{2A7C3C1E-216B-465A-9B54-638D310EA15A}"/>
                  </a:ext>
                </a:extLst>
              </p:cNvPr>
              <p:cNvSpPr>
                <a:spLocks noChangeArrowheads="1"/>
              </p:cNvSpPr>
              <p:nvPr/>
            </p:nvSpPr>
            <p:spPr bwMode="auto">
              <a:xfrm>
                <a:off x="8441678" y="5220887"/>
                <a:ext cx="388909" cy="48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44</a:t>
                </a:r>
              </a:p>
            </p:txBody>
          </p:sp>
          <p:sp>
            <p:nvSpPr>
              <p:cNvPr id="546" name="Rectangle 320">
                <a:extLst>
                  <a:ext uri="{FF2B5EF4-FFF2-40B4-BE49-F238E27FC236}">
                    <a16:creationId xmlns:a16="http://schemas.microsoft.com/office/drawing/2014/main" id="{945420BB-8C6C-4A7E-B2B4-29E2125030C7}"/>
                  </a:ext>
                </a:extLst>
              </p:cNvPr>
              <p:cNvSpPr>
                <a:spLocks noChangeArrowheads="1"/>
              </p:cNvSpPr>
              <p:nvPr/>
            </p:nvSpPr>
            <p:spPr bwMode="auto">
              <a:xfrm>
                <a:off x="7935214" y="5220887"/>
                <a:ext cx="388909" cy="48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40</a:t>
                </a:r>
              </a:p>
            </p:txBody>
          </p:sp>
          <p:sp>
            <p:nvSpPr>
              <p:cNvPr id="547" name="Rectangle 322">
                <a:extLst>
                  <a:ext uri="{FF2B5EF4-FFF2-40B4-BE49-F238E27FC236}">
                    <a16:creationId xmlns:a16="http://schemas.microsoft.com/office/drawing/2014/main" id="{E3DDFEA5-F5D0-424B-9C34-93B7B0B5D583}"/>
                  </a:ext>
                </a:extLst>
              </p:cNvPr>
              <p:cNvSpPr>
                <a:spLocks noChangeArrowheads="1"/>
              </p:cNvSpPr>
              <p:nvPr/>
            </p:nvSpPr>
            <p:spPr bwMode="auto">
              <a:xfrm>
                <a:off x="7423185" y="5220887"/>
                <a:ext cx="388909" cy="48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36</a:t>
                </a:r>
              </a:p>
            </p:txBody>
          </p:sp>
          <p:sp>
            <p:nvSpPr>
              <p:cNvPr id="548" name="Rectangle 324">
                <a:extLst>
                  <a:ext uri="{FF2B5EF4-FFF2-40B4-BE49-F238E27FC236}">
                    <a16:creationId xmlns:a16="http://schemas.microsoft.com/office/drawing/2014/main" id="{0C662632-0A66-4BB7-B82F-65A2B239B588}"/>
                  </a:ext>
                </a:extLst>
              </p:cNvPr>
              <p:cNvSpPr>
                <a:spLocks noChangeArrowheads="1"/>
              </p:cNvSpPr>
              <p:nvPr/>
            </p:nvSpPr>
            <p:spPr bwMode="auto">
              <a:xfrm>
                <a:off x="6894458" y="5220887"/>
                <a:ext cx="388909" cy="48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32</a:t>
                </a:r>
              </a:p>
            </p:txBody>
          </p:sp>
          <p:sp>
            <p:nvSpPr>
              <p:cNvPr id="549" name="Rectangle 326">
                <a:extLst>
                  <a:ext uri="{FF2B5EF4-FFF2-40B4-BE49-F238E27FC236}">
                    <a16:creationId xmlns:a16="http://schemas.microsoft.com/office/drawing/2014/main" id="{AE73FBFA-6BCD-49CD-945D-93C52EA33239}"/>
                  </a:ext>
                </a:extLst>
              </p:cNvPr>
              <p:cNvSpPr>
                <a:spLocks noChangeArrowheads="1"/>
              </p:cNvSpPr>
              <p:nvPr/>
            </p:nvSpPr>
            <p:spPr bwMode="auto">
              <a:xfrm>
                <a:off x="6371299" y="5220887"/>
                <a:ext cx="388909" cy="48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28</a:t>
                </a:r>
              </a:p>
            </p:txBody>
          </p:sp>
          <p:sp>
            <p:nvSpPr>
              <p:cNvPr id="550" name="Rectangle 332">
                <a:extLst>
                  <a:ext uri="{FF2B5EF4-FFF2-40B4-BE49-F238E27FC236}">
                    <a16:creationId xmlns:a16="http://schemas.microsoft.com/office/drawing/2014/main" id="{8868FE67-F401-4A50-B034-08BBE505312A}"/>
                  </a:ext>
                </a:extLst>
              </p:cNvPr>
              <p:cNvSpPr>
                <a:spLocks noChangeArrowheads="1"/>
              </p:cNvSpPr>
              <p:nvPr/>
            </p:nvSpPr>
            <p:spPr bwMode="auto">
              <a:xfrm>
                <a:off x="5864833" y="5220887"/>
                <a:ext cx="388909" cy="48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24</a:t>
                </a:r>
              </a:p>
            </p:txBody>
          </p:sp>
          <p:sp>
            <p:nvSpPr>
              <p:cNvPr id="551" name="Rectangle 334">
                <a:extLst>
                  <a:ext uri="{FF2B5EF4-FFF2-40B4-BE49-F238E27FC236}">
                    <a16:creationId xmlns:a16="http://schemas.microsoft.com/office/drawing/2014/main" id="{A6955B43-DC75-46DE-A223-F81DF6C8A60A}"/>
                  </a:ext>
                </a:extLst>
              </p:cNvPr>
              <p:cNvSpPr>
                <a:spLocks noChangeArrowheads="1"/>
              </p:cNvSpPr>
              <p:nvPr/>
            </p:nvSpPr>
            <p:spPr bwMode="auto">
              <a:xfrm>
                <a:off x="5330541" y="5220887"/>
                <a:ext cx="388909" cy="48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20</a:t>
                </a:r>
              </a:p>
            </p:txBody>
          </p:sp>
          <p:sp>
            <p:nvSpPr>
              <p:cNvPr id="552" name="Rectangle 336">
                <a:extLst>
                  <a:ext uri="{FF2B5EF4-FFF2-40B4-BE49-F238E27FC236}">
                    <a16:creationId xmlns:a16="http://schemas.microsoft.com/office/drawing/2014/main" id="{1EA9E3BB-FE6A-4DC3-BCA2-ECC66595B241}"/>
                  </a:ext>
                </a:extLst>
              </p:cNvPr>
              <p:cNvSpPr>
                <a:spLocks noChangeArrowheads="1"/>
              </p:cNvSpPr>
              <p:nvPr/>
            </p:nvSpPr>
            <p:spPr bwMode="auto">
              <a:xfrm>
                <a:off x="4807382" y="5220887"/>
                <a:ext cx="388909" cy="48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16</a:t>
                </a:r>
              </a:p>
            </p:txBody>
          </p:sp>
          <p:sp>
            <p:nvSpPr>
              <p:cNvPr id="553" name="Rectangle 338">
                <a:extLst>
                  <a:ext uri="{FF2B5EF4-FFF2-40B4-BE49-F238E27FC236}">
                    <a16:creationId xmlns:a16="http://schemas.microsoft.com/office/drawing/2014/main" id="{3EE7592C-1E81-4A92-A84B-3E139862CF99}"/>
                  </a:ext>
                </a:extLst>
              </p:cNvPr>
              <p:cNvSpPr>
                <a:spLocks noChangeArrowheads="1"/>
              </p:cNvSpPr>
              <p:nvPr/>
            </p:nvSpPr>
            <p:spPr bwMode="auto">
              <a:xfrm>
                <a:off x="3326947" y="5220887"/>
                <a:ext cx="194457" cy="48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a:t>
                </a:r>
              </a:p>
            </p:txBody>
          </p:sp>
          <p:sp>
            <p:nvSpPr>
              <p:cNvPr id="554" name="Rectangle 340">
                <a:extLst>
                  <a:ext uri="{FF2B5EF4-FFF2-40B4-BE49-F238E27FC236}">
                    <a16:creationId xmlns:a16="http://schemas.microsoft.com/office/drawing/2014/main" id="{2EBA7CCC-EBA7-4D90-9494-D5284117B756}"/>
                  </a:ext>
                </a:extLst>
              </p:cNvPr>
              <p:cNvSpPr>
                <a:spLocks noChangeArrowheads="1"/>
              </p:cNvSpPr>
              <p:nvPr/>
            </p:nvSpPr>
            <p:spPr bwMode="auto">
              <a:xfrm>
                <a:off x="2798220" y="5220887"/>
                <a:ext cx="194457" cy="48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a:t>
                </a:r>
              </a:p>
            </p:txBody>
          </p:sp>
          <p:sp>
            <p:nvSpPr>
              <p:cNvPr id="555" name="Rectangle 342">
                <a:extLst>
                  <a:ext uri="{FF2B5EF4-FFF2-40B4-BE49-F238E27FC236}">
                    <a16:creationId xmlns:a16="http://schemas.microsoft.com/office/drawing/2014/main" id="{1AB458F1-DB96-41F1-93A0-A433307D0CF2}"/>
                  </a:ext>
                </a:extLst>
              </p:cNvPr>
              <p:cNvSpPr>
                <a:spLocks noChangeArrowheads="1"/>
              </p:cNvSpPr>
              <p:nvPr/>
            </p:nvSpPr>
            <p:spPr bwMode="auto">
              <a:xfrm>
                <a:off x="4300918" y="5220887"/>
                <a:ext cx="388909" cy="48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12</a:t>
                </a:r>
              </a:p>
            </p:txBody>
          </p:sp>
          <p:sp>
            <p:nvSpPr>
              <p:cNvPr id="556" name="Rectangle 344">
                <a:extLst>
                  <a:ext uri="{FF2B5EF4-FFF2-40B4-BE49-F238E27FC236}">
                    <a16:creationId xmlns:a16="http://schemas.microsoft.com/office/drawing/2014/main" id="{1BDD8CBC-D8A4-4E56-8482-6B36D88C0C33}"/>
                  </a:ext>
                </a:extLst>
              </p:cNvPr>
              <p:cNvSpPr>
                <a:spLocks noChangeArrowheads="1"/>
              </p:cNvSpPr>
              <p:nvPr/>
            </p:nvSpPr>
            <p:spPr bwMode="auto">
              <a:xfrm>
                <a:off x="3850106" y="5220887"/>
                <a:ext cx="194457" cy="48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8</a:t>
                </a:r>
              </a:p>
            </p:txBody>
          </p:sp>
        </p:grpSp>
        <p:sp>
          <p:nvSpPr>
            <p:cNvPr id="324" name="Line 373">
              <a:extLst>
                <a:ext uri="{FF2B5EF4-FFF2-40B4-BE49-F238E27FC236}">
                  <a16:creationId xmlns:a16="http://schemas.microsoft.com/office/drawing/2014/main" id="{6CB03518-5C32-4BD2-9973-DAC64F2839E4}"/>
                </a:ext>
              </a:extLst>
            </p:cNvPr>
            <p:cNvSpPr>
              <a:spLocks noChangeShapeType="1"/>
            </p:cNvSpPr>
            <p:nvPr/>
          </p:nvSpPr>
          <p:spPr bwMode="auto">
            <a:xfrm>
              <a:off x="2175713" y="5120666"/>
              <a:ext cx="111311"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326" name="Line 374">
              <a:extLst>
                <a:ext uri="{FF2B5EF4-FFF2-40B4-BE49-F238E27FC236}">
                  <a16:creationId xmlns:a16="http://schemas.microsoft.com/office/drawing/2014/main" id="{F1A8E555-CC32-4DD6-B3A3-86E23AA8AD1B}"/>
                </a:ext>
              </a:extLst>
            </p:cNvPr>
            <p:cNvSpPr>
              <a:spLocks noChangeShapeType="1"/>
            </p:cNvSpPr>
            <p:nvPr/>
          </p:nvSpPr>
          <p:spPr bwMode="auto">
            <a:xfrm>
              <a:off x="2298155" y="3406897"/>
              <a:ext cx="5949564" cy="0"/>
            </a:xfrm>
            <a:prstGeom prst="line">
              <a:avLst/>
            </a:prstGeom>
            <a:noFill/>
            <a:ln w="19050">
              <a:solidFill>
                <a:schemeClr val="bg1"/>
              </a:solidFill>
              <a:prstDash val="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333" name="Line 319">
              <a:extLst>
                <a:ext uri="{FF2B5EF4-FFF2-40B4-BE49-F238E27FC236}">
                  <a16:creationId xmlns:a16="http://schemas.microsoft.com/office/drawing/2014/main" id="{BBD0701E-4229-4345-98C4-7C13C18CAF9D}"/>
                </a:ext>
              </a:extLst>
            </p:cNvPr>
            <p:cNvSpPr>
              <a:spLocks noChangeShapeType="1"/>
            </p:cNvSpPr>
            <p:nvPr/>
          </p:nvSpPr>
          <p:spPr bwMode="auto">
            <a:xfrm>
              <a:off x="7502785" y="5130688"/>
              <a:ext cx="0" cy="72825"/>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334" name="Line 319">
              <a:extLst>
                <a:ext uri="{FF2B5EF4-FFF2-40B4-BE49-F238E27FC236}">
                  <a16:creationId xmlns:a16="http://schemas.microsoft.com/office/drawing/2014/main" id="{CE62544D-F701-4A7F-A4F2-0BBBAEBA4103}"/>
                </a:ext>
              </a:extLst>
            </p:cNvPr>
            <p:cNvSpPr>
              <a:spLocks noChangeShapeType="1"/>
            </p:cNvSpPr>
            <p:nvPr/>
          </p:nvSpPr>
          <p:spPr bwMode="auto">
            <a:xfrm>
              <a:off x="7984870" y="5130688"/>
              <a:ext cx="0" cy="72825"/>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335" name="Rectangle 318">
              <a:extLst>
                <a:ext uri="{FF2B5EF4-FFF2-40B4-BE49-F238E27FC236}">
                  <a16:creationId xmlns:a16="http://schemas.microsoft.com/office/drawing/2014/main" id="{4A2845F4-7E4E-4569-B5FE-FB5254DA6303}"/>
                </a:ext>
              </a:extLst>
            </p:cNvPr>
            <p:cNvSpPr>
              <a:spLocks noChangeArrowheads="1"/>
            </p:cNvSpPr>
            <p:nvPr/>
          </p:nvSpPr>
          <p:spPr bwMode="auto">
            <a:xfrm>
              <a:off x="7838637" y="5220887"/>
              <a:ext cx="354624" cy="372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48</a:t>
              </a:r>
            </a:p>
          </p:txBody>
        </p:sp>
        <p:sp>
          <p:nvSpPr>
            <p:cNvPr id="337" name="Freeform: Shape 336">
              <a:extLst>
                <a:ext uri="{FF2B5EF4-FFF2-40B4-BE49-F238E27FC236}">
                  <a16:creationId xmlns:a16="http://schemas.microsoft.com/office/drawing/2014/main" id="{FCC2DED4-3839-466B-86BD-91FB6FF51261}"/>
                </a:ext>
              </a:extLst>
            </p:cNvPr>
            <p:cNvSpPr/>
            <p:nvPr/>
          </p:nvSpPr>
          <p:spPr bwMode="auto">
            <a:xfrm>
              <a:off x="2280920" y="1818640"/>
              <a:ext cx="5349240" cy="1772920"/>
            </a:xfrm>
            <a:custGeom>
              <a:avLst/>
              <a:gdLst>
                <a:gd name="connsiteX0" fmla="*/ 0 w 5349240"/>
                <a:gd name="connsiteY0" fmla="*/ 0 h 1772920"/>
                <a:gd name="connsiteX1" fmla="*/ 152400 w 5349240"/>
                <a:gd name="connsiteY1" fmla="*/ 0 h 1772920"/>
                <a:gd name="connsiteX2" fmla="*/ 152400 w 5349240"/>
                <a:gd name="connsiteY2" fmla="*/ 30480 h 1772920"/>
                <a:gd name="connsiteX3" fmla="*/ 431800 w 5349240"/>
                <a:gd name="connsiteY3" fmla="*/ 30480 h 1772920"/>
                <a:gd name="connsiteX4" fmla="*/ 431800 w 5349240"/>
                <a:gd name="connsiteY4" fmla="*/ 91440 h 1772920"/>
                <a:gd name="connsiteX5" fmla="*/ 487680 w 5349240"/>
                <a:gd name="connsiteY5" fmla="*/ 91440 h 1772920"/>
                <a:gd name="connsiteX6" fmla="*/ 487680 w 5349240"/>
                <a:gd name="connsiteY6" fmla="*/ 132080 h 1772920"/>
                <a:gd name="connsiteX7" fmla="*/ 599440 w 5349240"/>
                <a:gd name="connsiteY7" fmla="*/ 132080 h 1772920"/>
                <a:gd name="connsiteX8" fmla="*/ 599440 w 5349240"/>
                <a:gd name="connsiteY8" fmla="*/ 147320 h 1772920"/>
                <a:gd name="connsiteX9" fmla="*/ 853440 w 5349240"/>
                <a:gd name="connsiteY9" fmla="*/ 147320 h 1772920"/>
                <a:gd name="connsiteX10" fmla="*/ 853440 w 5349240"/>
                <a:gd name="connsiteY10" fmla="*/ 203200 h 1772920"/>
                <a:gd name="connsiteX11" fmla="*/ 909320 w 5349240"/>
                <a:gd name="connsiteY11" fmla="*/ 203200 h 1772920"/>
                <a:gd name="connsiteX12" fmla="*/ 909320 w 5349240"/>
                <a:gd name="connsiteY12" fmla="*/ 238760 h 1772920"/>
                <a:gd name="connsiteX13" fmla="*/ 1036320 w 5349240"/>
                <a:gd name="connsiteY13" fmla="*/ 238760 h 1772920"/>
                <a:gd name="connsiteX14" fmla="*/ 1036320 w 5349240"/>
                <a:gd name="connsiteY14" fmla="*/ 264160 h 1772920"/>
                <a:gd name="connsiteX15" fmla="*/ 1209040 w 5349240"/>
                <a:gd name="connsiteY15" fmla="*/ 264160 h 1772920"/>
                <a:gd name="connsiteX16" fmla="*/ 1209040 w 5349240"/>
                <a:gd name="connsiteY16" fmla="*/ 304800 h 1772920"/>
                <a:gd name="connsiteX17" fmla="*/ 1310640 w 5349240"/>
                <a:gd name="connsiteY17" fmla="*/ 304800 h 1772920"/>
                <a:gd name="connsiteX18" fmla="*/ 1310640 w 5349240"/>
                <a:gd name="connsiteY18" fmla="*/ 386080 h 1772920"/>
                <a:gd name="connsiteX19" fmla="*/ 1351280 w 5349240"/>
                <a:gd name="connsiteY19" fmla="*/ 386080 h 1772920"/>
                <a:gd name="connsiteX20" fmla="*/ 1351280 w 5349240"/>
                <a:gd name="connsiteY20" fmla="*/ 386080 h 1772920"/>
                <a:gd name="connsiteX21" fmla="*/ 1391920 w 5349240"/>
                <a:gd name="connsiteY21" fmla="*/ 426720 h 1772920"/>
                <a:gd name="connsiteX22" fmla="*/ 1412240 w 5349240"/>
                <a:gd name="connsiteY22" fmla="*/ 447040 h 1772920"/>
                <a:gd name="connsiteX23" fmla="*/ 1762760 w 5349240"/>
                <a:gd name="connsiteY23" fmla="*/ 447040 h 1772920"/>
                <a:gd name="connsiteX24" fmla="*/ 1762760 w 5349240"/>
                <a:gd name="connsiteY24" fmla="*/ 502920 h 1772920"/>
                <a:gd name="connsiteX25" fmla="*/ 1783080 w 5349240"/>
                <a:gd name="connsiteY25" fmla="*/ 502920 h 1772920"/>
                <a:gd name="connsiteX26" fmla="*/ 1783080 w 5349240"/>
                <a:gd name="connsiteY26" fmla="*/ 558800 h 1772920"/>
                <a:gd name="connsiteX27" fmla="*/ 1783080 w 5349240"/>
                <a:gd name="connsiteY27" fmla="*/ 558800 h 1772920"/>
                <a:gd name="connsiteX28" fmla="*/ 1803400 w 5349240"/>
                <a:gd name="connsiteY28" fmla="*/ 579120 h 1772920"/>
                <a:gd name="connsiteX29" fmla="*/ 1981200 w 5349240"/>
                <a:gd name="connsiteY29" fmla="*/ 579120 h 1772920"/>
                <a:gd name="connsiteX30" fmla="*/ 1981200 w 5349240"/>
                <a:gd name="connsiteY30" fmla="*/ 599440 h 1772920"/>
                <a:gd name="connsiteX31" fmla="*/ 2138680 w 5349240"/>
                <a:gd name="connsiteY31" fmla="*/ 599440 h 1772920"/>
                <a:gd name="connsiteX32" fmla="*/ 2199640 w 5349240"/>
                <a:gd name="connsiteY32" fmla="*/ 599440 h 1772920"/>
                <a:gd name="connsiteX33" fmla="*/ 2199640 w 5349240"/>
                <a:gd name="connsiteY33" fmla="*/ 640080 h 1772920"/>
                <a:gd name="connsiteX34" fmla="*/ 2235200 w 5349240"/>
                <a:gd name="connsiteY34" fmla="*/ 640080 h 1772920"/>
                <a:gd name="connsiteX35" fmla="*/ 2235200 w 5349240"/>
                <a:gd name="connsiteY35" fmla="*/ 670560 h 1772920"/>
                <a:gd name="connsiteX36" fmla="*/ 2316480 w 5349240"/>
                <a:gd name="connsiteY36" fmla="*/ 670560 h 1772920"/>
                <a:gd name="connsiteX37" fmla="*/ 2316480 w 5349240"/>
                <a:gd name="connsiteY37" fmla="*/ 706120 h 1772920"/>
                <a:gd name="connsiteX38" fmla="*/ 2509520 w 5349240"/>
                <a:gd name="connsiteY38" fmla="*/ 706120 h 1772920"/>
                <a:gd name="connsiteX39" fmla="*/ 2509520 w 5349240"/>
                <a:gd name="connsiteY39" fmla="*/ 726440 h 1772920"/>
                <a:gd name="connsiteX40" fmla="*/ 2641600 w 5349240"/>
                <a:gd name="connsiteY40" fmla="*/ 726440 h 1772920"/>
                <a:gd name="connsiteX41" fmla="*/ 2641600 w 5349240"/>
                <a:gd name="connsiteY41" fmla="*/ 762000 h 1772920"/>
                <a:gd name="connsiteX42" fmla="*/ 2641600 w 5349240"/>
                <a:gd name="connsiteY42" fmla="*/ 762000 h 1772920"/>
                <a:gd name="connsiteX43" fmla="*/ 2692400 w 5349240"/>
                <a:gd name="connsiteY43" fmla="*/ 812800 h 1772920"/>
                <a:gd name="connsiteX44" fmla="*/ 2748280 w 5349240"/>
                <a:gd name="connsiteY44" fmla="*/ 812800 h 1772920"/>
                <a:gd name="connsiteX45" fmla="*/ 2748280 w 5349240"/>
                <a:gd name="connsiteY45" fmla="*/ 858520 h 1772920"/>
                <a:gd name="connsiteX46" fmla="*/ 2748280 w 5349240"/>
                <a:gd name="connsiteY46" fmla="*/ 858520 h 1772920"/>
                <a:gd name="connsiteX47" fmla="*/ 2783840 w 5349240"/>
                <a:gd name="connsiteY47" fmla="*/ 894080 h 1772920"/>
                <a:gd name="connsiteX48" fmla="*/ 3114040 w 5349240"/>
                <a:gd name="connsiteY48" fmla="*/ 894080 h 1772920"/>
                <a:gd name="connsiteX49" fmla="*/ 3114040 w 5349240"/>
                <a:gd name="connsiteY49" fmla="*/ 944880 h 1772920"/>
                <a:gd name="connsiteX50" fmla="*/ 3134360 w 5349240"/>
                <a:gd name="connsiteY50" fmla="*/ 944880 h 1772920"/>
                <a:gd name="connsiteX51" fmla="*/ 3134360 w 5349240"/>
                <a:gd name="connsiteY51" fmla="*/ 985520 h 1772920"/>
                <a:gd name="connsiteX52" fmla="*/ 3530600 w 5349240"/>
                <a:gd name="connsiteY52" fmla="*/ 985520 h 1772920"/>
                <a:gd name="connsiteX53" fmla="*/ 3530600 w 5349240"/>
                <a:gd name="connsiteY53" fmla="*/ 1051560 h 1772920"/>
                <a:gd name="connsiteX54" fmla="*/ 3591560 w 5349240"/>
                <a:gd name="connsiteY54" fmla="*/ 1051560 h 1772920"/>
                <a:gd name="connsiteX55" fmla="*/ 3591560 w 5349240"/>
                <a:gd name="connsiteY55" fmla="*/ 1102360 h 1772920"/>
                <a:gd name="connsiteX56" fmla="*/ 3693160 w 5349240"/>
                <a:gd name="connsiteY56" fmla="*/ 1102360 h 1772920"/>
                <a:gd name="connsiteX57" fmla="*/ 3693160 w 5349240"/>
                <a:gd name="connsiteY57" fmla="*/ 1148080 h 1772920"/>
                <a:gd name="connsiteX58" fmla="*/ 3957320 w 5349240"/>
                <a:gd name="connsiteY58" fmla="*/ 1148080 h 1772920"/>
                <a:gd name="connsiteX59" fmla="*/ 3957320 w 5349240"/>
                <a:gd name="connsiteY59" fmla="*/ 1219200 h 1772920"/>
                <a:gd name="connsiteX60" fmla="*/ 4028440 w 5349240"/>
                <a:gd name="connsiteY60" fmla="*/ 1219200 h 1772920"/>
                <a:gd name="connsiteX61" fmla="*/ 4028440 w 5349240"/>
                <a:gd name="connsiteY61" fmla="*/ 1320800 h 1772920"/>
                <a:gd name="connsiteX62" fmla="*/ 4150360 w 5349240"/>
                <a:gd name="connsiteY62" fmla="*/ 1320800 h 1772920"/>
                <a:gd name="connsiteX63" fmla="*/ 4150360 w 5349240"/>
                <a:gd name="connsiteY63" fmla="*/ 1366520 h 1772920"/>
                <a:gd name="connsiteX64" fmla="*/ 4318000 w 5349240"/>
                <a:gd name="connsiteY64" fmla="*/ 1366520 h 1772920"/>
                <a:gd name="connsiteX65" fmla="*/ 4318000 w 5349240"/>
                <a:gd name="connsiteY65" fmla="*/ 1417320 h 1772920"/>
                <a:gd name="connsiteX66" fmla="*/ 4892040 w 5349240"/>
                <a:gd name="connsiteY66" fmla="*/ 1417320 h 1772920"/>
                <a:gd name="connsiteX67" fmla="*/ 4892040 w 5349240"/>
                <a:gd name="connsiteY67" fmla="*/ 1772920 h 1772920"/>
                <a:gd name="connsiteX68" fmla="*/ 5349240 w 5349240"/>
                <a:gd name="connsiteY68" fmla="*/ 1772920 h 1772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5349240" h="1772920">
                  <a:moveTo>
                    <a:pt x="0" y="0"/>
                  </a:moveTo>
                  <a:lnTo>
                    <a:pt x="152400" y="0"/>
                  </a:lnTo>
                  <a:lnTo>
                    <a:pt x="152400" y="30480"/>
                  </a:lnTo>
                  <a:lnTo>
                    <a:pt x="431800" y="30480"/>
                  </a:lnTo>
                  <a:lnTo>
                    <a:pt x="431800" y="91440"/>
                  </a:lnTo>
                  <a:lnTo>
                    <a:pt x="487680" y="91440"/>
                  </a:lnTo>
                  <a:lnTo>
                    <a:pt x="487680" y="132080"/>
                  </a:lnTo>
                  <a:lnTo>
                    <a:pt x="599440" y="132080"/>
                  </a:lnTo>
                  <a:lnTo>
                    <a:pt x="599440" y="147320"/>
                  </a:lnTo>
                  <a:lnTo>
                    <a:pt x="853440" y="147320"/>
                  </a:lnTo>
                  <a:lnTo>
                    <a:pt x="853440" y="203200"/>
                  </a:lnTo>
                  <a:lnTo>
                    <a:pt x="909320" y="203200"/>
                  </a:lnTo>
                  <a:lnTo>
                    <a:pt x="909320" y="238760"/>
                  </a:lnTo>
                  <a:lnTo>
                    <a:pt x="1036320" y="238760"/>
                  </a:lnTo>
                  <a:lnTo>
                    <a:pt x="1036320" y="264160"/>
                  </a:lnTo>
                  <a:lnTo>
                    <a:pt x="1209040" y="264160"/>
                  </a:lnTo>
                  <a:lnTo>
                    <a:pt x="1209040" y="304800"/>
                  </a:lnTo>
                  <a:lnTo>
                    <a:pt x="1310640" y="304800"/>
                  </a:lnTo>
                  <a:lnTo>
                    <a:pt x="1310640" y="386080"/>
                  </a:lnTo>
                  <a:lnTo>
                    <a:pt x="1351280" y="386080"/>
                  </a:lnTo>
                  <a:lnTo>
                    <a:pt x="1351280" y="386080"/>
                  </a:lnTo>
                  <a:lnTo>
                    <a:pt x="1391920" y="426720"/>
                  </a:lnTo>
                  <a:lnTo>
                    <a:pt x="1412240" y="447040"/>
                  </a:lnTo>
                  <a:lnTo>
                    <a:pt x="1762760" y="447040"/>
                  </a:lnTo>
                  <a:lnTo>
                    <a:pt x="1762760" y="502920"/>
                  </a:lnTo>
                  <a:lnTo>
                    <a:pt x="1783080" y="502920"/>
                  </a:lnTo>
                  <a:lnTo>
                    <a:pt x="1783080" y="558800"/>
                  </a:lnTo>
                  <a:lnTo>
                    <a:pt x="1783080" y="558800"/>
                  </a:lnTo>
                  <a:lnTo>
                    <a:pt x="1803400" y="579120"/>
                  </a:lnTo>
                  <a:lnTo>
                    <a:pt x="1981200" y="579120"/>
                  </a:lnTo>
                  <a:lnTo>
                    <a:pt x="1981200" y="599440"/>
                  </a:lnTo>
                  <a:lnTo>
                    <a:pt x="2138680" y="599440"/>
                  </a:lnTo>
                  <a:lnTo>
                    <a:pt x="2199640" y="599440"/>
                  </a:lnTo>
                  <a:lnTo>
                    <a:pt x="2199640" y="640080"/>
                  </a:lnTo>
                  <a:lnTo>
                    <a:pt x="2235200" y="640080"/>
                  </a:lnTo>
                  <a:lnTo>
                    <a:pt x="2235200" y="670560"/>
                  </a:lnTo>
                  <a:lnTo>
                    <a:pt x="2316480" y="670560"/>
                  </a:lnTo>
                  <a:lnTo>
                    <a:pt x="2316480" y="706120"/>
                  </a:lnTo>
                  <a:lnTo>
                    <a:pt x="2509520" y="706120"/>
                  </a:lnTo>
                  <a:lnTo>
                    <a:pt x="2509520" y="726440"/>
                  </a:lnTo>
                  <a:lnTo>
                    <a:pt x="2641600" y="726440"/>
                  </a:lnTo>
                  <a:lnTo>
                    <a:pt x="2641600" y="762000"/>
                  </a:lnTo>
                  <a:lnTo>
                    <a:pt x="2641600" y="762000"/>
                  </a:lnTo>
                  <a:lnTo>
                    <a:pt x="2692400" y="812800"/>
                  </a:lnTo>
                  <a:lnTo>
                    <a:pt x="2748280" y="812800"/>
                  </a:lnTo>
                  <a:lnTo>
                    <a:pt x="2748280" y="858520"/>
                  </a:lnTo>
                  <a:lnTo>
                    <a:pt x="2748280" y="858520"/>
                  </a:lnTo>
                  <a:lnTo>
                    <a:pt x="2783840" y="894080"/>
                  </a:lnTo>
                  <a:lnTo>
                    <a:pt x="3114040" y="894080"/>
                  </a:lnTo>
                  <a:lnTo>
                    <a:pt x="3114040" y="944880"/>
                  </a:lnTo>
                  <a:lnTo>
                    <a:pt x="3134360" y="944880"/>
                  </a:lnTo>
                  <a:lnTo>
                    <a:pt x="3134360" y="985520"/>
                  </a:lnTo>
                  <a:lnTo>
                    <a:pt x="3530600" y="985520"/>
                  </a:lnTo>
                  <a:lnTo>
                    <a:pt x="3530600" y="1051560"/>
                  </a:lnTo>
                  <a:lnTo>
                    <a:pt x="3591560" y="1051560"/>
                  </a:lnTo>
                  <a:lnTo>
                    <a:pt x="3591560" y="1102360"/>
                  </a:lnTo>
                  <a:lnTo>
                    <a:pt x="3693160" y="1102360"/>
                  </a:lnTo>
                  <a:lnTo>
                    <a:pt x="3693160" y="1148080"/>
                  </a:lnTo>
                  <a:lnTo>
                    <a:pt x="3957320" y="1148080"/>
                  </a:lnTo>
                  <a:lnTo>
                    <a:pt x="3957320" y="1219200"/>
                  </a:lnTo>
                  <a:lnTo>
                    <a:pt x="4028440" y="1219200"/>
                  </a:lnTo>
                  <a:lnTo>
                    <a:pt x="4028440" y="1320800"/>
                  </a:lnTo>
                  <a:lnTo>
                    <a:pt x="4150360" y="1320800"/>
                  </a:lnTo>
                  <a:lnTo>
                    <a:pt x="4150360" y="1366520"/>
                  </a:lnTo>
                  <a:lnTo>
                    <a:pt x="4318000" y="1366520"/>
                  </a:lnTo>
                  <a:lnTo>
                    <a:pt x="4318000" y="1417320"/>
                  </a:lnTo>
                  <a:lnTo>
                    <a:pt x="4892040" y="1417320"/>
                  </a:lnTo>
                  <a:lnTo>
                    <a:pt x="4892040" y="1772920"/>
                  </a:lnTo>
                  <a:lnTo>
                    <a:pt x="5349240" y="177292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38" name="Freeform: Shape 337">
              <a:extLst>
                <a:ext uri="{FF2B5EF4-FFF2-40B4-BE49-F238E27FC236}">
                  <a16:creationId xmlns:a16="http://schemas.microsoft.com/office/drawing/2014/main" id="{2FDE0914-D2FC-43C7-BFC0-F55919B5B41F}"/>
                </a:ext>
              </a:extLst>
            </p:cNvPr>
            <p:cNvSpPr/>
            <p:nvPr/>
          </p:nvSpPr>
          <p:spPr bwMode="auto">
            <a:xfrm>
              <a:off x="2270760" y="1894840"/>
              <a:ext cx="1031240" cy="721360"/>
            </a:xfrm>
            <a:custGeom>
              <a:avLst/>
              <a:gdLst>
                <a:gd name="connsiteX0" fmla="*/ 0 w 1031240"/>
                <a:gd name="connsiteY0" fmla="*/ 0 h 721360"/>
                <a:gd name="connsiteX1" fmla="*/ 177800 w 1031240"/>
                <a:gd name="connsiteY1" fmla="*/ 0 h 721360"/>
                <a:gd name="connsiteX2" fmla="*/ 177800 w 1031240"/>
                <a:gd name="connsiteY2" fmla="*/ 20320 h 721360"/>
                <a:gd name="connsiteX3" fmla="*/ 391160 w 1031240"/>
                <a:gd name="connsiteY3" fmla="*/ 20320 h 721360"/>
                <a:gd name="connsiteX4" fmla="*/ 391160 w 1031240"/>
                <a:gd name="connsiteY4" fmla="*/ 45720 h 721360"/>
                <a:gd name="connsiteX5" fmla="*/ 467360 w 1031240"/>
                <a:gd name="connsiteY5" fmla="*/ 45720 h 721360"/>
                <a:gd name="connsiteX6" fmla="*/ 467360 w 1031240"/>
                <a:gd name="connsiteY6" fmla="*/ 365760 h 721360"/>
                <a:gd name="connsiteX7" fmla="*/ 528320 w 1031240"/>
                <a:gd name="connsiteY7" fmla="*/ 365760 h 721360"/>
                <a:gd name="connsiteX8" fmla="*/ 528320 w 1031240"/>
                <a:gd name="connsiteY8" fmla="*/ 401320 h 721360"/>
                <a:gd name="connsiteX9" fmla="*/ 731520 w 1031240"/>
                <a:gd name="connsiteY9" fmla="*/ 401320 h 721360"/>
                <a:gd name="connsiteX10" fmla="*/ 731520 w 1031240"/>
                <a:gd name="connsiteY10" fmla="*/ 431800 h 721360"/>
                <a:gd name="connsiteX11" fmla="*/ 858520 w 1031240"/>
                <a:gd name="connsiteY11" fmla="*/ 431800 h 721360"/>
                <a:gd name="connsiteX12" fmla="*/ 858520 w 1031240"/>
                <a:gd name="connsiteY12" fmla="*/ 462280 h 721360"/>
                <a:gd name="connsiteX13" fmla="*/ 889000 w 1031240"/>
                <a:gd name="connsiteY13" fmla="*/ 462280 h 721360"/>
                <a:gd name="connsiteX14" fmla="*/ 889000 w 1031240"/>
                <a:gd name="connsiteY14" fmla="*/ 584200 h 721360"/>
                <a:gd name="connsiteX15" fmla="*/ 914400 w 1031240"/>
                <a:gd name="connsiteY15" fmla="*/ 584200 h 721360"/>
                <a:gd name="connsiteX16" fmla="*/ 914400 w 1031240"/>
                <a:gd name="connsiteY16" fmla="*/ 721360 h 721360"/>
                <a:gd name="connsiteX17" fmla="*/ 1031240 w 1031240"/>
                <a:gd name="connsiteY17" fmla="*/ 721360 h 721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31240" h="721360">
                  <a:moveTo>
                    <a:pt x="0" y="0"/>
                  </a:moveTo>
                  <a:lnTo>
                    <a:pt x="177800" y="0"/>
                  </a:lnTo>
                  <a:lnTo>
                    <a:pt x="177800" y="20320"/>
                  </a:lnTo>
                  <a:lnTo>
                    <a:pt x="391160" y="20320"/>
                  </a:lnTo>
                  <a:lnTo>
                    <a:pt x="391160" y="45720"/>
                  </a:lnTo>
                  <a:lnTo>
                    <a:pt x="467360" y="45720"/>
                  </a:lnTo>
                  <a:lnTo>
                    <a:pt x="467360" y="365760"/>
                  </a:lnTo>
                  <a:lnTo>
                    <a:pt x="528320" y="365760"/>
                  </a:lnTo>
                  <a:lnTo>
                    <a:pt x="528320" y="401320"/>
                  </a:lnTo>
                  <a:lnTo>
                    <a:pt x="731520" y="401320"/>
                  </a:lnTo>
                  <a:lnTo>
                    <a:pt x="731520" y="431800"/>
                  </a:lnTo>
                  <a:lnTo>
                    <a:pt x="858520" y="431800"/>
                  </a:lnTo>
                  <a:lnTo>
                    <a:pt x="858520" y="462280"/>
                  </a:lnTo>
                  <a:lnTo>
                    <a:pt x="889000" y="462280"/>
                  </a:lnTo>
                  <a:lnTo>
                    <a:pt x="889000" y="584200"/>
                  </a:lnTo>
                  <a:lnTo>
                    <a:pt x="914400" y="584200"/>
                  </a:lnTo>
                  <a:lnTo>
                    <a:pt x="914400" y="721360"/>
                  </a:lnTo>
                  <a:lnTo>
                    <a:pt x="1031240" y="72136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39" name="Freeform: Shape 338">
              <a:extLst>
                <a:ext uri="{FF2B5EF4-FFF2-40B4-BE49-F238E27FC236}">
                  <a16:creationId xmlns:a16="http://schemas.microsoft.com/office/drawing/2014/main" id="{2C8089A8-8B8A-425F-A1A8-7F24B0CD4148}"/>
                </a:ext>
              </a:extLst>
            </p:cNvPr>
            <p:cNvSpPr/>
            <p:nvPr/>
          </p:nvSpPr>
          <p:spPr bwMode="auto">
            <a:xfrm>
              <a:off x="3266439" y="2641600"/>
              <a:ext cx="3444239" cy="2468880"/>
            </a:xfrm>
            <a:custGeom>
              <a:avLst/>
              <a:gdLst>
                <a:gd name="connsiteX0" fmla="*/ 0 w 3429000"/>
                <a:gd name="connsiteY0" fmla="*/ 0 h 2468880"/>
                <a:gd name="connsiteX1" fmla="*/ 162560 w 3429000"/>
                <a:gd name="connsiteY1" fmla="*/ 0 h 2468880"/>
                <a:gd name="connsiteX2" fmla="*/ 162560 w 3429000"/>
                <a:gd name="connsiteY2" fmla="*/ 35560 h 2468880"/>
                <a:gd name="connsiteX3" fmla="*/ 335280 w 3429000"/>
                <a:gd name="connsiteY3" fmla="*/ 35560 h 2468880"/>
                <a:gd name="connsiteX4" fmla="*/ 335280 w 3429000"/>
                <a:gd name="connsiteY4" fmla="*/ 233680 h 2468880"/>
                <a:gd name="connsiteX5" fmla="*/ 421640 w 3429000"/>
                <a:gd name="connsiteY5" fmla="*/ 233680 h 2468880"/>
                <a:gd name="connsiteX6" fmla="*/ 421640 w 3429000"/>
                <a:gd name="connsiteY6" fmla="*/ 284480 h 2468880"/>
                <a:gd name="connsiteX7" fmla="*/ 508000 w 3429000"/>
                <a:gd name="connsiteY7" fmla="*/ 284480 h 2468880"/>
                <a:gd name="connsiteX8" fmla="*/ 508000 w 3429000"/>
                <a:gd name="connsiteY8" fmla="*/ 304800 h 2468880"/>
                <a:gd name="connsiteX9" fmla="*/ 670560 w 3429000"/>
                <a:gd name="connsiteY9" fmla="*/ 304800 h 2468880"/>
                <a:gd name="connsiteX10" fmla="*/ 670560 w 3429000"/>
                <a:gd name="connsiteY10" fmla="*/ 320040 h 2468880"/>
                <a:gd name="connsiteX11" fmla="*/ 777240 w 3429000"/>
                <a:gd name="connsiteY11" fmla="*/ 320040 h 2468880"/>
                <a:gd name="connsiteX12" fmla="*/ 777240 w 3429000"/>
                <a:gd name="connsiteY12" fmla="*/ 401320 h 2468880"/>
                <a:gd name="connsiteX13" fmla="*/ 792480 w 3429000"/>
                <a:gd name="connsiteY13" fmla="*/ 401320 h 2468880"/>
                <a:gd name="connsiteX14" fmla="*/ 792480 w 3429000"/>
                <a:gd name="connsiteY14" fmla="*/ 548640 h 2468880"/>
                <a:gd name="connsiteX15" fmla="*/ 919480 w 3429000"/>
                <a:gd name="connsiteY15" fmla="*/ 548640 h 2468880"/>
                <a:gd name="connsiteX16" fmla="*/ 919480 w 3429000"/>
                <a:gd name="connsiteY16" fmla="*/ 568960 h 2468880"/>
                <a:gd name="connsiteX17" fmla="*/ 1082040 w 3429000"/>
                <a:gd name="connsiteY17" fmla="*/ 568960 h 2468880"/>
                <a:gd name="connsiteX18" fmla="*/ 1082040 w 3429000"/>
                <a:gd name="connsiteY18" fmla="*/ 594360 h 2468880"/>
                <a:gd name="connsiteX19" fmla="*/ 1224280 w 3429000"/>
                <a:gd name="connsiteY19" fmla="*/ 594360 h 2468880"/>
                <a:gd name="connsiteX20" fmla="*/ 1224280 w 3429000"/>
                <a:gd name="connsiteY20" fmla="*/ 721360 h 2468880"/>
                <a:gd name="connsiteX21" fmla="*/ 1259840 w 3429000"/>
                <a:gd name="connsiteY21" fmla="*/ 721360 h 2468880"/>
                <a:gd name="connsiteX22" fmla="*/ 1259840 w 3429000"/>
                <a:gd name="connsiteY22" fmla="*/ 777240 h 2468880"/>
                <a:gd name="connsiteX23" fmla="*/ 1330960 w 3429000"/>
                <a:gd name="connsiteY23" fmla="*/ 777240 h 2468880"/>
                <a:gd name="connsiteX24" fmla="*/ 1330960 w 3429000"/>
                <a:gd name="connsiteY24" fmla="*/ 833120 h 2468880"/>
                <a:gd name="connsiteX25" fmla="*/ 1645920 w 3429000"/>
                <a:gd name="connsiteY25" fmla="*/ 833120 h 2468880"/>
                <a:gd name="connsiteX26" fmla="*/ 1645920 w 3429000"/>
                <a:gd name="connsiteY26" fmla="*/ 899160 h 2468880"/>
                <a:gd name="connsiteX27" fmla="*/ 1696720 w 3429000"/>
                <a:gd name="connsiteY27" fmla="*/ 899160 h 2468880"/>
                <a:gd name="connsiteX28" fmla="*/ 1696720 w 3429000"/>
                <a:gd name="connsiteY28" fmla="*/ 990600 h 2468880"/>
                <a:gd name="connsiteX29" fmla="*/ 1737360 w 3429000"/>
                <a:gd name="connsiteY29" fmla="*/ 990600 h 2468880"/>
                <a:gd name="connsiteX30" fmla="*/ 1737360 w 3429000"/>
                <a:gd name="connsiteY30" fmla="*/ 1051560 h 2468880"/>
                <a:gd name="connsiteX31" fmla="*/ 2103120 w 3429000"/>
                <a:gd name="connsiteY31" fmla="*/ 1051560 h 2468880"/>
                <a:gd name="connsiteX32" fmla="*/ 2103120 w 3429000"/>
                <a:gd name="connsiteY32" fmla="*/ 1107440 h 2468880"/>
                <a:gd name="connsiteX33" fmla="*/ 2540000 w 3429000"/>
                <a:gd name="connsiteY33" fmla="*/ 1107440 h 2468880"/>
                <a:gd name="connsiteX34" fmla="*/ 2540000 w 3429000"/>
                <a:gd name="connsiteY34" fmla="*/ 1178560 h 2468880"/>
                <a:gd name="connsiteX35" fmla="*/ 2590800 w 3429000"/>
                <a:gd name="connsiteY35" fmla="*/ 1178560 h 2468880"/>
                <a:gd name="connsiteX36" fmla="*/ 2590800 w 3429000"/>
                <a:gd name="connsiteY36" fmla="*/ 1224280 h 2468880"/>
                <a:gd name="connsiteX37" fmla="*/ 2727960 w 3429000"/>
                <a:gd name="connsiteY37" fmla="*/ 1224280 h 2468880"/>
                <a:gd name="connsiteX38" fmla="*/ 2727960 w 3429000"/>
                <a:gd name="connsiteY38" fmla="*/ 1330960 h 2468880"/>
                <a:gd name="connsiteX39" fmla="*/ 2966720 w 3429000"/>
                <a:gd name="connsiteY39" fmla="*/ 1330960 h 2468880"/>
                <a:gd name="connsiteX40" fmla="*/ 2966720 w 3429000"/>
                <a:gd name="connsiteY40" fmla="*/ 1427480 h 2468880"/>
                <a:gd name="connsiteX41" fmla="*/ 3007360 w 3429000"/>
                <a:gd name="connsiteY41" fmla="*/ 1427480 h 2468880"/>
                <a:gd name="connsiteX42" fmla="*/ 3007360 w 3429000"/>
                <a:gd name="connsiteY42" fmla="*/ 1559560 h 2468880"/>
                <a:gd name="connsiteX43" fmla="*/ 3429000 w 3429000"/>
                <a:gd name="connsiteY43" fmla="*/ 1559560 h 2468880"/>
                <a:gd name="connsiteX44" fmla="*/ 3429000 w 3429000"/>
                <a:gd name="connsiteY44" fmla="*/ 2468880 h 246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429000" h="2468880">
                  <a:moveTo>
                    <a:pt x="0" y="0"/>
                  </a:moveTo>
                  <a:lnTo>
                    <a:pt x="162560" y="0"/>
                  </a:lnTo>
                  <a:lnTo>
                    <a:pt x="162560" y="35560"/>
                  </a:lnTo>
                  <a:lnTo>
                    <a:pt x="335280" y="35560"/>
                  </a:lnTo>
                  <a:lnTo>
                    <a:pt x="335280" y="233680"/>
                  </a:lnTo>
                  <a:lnTo>
                    <a:pt x="421640" y="233680"/>
                  </a:lnTo>
                  <a:lnTo>
                    <a:pt x="421640" y="284480"/>
                  </a:lnTo>
                  <a:lnTo>
                    <a:pt x="508000" y="284480"/>
                  </a:lnTo>
                  <a:lnTo>
                    <a:pt x="508000" y="304800"/>
                  </a:lnTo>
                  <a:lnTo>
                    <a:pt x="670560" y="304800"/>
                  </a:lnTo>
                  <a:lnTo>
                    <a:pt x="670560" y="320040"/>
                  </a:lnTo>
                  <a:lnTo>
                    <a:pt x="777240" y="320040"/>
                  </a:lnTo>
                  <a:lnTo>
                    <a:pt x="777240" y="401320"/>
                  </a:lnTo>
                  <a:lnTo>
                    <a:pt x="792480" y="401320"/>
                  </a:lnTo>
                  <a:lnTo>
                    <a:pt x="792480" y="548640"/>
                  </a:lnTo>
                  <a:lnTo>
                    <a:pt x="919480" y="548640"/>
                  </a:lnTo>
                  <a:lnTo>
                    <a:pt x="919480" y="568960"/>
                  </a:lnTo>
                  <a:lnTo>
                    <a:pt x="1082040" y="568960"/>
                  </a:lnTo>
                  <a:lnTo>
                    <a:pt x="1082040" y="594360"/>
                  </a:lnTo>
                  <a:lnTo>
                    <a:pt x="1224280" y="594360"/>
                  </a:lnTo>
                  <a:lnTo>
                    <a:pt x="1224280" y="721360"/>
                  </a:lnTo>
                  <a:lnTo>
                    <a:pt x="1259840" y="721360"/>
                  </a:lnTo>
                  <a:lnTo>
                    <a:pt x="1259840" y="777240"/>
                  </a:lnTo>
                  <a:lnTo>
                    <a:pt x="1330960" y="777240"/>
                  </a:lnTo>
                  <a:lnTo>
                    <a:pt x="1330960" y="833120"/>
                  </a:lnTo>
                  <a:lnTo>
                    <a:pt x="1645920" y="833120"/>
                  </a:lnTo>
                  <a:lnTo>
                    <a:pt x="1645920" y="899160"/>
                  </a:lnTo>
                  <a:lnTo>
                    <a:pt x="1696720" y="899160"/>
                  </a:lnTo>
                  <a:lnTo>
                    <a:pt x="1696720" y="990600"/>
                  </a:lnTo>
                  <a:lnTo>
                    <a:pt x="1737360" y="990600"/>
                  </a:lnTo>
                  <a:lnTo>
                    <a:pt x="1737360" y="1051560"/>
                  </a:lnTo>
                  <a:lnTo>
                    <a:pt x="2103120" y="1051560"/>
                  </a:lnTo>
                  <a:lnTo>
                    <a:pt x="2103120" y="1107440"/>
                  </a:lnTo>
                  <a:lnTo>
                    <a:pt x="2540000" y="1107440"/>
                  </a:lnTo>
                  <a:lnTo>
                    <a:pt x="2540000" y="1178560"/>
                  </a:lnTo>
                  <a:lnTo>
                    <a:pt x="2590800" y="1178560"/>
                  </a:lnTo>
                  <a:lnTo>
                    <a:pt x="2590800" y="1224280"/>
                  </a:lnTo>
                  <a:lnTo>
                    <a:pt x="2727960" y="1224280"/>
                  </a:lnTo>
                  <a:lnTo>
                    <a:pt x="2727960" y="1330960"/>
                  </a:lnTo>
                  <a:lnTo>
                    <a:pt x="2966720" y="1330960"/>
                  </a:lnTo>
                  <a:lnTo>
                    <a:pt x="2966720" y="1427480"/>
                  </a:lnTo>
                  <a:lnTo>
                    <a:pt x="3007360" y="1427480"/>
                  </a:lnTo>
                  <a:lnTo>
                    <a:pt x="3007360" y="1559560"/>
                  </a:lnTo>
                  <a:lnTo>
                    <a:pt x="3429000" y="1559560"/>
                  </a:lnTo>
                  <a:lnTo>
                    <a:pt x="3429000" y="246888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40" name="Oval 339">
              <a:extLst>
                <a:ext uri="{FF2B5EF4-FFF2-40B4-BE49-F238E27FC236}">
                  <a16:creationId xmlns:a16="http://schemas.microsoft.com/office/drawing/2014/main" id="{AE342A37-9CB4-4EC0-81AD-2BD2AFBAB13B}"/>
                </a:ext>
              </a:extLst>
            </p:cNvPr>
            <p:cNvSpPr/>
            <p:nvPr/>
          </p:nvSpPr>
          <p:spPr bwMode="auto">
            <a:xfrm>
              <a:off x="2243096" y="1773378"/>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41" name="Oval 340">
              <a:extLst>
                <a:ext uri="{FF2B5EF4-FFF2-40B4-BE49-F238E27FC236}">
                  <a16:creationId xmlns:a16="http://schemas.microsoft.com/office/drawing/2014/main" id="{93BBFCEE-C812-48A4-8358-7F5556BE92BA}"/>
                </a:ext>
              </a:extLst>
            </p:cNvPr>
            <p:cNvSpPr/>
            <p:nvPr/>
          </p:nvSpPr>
          <p:spPr bwMode="auto">
            <a:xfrm>
              <a:off x="2639280" y="1815459"/>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42" name="Oval 341">
              <a:extLst>
                <a:ext uri="{FF2B5EF4-FFF2-40B4-BE49-F238E27FC236}">
                  <a16:creationId xmlns:a16="http://schemas.microsoft.com/office/drawing/2014/main" id="{DE001EBA-8614-4FE2-BB9A-AC976BC513D0}"/>
                </a:ext>
              </a:extLst>
            </p:cNvPr>
            <p:cNvSpPr/>
            <p:nvPr/>
          </p:nvSpPr>
          <p:spPr bwMode="auto">
            <a:xfrm>
              <a:off x="2692096" y="1847698"/>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43" name="Oval 342">
              <a:extLst>
                <a:ext uri="{FF2B5EF4-FFF2-40B4-BE49-F238E27FC236}">
                  <a16:creationId xmlns:a16="http://schemas.microsoft.com/office/drawing/2014/main" id="{48129287-2905-464D-AD86-74F23CF78177}"/>
                </a:ext>
              </a:extLst>
            </p:cNvPr>
            <p:cNvSpPr/>
            <p:nvPr/>
          </p:nvSpPr>
          <p:spPr bwMode="auto">
            <a:xfrm>
              <a:off x="2756594" y="1903527"/>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44" name="Oval 343">
              <a:extLst>
                <a:ext uri="{FF2B5EF4-FFF2-40B4-BE49-F238E27FC236}">
                  <a16:creationId xmlns:a16="http://schemas.microsoft.com/office/drawing/2014/main" id="{E7DEAF23-365B-4336-A985-4EFA3DA0B2A1}"/>
                </a:ext>
              </a:extLst>
            </p:cNvPr>
            <p:cNvSpPr/>
            <p:nvPr/>
          </p:nvSpPr>
          <p:spPr bwMode="auto">
            <a:xfrm>
              <a:off x="2922793" y="1915160"/>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45" name="Oval 344">
              <a:extLst>
                <a:ext uri="{FF2B5EF4-FFF2-40B4-BE49-F238E27FC236}">
                  <a16:creationId xmlns:a16="http://schemas.microsoft.com/office/drawing/2014/main" id="{F321AFF9-1CEF-4183-BD34-7F1BE6E8E169}"/>
                </a:ext>
              </a:extLst>
            </p:cNvPr>
            <p:cNvSpPr/>
            <p:nvPr/>
          </p:nvSpPr>
          <p:spPr bwMode="auto">
            <a:xfrm>
              <a:off x="3007759" y="1926447"/>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46" name="Oval 345">
              <a:extLst>
                <a:ext uri="{FF2B5EF4-FFF2-40B4-BE49-F238E27FC236}">
                  <a16:creationId xmlns:a16="http://schemas.microsoft.com/office/drawing/2014/main" id="{23273B7D-BA0B-41CB-9111-FA886A2608EB}"/>
                </a:ext>
              </a:extLst>
            </p:cNvPr>
            <p:cNvSpPr/>
            <p:nvPr/>
          </p:nvSpPr>
          <p:spPr bwMode="auto">
            <a:xfrm>
              <a:off x="3094234" y="1947062"/>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47" name="Oval 346">
              <a:extLst>
                <a:ext uri="{FF2B5EF4-FFF2-40B4-BE49-F238E27FC236}">
                  <a16:creationId xmlns:a16="http://schemas.microsoft.com/office/drawing/2014/main" id="{48AE2B90-4426-4EF7-BA40-FBE4CBEB1CFA}"/>
                </a:ext>
              </a:extLst>
            </p:cNvPr>
            <p:cNvSpPr/>
            <p:nvPr/>
          </p:nvSpPr>
          <p:spPr bwMode="auto">
            <a:xfrm>
              <a:off x="3137352" y="1997525"/>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48" name="Oval 347">
              <a:extLst>
                <a:ext uri="{FF2B5EF4-FFF2-40B4-BE49-F238E27FC236}">
                  <a16:creationId xmlns:a16="http://schemas.microsoft.com/office/drawing/2014/main" id="{969D4298-2DDD-4F7A-BBB2-BF66C91C4A1A}"/>
                </a:ext>
              </a:extLst>
            </p:cNvPr>
            <p:cNvSpPr/>
            <p:nvPr/>
          </p:nvSpPr>
          <p:spPr bwMode="auto">
            <a:xfrm>
              <a:off x="3195756" y="2022925"/>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49" name="Oval 348">
              <a:extLst>
                <a:ext uri="{FF2B5EF4-FFF2-40B4-BE49-F238E27FC236}">
                  <a16:creationId xmlns:a16="http://schemas.microsoft.com/office/drawing/2014/main" id="{7E8EBC35-9DCC-4494-8821-AEE70D40551E}"/>
                </a:ext>
              </a:extLst>
            </p:cNvPr>
            <p:cNvSpPr/>
            <p:nvPr/>
          </p:nvSpPr>
          <p:spPr bwMode="auto">
            <a:xfrm>
              <a:off x="3264411" y="2029481"/>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50" name="Oval 349">
              <a:extLst>
                <a:ext uri="{FF2B5EF4-FFF2-40B4-BE49-F238E27FC236}">
                  <a16:creationId xmlns:a16="http://schemas.microsoft.com/office/drawing/2014/main" id="{1D2D5B02-4213-46CA-AE07-A6EAE24F9C92}"/>
                </a:ext>
              </a:extLst>
            </p:cNvPr>
            <p:cNvSpPr/>
            <p:nvPr/>
          </p:nvSpPr>
          <p:spPr bwMode="auto">
            <a:xfrm>
              <a:off x="3442589" y="2059595"/>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51" name="Oval 350">
              <a:extLst>
                <a:ext uri="{FF2B5EF4-FFF2-40B4-BE49-F238E27FC236}">
                  <a16:creationId xmlns:a16="http://schemas.microsoft.com/office/drawing/2014/main" id="{55595E1C-9D90-49E9-8D5C-C8005A2613D8}"/>
                </a:ext>
              </a:extLst>
            </p:cNvPr>
            <p:cNvSpPr/>
            <p:nvPr/>
          </p:nvSpPr>
          <p:spPr bwMode="auto">
            <a:xfrm>
              <a:off x="3506818" y="2069699"/>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52" name="Oval 351">
              <a:extLst>
                <a:ext uri="{FF2B5EF4-FFF2-40B4-BE49-F238E27FC236}">
                  <a16:creationId xmlns:a16="http://schemas.microsoft.com/office/drawing/2014/main" id="{27C40076-20F4-4EEC-8FA8-0C0B3212B748}"/>
                </a:ext>
              </a:extLst>
            </p:cNvPr>
            <p:cNvSpPr/>
            <p:nvPr/>
          </p:nvSpPr>
          <p:spPr bwMode="auto">
            <a:xfrm>
              <a:off x="3659218" y="2217019"/>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53" name="Oval 352">
              <a:extLst>
                <a:ext uri="{FF2B5EF4-FFF2-40B4-BE49-F238E27FC236}">
                  <a16:creationId xmlns:a16="http://schemas.microsoft.com/office/drawing/2014/main" id="{484E92FD-EEA4-4E97-96F9-5627BB4C91D9}"/>
                </a:ext>
              </a:extLst>
            </p:cNvPr>
            <p:cNvSpPr/>
            <p:nvPr/>
          </p:nvSpPr>
          <p:spPr bwMode="auto">
            <a:xfrm>
              <a:off x="3553960" y="2105218"/>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54" name="Oval 353">
              <a:extLst>
                <a:ext uri="{FF2B5EF4-FFF2-40B4-BE49-F238E27FC236}">
                  <a16:creationId xmlns:a16="http://schemas.microsoft.com/office/drawing/2014/main" id="{E3471282-E4B7-413D-A69B-7BA38109D689}"/>
                </a:ext>
              </a:extLst>
            </p:cNvPr>
            <p:cNvSpPr/>
            <p:nvPr/>
          </p:nvSpPr>
          <p:spPr bwMode="auto">
            <a:xfrm>
              <a:off x="3592560" y="2185607"/>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55" name="Oval 354">
              <a:extLst>
                <a:ext uri="{FF2B5EF4-FFF2-40B4-BE49-F238E27FC236}">
                  <a16:creationId xmlns:a16="http://schemas.microsoft.com/office/drawing/2014/main" id="{045FCDFF-48A0-40A4-B73F-B36D417F240C}"/>
                </a:ext>
              </a:extLst>
            </p:cNvPr>
            <p:cNvSpPr/>
            <p:nvPr/>
          </p:nvSpPr>
          <p:spPr bwMode="auto">
            <a:xfrm>
              <a:off x="3776115" y="2217549"/>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56" name="Oval 355">
              <a:extLst>
                <a:ext uri="{FF2B5EF4-FFF2-40B4-BE49-F238E27FC236}">
                  <a16:creationId xmlns:a16="http://schemas.microsoft.com/office/drawing/2014/main" id="{FF295568-FB4B-4238-80C5-97EB3A4617CE}"/>
                </a:ext>
              </a:extLst>
            </p:cNvPr>
            <p:cNvSpPr/>
            <p:nvPr/>
          </p:nvSpPr>
          <p:spPr bwMode="auto">
            <a:xfrm>
              <a:off x="3907448" y="2217019"/>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57" name="Oval 356">
              <a:extLst>
                <a:ext uri="{FF2B5EF4-FFF2-40B4-BE49-F238E27FC236}">
                  <a16:creationId xmlns:a16="http://schemas.microsoft.com/office/drawing/2014/main" id="{0F8CED8F-B302-4B47-94CA-02FBEA28A847}"/>
                </a:ext>
              </a:extLst>
            </p:cNvPr>
            <p:cNvSpPr/>
            <p:nvPr/>
          </p:nvSpPr>
          <p:spPr bwMode="auto">
            <a:xfrm>
              <a:off x="3977183" y="2219720"/>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58" name="Oval 357">
              <a:extLst>
                <a:ext uri="{FF2B5EF4-FFF2-40B4-BE49-F238E27FC236}">
                  <a16:creationId xmlns:a16="http://schemas.microsoft.com/office/drawing/2014/main" id="{2F8D775E-07E5-4819-88E1-006797AF1E60}"/>
                </a:ext>
              </a:extLst>
            </p:cNvPr>
            <p:cNvSpPr/>
            <p:nvPr/>
          </p:nvSpPr>
          <p:spPr bwMode="auto">
            <a:xfrm>
              <a:off x="4006812" y="2272746"/>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59" name="Oval 358">
              <a:extLst>
                <a:ext uri="{FF2B5EF4-FFF2-40B4-BE49-F238E27FC236}">
                  <a16:creationId xmlns:a16="http://schemas.microsoft.com/office/drawing/2014/main" id="{FE986568-A8CB-4316-805A-2E9B051563AD}"/>
                </a:ext>
              </a:extLst>
            </p:cNvPr>
            <p:cNvSpPr/>
            <p:nvPr/>
          </p:nvSpPr>
          <p:spPr bwMode="auto">
            <a:xfrm>
              <a:off x="4056083" y="2332182"/>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60" name="Oval 359">
              <a:extLst>
                <a:ext uri="{FF2B5EF4-FFF2-40B4-BE49-F238E27FC236}">
                  <a16:creationId xmlns:a16="http://schemas.microsoft.com/office/drawing/2014/main" id="{37051268-15C5-4F2A-A611-B682493F608C}"/>
                </a:ext>
              </a:extLst>
            </p:cNvPr>
            <p:cNvSpPr/>
            <p:nvPr/>
          </p:nvSpPr>
          <p:spPr bwMode="auto">
            <a:xfrm>
              <a:off x="4114864" y="2349556"/>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61" name="Oval 360">
              <a:extLst>
                <a:ext uri="{FF2B5EF4-FFF2-40B4-BE49-F238E27FC236}">
                  <a16:creationId xmlns:a16="http://schemas.microsoft.com/office/drawing/2014/main" id="{7CAA452E-0BE7-4C70-BBB5-9FFE9000B54C}"/>
                </a:ext>
              </a:extLst>
            </p:cNvPr>
            <p:cNvSpPr/>
            <p:nvPr/>
          </p:nvSpPr>
          <p:spPr bwMode="auto">
            <a:xfrm>
              <a:off x="4188191" y="2373409"/>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62" name="Oval 361">
              <a:extLst>
                <a:ext uri="{FF2B5EF4-FFF2-40B4-BE49-F238E27FC236}">
                  <a16:creationId xmlns:a16="http://schemas.microsoft.com/office/drawing/2014/main" id="{03AC95B0-4842-4AB4-AC3C-873FE7D36E2A}"/>
                </a:ext>
              </a:extLst>
            </p:cNvPr>
            <p:cNvSpPr/>
            <p:nvPr/>
          </p:nvSpPr>
          <p:spPr bwMode="auto">
            <a:xfrm>
              <a:off x="4334791" y="2373409"/>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63" name="Oval 362">
              <a:extLst>
                <a:ext uri="{FF2B5EF4-FFF2-40B4-BE49-F238E27FC236}">
                  <a16:creationId xmlns:a16="http://schemas.microsoft.com/office/drawing/2014/main" id="{D88FC783-084D-4C12-9544-9C19C069B0AB}"/>
                </a:ext>
              </a:extLst>
            </p:cNvPr>
            <p:cNvSpPr/>
            <p:nvPr/>
          </p:nvSpPr>
          <p:spPr bwMode="auto">
            <a:xfrm>
              <a:off x="4401376" y="2382689"/>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64" name="Oval 363">
              <a:extLst>
                <a:ext uri="{FF2B5EF4-FFF2-40B4-BE49-F238E27FC236}">
                  <a16:creationId xmlns:a16="http://schemas.microsoft.com/office/drawing/2014/main" id="{3391D473-3AD6-4B52-B44C-20E362674CD2}"/>
                </a:ext>
              </a:extLst>
            </p:cNvPr>
            <p:cNvSpPr/>
            <p:nvPr/>
          </p:nvSpPr>
          <p:spPr bwMode="auto">
            <a:xfrm>
              <a:off x="4457582" y="2420551"/>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65" name="Oval 364">
              <a:extLst>
                <a:ext uri="{FF2B5EF4-FFF2-40B4-BE49-F238E27FC236}">
                  <a16:creationId xmlns:a16="http://schemas.microsoft.com/office/drawing/2014/main" id="{D8969313-B3C5-4C19-95FC-17365B6F39BF}"/>
                </a:ext>
              </a:extLst>
            </p:cNvPr>
            <p:cNvSpPr/>
            <p:nvPr/>
          </p:nvSpPr>
          <p:spPr bwMode="auto">
            <a:xfrm>
              <a:off x="4502869" y="2448897"/>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66" name="Oval 365">
              <a:extLst>
                <a:ext uri="{FF2B5EF4-FFF2-40B4-BE49-F238E27FC236}">
                  <a16:creationId xmlns:a16="http://schemas.microsoft.com/office/drawing/2014/main" id="{ACF6A5EC-BA32-410B-8898-65A373721B56}"/>
                </a:ext>
              </a:extLst>
            </p:cNvPr>
            <p:cNvSpPr/>
            <p:nvPr/>
          </p:nvSpPr>
          <p:spPr bwMode="auto">
            <a:xfrm>
              <a:off x="4570714" y="2482285"/>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67" name="Oval 366">
              <a:extLst>
                <a:ext uri="{FF2B5EF4-FFF2-40B4-BE49-F238E27FC236}">
                  <a16:creationId xmlns:a16="http://schemas.microsoft.com/office/drawing/2014/main" id="{8CFC4F54-D552-47AB-8017-7097277CF676}"/>
                </a:ext>
              </a:extLst>
            </p:cNvPr>
            <p:cNvSpPr/>
            <p:nvPr/>
          </p:nvSpPr>
          <p:spPr bwMode="auto">
            <a:xfrm>
              <a:off x="4723063" y="2485988"/>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68" name="Oval 367">
              <a:extLst>
                <a:ext uri="{FF2B5EF4-FFF2-40B4-BE49-F238E27FC236}">
                  <a16:creationId xmlns:a16="http://schemas.microsoft.com/office/drawing/2014/main" id="{F239A12B-43BA-49CC-83AA-E56F2B74C520}"/>
                </a:ext>
              </a:extLst>
            </p:cNvPr>
            <p:cNvSpPr/>
            <p:nvPr/>
          </p:nvSpPr>
          <p:spPr bwMode="auto">
            <a:xfrm>
              <a:off x="4777414" y="2486350"/>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69" name="Oval 368">
              <a:extLst>
                <a:ext uri="{FF2B5EF4-FFF2-40B4-BE49-F238E27FC236}">
                  <a16:creationId xmlns:a16="http://schemas.microsoft.com/office/drawing/2014/main" id="{7C39D5E7-3439-4846-9D03-2501E6A7A6B2}"/>
                </a:ext>
              </a:extLst>
            </p:cNvPr>
            <p:cNvSpPr/>
            <p:nvPr/>
          </p:nvSpPr>
          <p:spPr bwMode="auto">
            <a:xfrm>
              <a:off x="4873827" y="2497050"/>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70" name="Oval 369">
              <a:extLst>
                <a:ext uri="{FF2B5EF4-FFF2-40B4-BE49-F238E27FC236}">
                  <a16:creationId xmlns:a16="http://schemas.microsoft.com/office/drawing/2014/main" id="{0401F8FA-4D2F-452E-96C6-06B53BC76AD2}"/>
                </a:ext>
              </a:extLst>
            </p:cNvPr>
            <p:cNvSpPr/>
            <p:nvPr/>
          </p:nvSpPr>
          <p:spPr bwMode="auto">
            <a:xfrm>
              <a:off x="4909337" y="2559865"/>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71" name="Oval 370">
              <a:extLst>
                <a:ext uri="{FF2B5EF4-FFF2-40B4-BE49-F238E27FC236}">
                  <a16:creationId xmlns:a16="http://schemas.microsoft.com/office/drawing/2014/main" id="{1BEFE151-E9D3-4731-A1E5-2671F699C65E}"/>
                </a:ext>
              </a:extLst>
            </p:cNvPr>
            <p:cNvSpPr/>
            <p:nvPr/>
          </p:nvSpPr>
          <p:spPr bwMode="auto">
            <a:xfrm>
              <a:off x="4960502" y="2598496"/>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72" name="Oval 371">
              <a:extLst>
                <a:ext uri="{FF2B5EF4-FFF2-40B4-BE49-F238E27FC236}">
                  <a16:creationId xmlns:a16="http://schemas.microsoft.com/office/drawing/2014/main" id="{4CF2B33F-7A44-46E4-A9A8-A731B93BAE12}"/>
                </a:ext>
              </a:extLst>
            </p:cNvPr>
            <p:cNvSpPr/>
            <p:nvPr/>
          </p:nvSpPr>
          <p:spPr bwMode="auto">
            <a:xfrm>
              <a:off x="5027146" y="2659462"/>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73" name="Oval 372">
              <a:extLst>
                <a:ext uri="{FF2B5EF4-FFF2-40B4-BE49-F238E27FC236}">
                  <a16:creationId xmlns:a16="http://schemas.microsoft.com/office/drawing/2014/main" id="{C2E34475-6901-42E7-BFCE-AFB15E26F927}"/>
                </a:ext>
              </a:extLst>
            </p:cNvPr>
            <p:cNvSpPr/>
            <p:nvPr/>
          </p:nvSpPr>
          <p:spPr bwMode="auto">
            <a:xfrm>
              <a:off x="5239642" y="2663038"/>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74" name="Oval 373">
              <a:extLst>
                <a:ext uri="{FF2B5EF4-FFF2-40B4-BE49-F238E27FC236}">
                  <a16:creationId xmlns:a16="http://schemas.microsoft.com/office/drawing/2014/main" id="{B9BB92E8-103C-466B-AC22-E5A859CE2F21}"/>
                </a:ext>
              </a:extLst>
            </p:cNvPr>
            <p:cNvSpPr/>
            <p:nvPr/>
          </p:nvSpPr>
          <p:spPr bwMode="auto">
            <a:xfrm>
              <a:off x="5321936" y="2664309"/>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75" name="Oval 374">
              <a:extLst>
                <a:ext uri="{FF2B5EF4-FFF2-40B4-BE49-F238E27FC236}">
                  <a16:creationId xmlns:a16="http://schemas.microsoft.com/office/drawing/2014/main" id="{96D00993-ED05-4026-A953-5E015D2B17B7}"/>
                </a:ext>
              </a:extLst>
            </p:cNvPr>
            <p:cNvSpPr/>
            <p:nvPr/>
          </p:nvSpPr>
          <p:spPr bwMode="auto">
            <a:xfrm>
              <a:off x="5344938" y="2715864"/>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76" name="Oval 375">
              <a:extLst>
                <a:ext uri="{FF2B5EF4-FFF2-40B4-BE49-F238E27FC236}">
                  <a16:creationId xmlns:a16="http://schemas.microsoft.com/office/drawing/2014/main" id="{F44F2926-8462-4CB9-AF55-21EFBCC148EF}"/>
                </a:ext>
              </a:extLst>
            </p:cNvPr>
            <p:cNvSpPr/>
            <p:nvPr/>
          </p:nvSpPr>
          <p:spPr bwMode="auto">
            <a:xfrm>
              <a:off x="5392080" y="2765454"/>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77" name="Oval 376">
              <a:extLst>
                <a:ext uri="{FF2B5EF4-FFF2-40B4-BE49-F238E27FC236}">
                  <a16:creationId xmlns:a16="http://schemas.microsoft.com/office/drawing/2014/main" id="{130E9658-0D11-418C-9863-D08232637E1A}"/>
                </a:ext>
              </a:extLst>
            </p:cNvPr>
            <p:cNvSpPr/>
            <p:nvPr/>
          </p:nvSpPr>
          <p:spPr bwMode="auto">
            <a:xfrm>
              <a:off x="5459709" y="2765454"/>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78" name="Oval 377">
              <a:extLst>
                <a:ext uri="{FF2B5EF4-FFF2-40B4-BE49-F238E27FC236}">
                  <a16:creationId xmlns:a16="http://schemas.microsoft.com/office/drawing/2014/main" id="{5944A6CC-D7AC-4E79-857C-F9655A5A412C}"/>
                </a:ext>
              </a:extLst>
            </p:cNvPr>
            <p:cNvSpPr/>
            <p:nvPr/>
          </p:nvSpPr>
          <p:spPr bwMode="auto">
            <a:xfrm>
              <a:off x="5733801" y="2765454"/>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79" name="Oval 378">
              <a:extLst>
                <a:ext uri="{FF2B5EF4-FFF2-40B4-BE49-F238E27FC236}">
                  <a16:creationId xmlns:a16="http://schemas.microsoft.com/office/drawing/2014/main" id="{E2821153-4BE9-4D6A-8172-4B32AE8F7A37}"/>
                </a:ext>
              </a:extLst>
            </p:cNvPr>
            <p:cNvSpPr/>
            <p:nvPr/>
          </p:nvSpPr>
          <p:spPr bwMode="auto">
            <a:xfrm>
              <a:off x="5773633" y="2820924"/>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80" name="Oval 379">
              <a:extLst>
                <a:ext uri="{FF2B5EF4-FFF2-40B4-BE49-F238E27FC236}">
                  <a16:creationId xmlns:a16="http://schemas.microsoft.com/office/drawing/2014/main" id="{0F899307-E9D3-4C4A-BC32-289234DC862B}"/>
                </a:ext>
              </a:extLst>
            </p:cNvPr>
            <p:cNvSpPr/>
            <p:nvPr/>
          </p:nvSpPr>
          <p:spPr bwMode="auto">
            <a:xfrm>
              <a:off x="5816055" y="2852562"/>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81" name="Oval 380">
              <a:extLst>
                <a:ext uri="{FF2B5EF4-FFF2-40B4-BE49-F238E27FC236}">
                  <a16:creationId xmlns:a16="http://schemas.microsoft.com/office/drawing/2014/main" id="{40EACF71-89DC-4AC4-B733-2DB945EB71C3}"/>
                </a:ext>
              </a:extLst>
            </p:cNvPr>
            <p:cNvSpPr/>
            <p:nvPr/>
          </p:nvSpPr>
          <p:spPr bwMode="auto">
            <a:xfrm>
              <a:off x="5917422" y="2882823"/>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82" name="Oval 381">
              <a:extLst>
                <a:ext uri="{FF2B5EF4-FFF2-40B4-BE49-F238E27FC236}">
                  <a16:creationId xmlns:a16="http://schemas.microsoft.com/office/drawing/2014/main" id="{34947B1D-E10D-4743-8DEA-8812E2FC9C5B}"/>
                </a:ext>
              </a:extLst>
            </p:cNvPr>
            <p:cNvSpPr/>
            <p:nvPr/>
          </p:nvSpPr>
          <p:spPr bwMode="auto">
            <a:xfrm>
              <a:off x="6069771" y="2918245"/>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83" name="Oval 382">
              <a:extLst>
                <a:ext uri="{FF2B5EF4-FFF2-40B4-BE49-F238E27FC236}">
                  <a16:creationId xmlns:a16="http://schemas.microsoft.com/office/drawing/2014/main" id="{A54DB172-93A2-4196-94B6-FAEC4EF4D27A}"/>
                </a:ext>
              </a:extLst>
            </p:cNvPr>
            <p:cNvSpPr/>
            <p:nvPr/>
          </p:nvSpPr>
          <p:spPr bwMode="auto">
            <a:xfrm>
              <a:off x="6171264" y="2918245"/>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84" name="Oval 383">
              <a:extLst>
                <a:ext uri="{FF2B5EF4-FFF2-40B4-BE49-F238E27FC236}">
                  <a16:creationId xmlns:a16="http://schemas.microsoft.com/office/drawing/2014/main" id="{11415E8D-6B6F-4BA4-B8E3-0132AB8D58E8}"/>
                </a:ext>
              </a:extLst>
            </p:cNvPr>
            <p:cNvSpPr/>
            <p:nvPr/>
          </p:nvSpPr>
          <p:spPr bwMode="auto">
            <a:xfrm>
              <a:off x="6211254" y="2917779"/>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85" name="Oval 384">
              <a:extLst>
                <a:ext uri="{FF2B5EF4-FFF2-40B4-BE49-F238E27FC236}">
                  <a16:creationId xmlns:a16="http://schemas.microsoft.com/office/drawing/2014/main" id="{B601F9ED-3FF0-49BE-91A4-0CA039256D60}"/>
                </a:ext>
              </a:extLst>
            </p:cNvPr>
            <p:cNvSpPr/>
            <p:nvPr/>
          </p:nvSpPr>
          <p:spPr bwMode="auto">
            <a:xfrm>
              <a:off x="6245995" y="2991758"/>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86" name="Oval 385">
              <a:extLst>
                <a:ext uri="{FF2B5EF4-FFF2-40B4-BE49-F238E27FC236}">
                  <a16:creationId xmlns:a16="http://schemas.microsoft.com/office/drawing/2014/main" id="{52336428-2198-454C-978C-DF2F5BFA1250}"/>
                </a:ext>
              </a:extLst>
            </p:cNvPr>
            <p:cNvSpPr/>
            <p:nvPr/>
          </p:nvSpPr>
          <p:spPr bwMode="auto">
            <a:xfrm>
              <a:off x="6637493" y="3196391"/>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87" name="Oval 386">
              <a:extLst>
                <a:ext uri="{FF2B5EF4-FFF2-40B4-BE49-F238E27FC236}">
                  <a16:creationId xmlns:a16="http://schemas.microsoft.com/office/drawing/2014/main" id="{AE37EB08-AD7E-46AD-8D1A-A3A1B0937FA7}"/>
                </a:ext>
              </a:extLst>
            </p:cNvPr>
            <p:cNvSpPr/>
            <p:nvPr/>
          </p:nvSpPr>
          <p:spPr bwMode="auto">
            <a:xfrm>
              <a:off x="6693035" y="3194536"/>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88" name="Oval 387">
              <a:extLst>
                <a:ext uri="{FF2B5EF4-FFF2-40B4-BE49-F238E27FC236}">
                  <a16:creationId xmlns:a16="http://schemas.microsoft.com/office/drawing/2014/main" id="{20833F1F-D88A-4209-8C8C-587A20AB922F}"/>
                </a:ext>
              </a:extLst>
            </p:cNvPr>
            <p:cNvSpPr/>
            <p:nvPr/>
          </p:nvSpPr>
          <p:spPr bwMode="auto">
            <a:xfrm>
              <a:off x="7069017" y="3189840"/>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89" name="Oval 388">
              <a:extLst>
                <a:ext uri="{FF2B5EF4-FFF2-40B4-BE49-F238E27FC236}">
                  <a16:creationId xmlns:a16="http://schemas.microsoft.com/office/drawing/2014/main" id="{7F31D30B-D6C0-4F47-BE90-896768D5CDF8}"/>
                </a:ext>
              </a:extLst>
            </p:cNvPr>
            <p:cNvSpPr/>
            <p:nvPr/>
          </p:nvSpPr>
          <p:spPr bwMode="auto">
            <a:xfrm>
              <a:off x="6748502" y="3194833"/>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90" name="Oval 389">
              <a:extLst>
                <a:ext uri="{FF2B5EF4-FFF2-40B4-BE49-F238E27FC236}">
                  <a16:creationId xmlns:a16="http://schemas.microsoft.com/office/drawing/2014/main" id="{D89D72A0-C856-4587-9756-A5AC8B232694}"/>
                </a:ext>
              </a:extLst>
            </p:cNvPr>
            <p:cNvSpPr/>
            <p:nvPr/>
          </p:nvSpPr>
          <p:spPr bwMode="auto">
            <a:xfrm>
              <a:off x="6784759" y="3195968"/>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91" name="Oval 390">
              <a:extLst>
                <a:ext uri="{FF2B5EF4-FFF2-40B4-BE49-F238E27FC236}">
                  <a16:creationId xmlns:a16="http://schemas.microsoft.com/office/drawing/2014/main" id="{D3551A19-499A-445D-9364-9CEA76356CD0}"/>
                </a:ext>
              </a:extLst>
            </p:cNvPr>
            <p:cNvSpPr/>
            <p:nvPr/>
          </p:nvSpPr>
          <p:spPr bwMode="auto">
            <a:xfrm>
              <a:off x="7098035" y="3189456"/>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92" name="Oval 391">
              <a:extLst>
                <a:ext uri="{FF2B5EF4-FFF2-40B4-BE49-F238E27FC236}">
                  <a16:creationId xmlns:a16="http://schemas.microsoft.com/office/drawing/2014/main" id="{FA0C94D4-5D15-4824-BB3F-AA73A5E89991}"/>
                </a:ext>
              </a:extLst>
            </p:cNvPr>
            <p:cNvSpPr/>
            <p:nvPr/>
          </p:nvSpPr>
          <p:spPr bwMode="auto">
            <a:xfrm>
              <a:off x="7132265" y="3351980"/>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93" name="Oval 392">
              <a:extLst>
                <a:ext uri="{FF2B5EF4-FFF2-40B4-BE49-F238E27FC236}">
                  <a16:creationId xmlns:a16="http://schemas.microsoft.com/office/drawing/2014/main" id="{BC9F37E0-1A84-4C5C-A1EB-39587BFA0021}"/>
                </a:ext>
              </a:extLst>
            </p:cNvPr>
            <p:cNvSpPr/>
            <p:nvPr/>
          </p:nvSpPr>
          <p:spPr bwMode="auto">
            <a:xfrm>
              <a:off x="7132265" y="3539167"/>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94" name="Oval 393">
              <a:extLst>
                <a:ext uri="{FF2B5EF4-FFF2-40B4-BE49-F238E27FC236}">
                  <a16:creationId xmlns:a16="http://schemas.microsoft.com/office/drawing/2014/main" id="{B1E23446-C994-45AC-AB54-7251F8B9D48F}"/>
                </a:ext>
              </a:extLst>
            </p:cNvPr>
            <p:cNvSpPr/>
            <p:nvPr/>
          </p:nvSpPr>
          <p:spPr bwMode="auto">
            <a:xfrm>
              <a:off x="7159806" y="3538997"/>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95" name="Oval 394">
              <a:extLst>
                <a:ext uri="{FF2B5EF4-FFF2-40B4-BE49-F238E27FC236}">
                  <a16:creationId xmlns:a16="http://schemas.microsoft.com/office/drawing/2014/main" id="{C29F4909-FA09-493B-BB64-913AE7DECB00}"/>
                </a:ext>
              </a:extLst>
            </p:cNvPr>
            <p:cNvSpPr/>
            <p:nvPr/>
          </p:nvSpPr>
          <p:spPr bwMode="auto">
            <a:xfrm>
              <a:off x="7543085" y="3538997"/>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96" name="Oval 395">
              <a:extLst>
                <a:ext uri="{FF2B5EF4-FFF2-40B4-BE49-F238E27FC236}">
                  <a16:creationId xmlns:a16="http://schemas.microsoft.com/office/drawing/2014/main" id="{7BFB4044-627C-4594-8E88-6963C6D9F7D7}"/>
                </a:ext>
              </a:extLst>
            </p:cNvPr>
            <p:cNvSpPr/>
            <p:nvPr/>
          </p:nvSpPr>
          <p:spPr bwMode="auto">
            <a:xfrm>
              <a:off x="7576313" y="3539604"/>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97" name="Oval 396">
              <a:extLst>
                <a:ext uri="{FF2B5EF4-FFF2-40B4-BE49-F238E27FC236}">
                  <a16:creationId xmlns:a16="http://schemas.microsoft.com/office/drawing/2014/main" id="{5D1B200A-8CFE-42FD-B7E1-FF244C395C6E}"/>
                </a:ext>
              </a:extLst>
            </p:cNvPr>
            <p:cNvSpPr/>
            <p:nvPr/>
          </p:nvSpPr>
          <p:spPr bwMode="auto">
            <a:xfrm>
              <a:off x="2244770" y="1852949"/>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98" name="Oval 397">
              <a:extLst>
                <a:ext uri="{FF2B5EF4-FFF2-40B4-BE49-F238E27FC236}">
                  <a16:creationId xmlns:a16="http://schemas.microsoft.com/office/drawing/2014/main" id="{FF9D760E-0FB7-4934-9CC8-A07A115325EB}"/>
                </a:ext>
              </a:extLst>
            </p:cNvPr>
            <p:cNvSpPr/>
            <p:nvPr/>
          </p:nvSpPr>
          <p:spPr bwMode="auto">
            <a:xfrm>
              <a:off x="2627766" y="1886172"/>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99" name="Oval 398">
              <a:extLst>
                <a:ext uri="{FF2B5EF4-FFF2-40B4-BE49-F238E27FC236}">
                  <a16:creationId xmlns:a16="http://schemas.microsoft.com/office/drawing/2014/main" id="{3F8A658F-1DAA-4937-93A9-CCEB7BF1E835}"/>
                </a:ext>
              </a:extLst>
            </p:cNvPr>
            <p:cNvSpPr/>
            <p:nvPr/>
          </p:nvSpPr>
          <p:spPr bwMode="auto">
            <a:xfrm>
              <a:off x="2554575" y="1862601"/>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00" name="Oval 399">
              <a:extLst>
                <a:ext uri="{FF2B5EF4-FFF2-40B4-BE49-F238E27FC236}">
                  <a16:creationId xmlns:a16="http://schemas.microsoft.com/office/drawing/2014/main" id="{471071FD-33B9-49BE-9F13-75F1F461BDA2}"/>
                </a:ext>
              </a:extLst>
            </p:cNvPr>
            <p:cNvSpPr/>
            <p:nvPr/>
          </p:nvSpPr>
          <p:spPr bwMode="auto">
            <a:xfrm>
              <a:off x="2657230" y="1937790"/>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01" name="Oval 400">
              <a:extLst>
                <a:ext uri="{FF2B5EF4-FFF2-40B4-BE49-F238E27FC236}">
                  <a16:creationId xmlns:a16="http://schemas.microsoft.com/office/drawing/2014/main" id="{FE2D0A92-9D26-4CE4-A44A-47EA397DA3BD}"/>
                </a:ext>
              </a:extLst>
            </p:cNvPr>
            <p:cNvSpPr/>
            <p:nvPr/>
          </p:nvSpPr>
          <p:spPr bwMode="auto">
            <a:xfrm>
              <a:off x="2688742" y="1991398"/>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02" name="Oval 401">
              <a:extLst>
                <a:ext uri="{FF2B5EF4-FFF2-40B4-BE49-F238E27FC236}">
                  <a16:creationId xmlns:a16="http://schemas.microsoft.com/office/drawing/2014/main" id="{3A00D4EE-FBC0-4BE1-A4CA-2AFE4D95E65D}"/>
                </a:ext>
              </a:extLst>
            </p:cNvPr>
            <p:cNvSpPr/>
            <p:nvPr/>
          </p:nvSpPr>
          <p:spPr bwMode="auto">
            <a:xfrm>
              <a:off x="2683457" y="2046661"/>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03" name="Oval 402">
              <a:extLst>
                <a:ext uri="{FF2B5EF4-FFF2-40B4-BE49-F238E27FC236}">
                  <a16:creationId xmlns:a16="http://schemas.microsoft.com/office/drawing/2014/main" id="{5C2DF960-E79F-4810-8B1A-A5E5F2ACCBB1}"/>
                </a:ext>
              </a:extLst>
            </p:cNvPr>
            <p:cNvSpPr/>
            <p:nvPr/>
          </p:nvSpPr>
          <p:spPr bwMode="auto">
            <a:xfrm>
              <a:off x="2679767" y="1914745"/>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04" name="Oval 403">
              <a:extLst>
                <a:ext uri="{FF2B5EF4-FFF2-40B4-BE49-F238E27FC236}">
                  <a16:creationId xmlns:a16="http://schemas.microsoft.com/office/drawing/2014/main" id="{330E5FC2-8685-4886-A2A6-B089B13CEAA2}"/>
                </a:ext>
              </a:extLst>
            </p:cNvPr>
            <p:cNvSpPr/>
            <p:nvPr/>
          </p:nvSpPr>
          <p:spPr bwMode="auto">
            <a:xfrm>
              <a:off x="2683457" y="2136162"/>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05" name="Oval 404">
              <a:extLst>
                <a:ext uri="{FF2B5EF4-FFF2-40B4-BE49-F238E27FC236}">
                  <a16:creationId xmlns:a16="http://schemas.microsoft.com/office/drawing/2014/main" id="{E3D36FA9-84DB-474B-831E-6A6CE1E92276}"/>
                </a:ext>
              </a:extLst>
            </p:cNvPr>
            <p:cNvSpPr/>
            <p:nvPr/>
          </p:nvSpPr>
          <p:spPr bwMode="auto">
            <a:xfrm>
              <a:off x="2701136" y="2199592"/>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06" name="Oval 405">
              <a:extLst>
                <a:ext uri="{FF2B5EF4-FFF2-40B4-BE49-F238E27FC236}">
                  <a16:creationId xmlns:a16="http://schemas.microsoft.com/office/drawing/2014/main" id="{5361A233-B985-41E0-A35F-60D9A1546E86}"/>
                </a:ext>
              </a:extLst>
            </p:cNvPr>
            <p:cNvSpPr/>
            <p:nvPr/>
          </p:nvSpPr>
          <p:spPr bwMode="auto">
            <a:xfrm>
              <a:off x="2737286" y="2236595"/>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88" name="Oval 487">
              <a:extLst>
                <a:ext uri="{FF2B5EF4-FFF2-40B4-BE49-F238E27FC236}">
                  <a16:creationId xmlns:a16="http://schemas.microsoft.com/office/drawing/2014/main" id="{E6B4FC34-BFA9-4CAD-BDCF-E4EBD25C0178}"/>
                </a:ext>
              </a:extLst>
            </p:cNvPr>
            <p:cNvSpPr/>
            <p:nvPr/>
          </p:nvSpPr>
          <p:spPr bwMode="auto">
            <a:xfrm>
              <a:off x="2777907" y="2248374"/>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89" name="Oval 488">
              <a:extLst>
                <a:ext uri="{FF2B5EF4-FFF2-40B4-BE49-F238E27FC236}">
                  <a16:creationId xmlns:a16="http://schemas.microsoft.com/office/drawing/2014/main" id="{6D448977-F134-4691-BFB3-D719EAFF9BAD}"/>
                </a:ext>
              </a:extLst>
            </p:cNvPr>
            <p:cNvSpPr/>
            <p:nvPr/>
          </p:nvSpPr>
          <p:spPr bwMode="auto">
            <a:xfrm>
              <a:off x="2916955" y="2264161"/>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90" name="Oval 489">
              <a:extLst>
                <a:ext uri="{FF2B5EF4-FFF2-40B4-BE49-F238E27FC236}">
                  <a16:creationId xmlns:a16="http://schemas.microsoft.com/office/drawing/2014/main" id="{47D85D4B-621A-4F2E-B45E-EE9084BD37B5}"/>
                </a:ext>
              </a:extLst>
            </p:cNvPr>
            <p:cNvSpPr/>
            <p:nvPr/>
          </p:nvSpPr>
          <p:spPr bwMode="auto">
            <a:xfrm>
              <a:off x="3106286" y="2316373"/>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91" name="Oval 490">
              <a:extLst>
                <a:ext uri="{FF2B5EF4-FFF2-40B4-BE49-F238E27FC236}">
                  <a16:creationId xmlns:a16="http://schemas.microsoft.com/office/drawing/2014/main" id="{84C5374C-9102-433B-BFA7-36E64A3D84DE}"/>
                </a:ext>
              </a:extLst>
            </p:cNvPr>
            <p:cNvSpPr/>
            <p:nvPr/>
          </p:nvSpPr>
          <p:spPr bwMode="auto">
            <a:xfrm>
              <a:off x="2955357" y="2263056"/>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92" name="Oval 491">
              <a:extLst>
                <a:ext uri="{FF2B5EF4-FFF2-40B4-BE49-F238E27FC236}">
                  <a16:creationId xmlns:a16="http://schemas.microsoft.com/office/drawing/2014/main" id="{1FF2612C-3D12-4CEA-8E5F-0AF63A0A241C}"/>
                </a:ext>
              </a:extLst>
            </p:cNvPr>
            <p:cNvSpPr/>
            <p:nvPr/>
          </p:nvSpPr>
          <p:spPr bwMode="auto">
            <a:xfrm>
              <a:off x="3059144" y="2291263"/>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93" name="Oval 492">
              <a:extLst>
                <a:ext uri="{FF2B5EF4-FFF2-40B4-BE49-F238E27FC236}">
                  <a16:creationId xmlns:a16="http://schemas.microsoft.com/office/drawing/2014/main" id="{C97DCF1D-99D5-4FFB-A90B-4690C35E916D}"/>
                </a:ext>
              </a:extLst>
            </p:cNvPr>
            <p:cNvSpPr/>
            <p:nvPr/>
          </p:nvSpPr>
          <p:spPr bwMode="auto">
            <a:xfrm>
              <a:off x="3109891" y="2372051"/>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94" name="Oval 493">
              <a:extLst>
                <a:ext uri="{FF2B5EF4-FFF2-40B4-BE49-F238E27FC236}">
                  <a16:creationId xmlns:a16="http://schemas.microsoft.com/office/drawing/2014/main" id="{14AABFB6-4B7C-44C9-99EC-1DE193F67A90}"/>
                </a:ext>
              </a:extLst>
            </p:cNvPr>
            <p:cNvSpPr/>
            <p:nvPr/>
          </p:nvSpPr>
          <p:spPr bwMode="auto">
            <a:xfrm>
              <a:off x="3120051" y="2440946"/>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95" name="Oval 494">
              <a:extLst>
                <a:ext uri="{FF2B5EF4-FFF2-40B4-BE49-F238E27FC236}">
                  <a16:creationId xmlns:a16="http://schemas.microsoft.com/office/drawing/2014/main" id="{E15FEA6E-43CD-4BDD-8B9B-06FD00B6C729}"/>
                </a:ext>
              </a:extLst>
            </p:cNvPr>
            <p:cNvSpPr/>
            <p:nvPr/>
          </p:nvSpPr>
          <p:spPr bwMode="auto">
            <a:xfrm>
              <a:off x="3135864" y="2476465"/>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96" name="Oval 495">
              <a:extLst>
                <a:ext uri="{FF2B5EF4-FFF2-40B4-BE49-F238E27FC236}">
                  <a16:creationId xmlns:a16="http://schemas.microsoft.com/office/drawing/2014/main" id="{354441CF-5292-4336-8376-1191009C86AF}"/>
                </a:ext>
              </a:extLst>
            </p:cNvPr>
            <p:cNvSpPr/>
            <p:nvPr/>
          </p:nvSpPr>
          <p:spPr bwMode="auto">
            <a:xfrm>
              <a:off x="3143073" y="2540351"/>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97" name="Oval 496">
              <a:extLst>
                <a:ext uri="{FF2B5EF4-FFF2-40B4-BE49-F238E27FC236}">
                  <a16:creationId xmlns:a16="http://schemas.microsoft.com/office/drawing/2014/main" id="{D44AF2E2-F951-49EE-A0DF-37E4E37D8383}"/>
                </a:ext>
              </a:extLst>
            </p:cNvPr>
            <p:cNvSpPr/>
            <p:nvPr/>
          </p:nvSpPr>
          <p:spPr bwMode="auto">
            <a:xfrm>
              <a:off x="3167075" y="2576496"/>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98" name="Oval 497">
              <a:extLst>
                <a:ext uri="{FF2B5EF4-FFF2-40B4-BE49-F238E27FC236}">
                  <a16:creationId xmlns:a16="http://schemas.microsoft.com/office/drawing/2014/main" id="{5D2B8775-8043-4505-8937-E17ABC1A5450}"/>
                </a:ext>
              </a:extLst>
            </p:cNvPr>
            <p:cNvSpPr/>
            <p:nvPr/>
          </p:nvSpPr>
          <p:spPr bwMode="auto">
            <a:xfrm>
              <a:off x="3221426" y="2579530"/>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99" name="Oval 498">
              <a:extLst>
                <a:ext uri="{FF2B5EF4-FFF2-40B4-BE49-F238E27FC236}">
                  <a16:creationId xmlns:a16="http://schemas.microsoft.com/office/drawing/2014/main" id="{10D0D6DE-68BD-43B9-A88D-8D8088F491EE}"/>
                </a:ext>
              </a:extLst>
            </p:cNvPr>
            <p:cNvSpPr/>
            <p:nvPr/>
          </p:nvSpPr>
          <p:spPr bwMode="auto">
            <a:xfrm>
              <a:off x="3303347" y="2589965"/>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00" name="Oval 499">
              <a:extLst>
                <a:ext uri="{FF2B5EF4-FFF2-40B4-BE49-F238E27FC236}">
                  <a16:creationId xmlns:a16="http://schemas.microsoft.com/office/drawing/2014/main" id="{9828A34E-06D6-483E-8DEE-CA66E8F36E29}"/>
                </a:ext>
              </a:extLst>
            </p:cNvPr>
            <p:cNvSpPr/>
            <p:nvPr/>
          </p:nvSpPr>
          <p:spPr bwMode="auto">
            <a:xfrm>
              <a:off x="3445483" y="2626858"/>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01" name="Oval 500">
              <a:extLst>
                <a:ext uri="{FF2B5EF4-FFF2-40B4-BE49-F238E27FC236}">
                  <a16:creationId xmlns:a16="http://schemas.microsoft.com/office/drawing/2014/main" id="{451EA4F5-3E6E-4C58-9872-BD2252BF8EE5}"/>
                </a:ext>
              </a:extLst>
            </p:cNvPr>
            <p:cNvSpPr/>
            <p:nvPr/>
          </p:nvSpPr>
          <p:spPr bwMode="auto">
            <a:xfrm>
              <a:off x="3526855" y="2620667"/>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02" name="Oval 501">
              <a:extLst>
                <a:ext uri="{FF2B5EF4-FFF2-40B4-BE49-F238E27FC236}">
                  <a16:creationId xmlns:a16="http://schemas.microsoft.com/office/drawing/2014/main" id="{4658B9E9-36A0-4313-AA91-22B945FDFF4C}"/>
                </a:ext>
              </a:extLst>
            </p:cNvPr>
            <p:cNvSpPr/>
            <p:nvPr/>
          </p:nvSpPr>
          <p:spPr bwMode="auto">
            <a:xfrm>
              <a:off x="3560538" y="2649036"/>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03" name="Oval 502">
              <a:extLst>
                <a:ext uri="{FF2B5EF4-FFF2-40B4-BE49-F238E27FC236}">
                  <a16:creationId xmlns:a16="http://schemas.microsoft.com/office/drawing/2014/main" id="{1FA006EF-C860-4229-AE4E-1BAC2525DDF0}"/>
                </a:ext>
              </a:extLst>
            </p:cNvPr>
            <p:cNvSpPr/>
            <p:nvPr/>
          </p:nvSpPr>
          <p:spPr bwMode="auto">
            <a:xfrm>
              <a:off x="3559990" y="2728312"/>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04" name="Oval 503">
              <a:extLst>
                <a:ext uri="{FF2B5EF4-FFF2-40B4-BE49-F238E27FC236}">
                  <a16:creationId xmlns:a16="http://schemas.microsoft.com/office/drawing/2014/main" id="{496B6C19-61EA-4824-81BC-4EDBFBCFDD47}"/>
                </a:ext>
              </a:extLst>
            </p:cNvPr>
            <p:cNvSpPr/>
            <p:nvPr/>
          </p:nvSpPr>
          <p:spPr bwMode="auto">
            <a:xfrm>
              <a:off x="3560667" y="2766586"/>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05" name="Oval 504">
              <a:extLst>
                <a:ext uri="{FF2B5EF4-FFF2-40B4-BE49-F238E27FC236}">
                  <a16:creationId xmlns:a16="http://schemas.microsoft.com/office/drawing/2014/main" id="{6418F988-150B-4DAF-8D46-5B48DF25C83A}"/>
                </a:ext>
              </a:extLst>
            </p:cNvPr>
            <p:cNvSpPr/>
            <p:nvPr/>
          </p:nvSpPr>
          <p:spPr bwMode="auto">
            <a:xfrm>
              <a:off x="3600499" y="2837039"/>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06" name="Oval 505">
              <a:extLst>
                <a:ext uri="{FF2B5EF4-FFF2-40B4-BE49-F238E27FC236}">
                  <a16:creationId xmlns:a16="http://schemas.microsoft.com/office/drawing/2014/main" id="{650848EB-EA80-4833-B679-09116A760DFA}"/>
                </a:ext>
              </a:extLst>
            </p:cNvPr>
            <p:cNvSpPr/>
            <p:nvPr/>
          </p:nvSpPr>
          <p:spPr bwMode="auto">
            <a:xfrm>
              <a:off x="3625180" y="2832436"/>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07" name="Oval 506">
              <a:extLst>
                <a:ext uri="{FF2B5EF4-FFF2-40B4-BE49-F238E27FC236}">
                  <a16:creationId xmlns:a16="http://schemas.microsoft.com/office/drawing/2014/main" id="{44A64361-E4DD-47CC-8DD6-3471FAB3E6D6}"/>
                </a:ext>
              </a:extLst>
            </p:cNvPr>
            <p:cNvSpPr/>
            <p:nvPr/>
          </p:nvSpPr>
          <p:spPr bwMode="auto">
            <a:xfrm>
              <a:off x="3703949" y="2879578"/>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08" name="Oval 507">
              <a:extLst>
                <a:ext uri="{FF2B5EF4-FFF2-40B4-BE49-F238E27FC236}">
                  <a16:creationId xmlns:a16="http://schemas.microsoft.com/office/drawing/2014/main" id="{8741C9B1-7B8A-486A-B5C1-221DFAFD9826}"/>
                </a:ext>
              </a:extLst>
            </p:cNvPr>
            <p:cNvSpPr/>
            <p:nvPr/>
          </p:nvSpPr>
          <p:spPr bwMode="auto">
            <a:xfrm>
              <a:off x="3776520" y="2899583"/>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09" name="Oval 508">
              <a:extLst>
                <a:ext uri="{FF2B5EF4-FFF2-40B4-BE49-F238E27FC236}">
                  <a16:creationId xmlns:a16="http://schemas.microsoft.com/office/drawing/2014/main" id="{8851FBDE-E508-4D1B-8CB5-7C351E5613E2}"/>
                </a:ext>
              </a:extLst>
            </p:cNvPr>
            <p:cNvSpPr/>
            <p:nvPr/>
          </p:nvSpPr>
          <p:spPr bwMode="auto">
            <a:xfrm>
              <a:off x="3866264" y="2906269"/>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10" name="Oval 509">
              <a:extLst>
                <a:ext uri="{FF2B5EF4-FFF2-40B4-BE49-F238E27FC236}">
                  <a16:creationId xmlns:a16="http://schemas.microsoft.com/office/drawing/2014/main" id="{B2ED6BA7-EBD2-4E5A-B8FB-71AC4BCE176E}"/>
                </a:ext>
              </a:extLst>
            </p:cNvPr>
            <p:cNvSpPr/>
            <p:nvPr/>
          </p:nvSpPr>
          <p:spPr bwMode="auto">
            <a:xfrm>
              <a:off x="3981437" y="2922628"/>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11" name="Oval 510">
              <a:extLst>
                <a:ext uri="{FF2B5EF4-FFF2-40B4-BE49-F238E27FC236}">
                  <a16:creationId xmlns:a16="http://schemas.microsoft.com/office/drawing/2014/main" id="{F087EC8E-2DC4-4537-97D5-943D7EBA6801}"/>
                </a:ext>
              </a:extLst>
            </p:cNvPr>
            <p:cNvSpPr/>
            <p:nvPr/>
          </p:nvSpPr>
          <p:spPr bwMode="auto">
            <a:xfrm>
              <a:off x="4001057" y="2983381"/>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12" name="Oval 511">
              <a:extLst>
                <a:ext uri="{FF2B5EF4-FFF2-40B4-BE49-F238E27FC236}">
                  <a16:creationId xmlns:a16="http://schemas.microsoft.com/office/drawing/2014/main" id="{397DF887-0AD5-4826-B44F-B5B7B40A5AED}"/>
                </a:ext>
              </a:extLst>
            </p:cNvPr>
            <p:cNvSpPr/>
            <p:nvPr/>
          </p:nvSpPr>
          <p:spPr bwMode="auto">
            <a:xfrm>
              <a:off x="4024325" y="3062946"/>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13" name="Oval 512">
              <a:extLst>
                <a:ext uri="{FF2B5EF4-FFF2-40B4-BE49-F238E27FC236}">
                  <a16:creationId xmlns:a16="http://schemas.microsoft.com/office/drawing/2014/main" id="{9C6BF61C-9FEE-4DB9-A66D-076929629FD7}"/>
                </a:ext>
              </a:extLst>
            </p:cNvPr>
            <p:cNvSpPr/>
            <p:nvPr/>
          </p:nvSpPr>
          <p:spPr bwMode="auto">
            <a:xfrm>
              <a:off x="4034003" y="3134386"/>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14" name="Oval 513">
              <a:extLst>
                <a:ext uri="{FF2B5EF4-FFF2-40B4-BE49-F238E27FC236}">
                  <a16:creationId xmlns:a16="http://schemas.microsoft.com/office/drawing/2014/main" id="{F80D42D1-6BD5-459F-8B60-5D85CED249F1}"/>
                </a:ext>
              </a:extLst>
            </p:cNvPr>
            <p:cNvSpPr/>
            <p:nvPr/>
          </p:nvSpPr>
          <p:spPr bwMode="auto">
            <a:xfrm>
              <a:off x="4188191" y="3160751"/>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15" name="Oval 514">
              <a:extLst>
                <a:ext uri="{FF2B5EF4-FFF2-40B4-BE49-F238E27FC236}">
                  <a16:creationId xmlns:a16="http://schemas.microsoft.com/office/drawing/2014/main" id="{CA670ADD-ECDF-4D4A-A693-7C7425E0268C}"/>
                </a:ext>
              </a:extLst>
            </p:cNvPr>
            <p:cNvSpPr/>
            <p:nvPr/>
          </p:nvSpPr>
          <p:spPr bwMode="auto">
            <a:xfrm>
              <a:off x="4307376" y="3164106"/>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16" name="Oval 515">
              <a:extLst>
                <a:ext uri="{FF2B5EF4-FFF2-40B4-BE49-F238E27FC236}">
                  <a16:creationId xmlns:a16="http://schemas.microsoft.com/office/drawing/2014/main" id="{6E395C4C-50D4-48C8-82C9-1D906A913626}"/>
                </a:ext>
              </a:extLst>
            </p:cNvPr>
            <p:cNvSpPr/>
            <p:nvPr/>
          </p:nvSpPr>
          <p:spPr bwMode="auto">
            <a:xfrm>
              <a:off x="4435820" y="3201345"/>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17" name="Oval 516">
              <a:extLst>
                <a:ext uri="{FF2B5EF4-FFF2-40B4-BE49-F238E27FC236}">
                  <a16:creationId xmlns:a16="http://schemas.microsoft.com/office/drawing/2014/main" id="{293D33B8-F44F-4E3F-A50A-173F2D193654}"/>
                </a:ext>
              </a:extLst>
            </p:cNvPr>
            <p:cNvSpPr/>
            <p:nvPr/>
          </p:nvSpPr>
          <p:spPr bwMode="auto">
            <a:xfrm>
              <a:off x="4453851" y="3298481"/>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18" name="Oval 517">
              <a:extLst>
                <a:ext uri="{FF2B5EF4-FFF2-40B4-BE49-F238E27FC236}">
                  <a16:creationId xmlns:a16="http://schemas.microsoft.com/office/drawing/2014/main" id="{699532F7-B91A-4593-B144-4A32A7D56A4A}"/>
                </a:ext>
              </a:extLst>
            </p:cNvPr>
            <p:cNvSpPr/>
            <p:nvPr/>
          </p:nvSpPr>
          <p:spPr bwMode="auto">
            <a:xfrm>
              <a:off x="4482884" y="3341390"/>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19" name="Oval 518">
              <a:extLst>
                <a:ext uri="{FF2B5EF4-FFF2-40B4-BE49-F238E27FC236}">
                  <a16:creationId xmlns:a16="http://schemas.microsoft.com/office/drawing/2014/main" id="{A1C7A7F5-AC03-4DDB-B62E-C30E4B483E74}"/>
                </a:ext>
              </a:extLst>
            </p:cNvPr>
            <p:cNvSpPr/>
            <p:nvPr/>
          </p:nvSpPr>
          <p:spPr bwMode="auto">
            <a:xfrm>
              <a:off x="4559918" y="3409465"/>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20" name="Oval 519">
              <a:extLst>
                <a:ext uri="{FF2B5EF4-FFF2-40B4-BE49-F238E27FC236}">
                  <a16:creationId xmlns:a16="http://schemas.microsoft.com/office/drawing/2014/main" id="{7E3A0379-DADE-4263-819D-6B149DFE6D11}"/>
                </a:ext>
              </a:extLst>
            </p:cNvPr>
            <p:cNvSpPr/>
            <p:nvPr/>
          </p:nvSpPr>
          <p:spPr bwMode="auto">
            <a:xfrm>
              <a:off x="4638237" y="3429225"/>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21" name="Oval 520">
              <a:extLst>
                <a:ext uri="{FF2B5EF4-FFF2-40B4-BE49-F238E27FC236}">
                  <a16:creationId xmlns:a16="http://schemas.microsoft.com/office/drawing/2014/main" id="{E3A3897C-A586-4941-9E60-7F5DAED62917}"/>
                </a:ext>
              </a:extLst>
            </p:cNvPr>
            <p:cNvSpPr/>
            <p:nvPr/>
          </p:nvSpPr>
          <p:spPr bwMode="auto">
            <a:xfrm>
              <a:off x="4882277" y="3452201"/>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22" name="Oval 521">
              <a:extLst>
                <a:ext uri="{FF2B5EF4-FFF2-40B4-BE49-F238E27FC236}">
                  <a16:creationId xmlns:a16="http://schemas.microsoft.com/office/drawing/2014/main" id="{6B262FB0-F111-4C2A-894C-C974C50B57C9}"/>
                </a:ext>
              </a:extLst>
            </p:cNvPr>
            <p:cNvSpPr/>
            <p:nvPr/>
          </p:nvSpPr>
          <p:spPr bwMode="auto">
            <a:xfrm>
              <a:off x="4803888" y="3429078"/>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23" name="Oval 522">
              <a:extLst>
                <a:ext uri="{FF2B5EF4-FFF2-40B4-BE49-F238E27FC236}">
                  <a16:creationId xmlns:a16="http://schemas.microsoft.com/office/drawing/2014/main" id="{AA3A30B6-1A7A-4DCB-B78C-53A7B181481A}"/>
                </a:ext>
              </a:extLst>
            </p:cNvPr>
            <p:cNvSpPr/>
            <p:nvPr/>
          </p:nvSpPr>
          <p:spPr bwMode="auto">
            <a:xfrm>
              <a:off x="4913136" y="3447559"/>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24" name="Oval 523">
              <a:extLst>
                <a:ext uri="{FF2B5EF4-FFF2-40B4-BE49-F238E27FC236}">
                  <a16:creationId xmlns:a16="http://schemas.microsoft.com/office/drawing/2014/main" id="{BED838D1-18E3-4D9E-BCB9-D65FD1DA071E}"/>
                </a:ext>
              </a:extLst>
            </p:cNvPr>
            <p:cNvSpPr/>
            <p:nvPr/>
          </p:nvSpPr>
          <p:spPr bwMode="auto">
            <a:xfrm>
              <a:off x="4916741" y="3534533"/>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25" name="Oval 524">
              <a:extLst>
                <a:ext uri="{FF2B5EF4-FFF2-40B4-BE49-F238E27FC236}">
                  <a16:creationId xmlns:a16="http://schemas.microsoft.com/office/drawing/2014/main" id="{D0F81CBB-1FD6-4351-82A9-D7AD310920E1}"/>
                </a:ext>
              </a:extLst>
            </p:cNvPr>
            <p:cNvSpPr/>
            <p:nvPr/>
          </p:nvSpPr>
          <p:spPr bwMode="auto">
            <a:xfrm>
              <a:off x="4974873" y="3645017"/>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26" name="Oval 525">
              <a:extLst>
                <a:ext uri="{FF2B5EF4-FFF2-40B4-BE49-F238E27FC236}">
                  <a16:creationId xmlns:a16="http://schemas.microsoft.com/office/drawing/2014/main" id="{707C0503-9078-4EB4-B5BB-E559867C6C7D}"/>
                </a:ext>
              </a:extLst>
            </p:cNvPr>
            <p:cNvSpPr/>
            <p:nvPr/>
          </p:nvSpPr>
          <p:spPr bwMode="auto">
            <a:xfrm>
              <a:off x="5336799" y="3650019"/>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27" name="Oval 526">
              <a:extLst>
                <a:ext uri="{FF2B5EF4-FFF2-40B4-BE49-F238E27FC236}">
                  <a16:creationId xmlns:a16="http://schemas.microsoft.com/office/drawing/2014/main" id="{EF4CB55C-D29A-4189-8CBC-42246390EC03}"/>
                </a:ext>
              </a:extLst>
            </p:cNvPr>
            <p:cNvSpPr/>
            <p:nvPr/>
          </p:nvSpPr>
          <p:spPr bwMode="auto">
            <a:xfrm>
              <a:off x="4932862" y="3577548"/>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28" name="Oval 527">
              <a:extLst>
                <a:ext uri="{FF2B5EF4-FFF2-40B4-BE49-F238E27FC236}">
                  <a16:creationId xmlns:a16="http://schemas.microsoft.com/office/drawing/2014/main" id="{442BCB89-4845-4769-923A-6575500A4F23}"/>
                </a:ext>
              </a:extLst>
            </p:cNvPr>
            <p:cNvSpPr/>
            <p:nvPr/>
          </p:nvSpPr>
          <p:spPr bwMode="auto">
            <a:xfrm>
              <a:off x="5082752" y="3642837"/>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29" name="Oval 528">
              <a:extLst>
                <a:ext uri="{FF2B5EF4-FFF2-40B4-BE49-F238E27FC236}">
                  <a16:creationId xmlns:a16="http://schemas.microsoft.com/office/drawing/2014/main" id="{58E03679-9FC8-4F4F-A6B1-B21589D48FCF}"/>
                </a:ext>
              </a:extLst>
            </p:cNvPr>
            <p:cNvSpPr/>
            <p:nvPr/>
          </p:nvSpPr>
          <p:spPr bwMode="auto">
            <a:xfrm>
              <a:off x="5299758" y="3652467"/>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30" name="Oval 529">
              <a:extLst>
                <a:ext uri="{FF2B5EF4-FFF2-40B4-BE49-F238E27FC236}">
                  <a16:creationId xmlns:a16="http://schemas.microsoft.com/office/drawing/2014/main" id="{0578D3DF-48A9-44CD-ADCB-7E52082A6E98}"/>
                </a:ext>
              </a:extLst>
            </p:cNvPr>
            <p:cNvSpPr/>
            <p:nvPr/>
          </p:nvSpPr>
          <p:spPr bwMode="auto">
            <a:xfrm>
              <a:off x="5351980" y="3706982"/>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31" name="Oval 530">
              <a:extLst>
                <a:ext uri="{FF2B5EF4-FFF2-40B4-BE49-F238E27FC236}">
                  <a16:creationId xmlns:a16="http://schemas.microsoft.com/office/drawing/2014/main" id="{6D8D1364-09E5-45B7-A3F0-BABAC5BCCFDB}"/>
                </a:ext>
              </a:extLst>
            </p:cNvPr>
            <p:cNvSpPr/>
            <p:nvPr/>
          </p:nvSpPr>
          <p:spPr bwMode="auto">
            <a:xfrm>
              <a:off x="5461775" y="3705698"/>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32" name="Oval 531">
              <a:extLst>
                <a:ext uri="{FF2B5EF4-FFF2-40B4-BE49-F238E27FC236}">
                  <a16:creationId xmlns:a16="http://schemas.microsoft.com/office/drawing/2014/main" id="{DEF5157D-9015-45BE-8B27-28C63B0828B2}"/>
                </a:ext>
              </a:extLst>
            </p:cNvPr>
            <p:cNvSpPr/>
            <p:nvPr/>
          </p:nvSpPr>
          <p:spPr bwMode="auto">
            <a:xfrm>
              <a:off x="5427015" y="3709020"/>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33" name="Oval 532">
              <a:extLst>
                <a:ext uri="{FF2B5EF4-FFF2-40B4-BE49-F238E27FC236}">
                  <a16:creationId xmlns:a16="http://schemas.microsoft.com/office/drawing/2014/main" id="{1591A1AF-CA60-447F-932C-3C7710EFE0BE}"/>
                </a:ext>
              </a:extLst>
            </p:cNvPr>
            <p:cNvSpPr/>
            <p:nvPr/>
          </p:nvSpPr>
          <p:spPr bwMode="auto">
            <a:xfrm>
              <a:off x="5632036" y="3705698"/>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34" name="Oval 533">
              <a:extLst>
                <a:ext uri="{FF2B5EF4-FFF2-40B4-BE49-F238E27FC236}">
                  <a16:creationId xmlns:a16="http://schemas.microsoft.com/office/drawing/2014/main" id="{50C77008-D2E6-449C-92B2-C8798B8730B8}"/>
                </a:ext>
              </a:extLst>
            </p:cNvPr>
            <p:cNvSpPr/>
            <p:nvPr/>
          </p:nvSpPr>
          <p:spPr bwMode="auto">
            <a:xfrm>
              <a:off x="5547853" y="3708871"/>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35" name="Oval 534">
              <a:extLst>
                <a:ext uri="{FF2B5EF4-FFF2-40B4-BE49-F238E27FC236}">
                  <a16:creationId xmlns:a16="http://schemas.microsoft.com/office/drawing/2014/main" id="{6A19DFC0-BCB5-4C18-A02F-EE951226DFC2}"/>
                </a:ext>
              </a:extLst>
            </p:cNvPr>
            <p:cNvSpPr/>
            <p:nvPr/>
          </p:nvSpPr>
          <p:spPr bwMode="auto">
            <a:xfrm>
              <a:off x="5724583" y="3708848"/>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36" name="Oval 535">
              <a:extLst>
                <a:ext uri="{FF2B5EF4-FFF2-40B4-BE49-F238E27FC236}">
                  <a16:creationId xmlns:a16="http://schemas.microsoft.com/office/drawing/2014/main" id="{148B6ED2-9B86-4197-8A01-0509DD6390FB}"/>
                </a:ext>
              </a:extLst>
            </p:cNvPr>
            <p:cNvSpPr/>
            <p:nvPr/>
          </p:nvSpPr>
          <p:spPr bwMode="auto">
            <a:xfrm>
              <a:off x="5761614" y="3707409"/>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37" name="Oval 536">
              <a:extLst>
                <a:ext uri="{FF2B5EF4-FFF2-40B4-BE49-F238E27FC236}">
                  <a16:creationId xmlns:a16="http://schemas.microsoft.com/office/drawing/2014/main" id="{0C5B1789-BC7C-4929-BE15-33615ACCDB51}"/>
                </a:ext>
              </a:extLst>
            </p:cNvPr>
            <p:cNvSpPr/>
            <p:nvPr/>
          </p:nvSpPr>
          <p:spPr bwMode="auto">
            <a:xfrm>
              <a:off x="5773633" y="3752840"/>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38" name="Oval 537">
              <a:extLst>
                <a:ext uri="{FF2B5EF4-FFF2-40B4-BE49-F238E27FC236}">
                  <a16:creationId xmlns:a16="http://schemas.microsoft.com/office/drawing/2014/main" id="{A4487AB9-6B7F-45FC-A472-B034BF269285}"/>
                </a:ext>
              </a:extLst>
            </p:cNvPr>
            <p:cNvSpPr/>
            <p:nvPr/>
          </p:nvSpPr>
          <p:spPr bwMode="auto">
            <a:xfrm>
              <a:off x="5806068" y="3833538"/>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39" name="Oval 538">
              <a:extLst>
                <a:ext uri="{FF2B5EF4-FFF2-40B4-BE49-F238E27FC236}">
                  <a16:creationId xmlns:a16="http://schemas.microsoft.com/office/drawing/2014/main" id="{C49DFE8F-7857-452B-A3E6-BDA40468A49F}"/>
                </a:ext>
              </a:extLst>
            </p:cNvPr>
            <p:cNvSpPr/>
            <p:nvPr/>
          </p:nvSpPr>
          <p:spPr bwMode="auto">
            <a:xfrm>
              <a:off x="5836993" y="3829991"/>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40" name="Oval 539">
              <a:extLst>
                <a:ext uri="{FF2B5EF4-FFF2-40B4-BE49-F238E27FC236}">
                  <a16:creationId xmlns:a16="http://schemas.microsoft.com/office/drawing/2014/main" id="{6982CA15-37D1-4995-B877-27C240BD97FA}"/>
                </a:ext>
              </a:extLst>
            </p:cNvPr>
            <p:cNvSpPr/>
            <p:nvPr/>
          </p:nvSpPr>
          <p:spPr bwMode="auto">
            <a:xfrm>
              <a:off x="6191743" y="3927066"/>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41" name="Oval 540">
              <a:extLst>
                <a:ext uri="{FF2B5EF4-FFF2-40B4-BE49-F238E27FC236}">
                  <a16:creationId xmlns:a16="http://schemas.microsoft.com/office/drawing/2014/main" id="{65635D14-9839-4627-80E9-BBA5F1F42203}"/>
                </a:ext>
              </a:extLst>
            </p:cNvPr>
            <p:cNvSpPr/>
            <p:nvPr/>
          </p:nvSpPr>
          <p:spPr bwMode="auto">
            <a:xfrm>
              <a:off x="6211254" y="4035262"/>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42" name="Oval 541">
              <a:extLst>
                <a:ext uri="{FF2B5EF4-FFF2-40B4-BE49-F238E27FC236}">
                  <a16:creationId xmlns:a16="http://schemas.microsoft.com/office/drawing/2014/main" id="{BC1DF331-E3A6-4A6C-B239-53A11075DFA6}"/>
                </a:ext>
              </a:extLst>
            </p:cNvPr>
            <p:cNvSpPr/>
            <p:nvPr/>
          </p:nvSpPr>
          <p:spPr bwMode="auto">
            <a:xfrm>
              <a:off x="6245995" y="4150427"/>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43" name="Oval 542">
              <a:extLst>
                <a:ext uri="{FF2B5EF4-FFF2-40B4-BE49-F238E27FC236}">
                  <a16:creationId xmlns:a16="http://schemas.microsoft.com/office/drawing/2014/main" id="{2FCF850E-0F00-4E88-81D2-CD32464D4258}"/>
                </a:ext>
              </a:extLst>
            </p:cNvPr>
            <p:cNvSpPr/>
            <p:nvPr/>
          </p:nvSpPr>
          <p:spPr bwMode="auto">
            <a:xfrm>
              <a:off x="6661407" y="4158464"/>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44" name="Oval 543">
              <a:extLst>
                <a:ext uri="{FF2B5EF4-FFF2-40B4-BE49-F238E27FC236}">
                  <a16:creationId xmlns:a16="http://schemas.microsoft.com/office/drawing/2014/main" id="{4B7FCBF9-2933-4D86-8763-059398EE7374}"/>
                </a:ext>
              </a:extLst>
            </p:cNvPr>
            <p:cNvSpPr/>
            <p:nvPr/>
          </p:nvSpPr>
          <p:spPr bwMode="auto">
            <a:xfrm>
              <a:off x="6665396" y="4464519"/>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grpSp>
      <p:sp>
        <p:nvSpPr>
          <p:cNvPr id="89" name="TextBox 88">
            <a:extLst>
              <a:ext uri="{FF2B5EF4-FFF2-40B4-BE49-F238E27FC236}">
                <a16:creationId xmlns:a16="http://schemas.microsoft.com/office/drawing/2014/main" id="{897C1B75-B3D7-4481-82D9-058FC97129E4}"/>
              </a:ext>
            </a:extLst>
          </p:cNvPr>
          <p:cNvSpPr txBox="1"/>
          <p:nvPr/>
        </p:nvSpPr>
        <p:spPr bwMode="auto">
          <a:xfrm>
            <a:off x="9355355" y="1589181"/>
            <a:ext cx="11432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ARAMIS</a:t>
            </a:r>
            <a:r>
              <a:rPr lang="en-US" sz="1800" b="1" baseline="30000" dirty="0">
                <a:solidFill>
                  <a:schemeClr val="bg1"/>
                </a:solidFill>
                <a:latin typeface="Calibri" panose="020F0502020204030204" pitchFamily="34" charset="0"/>
              </a:rPr>
              <a:t>[3]</a:t>
            </a:r>
            <a:endParaRPr lang="en-US" sz="1800" b="1" dirty="0">
              <a:solidFill>
                <a:schemeClr val="bg1"/>
              </a:solidFill>
              <a:latin typeface="Calibri" panose="020F0502020204030204" pitchFamily="34" charset="0"/>
            </a:endParaRPr>
          </a:p>
        </p:txBody>
      </p:sp>
      <p:sp>
        <p:nvSpPr>
          <p:cNvPr id="90" name="TextBox 25">
            <a:extLst>
              <a:ext uri="{FF2B5EF4-FFF2-40B4-BE49-F238E27FC236}">
                <a16:creationId xmlns:a16="http://schemas.microsoft.com/office/drawing/2014/main" id="{34470906-9945-49FF-860C-6B3FFED7B266}"/>
              </a:ext>
            </a:extLst>
          </p:cNvPr>
          <p:cNvSpPr txBox="1">
            <a:spLocks noChangeArrowheads="1"/>
          </p:cNvSpPr>
          <p:nvPr/>
        </p:nvSpPr>
        <p:spPr bwMode="auto">
          <a:xfrm>
            <a:off x="9447773" y="4044214"/>
            <a:ext cx="899352" cy="23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ＭＳ Ｐゴシック" pitchFamily="34" charset="-128"/>
              </a:defRPr>
            </a:lvl1pPr>
            <a:lvl2pPr marL="742950" indent="-285750">
              <a:defRPr>
                <a:solidFill>
                  <a:schemeClr val="tx1"/>
                </a:solidFill>
                <a:latin typeface="Calibri" pitchFamily="34" charset="0"/>
                <a:ea typeface="ＭＳ Ｐゴシック" pitchFamily="34" charset="-128"/>
              </a:defRPr>
            </a:lvl2pPr>
            <a:lvl3pPr marL="1143000" indent="-228600">
              <a:defRPr>
                <a:solidFill>
                  <a:schemeClr val="tx1"/>
                </a:solidFill>
                <a:latin typeface="Calibri" pitchFamily="34" charset="0"/>
                <a:ea typeface="ＭＳ Ｐゴシック" pitchFamily="34" charset="-128"/>
              </a:defRPr>
            </a:lvl3pPr>
            <a:lvl4pPr marL="1600200" indent="-228600">
              <a:defRPr>
                <a:solidFill>
                  <a:schemeClr val="tx1"/>
                </a:solidFill>
                <a:latin typeface="Calibri" pitchFamily="34" charset="0"/>
                <a:ea typeface="ＭＳ Ｐゴシック" pitchFamily="34" charset="-128"/>
              </a:defRPr>
            </a:lvl4pPr>
            <a:lvl5pPr marL="2057400" indent="-228600">
              <a:defRPr>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400" b="1"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Mos</a:t>
            </a:r>
          </a:p>
        </p:txBody>
      </p:sp>
      <p:sp>
        <p:nvSpPr>
          <p:cNvPr id="667" name="TextBox 666">
            <a:extLst>
              <a:ext uri="{FF2B5EF4-FFF2-40B4-BE49-F238E27FC236}">
                <a16:creationId xmlns:a16="http://schemas.microsoft.com/office/drawing/2014/main" id="{7AD9FCC0-A45D-40A1-A104-5B2A6D004383}"/>
              </a:ext>
            </a:extLst>
          </p:cNvPr>
          <p:cNvSpPr txBox="1"/>
          <p:nvPr/>
        </p:nvSpPr>
        <p:spPr bwMode="auto">
          <a:xfrm>
            <a:off x="9907183" y="1869986"/>
            <a:ext cx="1764856" cy="668332"/>
          </a:xfrm>
          <a:prstGeom prst="rect">
            <a:avLst/>
          </a:prstGeom>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0.41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(95% CI: 0.34-0.50;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&lt; .001)</a:t>
            </a:r>
          </a:p>
        </p:txBody>
      </p:sp>
      <p:cxnSp>
        <p:nvCxnSpPr>
          <p:cNvPr id="124" name="Straight Connector 123">
            <a:extLst>
              <a:ext uri="{FF2B5EF4-FFF2-40B4-BE49-F238E27FC236}">
                <a16:creationId xmlns:a16="http://schemas.microsoft.com/office/drawing/2014/main" id="{E71E0705-1AF2-4CA5-A1B7-56D5C2642F4D}"/>
              </a:ext>
            </a:extLst>
          </p:cNvPr>
          <p:cNvCxnSpPr>
            <a:cxnSpLocks/>
          </p:cNvCxnSpPr>
          <p:nvPr/>
        </p:nvCxnSpPr>
        <p:spPr bwMode="auto">
          <a:xfrm>
            <a:off x="8686078" y="3552920"/>
            <a:ext cx="175487" cy="0"/>
          </a:xfrm>
          <a:prstGeom prst="line">
            <a:avLst/>
          </a:prstGeom>
          <a:noFill/>
          <a:ln w="28575" cap="flat" cmpd="sng" algn="ctr">
            <a:solidFill>
              <a:schemeClr val="accent1"/>
            </a:solidFill>
            <a:prstDash val="solid"/>
            <a:round/>
            <a:headEnd type="none" w="med" len="med"/>
            <a:tailEnd type="none" w="med" len="med"/>
          </a:ln>
          <a:effectLst/>
        </p:spPr>
      </p:cxnSp>
      <p:cxnSp>
        <p:nvCxnSpPr>
          <p:cNvPr id="669" name="Straight Connector 668">
            <a:extLst>
              <a:ext uri="{FF2B5EF4-FFF2-40B4-BE49-F238E27FC236}">
                <a16:creationId xmlns:a16="http://schemas.microsoft.com/office/drawing/2014/main" id="{5A3CDF9B-BB59-49DB-A479-8026FBC3816B}"/>
              </a:ext>
            </a:extLst>
          </p:cNvPr>
          <p:cNvCxnSpPr>
            <a:cxnSpLocks/>
          </p:cNvCxnSpPr>
          <p:nvPr/>
        </p:nvCxnSpPr>
        <p:spPr bwMode="auto">
          <a:xfrm>
            <a:off x="8686078" y="3705320"/>
            <a:ext cx="175487" cy="0"/>
          </a:xfrm>
          <a:prstGeom prst="line">
            <a:avLst/>
          </a:prstGeom>
          <a:noFill/>
          <a:ln w="28575" cap="flat" cmpd="sng" algn="ctr">
            <a:solidFill>
              <a:schemeClr val="accent3"/>
            </a:solidFill>
            <a:prstDash val="solid"/>
            <a:round/>
            <a:headEnd type="none" w="med" len="med"/>
            <a:tailEnd type="none" w="med" len="med"/>
          </a:ln>
          <a:effectLst/>
        </p:spPr>
      </p:cxnSp>
      <p:cxnSp>
        <p:nvCxnSpPr>
          <p:cNvPr id="672" name="Straight Connector 671">
            <a:extLst>
              <a:ext uri="{FF2B5EF4-FFF2-40B4-BE49-F238E27FC236}">
                <a16:creationId xmlns:a16="http://schemas.microsoft.com/office/drawing/2014/main" id="{7EE01F3F-F0A8-4142-BB6C-D992C40E714D}"/>
              </a:ext>
            </a:extLst>
          </p:cNvPr>
          <p:cNvCxnSpPr>
            <a:cxnSpLocks/>
          </p:cNvCxnSpPr>
          <p:nvPr/>
        </p:nvCxnSpPr>
        <p:spPr bwMode="auto">
          <a:xfrm>
            <a:off x="1191748" y="3586380"/>
            <a:ext cx="175487" cy="0"/>
          </a:xfrm>
          <a:prstGeom prst="line">
            <a:avLst/>
          </a:prstGeom>
          <a:noFill/>
          <a:ln w="28575" cap="flat" cmpd="sng" algn="ctr">
            <a:solidFill>
              <a:schemeClr val="accent1"/>
            </a:solidFill>
            <a:prstDash val="solid"/>
            <a:round/>
            <a:headEnd type="none" w="med" len="med"/>
            <a:tailEnd type="none" w="med" len="med"/>
          </a:ln>
          <a:effectLst/>
        </p:spPr>
      </p:cxnSp>
      <p:cxnSp>
        <p:nvCxnSpPr>
          <p:cNvPr id="673" name="Straight Connector 672">
            <a:extLst>
              <a:ext uri="{FF2B5EF4-FFF2-40B4-BE49-F238E27FC236}">
                <a16:creationId xmlns:a16="http://schemas.microsoft.com/office/drawing/2014/main" id="{DC123448-43F8-4C69-B48B-DDF9C0B8C5AE}"/>
              </a:ext>
            </a:extLst>
          </p:cNvPr>
          <p:cNvCxnSpPr>
            <a:cxnSpLocks/>
          </p:cNvCxnSpPr>
          <p:nvPr/>
        </p:nvCxnSpPr>
        <p:spPr bwMode="auto">
          <a:xfrm>
            <a:off x="1191748" y="3738780"/>
            <a:ext cx="175487" cy="0"/>
          </a:xfrm>
          <a:prstGeom prst="line">
            <a:avLst/>
          </a:prstGeom>
          <a:noFill/>
          <a:ln w="28575" cap="flat" cmpd="sng" algn="ctr">
            <a:solidFill>
              <a:schemeClr val="accent3"/>
            </a:solidFill>
            <a:prstDash val="solid"/>
            <a:round/>
            <a:headEnd type="none" w="med" len="med"/>
            <a:tailEnd type="none" w="med" len="med"/>
          </a:ln>
          <a:effectLst/>
        </p:spPr>
      </p:cxnSp>
      <p:sp>
        <p:nvSpPr>
          <p:cNvPr id="175" name="TextBox 174">
            <a:extLst>
              <a:ext uri="{FF2B5EF4-FFF2-40B4-BE49-F238E27FC236}">
                <a16:creationId xmlns:a16="http://schemas.microsoft.com/office/drawing/2014/main" id="{F740D0F6-4A2F-4B80-BA15-36DDDEE2F3B9}"/>
              </a:ext>
            </a:extLst>
          </p:cNvPr>
          <p:cNvSpPr txBox="1"/>
          <p:nvPr/>
        </p:nvSpPr>
        <p:spPr bwMode="auto">
          <a:xfrm>
            <a:off x="1354379" y="3384882"/>
            <a:ext cx="47801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accent1"/>
                </a:solidFill>
                <a:latin typeface="Calibri" panose="020F0502020204030204" pitchFamily="34" charset="0"/>
              </a:rPr>
              <a:t>Apa</a:t>
            </a:r>
            <a:br>
              <a:rPr lang="en-US" sz="1400" b="1" dirty="0">
                <a:solidFill>
                  <a:schemeClr val="bg1"/>
                </a:solidFill>
                <a:latin typeface="Calibri" panose="020F0502020204030204" pitchFamily="34" charset="0"/>
              </a:rPr>
            </a:br>
            <a:r>
              <a:rPr lang="en-US" sz="1400" b="1" dirty="0">
                <a:solidFill>
                  <a:schemeClr val="accent3"/>
                </a:solidFill>
                <a:latin typeface="Calibri" panose="020F0502020204030204" pitchFamily="34" charset="0"/>
              </a:rPr>
              <a:t>Pbo</a:t>
            </a:r>
          </a:p>
        </p:txBody>
      </p:sp>
      <p:cxnSp>
        <p:nvCxnSpPr>
          <p:cNvPr id="670" name="Straight Connector 669">
            <a:extLst>
              <a:ext uri="{FF2B5EF4-FFF2-40B4-BE49-F238E27FC236}">
                <a16:creationId xmlns:a16="http://schemas.microsoft.com/office/drawing/2014/main" id="{BAB57C59-B76B-43DC-B4DD-27A7B1AAB0B2}"/>
              </a:ext>
            </a:extLst>
          </p:cNvPr>
          <p:cNvCxnSpPr>
            <a:cxnSpLocks/>
          </p:cNvCxnSpPr>
          <p:nvPr/>
        </p:nvCxnSpPr>
        <p:spPr bwMode="auto">
          <a:xfrm>
            <a:off x="4942779" y="3580160"/>
            <a:ext cx="185339" cy="0"/>
          </a:xfrm>
          <a:prstGeom prst="line">
            <a:avLst/>
          </a:prstGeom>
          <a:noFill/>
          <a:ln w="28575" cap="flat" cmpd="sng" algn="ctr">
            <a:solidFill>
              <a:schemeClr val="accent1"/>
            </a:solidFill>
            <a:prstDash val="solid"/>
            <a:round/>
            <a:headEnd type="none" w="med" len="med"/>
            <a:tailEnd type="none" w="med" len="med"/>
          </a:ln>
          <a:effectLst/>
        </p:spPr>
      </p:cxnSp>
      <p:cxnSp>
        <p:nvCxnSpPr>
          <p:cNvPr id="671" name="Straight Connector 670">
            <a:extLst>
              <a:ext uri="{FF2B5EF4-FFF2-40B4-BE49-F238E27FC236}">
                <a16:creationId xmlns:a16="http://schemas.microsoft.com/office/drawing/2014/main" id="{A2BF436D-435D-4436-BEBC-476731391AC6}"/>
              </a:ext>
            </a:extLst>
          </p:cNvPr>
          <p:cNvCxnSpPr>
            <a:cxnSpLocks/>
          </p:cNvCxnSpPr>
          <p:nvPr/>
        </p:nvCxnSpPr>
        <p:spPr bwMode="auto">
          <a:xfrm>
            <a:off x="4942779" y="3732560"/>
            <a:ext cx="185339" cy="0"/>
          </a:xfrm>
          <a:prstGeom prst="line">
            <a:avLst/>
          </a:prstGeom>
          <a:noFill/>
          <a:ln w="28575" cap="flat" cmpd="sng" algn="ctr">
            <a:solidFill>
              <a:schemeClr val="accent3"/>
            </a:solidFill>
            <a:prstDash val="solid"/>
            <a:round/>
            <a:headEnd type="none" w="med" len="med"/>
            <a:tailEnd type="none" w="med" len="med"/>
          </a:ln>
          <a:effectLst/>
        </p:spPr>
      </p:cxnSp>
      <p:sp>
        <p:nvSpPr>
          <p:cNvPr id="674" name="TextBox 673">
            <a:extLst>
              <a:ext uri="{FF2B5EF4-FFF2-40B4-BE49-F238E27FC236}">
                <a16:creationId xmlns:a16="http://schemas.microsoft.com/office/drawing/2014/main" id="{5000381D-2C9D-4D47-8176-23589EB53FB1}"/>
              </a:ext>
            </a:extLst>
          </p:cNvPr>
          <p:cNvSpPr txBox="1"/>
          <p:nvPr/>
        </p:nvSpPr>
        <p:spPr bwMode="auto">
          <a:xfrm>
            <a:off x="5136963" y="3358658"/>
            <a:ext cx="55659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accent1"/>
                </a:solidFill>
                <a:latin typeface="Calibri" panose="020F0502020204030204" pitchFamily="34" charset="0"/>
              </a:rPr>
              <a:t>Enza</a:t>
            </a:r>
            <a:br>
              <a:rPr lang="en-US" sz="1400" b="1" dirty="0">
                <a:solidFill>
                  <a:schemeClr val="bg1"/>
                </a:solidFill>
                <a:latin typeface="Calibri" panose="020F0502020204030204" pitchFamily="34" charset="0"/>
              </a:rPr>
            </a:br>
            <a:r>
              <a:rPr lang="en-US" sz="1400" b="1" dirty="0">
                <a:solidFill>
                  <a:schemeClr val="accent3"/>
                </a:solidFill>
                <a:latin typeface="Calibri" panose="020F0502020204030204" pitchFamily="34" charset="0"/>
              </a:rPr>
              <a:t>Pbo</a:t>
            </a:r>
          </a:p>
        </p:txBody>
      </p:sp>
      <p:sp>
        <p:nvSpPr>
          <p:cNvPr id="675" name="TextBox 674">
            <a:extLst>
              <a:ext uri="{FF2B5EF4-FFF2-40B4-BE49-F238E27FC236}">
                <a16:creationId xmlns:a16="http://schemas.microsoft.com/office/drawing/2014/main" id="{249F2770-5F5A-4541-BCDD-B1BCCA866861}"/>
              </a:ext>
            </a:extLst>
          </p:cNvPr>
          <p:cNvSpPr txBox="1"/>
          <p:nvPr/>
        </p:nvSpPr>
        <p:spPr bwMode="auto">
          <a:xfrm>
            <a:off x="8838621" y="3353454"/>
            <a:ext cx="5447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accent1"/>
                </a:solidFill>
                <a:latin typeface="Calibri" panose="020F0502020204030204" pitchFamily="34" charset="0"/>
              </a:rPr>
              <a:t>Dara</a:t>
            </a:r>
            <a:br>
              <a:rPr lang="en-US" sz="1400" b="1" dirty="0">
                <a:solidFill>
                  <a:schemeClr val="bg1"/>
                </a:solidFill>
                <a:latin typeface="Calibri" panose="020F0502020204030204" pitchFamily="34" charset="0"/>
              </a:rPr>
            </a:br>
            <a:r>
              <a:rPr lang="en-US" sz="1400" b="1" dirty="0">
                <a:solidFill>
                  <a:schemeClr val="accent3"/>
                </a:solidFill>
                <a:latin typeface="Calibri" panose="020F0502020204030204" pitchFamily="34" charset="0"/>
              </a:rPr>
              <a:t>Pbo</a:t>
            </a:r>
          </a:p>
        </p:txBody>
      </p:sp>
      <p:sp>
        <p:nvSpPr>
          <p:cNvPr id="676" name="Title 3">
            <a:extLst>
              <a:ext uri="{FF2B5EF4-FFF2-40B4-BE49-F238E27FC236}">
                <a16:creationId xmlns:a16="http://schemas.microsoft.com/office/drawing/2014/main" id="{7C1B3C00-222A-4AAE-931D-B5A4E414C737}"/>
              </a:ext>
            </a:extLst>
          </p:cNvPr>
          <p:cNvSpPr txBox="1">
            <a:spLocks/>
          </p:cNvSpPr>
          <p:nvPr/>
        </p:nvSpPr>
        <p:spPr bwMode="auto">
          <a:xfrm>
            <a:off x="8074665" y="4565484"/>
            <a:ext cx="3840480" cy="845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marL="214313" indent="-214313" defTabSz="342900">
              <a:defRPr>
                <a:solidFill>
                  <a:schemeClr val="tx1"/>
                </a:solidFill>
                <a:latin typeface="Calibri" pitchFamily="34" charset="0"/>
                <a:ea typeface="ＭＳ Ｐゴシック" pitchFamily="34" charset="-128"/>
              </a:defRPr>
            </a:lvl1pPr>
            <a:lvl2pPr marL="742950" indent="-285750" defTabSz="342900">
              <a:defRPr>
                <a:solidFill>
                  <a:schemeClr val="tx1"/>
                </a:solidFill>
                <a:latin typeface="Calibri" pitchFamily="34" charset="0"/>
                <a:ea typeface="ＭＳ Ｐゴシック" pitchFamily="34" charset="-128"/>
              </a:defRPr>
            </a:lvl2pPr>
            <a:lvl3pPr marL="1143000" indent="-228600" defTabSz="342900">
              <a:defRPr>
                <a:solidFill>
                  <a:schemeClr val="tx1"/>
                </a:solidFill>
                <a:latin typeface="Calibri" pitchFamily="34" charset="0"/>
                <a:ea typeface="ＭＳ Ｐゴシック" pitchFamily="34" charset="-128"/>
              </a:defRPr>
            </a:lvl3pPr>
            <a:lvl4pPr marL="1600200" indent="-228600" defTabSz="342900">
              <a:defRPr>
                <a:solidFill>
                  <a:schemeClr val="tx1"/>
                </a:solidFill>
                <a:latin typeface="Calibri" pitchFamily="34" charset="0"/>
                <a:ea typeface="ＭＳ Ｐゴシック" pitchFamily="34" charset="-128"/>
              </a:defRPr>
            </a:lvl4pPr>
            <a:lvl5pPr marL="2057400" indent="-228600" defTabSz="342900">
              <a:defRPr>
                <a:solidFill>
                  <a:schemeClr val="tx1"/>
                </a:solidFill>
                <a:latin typeface="Calibri" pitchFamily="34" charset="0"/>
                <a:ea typeface="ＭＳ Ｐゴシック" pitchFamily="34" charset="-128"/>
              </a:defRPr>
            </a:lvl5pPr>
            <a:lvl6pPr marL="2514600" indent="-228600" defTabSz="3429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3429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3429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3429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marL="285750" indent="-285750">
              <a:buFont typeface="Wingdings" panose="05000000000000000000" pitchFamily="2" charset="2"/>
              <a:buChar char="§"/>
              <a:defRPr/>
            </a:pPr>
            <a:r>
              <a:rPr kumimoji="0" lang="en-US" altLang="en-US" sz="16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rPr>
              <a:t>Median MFS, mos: </a:t>
            </a:r>
            <a:r>
              <a:rPr kumimoji="0" lang="en-US" altLang="en-US" sz="1600" b="1" i="0" u="none" strike="noStrike" kern="1200" cap="none" spc="0" normalizeH="0" baseline="0" noProof="0" dirty="0">
                <a:ln>
                  <a:noFill/>
                </a:ln>
                <a:solidFill>
                  <a:schemeClr val="accent1"/>
                </a:solidFill>
                <a:effectLst/>
                <a:uLnTx/>
                <a:uFillTx/>
                <a:latin typeface="Calibri" pitchFamily="34" charset="0"/>
                <a:ea typeface="ＭＳ Ｐゴシック" pitchFamily="34" charset="-128"/>
                <a:cs typeface="Calibri" panose="020F0502020204030204" pitchFamily="34" charset="0"/>
              </a:rPr>
              <a:t>Dara</a:t>
            </a:r>
            <a:r>
              <a:rPr kumimoji="0" lang="en-US" altLang="en-US" sz="16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rPr>
              <a:t> 40.4 vs </a:t>
            </a:r>
            <a:r>
              <a:rPr kumimoji="0" lang="en-US" altLang="en-US" sz="1600" b="1" i="0" u="none" strike="noStrike" kern="1200" cap="none" spc="0" normalizeH="0" baseline="0" noProof="0" dirty="0">
                <a:ln>
                  <a:noFill/>
                </a:ln>
                <a:solidFill>
                  <a:schemeClr val="accent3"/>
                </a:solidFill>
                <a:effectLst/>
                <a:uLnTx/>
                <a:uFillTx/>
                <a:latin typeface="Calibri" pitchFamily="34" charset="0"/>
                <a:ea typeface="ＭＳ Ｐゴシック" pitchFamily="34" charset="-128"/>
                <a:cs typeface="Calibri" panose="020F0502020204030204" pitchFamily="34" charset="0"/>
              </a:rPr>
              <a:t>Pbo</a:t>
            </a:r>
            <a:r>
              <a:rPr kumimoji="0" lang="en-US" altLang="en-US" sz="16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rPr>
              <a:t> 18.4</a:t>
            </a:r>
          </a:p>
          <a:p>
            <a:pPr marL="285750" marR="0" lvl="0" indent="-285750" algn="l" defTabSz="3429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rPr>
              <a:t>59% reduction of distant progression or death </a:t>
            </a:r>
          </a:p>
          <a:p>
            <a:pPr marL="285750" marR="0" lvl="0" indent="-285750" algn="l" defTabSz="3429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rPr>
              <a:t>22-mo additional MFS benefit</a:t>
            </a:r>
          </a:p>
          <a:p>
            <a:pPr marL="214313" marR="0" lvl="0" indent="-214313" algn="l" defTabSz="342900" rtl="0" eaLnBrk="1" fontAlgn="auto" latinLnBrk="0" hangingPunct="1">
              <a:lnSpc>
                <a:spcPct val="100000"/>
              </a:lnSpc>
              <a:spcBef>
                <a:spcPts val="0"/>
              </a:spcBef>
              <a:spcAft>
                <a:spcPts val="0"/>
              </a:spcAft>
              <a:buClrTx/>
              <a:buSzTx/>
              <a:buFont typeface="Arial" pitchFamily="34" charset="0"/>
              <a:buChar char="•"/>
              <a:tabLst/>
              <a:defRPr/>
            </a:pPr>
            <a:endParaRPr kumimoji="0" lang="en-US" altLang="en-US" sz="14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endParaRPr>
          </a:p>
        </p:txBody>
      </p:sp>
      <p:grpSp>
        <p:nvGrpSpPr>
          <p:cNvPr id="677" name="Group 676">
            <a:extLst>
              <a:ext uri="{FF2B5EF4-FFF2-40B4-BE49-F238E27FC236}">
                <a16:creationId xmlns:a16="http://schemas.microsoft.com/office/drawing/2014/main" id="{4C3B8A79-2EFF-406C-B0EA-33EE3DCC81B6}"/>
              </a:ext>
            </a:extLst>
          </p:cNvPr>
          <p:cNvGrpSpPr>
            <a:grpSpLocks/>
          </p:cNvGrpSpPr>
          <p:nvPr/>
        </p:nvGrpSpPr>
        <p:grpSpPr>
          <a:xfrm>
            <a:off x="4492608" y="2204000"/>
            <a:ext cx="3428474" cy="1916513"/>
            <a:chOff x="7144384" y="1885951"/>
            <a:chExt cx="3762375" cy="2577644"/>
          </a:xfrm>
        </p:grpSpPr>
        <p:sp>
          <p:nvSpPr>
            <p:cNvPr id="678" name="Line 156">
              <a:extLst>
                <a:ext uri="{FF2B5EF4-FFF2-40B4-BE49-F238E27FC236}">
                  <a16:creationId xmlns:a16="http://schemas.microsoft.com/office/drawing/2014/main" id="{7CAF2048-4B2A-4A6F-B93D-6EB0B8782EE4}"/>
                </a:ext>
              </a:extLst>
            </p:cNvPr>
            <p:cNvSpPr>
              <a:spLocks noChangeShapeType="1"/>
            </p:cNvSpPr>
            <p:nvPr/>
          </p:nvSpPr>
          <p:spPr bwMode="auto">
            <a:xfrm>
              <a:off x="7512684" y="3054351"/>
              <a:ext cx="3394075" cy="0"/>
            </a:xfrm>
            <a:prstGeom prst="line">
              <a:avLst/>
            </a:prstGeom>
            <a:noFill/>
            <a:ln w="19050">
              <a:solidFill>
                <a:schemeClr val="bg1"/>
              </a:solidFill>
              <a:prstDash val="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79" name="Oval 678">
              <a:extLst>
                <a:ext uri="{FF2B5EF4-FFF2-40B4-BE49-F238E27FC236}">
                  <a16:creationId xmlns:a16="http://schemas.microsoft.com/office/drawing/2014/main" id="{7DCBE686-9D37-4560-B7DE-AC0DB6D79ADF}"/>
                </a:ext>
              </a:extLst>
            </p:cNvPr>
            <p:cNvSpPr/>
            <p:nvPr/>
          </p:nvSpPr>
          <p:spPr bwMode="auto">
            <a:xfrm>
              <a:off x="7485060" y="1950827"/>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80" name="Oval 679">
              <a:extLst>
                <a:ext uri="{FF2B5EF4-FFF2-40B4-BE49-F238E27FC236}">
                  <a16:creationId xmlns:a16="http://schemas.microsoft.com/office/drawing/2014/main" id="{9062232B-CBC1-45AE-AFD8-AF891B72CD7F}"/>
                </a:ext>
              </a:extLst>
            </p:cNvPr>
            <p:cNvSpPr/>
            <p:nvPr/>
          </p:nvSpPr>
          <p:spPr bwMode="auto">
            <a:xfrm>
              <a:off x="7562930" y="1947761"/>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81" name="Oval 680">
              <a:extLst>
                <a:ext uri="{FF2B5EF4-FFF2-40B4-BE49-F238E27FC236}">
                  <a16:creationId xmlns:a16="http://schemas.microsoft.com/office/drawing/2014/main" id="{CDF1C3EA-A842-4DDD-948D-B27BD3C804C9}"/>
                </a:ext>
              </a:extLst>
            </p:cNvPr>
            <p:cNvSpPr/>
            <p:nvPr/>
          </p:nvSpPr>
          <p:spPr bwMode="auto">
            <a:xfrm>
              <a:off x="7767967" y="2104704"/>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82" name="Oval 681">
              <a:extLst>
                <a:ext uri="{FF2B5EF4-FFF2-40B4-BE49-F238E27FC236}">
                  <a16:creationId xmlns:a16="http://schemas.microsoft.com/office/drawing/2014/main" id="{FA05164E-A889-46ED-A10D-C0A32189185A}"/>
                </a:ext>
              </a:extLst>
            </p:cNvPr>
            <p:cNvSpPr/>
            <p:nvPr/>
          </p:nvSpPr>
          <p:spPr bwMode="auto">
            <a:xfrm>
              <a:off x="7776961" y="2251023"/>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83" name="Oval 682">
              <a:extLst>
                <a:ext uri="{FF2B5EF4-FFF2-40B4-BE49-F238E27FC236}">
                  <a16:creationId xmlns:a16="http://schemas.microsoft.com/office/drawing/2014/main" id="{8063C11F-B889-4A9C-A6E4-5DDA3D5F48D9}"/>
                </a:ext>
              </a:extLst>
            </p:cNvPr>
            <p:cNvSpPr/>
            <p:nvPr/>
          </p:nvSpPr>
          <p:spPr bwMode="auto">
            <a:xfrm>
              <a:off x="7783570" y="2304945"/>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84" name="Oval 683">
              <a:extLst>
                <a:ext uri="{FF2B5EF4-FFF2-40B4-BE49-F238E27FC236}">
                  <a16:creationId xmlns:a16="http://schemas.microsoft.com/office/drawing/2014/main" id="{B50332FF-0FD1-405C-8195-066243AC593A}"/>
                </a:ext>
              </a:extLst>
            </p:cNvPr>
            <p:cNvSpPr/>
            <p:nvPr/>
          </p:nvSpPr>
          <p:spPr bwMode="auto">
            <a:xfrm>
              <a:off x="7818958" y="2403939"/>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85" name="Oval 684">
              <a:extLst>
                <a:ext uri="{FF2B5EF4-FFF2-40B4-BE49-F238E27FC236}">
                  <a16:creationId xmlns:a16="http://schemas.microsoft.com/office/drawing/2014/main" id="{CE6814C7-4424-4AAA-8FEF-3D7B5D5A9143}"/>
                </a:ext>
              </a:extLst>
            </p:cNvPr>
            <p:cNvSpPr/>
            <p:nvPr/>
          </p:nvSpPr>
          <p:spPr bwMode="auto">
            <a:xfrm>
              <a:off x="8018393" y="2417921"/>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86" name="Oval 685">
              <a:extLst>
                <a:ext uri="{FF2B5EF4-FFF2-40B4-BE49-F238E27FC236}">
                  <a16:creationId xmlns:a16="http://schemas.microsoft.com/office/drawing/2014/main" id="{DEA5624E-7A50-4886-9EF4-8AC285B66A2C}"/>
                </a:ext>
              </a:extLst>
            </p:cNvPr>
            <p:cNvSpPr/>
            <p:nvPr/>
          </p:nvSpPr>
          <p:spPr bwMode="auto">
            <a:xfrm>
              <a:off x="8038203" y="2527851"/>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87" name="Oval 686">
              <a:extLst>
                <a:ext uri="{FF2B5EF4-FFF2-40B4-BE49-F238E27FC236}">
                  <a16:creationId xmlns:a16="http://schemas.microsoft.com/office/drawing/2014/main" id="{E74C3267-C9DA-49CA-8E00-48FDDCFA880E}"/>
                </a:ext>
              </a:extLst>
            </p:cNvPr>
            <p:cNvSpPr/>
            <p:nvPr/>
          </p:nvSpPr>
          <p:spPr bwMode="auto">
            <a:xfrm>
              <a:off x="8620653" y="2971801"/>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88" name="Oval 687">
              <a:extLst>
                <a:ext uri="{FF2B5EF4-FFF2-40B4-BE49-F238E27FC236}">
                  <a16:creationId xmlns:a16="http://schemas.microsoft.com/office/drawing/2014/main" id="{25E56C63-E9FB-4A22-991B-98082AA170D9}"/>
                </a:ext>
              </a:extLst>
            </p:cNvPr>
            <p:cNvSpPr/>
            <p:nvPr/>
          </p:nvSpPr>
          <p:spPr bwMode="auto">
            <a:xfrm>
              <a:off x="8640257" y="3146426"/>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89" name="Oval 688">
              <a:extLst>
                <a:ext uri="{FF2B5EF4-FFF2-40B4-BE49-F238E27FC236}">
                  <a16:creationId xmlns:a16="http://schemas.microsoft.com/office/drawing/2014/main" id="{49031F34-B6E6-4B02-B53D-7D70F1375847}"/>
                </a:ext>
              </a:extLst>
            </p:cNvPr>
            <p:cNvSpPr/>
            <p:nvPr/>
          </p:nvSpPr>
          <p:spPr bwMode="auto">
            <a:xfrm>
              <a:off x="8709553" y="3159126"/>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90" name="Oval 689">
              <a:extLst>
                <a:ext uri="{FF2B5EF4-FFF2-40B4-BE49-F238E27FC236}">
                  <a16:creationId xmlns:a16="http://schemas.microsoft.com/office/drawing/2014/main" id="{27FB579A-1D09-4564-B2BF-8A9CFA49CA5F}"/>
                </a:ext>
              </a:extLst>
            </p:cNvPr>
            <p:cNvSpPr/>
            <p:nvPr/>
          </p:nvSpPr>
          <p:spPr bwMode="auto">
            <a:xfrm>
              <a:off x="8420628" y="2900528"/>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91" name="Oval 690">
              <a:extLst>
                <a:ext uri="{FF2B5EF4-FFF2-40B4-BE49-F238E27FC236}">
                  <a16:creationId xmlns:a16="http://schemas.microsoft.com/office/drawing/2014/main" id="{41EF3583-2DC7-49BF-8D4B-5880F58C62C4}"/>
                </a:ext>
              </a:extLst>
            </p:cNvPr>
            <p:cNvSpPr/>
            <p:nvPr/>
          </p:nvSpPr>
          <p:spPr bwMode="auto">
            <a:xfrm>
              <a:off x="8508930" y="2901651"/>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92" name="Oval 691">
              <a:extLst>
                <a:ext uri="{FF2B5EF4-FFF2-40B4-BE49-F238E27FC236}">
                  <a16:creationId xmlns:a16="http://schemas.microsoft.com/office/drawing/2014/main" id="{C4769DF3-ECDB-4AF8-BF45-F66A2FB1B2A6}"/>
                </a:ext>
              </a:extLst>
            </p:cNvPr>
            <p:cNvSpPr/>
            <p:nvPr/>
          </p:nvSpPr>
          <p:spPr bwMode="auto">
            <a:xfrm>
              <a:off x="8592078" y="2927936"/>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93" name="Oval 692">
              <a:extLst>
                <a:ext uri="{FF2B5EF4-FFF2-40B4-BE49-F238E27FC236}">
                  <a16:creationId xmlns:a16="http://schemas.microsoft.com/office/drawing/2014/main" id="{B760418A-DAA6-436C-B099-56A4259C1BCE}"/>
                </a:ext>
              </a:extLst>
            </p:cNvPr>
            <p:cNvSpPr/>
            <p:nvPr/>
          </p:nvSpPr>
          <p:spPr bwMode="auto">
            <a:xfrm>
              <a:off x="8762983" y="3175380"/>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94" name="Oval 693">
              <a:extLst>
                <a:ext uri="{FF2B5EF4-FFF2-40B4-BE49-F238E27FC236}">
                  <a16:creationId xmlns:a16="http://schemas.microsoft.com/office/drawing/2014/main" id="{8C08AC97-C916-4034-90AB-3E6EED89CDD8}"/>
                </a:ext>
              </a:extLst>
            </p:cNvPr>
            <p:cNvSpPr/>
            <p:nvPr/>
          </p:nvSpPr>
          <p:spPr bwMode="auto">
            <a:xfrm>
              <a:off x="9106300" y="3333497"/>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95" name="Oval 694">
              <a:extLst>
                <a:ext uri="{FF2B5EF4-FFF2-40B4-BE49-F238E27FC236}">
                  <a16:creationId xmlns:a16="http://schemas.microsoft.com/office/drawing/2014/main" id="{D34FF790-F7CE-4E32-A0ED-BA2A8A1CDA8C}"/>
                </a:ext>
              </a:extLst>
            </p:cNvPr>
            <p:cNvSpPr/>
            <p:nvPr/>
          </p:nvSpPr>
          <p:spPr bwMode="auto">
            <a:xfrm>
              <a:off x="9211309" y="3385440"/>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96" name="Oval 695">
              <a:extLst>
                <a:ext uri="{FF2B5EF4-FFF2-40B4-BE49-F238E27FC236}">
                  <a16:creationId xmlns:a16="http://schemas.microsoft.com/office/drawing/2014/main" id="{49C55EA4-4DE5-4491-B67A-EDBDE05C3F2F}"/>
                </a:ext>
              </a:extLst>
            </p:cNvPr>
            <p:cNvSpPr/>
            <p:nvPr/>
          </p:nvSpPr>
          <p:spPr bwMode="auto">
            <a:xfrm>
              <a:off x="9249774" y="3385663"/>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97" name="Oval 696">
              <a:extLst>
                <a:ext uri="{FF2B5EF4-FFF2-40B4-BE49-F238E27FC236}">
                  <a16:creationId xmlns:a16="http://schemas.microsoft.com/office/drawing/2014/main" id="{69B06967-843F-4068-87A7-B0363542B74D}"/>
                </a:ext>
              </a:extLst>
            </p:cNvPr>
            <p:cNvSpPr/>
            <p:nvPr/>
          </p:nvSpPr>
          <p:spPr bwMode="auto">
            <a:xfrm>
              <a:off x="9485744" y="3420943"/>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98" name="Oval 697">
              <a:extLst>
                <a:ext uri="{FF2B5EF4-FFF2-40B4-BE49-F238E27FC236}">
                  <a16:creationId xmlns:a16="http://schemas.microsoft.com/office/drawing/2014/main" id="{FA840069-417C-433F-9F60-83B098D40A4D}"/>
                </a:ext>
              </a:extLst>
            </p:cNvPr>
            <p:cNvSpPr/>
            <p:nvPr/>
          </p:nvSpPr>
          <p:spPr bwMode="auto">
            <a:xfrm>
              <a:off x="9839906" y="3535760"/>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99" name="Oval 698">
              <a:extLst>
                <a:ext uri="{FF2B5EF4-FFF2-40B4-BE49-F238E27FC236}">
                  <a16:creationId xmlns:a16="http://schemas.microsoft.com/office/drawing/2014/main" id="{66DDF586-06E0-4A0B-9188-9149245580DD}"/>
                </a:ext>
              </a:extLst>
            </p:cNvPr>
            <p:cNvSpPr/>
            <p:nvPr/>
          </p:nvSpPr>
          <p:spPr bwMode="auto">
            <a:xfrm>
              <a:off x="9703434" y="3452067"/>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00" name="Oval 699">
              <a:extLst>
                <a:ext uri="{FF2B5EF4-FFF2-40B4-BE49-F238E27FC236}">
                  <a16:creationId xmlns:a16="http://schemas.microsoft.com/office/drawing/2014/main" id="{244B8B57-9CDC-4E97-8244-AB7C6C13E679}"/>
                </a:ext>
              </a:extLst>
            </p:cNvPr>
            <p:cNvSpPr/>
            <p:nvPr/>
          </p:nvSpPr>
          <p:spPr bwMode="auto">
            <a:xfrm>
              <a:off x="9770003" y="3506654"/>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01" name="Oval 700">
              <a:extLst>
                <a:ext uri="{FF2B5EF4-FFF2-40B4-BE49-F238E27FC236}">
                  <a16:creationId xmlns:a16="http://schemas.microsoft.com/office/drawing/2014/main" id="{C2715221-F500-4911-909F-24F7B810558D}"/>
                </a:ext>
              </a:extLst>
            </p:cNvPr>
            <p:cNvSpPr/>
            <p:nvPr/>
          </p:nvSpPr>
          <p:spPr bwMode="auto">
            <a:xfrm>
              <a:off x="9804928" y="3506136"/>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02" name="Oval 701">
              <a:extLst>
                <a:ext uri="{FF2B5EF4-FFF2-40B4-BE49-F238E27FC236}">
                  <a16:creationId xmlns:a16="http://schemas.microsoft.com/office/drawing/2014/main" id="{1B8CC014-FA4F-41DD-A951-286AB7A336DA}"/>
                </a:ext>
              </a:extLst>
            </p:cNvPr>
            <p:cNvSpPr/>
            <p:nvPr/>
          </p:nvSpPr>
          <p:spPr bwMode="auto">
            <a:xfrm>
              <a:off x="9874577" y="3538265"/>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03" name="Oval 702">
              <a:extLst>
                <a:ext uri="{FF2B5EF4-FFF2-40B4-BE49-F238E27FC236}">
                  <a16:creationId xmlns:a16="http://schemas.microsoft.com/office/drawing/2014/main" id="{F413EB15-D205-44A4-B58E-92F9259302B3}"/>
                </a:ext>
              </a:extLst>
            </p:cNvPr>
            <p:cNvSpPr/>
            <p:nvPr/>
          </p:nvSpPr>
          <p:spPr bwMode="auto">
            <a:xfrm>
              <a:off x="10357752" y="3791525"/>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704" name="Group 703">
              <a:extLst>
                <a:ext uri="{FF2B5EF4-FFF2-40B4-BE49-F238E27FC236}">
                  <a16:creationId xmlns:a16="http://schemas.microsoft.com/office/drawing/2014/main" id="{93DA6F97-78C5-4229-BE35-6601C7DFDEE4}"/>
                </a:ext>
              </a:extLst>
            </p:cNvPr>
            <p:cNvGrpSpPr/>
            <p:nvPr/>
          </p:nvGrpSpPr>
          <p:grpSpPr>
            <a:xfrm>
              <a:off x="7507364" y="1976439"/>
              <a:ext cx="3207570" cy="2159308"/>
              <a:chOff x="954125" y="3073484"/>
              <a:chExt cx="4564156" cy="1786160"/>
            </a:xfrm>
          </p:grpSpPr>
          <p:grpSp>
            <p:nvGrpSpPr>
              <p:cNvPr id="776" name="Group 81">
                <a:extLst>
                  <a:ext uri="{FF2B5EF4-FFF2-40B4-BE49-F238E27FC236}">
                    <a16:creationId xmlns:a16="http://schemas.microsoft.com/office/drawing/2014/main" id="{6523A33D-99A1-406E-9FC3-51870AC45383}"/>
                  </a:ext>
                </a:extLst>
              </p:cNvPr>
              <p:cNvGrpSpPr>
                <a:grpSpLocks/>
              </p:cNvGrpSpPr>
              <p:nvPr/>
            </p:nvGrpSpPr>
            <p:grpSpPr bwMode="auto">
              <a:xfrm>
                <a:off x="954125" y="3082890"/>
                <a:ext cx="4538505" cy="967040"/>
                <a:chOff x="2216075" y="1699708"/>
                <a:chExt cx="8426824" cy="1796527"/>
              </a:xfrm>
            </p:grpSpPr>
            <p:sp>
              <p:nvSpPr>
                <p:cNvPr id="850" name="Freeform: Shape 61">
                  <a:extLst>
                    <a:ext uri="{FF2B5EF4-FFF2-40B4-BE49-F238E27FC236}">
                      <a16:creationId xmlns:a16="http://schemas.microsoft.com/office/drawing/2014/main" id="{66A9154A-74F0-43ED-9F52-150DDDB181AB}"/>
                    </a:ext>
                  </a:extLst>
                </p:cNvPr>
                <p:cNvSpPr>
                  <a:spLocks/>
                </p:cNvSpPr>
                <p:nvPr/>
              </p:nvSpPr>
              <p:spPr bwMode="auto">
                <a:xfrm>
                  <a:off x="2216075" y="1699708"/>
                  <a:ext cx="5852160" cy="1176170"/>
                </a:xfrm>
                <a:custGeom>
                  <a:avLst/>
                  <a:gdLst>
                    <a:gd name="T0" fmla="*/ 677732 w 5852160"/>
                    <a:gd name="T1" fmla="*/ 0 h 1176170"/>
                    <a:gd name="T2" fmla="*/ 756621 w 5852160"/>
                    <a:gd name="T3" fmla="*/ 53788 h 1176170"/>
                    <a:gd name="T4" fmla="*/ 806824 w 5852160"/>
                    <a:gd name="T5" fmla="*/ 100405 h 1176170"/>
                    <a:gd name="T6" fmla="*/ 1090109 w 5852160"/>
                    <a:gd name="T7" fmla="*/ 150607 h 1176170"/>
                    <a:gd name="T8" fmla="*/ 1244301 w 5852160"/>
                    <a:gd name="T9" fmla="*/ 154193 h 1176170"/>
                    <a:gd name="T10" fmla="*/ 1473798 w 5852160"/>
                    <a:gd name="T11" fmla="*/ 172123 h 1176170"/>
                    <a:gd name="T12" fmla="*/ 1509657 w 5852160"/>
                    <a:gd name="T13" fmla="*/ 211567 h 1176170"/>
                    <a:gd name="T14" fmla="*/ 1545516 w 5852160"/>
                    <a:gd name="T15" fmla="*/ 251012 h 1176170"/>
                    <a:gd name="T16" fmla="*/ 1602890 w 5852160"/>
                    <a:gd name="T17" fmla="*/ 290457 h 1176170"/>
                    <a:gd name="T18" fmla="*/ 2266278 w 5852160"/>
                    <a:gd name="T19" fmla="*/ 311972 h 1176170"/>
                    <a:gd name="T20" fmla="*/ 2309309 w 5852160"/>
                    <a:gd name="T21" fmla="*/ 383690 h 1176170"/>
                    <a:gd name="T22" fmla="*/ 2337996 w 5852160"/>
                    <a:gd name="T23" fmla="*/ 433892 h 1176170"/>
                    <a:gd name="T24" fmla="*/ 2814918 w 5852160"/>
                    <a:gd name="T25" fmla="*/ 469751 h 1176170"/>
                    <a:gd name="T26" fmla="*/ 2893807 w 5852160"/>
                    <a:gd name="T27" fmla="*/ 484094 h 1176170"/>
                    <a:gd name="T28" fmla="*/ 3001384 w 5852160"/>
                    <a:gd name="T29" fmla="*/ 502024 h 1176170"/>
                    <a:gd name="T30" fmla="*/ 3037243 w 5852160"/>
                    <a:gd name="T31" fmla="*/ 530711 h 1176170"/>
                    <a:gd name="T32" fmla="*/ 3037243 w 5852160"/>
                    <a:gd name="T33" fmla="*/ 623944 h 1176170"/>
                    <a:gd name="T34" fmla="*/ 3094617 w 5852160"/>
                    <a:gd name="T35" fmla="*/ 649045 h 1176170"/>
                    <a:gd name="T36" fmla="*/ 3367144 w 5852160"/>
                    <a:gd name="T37" fmla="*/ 666974 h 1176170"/>
                    <a:gd name="T38" fmla="*/ 3768763 w 5852160"/>
                    <a:gd name="T39" fmla="*/ 699247 h 1176170"/>
                    <a:gd name="T40" fmla="*/ 3797450 w 5852160"/>
                    <a:gd name="T41" fmla="*/ 738692 h 1176170"/>
                    <a:gd name="T42" fmla="*/ 3836894 w 5852160"/>
                    <a:gd name="T43" fmla="*/ 774551 h 1176170"/>
                    <a:gd name="T44" fmla="*/ 3901440 w 5852160"/>
                    <a:gd name="T45" fmla="*/ 810410 h 1176170"/>
                    <a:gd name="T46" fmla="*/ 4414221 w 5852160"/>
                    <a:gd name="T47" fmla="*/ 828339 h 1176170"/>
                    <a:gd name="T48" fmla="*/ 4525384 w 5852160"/>
                    <a:gd name="T49" fmla="*/ 874956 h 1176170"/>
                    <a:gd name="T50" fmla="*/ 4564829 w 5852160"/>
                    <a:gd name="T51" fmla="*/ 907228 h 1176170"/>
                    <a:gd name="T52" fmla="*/ 4615031 w 5852160"/>
                    <a:gd name="T53" fmla="*/ 950259 h 1176170"/>
                    <a:gd name="T54" fmla="*/ 4654476 w 5852160"/>
                    <a:gd name="T55" fmla="*/ 978946 h 1176170"/>
                    <a:gd name="T56" fmla="*/ 4973619 w 5852160"/>
                    <a:gd name="T57" fmla="*/ 989704 h 1176170"/>
                    <a:gd name="T58" fmla="*/ 5203116 w 5852160"/>
                    <a:gd name="T59" fmla="*/ 1004047 h 1176170"/>
                    <a:gd name="T60" fmla="*/ 5314278 w 5852160"/>
                    <a:gd name="T61" fmla="*/ 1043492 h 1176170"/>
                    <a:gd name="T62" fmla="*/ 5368066 w 5852160"/>
                    <a:gd name="T63" fmla="*/ 1104452 h 1176170"/>
                    <a:gd name="T64" fmla="*/ 5439784 w 5852160"/>
                    <a:gd name="T65" fmla="*/ 1161826 h 1176170"/>
                    <a:gd name="T66" fmla="*/ 5586805 w 5852160"/>
                    <a:gd name="T67" fmla="*/ 1176170 h 11761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5852160" h="1176170">
                      <a:moveTo>
                        <a:pt x="0" y="0"/>
                      </a:moveTo>
                      <a:lnTo>
                        <a:pt x="677732" y="0"/>
                      </a:lnTo>
                      <a:lnTo>
                        <a:pt x="677732" y="53788"/>
                      </a:lnTo>
                      <a:lnTo>
                        <a:pt x="756621" y="53788"/>
                      </a:lnTo>
                      <a:lnTo>
                        <a:pt x="756621" y="100405"/>
                      </a:lnTo>
                      <a:lnTo>
                        <a:pt x="806824" y="100405"/>
                      </a:lnTo>
                      <a:lnTo>
                        <a:pt x="806824" y="150607"/>
                      </a:lnTo>
                      <a:lnTo>
                        <a:pt x="1090109" y="150607"/>
                      </a:lnTo>
                      <a:lnTo>
                        <a:pt x="1090109" y="154193"/>
                      </a:lnTo>
                      <a:lnTo>
                        <a:pt x="1244301" y="154193"/>
                      </a:lnTo>
                      <a:lnTo>
                        <a:pt x="1244301" y="172123"/>
                      </a:lnTo>
                      <a:lnTo>
                        <a:pt x="1473798" y="172123"/>
                      </a:lnTo>
                      <a:lnTo>
                        <a:pt x="1473798" y="211567"/>
                      </a:lnTo>
                      <a:lnTo>
                        <a:pt x="1509657" y="211567"/>
                      </a:lnTo>
                      <a:lnTo>
                        <a:pt x="1509657" y="251012"/>
                      </a:lnTo>
                      <a:lnTo>
                        <a:pt x="1545516" y="251012"/>
                      </a:lnTo>
                      <a:lnTo>
                        <a:pt x="1545516" y="290457"/>
                      </a:lnTo>
                      <a:lnTo>
                        <a:pt x="1602890" y="290457"/>
                      </a:lnTo>
                      <a:lnTo>
                        <a:pt x="1602890" y="311972"/>
                      </a:lnTo>
                      <a:lnTo>
                        <a:pt x="2266278" y="311972"/>
                      </a:lnTo>
                      <a:lnTo>
                        <a:pt x="2266278" y="383690"/>
                      </a:lnTo>
                      <a:lnTo>
                        <a:pt x="2309309" y="383690"/>
                      </a:lnTo>
                      <a:lnTo>
                        <a:pt x="2309309" y="433892"/>
                      </a:lnTo>
                      <a:lnTo>
                        <a:pt x="2337996" y="433892"/>
                      </a:lnTo>
                      <a:lnTo>
                        <a:pt x="2337996" y="469751"/>
                      </a:lnTo>
                      <a:lnTo>
                        <a:pt x="2814918" y="469751"/>
                      </a:lnTo>
                      <a:lnTo>
                        <a:pt x="2814918" y="484094"/>
                      </a:lnTo>
                      <a:lnTo>
                        <a:pt x="2893807" y="484094"/>
                      </a:lnTo>
                      <a:lnTo>
                        <a:pt x="2893807" y="502024"/>
                      </a:lnTo>
                      <a:lnTo>
                        <a:pt x="3001384" y="502024"/>
                      </a:lnTo>
                      <a:lnTo>
                        <a:pt x="3001384" y="530711"/>
                      </a:lnTo>
                      <a:lnTo>
                        <a:pt x="3037243" y="530711"/>
                      </a:lnTo>
                      <a:lnTo>
                        <a:pt x="3037243" y="577327"/>
                      </a:lnTo>
                      <a:lnTo>
                        <a:pt x="3037243" y="623944"/>
                      </a:lnTo>
                      <a:lnTo>
                        <a:pt x="3094617" y="623944"/>
                      </a:lnTo>
                      <a:lnTo>
                        <a:pt x="3094617" y="649045"/>
                      </a:lnTo>
                      <a:lnTo>
                        <a:pt x="3367144" y="649045"/>
                      </a:lnTo>
                      <a:lnTo>
                        <a:pt x="3367144" y="666974"/>
                      </a:lnTo>
                      <a:lnTo>
                        <a:pt x="3768763" y="666974"/>
                      </a:lnTo>
                      <a:lnTo>
                        <a:pt x="3768763" y="699247"/>
                      </a:lnTo>
                      <a:lnTo>
                        <a:pt x="3797450" y="699247"/>
                      </a:lnTo>
                      <a:lnTo>
                        <a:pt x="3797450" y="738692"/>
                      </a:lnTo>
                      <a:lnTo>
                        <a:pt x="3836894" y="738692"/>
                      </a:lnTo>
                      <a:lnTo>
                        <a:pt x="3836894" y="774551"/>
                      </a:lnTo>
                      <a:lnTo>
                        <a:pt x="3901440" y="774551"/>
                      </a:lnTo>
                      <a:lnTo>
                        <a:pt x="3901440" y="810410"/>
                      </a:lnTo>
                      <a:lnTo>
                        <a:pt x="4414221" y="810410"/>
                      </a:lnTo>
                      <a:lnTo>
                        <a:pt x="4414221" y="828339"/>
                      </a:lnTo>
                      <a:lnTo>
                        <a:pt x="4525384" y="828339"/>
                      </a:lnTo>
                      <a:lnTo>
                        <a:pt x="4525384" y="874956"/>
                      </a:lnTo>
                      <a:lnTo>
                        <a:pt x="4564829" y="874956"/>
                      </a:lnTo>
                      <a:lnTo>
                        <a:pt x="4564829" y="907228"/>
                      </a:lnTo>
                      <a:lnTo>
                        <a:pt x="4615031" y="907228"/>
                      </a:lnTo>
                      <a:lnTo>
                        <a:pt x="4615031" y="950259"/>
                      </a:lnTo>
                      <a:lnTo>
                        <a:pt x="4654476" y="950259"/>
                      </a:lnTo>
                      <a:lnTo>
                        <a:pt x="4654476" y="978946"/>
                      </a:lnTo>
                      <a:lnTo>
                        <a:pt x="4973619" y="978946"/>
                      </a:lnTo>
                      <a:lnTo>
                        <a:pt x="4973619" y="989704"/>
                      </a:lnTo>
                      <a:lnTo>
                        <a:pt x="5203116" y="989704"/>
                      </a:lnTo>
                      <a:lnTo>
                        <a:pt x="5203116" y="1004047"/>
                      </a:lnTo>
                      <a:lnTo>
                        <a:pt x="5314278" y="1004047"/>
                      </a:lnTo>
                      <a:lnTo>
                        <a:pt x="5314278" y="1043492"/>
                      </a:lnTo>
                      <a:lnTo>
                        <a:pt x="5368066" y="1043492"/>
                      </a:lnTo>
                      <a:lnTo>
                        <a:pt x="5368066" y="1104452"/>
                      </a:lnTo>
                      <a:lnTo>
                        <a:pt x="5439784" y="1104452"/>
                      </a:lnTo>
                      <a:lnTo>
                        <a:pt x="5439784" y="1161826"/>
                      </a:lnTo>
                      <a:lnTo>
                        <a:pt x="5586805" y="1161826"/>
                      </a:lnTo>
                      <a:lnTo>
                        <a:pt x="5586805" y="1176170"/>
                      </a:lnTo>
                      <a:lnTo>
                        <a:pt x="5852160" y="1176170"/>
                      </a:lnTo>
                    </a:path>
                  </a:pathLst>
                </a:cu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51" name="Freeform: Shape 80">
                  <a:extLst>
                    <a:ext uri="{FF2B5EF4-FFF2-40B4-BE49-F238E27FC236}">
                      <a16:creationId xmlns:a16="http://schemas.microsoft.com/office/drawing/2014/main" id="{531EF1C4-FBBD-4ADE-B25A-4A8D9AB1566A}"/>
                    </a:ext>
                  </a:extLst>
                </p:cNvPr>
                <p:cNvSpPr>
                  <a:spLocks/>
                </p:cNvSpPr>
                <p:nvPr/>
              </p:nvSpPr>
              <p:spPr bwMode="auto">
                <a:xfrm>
                  <a:off x="8025205" y="2875878"/>
                  <a:ext cx="2617694" cy="620357"/>
                </a:xfrm>
                <a:custGeom>
                  <a:avLst/>
                  <a:gdLst>
                    <a:gd name="T0" fmla="*/ 0 w 2617694"/>
                    <a:gd name="T1" fmla="*/ 0 h 620357"/>
                    <a:gd name="T2" fmla="*/ 82475 w 2617694"/>
                    <a:gd name="T3" fmla="*/ 0 h 620357"/>
                    <a:gd name="T4" fmla="*/ 82475 w 2617694"/>
                    <a:gd name="T5" fmla="*/ 14343 h 620357"/>
                    <a:gd name="T6" fmla="*/ 258183 w 2617694"/>
                    <a:gd name="T7" fmla="*/ 14343 h 620357"/>
                    <a:gd name="T8" fmla="*/ 258183 w 2617694"/>
                    <a:gd name="T9" fmla="*/ 64546 h 620357"/>
                    <a:gd name="T10" fmla="*/ 315557 w 2617694"/>
                    <a:gd name="T11" fmla="*/ 64546 h 620357"/>
                    <a:gd name="T12" fmla="*/ 315557 w 2617694"/>
                    <a:gd name="T13" fmla="*/ 147021 h 620357"/>
                    <a:gd name="T14" fmla="*/ 315557 w 2617694"/>
                    <a:gd name="T15" fmla="*/ 175708 h 620357"/>
                    <a:gd name="T16" fmla="*/ 458993 w 2617694"/>
                    <a:gd name="T17" fmla="*/ 175708 h 620357"/>
                    <a:gd name="T18" fmla="*/ 458993 w 2617694"/>
                    <a:gd name="T19" fmla="*/ 193637 h 620357"/>
                    <a:gd name="T20" fmla="*/ 953844 w 2617694"/>
                    <a:gd name="T21" fmla="*/ 193637 h 620357"/>
                    <a:gd name="T22" fmla="*/ 953844 w 2617694"/>
                    <a:gd name="T23" fmla="*/ 225910 h 620357"/>
                    <a:gd name="T24" fmla="*/ 1039906 w 2617694"/>
                    <a:gd name="T25" fmla="*/ 225910 h 620357"/>
                    <a:gd name="T26" fmla="*/ 1039906 w 2617694"/>
                    <a:gd name="T27" fmla="*/ 279698 h 620357"/>
                    <a:gd name="T28" fmla="*/ 1039906 w 2617694"/>
                    <a:gd name="T29" fmla="*/ 311971 h 620357"/>
                    <a:gd name="T30" fmla="*/ 1108037 w 2617694"/>
                    <a:gd name="T31" fmla="*/ 311971 h 620357"/>
                    <a:gd name="T32" fmla="*/ 1108037 w 2617694"/>
                    <a:gd name="T33" fmla="*/ 355002 h 620357"/>
                    <a:gd name="T34" fmla="*/ 1272988 w 2617694"/>
                    <a:gd name="T35" fmla="*/ 355002 h 620357"/>
                    <a:gd name="T36" fmla="*/ 1272988 w 2617694"/>
                    <a:gd name="T37" fmla="*/ 408790 h 620357"/>
                    <a:gd name="T38" fmla="*/ 1656677 w 2617694"/>
                    <a:gd name="T39" fmla="*/ 408790 h 620357"/>
                    <a:gd name="T40" fmla="*/ 1656677 w 2617694"/>
                    <a:gd name="T41" fmla="*/ 473336 h 620357"/>
                    <a:gd name="T42" fmla="*/ 1814456 w 2617694"/>
                    <a:gd name="T43" fmla="*/ 473336 h 620357"/>
                    <a:gd name="T44" fmla="*/ 1814456 w 2617694"/>
                    <a:gd name="T45" fmla="*/ 620357 h 620357"/>
                    <a:gd name="T46" fmla="*/ 2617694 w 2617694"/>
                    <a:gd name="T47" fmla="*/ 620357 h 62035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617694" h="620357">
                      <a:moveTo>
                        <a:pt x="0" y="0"/>
                      </a:moveTo>
                      <a:lnTo>
                        <a:pt x="82475" y="0"/>
                      </a:lnTo>
                      <a:lnTo>
                        <a:pt x="82475" y="14343"/>
                      </a:lnTo>
                      <a:lnTo>
                        <a:pt x="258183" y="14343"/>
                      </a:lnTo>
                      <a:lnTo>
                        <a:pt x="258183" y="64546"/>
                      </a:lnTo>
                      <a:lnTo>
                        <a:pt x="315557" y="64546"/>
                      </a:lnTo>
                      <a:lnTo>
                        <a:pt x="315557" y="147021"/>
                      </a:lnTo>
                      <a:lnTo>
                        <a:pt x="315557" y="175708"/>
                      </a:lnTo>
                      <a:lnTo>
                        <a:pt x="458993" y="175708"/>
                      </a:lnTo>
                      <a:lnTo>
                        <a:pt x="458993" y="193637"/>
                      </a:lnTo>
                      <a:lnTo>
                        <a:pt x="953844" y="193637"/>
                      </a:lnTo>
                      <a:lnTo>
                        <a:pt x="953844" y="225910"/>
                      </a:lnTo>
                      <a:lnTo>
                        <a:pt x="1039906" y="225910"/>
                      </a:lnTo>
                      <a:lnTo>
                        <a:pt x="1039906" y="279698"/>
                      </a:lnTo>
                      <a:lnTo>
                        <a:pt x="1039906" y="311971"/>
                      </a:lnTo>
                      <a:lnTo>
                        <a:pt x="1108037" y="311971"/>
                      </a:lnTo>
                      <a:lnTo>
                        <a:pt x="1108037" y="355002"/>
                      </a:lnTo>
                      <a:lnTo>
                        <a:pt x="1272988" y="355002"/>
                      </a:lnTo>
                      <a:lnTo>
                        <a:pt x="1272988" y="408790"/>
                      </a:lnTo>
                      <a:lnTo>
                        <a:pt x="1656677" y="408790"/>
                      </a:lnTo>
                      <a:lnTo>
                        <a:pt x="1656677" y="473336"/>
                      </a:lnTo>
                      <a:lnTo>
                        <a:pt x="1814456" y="473336"/>
                      </a:lnTo>
                      <a:lnTo>
                        <a:pt x="1814456" y="620357"/>
                      </a:lnTo>
                      <a:lnTo>
                        <a:pt x="2617694" y="620357"/>
                      </a:lnTo>
                    </a:path>
                  </a:pathLst>
                </a:cu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grpSp>
            <p:nvGrpSpPr>
              <p:cNvPr id="777" name="Group 776">
                <a:extLst>
                  <a:ext uri="{FF2B5EF4-FFF2-40B4-BE49-F238E27FC236}">
                    <a16:creationId xmlns:a16="http://schemas.microsoft.com/office/drawing/2014/main" id="{36E4EAB2-5923-4201-A8C1-79A1D439E2FF}"/>
                  </a:ext>
                </a:extLst>
              </p:cNvPr>
              <p:cNvGrpSpPr/>
              <p:nvPr/>
            </p:nvGrpSpPr>
            <p:grpSpPr>
              <a:xfrm>
                <a:off x="1292718" y="3073484"/>
                <a:ext cx="4224709" cy="1008082"/>
                <a:chOff x="2533650" y="1682749"/>
                <a:chExt cx="7843838" cy="1871664"/>
              </a:xfrm>
            </p:grpSpPr>
            <p:sp>
              <p:nvSpPr>
                <p:cNvPr id="781" name="Rectangle 87">
                  <a:extLst>
                    <a:ext uri="{FF2B5EF4-FFF2-40B4-BE49-F238E27FC236}">
                      <a16:creationId xmlns:a16="http://schemas.microsoft.com/office/drawing/2014/main" id="{BA67C855-D9AD-4BA8-B965-DD38B930B7F8}"/>
                    </a:ext>
                  </a:extLst>
                </p:cNvPr>
                <p:cNvSpPr>
                  <a:spLocks noChangeArrowheads="1"/>
                </p:cNvSpPr>
                <p:nvPr/>
              </p:nvSpPr>
              <p:spPr bwMode="auto">
                <a:xfrm>
                  <a:off x="2552699" y="1687513"/>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782" name="Rectangle 93">
                  <a:extLst>
                    <a:ext uri="{FF2B5EF4-FFF2-40B4-BE49-F238E27FC236}">
                      <a16:creationId xmlns:a16="http://schemas.microsoft.com/office/drawing/2014/main" id="{4642E07C-EFC7-41A4-B5A7-A032B52F5CCA}"/>
                    </a:ext>
                  </a:extLst>
                </p:cNvPr>
                <p:cNvSpPr>
                  <a:spLocks noChangeArrowheads="1"/>
                </p:cNvSpPr>
                <p:nvPr/>
              </p:nvSpPr>
              <p:spPr bwMode="auto">
                <a:xfrm>
                  <a:off x="2533650" y="1682749"/>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783" name="Rectangle 94">
                  <a:extLst>
                    <a:ext uri="{FF2B5EF4-FFF2-40B4-BE49-F238E27FC236}">
                      <a16:creationId xmlns:a16="http://schemas.microsoft.com/office/drawing/2014/main" id="{6889F88B-BCCD-402B-9C2D-A900FA39134E}"/>
                    </a:ext>
                  </a:extLst>
                </p:cNvPr>
                <p:cNvSpPr>
                  <a:spLocks noChangeArrowheads="1"/>
                </p:cNvSpPr>
                <p:nvPr/>
              </p:nvSpPr>
              <p:spPr bwMode="auto">
                <a:xfrm>
                  <a:off x="2593975" y="1706562"/>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784" name="Rectangle 95">
                  <a:extLst>
                    <a:ext uri="{FF2B5EF4-FFF2-40B4-BE49-F238E27FC236}">
                      <a16:creationId xmlns:a16="http://schemas.microsoft.com/office/drawing/2014/main" id="{9BD19E95-7970-4C51-AA9D-C65C26DE8805}"/>
                    </a:ext>
                  </a:extLst>
                </p:cNvPr>
                <p:cNvSpPr>
                  <a:spLocks noChangeArrowheads="1"/>
                </p:cNvSpPr>
                <p:nvPr/>
              </p:nvSpPr>
              <p:spPr bwMode="auto">
                <a:xfrm>
                  <a:off x="2640012" y="1739900"/>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785" name="Rectangle 96">
                  <a:extLst>
                    <a:ext uri="{FF2B5EF4-FFF2-40B4-BE49-F238E27FC236}">
                      <a16:creationId xmlns:a16="http://schemas.microsoft.com/office/drawing/2014/main" id="{33D3CFB2-6976-4807-A8C9-743152A005DD}"/>
                    </a:ext>
                  </a:extLst>
                </p:cNvPr>
                <p:cNvSpPr>
                  <a:spLocks noChangeArrowheads="1"/>
                </p:cNvSpPr>
                <p:nvPr/>
              </p:nvSpPr>
              <p:spPr bwMode="auto">
                <a:xfrm>
                  <a:off x="2687637" y="1808162"/>
                  <a:ext cx="90486"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786" name="Rectangle 97">
                  <a:extLst>
                    <a:ext uri="{FF2B5EF4-FFF2-40B4-BE49-F238E27FC236}">
                      <a16:creationId xmlns:a16="http://schemas.microsoft.com/office/drawing/2014/main" id="{A8898586-D0AB-4321-9642-37E517DCD905}"/>
                    </a:ext>
                  </a:extLst>
                </p:cNvPr>
                <p:cNvSpPr>
                  <a:spLocks noChangeArrowheads="1"/>
                </p:cNvSpPr>
                <p:nvPr/>
              </p:nvSpPr>
              <p:spPr bwMode="auto">
                <a:xfrm>
                  <a:off x="2716213" y="1804987"/>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787" name="Rectangle 98">
                  <a:extLst>
                    <a:ext uri="{FF2B5EF4-FFF2-40B4-BE49-F238E27FC236}">
                      <a16:creationId xmlns:a16="http://schemas.microsoft.com/office/drawing/2014/main" id="{4A01CDE9-0F23-4A3D-AF01-66CB7D5FC3E2}"/>
                    </a:ext>
                  </a:extLst>
                </p:cNvPr>
                <p:cNvSpPr>
                  <a:spLocks noChangeArrowheads="1"/>
                </p:cNvSpPr>
                <p:nvPr/>
              </p:nvSpPr>
              <p:spPr bwMode="auto">
                <a:xfrm>
                  <a:off x="2749550" y="1808162"/>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788" name="Rectangle 99">
                  <a:extLst>
                    <a:ext uri="{FF2B5EF4-FFF2-40B4-BE49-F238E27FC236}">
                      <a16:creationId xmlns:a16="http://schemas.microsoft.com/office/drawing/2014/main" id="{BCF3791A-DB02-4CEC-9C25-8791EA46F993}"/>
                    </a:ext>
                  </a:extLst>
                </p:cNvPr>
                <p:cNvSpPr>
                  <a:spLocks noChangeArrowheads="1"/>
                </p:cNvSpPr>
                <p:nvPr/>
              </p:nvSpPr>
              <p:spPr bwMode="auto">
                <a:xfrm>
                  <a:off x="3194050" y="1825624"/>
                  <a:ext cx="92075" cy="90488"/>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789" name="Rectangle 100">
                  <a:extLst>
                    <a:ext uri="{FF2B5EF4-FFF2-40B4-BE49-F238E27FC236}">
                      <a16:creationId xmlns:a16="http://schemas.microsoft.com/office/drawing/2014/main" id="{79F0FACF-2D58-40BC-A803-1CF619B31A99}"/>
                    </a:ext>
                  </a:extLst>
                </p:cNvPr>
                <p:cNvSpPr>
                  <a:spLocks noChangeArrowheads="1"/>
                </p:cNvSpPr>
                <p:nvPr/>
              </p:nvSpPr>
              <p:spPr bwMode="auto">
                <a:xfrm>
                  <a:off x="3273424" y="1824039"/>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790" name="Rectangle 101">
                  <a:extLst>
                    <a:ext uri="{FF2B5EF4-FFF2-40B4-BE49-F238E27FC236}">
                      <a16:creationId xmlns:a16="http://schemas.microsoft.com/office/drawing/2014/main" id="{5E443DAB-5FFE-408D-910C-89212AAF0E69}"/>
                    </a:ext>
                  </a:extLst>
                </p:cNvPr>
                <p:cNvSpPr>
                  <a:spLocks noChangeArrowheads="1"/>
                </p:cNvSpPr>
                <p:nvPr/>
              </p:nvSpPr>
              <p:spPr bwMode="auto">
                <a:xfrm>
                  <a:off x="3340100" y="1852613"/>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791" name="Rectangle 102">
                  <a:extLst>
                    <a:ext uri="{FF2B5EF4-FFF2-40B4-BE49-F238E27FC236}">
                      <a16:creationId xmlns:a16="http://schemas.microsoft.com/office/drawing/2014/main" id="{D19595E9-CB0F-4ECA-A9BF-E75875CC6483}"/>
                    </a:ext>
                  </a:extLst>
                </p:cNvPr>
                <p:cNvSpPr>
                  <a:spLocks noChangeArrowheads="1"/>
                </p:cNvSpPr>
                <p:nvPr/>
              </p:nvSpPr>
              <p:spPr bwMode="auto">
                <a:xfrm>
                  <a:off x="3384551" y="1884363"/>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792" name="Rectangle 103">
                  <a:extLst>
                    <a:ext uri="{FF2B5EF4-FFF2-40B4-BE49-F238E27FC236}">
                      <a16:creationId xmlns:a16="http://schemas.microsoft.com/office/drawing/2014/main" id="{5779066D-9D86-4AEF-91A7-0586A2606F27}"/>
                    </a:ext>
                  </a:extLst>
                </p:cNvPr>
                <p:cNvSpPr>
                  <a:spLocks noChangeArrowheads="1"/>
                </p:cNvSpPr>
                <p:nvPr/>
              </p:nvSpPr>
              <p:spPr bwMode="auto">
                <a:xfrm>
                  <a:off x="3405187" y="1914525"/>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793" name="Rectangle 104">
                  <a:extLst>
                    <a:ext uri="{FF2B5EF4-FFF2-40B4-BE49-F238E27FC236}">
                      <a16:creationId xmlns:a16="http://schemas.microsoft.com/office/drawing/2014/main" id="{978221D7-38F3-4778-B289-ECB6BF40E6C0}"/>
                    </a:ext>
                  </a:extLst>
                </p:cNvPr>
                <p:cNvSpPr>
                  <a:spLocks noChangeArrowheads="1"/>
                </p:cNvSpPr>
                <p:nvPr/>
              </p:nvSpPr>
              <p:spPr bwMode="auto">
                <a:xfrm>
                  <a:off x="3440113" y="1962150"/>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794" name="Rectangle 105">
                  <a:extLst>
                    <a:ext uri="{FF2B5EF4-FFF2-40B4-BE49-F238E27FC236}">
                      <a16:creationId xmlns:a16="http://schemas.microsoft.com/office/drawing/2014/main" id="{32032CD9-322F-414A-AD4A-11CBC4A8A3C1}"/>
                    </a:ext>
                  </a:extLst>
                </p:cNvPr>
                <p:cNvSpPr>
                  <a:spLocks noChangeArrowheads="1"/>
                </p:cNvSpPr>
                <p:nvPr/>
              </p:nvSpPr>
              <p:spPr bwMode="auto">
                <a:xfrm>
                  <a:off x="3470274" y="1960562"/>
                  <a:ext cx="90488"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795" name="Rectangle 106">
                  <a:extLst>
                    <a:ext uri="{FF2B5EF4-FFF2-40B4-BE49-F238E27FC236}">
                      <a16:creationId xmlns:a16="http://schemas.microsoft.com/office/drawing/2014/main" id="{3B7DE503-0827-4912-A55A-B12191B85AD2}"/>
                    </a:ext>
                  </a:extLst>
                </p:cNvPr>
                <p:cNvSpPr>
                  <a:spLocks noChangeArrowheads="1"/>
                </p:cNvSpPr>
                <p:nvPr/>
              </p:nvSpPr>
              <p:spPr bwMode="auto">
                <a:xfrm>
                  <a:off x="3506787" y="1960562"/>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796" name="Rectangle 107">
                  <a:extLst>
                    <a:ext uri="{FF2B5EF4-FFF2-40B4-BE49-F238E27FC236}">
                      <a16:creationId xmlns:a16="http://schemas.microsoft.com/office/drawing/2014/main" id="{A5099C57-6DD4-497E-8B86-BDD0E3625C9A}"/>
                    </a:ext>
                  </a:extLst>
                </p:cNvPr>
                <p:cNvSpPr>
                  <a:spLocks noChangeArrowheads="1"/>
                </p:cNvSpPr>
                <p:nvPr/>
              </p:nvSpPr>
              <p:spPr bwMode="auto">
                <a:xfrm>
                  <a:off x="4038599" y="1966912"/>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797" name="Rectangle 108">
                  <a:extLst>
                    <a:ext uri="{FF2B5EF4-FFF2-40B4-BE49-F238E27FC236}">
                      <a16:creationId xmlns:a16="http://schemas.microsoft.com/office/drawing/2014/main" id="{2C44FDD6-7A0B-4208-B282-2B827DC34BEF}"/>
                    </a:ext>
                  </a:extLst>
                </p:cNvPr>
                <p:cNvSpPr>
                  <a:spLocks noChangeArrowheads="1"/>
                </p:cNvSpPr>
                <p:nvPr/>
              </p:nvSpPr>
              <p:spPr bwMode="auto">
                <a:xfrm>
                  <a:off x="4070350" y="1966912"/>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798" name="Rectangle 109">
                  <a:extLst>
                    <a:ext uri="{FF2B5EF4-FFF2-40B4-BE49-F238E27FC236}">
                      <a16:creationId xmlns:a16="http://schemas.microsoft.com/office/drawing/2014/main" id="{FE3DB1F5-C72B-414B-B88D-74343F466EC1}"/>
                    </a:ext>
                  </a:extLst>
                </p:cNvPr>
                <p:cNvSpPr>
                  <a:spLocks noChangeArrowheads="1"/>
                </p:cNvSpPr>
                <p:nvPr/>
              </p:nvSpPr>
              <p:spPr bwMode="auto">
                <a:xfrm>
                  <a:off x="4103688" y="1968500"/>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799" name="Rectangle 110">
                  <a:extLst>
                    <a:ext uri="{FF2B5EF4-FFF2-40B4-BE49-F238E27FC236}">
                      <a16:creationId xmlns:a16="http://schemas.microsoft.com/office/drawing/2014/main" id="{DC98EC0B-AE74-4808-8DE8-41FB1BF32380}"/>
                    </a:ext>
                  </a:extLst>
                </p:cNvPr>
                <p:cNvSpPr>
                  <a:spLocks noChangeArrowheads="1"/>
                </p:cNvSpPr>
                <p:nvPr/>
              </p:nvSpPr>
              <p:spPr bwMode="auto">
                <a:xfrm>
                  <a:off x="4137024" y="2025650"/>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00" name="Rectangle 111">
                  <a:extLst>
                    <a:ext uri="{FF2B5EF4-FFF2-40B4-BE49-F238E27FC236}">
                      <a16:creationId xmlns:a16="http://schemas.microsoft.com/office/drawing/2014/main" id="{E97FF732-7E75-48CE-AF6B-A2C23BB0F530}"/>
                    </a:ext>
                  </a:extLst>
                </p:cNvPr>
                <p:cNvSpPr>
                  <a:spLocks noChangeArrowheads="1"/>
                </p:cNvSpPr>
                <p:nvPr/>
              </p:nvSpPr>
              <p:spPr bwMode="auto">
                <a:xfrm>
                  <a:off x="4165600" y="2054225"/>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01" name="Rectangle 112">
                  <a:extLst>
                    <a:ext uri="{FF2B5EF4-FFF2-40B4-BE49-F238E27FC236}">
                      <a16:creationId xmlns:a16="http://schemas.microsoft.com/office/drawing/2014/main" id="{DD7DDBDB-85C1-449A-A3D7-A40678F17DC1}"/>
                    </a:ext>
                  </a:extLst>
                </p:cNvPr>
                <p:cNvSpPr>
                  <a:spLocks noChangeArrowheads="1"/>
                </p:cNvSpPr>
                <p:nvPr/>
              </p:nvSpPr>
              <p:spPr bwMode="auto">
                <a:xfrm>
                  <a:off x="4183062" y="2085974"/>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02" name="Rectangle 113">
                  <a:extLst>
                    <a:ext uri="{FF2B5EF4-FFF2-40B4-BE49-F238E27FC236}">
                      <a16:creationId xmlns:a16="http://schemas.microsoft.com/office/drawing/2014/main" id="{8CBF7EDC-183B-4BF0-B5C6-70D1489FF6F0}"/>
                    </a:ext>
                  </a:extLst>
                </p:cNvPr>
                <p:cNvSpPr>
                  <a:spLocks noChangeArrowheads="1"/>
                </p:cNvSpPr>
                <p:nvPr/>
              </p:nvSpPr>
              <p:spPr bwMode="auto">
                <a:xfrm>
                  <a:off x="4217987" y="2124075"/>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03" name="Rectangle 114">
                  <a:extLst>
                    <a:ext uri="{FF2B5EF4-FFF2-40B4-BE49-F238E27FC236}">
                      <a16:creationId xmlns:a16="http://schemas.microsoft.com/office/drawing/2014/main" id="{12D12781-FC47-41A1-8ECB-0886D0606072}"/>
                    </a:ext>
                  </a:extLst>
                </p:cNvPr>
                <p:cNvSpPr>
                  <a:spLocks noChangeArrowheads="1"/>
                </p:cNvSpPr>
                <p:nvPr/>
              </p:nvSpPr>
              <p:spPr bwMode="auto">
                <a:xfrm>
                  <a:off x="4351338" y="2125662"/>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04" name="Rectangle 115">
                  <a:extLst>
                    <a:ext uri="{FF2B5EF4-FFF2-40B4-BE49-F238E27FC236}">
                      <a16:creationId xmlns:a16="http://schemas.microsoft.com/office/drawing/2014/main" id="{B37BB957-A00F-414A-8083-10F768FFBD84}"/>
                    </a:ext>
                  </a:extLst>
                </p:cNvPr>
                <p:cNvSpPr>
                  <a:spLocks noChangeArrowheads="1"/>
                </p:cNvSpPr>
                <p:nvPr/>
              </p:nvSpPr>
              <p:spPr bwMode="auto">
                <a:xfrm>
                  <a:off x="4830762" y="2157413"/>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05" name="Rectangle 116">
                  <a:extLst>
                    <a:ext uri="{FF2B5EF4-FFF2-40B4-BE49-F238E27FC236}">
                      <a16:creationId xmlns:a16="http://schemas.microsoft.com/office/drawing/2014/main" id="{A795F284-FB26-4807-B41C-7DEDD05908F1}"/>
                    </a:ext>
                  </a:extLst>
                </p:cNvPr>
                <p:cNvSpPr>
                  <a:spLocks noChangeArrowheads="1"/>
                </p:cNvSpPr>
                <p:nvPr/>
              </p:nvSpPr>
              <p:spPr bwMode="auto">
                <a:xfrm>
                  <a:off x="4870450" y="2182814"/>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06" name="Rectangle 117">
                  <a:extLst>
                    <a:ext uri="{FF2B5EF4-FFF2-40B4-BE49-F238E27FC236}">
                      <a16:creationId xmlns:a16="http://schemas.microsoft.com/office/drawing/2014/main" id="{E1623236-38A8-487C-92E6-A542BD5412B8}"/>
                    </a:ext>
                  </a:extLst>
                </p:cNvPr>
                <p:cNvSpPr>
                  <a:spLocks noChangeArrowheads="1"/>
                </p:cNvSpPr>
                <p:nvPr/>
              </p:nvSpPr>
              <p:spPr bwMode="auto">
                <a:xfrm>
                  <a:off x="4905374" y="2230437"/>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07" name="Rectangle 118">
                  <a:extLst>
                    <a:ext uri="{FF2B5EF4-FFF2-40B4-BE49-F238E27FC236}">
                      <a16:creationId xmlns:a16="http://schemas.microsoft.com/office/drawing/2014/main" id="{933F859C-7D89-4715-A251-52B05E5CBF4C}"/>
                    </a:ext>
                  </a:extLst>
                </p:cNvPr>
                <p:cNvSpPr>
                  <a:spLocks noChangeArrowheads="1"/>
                </p:cNvSpPr>
                <p:nvPr/>
              </p:nvSpPr>
              <p:spPr bwMode="auto">
                <a:xfrm>
                  <a:off x="4921249" y="2270125"/>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08" name="Rectangle 119">
                  <a:extLst>
                    <a:ext uri="{FF2B5EF4-FFF2-40B4-BE49-F238E27FC236}">
                      <a16:creationId xmlns:a16="http://schemas.microsoft.com/office/drawing/2014/main" id="{21840706-6F58-4952-BFF5-D8A14DC1FFB9}"/>
                    </a:ext>
                  </a:extLst>
                </p:cNvPr>
                <p:cNvSpPr>
                  <a:spLocks noChangeArrowheads="1"/>
                </p:cNvSpPr>
                <p:nvPr/>
              </p:nvSpPr>
              <p:spPr bwMode="auto">
                <a:xfrm>
                  <a:off x="4964113" y="2297113"/>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09" name="Rectangle 120">
                  <a:extLst>
                    <a:ext uri="{FF2B5EF4-FFF2-40B4-BE49-F238E27FC236}">
                      <a16:creationId xmlns:a16="http://schemas.microsoft.com/office/drawing/2014/main" id="{F8240748-20CE-409B-BFC1-5573DE165DD4}"/>
                    </a:ext>
                  </a:extLst>
                </p:cNvPr>
                <p:cNvSpPr>
                  <a:spLocks noChangeArrowheads="1"/>
                </p:cNvSpPr>
                <p:nvPr/>
              </p:nvSpPr>
              <p:spPr bwMode="auto">
                <a:xfrm>
                  <a:off x="4992687" y="2303463"/>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10" name="Rectangle 121">
                  <a:extLst>
                    <a:ext uri="{FF2B5EF4-FFF2-40B4-BE49-F238E27FC236}">
                      <a16:creationId xmlns:a16="http://schemas.microsoft.com/office/drawing/2014/main" id="{157E0A10-22B4-4A01-8496-4F33961A7E60}"/>
                    </a:ext>
                  </a:extLst>
                </p:cNvPr>
                <p:cNvSpPr>
                  <a:spLocks noChangeArrowheads="1"/>
                </p:cNvSpPr>
                <p:nvPr/>
              </p:nvSpPr>
              <p:spPr bwMode="auto">
                <a:xfrm>
                  <a:off x="5102224" y="2303463"/>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11" name="Rectangle 122">
                  <a:extLst>
                    <a:ext uri="{FF2B5EF4-FFF2-40B4-BE49-F238E27FC236}">
                      <a16:creationId xmlns:a16="http://schemas.microsoft.com/office/drawing/2014/main" id="{1ED71A12-04DB-479E-805E-AC9A90E10EC1}"/>
                    </a:ext>
                  </a:extLst>
                </p:cNvPr>
                <p:cNvSpPr>
                  <a:spLocks noChangeArrowheads="1"/>
                </p:cNvSpPr>
                <p:nvPr/>
              </p:nvSpPr>
              <p:spPr bwMode="auto">
                <a:xfrm>
                  <a:off x="5365751" y="2316163"/>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12" name="Rectangle 123">
                  <a:extLst>
                    <a:ext uri="{FF2B5EF4-FFF2-40B4-BE49-F238E27FC236}">
                      <a16:creationId xmlns:a16="http://schemas.microsoft.com/office/drawing/2014/main" id="{1A11CC80-A972-45DE-A2CA-9853F92992B7}"/>
                    </a:ext>
                  </a:extLst>
                </p:cNvPr>
                <p:cNvSpPr>
                  <a:spLocks noChangeArrowheads="1"/>
                </p:cNvSpPr>
                <p:nvPr/>
              </p:nvSpPr>
              <p:spPr bwMode="auto">
                <a:xfrm>
                  <a:off x="5575301" y="2316163"/>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13" name="Rectangle 124">
                  <a:extLst>
                    <a:ext uri="{FF2B5EF4-FFF2-40B4-BE49-F238E27FC236}">
                      <a16:creationId xmlns:a16="http://schemas.microsoft.com/office/drawing/2014/main" id="{804694D8-D7C3-40E4-ABAF-1598B8294BDA}"/>
                    </a:ext>
                  </a:extLst>
                </p:cNvPr>
                <p:cNvSpPr>
                  <a:spLocks noChangeArrowheads="1"/>
                </p:cNvSpPr>
                <p:nvPr/>
              </p:nvSpPr>
              <p:spPr bwMode="auto">
                <a:xfrm>
                  <a:off x="5613399" y="2314575"/>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14" name="Rectangle 125">
                  <a:extLst>
                    <a:ext uri="{FF2B5EF4-FFF2-40B4-BE49-F238E27FC236}">
                      <a16:creationId xmlns:a16="http://schemas.microsoft.com/office/drawing/2014/main" id="{0996BACF-9A48-4302-86EF-01F41FEC5CEF}"/>
                    </a:ext>
                  </a:extLst>
                </p:cNvPr>
                <p:cNvSpPr>
                  <a:spLocks noChangeArrowheads="1"/>
                </p:cNvSpPr>
                <p:nvPr/>
              </p:nvSpPr>
              <p:spPr bwMode="auto">
                <a:xfrm>
                  <a:off x="5630865" y="2346324"/>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15" name="Rectangle 126">
                  <a:extLst>
                    <a:ext uri="{FF2B5EF4-FFF2-40B4-BE49-F238E27FC236}">
                      <a16:creationId xmlns:a16="http://schemas.microsoft.com/office/drawing/2014/main" id="{25EB90B9-504F-4017-ACBB-2856709F783A}"/>
                    </a:ext>
                  </a:extLst>
                </p:cNvPr>
                <p:cNvSpPr>
                  <a:spLocks noChangeArrowheads="1"/>
                </p:cNvSpPr>
                <p:nvPr/>
              </p:nvSpPr>
              <p:spPr bwMode="auto">
                <a:xfrm>
                  <a:off x="5672137" y="2390774"/>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16" name="Rectangle 127">
                  <a:extLst>
                    <a:ext uri="{FF2B5EF4-FFF2-40B4-BE49-F238E27FC236}">
                      <a16:creationId xmlns:a16="http://schemas.microsoft.com/office/drawing/2014/main" id="{B1C55AFE-9C44-4B09-864E-1383C2CFE396}"/>
                    </a:ext>
                  </a:extLst>
                </p:cNvPr>
                <p:cNvSpPr>
                  <a:spLocks noChangeArrowheads="1"/>
                </p:cNvSpPr>
                <p:nvPr/>
              </p:nvSpPr>
              <p:spPr bwMode="auto">
                <a:xfrm>
                  <a:off x="5705475" y="2432050"/>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17" name="Rectangle 128">
                  <a:extLst>
                    <a:ext uri="{FF2B5EF4-FFF2-40B4-BE49-F238E27FC236}">
                      <a16:creationId xmlns:a16="http://schemas.microsoft.com/office/drawing/2014/main" id="{CD1665F7-8B29-4921-80B8-51B4AA1C9F2B}"/>
                    </a:ext>
                  </a:extLst>
                </p:cNvPr>
                <p:cNvSpPr>
                  <a:spLocks noChangeArrowheads="1"/>
                </p:cNvSpPr>
                <p:nvPr/>
              </p:nvSpPr>
              <p:spPr bwMode="auto">
                <a:xfrm>
                  <a:off x="5799137" y="2463801"/>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18" name="Rectangle 129">
                  <a:extLst>
                    <a:ext uri="{FF2B5EF4-FFF2-40B4-BE49-F238E27FC236}">
                      <a16:creationId xmlns:a16="http://schemas.microsoft.com/office/drawing/2014/main" id="{2AB5731D-1295-4E53-BD4E-6A99B497EE2D}"/>
                    </a:ext>
                  </a:extLst>
                </p:cNvPr>
                <p:cNvSpPr>
                  <a:spLocks noChangeArrowheads="1"/>
                </p:cNvSpPr>
                <p:nvPr/>
              </p:nvSpPr>
              <p:spPr bwMode="auto">
                <a:xfrm>
                  <a:off x="6381749" y="2484437"/>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19" name="Rectangle 130">
                  <a:extLst>
                    <a:ext uri="{FF2B5EF4-FFF2-40B4-BE49-F238E27FC236}">
                      <a16:creationId xmlns:a16="http://schemas.microsoft.com/office/drawing/2014/main" id="{B7C79AA7-EE6C-4F93-91D9-44693F5AAE03}"/>
                    </a:ext>
                  </a:extLst>
                </p:cNvPr>
                <p:cNvSpPr>
                  <a:spLocks noChangeArrowheads="1"/>
                </p:cNvSpPr>
                <p:nvPr/>
              </p:nvSpPr>
              <p:spPr bwMode="auto">
                <a:xfrm>
                  <a:off x="6419852" y="2482850"/>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20" name="Rectangle 131">
                  <a:extLst>
                    <a:ext uri="{FF2B5EF4-FFF2-40B4-BE49-F238E27FC236}">
                      <a16:creationId xmlns:a16="http://schemas.microsoft.com/office/drawing/2014/main" id="{ABB6067D-FA69-4CF6-8E62-52FAA6FDE245}"/>
                    </a:ext>
                  </a:extLst>
                </p:cNvPr>
                <p:cNvSpPr>
                  <a:spLocks noChangeArrowheads="1"/>
                </p:cNvSpPr>
                <p:nvPr/>
              </p:nvSpPr>
              <p:spPr bwMode="auto">
                <a:xfrm>
                  <a:off x="6437312" y="2516188"/>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21" name="Rectangle 132">
                  <a:extLst>
                    <a:ext uri="{FF2B5EF4-FFF2-40B4-BE49-F238E27FC236}">
                      <a16:creationId xmlns:a16="http://schemas.microsoft.com/office/drawing/2014/main" id="{141A01D9-52B2-405A-9AF0-F2B775B9D24F}"/>
                    </a:ext>
                  </a:extLst>
                </p:cNvPr>
                <p:cNvSpPr>
                  <a:spLocks noChangeArrowheads="1"/>
                </p:cNvSpPr>
                <p:nvPr/>
              </p:nvSpPr>
              <p:spPr bwMode="auto">
                <a:xfrm>
                  <a:off x="6478589" y="2559051"/>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22" name="Rectangle 133">
                  <a:extLst>
                    <a:ext uri="{FF2B5EF4-FFF2-40B4-BE49-F238E27FC236}">
                      <a16:creationId xmlns:a16="http://schemas.microsoft.com/office/drawing/2014/main" id="{19D1C252-6197-48DA-B426-0AF1125C2E5C}"/>
                    </a:ext>
                  </a:extLst>
                </p:cNvPr>
                <p:cNvSpPr>
                  <a:spLocks noChangeArrowheads="1"/>
                </p:cNvSpPr>
                <p:nvPr/>
              </p:nvSpPr>
              <p:spPr bwMode="auto">
                <a:xfrm>
                  <a:off x="6511923" y="2600324"/>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23" name="Rectangle 134">
                  <a:extLst>
                    <a:ext uri="{FF2B5EF4-FFF2-40B4-BE49-F238E27FC236}">
                      <a16:creationId xmlns:a16="http://schemas.microsoft.com/office/drawing/2014/main" id="{24A1A878-F80A-4BC5-BC8F-A55624EF0A49}"/>
                    </a:ext>
                  </a:extLst>
                </p:cNvPr>
                <p:cNvSpPr>
                  <a:spLocks noChangeArrowheads="1"/>
                </p:cNvSpPr>
                <p:nvPr/>
              </p:nvSpPr>
              <p:spPr bwMode="auto">
                <a:xfrm>
                  <a:off x="6605590" y="2632075"/>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24" name="Rectangle 135">
                  <a:extLst>
                    <a:ext uri="{FF2B5EF4-FFF2-40B4-BE49-F238E27FC236}">
                      <a16:creationId xmlns:a16="http://schemas.microsoft.com/office/drawing/2014/main" id="{A6887297-1582-4391-B9D4-431BF24DAEC4}"/>
                    </a:ext>
                  </a:extLst>
                </p:cNvPr>
                <p:cNvSpPr>
                  <a:spLocks noChangeArrowheads="1"/>
                </p:cNvSpPr>
                <p:nvPr/>
              </p:nvSpPr>
              <p:spPr bwMode="auto">
                <a:xfrm>
                  <a:off x="7145339" y="2663826"/>
                  <a:ext cx="90486"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25" name="Rectangle 136">
                  <a:extLst>
                    <a:ext uri="{FF2B5EF4-FFF2-40B4-BE49-F238E27FC236}">
                      <a16:creationId xmlns:a16="http://schemas.microsoft.com/office/drawing/2014/main" id="{FE5ACAA7-8485-41B0-86E7-74F84A7A3ECF}"/>
                    </a:ext>
                  </a:extLst>
                </p:cNvPr>
                <p:cNvSpPr>
                  <a:spLocks noChangeArrowheads="1"/>
                </p:cNvSpPr>
                <p:nvPr/>
              </p:nvSpPr>
              <p:spPr bwMode="auto">
                <a:xfrm>
                  <a:off x="7183437" y="2662238"/>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26" name="Rectangle 137">
                  <a:extLst>
                    <a:ext uri="{FF2B5EF4-FFF2-40B4-BE49-F238E27FC236}">
                      <a16:creationId xmlns:a16="http://schemas.microsoft.com/office/drawing/2014/main" id="{E38A5128-97B8-406A-B73E-4FBD696D4F63}"/>
                    </a:ext>
                  </a:extLst>
                </p:cNvPr>
                <p:cNvSpPr>
                  <a:spLocks noChangeArrowheads="1"/>
                </p:cNvSpPr>
                <p:nvPr/>
              </p:nvSpPr>
              <p:spPr bwMode="auto">
                <a:xfrm>
                  <a:off x="7200899" y="2695575"/>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27" name="Rectangle 138">
                  <a:extLst>
                    <a:ext uri="{FF2B5EF4-FFF2-40B4-BE49-F238E27FC236}">
                      <a16:creationId xmlns:a16="http://schemas.microsoft.com/office/drawing/2014/main" id="{6391D944-DE12-4BDC-9A90-EEE9170FD85B}"/>
                    </a:ext>
                  </a:extLst>
                </p:cNvPr>
                <p:cNvSpPr>
                  <a:spLocks noChangeArrowheads="1"/>
                </p:cNvSpPr>
                <p:nvPr/>
              </p:nvSpPr>
              <p:spPr bwMode="auto">
                <a:xfrm>
                  <a:off x="7242176" y="2740025"/>
                  <a:ext cx="90488" cy="90488"/>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28" name="Rectangle 139">
                  <a:extLst>
                    <a:ext uri="{FF2B5EF4-FFF2-40B4-BE49-F238E27FC236}">
                      <a16:creationId xmlns:a16="http://schemas.microsoft.com/office/drawing/2014/main" id="{43703985-48FF-4BAC-BD09-56EFA5C38E83}"/>
                    </a:ext>
                  </a:extLst>
                </p:cNvPr>
                <p:cNvSpPr>
                  <a:spLocks noChangeArrowheads="1"/>
                </p:cNvSpPr>
                <p:nvPr/>
              </p:nvSpPr>
              <p:spPr bwMode="auto">
                <a:xfrm>
                  <a:off x="7275514" y="2781300"/>
                  <a:ext cx="92075" cy="90488"/>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29" name="Rectangle 140">
                  <a:extLst>
                    <a:ext uri="{FF2B5EF4-FFF2-40B4-BE49-F238E27FC236}">
                      <a16:creationId xmlns:a16="http://schemas.microsoft.com/office/drawing/2014/main" id="{DA2BF0DA-2A19-40CD-9748-6293B3F4ABFC}"/>
                    </a:ext>
                  </a:extLst>
                </p:cNvPr>
                <p:cNvSpPr>
                  <a:spLocks noChangeArrowheads="1"/>
                </p:cNvSpPr>
                <p:nvPr/>
              </p:nvSpPr>
              <p:spPr bwMode="auto">
                <a:xfrm>
                  <a:off x="7369175" y="2811464"/>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30" name="Rectangle 141">
                  <a:extLst>
                    <a:ext uri="{FF2B5EF4-FFF2-40B4-BE49-F238E27FC236}">
                      <a16:creationId xmlns:a16="http://schemas.microsoft.com/office/drawing/2014/main" id="{CF3EDA0D-9D28-46E0-ADF4-F6E6FD370EA4}"/>
                    </a:ext>
                  </a:extLst>
                </p:cNvPr>
                <p:cNvSpPr>
                  <a:spLocks noChangeArrowheads="1"/>
                </p:cNvSpPr>
                <p:nvPr/>
              </p:nvSpPr>
              <p:spPr bwMode="auto">
                <a:xfrm>
                  <a:off x="7875586" y="2843212"/>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31" name="Rectangle 142">
                  <a:extLst>
                    <a:ext uri="{FF2B5EF4-FFF2-40B4-BE49-F238E27FC236}">
                      <a16:creationId xmlns:a16="http://schemas.microsoft.com/office/drawing/2014/main" id="{240D8F80-194F-4CA6-91DE-D7704EAD6DDD}"/>
                    </a:ext>
                  </a:extLst>
                </p:cNvPr>
                <p:cNvSpPr>
                  <a:spLocks noChangeArrowheads="1"/>
                </p:cNvSpPr>
                <p:nvPr/>
              </p:nvSpPr>
              <p:spPr bwMode="auto">
                <a:xfrm>
                  <a:off x="7913689" y="2843212"/>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32" name="Rectangle 143">
                  <a:extLst>
                    <a:ext uri="{FF2B5EF4-FFF2-40B4-BE49-F238E27FC236}">
                      <a16:creationId xmlns:a16="http://schemas.microsoft.com/office/drawing/2014/main" id="{84BF23DC-F4BA-45B5-9269-84D4811A88E0}"/>
                    </a:ext>
                  </a:extLst>
                </p:cNvPr>
                <p:cNvSpPr>
                  <a:spLocks noChangeArrowheads="1"/>
                </p:cNvSpPr>
                <p:nvPr/>
              </p:nvSpPr>
              <p:spPr bwMode="auto">
                <a:xfrm>
                  <a:off x="7931150" y="2874963"/>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33" name="Rectangle 144">
                  <a:extLst>
                    <a:ext uri="{FF2B5EF4-FFF2-40B4-BE49-F238E27FC236}">
                      <a16:creationId xmlns:a16="http://schemas.microsoft.com/office/drawing/2014/main" id="{AEFB7FB7-0EA6-4A21-8C16-5D0B84F7D584}"/>
                    </a:ext>
                  </a:extLst>
                </p:cNvPr>
                <p:cNvSpPr>
                  <a:spLocks noChangeArrowheads="1"/>
                </p:cNvSpPr>
                <p:nvPr/>
              </p:nvSpPr>
              <p:spPr bwMode="auto">
                <a:xfrm>
                  <a:off x="7966074" y="2962274"/>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34" name="Rectangle 145">
                  <a:extLst>
                    <a:ext uri="{FF2B5EF4-FFF2-40B4-BE49-F238E27FC236}">
                      <a16:creationId xmlns:a16="http://schemas.microsoft.com/office/drawing/2014/main" id="{70870415-142C-4A00-8214-0748F73E4FCA}"/>
                    </a:ext>
                  </a:extLst>
                </p:cNvPr>
                <p:cNvSpPr>
                  <a:spLocks noChangeArrowheads="1"/>
                </p:cNvSpPr>
                <p:nvPr/>
              </p:nvSpPr>
              <p:spPr bwMode="auto">
                <a:xfrm>
                  <a:off x="8005764" y="3003550"/>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35" name="Rectangle 146">
                  <a:extLst>
                    <a:ext uri="{FF2B5EF4-FFF2-40B4-BE49-F238E27FC236}">
                      <a16:creationId xmlns:a16="http://schemas.microsoft.com/office/drawing/2014/main" id="{D73FF8F3-CC8E-4651-9242-4D869CE1AA0D}"/>
                    </a:ext>
                  </a:extLst>
                </p:cNvPr>
                <p:cNvSpPr>
                  <a:spLocks noChangeArrowheads="1"/>
                </p:cNvSpPr>
                <p:nvPr/>
              </p:nvSpPr>
              <p:spPr bwMode="auto">
                <a:xfrm>
                  <a:off x="8099425" y="3019424"/>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36" name="Rectangle 147">
                  <a:extLst>
                    <a:ext uri="{FF2B5EF4-FFF2-40B4-BE49-F238E27FC236}">
                      <a16:creationId xmlns:a16="http://schemas.microsoft.com/office/drawing/2014/main" id="{217D9103-3A53-4F7B-9A8E-55FE5FCC15B6}"/>
                    </a:ext>
                  </a:extLst>
                </p:cNvPr>
                <p:cNvSpPr>
                  <a:spLocks noChangeArrowheads="1"/>
                </p:cNvSpPr>
                <p:nvPr/>
              </p:nvSpPr>
              <p:spPr bwMode="auto">
                <a:xfrm>
                  <a:off x="7623175" y="2828925"/>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37" name="Rectangle 148">
                  <a:extLst>
                    <a:ext uri="{FF2B5EF4-FFF2-40B4-BE49-F238E27FC236}">
                      <a16:creationId xmlns:a16="http://schemas.microsoft.com/office/drawing/2014/main" id="{4B0AC88B-AAD8-4E59-B12C-8B4D19F2A694}"/>
                    </a:ext>
                  </a:extLst>
                </p:cNvPr>
                <p:cNvSpPr>
                  <a:spLocks noChangeArrowheads="1"/>
                </p:cNvSpPr>
                <p:nvPr/>
              </p:nvSpPr>
              <p:spPr bwMode="auto">
                <a:xfrm>
                  <a:off x="7780338" y="2840038"/>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38" name="Rectangle 149">
                  <a:extLst>
                    <a:ext uri="{FF2B5EF4-FFF2-40B4-BE49-F238E27FC236}">
                      <a16:creationId xmlns:a16="http://schemas.microsoft.com/office/drawing/2014/main" id="{A92FDFC6-DF4A-4C1B-82E7-616806808242}"/>
                    </a:ext>
                  </a:extLst>
                </p:cNvPr>
                <p:cNvSpPr>
                  <a:spLocks noChangeArrowheads="1"/>
                </p:cNvSpPr>
                <p:nvPr/>
              </p:nvSpPr>
              <p:spPr bwMode="auto">
                <a:xfrm>
                  <a:off x="8334376" y="3022599"/>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39" name="Rectangle 151">
                  <a:extLst>
                    <a:ext uri="{FF2B5EF4-FFF2-40B4-BE49-F238E27FC236}">
                      <a16:creationId xmlns:a16="http://schemas.microsoft.com/office/drawing/2014/main" id="{D59BB256-08C2-4CE3-9C84-57C758482B30}"/>
                    </a:ext>
                  </a:extLst>
                </p:cNvPr>
                <p:cNvSpPr>
                  <a:spLocks noChangeArrowheads="1"/>
                </p:cNvSpPr>
                <p:nvPr/>
              </p:nvSpPr>
              <p:spPr bwMode="auto">
                <a:xfrm>
                  <a:off x="9407526" y="3287712"/>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40" name="Rectangle 153">
                  <a:extLst>
                    <a:ext uri="{FF2B5EF4-FFF2-40B4-BE49-F238E27FC236}">
                      <a16:creationId xmlns:a16="http://schemas.microsoft.com/office/drawing/2014/main" id="{CB7F5F78-A83B-4A2A-A13A-49EB2F8E57A4}"/>
                    </a:ext>
                  </a:extLst>
                </p:cNvPr>
                <p:cNvSpPr>
                  <a:spLocks noChangeArrowheads="1"/>
                </p:cNvSpPr>
                <p:nvPr/>
              </p:nvSpPr>
              <p:spPr bwMode="auto">
                <a:xfrm>
                  <a:off x="9451976" y="3330575"/>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41" name="Rectangle 156">
                  <a:extLst>
                    <a:ext uri="{FF2B5EF4-FFF2-40B4-BE49-F238E27FC236}">
                      <a16:creationId xmlns:a16="http://schemas.microsoft.com/office/drawing/2014/main" id="{FD0A5983-5574-4DC1-BE66-B93C4F21E591}"/>
                    </a:ext>
                  </a:extLst>
                </p:cNvPr>
                <p:cNvSpPr>
                  <a:spLocks noChangeArrowheads="1"/>
                </p:cNvSpPr>
                <p:nvPr/>
              </p:nvSpPr>
              <p:spPr bwMode="auto">
                <a:xfrm>
                  <a:off x="9620250" y="3462338"/>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42" name="Rectangle 157">
                  <a:extLst>
                    <a:ext uri="{FF2B5EF4-FFF2-40B4-BE49-F238E27FC236}">
                      <a16:creationId xmlns:a16="http://schemas.microsoft.com/office/drawing/2014/main" id="{046ADCFD-6C26-44AF-B88E-30DF64A3D6B2}"/>
                    </a:ext>
                  </a:extLst>
                </p:cNvPr>
                <p:cNvSpPr>
                  <a:spLocks noChangeArrowheads="1"/>
                </p:cNvSpPr>
                <p:nvPr/>
              </p:nvSpPr>
              <p:spPr bwMode="auto">
                <a:xfrm>
                  <a:off x="8620126" y="3021014"/>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43" name="Rectangle 158">
                  <a:extLst>
                    <a:ext uri="{FF2B5EF4-FFF2-40B4-BE49-F238E27FC236}">
                      <a16:creationId xmlns:a16="http://schemas.microsoft.com/office/drawing/2014/main" id="{E2159742-1BCC-4A16-B130-05B2ED6D56E9}"/>
                    </a:ext>
                  </a:extLst>
                </p:cNvPr>
                <p:cNvSpPr>
                  <a:spLocks noChangeArrowheads="1"/>
                </p:cNvSpPr>
                <p:nvPr/>
              </p:nvSpPr>
              <p:spPr bwMode="auto">
                <a:xfrm>
                  <a:off x="8685213" y="3055938"/>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44" name="Rectangle 159">
                  <a:extLst>
                    <a:ext uri="{FF2B5EF4-FFF2-40B4-BE49-F238E27FC236}">
                      <a16:creationId xmlns:a16="http://schemas.microsoft.com/office/drawing/2014/main" id="{8A549E8B-36FB-4B17-B7B2-BA181816C964}"/>
                    </a:ext>
                  </a:extLst>
                </p:cNvPr>
                <p:cNvSpPr>
                  <a:spLocks noChangeArrowheads="1"/>
                </p:cNvSpPr>
                <p:nvPr/>
              </p:nvSpPr>
              <p:spPr bwMode="auto">
                <a:xfrm>
                  <a:off x="8720139" y="3119437"/>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45" name="Rectangle 160">
                  <a:extLst>
                    <a:ext uri="{FF2B5EF4-FFF2-40B4-BE49-F238E27FC236}">
                      <a16:creationId xmlns:a16="http://schemas.microsoft.com/office/drawing/2014/main" id="{A3FA6CDA-7D80-4736-B32C-F49B0B51D3C8}"/>
                    </a:ext>
                  </a:extLst>
                </p:cNvPr>
                <p:cNvSpPr>
                  <a:spLocks noChangeArrowheads="1"/>
                </p:cNvSpPr>
                <p:nvPr/>
              </p:nvSpPr>
              <p:spPr bwMode="auto">
                <a:xfrm>
                  <a:off x="8756650" y="3148015"/>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46" name="Rectangle 161">
                  <a:extLst>
                    <a:ext uri="{FF2B5EF4-FFF2-40B4-BE49-F238E27FC236}">
                      <a16:creationId xmlns:a16="http://schemas.microsoft.com/office/drawing/2014/main" id="{D394A0DE-A608-4E38-A5A0-7CE882747571}"/>
                    </a:ext>
                  </a:extLst>
                </p:cNvPr>
                <p:cNvSpPr>
                  <a:spLocks noChangeArrowheads="1"/>
                </p:cNvSpPr>
                <p:nvPr/>
              </p:nvSpPr>
              <p:spPr bwMode="auto">
                <a:xfrm>
                  <a:off x="8791576" y="3187701"/>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47" name="Rectangle 162">
                  <a:extLst>
                    <a:ext uri="{FF2B5EF4-FFF2-40B4-BE49-F238E27FC236}">
                      <a16:creationId xmlns:a16="http://schemas.microsoft.com/office/drawing/2014/main" id="{700B62A6-EE59-41AC-BD13-3C69B21DB7CD}"/>
                    </a:ext>
                  </a:extLst>
                </p:cNvPr>
                <p:cNvSpPr>
                  <a:spLocks noChangeArrowheads="1"/>
                </p:cNvSpPr>
                <p:nvPr/>
              </p:nvSpPr>
              <p:spPr bwMode="auto">
                <a:xfrm>
                  <a:off x="10201274" y="3449638"/>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48" name="Rectangle 163">
                  <a:extLst>
                    <a:ext uri="{FF2B5EF4-FFF2-40B4-BE49-F238E27FC236}">
                      <a16:creationId xmlns:a16="http://schemas.microsoft.com/office/drawing/2014/main" id="{63088112-C434-4916-986C-50F329C244C5}"/>
                    </a:ext>
                  </a:extLst>
                </p:cNvPr>
                <p:cNvSpPr>
                  <a:spLocks noChangeArrowheads="1"/>
                </p:cNvSpPr>
                <p:nvPr/>
              </p:nvSpPr>
              <p:spPr bwMode="auto">
                <a:xfrm>
                  <a:off x="10248900" y="3451224"/>
                  <a:ext cx="92075" cy="90488"/>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49" name="Rectangle 164">
                  <a:extLst>
                    <a:ext uri="{FF2B5EF4-FFF2-40B4-BE49-F238E27FC236}">
                      <a16:creationId xmlns:a16="http://schemas.microsoft.com/office/drawing/2014/main" id="{D2AF1E6F-A8F1-4B87-8FB3-BF6FA733A9F1}"/>
                    </a:ext>
                  </a:extLst>
                </p:cNvPr>
                <p:cNvSpPr>
                  <a:spLocks noChangeArrowheads="1"/>
                </p:cNvSpPr>
                <p:nvPr/>
              </p:nvSpPr>
              <p:spPr bwMode="auto">
                <a:xfrm>
                  <a:off x="10285413" y="3449638"/>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grpSp>
          <p:grpSp>
            <p:nvGrpSpPr>
              <p:cNvPr id="778" name="Group 777">
                <a:extLst>
                  <a:ext uri="{FF2B5EF4-FFF2-40B4-BE49-F238E27FC236}">
                    <a16:creationId xmlns:a16="http://schemas.microsoft.com/office/drawing/2014/main" id="{3CFAD71B-7F04-471D-8CA1-74D3DA6F56C9}"/>
                  </a:ext>
                </a:extLst>
              </p:cNvPr>
              <p:cNvGrpSpPr/>
              <p:nvPr/>
            </p:nvGrpSpPr>
            <p:grpSpPr>
              <a:xfrm>
                <a:off x="960111" y="3082890"/>
                <a:ext cx="4558170" cy="1776754"/>
                <a:chOff x="1916113" y="1700213"/>
                <a:chExt cx="8462962" cy="3298825"/>
              </a:xfrm>
            </p:grpSpPr>
            <p:sp>
              <p:nvSpPr>
                <p:cNvPr id="779" name="Freeform: Shape 778">
                  <a:extLst>
                    <a:ext uri="{FF2B5EF4-FFF2-40B4-BE49-F238E27FC236}">
                      <a16:creationId xmlns:a16="http://schemas.microsoft.com/office/drawing/2014/main" id="{A986932B-E25E-46AB-AD9B-6C9BA21324FF}"/>
                    </a:ext>
                  </a:extLst>
                </p:cNvPr>
                <p:cNvSpPr/>
                <p:nvPr/>
              </p:nvSpPr>
              <p:spPr bwMode="auto">
                <a:xfrm>
                  <a:off x="7835900" y="4008438"/>
                  <a:ext cx="2543175" cy="990600"/>
                </a:xfrm>
                <a:custGeom>
                  <a:avLst/>
                  <a:gdLst>
                    <a:gd name="connsiteX0" fmla="*/ 0 w 2542390"/>
                    <a:gd name="connsiteY0" fmla="*/ 0 h 989703"/>
                    <a:gd name="connsiteX1" fmla="*/ 147021 w 2542390"/>
                    <a:gd name="connsiteY1" fmla="*/ 0 h 989703"/>
                    <a:gd name="connsiteX2" fmla="*/ 147021 w 2542390"/>
                    <a:gd name="connsiteY2" fmla="*/ 71717 h 989703"/>
                    <a:gd name="connsiteX3" fmla="*/ 322729 w 2542390"/>
                    <a:gd name="connsiteY3" fmla="*/ 71717 h 989703"/>
                    <a:gd name="connsiteX4" fmla="*/ 322729 w 2542390"/>
                    <a:gd name="connsiteY4" fmla="*/ 118334 h 989703"/>
                    <a:gd name="connsiteX5" fmla="*/ 900056 w 2542390"/>
                    <a:gd name="connsiteY5" fmla="*/ 118334 h 989703"/>
                    <a:gd name="connsiteX6" fmla="*/ 900056 w 2542390"/>
                    <a:gd name="connsiteY6" fmla="*/ 193637 h 989703"/>
                    <a:gd name="connsiteX7" fmla="*/ 900056 w 2542390"/>
                    <a:gd name="connsiteY7" fmla="*/ 193637 h 989703"/>
                    <a:gd name="connsiteX8" fmla="*/ 932329 w 2542390"/>
                    <a:gd name="connsiteY8" fmla="*/ 193637 h 989703"/>
                    <a:gd name="connsiteX9" fmla="*/ 932329 w 2542390"/>
                    <a:gd name="connsiteY9" fmla="*/ 383689 h 989703"/>
                    <a:gd name="connsiteX10" fmla="*/ 1681779 w 2542390"/>
                    <a:gd name="connsiteY10" fmla="*/ 383689 h 989703"/>
                    <a:gd name="connsiteX11" fmla="*/ 1681779 w 2542390"/>
                    <a:gd name="connsiteY11" fmla="*/ 516367 h 989703"/>
                    <a:gd name="connsiteX12" fmla="*/ 2542390 w 2542390"/>
                    <a:gd name="connsiteY12" fmla="*/ 516367 h 989703"/>
                    <a:gd name="connsiteX13" fmla="*/ 2542390 w 2542390"/>
                    <a:gd name="connsiteY13" fmla="*/ 989703 h 989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42390" h="989703">
                      <a:moveTo>
                        <a:pt x="0" y="0"/>
                      </a:moveTo>
                      <a:lnTo>
                        <a:pt x="147021" y="0"/>
                      </a:lnTo>
                      <a:lnTo>
                        <a:pt x="147021" y="71717"/>
                      </a:lnTo>
                      <a:lnTo>
                        <a:pt x="322729" y="71717"/>
                      </a:lnTo>
                      <a:lnTo>
                        <a:pt x="322729" y="118334"/>
                      </a:lnTo>
                      <a:lnTo>
                        <a:pt x="900056" y="118334"/>
                      </a:lnTo>
                      <a:lnTo>
                        <a:pt x="900056" y="193637"/>
                      </a:lnTo>
                      <a:lnTo>
                        <a:pt x="900056" y="193637"/>
                      </a:lnTo>
                      <a:lnTo>
                        <a:pt x="932329" y="193637"/>
                      </a:lnTo>
                      <a:lnTo>
                        <a:pt x="932329" y="383689"/>
                      </a:lnTo>
                      <a:lnTo>
                        <a:pt x="1681779" y="383689"/>
                      </a:lnTo>
                      <a:lnTo>
                        <a:pt x="1681779" y="516367"/>
                      </a:lnTo>
                      <a:lnTo>
                        <a:pt x="2542390" y="516367"/>
                      </a:lnTo>
                      <a:lnTo>
                        <a:pt x="2542390" y="989703"/>
                      </a:lnTo>
                    </a:path>
                  </a:pathLst>
                </a:cu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80" name="Freeform: Shape 779">
                  <a:extLst>
                    <a:ext uri="{FF2B5EF4-FFF2-40B4-BE49-F238E27FC236}">
                      <a16:creationId xmlns:a16="http://schemas.microsoft.com/office/drawing/2014/main" id="{A7C4D8BE-0A36-4B9E-9717-C867DE759061}"/>
                    </a:ext>
                  </a:extLst>
                </p:cNvPr>
                <p:cNvSpPr/>
                <p:nvPr/>
              </p:nvSpPr>
              <p:spPr bwMode="auto">
                <a:xfrm>
                  <a:off x="1916113" y="1700213"/>
                  <a:ext cx="6045200" cy="2308225"/>
                </a:xfrm>
                <a:custGeom>
                  <a:avLst/>
                  <a:gdLst>
                    <a:gd name="connsiteX0" fmla="*/ 0 w 6045798"/>
                    <a:gd name="connsiteY0" fmla="*/ 0 h 2309308"/>
                    <a:gd name="connsiteX1" fmla="*/ 606014 w 6045798"/>
                    <a:gd name="connsiteY1" fmla="*/ 0 h 2309308"/>
                    <a:gd name="connsiteX2" fmla="*/ 606014 w 6045798"/>
                    <a:gd name="connsiteY2" fmla="*/ 50203 h 2309308"/>
                    <a:gd name="connsiteX3" fmla="*/ 681318 w 6045798"/>
                    <a:gd name="connsiteY3" fmla="*/ 50203 h 2309308"/>
                    <a:gd name="connsiteX4" fmla="*/ 681318 w 6045798"/>
                    <a:gd name="connsiteY4" fmla="*/ 89647 h 2309308"/>
                    <a:gd name="connsiteX5" fmla="*/ 717176 w 6045798"/>
                    <a:gd name="connsiteY5" fmla="*/ 89647 h 2309308"/>
                    <a:gd name="connsiteX6" fmla="*/ 717176 w 6045798"/>
                    <a:gd name="connsiteY6" fmla="*/ 240254 h 2309308"/>
                    <a:gd name="connsiteX7" fmla="*/ 735106 w 6045798"/>
                    <a:gd name="connsiteY7" fmla="*/ 240254 h 2309308"/>
                    <a:gd name="connsiteX8" fmla="*/ 735106 w 6045798"/>
                    <a:gd name="connsiteY8" fmla="*/ 423134 h 2309308"/>
                    <a:gd name="connsiteX9" fmla="*/ 753035 w 6045798"/>
                    <a:gd name="connsiteY9" fmla="*/ 423134 h 2309308"/>
                    <a:gd name="connsiteX10" fmla="*/ 753035 w 6045798"/>
                    <a:gd name="connsiteY10" fmla="*/ 598843 h 2309308"/>
                    <a:gd name="connsiteX11" fmla="*/ 767379 w 6045798"/>
                    <a:gd name="connsiteY11" fmla="*/ 598843 h 2309308"/>
                    <a:gd name="connsiteX12" fmla="*/ 767379 w 6045798"/>
                    <a:gd name="connsiteY12" fmla="*/ 634701 h 2309308"/>
                    <a:gd name="connsiteX13" fmla="*/ 785308 w 6045798"/>
                    <a:gd name="connsiteY13" fmla="*/ 634701 h 2309308"/>
                    <a:gd name="connsiteX14" fmla="*/ 785308 w 6045798"/>
                    <a:gd name="connsiteY14" fmla="*/ 634701 h 2309308"/>
                    <a:gd name="connsiteX15" fmla="*/ 803238 w 6045798"/>
                    <a:gd name="connsiteY15" fmla="*/ 652631 h 2309308"/>
                    <a:gd name="connsiteX16" fmla="*/ 803238 w 6045798"/>
                    <a:gd name="connsiteY16" fmla="*/ 695661 h 2309308"/>
                    <a:gd name="connsiteX17" fmla="*/ 1168998 w 6045798"/>
                    <a:gd name="connsiteY17" fmla="*/ 695661 h 2309308"/>
                    <a:gd name="connsiteX18" fmla="*/ 1168998 w 6045798"/>
                    <a:gd name="connsiteY18" fmla="*/ 710005 h 2309308"/>
                    <a:gd name="connsiteX19" fmla="*/ 1402080 w 6045798"/>
                    <a:gd name="connsiteY19" fmla="*/ 710005 h 2309308"/>
                    <a:gd name="connsiteX20" fmla="*/ 1402080 w 6045798"/>
                    <a:gd name="connsiteY20" fmla="*/ 738692 h 2309308"/>
                    <a:gd name="connsiteX21" fmla="*/ 1470212 w 6045798"/>
                    <a:gd name="connsiteY21" fmla="*/ 738692 h 2309308"/>
                    <a:gd name="connsiteX22" fmla="*/ 1470212 w 6045798"/>
                    <a:gd name="connsiteY22" fmla="*/ 824753 h 2309308"/>
                    <a:gd name="connsiteX23" fmla="*/ 1484555 w 6045798"/>
                    <a:gd name="connsiteY23" fmla="*/ 824753 h 2309308"/>
                    <a:gd name="connsiteX24" fmla="*/ 1484555 w 6045798"/>
                    <a:gd name="connsiteY24" fmla="*/ 889299 h 2309308"/>
                    <a:gd name="connsiteX25" fmla="*/ 1506071 w 6045798"/>
                    <a:gd name="connsiteY25" fmla="*/ 889299 h 2309308"/>
                    <a:gd name="connsiteX26" fmla="*/ 1506071 w 6045798"/>
                    <a:gd name="connsiteY26" fmla="*/ 982532 h 2309308"/>
                    <a:gd name="connsiteX27" fmla="*/ 1513242 w 6045798"/>
                    <a:gd name="connsiteY27" fmla="*/ 982532 h 2309308"/>
                    <a:gd name="connsiteX28" fmla="*/ 1513242 w 6045798"/>
                    <a:gd name="connsiteY28" fmla="*/ 1036320 h 2309308"/>
                    <a:gd name="connsiteX29" fmla="*/ 1552687 w 6045798"/>
                    <a:gd name="connsiteY29" fmla="*/ 1036320 h 2309308"/>
                    <a:gd name="connsiteX30" fmla="*/ 1552687 w 6045798"/>
                    <a:gd name="connsiteY30" fmla="*/ 1104452 h 2309308"/>
                    <a:gd name="connsiteX31" fmla="*/ 1584960 w 6045798"/>
                    <a:gd name="connsiteY31" fmla="*/ 1104452 h 2309308"/>
                    <a:gd name="connsiteX32" fmla="*/ 1584960 w 6045798"/>
                    <a:gd name="connsiteY32" fmla="*/ 1147483 h 2309308"/>
                    <a:gd name="connsiteX33" fmla="*/ 1857487 w 6045798"/>
                    <a:gd name="connsiteY33" fmla="*/ 1147483 h 2309308"/>
                    <a:gd name="connsiteX34" fmla="*/ 1857487 w 6045798"/>
                    <a:gd name="connsiteY34" fmla="*/ 1161826 h 2309308"/>
                    <a:gd name="connsiteX35" fmla="*/ 2083398 w 6045798"/>
                    <a:gd name="connsiteY35" fmla="*/ 1161826 h 2309308"/>
                    <a:gd name="connsiteX36" fmla="*/ 2083398 w 6045798"/>
                    <a:gd name="connsiteY36" fmla="*/ 1176170 h 2309308"/>
                    <a:gd name="connsiteX37" fmla="*/ 2234005 w 6045798"/>
                    <a:gd name="connsiteY37" fmla="*/ 1176170 h 2309308"/>
                    <a:gd name="connsiteX38" fmla="*/ 2234005 w 6045798"/>
                    <a:gd name="connsiteY38" fmla="*/ 1240716 h 2309308"/>
                    <a:gd name="connsiteX39" fmla="*/ 2262692 w 6045798"/>
                    <a:gd name="connsiteY39" fmla="*/ 1240716 h 2309308"/>
                    <a:gd name="connsiteX40" fmla="*/ 2262692 w 6045798"/>
                    <a:gd name="connsiteY40" fmla="*/ 1362636 h 2309308"/>
                    <a:gd name="connsiteX41" fmla="*/ 2294965 w 6045798"/>
                    <a:gd name="connsiteY41" fmla="*/ 1362636 h 2309308"/>
                    <a:gd name="connsiteX42" fmla="*/ 2294965 w 6045798"/>
                    <a:gd name="connsiteY42" fmla="*/ 1445111 h 2309308"/>
                    <a:gd name="connsiteX43" fmla="*/ 2327238 w 6045798"/>
                    <a:gd name="connsiteY43" fmla="*/ 1445111 h 2309308"/>
                    <a:gd name="connsiteX44" fmla="*/ 2327238 w 6045798"/>
                    <a:gd name="connsiteY44" fmla="*/ 1470212 h 2309308"/>
                    <a:gd name="connsiteX45" fmla="*/ 2560320 w 6045798"/>
                    <a:gd name="connsiteY45" fmla="*/ 1470212 h 2309308"/>
                    <a:gd name="connsiteX46" fmla="*/ 2560320 w 6045798"/>
                    <a:gd name="connsiteY46" fmla="*/ 1477384 h 2309308"/>
                    <a:gd name="connsiteX47" fmla="*/ 2987040 w 6045798"/>
                    <a:gd name="connsiteY47" fmla="*/ 1477384 h 2309308"/>
                    <a:gd name="connsiteX48" fmla="*/ 2987040 w 6045798"/>
                    <a:gd name="connsiteY48" fmla="*/ 1524000 h 2309308"/>
                    <a:gd name="connsiteX49" fmla="*/ 3022899 w 6045798"/>
                    <a:gd name="connsiteY49" fmla="*/ 1524000 h 2309308"/>
                    <a:gd name="connsiteX50" fmla="*/ 3022899 w 6045798"/>
                    <a:gd name="connsiteY50" fmla="*/ 1642334 h 2309308"/>
                    <a:gd name="connsiteX51" fmla="*/ 3065929 w 6045798"/>
                    <a:gd name="connsiteY51" fmla="*/ 1642334 h 2309308"/>
                    <a:gd name="connsiteX52" fmla="*/ 3065929 w 6045798"/>
                    <a:gd name="connsiteY52" fmla="*/ 1828800 h 2309308"/>
                    <a:gd name="connsiteX53" fmla="*/ 3159162 w 6045798"/>
                    <a:gd name="connsiteY53" fmla="*/ 1828800 h 2309308"/>
                    <a:gd name="connsiteX54" fmla="*/ 3159162 w 6045798"/>
                    <a:gd name="connsiteY54" fmla="*/ 1828800 h 2309308"/>
                    <a:gd name="connsiteX55" fmla="*/ 3159162 w 6045798"/>
                    <a:gd name="connsiteY55" fmla="*/ 1850316 h 2309308"/>
                    <a:gd name="connsiteX56" fmla="*/ 3356386 w 6045798"/>
                    <a:gd name="connsiteY56" fmla="*/ 1850316 h 2309308"/>
                    <a:gd name="connsiteX57" fmla="*/ 3356386 w 6045798"/>
                    <a:gd name="connsiteY57" fmla="*/ 1868245 h 2309308"/>
                    <a:gd name="connsiteX58" fmla="*/ 3442447 w 6045798"/>
                    <a:gd name="connsiteY58" fmla="*/ 1868245 h 2309308"/>
                    <a:gd name="connsiteX59" fmla="*/ 3442447 w 6045798"/>
                    <a:gd name="connsiteY59" fmla="*/ 1882588 h 2309308"/>
                    <a:gd name="connsiteX60" fmla="*/ 3765176 w 6045798"/>
                    <a:gd name="connsiteY60" fmla="*/ 1882588 h 2309308"/>
                    <a:gd name="connsiteX61" fmla="*/ 3765176 w 6045798"/>
                    <a:gd name="connsiteY61" fmla="*/ 1972236 h 2309308"/>
                    <a:gd name="connsiteX62" fmla="*/ 3797449 w 6045798"/>
                    <a:gd name="connsiteY62" fmla="*/ 1972236 h 2309308"/>
                    <a:gd name="connsiteX63" fmla="*/ 3797449 w 6045798"/>
                    <a:gd name="connsiteY63" fmla="*/ 2043953 h 2309308"/>
                    <a:gd name="connsiteX64" fmla="*/ 3854823 w 6045798"/>
                    <a:gd name="connsiteY64" fmla="*/ 2043953 h 2309308"/>
                    <a:gd name="connsiteX65" fmla="*/ 3854823 w 6045798"/>
                    <a:gd name="connsiteY65" fmla="*/ 2083398 h 2309308"/>
                    <a:gd name="connsiteX66" fmla="*/ 3973158 w 6045798"/>
                    <a:gd name="connsiteY66" fmla="*/ 2083398 h 2309308"/>
                    <a:gd name="connsiteX67" fmla="*/ 3973158 w 6045798"/>
                    <a:gd name="connsiteY67" fmla="*/ 2119257 h 2309308"/>
                    <a:gd name="connsiteX68" fmla="*/ 4489525 w 6045798"/>
                    <a:gd name="connsiteY68" fmla="*/ 2119257 h 2309308"/>
                    <a:gd name="connsiteX69" fmla="*/ 4489525 w 6045798"/>
                    <a:gd name="connsiteY69" fmla="*/ 2147944 h 2309308"/>
                    <a:gd name="connsiteX70" fmla="*/ 4557656 w 6045798"/>
                    <a:gd name="connsiteY70" fmla="*/ 2147944 h 2309308"/>
                    <a:gd name="connsiteX71" fmla="*/ 4557656 w 6045798"/>
                    <a:gd name="connsiteY71" fmla="*/ 2194560 h 2309308"/>
                    <a:gd name="connsiteX72" fmla="*/ 5292762 w 6045798"/>
                    <a:gd name="connsiteY72" fmla="*/ 2194560 h 2309308"/>
                    <a:gd name="connsiteX73" fmla="*/ 5292762 w 6045798"/>
                    <a:gd name="connsiteY73" fmla="*/ 2237591 h 2309308"/>
                    <a:gd name="connsiteX74" fmla="*/ 5328621 w 6045798"/>
                    <a:gd name="connsiteY74" fmla="*/ 2237591 h 2309308"/>
                    <a:gd name="connsiteX75" fmla="*/ 5328621 w 6045798"/>
                    <a:gd name="connsiteY75" fmla="*/ 2284207 h 2309308"/>
                    <a:gd name="connsiteX76" fmla="*/ 5411096 w 6045798"/>
                    <a:gd name="connsiteY76" fmla="*/ 2284207 h 2309308"/>
                    <a:gd name="connsiteX77" fmla="*/ 5411096 w 6045798"/>
                    <a:gd name="connsiteY77" fmla="*/ 2309308 h 2309308"/>
                    <a:gd name="connsiteX78" fmla="*/ 6045798 w 6045798"/>
                    <a:gd name="connsiteY78" fmla="*/ 2309308 h 2309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6045798" h="2309308">
                      <a:moveTo>
                        <a:pt x="0" y="0"/>
                      </a:moveTo>
                      <a:lnTo>
                        <a:pt x="606014" y="0"/>
                      </a:lnTo>
                      <a:lnTo>
                        <a:pt x="606014" y="50203"/>
                      </a:lnTo>
                      <a:lnTo>
                        <a:pt x="681318" y="50203"/>
                      </a:lnTo>
                      <a:lnTo>
                        <a:pt x="681318" y="89647"/>
                      </a:lnTo>
                      <a:lnTo>
                        <a:pt x="717176" y="89647"/>
                      </a:lnTo>
                      <a:lnTo>
                        <a:pt x="717176" y="240254"/>
                      </a:lnTo>
                      <a:lnTo>
                        <a:pt x="735106" y="240254"/>
                      </a:lnTo>
                      <a:lnTo>
                        <a:pt x="735106" y="423134"/>
                      </a:lnTo>
                      <a:lnTo>
                        <a:pt x="753035" y="423134"/>
                      </a:lnTo>
                      <a:lnTo>
                        <a:pt x="753035" y="598843"/>
                      </a:lnTo>
                      <a:lnTo>
                        <a:pt x="767379" y="598843"/>
                      </a:lnTo>
                      <a:lnTo>
                        <a:pt x="767379" y="634701"/>
                      </a:lnTo>
                      <a:lnTo>
                        <a:pt x="785308" y="634701"/>
                      </a:lnTo>
                      <a:lnTo>
                        <a:pt x="785308" y="634701"/>
                      </a:lnTo>
                      <a:lnTo>
                        <a:pt x="803238" y="652631"/>
                      </a:lnTo>
                      <a:lnTo>
                        <a:pt x="803238" y="695661"/>
                      </a:lnTo>
                      <a:lnTo>
                        <a:pt x="1168998" y="695661"/>
                      </a:lnTo>
                      <a:lnTo>
                        <a:pt x="1168998" y="710005"/>
                      </a:lnTo>
                      <a:lnTo>
                        <a:pt x="1402080" y="710005"/>
                      </a:lnTo>
                      <a:lnTo>
                        <a:pt x="1402080" y="738692"/>
                      </a:lnTo>
                      <a:lnTo>
                        <a:pt x="1470212" y="738692"/>
                      </a:lnTo>
                      <a:lnTo>
                        <a:pt x="1470212" y="824753"/>
                      </a:lnTo>
                      <a:lnTo>
                        <a:pt x="1484555" y="824753"/>
                      </a:lnTo>
                      <a:lnTo>
                        <a:pt x="1484555" y="889299"/>
                      </a:lnTo>
                      <a:lnTo>
                        <a:pt x="1506071" y="889299"/>
                      </a:lnTo>
                      <a:lnTo>
                        <a:pt x="1506071" y="982532"/>
                      </a:lnTo>
                      <a:lnTo>
                        <a:pt x="1513242" y="982532"/>
                      </a:lnTo>
                      <a:lnTo>
                        <a:pt x="1513242" y="1036320"/>
                      </a:lnTo>
                      <a:lnTo>
                        <a:pt x="1552687" y="1036320"/>
                      </a:lnTo>
                      <a:lnTo>
                        <a:pt x="1552687" y="1104452"/>
                      </a:lnTo>
                      <a:lnTo>
                        <a:pt x="1584960" y="1104452"/>
                      </a:lnTo>
                      <a:lnTo>
                        <a:pt x="1584960" y="1147483"/>
                      </a:lnTo>
                      <a:lnTo>
                        <a:pt x="1857487" y="1147483"/>
                      </a:lnTo>
                      <a:lnTo>
                        <a:pt x="1857487" y="1161826"/>
                      </a:lnTo>
                      <a:lnTo>
                        <a:pt x="2083398" y="1161826"/>
                      </a:lnTo>
                      <a:lnTo>
                        <a:pt x="2083398" y="1176170"/>
                      </a:lnTo>
                      <a:lnTo>
                        <a:pt x="2234005" y="1176170"/>
                      </a:lnTo>
                      <a:lnTo>
                        <a:pt x="2234005" y="1240716"/>
                      </a:lnTo>
                      <a:lnTo>
                        <a:pt x="2262692" y="1240716"/>
                      </a:lnTo>
                      <a:lnTo>
                        <a:pt x="2262692" y="1362636"/>
                      </a:lnTo>
                      <a:lnTo>
                        <a:pt x="2294965" y="1362636"/>
                      </a:lnTo>
                      <a:lnTo>
                        <a:pt x="2294965" y="1445111"/>
                      </a:lnTo>
                      <a:lnTo>
                        <a:pt x="2327238" y="1445111"/>
                      </a:lnTo>
                      <a:lnTo>
                        <a:pt x="2327238" y="1470212"/>
                      </a:lnTo>
                      <a:lnTo>
                        <a:pt x="2560320" y="1470212"/>
                      </a:lnTo>
                      <a:lnTo>
                        <a:pt x="2560320" y="1477384"/>
                      </a:lnTo>
                      <a:lnTo>
                        <a:pt x="2987040" y="1477384"/>
                      </a:lnTo>
                      <a:lnTo>
                        <a:pt x="2987040" y="1524000"/>
                      </a:lnTo>
                      <a:lnTo>
                        <a:pt x="3022899" y="1524000"/>
                      </a:lnTo>
                      <a:lnTo>
                        <a:pt x="3022899" y="1642334"/>
                      </a:lnTo>
                      <a:lnTo>
                        <a:pt x="3065929" y="1642334"/>
                      </a:lnTo>
                      <a:lnTo>
                        <a:pt x="3065929" y="1828800"/>
                      </a:lnTo>
                      <a:lnTo>
                        <a:pt x="3159162" y="1828800"/>
                      </a:lnTo>
                      <a:lnTo>
                        <a:pt x="3159162" y="1828800"/>
                      </a:lnTo>
                      <a:lnTo>
                        <a:pt x="3159162" y="1850316"/>
                      </a:lnTo>
                      <a:lnTo>
                        <a:pt x="3356386" y="1850316"/>
                      </a:lnTo>
                      <a:lnTo>
                        <a:pt x="3356386" y="1868245"/>
                      </a:lnTo>
                      <a:lnTo>
                        <a:pt x="3442447" y="1868245"/>
                      </a:lnTo>
                      <a:lnTo>
                        <a:pt x="3442447" y="1882588"/>
                      </a:lnTo>
                      <a:lnTo>
                        <a:pt x="3765176" y="1882588"/>
                      </a:lnTo>
                      <a:lnTo>
                        <a:pt x="3765176" y="1972236"/>
                      </a:lnTo>
                      <a:lnTo>
                        <a:pt x="3797449" y="1972236"/>
                      </a:lnTo>
                      <a:lnTo>
                        <a:pt x="3797449" y="2043953"/>
                      </a:lnTo>
                      <a:lnTo>
                        <a:pt x="3854823" y="2043953"/>
                      </a:lnTo>
                      <a:lnTo>
                        <a:pt x="3854823" y="2083398"/>
                      </a:lnTo>
                      <a:lnTo>
                        <a:pt x="3973158" y="2083398"/>
                      </a:lnTo>
                      <a:lnTo>
                        <a:pt x="3973158" y="2119257"/>
                      </a:lnTo>
                      <a:lnTo>
                        <a:pt x="4489525" y="2119257"/>
                      </a:lnTo>
                      <a:lnTo>
                        <a:pt x="4489525" y="2147944"/>
                      </a:lnTo>
                      <a:lnTo>
                        <a:pt x="4557656" y="2147944"/>
                      </a:lnTo>
                      <a:lnTo>
                        <a:pt x="4557656" y="2194560"/>
                      </a:lnTo>
                      <a:lnTo>
                        <a:pt x="5292762" y="2194560"/>
                      </a:lnTo>
                      <a:lnTo>
                        <a:pt x="5292762" y="2237591"/>
                      </a:lnTo>
                      <a:lnTo>
                        <a:pt x="5328621" y="2237591"/>
                      </a:lnTo>
                      <a:lnTo>
                        <a:pt x="5328621" y="2284207"/>
                      </a:lnTo>
                      <a:lnTo>
                        <a:pt x="5411096" y="2284207"/>
                      </a:lnTo>
                      <a:lnTo>
                        <a:pt x="5411096" y="2309308"/>
                      </a:lnTo>
                      <a:lnTo>
                        <a:pt x="6045798" y="2309308"/>
                      </a:lnTo>
                    </a:path>
                  </a:pathLst>
                </a:cu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grpSp>
        <p:sp>
          <p:nvSpPr>
            <p:cNvPr id="707" name="Rectangle 73">
              <a:extLst>
                <a:ext uri="{FF2B5EF4-FFF2-40B4-BE49-F238E27FC236}">
                  <a16:creationId xmlns:a16="http://schemas.microsoft.com/office/drawing/2014/main" id="{5C597D9B-0AB6-4D84-B90E-ECA5D0A881D9}"/>
                </a:ext>
              </a:extLst>
            </p:cNvPr>
            <p:cNvSpPr>
              <a:spLocks noChangeArrowheads="1"/>
            </p:cNvSpPr>
            <p:nvPr/>
          </p:nvSpPr>
          <p:spPr bwMode="auto">
            <a:xfrm>
              <a:off x="7144384" y="1885951"/>
              <a:ext cx="27411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100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08" name="Freeform 74">
              <a:extLst>
                <a:ext uri="{FF2B5EF4-FFF2-40B4-BE49-F238E27FC236}">
                  <a16:creationId xmlns:a16="http://schemas.microsoft.com/office/drawing/2014/main" id="{188CDB67-B426-48C8-9F92-F4F6E3948580}"/>
                </a:ext>
              </a:extLst>
            </p:cNvPr>
            <p:cNvSpPr>
              <a:spLocks/>
            </p:cNvSpPr>
            <p:nvPr/>
          </p:nvSpPr>
          <p:spPr bwMode="auto">
            <a:xfrm>
              <a:off x="7442834" y="1984376"/>
              <a:ext cx="3321050" cy="2273300"/>
            </a:xfrm>
            <a:custGeom>
              <a:avLst/>
              <a:gdLst>
                <a:gd name="T0" fmla="*/ 0 w 2092"/>
                <a:gd name="T1" fmla="*/ 0 h 1432"/>
                <a:gd name="T2" fmla="*/ 38 w 2092"/>
                <a:gd name="T3" fmla="*/ 0 h 1432"/>
                <a:gd name="T4" fmla="*/ 38 w 2092"/>
                <a:gd name="T5" fmla="*/ 1390 h 1432"/>
                <a:gd name="T6" fmla="*/ 2092 w 2092"/>
                <a:gd name="T7" fmla="*/ 1390 h 1432"/>
                <a:gd name="T8" fmla="*/ 2092 w 2092"/>
                <a:gd name="T9" fmla="*/ 1432 h 1432"/>
              </a:gdLst>
              <a:ahLst/>
              <a:cxnLst>
                <a:cxn ang="0">
                  <a:pos x="T0" y="T1"/>
                </a:cxn>
                <a:cxn ang="0">
                  <a:pos x="T2" y="T3"/>
                </a:cxn>
                <a:cxn ang="0">
                  <a:pos x="T4" y="T5"/>
                </a:cxn>
                <a:cxn ang="0">
                  <a:pos x="T6" y="T7"/>
                </a:cxn>
                <a:cxn ang="0">
                  <a:pos x="T8" y="T9"/>
                </a:cxn>
              </a:cxnLst>
              <a:rect l="0" t="0" r="r" b="b"/>
              <a:pathLst>
                <a:path w="2092" h="1432">
                  <a:moveTo>
                    <a:pt x="0" y="0"/>
                  </a:moveTo>
                  <a:lnTo>
                    <a:pt x="38" y="0"/>
                  </a:lnTo>
                  <a:lnTo>
                    <a:pt x="38" y="1390"/>
                  </a:lnTo>
                  <a:lnTo>
                    <a:pt x="2092" y="1390"/>
                  </a:lnTo>
                  <a:lnTo>
                    <a:pt x="2092" y="1432"/>
                  </a:lnTo>
                </a:path>
              </a:pathLst>
            </a:custGeom>
            <a:noFill/>
            <a:ln w="2857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09" name="Rectangle 75">
              <a:extLst>
                <a:ext uri="{FF2B5EF4-FFF2-40B4-BE49-F238E27FC236}">
                  <a16:creationId xmlns:a16="http://schemas.microsoft.com/office/drawing/2014/main" id="{85707157-2DF4-48FE-9672-FD5F0E79ABB6}"/>
                </a:ext>
              </a:extLst>
            </p:cNvPr>
            <p:cNvSpPr>
              <a:spLocks noChangeArrowheads="1"/>
            </p:cNvSpPr>
            <p:nvPr/>
          </p:nvSpPr>
          <p:spPr bwMode="auto">
            <a:xfrm>
              <a:off x="7236459" y="2308226"/>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80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10" name="Line 76">
              <a:extLst>
                <a:ext uri="{FF2B5EF4-FFF2-40B4-BE49-F238E27FC236}">
                  <a16:creationId xmlns:a16="http://schemas.microsoft.com/office/drawing/2014/main" id="{6FB0177B-2A38-4AB7-A3D5-9FE2F4FE8B3F}"/>
                </a:ext>
              </a:extLst>
            </p:cNvPr>
            <p:cNvSpPr>
              <a:spLocks noChangeShapeType="1"/>
            </p:cNvSpPr>
            <p:nvPr/>
          </p:nvSpPr>
          <p:spPr bwMode="auto">
            <a:xfrm>
              <a:off x="7442834" y="2406651"/>
              <a:ext cx="60325"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11" name="Rectangle 77">
              <a:extLst>
                <a:ext uri="{FF2B5EF4-FFF2-40B4-BE49-F238E27FC236}">
                  <a16:creationId xmlns:a16="http://schemas.microsoft.com/office/drawing/2014/main" id="{11504B75-AFD7-4611-ABB2-498DC6128214}"/>
                </a:ext>
              </a:extLst>
            </p:cNvPr>
            <p:cNvSpPr>
              <a:spLocks noChangeArrowheads="1"/>
            </p:cNvSpPr>
            <p:nvPr/>
          </p:nvSpPr>
          <p:spPr bwMode="auto">
            <a:xfrm>
              <a:off x="7236459" y="2755901"/>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60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12" name="Line 78">
              <a:extLst>
                <a:ext uri="{FF2B5EF4-FFF2-40B4-BE49-F238E27FC236}">
                  <a16:creationId xmlns:a16="http://schemas.microsoft.com/office/drawing/2014/main" id="{AB5DE444-796A-43A0-B0FA-8329B24ACC9A}"/>
                </a:ext>
              </a:extLst>
            </p:cNvPr>
            <p:cNvSpPr>
              <a:spLocks noChangeShapeType="1"/>
            </p:cNvSpPr>
            <p:nvPr/>
          </p:nvSpPr>
          <p:spPr bwMode="auto">
            <a:xfrm>
              <a:off x="7442834" y="2854326"/>
              <a:ext cx="60325"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13" name="Rectangle 79">
              <a:extLst>
                <a:ext uri="{FF2B5EF4-FFF2-40B4-BE49-F238E27FC236}">
                  <a16:creationId xmlns:a16="http://schemas.microsoft.com/office/drawing/2014/main" id="{BA42D1E7-EDBF-4433-984E-5C063E29639E}"/>
                </a:ext>
              </a:extLst>
            </p:cNvPr>
            <p:cNvSpPr>
              <a:spLocks noChangeArrowheads="1"/>
            </p:cNvSpPr>
            <p:nvPr/>
          </p:nvSpPr>
          <p:spPr bwMode="auto">
            <a:xfrm>
              <a:off x="7236459" y="3187701"/>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40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14" name="Line 80">
              <a:extLst>
                <a:ext uri="{FF2B5EF4-FFF2-40B4-BE49-F238E27FC236}">
                  <a16:creationId xmlns:a16="http://schemas.microsoft.com/office/drawing/2014/main" id="{4694A3F1-64E8-4C15-B233-581D97754C5D}"/>
                </a:ext>
              </a:extLst>
            </p:cNvPr>
            <p:cNvSpPr>
              <a:spLocks noChangeShapeType="1"/>
            </p:cNvSpPr>
            <p:nvPr/>
          </p:nvSpPr>
          <p:spPr bwMode="auto">
            <a:xfrm>
              <a:off x="7442834" y="3286126"/>
              <a:ext cx="60325"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15" name="Rectangle 81">
              <a:extLst>
                <a:ext uri="{FF2B5EF4-FFF2-40B4-BE49-F238E27FC236}">
                  <a16:creationId xmlns:a16="http://schemas.microsoft.com/office/drawing/2014/main" id="{D760621B-9219-476B-A389-1EF291CD1A43}"/>
                </a:ext>
              </a:extLst>
            </p:cNvPr>
            <p:cNvSpPr>
              <a:spLocks noChangeArrowheads="1"/>
            </p:cNvSpPr>
            <p:nvPr/>
          </p:nvSpPr>
          <p:spPr bwMode="auto">
            <a:xfrm>
              <a:off x="7236459" y="3606801"/>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20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16" name="Line 82">
              <a:extLst>
                <a:ext uri="{FF2B5EF4-FFF2-40B4-BE49-F238E27FC236}">
                  <a16:creationId xmlns:a16="http://schemas.microsoft.com/office/drawing/2014/main" id="{E148D047-1BDF-4B5C-B3C7-9FF5945706E5}"/>
                </a:ext>
              </a:extLst>
            </p:cNvPr>
            <p:cNvSpPr>
              <a:spLocks noChangeShapeType="1"/>
            </p:cNvSpPr>
            <p:nvPr/>
          </p:nvSpPr>
          <p:spPr bwMode="auto">
            <a:xfrm>
              <a:off x="7442834" y="3705226"/>
              <a:ext cx="60325"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17" name="Rectangle 83">
              <a:extLst>
                <a:ext uri="{FF2B5EF4-FFF2-40B4-BE49-F238E27FC236}">
                  <a16:creationId xmlns:a16="http://schemas.microsoft.com/office/drawing/2014/main" id="{205D2DE6-EA2E-4F18-B1CD-4F514366B88D}"/>
                </a:ext>
              </a:extLst>
            </p:cNvPr>
            <p:cNvSpPr>
              <a:spLocks noChangeArrowheads="1"/>
            </p:cNvSpPr>
            <p:nvPr/>
          </p:nvSpPr>
          <p:spPr bwMode="auto">
            <a:xfrm>
              <a:off x="7325359" y="4048126"/>
              <a:ext cx="91372" cy="21544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18" name="Rectangle 84">
              <a:extLst>
                <a:ext uri="{FF2B5EF4-FFF2-40B4-BE49-F238E27FC236}">
                  <a16:creationId xmlns:a16="http://schemas.microsoft.com/office/drawing/2014/main" id="{B9EA399F-B2D2-4A30-B4BA-075EC8A98A76}"/>
                </a:ext>
              </a:extLst>
            </p:cNvPr>
            <p:cNvSpPr>
              <a:spLocks noChangeArrowheads="1"/>
            </p:cNvSpPr>
            <p:nvPr/>
          </p:nvSpPr>
          <p:spPr bwMode="auto">
            <a:xfrm>
              <a:off x="10674984" y="4248151"/>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42</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19" name="Line 85">
              <a:extLst>
                <a:ext uri="{FF2B5EF4-FFF2-40B4-BE49-F238E27FC236}">
                  <a16:creationId xmlns:a16="http://schemas.microsoft.com/office/drawing/2014/main" id="{A9FC894E-397E-486A-90B6-E941E38942D5}"/>
                </a:ext>
              </a:extLst>
            </p:cNvPr>
            <p:cNvSpPr>
              <a:spLocks noChangeShapeType="1"/>
            </p:cNvSpPr>
            <p:nvPr/>
          </p:nvSpPr>
          <p:spPr bwMode="auto">
            <a:xfrm>
              <a:off x="10541634" y="4191001"/>
              <a:ext cx="0" cy="66675"/>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20" name="Rectangle 86">
              <a:extLst>
                <a:ext uri="{FF2B5EF4-FFF2-40B4-BE49-F238E27FC236}">
                  <a16:creationId xmlns:a16="http://schemas.microsoft.com/office/drawing/2014/main" id="{4423D646-34D3-47FC-9B76-0D24351D5E6C}"/>
                </a:ext>
              </a:extLst>
            </p:cNvPr>
            <p:cNvSpPr>
              <a:spLocks noChangeArrowheads="1"/>
            </p:cNvSpPr>
            <p:nvPr/>
          </p:nvSpPr>
          <p:spPr bwMode="auto">
            <a:xfrm>
              <a:off x="10452734" y="4248151"/>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39</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21" name="Line 87">
              <a:extLst>
                <a:ext uri="{FF2B5EF4-FFF2-40B4-BE49-F238E27FC236}">
                  <a16:creationId xmlns:a16="http://schemas.microsoft.com/office/drawing/2014/main" id="{2950DCB9-EE99-4054-AC79-2922928F4DB8}"/>
                </a:ext>
              </a:extLst>
            </p:cNvPr>
            <p:cNvSpPr>
              <a:spLocks noChangeShapeType="1"/>
            </p:cNvSpPr>
            <p:nvPr/>
          </p:nvSpPr>
          <p:spPr bwMode="auto">
            <a:xfrm>
              <a:off x="10306684" y="4191001"/>
              <a:ext cx="0" cy="66675"/>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22" name="Rectangle 88">
              <a:extLst>
                <a:ext uri="{FF2B5EF4-FFF2-40B4-BE49-F238E27FC236}">
                  <a16:creationId xmlns:a16="http://schemas.microsoft.com/office/drawing/2014/main" id="{CF6652C9-00CF-4851-8BB8-9FC911FA61D6}"/>
                </a:ext>
              </a:extLst>
            </p:cNvPr>
            <p:cNvSpPr>
              <a:spLocks noChangeArrowheads="1"/>
            </p:cNvSpPr>
            <p:nvPr/>
          </p:nvSpPr>
          <p:spPr bwMode="auto">
            <a:xfrm>
              <a:off x="10214609" y="4248151"/>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36</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23" name="Line 89">
              <a:extLst>
                <a:ext uri="{FF2B5EF4-FFF2-40B4-BE49-F238E27FC236}">
                  <a16:creationId xmlns:a16="http://schemas.microsoft.com/office/drawing/2014/main" id="{5E1031EE-26BB-431B-9600-53F50135620D}"/>
                </a:ext>
              </a:extLst>
            </p:cNvPr>
            <p:cNvSpPr>
              <a:spLocks noChangeShapeType="1"/>
            </p:cNvSpPr>
            <p:nvPr/>
          </p:nvSpPr>
          <p:spPr bwMode="auto">
            <a:xfrm>
              <a:off x="9843134" y="4191001"/>
              <a:ext cx="0" cy="66675"/>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24" name="Rectangle 90">
              <a:extLst>
                <a:ext uri="{FF2B5EF4-FFF2-40B4-BE49-F238E27FC236}">
                  <a16:creationId xmlns:a16="http://schemas.microsoft.com/office/drawing/2014/main" id="{FDF7A323-D222-4902-9E4B-8D293C364E90}"/>
                </a:ext>
              </a:extLst>
            </p:cNvPr>
            <p:cNvSpPr>
              <a:spLocks noChangeArrowheads="1"/>
            </p:cNvSpPr>
            <p:nvPr/>
          </p:nvSpPr>
          <p:spPr bwMode="auto">
            <a:xfrm>
              <a:off x="9754234" y="4248151"/>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30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25" name="Line 91">
              <a:extLst>
                <a:ext uri="{FF2B5EF4-FFF2-40B4-BE49-F238E27FC236}">
                  <a16:creationId xmlns:a16="http://schemas.microsoft.com/office/drawing/2014/main" id="{DEA021E4-6F5E-45FF-A04D-D7D4E3B0D936}"/>
                </a:ext>
              </a:extLst>
            </p:cNvPr>
            <p:cNvSpPr>
              <a:spLocks noChangeShapeType="1"/>
            </p:cNvSpPr>
            <p:nvPr/>
          </p:nvSpPr>
          <p:spPr bwMode="auto">
            <a:xfrm>
              <a:off x="10078084" y="4191001"/>
              <a:ext cx="0" cy="66675"/>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26" name="Rectangle 92">
              <a:extLst>
                <a:ext uri="{FF2B5EF4-FFF2-40B4-BE49-F238E27FC236}">
                  <a16:creationId xmlns:a16="http://schemas.microsoft.com/office/drawing/2014/main" id="{1BC853E9-63ED-4015-9896-099E55BB3B8A}"/>
                </a:ext>
              </a:extLst>
            </p:cNvPr>
            <p:cNvSpPr>
              <a:spLocks noChangeArrowheads="1"/>
            </p:cNvSpPr>
            <p:nvPr/>
          </p:nvSpPr>
          <p:spPr bwMode="auto">
            <a:xfrm>
              <a:off x="9989184" y="4248151"/>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33</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27" name="Line 93">
              <a:extLst>
                <a:ext uri="{FF2B5EF4-FFF2-40B4-BE49-F238E27FC236}">
                  <a16:creationId xmlns:a16="http://schemas.microsoft.com/office/drawing/2014/main" id="{27B6BA88-8E72-45AB-A7E7-12B7967C4DE2}"/>
                </a:ext>
              </a:extLst>
            </p:cNvPr>
            <p:cNvSpPr>
              <a:spLocks noChangeShapeType="1"/>
            </p:cNvSpPr>
            <p:nvPr/>
          </p:nvSpPr>
          <p:spPr bwMode="auto">
            <a:xfrm>
              <a:off x="9608184" y="4191001"/>
              <a:ext cx="0" cy="66675"/>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28" name="Rectangle 94">
              <a:extLst>
                <a:ext uri="{FF2B5EF4-FFF2-40B4-BE49-F238E27FC236}">
                  <a16:creationId xmlns:a16="http://schemas.microsoft.com/office/drawing/2014/main" id="{8D5958D7-D66A-4073-A253-27D3E10AF6B5}"/>
                </a:ext>
              </a:extLst>
            </p:cNvPr>
            <p:cNvSpPr>
              <a:spLocks noChangeArrowheads="1"/>
            </p:cNvSpPr>
            <p:nvPr/>
          </p:nvSpPr>
          <p:spPr bwMode="auto">
            <a:xfrm>
              <a:off x="9519284" y="4248151"/>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27</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29" name="Line 99">
              <a:extLst>
                <a:ext uri="{FF2B5EF4-FFF2-40B4-BE49-F238E27FC236}">
                  <a16:creationId xmlns:a16="http://schemas.microsoft.com/office/drawing/2014/main" id="{AC2AC278-1634-458D-8D2E-418FB09F1043}"/>
                </a:ext>
              </a:extLst>
            </p:cNvPr>
            <p:cNvSpPr>
              <a:spLocks noChangeShapeType="1"/>
            </p:cNvSpPr>
            <p:nvPr/>
          </p:nvSpPr>
          <p:spPr bwMode="auto">
            <a:xfrm>
              <a:off x="9379584" y="4191001"/>
              <a:ext cx="0" cy="66675"/>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30" name="Rectangle 100">
              <a:extLst>
                <a:ext uri="{FF2B5EF4-FFF2-40B4-BE49-F238E27FC236}">
                  <a16:creationId xmlns:a16="http://schemas.microsoft.com/office/drawing/2014/main" id="{40BBAD70-160F-4C04-B601-80BF223A9954}"/>
                </a:ext>
              </a:extLst>
            </p:cNvPr>
            <p:cNvSpPr>
              <a:spLocks noChangeArrowheads="1"/>
            </p:cNvSpPr>
            <p:nvPr/>
          </p:nvSpPr>
          <p:spPr bwMode="auto">
            <a:xfrm>
              <a:off x="9290684" y="4248151"/>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24</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31" name="Line 101">
              <a:extLst>
                <a:ext uri="{FF2B5EF4-FFF2-40B4-BE49-F238E27FC236}">
                  <a16:creationId xmlns:a16="http://schemas.microsoft.com/office/drawing/2014/main" id="{4AE6A733-4D53-4C9A-878A-92C99CE5CAB1}"/>
                </a:ext>
              </a:extLst>
            </p:cNvPr>
            <p:cNvSpPr>
              <a:spLocks noChangeShapeType="1"/>
            </p:cNvSpPr>
            <p:nvPr/>
          </p:nvSpPr>
          <p:spPr bwMode="auto">
            <a:xfrm>
              <a:off x="9144634" y="4191001"/>
              <a:ext cx="0" cy="66675"/>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32" name="Rectangle 102">
              <a:extLst>
                <a:ext uri="{FF2B5EF4-FFF2-40B4-BE49-F238E27FC236}">
                  <a16:creationId xmlns:a16="http://schemas.microsoft.com/office/drawing/2014/main" id="{4BBDE409-F098-42FE-9584-1170B59C845B}"/>
                </a:ext>
              </a:extLst>
            </p:cNvPr>
            <p:cNvSpPr>
              <a:spLocks noChangeArrowheads="1"/>
            </p:cNvSpPr>
            <p:nvPr/>
          </p:nvSpPr>
          <p:spPr bwMode="auto">
            <a:xfrm>
              <a:off x="9055734" y="4248151"/>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21</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33" name="Line 103">
              <a:extLst>
                <a:ext uri="{FF2B5EF4-FFF2-40B4-BE49-F238E27FC236}">
                  <a16:creationId xmlns:a16="http://schemas.microsoft.com/office/drawing/2014/main" id="{F86C6899-6CE2-4825-A3C8-3CEEF58789DC}"/>
                </a:ext>
              </a:extLst>
            </p:cNvPr>
            <p:cNvSpPr>
              <a:spLocks noChangeShapeType="1"/>
            </p:cNvSpPr>
            <p:nvPr/>
          </p:nvSpPr>
          <p:spPr bwMode="auto">
            <a:xfrm>
              <a:off x="8922384" y="4191001"/>
              <a:ext cx="0" cy="66675"/>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34" name="Rectangle 104">
              <a:extLst>
                <a:ext uri="{FF2B5EF4-FFF2-40B4-BE49-F238E27FC236}">
                  <a16:creationId xmlns:a16="http://schemas.microsoft.com/office/drawing/2014/main" id="{ECEBD5B5-CCD5-4FB9-B92D-C1603941D79C}"/>
                </a:ext>
              </a:extLst>
            </p:cNvPr>
            <p:cNvSpPr>
              <a:spLocks noChangeArrowheads="1"/>
            </p:cNvSpPr>
            <p:nvPr/>
          </p:nvSpPr>
          <p:spPr bwMode="auto">
            <a:xfrm>
              <a:off x="8833484" y="4248151"/>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18</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35" name="Line 105">
              <a:extLst>
                <a:ext uri="{FF2B5EF4-FFF2-40B4-BE49-F238E27FC236}">
                  <a16:creationId xmlns:a16="http://schemas.microsoft.com/office/drawing/2014/main" id="{9CA43E56-6305-492A-AF33-62DF66B81958}"/>
                </a:ext>
              </a:extLst>
            </p:cNvPr>
            <p:cNvSpPr>
              <a:spLocks noChangeShapeType="1"/>
            </p:cNvSpPr>
            <p:nvPr/>
          </p:nvSpPr>
          <p:spPr bwMode="auto">
            <a:xfrm>
              <a:off x="7760334" y="4191001"/>
              <a:ext cx="0" cy="66675"/>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36" name="Rectangle 106">
              <a:extLst>
                <a:ext uri="{FF2B5EF4-FFF2-40B4-BE49-F238E27FC236}">
                  <a16:creationId xmlns:a16="http://schemas.microsoft.com/office/drawing/2014/main" id="{86E92DE3-FA40-423C-8085-24DC6A76DE44}"/>
                </a:ext>
              </a:extLst>
            </p:cNvPr>
            <p:cNvSpPr>
              <a:spLocks noChangeArrowheads="1"/>
            </p:cNvSpPr>
            <p:nvPr/>
          </p:nvSpPr>
          <p:spPr bwMode="auto">
            <a:xfrm>
              <a:off x="7715884" y="4248151"/>
              <a:ext cx="913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3</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37" name="Line 107">
              <a:extLst>
                <a:ext uri="{FF2B5EF4-FFF2-40B4-BE49-F238E27FC236}">
                  <a16:creationId xmlns:a16="http://schemas.microsoft.com/office/drawing/2014/main" id="{3936565A-71D2-4417-A2B5-ADAD43CB883D}"/>
                </a:ext>
              </a:extLst>
            </p:cNvPr>
            <p:cNvSpPr>
              <a:spLocks noChangeShapeType="1"/>
            </p:cNvSpPr>
            <p:nvPr/>
          </p:nvSpPr>
          <p:spPr bwMode="auto">
            <a:xfrm>
              <a:off x="7528559" y="4191001"/>
              <a:ext cx="0" cy="66675"/>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38" name="Rectangle 108">
              <a:extLst>
                <a:ext uri="{FF2B5EF4-FFF2-40B4-BE49-F238E27FC236}">
                  <a16:creationId xmlns:a16="http://schemas.microsoft.com/office/drawing/2014/main" id="{F29A45EF-AC07-475C-BB05-A85937836428}"/>
                </a:ext>
              </a:extLst>
            </p:cNvPr>
            <p:cNvSpPr>
              <a:spLocks noChangeArrowheads="1"/>
            </p:cNvSpPr>
            <p:nvPr/>
          </p:nvSpPr>
          <p:spPr bwMode="auto">
            <a:xfrm>
              <a:off x="7487284" y="4248151"/>
              <a:ext cx="913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39" name="Line 109">
              <a:extLst>
                <a:ext uri="{FF2B5EF4-FFF2-40B4-BE49-F238E27FC236}">
                  <a16:creationId xmlns:a16="http://schemas.microsoft.com/office/drawing/2014/main" id="{42A066DD-C38C-4CA1-8031-69356C88E2C9}"/>
                </a:ext>
              </a:extLst>
            </p:cNvPr>
            <p:cNvSpPr>
              <a:spLocks noChangeShapeType="1"/>
            </p:cNvSpPr>
            <p:nvPr/>
          </p:nvSpPr>
          <p:spPr bwMode="auto">
            <a:xfrm>
              <a:off x="8446134" y="4191001"/>
              <a:ext cx="0" cy="66675"/>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40" name="Rectangle 110">
              <a:extLst>
                <a:ext uri="{FF2B5EF4-FFF2-40B4-BE49-F238E27FC236}">
                  <a16:creationId xmlns:a16="http://schemas.microsoft.com/office/drawing/2014/main" id="{95F1C61D-B815-473B-BE56-BA54F6953507}"/>
                </a:ext>
              </a:extLst>
            </p:cNvPr>
            <p:cNvSpPr>
              <a:spLocks noChangeArrowheads="1"/>
            </p:cNvSpPr>
            <p:nvPr/>
          </p:nvSpPr>
          <p:spPr bwMode="auto">
            <a:xfrm>
              <a:off x="8357234" y="4248151"/>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12</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41" name="Line 111">
              <a:extLst>
                <a:ext uri="{FF2B5EF4-FFF2-40B4-BE49-F238E27FC236}">
                  <a16:creationId xmlns:a16="http://schemas.microsoft.com/office/drawing/2014/main" id="{28ECF46E-479C-488A-8387-FA17471B0EBA}"/>
                </a:ext>
              </a:extLst>
            </p:cNvPr>
            <p:cNvSpPr>
              <a:spLocks noChangeShapeType="1"/>
            </p:cNvSpPr>
            <p:nvPr/>
          </p:nvSpPr>
          <p:spPr bwMode="auto">
            <a:xfrm>
              <a:off x="8681084" y="4191001"/>
              <a:ext cx="0" cy="66675"/>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42" name="Rectangle 112">
              <a:extLst>
                <a:ext uri="{FF2B5EF4-FFF2-40B4-BE49-F238E27FC236}">
                  <a16:creationId xmlns:a16="http://schemas.microsoft.com/office/drawing/2014/main" id="{5867E7D1-E59E-4D61-BC32-807974640F06}"/>
                </a:ext>
              </a:extLst>
            </p:cNvPr>
            <p:cNvSpPr>
              <a:spLocks noChangeArrowheads="1"/>
            </p:cNvSpPr>
            <p:nvPr/>
          </p:nvSpPr>
          <p:spPr bwMode="auto">
            <a:xfrm>
              <a:off x="8592184" y="4248151"/>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15</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43" name="Line 113">
              <a:extLst>
                <a:ext uri="{FF2B5EF4-FFF2-40B4-BE49-F238E27FC236}">
                  <a16:creationId xmlns:a16="http://schemas.microsoft.com/office/drawing/2014/main" id="{103FF6DA-A2D1-4866-A22B-9EFDEDF3AC9D}"/>
                </a:ext>
              </a:extLst>
            </p:cNvPr>
            <p:cNvSpPr>
              <a:spLocks noChangeShapeType="1"/>
            </p:cNvSpPr>
            <p:nvPr/>
          </p:nvSpPr>
          <p:spPr bwMode="auto">
            <a:xfrm>
              <a:off x="8220709" y="4191001"/>
              <a:ext cx="0" cy="66675"/>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44" name="Rectangle 114">
              <a:extLst>
                <a:ext uri="{FF2B5EF4-FFF2-40B4-BE49-F238E27FC236}">
                  <a16:creationId xmlns:a16="http://schemas.microsoft.com/office/drawing/2014/main" id="{BFA44BFB-1402-486B-B554-8E07BFBFB0EC}"/>
                </a:ext>
              </a:extLst>
            </p:cNvPr>
            <p:cNvSpPr>
              <a:spLocks noChangeArrowheads="1"/>
            </p:cNvSpPr>
            <p:nvPr/>
          </p:nvSpPr>
          <p:spPr bwMode="auto">
            <a:xfrm>
              <a:off x="8176259" y="4248151"/>
              <a:ext cx="913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9</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45" name="Line 115">
              <a:extLst>
                <a:ext uri="{FF2B5EF4-FFF2-40B4-BE49-F238E27FC236}">
                  <a16:creationId xmlns:a16="http://schemas.microsoft.com/office/drawing/2014/main" id="{DFFC347A-7898-469E-B1F7-A7BA5D3C1C39}"/>
                </a:ext>
              </a:extLst>
            </p:cNvPr>
            <p:cNvSpPr>
              <a:spLocks noChangeShapeType="1"/>
            </p:cNvSpPr>
            <p:nvPr/>
          </p:nvSpPr>
          <p:spPr bwMode="auto">
            <a:xfrm>
              <a:off x="7995284" y="4191001"/>
              <a:ext cx="0" cy="66675"/>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46" name="Rectangle 116">
              <a:extLst>
                <a:ext uri="{FF2B5EF4-FFF2-40B4-BE49-F238E27FC236}">
                  <a16:creationId xmlns:a16="http://schemas.microsoft.com/office/drawing/2014/main" id="{4150960D-A344-49DA-92DB-F9CEF2E993E2}"/>
                </a:ext>
              </a:extLst>
            </p:cNvPr>
            <p:cNvSpPr>
              <a:spLocks noChangeArrowheads="1"/>
            </p:cNvSpPr>
            <p:nvPr/>
          </p:nvSpPr>
          <p:spPr bwMode="auto">
            <a:xfrm>
              <a:off x="7950834" y="4248151"/>
              <a:ext cx="913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6</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47" name="Line 155">
              <a:extLst>
                <a:ext uri="{FF2B5EF4-FFF2-40B4-BE49-F238E27FC236}">
                  <a16:creationId xmlns:a16="http://schemas.microsoft.com/office/drawing/2014/main" id="{B7BFA0D2-B625-4302-AF40-6DFD63FFD26B}"/>
                </a:ext>
              </a:extLst>
            </p:cNvPr>
            <p:cNvSpPr>
              <a:spLocks noChangeShapeType="1"/>
            </p:cNvSpPr>
            <p:nvPr/>
          </p:nvSpPr>
          <p:spPr bwMode="auto">
            <a:xfrm>
              <a:off x="7442834" y="4146551"/>
              <a:ext cx="60325"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48" name="Freeform 276">
              <a:extLst>
                <a:ext uri="{FF2B5EF4-FFF2-40B4-BE49-F238E27FC236}">
                  <a16:creationId xmlns:a16="http://schemas.microsoft.com/office/drawing/2014/main" id="{C48F15E0-7ACB-4117-9F95-89FC4E4F009F}"/>
                </a:ext>
              </a:extLst>
            </p:cNvPr>
            <p:cNvSpPr>
              <a:spLocks/>
            </p:cNvSpPr>
            <p:nvPr/>
          </p:nvSpPr>
          <p:spPr bwMode="auto">
            <a:xfrm>
              <a:off x="8350884" y="2809876"/>
              <a:ext cx="47625" cy="85725"/>
            </a:xfrm>
            <a:custGeom>
              <a:avLst/>
              <a:gdLst>
                <a:gd name="T0" fmla="*/ 30 w 30"/>
                <a:gd name="T1" fmla="*/ 26 h 54"/>
                <a:gd name="T2" fmla="*/ 30 w 30"/>
                <a:gd name="T3" fmla="*/ 26 h 54"/>
                <a:gd name="T4" fmla="*/ 28 w 30"/>
                <a:gd name="T5" fmla="*/ 36 h 54"/>
                <a:gd name="T6" fmla="*/ 26 w 30"/>
                <a:gd name="T7" fmla="*/ 46 h 54"/>
                <a:gd name="T8" fmla="*/ 20 w 30"/>
                <a:gd name="T9" fmla="*/ 52 h 54"/>
                <a:gd name="T10" fmla="*/ 16 w 30"/>
                <a:gd name="T11" fmla="*/ 54 h 54"/>
                <a:gd name="T12" fmla="*/ 16 w 30"/>
                <a:gd name="T13" fmla="*/ 54 h 54"/>
                <a:gd name="T14" fmla="*/ 10 w 30"/>
                <a:gd name="T15" fmla="*/ 52 h 54"/>
                <a:gd name="T16" fmla="*/ 4 w 30"/>
                <a:gd name="T17" fmla="*/ 46 h 54"/>
                <a:gd name="T18" fmla="*/ 2 w 30"/>
                <a:gd name="T19" fmla="*/ 36 h 54"/>
                <a:gd name="T20" fmla="*/ 0 w 30"/>
                <a:gd name="T21" fmla="*/ 26 h 54"/>
                <a:gd name="T22" fmla="*/ 0 w 30"/>
                <a:gd name="T23" fmla="*/ 26 h 54"/>
                <a:gd name="T24" fmla="*/ 2 w 30"/>
                <a:gd name="T25" fmla="*/ 16 h 54"/>
                <a:gd name="T26" fmla="*/ 4 w 30"/>
                <a:gd name="T27" fmla="*/ 8 h 54"/>
                <a:gd name="T28" fmla="*/ 10 w 30"/>
                <a:gd name="T29" fmla="*/ 2 h 54"/>
                <a:gd name="T30" fmla="*/ 16 w 30"/>
                <a:gd name="T31" fmla="*/ 0 h 54"/>
                <a:gd name="T32" fmla="*/ 16 w 30"/>
                <a:gd name="T33" fmla="*/ 0 h 54"/>
                <a:gd name="T34" fmla="*/ 20 w 30"/>
                <a:gd name="T35" fmla="*/ 2 h 54"/>
                <a:gd name="T36" fmla="*/ 26 w 30"/>
                <a:gd name="T37" fmla="*/ 8 h 54"/>
                <a:gd name="T38" fmla="*/ 28 w 30"/>
                <a:gd name="T39" fmla="*/ 16 h 54"/>
                <a:gd name="T40" fmla="*/ 30 w 30"/>
                <a:gd name="T41" fmla="*/ 26 h 54"/>
                <a:gd name="T42" fmla="*/ 30 w 30"/>
                <a:gd name="T43" fmla="*/ 2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 h="54">
                  <a:moveTo>
                    <a:pt x="30" y="26"/>
                  </a:moveTo>
                  <a:lnTo>
                    <a:pt x="30" y="26"/>
                  </a:lnTo>
                  <a:lnTo>
                    <a:pt x="28" y="36"/>
                  </a:lnTo>
                  <a:lnTo>
                    <a:pt x="26" y="46"/>
                  </a:lnTo>
                  <a:lnTo>
                    <a:pt x="20" y="52"/>
                  </a:lnTo>
                  <a:lnTo>
                    <a:pt x="16" y="54"/>
                  </a:lnTo>
                  <a:lnTo>
                    <a:pt x="16" y="54"/>
                  </a:lnTo>
                  <a:lnTo>
                    <a:pt x="10" y="52"/>
                  </a:lnTo>
                  <a:lnTo>
                    <a:pt x="4" y="46"/>
                  </a:lnTo>
                  <a:lnTo>
                    <a:pt x="2" y="36"/>
                  </a:lnTo>
                  <a:lnTo>
                    <a:pt x="0" y="26"/>
                  </a:lnTo>
                  <a:lnTo>
                    <a:pt x="0" y="26"/>
                  </a:lnTo>
                  <a:lnTo>
                    <a:pt x="2" y="16"/>
                  </a:lnTo>
                  <a:lnTo>
                    <a:pt x="4" y="8"/>
                  </a:lnTo>
                  <a:lnTo>
                    <a:pt x="10" y="2"/>
                  </a:lnTo>
                  <a:lnTo>
                    <a:pt x="16" y="0"/>
                  </a:lnTo>
                  <a:lnTo>
                    <a:pt x="16" y="0"/>
                  </a:lnTo>
                  <a:lnTo>
                    <a:pt x="20" y="2"/>
                  </a:lnTo>
                  <a:lnTo>
                    <a:pt x="26" y="8"/>
                  </a:lnTo>
                  <a:lnTo>
                    <a:pt x="28" y="16"/>
                  </a:lnTo>
                  <a:lnTo>
                    <a:pt x="30" y="26"/>
                  </a:lnTo>
                  <a:lnTo>
                    <a:pt x="30" y="26"/>
                  </a:ln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49" name="Oval 748">
              <a:extLst>
                <a:ext uri="{FF2B5EF4-FFF2-40B4-BE49-F238E27FC236}">
                  <a16:creationId xmlns:a16="http://schemas.microsoft.com/office/drawing/2014/main" id="{4ABD4CF2-0973-4EB4-AFF6-BBB70997AE15}"/>
                </a:ext>
              </a:extLst>
            </p:cNvPr>
            <p:cNvSpPr/>
            <p:nvPr/>
          </p:nvSpPr>
          <p:spPr bwMode="auto">
            <a:xfrm>
              <a:off x="7659628" y="1947761"/>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0" name="Oval 749">
              <a:extLst>
                <a:ext uri="{FF2B5EF4-FFF2-40B4-BE49-F238E27FC236}">
                  <a16:creationId xmlns:a16="http://schemas.microsoft.com/office/drawing/2014/main" id="{A5D89FA7-734C-442A-8927-74D5EE9C5A34}"/>
                </a:ext>
              </a:extLst>
            </p:cNvPr>
            <p:cNvSpPr/>
            <p:nvPr/>
          </p:nvSpPr>
          <p:spPr bwMode="auto">
            <a:xfrm>
              <a:off x="7684028" y="1948727"/>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1" name="Oval 750">
              <a:extLst>
                <a:ext uri="{FF2B5EF4-FFF2-40B4-BE49-F238E27FC236}">
                  <a16:creationId xmlns:a16="http://schemas.microsoft.com/office/drawing/2014/main" id="{329019C7-1207-4C44-8E47-04BA6BB7AE7D}"/>
                </a:ext>
              </a:extLst>
            </p:cNvPr>
            <p:cNvSpPr/>
            <p:nvPr/>
          </p:nvSpPr>
          <p:spPr bwMode="auto">
            <a:xfrm>
              <a:off x="7769775" y="2206573"/>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2" name="Oval 751">
              <a:extLst>
                <a:ext uri="{FF2B5EF4-FFF2-40B4-BE49-F238E27FC236}">
                  <a16:creationId xmlns:a16="http://schemas.microsoft.com/office/drawing/2014/main" id="{5324E2AC-4596-4F90-9423-53465F9459AC}"/>
                </a:ext>
              </a:extLst>
            </p:cNvPr>
            <p:cNvSpPr/>
            <p:nvPr/>
          </p:nvSpPr>
          <p:spPr bwMode="auto">
            <a:xfrm>
              <a:off x="7786517" y="2365285"/>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3" name="Oval 752">
              <a:extLst>
                <a:ext uri="{FF2B5EF4-FFF2-40B4-BE49-F238E27FC236}">
                  <a16:creationId xmlns:a16="http://schemas.microsoft.com/office/drawing/2014/main" id="{84DD5255-0987-48C4-B619-63EA8CDF4595}"/>
                </a:ext>
              </a:extLst>
            </p:cNvPr>
            <p:cNvSpPr/>
            <p:nvPr/>
          </p:nvSpPr>
          <p:spPr bwMode="auto">
            <a:xfrm>
              <a:off x="7971609" y="2411365"/>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4" name="Oval 753">
              <a:extLst>
                <a:ext uri="{FF2B5EF4-FFF2-40B4-BE49-F238E27FC236}">
                  <a16:creationId xmlns:a16="http://schemas.microsoft.com/office/drawing/2014/main" id="{93CD4101-9FA2-491B-8546-1F6DCAE4B725}"/>
                </a:ext>
              </a:extLst>
            </p:cNvPr>
            <p:cNvSpPr/>
            <p:nvPr/>
          </p:nvSpPr>
          <p:spPr bwMode="auto">
            <a:xfrm>
              <a:off x="8030740" y="2468787"/>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5" name="Oval 754">
              <a:extLst>
                <a:ext uri="{FF2B5EF4-FFF2-40B4-BE49-F238E27FC236}">
                  <a16:creationId xmlns:a16="http://schemas.microsoft.com/office/drawing/2014/main" id="{F8185575-7DAE-4237-9C27-3C41D99EBB8A}"/>
                </a:ext>
              </a:extLst>
            </p:cNvPr>
            <p:cNvSpPr/>
            <p:nvPr/>
          </p:nvSpPr>
          <p:spPr bwMode="auto">
            <a:xfrm>
              <a:off x="8057087" y="2586557"/>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6" name="Oval 755">
              <a:extLst>
                <a:ext uri="{FF2B5EF4-FFF2-40B4-BE49-F238E27FC236}">
                  <a16:creationId xmlns:a16="http://schemas.microsoft.com/office/drawing/2014/main" id="{84ABDAE0-E1AD-44CF-9B36-8BF8B0F5592E}"/>
                </a:ext>
              </a:extLst>
            </p:cNvPr>
            <p:cNvSpPr/>
            <p:nvPr/>
          </p:nvSpPr>
          <p:spPr bwMode="auto">
            <a:xfrm>
              <a:off x="8064747" y="2627542"/>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7" name="Oval 756">
              <a:extLst>
                <a:ext uri="{FF2B5EF4-FFF2-40B4-BE49-F238E27FC236}">
                  <a16:creationId xmlns:a16="http://schemas.microsoft.com/office/drawing/2014/main" id="{57874830-2F99-455F-B0BE-D84AF9010882}"/>
                </a:ext>
              </a:extLst>
            </p:cNvPr>
            <p:cNvSpPr/>
            <p:nvPr/>
          </p:nvSpPr>
          <p:spPr bwMode="auto">
            <a:xfrm>
              <a:off x="8120686" y="2696391"/>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8" name="Oval 757">
              <a:extLst>
                <a:ext uri="{FF2B5EF4-FFF2-40B4-BE49-F238E27FC236}">
                  <a16:creationId xmlns:a16="http://schemas.microsoft.com/office/drawing/2014/main" id="{985C99EE-B602-4AD4-9824-429753A5D132}"/>
                </a:ext>
              </a:extLst>
            </p:cNvPr>
            <p:cNvSpPr/>
            <p:nvPr/>
          </p:nvSpPr>
          <p:spPr bwMode="auto">
            <a:xfrm>
              <a:off x="8253181" y="2709017"/>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9" name="Oval 758">
              <a:extLst>
                <a:ext uri="{FF2B5EF4-FFF2-40B4-BE49-F238E27FC236}">
                  <a16:creationId xmlns:a16="http://schemas.microsoft.com/office/drawing/2014/main" id="{E184606C-69B3-4212-B8C0-378EB9D8841D}"/>
                </a:ext>
              </a:extLst>
            </p:cNvPr>
            <p:cNvSpPr/>
            <p:nvPr/>
          </p:nvSpPr>
          <p:spPr bwMode="auto">
            <a:xfrm>
              <a:off x="8319454" y="2709993"/>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0" name="Oval 759">
              <a:extLst>
                <a:ext uri="{FF2B5EF4-FFF2-40B4-BE49-F238E27FC236}">
                  <a16:creationId xmlns:a16="http://schemas.microsoft.com/office/drawing/2014/main" id="{3FBB2B41-0765-4A77-AB25-F7CBDBC5D867}"/>
                </a:ext>
              </a:extLst>
            </p:cNvPr>
            <p:cNvSpPr/>
            <p:nvPr/>
          </p:nvSpPr>
          <p:spPr bwMode="auto">
            <a:xfrm>
              <a:off x="8328606" y="2778641"/>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1" name="Oval 760">
              <a:extLst>
                <a:ext uri="{FF2B5EF4-FFF2-40B4-BE49-F238E27FC236}">
                  <a16:creationId xmlns:a16="http://schemas.microsoft.com/office/drawing/2014/main" id="{04DAFB37-8C7E-4355-9F7C-0937940FDD08}"/>
                </a:ext>
              </a:extLst>
            </p:cNvPr>
            <p:cNvSpPr/>
            <p:nvPr/>
          </p:nvSpPr>
          <p:spPr bwMode="auto">
            <a:xfrm>
              <a:off x="8341956" y="2835170"/>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2" name="Oval 761">
              <a:extLst>
                <a:ext uri="{FF2B5EF4-FFF2-40B4-BE49-F238E27FC236}">
                  <a16:creationId xmlns:a16="http://schemas.microsoft.com/office/drawing/2014/main" id="{552AB939-86ED-416C-B3BD-24C3910BCDD9}"/>
                </a:ext>
              </a:extLst>
            </p:cNvPr>
            <p:cNvSpPr/>
            <p:nvPr/>
          </p:nvSpPr>
          <p:spPr bwMode="auto">
            <a:xfrm>
              <a:off x="8355176" y="2898670"/>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3" name="Oval 762">
              <a:extLst>
                <a:ext uri="{FF2B5EF4-FFF2-40B4-BE49-F238E27FC236}">
                  <a16:creationId xmlns:a16="http://schemas.microsoft.com/office/drawing/2014/main" id="{507EED35-0ED5-4609-A855-3F0F7667424E}"/>
                </a:ext>
              </a:extLst>
            </p:cNvPr>
            <p:cNvSpPr/>
            <p:nvPr/>
          </p:nvSpPr>
          <p:spPr bwMode="auto">
            <a:xfrm>
              <a:off x="8474900" y="2901973"/>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4" name="Oval 763">
              <a:extLst>
                <a:ext uri="{FF2B5EF4-FFF2-40B4-BE49-F238E27FC236}">
                  <a16:creationId xmlns:a16="http://schemas.microsoft.com/office/drawing/2014/main" id="{33849A8E-0ACE-4C5A-8CBB-CBFAC77A2C61}"/>
                </a:ext>
              </a:extLst>
            </p:cNvPr>
            <p:cNvSpPr/>
            <p:nvPr/>
          </p:nvSpPr>
          <p:spPr bwMode="auto">
            <a:xfrm>
              <a:off x="8561376" y="2907021"/>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5" name="Oval 764">
              <a:extLst>
                <a:ext uri="{FF2B5EF4-FFF2-40B4-BE49-F238E27FC236}">
                  <a16:creationId xmlns:a16="http://schemas.microsoft.com/office/drawing/2014/main" id="{45C3CE7F-DBD6-433B-BED8-C3D0269F8855}"/>
                </a:ext>
              </a:extLst>
            </p:cNvPr>
            <p:cNvSpPr/>
            <p:nvPr/>
          </p:nvSpPr>
          <p:spPr bwMode="auto">
            <a:xfrm>
              <a:off x="8630284" y="3028845"/>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6" name="Oval 765">
              <a:extLst>
                <a:ext uri="{FF2B5EF4-FFF2-40B4-BE49-F238E27FC236}">
                  <a16:creationId xmlns:a16="http://schemas.microsoft.com/office/drawing/2014/main" id="{3D72728C-0A2E-44B0-A422-C96FDD50AB5E}"/>
                </a:ext>
              </a:extLst>
            </p:cNvPr>
            <p:cNvSpPr/>
            <p:nvPr/>
          </p:nvSpPr>
          <p:spPr bwMode="auto">
            <a:xfrm>
              <a:off x="8636634" y="3079645"/>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7" name="Oval 766">
              <a:extLst>
                <a:ext uri="{FF2B5EF4-FFF2-40B4-BE49-F238E27FC236}">
                  <a16:creationId xmlns:a16="http://schemas.microsoft.com/office/drawing/2014/main" id="{83C3BA7F-EF4B-47F0-BDDB-930E2F85614F}"/>
                </a:ext>
              </a:extLst>
            </p:cNvPr>
            <p:cNvSpPr/>
            <p:nvPr/>
          </p:nvSpPr>
          <p:spPr bwMode="auto">
            <a:xfrm>
              <a:off x="8663906" y="3146426"/>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8" name="Oval 767">
              <a:extLst>
                <a:ext uri="{FF2B5EF4-FFF2-40B4-BE49-F238E27FC236}">
                  <a16:creationId xmlns:a16="http://schemas.microsoft.com/office/drawing/2014/main" id="{A7DC04B6-A640-4E40-B746-831CD465691B}"/>
                </a:ext>
              </a:extLst>
            </p:cNvPr>
            <p:cNvSpPr/>
            <p:nvPr/>
          </p:nvSpPr>
          <p:spPr bwMode="auto">
            <a:xfrm>
              <a:off x="8930268" y="3305873"/>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9" name="Oval 768">
              <a:extLst>
                <a:ext uri="{FF2B5EF4-FFF2-40B4-BE49-F238E27FC236}">
                  <a16:creationId xmlns:a16="http://schemas.microsoft.com/office/drawing/2014/main" id="{28802A24-59E7-4569-BB98-C01CE6CCE411}"/>
                </a:ext>
              </a:extLst>
            </p:cNvPr>
            <p:cNvSpPr/>
            <p:nvPr/>
          </p:nvSpPr>
          <p:spPr bwMode="auto">
            <a:xfrm>
              <a:off x="8974637" y="3329896"/>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70" name="Oval 769">
              <a:extLst>
                <a:ext uri="{FF2B5EF4-FFF2-40B4-BE49-F238E27FC236}">
                  <a16:creationId xmlns:a16="http://schemas.microsoft.com/office/drawing/2014/main" id="{9D53B818-DA84-4ECB-8031-6C07EAFB9F53}"/>
                </a:ext>
              </a:extLst>
            </p:cNvPr>
            <p:cNvSpPr/>
            <p:nvPr/>
          </p:nvSpPr>
          <p:spPr bwMode="auto">
            <a:xfrm>
              <a:off x="9192863" y="3335297"/>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71" name="Oval 770">
              <a:extLst>
                <a:ext uri="{FF2B5EF4-FFF2-40B4-BE49-F238E27FC236}">
                  <a16:creationId xmlns:a16="http://schemas.microsoft.com/office/drawing/2014/main" id="{D55367C3-160B-40CC-BAA4-0D4554F3D44F}"/>
                </a:ext>
              </a:extLst>
            </p:cNvPr>
            <p:cNvSpPr/>
            <p:nvPr/>
          </p:nvSpPr>
          <p:spPr bwMode="auto">
            <a:xfrm>
              <a:off x="9463700" y="3387127"/>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72" name="Oval 771">
              <a:extLst>
                <a:ext uri="{FF2B5EF4-FFF2-40B4-BE49-F238E27FC236}">
                  <a16:creationId xmlns:a16="http://schemas.microsoft.com/office/drawing/2014/main" id="{3F01D1BC-147A-4449-84CA-3C2489F290E5}"/>
                </a:ext>
              </a:extLst>
            </p:cNvPr>
            <p:cNvSpPr/>
            <p:nvPr/>
          </p:nvSpPr>
          <p:spPr bwMode="auto">
            <a:xfrm>
              <a:off x="9521070" y="3461684"/>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73" name="Oval 772">
              <a:extLst>
                <a:ext uri="{FF2B5EF4-FFF2-40B4-BE49-F238E27FC236}">
                  <a16:creationId xmlns:a16="http://schemas.microsoft.com/office/drawing/2014/main" id="{9A9417BD-A3B9-4D74-842C-75EDA0F9E619}"/>
                </a:ext>
              </a:extLst>
            </p:cNvPr>
            <p:cNvSpPr/>
            <p:nvPr/>
          </p:nvSpPr>
          <p:spPr bwMode="auto">
            <a:xfrm>
              <a:off x="9750498" y="3451566"/>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74" name="Oval 773">
              <a:extLst>
                <a:ext uri="{FF2B5EF4-FFF2-40B4-BE49-F238E27FC236}">
                  <a16:creationId xmlns:a16="http://schemas.microsoft.com/office/drawing/2014/main" id="{3AEE01E1-BB15-4B83-A70C-EC511DB37AB1}"/>
                </a:ext>
              </a:extLst>
            </p:cNvPr>
            <p:cNvSpPr/>
            <p:nvPr/>
          </p:nvSpPr>
          <p:spPr bwMode="auto">
            <a:xfrm>
              <a:off x="10024003" y="3541114"/>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75" name="Oval 774">
              <a:extLst>
                <a:ext uri="{FF2B5EF4-FFF2-40B4-BE49-F238E27FC236}">
                  <a16:creationId xmlns:a16="http://schemas.microsoft.com/office/drawing/2014/main" id="{02DADAF6-7B43-4A32-882B-90EDF1A19FEA}"/>
                </a:ext>
              </a:extLst>
            </p:cNvPr>
            <p:cNvSpPr/>
            <p:nvPr/>
          </p:nvSpPr>
          <p:spPr bwMode="auto">
            <a:xfrm>
              <a:off x="10228664" y="3710622"/>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15783333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Shape 52">
            <a:extLst>
              <a:ext uri="{FF2B5EF4-FFF2-40B4-BE49-F238E27FC236}">
                <a16:creationId xmlns:a16="http://schemas.microsoft.com/office/drawing/2014/main" id="{B7DCB6DC-89BE-4457-85A2-5189D2A7AF6C}"/>
              </a:ext>
            </a:extLst>
          </p:cNvPr>
          <p:cNvSpPr/>
          <p:nvPr/>
        </p:nvSpPr>
        <p:spPr bwMode="auto">
          <a:xfrm>
            <a:off x="4786313" y="2228850"/>
            <a:ext cx="3124200" cy="1138238"/>
          </a:xfrm>
          <a:custGeom>
            <a:avLst/>
            <a:gdLst>
              <a:gd name="connsiteX0" fmla="*/ 0 w 3124200"/>
              <a:gd name="connsiteY0" fmla="*/ 0 h 1138238"/>
              <a:gd name="connsiteX1" fmla="*/ 328612 w 3124200"/>
              <a:gd name="connsiteY1" fmla="*/ 9525 h 1138238"/>
              <a:gd name="connsiteX2" fmla="*/ 352425 w 3124200"/>
              <a:gd name="connsiteY2" fmla="*/ 38100 h 1138238"/>
              <a:gd name="connsiteX3" fmla="*/ 528637 w 3124200"/>
              <a:gd name="connsiteY3" fmla="*/ 42863 h 1138238"/>
              <a:gd name="connsiteX4" fmla="*/ 528637 w 3124200"/>
              <a:gd name="connsiteY4" fmla="*/ 42863 h 1138238"/>
              <a:gd name="connsiteX5" fmla="*/ 666750 w 3124200"/>
              <a:gd name="connsiteY5" fmla="*/ 90488 h 1138238"/>
              <a:gd name="connsiteX6" fmla="*/ 690562 w 3124200"/>
              <a:gd name="connsiteY6" fmla="*/ 109538 h 1138238"/>
              <a:gd name="connsiteX7" fmla="*/ 800100 w 3124200"/>
              <a:gd name="connsiteY7" fmla="*/ 123825 h 1138238"/>
              <a:gd name="connsiteX8" fmla="*/ 800100 w 3124200"/>
              <a:gd name="connsiteY8" fmla="*/ 147638 h 1138238"/>
              <a:gd name="connsiteX9" fmla="*/ 847725 w 3124200"/>
              <a:gd name="connsiteY9" fmla="*/ 152400 h 1138238"/>
              <a:gd name="connsiteX10" fmla="*/ 871537 w 3124200"/>
              <a:gd name="connsiteY10" fmla="*/ 195263 h 1138238"/>
              <a:gd name="connsiteX11" fmla="*/ 909637 w 3124200"/>
              <a:gd name="connsiteY11" fmla="*/ 204788 h 1138238"/>
              <a:gd name="connsiteX12" fmla="*/ 933450 w 3124200"/>
              <a:gd name="connsiteY12" fmla="*/ 219075 h 1138238"/>
              <a:gd name="connsiteX13" fmla="*/ 985837 w 3124200"/>
              <a:gd name="connsiteY13" fmla="*/ 219075 h 1138238"/>
              <a:gd name="connsiteX14" fmla="*/ 1023937 w 3124200"/>
              <a:gd name="connsiteY14" fmla="*/ 271463 h 1138238"/>
              <a:gd name="connsiteX15" fmla="*/ 1100137 w 3124200"/>
              <a:gd name="connsiteY15" fmla="*/ 276225 h 1138238"/>
              <a:gd name="connsiteX16" fmla="*/ 1152525 w 3124200"/>
              <a:gd name="connsiteY16" fmla="*/ 314325 h 1138238"/>
              <a:gd name="connsiteX17" fmla="*/ 1257300 w 3124200"/>
              <a:gd name="connsiteY17" fmla="*/ 309563 h 1138238"/>
              <a:gd name="connsiteX18" fmla="*/ 1285875 w 3124200"/>
              <a:gd name="connsiteY18" fmla="*/ 361950 h 1138238"/>
              <a:gd name="connsiteX19" fmla="*/ 1352550 w 3124200"/>
              <a:gd name="connsiteY19" fmla="*/ 404813 h 1138238"/>
              <a:gd name="connsiteX20" fmla="*/ 1466850 w 3124200"/>
              <a:gd name="connsiteY20" fmla="*/ 447675 h 1138238"/>
              <a:gd name="connsiteX21" fmla="*/ 1533525 w 3124200"/>
              <a:gd name="connsiteY21" fmla="*/ 509588 h 1138238"/>
              <a:gd name="connsiteX22" fmla="*/ 1576387 w 3124200"/>
              <a:gd name="connsiteY22" fmla="*/ 542925 h 1138238"/>
              <a:gd name="connsiteX23" fmla="*/ 1633537 w 3124200"/>
              <a:gd name="connsiteY23" fmla="*/ 595313 h 1138238"/>
              <a:gd name="connsiteX24" fmla="*/ 1700212 w 3124200"/>
              <a:gd name="connsiteY24" fmla="*/ 609600 h 1138238"/>
              <a:gd name="connsiteX25" fmla="*/ 1724025 w 3124200"/>
              <a:gd name="connsiteY25" fmla="*/ 619125 h 1138238"/>
              <a:gd name="connsiteX26" fmla="*/ 1752600 w 3124200"/>
              <a:gd name="connsiteY26" fmla="*/ 628650 h 1138238"/>
              <a:gd name="connsiteX27" fmla="*/ 1752600 w 3124200"/>
              <a:gd name="connsiteY27" fmla="*/ 657225 h 1138238"/>
              <a:gd name="connsiteX28" fmla="*/ 1847850 w 3124200"/>
              <a:gd name="connsiteY28" fmla="*/ 666750 h 1138238"/>
              <a:gd name="connsiteX29" fmla="*/ 1881187 w 3124200"/>
              <a:gd name="connsiteY29" fmla="*/ 704850 h 1138238"/>
              <a:gd name="connsiteX30" fmla="*/ 2009775 w 3124200"/>
              <a:gd name="connsiteY30" fmla="*/ 704850 h 1138238"/>
              <a:gd name="connsiteX31" fmla="*/ 2062162 w 3124200"/>
              <a:gd name="connsiteY31" fmla="*/ 762000 h 1138238"/>
              <a:gd name="connsiteX32" fmla="*/ 2100262 w 3124200"/>
              <a:gd name="connsiteY32" fmla="*/ 766763 h 1138238"/>
              <a:gd name="connsiteX33" fmla="*/ 2143125 w 3124200"/>
              <a:gd name="connsiteY33" fmla="*/ 800100 h 1138238"/>
              <a:gd name="connsiteX34" fmla="*/ 2224087 w 3124200"/>
              <a:gd name="connsiteY34" fmla="*/ 814388 h 1138238"/>
              <a:gd name="connsiteX35" fmla="*/ 2257425 w 3124200"/>
              <a:gd name="connsiteY35" fmla="*/ 842963 h 1138238"/>
              <a:gd name="connsiteX36" fmla="*/ 2362200 w 3124200"/>
              <a:gd name="connsiteY36" fmla="*/ 857250 h 1138238"/>
              <a:gd name="connsiteX37" fmla="*/ 2386012 w 3124200"/>
              <a:gd name="connsiteY37" fmla="*/ 933450 h 1138238"/>
              <a:gd name="connsiteX38" fmla="*/ 2433637 w 3124200"/>
              <a:gd name="connsiteY38" fmla="*/ 933450 h 1138238"/>
              <a:gd name="connsiteX39" fmla="*/ 2462212 w 3124200"/>
              <a:gd name="connsiteY39" fmla="*/ 990600 h 1138238"/>
              <a:gd name="connsiteX40" fmla="*/ 2505075 w 3124200"/>
              <a:gd name="connsiteY40" fmla="*/ 995363 h 1138238"/>
              <a:gd name="connsiteX41" fmla="*/ 2505075 w 3124200"/>
              <a:gd name="connsiteY41" fmla="*/ 1038225 h 1138238"/>
              <a:gd name="connsiteX42" fmla="*/ 2566987 w 3124200"/>
              <a:gd name="connsiteY42" fmla="*/ 1042988 h 1138238"/>
              <a:gd name="connsiteX43" fmla="*/ 2571750 w 3124200"/>
              <a:gd name="connsiteY43" fmla="*/ 1071563 h 1138238"/>
              <a:gd name="connsiteX44" fmla="*/ 2605087 w 3124200"/>
              <a:gd name="connsiteY44" fmla="*/ 1066800 h 1138238"/>
              <a:gd name="connsiteX45" fmla="*/ 2605087 w 3124200"/>
              <a:gd name="connsiteY45" fmla="*/ 1095375 h 1138238"/>
              <a:gd name="connsiteX46" fmla="*/ 2747962 w 3124200"/>
              <a:gd name="connsiteY46" fmla="*/ 1095375 h 1138238"/>
              <a:gd name="connsiteX47" fmla="*/ 2747962 w 3124200"/>
              <a:gd name="connsiteY47" fmla="*/ 1095375 h 1138238"/>
              <a:gd name="connsiteX48" fmla="*/ 2747962 w 3124200"/>
              <a:gd name="connsiteY48" fmla="*/ 1138238 h 1138238"/>
              <a:gd name="connsiteX49" fmla="*/ 3124200 w 3124200"/>
              <a:gd name="connsiteY49" fmla="*/ 1133475 h 1138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124200" h="1138238">
                <a:moveTo>
                  <a:pt x="0" y="0"/>
                </a:moveTo>
                <a:lnTo>
                  <a:pt x="328612" y="9525"/>
                </a:lnTo>
                <a:lnTo>
                  <a:pt x="352425" y="38100"/>
                </a:lnTo>
                <a:lnTo>
                  <a:pt x="528637" y="42863"/>
                </a:lnTo>
                <a:lnTo>
                  <a:pt x="528637" y="42863"/>
                </a:lnTo>
                <a:lnTo>
                  <a:pt x="666750" y="90488"/>
                </a:lnTo>
                <a:lnTo>
                  <a:pt x="690562" y="109538"/>
                </a:lnTo>
                <a:lnTo>
                  <a:pt x="800100" y="123825"/>
                </a:lnTo>
                <a:lnTo>
                  <a:pt x="800100" y="147638"/>
                </a:lnTo>
                <a:lnTo>
                  <a:pt x="847725" y="152400"/>
                </a:lnTo>
                <a:lnTo>
                  <a:pt x="871537" y="195263"/>
                </a:lnTo>
                <a:lnTo>
                  <a:pt x="909637" y="204788"/>
                </a:lnTo>
                <a:lnTo>
                  <a:pt x="933450" y="219075"/>
                </a:lnTo>
                <a:lnTo>
                  <a:pt x="985837" y="219075"/>
                </a:lnTo>
                <a:lnTo>
                  <a:pt x="1023937" y="271463"/>
                </a:lnTo>
                <a:lnTo>
                  <a:pt x="1100137" y="276225"/>
                </a:lnTo>
                <a:lnTo>
                  <a:pt x="1152525" y="314325"/>
                </a:lnTo>
                <a:lnTo>
                  <a:pt x="1257300" y="309563"/>
                </a:lnTo>
                <a:lnTo>
                  <a:pt x="1285875" y="361950"/>
                </a:lnTo>
                <a:lnTo>
                  <a:pt x="1352550" y="404813"/>
                </a:lnTo>
                <a:lnTo>
                  <a:pt x="1466850" y="447675"/>
                </a:lnTo>
                <a:lnTo>
                  <a:pt x="1533525" y="509588"/>
                </a:lnTo>
                <a:lnTo>
                  <a:pt x="1576387" y="542925"/>
                </a:lnTo>
                <a:lnTo>
                  <a:pt x="1633537" y="595313"/>
                </a:lnTo>
                <a:lnTo>
                  <a:pt x="1700212" y="609600"/>
                </a:lnTo>
                <a:lnTo>
                  <a:pt x="1724025" y="619125"/>
                </a:lnTo>
                <a:lnTo>
                  <a:pt x="1752600" y="628650"/>
                </a:lnTo>
                <a:lnTo>
                  <a:pt x="1752600" y="657225"/>
                </a:lnTo>
                <a:lnTo>
                  <a:pt x="1847850" y="666750"/>
                </a:lnTo>
                <a:lnTo>
                  <a:pt x="1881187" y="704850"/>
                </a:lnTo>
                <a:lnTo>
                  <a:pt x="2009775" y="704850"/>
                </a:lnTo>
                <a:lnTo>
                  <a:pt x="2062162" y="762000"/>
                </a:lnTo>
                <a:lnTo>
                  <a:pt x="2100262" y="766763"/>
                </a:lnTo>
                <a:lnTo>
                  <a:pt x="2143125" y="800100"/>
                </a:lnTo>
                <a:lnTo>
                  <a:pt x="2224087" y="814388"/>
                </a:lnTo>
                <a:lnTo>
                  <a:pt x="2257425" y="842963"/>
                </a:lnTo>
                <a:lnTo>
                  <a:pt x="2362200" y="857250"/>
                </a:lnTo>
                <a:lnTo>
                  <a:pt x="2386012" y="933450"/>
                </a:lnTo>
                <a:lnTo>
                  <a:pt x="2433637" y="933450"/>
                </a:lnTo>
                <a:lnTo>
                  <a:pt x="2462212" y="990600"/>
                </a:lnTo>
                <a:lnTo>
                  <a:pt x="2505075" y="995363"/>
                </a:lnTo>
                <a:lnTo>
                  <a:pt x="2505075" y="1038225"/>
                </a:lnTo>
                <a:lnTo>
                  <a:pt x="2566987" y="1042988"/>
                </a:lnTo>
                <a:lnTo>
                  <a:pt x="2571750" y="1071563"/>
                </a:lnTo>
                <a:lnTo>
                  <a:pt x="2605087" y="1066800"/>
                </a:lnTo>
                <a:lnTo>
                  <a:pt x="2605087" y="1095375"/>
                </a:lnTo>
                <a:lnTo>
                  <a:pt x="2747962" y="1095375"/>
                </a:lnTo>
                <a:lnTo>
                  <a:pt x="2747962" y="1095375"/>
                </a:lnTo>
                <a:lnTo>
                  <a:pt x="2747962" y="1138238"/>
                </a:lnTo>
                <a:lnTo>
                  <a:pt x="3124200" y="1133475"/>
                </a:lnTo>
              </a:path>
            </a:pathLst>
          </a:custGeom>
          <a:noFill/>
          <a:ln w="28575">
            <a:solidFill>
              <a:schemeClr val="accent3"/>
            </a:solidFill>
            <a:miter lim="800000"/>
            <a:headEnd/>
            <a:tailEnd/>
          </a:ln>
        </p:spPr>
        <p:txBody>
          <a:bodyPr rtlCol="0" anchor="ctr"/>
          <a:lstStyle/>
          <a:p>
            <a:pPr algn="ctr"/>
            <a:endParaRPr lang="en-US" dirty="0"/>
          </a:p>
        </p:txBody>
      </p:sp>
      <p:sp>
        <p:nvSpPr>
          <p:cNvPr id="51" name="Freeform: Shape 50">
            <a:extLst>
              <a:ext uri="{FF2B5EF4-FFF2-40B4-BE49-F238E27FC236}">
                <a16:creationId xmlns:a16="http://schemas.microsoft.com/office/drawing/2014/main" id="{0E325FF2-8BDF-4562-BC68-E83C13EEB41B}"/>
              </a:ext>
            </a:extLst>
          </p:cNvPr>
          <p:cNvSpPr/>
          <p:nvPr/>
        </p:nvSpPr>
        <p:spPr bwMode="auto">
          <a:xfrm>
            <a:off x="4791075" y="2243135"/>
            <a:ext cx="3128963" cy="1114425"/>
          </a:xfrm>
          <a:custGeom>
            <a:avLst/>
            <a:gdLst>
              <a:gd name="connsiteX0" fmla="*/ 3128963 w 3128963"/>
              <a:gd name="connsiteY0" fmla="*/ 1114425 h 1114425"/>
              <a:gd name="connsiteX1" fmla="*/ 2909888 w 3128963"/>
              <a:gd name="connsiteY1" fmla="*/ 1114425 h 1114425"/>
              <a:gd name="connsiteX2" fmla="*/ 2909888 w 3128963"/>
              <a:gd name="connsiteY2" fmla="*/ 900113 h 1114425"/>
              <a:gd name="connsiteX3" fmla="*/ 2847975 w 3128963"/>
              <a:gd name="connsiteY3" fmla="*/ 900113 h 1114425"/>
              <a:gd name="connsiteX4" fmla="*/ 2847975 w 3128963"/>
              <a:gd name="connsiteY4" fmla="*/ 866775 h 1114425"/>
              <a:gd name="connsiteX5" fmla="*/ 2795588 w 3128963"/>
              <a:gd name="connsiteY5" fmla="*/ 866775 h 1114425"/>
              <a:gd name="connsiteX6" fmla="*/ 2795588 w 3128963"/>
              <a:gd name="connsiteY6" fmla="*/ 800100 h 1114425"/>
              <a:gd name="connsiteX7" fmla="*/ 2747963 w 3128963"/>
              <a:gd name="connsiteY7" fmla="*/ 800100 h 1114425"/>
              <a:gd name="connsiteX8" fmla="*/ 2747963 w 3128963"/>
              <a:gd name="connsiteY8" fmla="*/ 800100 h 1114425"/>
              <a:gd name="connsiteX9" fmla="*/ 2747963 w 3128963"/>
              <a:gd name="connsiteY9" fmla="*/ 766763 h 1114425"/>
              <a:gd name="connsiteX10" fmla="*/ 2538413 w 3128963"/>
              <a:gd name="connsiteY10" fmla="*/ 766763 h 1114425"/>
              <a:gd name="connsiteX11" fmla="*/ 2538413 w 3128963"/>
              <a:gd name="connsiteY11" fmla="*/ 723900 h 1114425"/>
              <a:gd name="connsiteX12" fmla="*/ 2457450 w 3128963"/>
              <a:gd name="connsiteY12" fmla="*/ 723900 h 1114425"/>
              <a:gd name="connsiteX13" fmla="*/ 2457450 w 3128963"/>
              <a:gd name="connsiteY13" fmla="*/ 700088 h 1114425"/>
              <a:gd name="connsiteX14" fmla="*/ 2400300 w 3128963"/>
              <a:gd name="connsiteY14" fmla="*/ 700088 h 1114425"/>
              <a:gd name="connsiteX15" fmla="*/ 2400300 w 3128963"/>
              <a:gd name="connsiteY15" fmla="*/ 700088 h 1114425"/>
              <a:gd name="connsiteX16" fmla="*/ 2347913 w 3128963"/>
              <a:gd name="connsiteY16" fmla="*/ 700088 h 1114425"/>
              <a:gd name="connsiteX17" fmla="*/ 2347913 w 3128963"/>
              <a:gd name="connsiteY17" fmla="*/ 657225 h 1114425"/>
              <a:gd name="connsiteX18" fmla="*/ 2238375 w 3128963"/>
              <a:gd name="connsiteY18" fmla="*/ 657225 h 1114425"/>
              <a:gd name="connsiteX19" fmla="*/ 2238375 w 3128963"/>
              <a:gd name="connsiteY19" fmla="*/ 638175 h 1114425"/>
              <a:gd name="connsiteX20" fmla="*/ 2166938 w 3128963"/>
              <a:gd name="connsiteY20" fmla="*/ 638175 h 1114425"/>
              <a:gd name="connsiteX21" fmla="*/ 2166938 w 3128963"/>
              <a:gd name="connsiteY21" fmla="*/ 604838 h 1114425"/>
              <a:gd name="connsiteX22" fmla="*/ 2038350 w 3128963"/>
              <a:gd name="connsiteY22" fmla="*/ 604838 h 1114425"/>
              <a:gd name="connsiteX23" fmla="*/ 2038350 w 3128963"/>
              <a:gd name="connsiteY23" fmla="*/ 566738 h 1114425"/>
              <a:gd name="connsiteX24" fmla="*/ 1962150 w 3128963"/>
              <a:gd name="connsiteY24" fmla="*/ 566738 h 1114425"/>
              <a:gd name="connsiteX25" fmla="*/ 1962150 w 3128963"/>
              <a:gd name="connsiteY25" fmla="*/ 523875 h 1114425"/>
              <a:gd name="connsiteX26" fmla="*/ 1909763 w 3128963"/>
              <a:gd name="connsiteY26" fmla="*/ 523875 h 1114425"/>
              <a:gd name="connsiteX27" fmla="*/ 1881188 w 3128963"/>
              <a:gd name="connsiteY27" fmla="*/ 495300 h 1114425"/>
              <a:gd name="connsiteX28" fmla="*/ 1881188 w 3128963"/>
              <a:gd name="connsiteY28" fmla="*/ 495300 h 1114425"/>
              <a:gd name="connsiteX29" fmla="*/ 1847851 w 3128963"/>
              <a:gd name="connsiteY29" fmla="*/ 461963 h 1114425"/>
              <a:gd name="connsiteX30" fmla="*/ 1766888 w 3128963"/>
              <a:gd name="connsiteY30" fmla="*/ 461963 h 1114425"/>
              <a:gd name="connsiteX31" fmla="*/ 1709738 w 3128963"/>
              <a:gd name="connsiteY31" fmla="*/ 404813 h 1114425"/>
              <a:gd name="connsiteX32" fmla="*/ 1628775 w 3128963"/>
              <a:gd name="connsiteY32" fmla="*/ 404813 h 1114425"/>
              <a:gd name="connsiteX33" fmla="*/ 1576387 w 3128963"/>
              <a:gd name="connsiteY33" fmla="*/ 352425 h 1114425"/>
              <a:gd name="connsiteX34" fmla="*/ 1466850 w 3128963"/>
              <a:gd name="connsiteY34" fmla="*/ 347663 h 1114425"/>
              <a:gd name="connsiteX35" fmla="*/ 1428750 w 3128963"/>
              <a:gd name="connsiteY35" fmla="*/ 309563 h 1114425"/>
              <a:gd name="connsiteX36" fmla="*/ 1347788 w 3128963"/>
              <a:gd name="connsiteY36" fmla="*/ 304800 h 1114425"/>
              <a:gd name="connsiteX37" fmla="*/ 1285875 w 3128963"/>
              <a:gd name="connsiteY37" fmla="*/ 252413 h 1114425"/>
              <a:gd name="connsiteX38" fmla="*/ 1243013 w 3128963"/>
              <a:gd name="connsiteY38" fmla="*/ 252413 h 1114425"/>
              <a:gd name="connsiteX39" fmla="*/ 1243013 w 3128963"/>
              <a:gd name="connsiteY39" fmla="*/ 252413 h 1114425"/>
              <a:gd name="connsiteX40" fmla="*/ 1123950 w 3128963"/>
              <a:gd name="connsiteY40" fmla="*/ 214313 h 1114425"/>
              <a:gd name="connsiteX41" fmla="*/ 1071563 w 3128963"/>
              <a:gd name="connsiteY41" fmla="*/ 176213 h 1114425"/>
              <a:gd name="connsiteX42" fmla="*/ 1000125 w 3128963"/>
              <a:gd name="connsiteY42" fmla="*/ 171450 h 1114425"/>
              <a:gd name="connsiteX43" fmla="*/ 957263 w 3128963"/>
              <a:gd name="connsiteY43" fmla="*/ 147638 h 1114425"/>
              <a:gd name="connsiteX44" fmla="*/ 904875 w 3128963"/>
              <a:gd name="connsiteY44" fmla="*/ 138113 h 1114425"/>
              <a:gd name="connsiteX45" fmla="*/ 814388 w 3128963"/>
              <a:gd name="connsiteY45" fmla="*/ 109538 h 1114425"/>
              <a:gd name="connsiteX46" fmla="*/ 719138 w 3128963"/>
              <a:gd name="connsiteY46" fmla="*/ 95250 h 1114425"/>
              <a:gd name="connsiteX47" fmla="*/ 614363 w 3128963"/>
              <a:gd name="connsiteY47" fmla="*/ 57150 h 1114425"/>
              <a:gd name="connsiteX48" fmla="*/ 547688 w 3128963"/>
              <a:gd name="connsiteY48" fmla="*/ 52388 h 1114425"/>
              <a:gd name="connsiteX49" fmla="*/ 514350 w 3128963"/>
              <a:gd name="connsiteY49" fmla="*/ 28575 h 1114425"/>
              <a:gd name="connsiteX50" fmla="*/ 461963 w 3128963"/>
              <a:gd name="connsiteY50" fmla="*/ 33338 h 1114425"/>
              <a:gd name="connsiteX51" fmla="*/ 247650 w 3128963"/>
              <a:gd name="connsiteY51" fmla="*/ 28575 h 1114425"/>
              <a:gd name="connsiteX52" fmla="*/ 204788 w 3128963"/>
              <a:gd name="connsiteY52" fmla="*/ 4763 h 1114425"/>
              <a:gd name="connsiteX53" fmla="*/ 0 w 3128963"/>
              <a:gd name="connsiteY53" fmla="*/ 0 h 1114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128963" h="1114425">
                <a:moveTo>
                  <a:pt x="3128963" y="1114425"/>
                </a:moveTo>
                <a:lnTo>
                  <a:pt x="2909888" y="1114425"/>
                </a:lnTo>
                <a:lnTo>
                  <a:pt x="2909888" y="900113"/>
                </a:lnTo>
                <a:lnTo>
                  <a:pt x="2847975" y="900113"/>
                </a:lnTo>
                <a:lnTo>
                  <a:pt x="2847975" y="866775"/>
                </a:lnTo>
                <a:lnTo>
                  <a:pt x="2795588" y="866775"/>
                </a:lnTo>
                <a:lnTo>
                  <a:pt x="2795588" y="800100"/>
                </a:lnTo>
                <a:lnTo>
                  <a:pt x="2747963" y="800100"/>
                </a:lnTo>
                <a:lnTo>
                  <a:pt x="2747963" y="800100"/>
                </a:lnTo>
                <a:lnTo>
                  <a:pt x="2747963" y="766763"/>
                </a:lnTo>
                <a:lnTo>
                  <a:pt x="2538413" y="766763"/>
                </a:lnTo>
                <a:lnTo>
                  <a:pt x="2538413" y="723900"/>
                </a:lnTo>
                <a:lnTo>
                  <a:pt x="2457450" y="723900"/>
                </a:lnTo>
                <a:lnTo>
                  <a:pt x="2457450" y="700088"/>
                </a:lnTo>
                <a:lnTo>
                  <a:pt x="2400300" y="700088"/>
                </a:lnTo>
                <a:lnTo>
                  <a:pt x="2400300" y="700088"/>
                </a:lnTo>
                <a:lnTo>
                  <a:pt x="2347913" y="700088"/>
                </a:lnTo>
                <a:lnTo>
                  <a:pt x="2347913" y="657225"/>
                </a:lnTo>
                <a:lnTo>
                  <a:pt x="2238375" y="657225"/>
                </a:lnTo>
                <a:lnTo>
                  <a:pt x="2238375" y="638175"/>
                </a:lnTo>
                <a:lnTo>
                  <a:pt x="2166938" y="638175"/>
                </a:lnTo>
                <a:lnTo>
                  <a:pt x="2166938" y="604838"/>
                </a:lnTo>
                <a:lnTo>
                  <a:pt x="2038350" y="604838"/>
                </a:lnTo>
                <a:lnTo>
                  <a:pt x="2038350" y="566738"/>
                </a:lnTo>
                <a:lnTo>
                  <a:pt x="1962150" y="566738"/>
                </a:lnTo>
                <a:lnTo>
                  <a:pt x="1962150" y="523875"/>
                </a:lnTo>
                <a:lnTo>
                  <a:pt x="1909763" y="523875"/>
                </a:lnTo>
                <a:lnTo>
                  <a:pt x="1881188" y="495300"/>
                </a:lnTo>
                <a:lnTo>
                  <a:pt x="1881188" y="495300"/>
                </a:lnTo>
                <a:lnTo>
                  <a:pt x="1847851" y="461963"/>
                </a:lnTo>
                <a:lnTo>
                  <a:pt x="1766888" y="461963"/>
                </a:lnTo>
                <a:lnTo>
                  <a:pt x="1709738" y="404813"/>
                </a:lnTo>
                <a:lnTo>
                  <a:pt x="1628775" y="404813"/>
                </a:lnTo>
                <a:lnTo>
                  <a:pt x="1576387" y="352425"/>
                </a:lnTo>
                <a:lnTo>
                  <a:pt x="1466850" y="347663"/>
                </a:lnTo>
                <a:lnTo>
                  <a:pt x="1428750" y="309563"/>
                </a:lnTo>
                <a:lnTo>
                  <a:pt x="1347788" y="304800"/>
                </a:lnTo>
                <a:lnTo>
                  <a:pt x="1285875" y="252413"/>
                </a:lnTo>
                <a:lnTo>
                  <a:pt x="1243013" y="252413"/>
                </a:lnTo>
                <a:lnTo>
                  <a:pt x="1243013" y="252413"/>
                </a:lnTo>
                <a:lnTo>
                  <a:pt x="1123950" y="214313"/>
                </a:lnTo>
                <a:lnTo>
                  <a:pt x="1071563" y="176213"/>
                </a:lnTo>
                <a:lnTo>
                  <a:pt x="1000125" y="171450"/>
                </a:lnTo>
                <a:lnTo>
                  <a:pt x="957263" y="147638"/>
                </a:lnTo>
                <a:lnTo>
                  <a:pt x="904875" y="138113"/>
                </a:lnTo>
                <a:lnTo>
                  <a:pt x="814388" y="109538"/>
                </a:lnTo>
                <a:lnTo>
                  <a:pt x="719138" y="95250"/>
                </a:lnTo>
                <a:lnTo>
                  <a:pt x="614363" y="57150"/>
                </a:lnTo>
                <a:lnTo>
                  <a:pt x="547688" y="52388"/>
                </a:lnTo>
                <a:lnTo>
                  <a:pt x="514350" y="28575"/>
                </a:lnTo>
                <a:lnTo>
                  <a:pt x="461963" y="33338"/>
                </a:lnTo>
                <a:lnTo>
                  <a:pt x="247650" y="28575"/>
                </a:lnTo>
                <a:lnTo>
                  <a:pt x="204788" y="4763"/>
                </a:lnTo>
                <a:lnTo>
                  <a:pt x="0" y="0"/>
                </a:lnTo>
              </a:path>
            </a:pathLst>
          </a:custGeom>
          <a:noFill/>
          <a:ln w="28575">
            <a:solidFill>
              <a:schemeClr val="accent1"/>
            </a:solidFill>
            <a:miter lim="800000"/>
            <a:headEnd/>
            <a:tailEnd/>
          </a:ln>
        </p:spPr>
        <p:txBody>
          <a:bodyPr rtlCol="0" anchor="ctr"/>
          <a:lstStyle/>
          <a:p>
            <a:pPr algn="ctr"/>
            <a:endParaRPr lang="en-US" dirty="0"/>
          </a:p>
        </p:txBody>
      </p:sp>
      <p:cxnSp>
        <p:nvCxnSpPr>
          <p:cNvPr id="163" name="Straight Connector 162">
            <a:extLst>
              <a:ext uri="{FF2B5EF4-FFF2-40B4-BE49-F238E27FC236}">
                <a16:creationId xmlns:a16="http://schemas.microsoft.com/office/drawing/2014/main" id="{B507265E-FC87-402D-BFDE-1168B6C48F35}"/>
              </a:ext>
            </a:extLst>
          </p:cNvPr>
          <p:cNvCxnSpPr>
            <a:cxnSpLocks/>
          </p:cNvCxnSpPr>
          <p:nvPr/>
        </p:nvCxnSpPr>
        <p:spPr bwMode="auto">
          <a:xfrm flipH="1">
            <a:off x="950501" y="3198264"/>
            <a:ext cx="3332993" cy="0"/>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sp>
        <p:nvSpPr>
          <p:cNvPr id="49" name="Freeform: Shape 48">
            <a:extLst>
              <a:ext uri="{FF2B5EF4-FFF2-40B4-BE49-F238E27FC236}">
                <a16:creationId xmlns:a16="http://schemas.microsoft.com/office/drawing/2014/main" id="{AC962BA5-25AE-4AF2-8555-05EE40BF580E}"/>
              </a:ext>
            </a:extLst>
          </p:cNvPr>
          <p:cNvSpPr/>
          <p:nvPr/>
        </p:nvSpPr>
        <p:spPr bwMode="auto">
          <a:xfrm>
            <a:off x="1023938" y="2224088"/>
            <a:ext cx="3157537" cy="1047750"/>
          </a:xfrm>
          <a:custGeom>
            <a:avLst/>
            <a:gdLst>
              <a:gd name="connsiteX0" fmla="*/ 0 w 3157537"/>
              <a:gd name="connsiteY0" fmla="*/ 0 h 1047750"/>
              <a:gd name="connsiteX1" fmla="*/ 280987 w 3157537"/>
              <a:gd name="connsiteY1" fmla="*/ 14287 h 1047750"/>
              <a:gd name="connsiteX2" fmla="*/ 338137 w 3157537"/>
              <a:gd name="connsiteY2" fmla="*/ 52387 h 1047750"/>
              <a:gd name="connsiteX3" fmla="*/ 485775 w 3157537"/>
              <a:gd name="connsiteY3" fmla="*/ 61912 h 1047750"/>
              <a:gd name="connsiteX4" fmla="*/ 504825 w 3157537"/>
              <a:gd name="connsiteY4" fmla="*/ 71437 h 1047750"/>
              <a:gd name="connsiteX5" fmla="*/ 690562 w 3157537"/>
              <a:gd name="connsiteY5" fmla="*/ 95250 h 1047750"/>
              <a:gd name="connsiteX6" fmla="*/ 771525 w 3157537"/>
              <a:gd name="connsiteY6" fmla="*/ 152400 h 1047750"/>
              <a:gd name="connsiteX7" fmla="*/ 962025 w 3157537"/>
              <a:gd name="connsiteY7" fmla="*/ 180975 h 1047750"/>
              <a:gd name="connsiteX8" fmla="*/ 1023937 w 3157537"/>
              <a:gd name="connsiteY8" fmla="*/ 238125 h 1047750"/>
              <a:gd name="connsiteX9" fmla="*/ 1071562 w 3157537"/>
              <a:gd name="connsiteY9" fmla="*/ 238125 h 1047750"/>
              <a:gd name="connsiteX10" fmla="*/ 1109662 w 3157537"/>
              <a:gd name="connsiteY10" fmla="*/ 280987 h 1047750"/>
              <a:gd name="connsiteX11" fmla="*/ 1185862 w 3157537"/>
              <a:gd name="connsiteY11" fmla="*/ 295275 h 1047750"/>
              <a:gd name="connsiteX12" fmla="*/ 1185862 w 3157537"/>
              <a:gd name="connsiteY12" fmla="*/ 295275 h 1047750"/>
              <a:gd name="connsiteX13" fmla="*/ 1271587 w 3157537"/>
              <a:gd name="connsiteY13" fmla="*/ 347662 h 1047750"/>
              <a:gd name="connsiteX14" fmla="*/ 1304925 w 3157537"/>
              <a:gd name="connsiteY14" fmla="*/ 371475 h 1047750"/>
              <a:gd name="connsiteX15" fmla="*/ 1347787 w 3157537"/>
              <a:gd name="connsiteY15" fmla="*/ 385762 h 1047750"/>
              <a:gd name="connsiteX16" fmla="*/ 1404937 w 3157537"/>
              <a:gd name="connsiteY16" fmla="*/ 409575 h 1047750"/>
              <a:gd name="connsiteX17" fmla="*/ 1476375 w 3157537"/>
              <a:gd name="connsiteY17" fmla="*/ 447675 h 1047750"/>
              <a:gd name="connsiteX18" fmla="*/ 1514475 w 3157537"/>
              <a:gd name="connsiteY18" fmla="*/ 447675 h 1047750"/>
              <a:gd name="connsiteX19" fmla="*/ 1581150 w 3157537"/>
              <a:gd name="connsiteY19" fmla="*/ 523875 h 1047750"/>
              <a:gd name="connsiteX20" fmla="*/ 1652587 w 3157537"/>
              <a:gd name="connsiteY20" fmla="*/ 538162 h 1047750"/>
              <a:gd name="connsiteX21" fmla="*/ 1685925 w 3157537"/>
              <a:gd name="connsiteY21" fmla="*/ 566737 h 1047750"/>
              <a:gd name="connsiteX22" fmla="*/ 1776412 w 3157537"/>
              <a:gd name="connsiteY22" fmla="*/ 581025 h 1047750"/>
              <a:gd name="connsiteX23" fmla="*/ 1790700 w 3157537"/>
              <a:gd name="connsiteY23" fmla="*/ 614362 h 1047750"/>
              <a:gd name="connsiteX24" fmla="*/ 1828800 w 3157537"/>
              <a:gd name="connsiteY24" fmla="*/ 633412 h 1047750"/>
              <a:gd name="connsiteX25" fmla="*/ 1857375 w 3157537"/>
              <a:gd name="connsiteY25" fmla="*/ 671512 h 1047750"/>
              <a:gd name="connsiteX26" fmla="*/ 1909762 w 3157537"/>
              <a:gd name="connsiteY26" fmla="*/ 671512 h 1047750"/>
              <a:gd name="connsiteX27" fmla="*/ 1909762 w 3157537"/>
              <a:gd name="connsiteY27" fmla="*/ 671512 h 1047750"/>
              <a:gd name="connsiteX28" fmla="*/ 1971675 w 3157537"/>
              <a:gd name="connsiteY28" fmla="*/ 700087 h 1047750"/>
              <a:gd name="connsiteX29" fmla="*/ 1971675 w 3157537"/>
              <a:gd name="connsiteY29" fmla="*/ 700087 h 1047750"/>
              <a:gd name="connsiteX30" fmla="*/ 2043112 w 3157537"/>
              <a:gd name="connsiteY30" fmla="*/ 733425 h 1047750"/>
              <a:gd name="connsiteX31" fmla="*/ 2071687 w 3157537"/>
              <a:gd name="connsiteY31" fmla="*/ 762000 h 1047750"/>
              <a:gd name="connsiteX32" fmla="*/ 2105025 w 3157537"/>
              <a:gd name="connsiteY32" fmla="*/ 766762 h 1047750"/>
              <a:gd name="connsiteX33" fmla="*/ 2138362 w 3157537"/>
              <a:gd name="connsiteY33" fmla="*/ 833437 h 1047750"/>
              <a:gd name="connsiteX34" fmla="*/ 2238375 w 3157537"/>
              <a:gd name="connsiteY34" fmla="*/ 842962 h 1047750"/>
              <a:gd name="connsiteX35" fmla="*/ 2243137 w 3157537"/>
              <a:gd name="connsiteY35" fmla="*/ 876300 h 1047750"/>
              <a:gd name="connsiteX36" fmla="*/ 2395537 w 3157537"/>
              <a:gd name="connsiteY36" fmla="*/ 876300 h 1047750"/>
              <a:gd name="connsiteX37" fmla="*/ 2405062 w 3157537"/>
              <a:gd name="connsiteY37" fmla="*/ 914400 h 1047750"/>
              <a:gd name="connsiteX38" fmla="*/ 2462212 w 3157537"/>
              <a:gd name="connsiteY38" fmla="*/ 923925 h 1047750"/>
              <a:gd name="connsiteX39" fmla="*/ 2471737 w 3157537"/>
              <a:gd name="connsiteY39" fmla="*/ 942975 h 1047750"/>
              <a:gd name="connsiteX40" fmla="*/ 2519362 w 3157537"/>
              <a:gd name="connsiteY40" fmla="*/ 942975 h 1047750"/>
              <a:gd name="connsiteX41" fmla="*/ 2524125 w 3157537"/>
              <a:gd name="connsiteY41" fmla="*/ 981075 h 1047750"/>
              <a:gd name="connsiteX42" fmla="*/ 2600325 w 3157537"/>
              <a:gd name="connsiteY42" fmla="*/ 990600 h 1047750"/>
              <a:gd name="connsiteX43" fmla="*/ 2600325 w 3157537"/>
              <a:gd name="connsiteY43" fmla="*/ 990600 h 1047750"/>
              <a:gd name="connsiteX44" fmla="*/ 2633662 w 3157537"/>
              <a:gd name="connsiteY44" fmla="*/ 1014412 h 1047750"/>
              <a:gd name="connsiteX45" fmla="*/ 2633662 w 3157537"/>
              <a:gd name="connsiteY45" fmla="*/ 1014412 h 1047750"/>
              <a:gd name="connsiteX46" fmla="*/ 2633662 w 3157537"/>
              <a:gd name="connsiteY46" fmla="*/ 1014412 h 1047750"/>
              <a:gd name="connsiteX47" fmla="*/ 2633662 w 3157537"/>
              <a:gd name="connsiteY47" fmla="*/ 1047750 h 1047750"/>
              <a:gd name="connsiteX48" fmla="*/ 3157537 w 3157537"/>
              <a:gd name="connsiteY48" fmla="*/ 1047750 h 10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157537" h="1047750">
                <a:moveTo>
                  <a:pt x="0" y="0"/>
                </a:moveTo>
                <a:lnTo>
                  <a:pt x="280987" y="14287"/>
                </a:lnTo>
                <a:lnTo>
                  <a:pt x="338137" y="52387"/>
                </a:lnTo>
                <a:lnTo>
                  <a:pt x="485775" y="61912"/>
                </a:lnTo>
                <a:lnTo>
                  <a:pt x="504825" y="71437"/>
                </a:lnTo>
                <a:lnTo>
                  <a:pt x="690562" y="95250"/>
                </a:lnTo>
                <a:lnTo>
                  <a:pt x="771525" y="152400"/>
                </a:lnTo>
                <a:lnTo>
                  <a:pt x="962025" y="180975"/>
                </a:lnTo>
                <a:lnTo>
                  <a:pt x="1023937" y="238125"/>
                </a:lnTo>
                <a:lnTo>
                  <a:pt x="1071562" y="238125"/>
                </a:lnTo>
                <a:lnTo>
                  <a:pt x="1109662" y="280987"/>
                </a:lnTo>
                <a:lnTo>
                  <a:pt x="1185862" y="295275"/>
                </a:lnTo>
                <a:lnTo>
                  <a:pt x="1185862" y="295275"/>
                </a:lnTo>
                <a:lnTo>
                  <a:pt x="1271587" y="347662"/>
                </a:lnTo>
                <a:lnTo>
                  <a:pt x="1304925" y="371475"/>
                </a:lnTo>
                <a:lnTo>
                  <a:pt x="1347787" y="385762"/>
                </a:lnTo>
                <a:lnTo>
                  <a:pt x="1404937" y="409575"/>
                </a:lnTo>
                <a:lnTo>
                  <a:pt x="1476375" y="447675"/>
                </a:lnTo>
                <a:lnTo>
                  <a:pt x="1514475" y="447675"/>
                </a:lnTo>
                <a:lnTo>
                  <a:pt x="1581150" y="523875"/>
                </a:lnTo>
                <a:lnTo>
                  <a:pt x="1652587" y="538162"/>
                </a:lnTo>
                <a:lnTo>
                  <a:pt x="1685925" y="566737"/>
                </a:lnTo>
                <a:lnTo>
                  <a:pt x="1776412" y="581025"/>
                </a:lnTo>
                <a:lnTo>
                  <a:pt x="1790700" y="614362"/>
                </a:lnTo>
                <a:lnTo>
                  <a:pt x="1828800" y="633412"/>
                </a:lnTo>
                <a:lnTo>
                  <a:pt x="1857375" y="671512"/>
                </a:lnTo>
                <a:lnTo>
                  <a:pt x="1909762" y="671512"/>
                </a:lnTo>
                <a:lnTo>
                  <a:pt x="1909762" y="671512"/>
                </a:lnTo>
                <a:lnTo>
                  <a:pt x="1971675" y="700087"/>
                </a:lnTo>
                <a:lnTo>
                  <a:pt x="1971675" y="700087"/>
                </a:lnTo>
                <a:lnTo>
                  <a:pt x="2043112" y="733425"/>
                </a:lnTo>
                <a:lnTo>
                  <a:pt x="2071687" y="762000"/>
                </a:lnTo>
                <a:lnTo>
                  <a:pt x="2105025" y="766762"/>
                </a:lnTo>
                <a:lnTo>
                  <a:pt x="2138362" y="833437"/>
                </a:lnTo>
                <a:lnTo>
                  <a:pt x="2238375" y="842962"/>
                </a:lnTo>
                <a:lnTo>
                  <a:pt x="2243137" y="876300"/>
                </a:lnTo>
                <a:lnTo>
                  <a:pt x="2395537" y="876300"/>
                </a:lnTo>
                <a:lnTo>
                  <a:pt x="2405062" y="914400"/>
                </a:lnTo>
                <a:lnTo>
                  <a:pt x="2462212" y="923925"/>
                </a:lnTo>
                <a:lnTo>
                  <a:pt x="2471737" y="942975"/>
                </a:lnTo>
                <a:lnTo>
                  <a:pt x="2519362" y="942975"/>
                </a:lnTo>
                <a:lnTo>
                  <a:pt x="2524125" y="981075"/>
                </a:lnTo>
                <a:lnTo>
                  <a:pt x="2600325" y="990600"/>
                </a:lnTo>
                <a:lnTo>
                  <a:pt x="2600325" y="990600"/>
                </a:lnTo>
                <a:lnTo>
                  <a:pt x="2633662" y="1014412"/>
                </a:lnTo>
                <a:lnTo>
                  <a:pt x="2633662" y="1014412"/>
                </a:lnTo>
                <a:lnTo>
                  <a:pt x="2633662" y="1014412"/>
                </a:lnTo>
                <a:lnTo>
                  <a:pt x="2633662" y="1047750"/>
                </a:lnTo>
                <a:lnTo>
                  <a:pt x="3157537" y="1047750"/>
                </a:lnTo>
              </a:path>
            </a:pathLst>
          </a:custGeom>
          <a:noFill/>
          <a:ln w="28575">
            <a:solidFill>
              <a:schemeClr val="accent3"/>
            </a:solidFill>
            <a:miter lim="800000"/>
            <a:headEnd/>
            <a:tailEnd/>
          </a:ln>
        </p:spPr>
        <p:txBody>
          <a:bodyPr rtlCol="0" anchor="ctr"/>
          <a:lstStyle/>
          <a:p>
            <a:pPr algn="ctr"/>
            <a:endParaRPr lang="en-US" dirty="0"/>
          </a:p>
        </p:txBody>
      </p:sp>
      <p:sp>
        <p:nvSpPr>
          <p:cNvPr id="48" name="Freeform: Shape 47">
            <a:extLst>
              <a:ext uri="{FF2B5EF4-FFF2-40B4-BE49-F238E27FC236}">
                <a16:creationId xmlns:a16="http://schemas.microsoft.com/office/drawing/2014/main" id="{72779E3D-EDEA-4866-AD9C-A037D654D19D}"/>
              </a:ext>
            </a:extLst>
          </p:cNvPr>
          <p:cNvSpPr/>
          <p:nvPr/>
        </p:nvSpPr>
        <p:spPr bwMode="auto">
          <a:xfrm>
            <a:off x="957263" y="2224088"/>
            <a:ext cx="3248025" cy="1447800"/>
          </a:xfrm>
          <a:custGeom>
            <a:avLst/>
            <a:gdLst>
              <a:gd name="connsiteX0" fmla="*/ 0 w 3248025"/>
              <a:gd name="connsiteY0" fmla="*/ 0 h 1447800"/>
              <a:gd name="connsiteX1" fmla="*/ 366712 w 3248025"/>
              <a:gd name="connsiteY1" fmla="*/ 9525 h 1447800"/>
              <a:gd name="connsiteX2" fmla="*/ 385762 w 3248025"/>
              <a:gd name="connsiteY2" fmla="*/ 33337 h 1447800"/>
              <a:gd name="connsiteX3" fmla="*/ 509587 w 3248025"/>
              <a:gd name="connsiteY3" fmla="*/ 38100 h 1447800"/>
              <a:gd name="connsiteX4" fmla="*/ 523875 w 3248025"/>
              <a:gd name="connsiteY4" fmla="*/ 52387 h 1447800"/>
              <a:gd name="connsiteX5" fmla="*/ 671512 w 3248025"/>
              <a:gd name="connsiteY5" fmla="*/ 66675 h 1447800"/>
              <a:gd name="connsiteX6" fmla="*/ 704850 w 3248025"/>
              <a:gd name="connsiteY6" fmla="*/ 95250 h 1447800"/>
              <a:gd name="connsiteX7" fmla="*/ 781050 w 3248025"/>
              <a:gd name="connsiteY7" fmla="*/ 95250 h 1447800"/>
              <a:gd name="connsiteX8" fmla="*/ 814387 w 3248025"/>
              <a:gd name="connsiteY8" fmla="*/ 104775 h 1447800"/>
              <a:gd name="connsiteX9" fmla="*/ 885825 w 3248025"/>
              <a:gd name="connsiteY9" fmla="*/ 119062 h 1447800"/>
              <a:gd name="connsiteX10" fmla="*/ 885825 w 3248025"/>
              <a:gd name="connsiteY10" fmla="*/ 119062 h 1447800"/>
              <a:gd name="connsiteX11" fmla="*/ 947737 w 3248025"/>
              <a:gd name="connsiteY11" fmla="*/ 128587 h 1447800"/>
              <a:gd name="connsiteX12" fmla="*/ 947737 w 3248025"/>
              <a:gd name="connsiteY12" fmla="*/ 128587 h 1447800"/>
              <a:gd name="connsiteX13" fmla="*/ 1038225 w 3248025"/>
              <a:gd name="connsiteY13" fmla="*/ 161925 h 1447800"/>
              <a:gd name="connsiteX14" fmla="*/ 1090612 w 3248025"/>
              <a:gd name="connsiteY14" fmla="*/ 190500 h 1447800"/>
              <a:gd name="connsiteX15" fmla="*/ 1181100 w 3248025"/>
              <a:gd name="connsiteY15" fmla="*/ 219075 h 1447800"/>
              <a:gd name="connsiteX16" fmla="*/ 1290637 w 3248025"/>
              <a:gd name="connsiteY16" fmla="*/ 247650 h 1447800"/>
              <a:gd name="connsiteX17" fmla="*/ 1328737 w 3248025"/>
              <a:gd name="connsiteY17" fmla="*/ 285750 h 1447800"/>
              <a:gd name="connsiteX18" fmla="*/ 1519237 w 3248025"/>
              <a:gd name="connsiteY18" fmla="*/ 333375 h 1447800"/>
              <a:gd name="connsiteX19" fmla="*/ 1557337 w 3248025"/>
              <a:gd name="connsiteY19" fmla="*/ 357187 h 1447800"/>
              <a:gd name="connsiteX20" fmla="*/ 1624012 w 3248025"/>
              <a:gd name="connsiteY20" fmla="*/ 371475 h 1447800"/>
              <a:gd name="connsiteX21" fmla="*/ 1657350 w 3248025"/>
              <a:gd name="connsiteY21" fmla="*/ 390525 h 1447800"/>
              <a:gd name="connsiteX22" fmla="*/ 1700212 w 3248025"/>
              <a:gd name="connsiteY22" fmla="*/ 390525 h 1447800"/>
              <a:gd name="connsiteX23" fmla="*/ 1719262 w 3248025"/>
              <a:gd name="connsiteY23" fmla="*/ 414337 h 1447800"/>
              <a:gd name="connsiteX24" fmla="*/ 1757362 w 3248025"/>
              <a:gd name="connsiteY24" fmla="*/ 419100 h 1447800"/>
              <a:gd name="connsiteX25" fmla="*/ 1781175 w 3248025"/>
              <a:gd name="connsiteY25" fmla="*/ 452437 h 1447800"/>
              <a:gd name="connsiteX26" fmla="*/ 1857375 w 3248025"/>
              <a:gd name="connsiteY26" fmla="*/ 485775 h 1447800"/>
              <a:gd name="connsiteX27" fmla="*/ 1905000 w 3248025"/>
              <a:gd name="connsiteY27" fmla="*/ 504825 h 1447800"/>
              <a:gd name="connsiteX28" fmla="*/ 1995487 w 3248025"/>
              <a:gd name="connsiteY28" fmla="*/ 566737 h 1447800"/>
              <a:gd name="connsiteX29" fmla="*/ 2090737 w 3248025"/>
              <a:gd name="connsiteY29" fmla="*/ 595312 h 1447800"/>
              <a:gd name="connsiteX30" fmla="*/ 2090737 w 3248025"/>
              <a:gd name="connsiteY30" fmla="*/ 595312 h 1447800"/>
              <a:gd name="connsiteX31" fmla="*/ 2176462 w 3248025"/>
              <a:gd name="connsiteY31" fmla="*/ 614362 h 1447800"/>
              <a:gd name="connsiteX32" fmla="*/ 2176462 w 3248025"/>
              <a:gd name="connsiteY32" fmla="*/ 614362 h 1447800"/>
              <a:gd name="connsiteX33" fmla="*/ 2243137 w 3248025"/>
              <a:gd name="connsiteY33" fmla="*/ 642937 h 1447800"/>
              <a:gd name="connsiteX34" fmla="*/ 2257425 w 3248025"/>
              <a:gd name="connsiteY34" fmla="*/ 661987 h 1447800"/>
              <a:gd name="connsiteX35" fmla="*/ 2309812 w 3248025"/>
              <a:gd name="connsiteY35" fmla="*/ 666750 h 1447800"/>
              <a:gd name="connsiteX36" fmla="*/ 2319337 w 3248025"/>
              <a:gd name="connsiteY36" fmla="*/ 695325 h 1447800"/>
              <a:gd name="connsiteX37" fmla="*/ 2347912 w 3248025"/>
              <a:gd name="connsiteY37" fmla="*/ 695325 h 1447800"/>
              <a:gd name="connsiteX38" fmla="*/ 2371725 w 3248025"/>
              <a:gd name="connsiteY38" fmla="*/ 738187 h 1447800"/>
              <a:gd name="connsiteX39" fmla="*/ 2457450 w 3248025"/>
              <a:gd name="connsiteY39" fmla="*/ 771525 h 1447800"/>
              <a:gd name="connsiteX40" fmla="*/ 2490787 w 3248025"/>
              <a:gd name="connsiteY40" fmla="*/ 771525 h 1447800"/>
              <a:gd name="connsiteX41" fmla="*/ 2505075 w 3248025"/>
              <a:gd name="connsiteY41" fmla="*/ 790575 h 1447800"/>
              <a:gd name="connsiteX42" fmla="*/ 2600325 w 3248025"/>
              <a:gd name="connsiteY42" fmla="*/ 819150 h 1447800"/>
              <a:gd name="connsiteX43" fmla="*/ 2609850 w 3248025"/>
              <a:gd name="connsiteY43" fmla="*/ 828675 h 1447800"/>
              <a:gd name="connsiteX44" fmla="*/ 2624137 w 3248025"/>
              <a:gd name="connsiteY44" fmla="*/ 857250 h 1447800"/>
              <a:gd name="connsiteX45" fmla="*/ 2676525 w 3248025"/>
              <a:gd name="connsiteY45" fmla="*/ 857250 h 1447800"/>
              <a:gd name="connsiteX46" fmla="*/ 2714625 w 3248025"/>
              <a:gd name="connsiteY46" fmla="*/ 909637 h 1447800"/>
              <a:gd name="connsiteX47" fmla="*/ 2847975 w 3248025"/>
              <a:gd name="connsiteY47" fmla="*/ 914400 h 1447800"/>
              <a:gd name="connsiteX48" fmla="*/ 2852737 w 3248025"/>
              <a:gd name="connsiteY48" fmla="*/ 938212 h 1447800"/>
              <a:gd name="connsiteX49" fmla="*/ 2852737 w 3248025"/>
              <a:gd name="connsiteY49" fmla="*/ 938212 h 1447800"/>
              <a:gd name="connsiteX50" fmla="*/ 2900362 w 3248025"/>
              <a:gd name="connsiteY50" fmla="*/ 976312 h 1447800"/>
              <a:gd name="connsiteX51" fmla="*/ 3248025 w 3248025"/>
              <a:gd name="connsiteY51" fmla="*/ 981075 h 1447800"/>
              <a:gd name="connsiteX52" fmla="*/ 3248025 w 3248025"/>
              <a:gd name="connsiteY52"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248025" h="1447800">
                <a:moveTo>
                  <a:pt x="0" y="0"/>
                </a:moveTo>
                <a:lnTo>
                  <a:pt x="366712" y="9525"/>
                </a:lnTo>
                <a:lnTo>
                  <a:pt x="385762" y="33337"/>
                </a:lnTo>
                <a:lnTo>
                  <a:pt x="509587" y="38100"/>
                </a:lnTo>
                <a:lnTo>
                  <a:pt x="523875" y="52387"/>
                </a:lnTo>
                <a:lnTo>
                  <a:pt x="671512" y="66675"/>
                </a:lnTo>
                <a:lnTo>
                  <a:pt x="704850" y="95250"/>
                </a:lnTo>
                <a:lnTo>
                  <a:pt x="781050" y="95250"/>
                </a:lnTo>
                <a:lnTo>
                  <a:pt x="814387" y="104775"/>
                </a:lnTo>
                <a:lnTo>
                  <a:pt x="885825" y="119062"/>
                </a:lnTo>
                <a:lnTo>
                  <a:pt x="885825" y="119062"/>
                </a:lnTo>
                <a:lnTo>
                  <a:pt x="947737" y="128587"/>
                </a:lnTo>
                <a:lnTo>
                  <a:pt x="947737" y="128587"/>
                </a:lnTo>
                <a:lnTo>
                  <a:pt x="1038225" y="161925"/>
                </a:lnTo>
                <a:lnTo>
                  <a:pt x="1090612" y="190500"/>
                </a:lnTo>
                <a:lnTo>
                  <a:pt x="1181100" y="219075"/>
                </a:lnTo>
                <a:lnTo>
                  <a:pt x="1290637" y="247650"/>
                </a:lnTo>
                <a:lnTo>
                  <a:pt x="1328737" y="285750"/>
                </a:lnTo>
                <a:lnTo>
                  <a:pt x="1519237" y="333375"/>
                </a:lnTo>
                <a:lnTo>
                  <a:pt x="1557337" y="357187"/>
                </a:lnTo>
                <a:lnTo>
                  <a:pt x="1624012" y="371475"/>
                </a:lnTo>
                <a:lnTo>
                  <a:pt x="1657350" y="390525"/>
                </a:lnTo>
                <a:lnTo>
                  <a:pt x="1700212" y="390525"/>
                </a:lnTo>
                <a:lnTo>
                  <a:pt x="1719262" y="414337"/>
                </a:lnTo>
                <a:lnTo>
                  <a:pt x="1757362" y="419100"/>
                </a:lnTo>
                <a:lnTo>
                  <a:pt x="1781175" y="452437"/>
                </a:lnTo>
                <a:lnTo>
                  <a:pt x="1857375" y="485775"/>
                </a:lnTo>
                <a:lnTo>
                  <a:pt x="1905000" y="504825"/>
                </a:lnTo>
                <a:lnTo>
                  <a:pt x="1995487" y="566737"/>
                </a:lnTo>
                <a:lnTo>
                  <a:pt x="2090737" y="595312"/>
                </a:lnTo>
                <a:lnTo>
                  <a:pt x="2090737" y="595312"/>
                </a:lnTo>
                <a:lnTo>
                  <a:pt x="2176462" y="614362"/>
                </a:lnTo>
                <a:lnTo>
                  <a:pt x="2176462" y="614362"/>
                </a:lnTo>
                <a:lnTo>
                  <a:pt x="2243137" y="642937"/>
                </a:lnTo>
                <a:lnTo>
                  <a:pt x="2257425" y="661987"/>
                </a:lnTo>
                <a:lnTo>
                  <a:pt x="2309812" y="666750"/>
                </a:lnTo>
                <a:lnTo>
                  <a:pt x="2319337" y="695325"/>
                </a:lnTo>
                <a:lnTo>
                  <a:pt x="2347912" y="695325"/>
                </a:lnTo>
                <a:lnTo>
                  <a:pt x="2371725" y="738187"/>
                </a:lnTo>
                <a:lnTo>
                  <a:pt x="2457450" y="771525"/>
                </a:lnTo>
                <a:lnTo>
                  <a:pt x="2490787" y="771525"/>
                </a:lnTo>
                <a:lnTo>
                  <a:pt x="2505075" y="790575"/>
                </a:lnTo>
                <a:lnTo>
                  <a:pt x="2600325" y="819150"/>
                </a:lnTo>
                <a:lnTo>
                  <a:pt x="2609850" y="828675"/>
                </a:lnTo>
                <a:lnTo>
                  <a:pt x="2624137" y="857250"/>
                </a:lnTo>
                <a:lnTo>
                  <a:pt x="2676525" y="857250"/>
                </a:lnTo>
                <a:lnTo>
                  <a:pt x="2714625" y="909637"/>
                </a:lnTo>
                <a:lnTo>
                  <a:pt x="2847975" y="914400"/>
                </a:lnTo>
                <a:lnTo>
                  <a:pt x="2852737" y="938212"/>
                </a:lnTo>
                <a:lnTo>
                  <a:pt x="2852737" y="938212"/>
                </a:lnTo>
                <a:lnTo>
                  <a:pt x="2900362" y="976312"/>
                </a:lnTo>
                <a:lnTo>
                  <a:pt x="3248025" y="981075"/>
                </a:lnTo>
                <a:lnTo>
                  <a:pt x="3248025" y="1447800"/>
                </a:lnTo>
              </a:path>
            </a:pathLst>
          </a:custGeom>
          <a:noFill/>
          <a:ln w="28575">
            <a:solidFill>
              <a:schemeClr val="accent1"/>
            </a:solidFill>
            <a:miter lim="800000"/>
            <a:headEnd/>
            <a:tailEnd/>
          </a:ln>
        </p:spPr>
        <p:txBody>
          <a:bodyPr rtlCol="0" anchor="ctr"/>
          <a:lstStyle/>
          <a:p>
            <a:pPr algn="ctr"/>
            <a:endParaRPr lang="en-US" dirty="0"/>
          </a:p>
        </p:txBody>
      </p:sp>
      <p:sp>
        <p:nvSpPr>
          <p:cNvPr id="308" name="TextBox 307">
            <a:extLst>
              <a:ext uri="{FF2B5EF4-FFF2-40B4-BE49-F238E27FC236}">
                <a16:creationId xmlns:a16="http://schemas.microsoft.com/office/drawing/2014/main" id="{5559C5EC-9A5F-43E6-8E55-D8B8100733BB}"/>
              </a:ext>
            </a:extLst>
          </p:cNvPr>
          <p:cNvSpPr txBox="1"/>
          <p:nvPr/>
        </p:nvSpPr>
        <p:spPr bwMode="auto">
          <a:xfrm>
            <a:off x="11630145" y="4184776"/>
            <a:ext cx="368512" cy="220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60</a:t>
            </a:r>
          </a:p>
        </p:txBody>
      </p:sp>
      <p:sp>
        <p:nvSpPr>
          <p:cNvPr id="2" name="Title 1">
            <a:extLst>
              <a:ext uri="{FF2B5EF4-FFF2-40B4-BE49-F238E27FC236}">
                <a16:creationId xmlns:a16="http://schemas.microsoft.com/office/drawing/2014/main" id="{E76F3D68-1794-4D6F-A24D-D7B927C7F2A6}"/>
              </a:ext>
            </a:extLst>
          </p:cNvPr>
          <p:cNvSpPr>
            <a:spLocks noGrp="1"/>
          </p:cNvSpPr>
          <p:nvPr>
            <p:ph type="title"/>
          </p:nvPr>
        </p:nvSpPr>
        <p:spPr/>
        <p:txBody>
          <a:bodyPr/>
          <a:lstStyle/>
          <a:p>
            <a:r>
              <a:rPr lang="en-US" dirty="0"/>
              <a:t>SPARTAN, PROSPER, and ARAMIS: OS </a:t>
            </a:r>
            <a:br>
              <a:rPr lang="en-US" dirty="0"/>
            </a:br>
            <a:r>
              <a:rPr lang="en-US" dirty="0"/>
              <a:t>(Secondary Endpoint)*</a:t>
            </a:r>
          </a:p>
        </p:txBody>
      </p:sp>
      <p:grpSp>
        <p:nvGrpSpPr>
          <p:cNvPr id="4" name="Group 3">
            <a:extLst>
              <a:ext uri="{FF2B5EF4-FFF2-40B4-BE49-F238E27FC236}">
                <a16:creationId xmlns:a16="http://schemas.microsoft.com/office/drawing/2014/main" id="{EC605B4E-4D10-443F-8BEC-31B709DEF24D}"/>
              </a:ext>
            </a:extLst>
          </p:cNvPr>
          <p:cNvGrpSpPr>
            <a:grpSpLocks/>
          </p:cNvGrpSpPr>
          <p:nvPr/>
        </p:nvGrpSpPr>
        <p:grpSpPr bwMode="auto">
          <a:xfrm>
            <a:off x="9388715" y="6215932"/>
            <a:ext cx="2488502" cy="447786"/>
            <a:chOff x="9527309" y="3551529"/>
            <a:chExt cx="2489149" cy="448404"/>
          </a:xfrm>
        </p:grpSpPr>
        <p:pic>
          <p:nvPicPr>
            <p:cNvPr id="5" name="Picture 9">
              <a:extLst>
                <a:ext uri="{FF2B5EF4-FFF2-40B4-BE49-F238E27FC236}">
                  <a16:creationId xmlns:a16="http://schemas.microsoft.com/office/drawing/2014/main" id="{7171C3A6-08C4-4C44-B152-746A732559C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 name="Rectangle 5">
              <a:extLst>
                <a:ext uri="{FF2B5EF4-FFF2-40B4-BE49-F238E27FC236}">
                  <a16:creationId xmlns:a16="http://schemas.microsoft.com/office/drawing/2014/main" id="{25389ED2-297F-4629-8767-3386DF6CEDD4}"/>
                </a:ext>
              </a:extLst>
            </p:cNvPr>
            <p:cNvSpPr>
              <a:spLocks noChangeArrowheads="1"/>
            </p:cNvSpPr>
            <p:nvPr/>
          </p:nvSpPr>
          <p:spPr bwMode="auto">
            <a:xfrm>
              <a:off x="9527309" y="3691731"/>
              <a:ext cx="2489149" cy="308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171"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
        <p:nvSpPr>
          <p:cNvPr id="7" name="Text Box 11">
            <a:extLst>
              <a:ext uri="{FF2B5EF4-FFF2-40B4-BE49-F238E27FC236}">
                <a16:creationId xmlns:a16="http://schemas.microsoft.com/office/drawing/2014/main" id="{8DD0244C-6DE8-473D-A201-704DFEAF73DD}"/>
              </a:ext>
            </a:extLst>
          </p:cNvPr>
          <p:cNvSpPr txBox="1">
            <a:spLocks noChangeArrowheads="1"/>
          </p:cNvSpPr>
          <p:nvPr/>
        </p:nvSpPr>
        <p:spPr bwMode="auto">
          <a:xfrm>
            <a:off x="433073" y="6350394"/>
            <a:ext cx="80084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171"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 </a:t>
            </a:r>
            <a:r>
              <a:rPr lang="en-US" altLang="en-US" sz="1200" dirty="0">
                <a:solidFill>
                  <a:srgbClr val="455560"/>
                </a:solidFill>
                <a:latin typeface="Calibri" panose="020F0502020204030204" pitchFamily="34" charset="0"/>
                <a:cs typeface="Calibri" panose="020F0502020204030204" pitchFamily="34" charset="0"/>
              </a:rPr>
              <a:t>Small</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ASCO 2020. Abstr 5516. 2. </a:t>
            </a:r>
            <a:r>
              <a:rPr lang="en-US" altLang="en-US" sz="1200" dirty="0">
                <a:solidFill>
                  <a:srgbClr val="455560"/>
                </a:solidFill>
                <a:latin typeface="Calibri" panose="020F0502020204030204" pitchFamily="34" charset="0"/>
                <a:cs typeface="Calibri" panose="020F0502020204030204" pitchFamily="34" charset="0"/>
              </a:rPr>
              <a:t>Sternberg</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NEJM. 2020;382:2197. 3. Fizazi. ASCO 2020. Abstr 5514.</a:t>
            </a:r>
          </a:p>
        </p:txBody>
      </p:sp>
      <p:sp>
        <p:nvSpPr>
          <p:cNvPr id="8" name="TextBox 7">
            <a:extLst>
              <a:ext uri="{FF2B5EF4-FFF2-40B4-BE49-F238E27FC236}">
                <a16:creationId xmlns:a16="http://schemas.microsoft.com/office/drawing/2014/main" id="{E9332232-A9FE-42E0-A8A7-3175D27B47CA}"/>
              </a:ext>
            </a:extLst>
          </p:cNvPr>
          <p:cNvSpPr txBox="1"/>
          <p:nvPr/>
        </p:nvSpPr>
        <p:spPr bwMode="auto">
          <a:xfrm>
            <a:off x="626322" y="5972348"/>
            <a:ext cx="60027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*Caveat: comparing across trials is problematic; not a head-to-head comparison</a:t>
            </a:r>
          </a:p>
        </p:txBody>
      </p:sp>
      <p:sp>
        <p:nvSpPr>
          <p:cNvPr id="39" name="TextBox 38">
            <a:extLst>
              <a:ext uri="{FF2B5EF4-FFF2-40B4-BE49-F238E27FC236}">
                <a16:creationId xmlns:a16="http://schemas.microsoft.com/office/drawing/2014/main" id="{3DAA2FFB-9655-4430-B4A3-2BBAD9BDADFF}"/>
              </a:ext>
            </a:extLst>
          </p:cNvPr>
          <p:cNvSpPr txBox="1"/>
          <p:nvPr/>
        </p:nvSpPr>
        <p:spPr bwMode="auto">
          <a:xfrm>
            <a:off x="4762201" y="1604703"/>
            <a:ext cx="31020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PROSPER</a:t>
            </a:r>
            <a:r>
              <a:rPr lang="en-US" sz="1800" b="1" baseline="30000" dirty="0">
                <a:solidFill>
                  <a:schemeClr val="bg1"/>
                </a:solidFill>
                <a:latin typeface="Calibri" panose="020F0502020204030204" pitchFamily="34" charset="0"/>
              </a:rPr>
              <a:t>[2]</a:t>
            </a:r>
            <a:endParaRPr lang="en-US" sz="1800" b="1" dirty="0">
              <a:solidFill>
                <a:schemeClr val="bg1"/>
              </a:solidFill>
              <a:latin typeface="Calibri" panose="020F0502020204030204" pitchFamily="34" charset="0"/>
            </a:endParaRPr>
          </a:p>
        </p:txBody>
      </p:sp>
      <p:sp>
        <p:nvSpPr>
          <p:cNvPr id="256" name="TextBox 255">
            <a:extLst>
              <a:ext uri="{FF2B5EF4-FFF2-40B4-BE49-F238E27FC236}">
                <a16:creationId xmlns:a16="http://schemas.microsoft.com/office/drawing/2014/main" id="{96175405-FD3C-4E10-A377-663F38655933}"/>
              </a:ext>
            </a:extLst>
          </p:cNvPr>
          <p:cNvSpPr txBox="1"/>
          <p:nvPr/>
        </p:nvSpPr>
        <p:spPr bwMode="auto">
          <a:xfrm>
            <a:off x="950500" y="1604703"/>
            <a:ext cx="33329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SPARTAN</a:t>
            </a:r>
            <a:r>
              <a:rPr lang="en-US" sz="1800" b="1" baseline="30000" dirty="0">
                <a:solidFill>
                  <a:schemeClr val="bg1"/>
                </a:solidFill>
                <a:latin typeface="Calibri" panose="020F0502020204030204" pitchFamily="34" charset="0"/>
              </a:rPr>
              <a:t>[1]</a:t>
            </a:r>
            <a:endParaRPr lang="en-US" sz="1800" b="1" dirty="0">
              <a:solidFill>
                <a:schemeClr val="bg1"/>
              </a:solidFill>
              <a:latin typeface="Calibri" panose="020F0502020204030204" pitchFamily="34" charset="0"/>
            </a:endParaRPr>
          </a:p>
        </p:txBody>
      </p:sp>
      <p:sp>
        <p:nvSpPr>
          <p:cNvPr id="257" name="TextBox 256">
            <a:extLst>
              <a:ext uri="{FF2B5EF4-FFF2-40B4-BE49-F238E27FC236}">
                <a16:creationId xmlns:a16="http://schemas.microsoft.com/office/drawing/2014/main" id="{E85417C0-1D6D-45DF-89FF-E7B4CA24A098}"/>
              </a:ext>
            </a:extLst>
          </p:cNvPr>
          <p:cNvSpPr txBox="1"/>
          <p:nvPr/>
        </p:nvSpPr>
        <p:spPr bwMode="auto">
          <a:xfrm>
            <a:off x="8443676" y="1604703"/>
            <a:ext cx="33673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ARAMIS</a:t>
            </a:r>
            <a:r>
              <a:rPr lang="en-US" sz="1800" b="1" baseline="30000" dirty="0">
                <a:solidFill>
                  <a:schemeClr val="bg1"/>
                </a:solidFill>
                <a:latin typeface="Calibri" panose="020F0502020204030204" pitchFamily="34" charset="0"/>
              </a:rPr>
              <a:t>[3]</a:t>
            </a:r>
            <a:endParaRPr lang="en-US" sz="1800" b="1" dirty="0">
              <a:solidFill>
                <a:schemeClr val="bg1"/>
              </a:solidFill>
              <a:latin typeface="Calibri" panose="020F0502020204030204" pitchFamily="34" charset="0"/>
            </a:endParaRPr>
          </a:p>
        </p:txBody>
      </p:sp>
      <p:sp>
        <p:nvSpPr>
          <p:cNvPr id="265" name="Rectangle 264">
            <a:extLst>
              <a:ext uri="{FF2B5EF4-FFF2-40B4-BE49-F238E27FC236}">
                <a16:creationId xmlns:a16="http://schemas.microsoft.com/office/drawing/2014/main" id="{E2155195-1FEF-45B3-A1DA-45B3BC76AFDC}"/>
              </a:ext>
            </a:extLst>
          </p:cNvPr>
          <p:cNvSpPr/>
          <p:nvPr/>
        </p:nvSpPr>
        <p:spPr>
          <a:xfrm>
            <a:off x="4706228" y="4802087"/>
            <a:ext cx="3315331" cy="584775"/>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HR: 0.73 (95% CI: 0.61-0.89; </a:t>
            </a:r>
            <a:r>
              <a:rPr kumimoji="0" lang="en-US" sz="1600" b="1" i="1"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a:t>
            </a:r>
            <a:r>
              <a:rPr kumimoji="0" lang="en-US" sz="16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 .001)</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Median follow-up: 48 mos</a:t>
            </a:r>
          </a:p>
        </p:txBody>
      </p:sp>
      <p:sp>
        <p:nvSpPr>
          <p:cNvPr id="266" name="TextBox 265">
            <a:extLst>
              <a:ext uri="{FF2B5EF4-FFF2-40B4-BE49-F238E27FC236}">
                <a16:creationId xmlns:a16="http://schemas.microsoft.com/office/drawing/2014/main" id="{6ECCD745-F763-4EC6-8D0D-12046AD8F238}"/>
              </a:ext>
            </a:extLst>
          </p:cNvPr>
          <p:cNvSpPr txBox="1"/>
          <p:nvPr/>
        </p:nvSpPr>
        <p:spPr bwMode="auto">
          <a:xfrm>
            <a:off x="8365986" y="4431994"/>
            <a:ext cx="34291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Mos</a:t>
            </a:r>
          </a:p>
        </p:txBody>
      </p:sp>
      <p:cxnSp>
        <p:nvCxnSpPr>
          <p:cNvPr id="267" name="Straight Connector 266">
            <a:extLst>
              <a:ext uri="{FF2B5EF4-FFF2-40B4-BE49-F238E27FC236}">
                <a16:creationId xmlns:a16="http://schemas.microsoft.com/office/drawing/2014/main" id="{ED83DD04-53A9-4AFE-B597-05221837F25B}"/>
              </a:ext>
            </a:extLst>
          </p:cNvPr>
          <p:cNvCxnSpPr>
            <a:cxnSpLocks/>
          </p:cNvCxnSpPr>
          <p:nvPr/>
        </p:nvCxnSpPr>
        <p:spPr bwMode="auto">
          <a:xfrm>
            <a:off x="8430577" y="4188827"/>
            <a:ext cx="3364529" cy="0"/>
          </a:xfrm>
          <a:prstGeom prst="line">
            <a:avLst/>
          </a:prstGeom>
          <a:noFill/>
          <a:ln w="28575" cap="flat" cmpd="sng" algn="ctr">
            <a:solidFill>
              <a:schemeClr val="bg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74F4D93C-FA3C-44E1-9CF5-6145DBE70EF9}"/>
              </a:ext>
            </a:extLst>
          </p:cNvPr>
          <p:cNvCxnSpPr>
            <a:cxnSpLocks/>
          </p:cNvCxnSpPr>
          <p:nvPr/>
        </p:nvCxnSpPr>
        <p:spPr bwMode="auto">
          <a:xfrm flipV="1">
            <a:off x="8437068" y="2229736"/>
            <a:ext cx="0" cy="1981991"/>
          </a:xfrm>
          <a:prstGeom prst="line">
            <a:avLst/>
          </a:prstGeom>
          <a:noFill/>
          <a:ln w="28575" cap="flat" cmpd="sng" algn="ctr">
            <a:solidFill>
              <a:schemeClr val="bg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55DBBAC3-918A-4273-B622-58C33D904C44}"/>
              </a:ext>
            </a:extLst>
          </p:cNvPr>
          <p:cNvCxnSpPr>
            <a:cxnSpLocks/>
          </p:cNvCxnSpPr>
          <p:nvPr/>
        </p:nvCxnSpPr>
        <p:spPr bwMode="auto">
          <a:xfrm flipH="1">
            <a:off x="8365504" y="22312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C42CCB56-1582-4B98-B396-B87708F7230F}"/>
              </a:ext>
            </a:extLst>
          </p:cNvPr>
          <p:cNvCxnSpPr>
            <a:cxnSpLocks/>
          </p:cNvCxnSpPr>
          <p:nvPr/>
        </p:nvCxnSpPr>
        <p:spPr bwMode="auto">
          <a:xfrm flipH="1">
            <a:off x="8365504" y="26297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66DBE287-3D88-4B7E-BBEB-74BD6798C135}"/>
              </a:ext>
            </a:extLst>
          </p:cNvPr>
          <p:cNvCxnSpPr>
            <a:cxnSpLocks/>
          </p:cNvCxnSpPr>
          <p:nvPr/>
        </p:nvCxnSpPr>
        <p:spPr bwMode="auto">
          <a:xfrm flipH="1">
            <a:off x="8365504" y="30195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2DF766F0-2833-4391-9F1E-A506695A3991}"/>
              </a:ext>
            </a:extLst>
          </p:cNvPr>
          <p:cNvCxnSpPr>
            <a:cxnSpLocks/>
          </p:cNvCxnSpPr>
          <p:nvPr/>
        </p:nvCxnSpPr>
        <p:spPr bwMode="auto">
          <a:xfrm flipH="1">
            <a:off x="8365504" y="34092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87122FB5-CB81-48DE-96AB-E56043AD3A2F}"/>
              </a:ext>
            </a:extLst>
          </p:cNvPr>
          <p:cNvCxnSpPr>
            <a:cxnSpLocks/>
          </p:cNvCxnSpPr>
          <p:nvPr/>
        </p:nvCxnSpPr>
        <p:spPr bwMode="auto">
          <a:xfrm flipH="1">
            <a:off x="8365504" y="379905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DB7F9106-EB10-4229-9BE1-415404858161}"/>
              </a:ext>
            </a:extLst>
          </p:cNvPr>
          <p:cNvCxnSpPr>
            <a:cxnSpLocks/>
          </p:cNvCxnSpPr>
          <p:nvPr/>
        </p:nvCxnSpPr>
        <p:spPr bwMode="auto">
          <a:xfrm flipH="1">
            <a:off x="8365504" y="41888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E5D46D31-0E34-4D8D-838C-19102429C5CD}"/>
              </a:ext>
            </a:extLst>
          </p:cNvPr>
          <p:cNvCxnSpPr/>
          <p:nvPr/>
        </p:nvCxnSpPr>
        <p:spPr bwMode="auto">
          <a:xfrm>
            <a:off x="8437068" y="418882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6D2BD3D8-DAA1-44D2-9E93-A18EC29881FD}"/>
              </a:ext>
            </a:extLst>
          </p:cNvPr>
          <p:cNvCxnSpPr/>
          <p:nvPr/>
        </p:nvCxnSpPr>
        <p:spPr bwMode="auto">
          <a:xfrm>
            <a:off x="8661566" y="418882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0093E9AE-4F2F-42A3-9B92-326B4808CF99}"/>
              </a:ext>
            </a:extLst>
          </p:cNvPr>
          <p:cNvCxnSpPr/>
          <p:nvPr/>
        </p:nvCxnSpPr>
        <p:spPr bwMode="auto">
          <a:xfrm>
            <a:off x="8886063" y="418882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AECEE4A7-943D-4853-A68C-52F867198797}"/>
              </a:ext>
            </a:extLst>
          </p:cNvPr>
          <p:cNvCxnSpPr/>
          <p:nvPr/>
        </p:nvCxnSpPr>
        <p:spPr bwMode="auto">
          <a:xfrm>
            <a:off x="9110560" y="418882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AA57DC39-9B1D-46E0-93AF-A730B5163DFB}"/>
              </a:ext>
            </a:extLst>
          </p:cNvPr>
          <p:cNvCxnSpPr/>
          <p:nvPr/>
        </p:nvCxnSpPr>
        <p:spPr bwMode="auto">
          <a:xfrm>
            <a:off x="9335057" y="418882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2D018F5D-6AFD-461C-B7F2-FB2B9442242C}"/>
              </a:ext>
            </a:extLst>
          </p:cNvPr>
          <p:cNvCxnSpPr/>
          <p:nvPr/>
        </p:nvCxnSpPr>
        <p:spPr bwMode="auto">
          <a:xfrm>
            <a:off x="9559555" y="418882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591AEA7E-E7FA-4EF5-A189-9FB962800F58}"/>
              </a:ext>
            </a:extLst>
          </p:cNvPr>
          <p:cNvCxnSpPr/>
          <p:nvPr/>
        </p:nvCxnSpPr>
        <p:spPr bwMode="auto">
          <a:xfrm>
            <a:off x="9784052" y="418882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D83FF145-D470-4F77-9159-7B578B8C2E4B}"/>
              </a:ext>
            </a:extLst>
          </p:cNvPr>
          <p:cNvCxnSpPr/>
          <p:nvPr/>
        </p:nvCxnSpPr>
        <p:spPr bwMode="auto">
          <a:xfrm>
            <a:off x="10008549" y="418882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1839415B-78ED-41F3-AA1B-1919D9558F3C}"/>
              </a:ext>
            </a:extLst>
          </p:cNvPr>
          <p:cNvCxnSpPr/>
          <p:nvPr/>
        </p:nvCxnSpPr>
        <p:spPr bwMode="auto">
          <a:xfrm>
            <a:off x="10233046" y="418882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EA86447F-0F39-41B0-838F-90DA45FA8D67}"/>
              </a:ext>
            </a:extLst>
          </p:cNvPr>
          <p:cNvCxnSpPr/>
          <p:nvPr/>
        </p:nvCxnSpPr>
        <p:spPr bwMode="auto">
          <a:xfrm>
            <a:off x="10457544" y="418882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CA0FF7A7-60CE-4BFA-A1A5-765EFBEEEEAD}"/>
              </a:ext>
            </a:extLst>
          </p:cNvPr>
          <p:cNvCxnSpPr/>
          <p:nvPr/>
        </p:nvCxnSpPr>
        <p:spPr bwMode="auto">
          <a:xfrm>
            <a:off x="10682041" y="418882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E255F76C-B264-4AFC-AF43-A506315A8AFB}"/>
              </a:ext>
            </a:extLst>
          </p:cNvPr>
          <p:cNvCxnSpPr/>
          <p:nvPr/>
        </p:nvCxnSpPr>
        <p:spPr bwMode="auto">
          <a:xfrm>
            <a:off x="10906538" y="418882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2A37CF11-BA53-44F8-90E0-A13779B4A2F6}"/>
              </a:ext>
            </a:extLst>
          </p:cNvPr>
          <p:cNvCxnSpPr/>
          <p:nvPr/>
        </p:nvCxnSpPr>
        <p:spPr bwMode="auto">
          <a:xfrm>
            <a:off x="11131035" y="418882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1FB89E31-8056-47EF-A38E-96A3DA39DB52}"/>
              </a:ext>
            </a:extLst>
          </p:cNvPr>
          <p:cNvCxnSpPr/>
          <p:nvPr/>
        </p:nvCxnSpPr>
        <p:spPr bwMode="auto">
          <a:xfrm>
            <a:off x="11355533" y="418882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EFBA4DF8-C8C2-4FA5-B6A4-850F5DC00EB6}"/>
              </a:ext>
            </a:extLst>
          </p:cNvPr>
          <p:cNvCxnSpPr/>
          <p:nvPr/>
        </p:nvCxnSpPr>
        <p:spPr bwMode="auto">
          <a:xfrm>
            <a:off x="11580030" y="418882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0EF0E3A9-02CD-4D65-AAB5-C21547465502}"/>
              </a:ext>
            </a:extLst>
          </p:cNvPr>
          <p:cNvCxnSpPr/>
          <p:nvPr/>
        </p:nvCxnSpPr>
        <p:spPr bwMode="auto">
          <a:xfrm>
            <a:off x="11804523" y="4188827"/>
            <a:ext cx="0" cy="64008"/>
          </a:xfrm>
          <a:prstGeom prst="line">
            <a:avLst/>
          </a:prstGeom>
          <a:noFill/>
          <a:ln w="28575" cap="flat" cmpd="sng" algn="ctr">
            <a:solidFill>
              <a:schemeClr val="bg1"/>
            </a:solidFill>
            <a:prstDash val="solid"/>
            <a:round/>
            <a:headEnd type="none" w="med" len="med"/>
            <a:tailEnd type="none" w="med" len="med"/>
          </a:ln>
          <a:effectLst/>
        </p:spPr>
      </p:cxnSp>
      <p:sp>
        <p:nvSpPr>
          <p:cNvPr id="296" name="TextBox 295">
            <a:extLst>
              <a:ext uri="{FF2B5EF4-FFF2-40B4-BE49-F238E27FC236}">
                <a16:creationId xmlns:a16="http://schemas.microsoft.com/office/drawing/2014/main" id="{4CA6106C-20FE-4532-AF6E-BB7F5C7248CB}"/>
              </a:ext>
            </a:extLst>
          </p:cNvPr>
          <p:cNvSpPr txBox="1"/>
          <p:nvPr/>
        </p:nvSpPr>
        <p:spPr bwMode="auto">
          <a:xfrm>
            <a:off x="7789704" y="2069831"/>
            <a:ext cx="6491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100</a:t>
            </a:r>
          </a:p>
        </p:txBody>
      </p:sp>
      <p:sp>
        <p:nvSpPr>
          <p:cNvPr id="298" name="TextBox 297">
            <a:extLst>
              <a:ext uri="{FF2B5EF4-FFF2-40B4-BE49-F238E27FC236}">
                <a16:creationId xmlns:a16="http://schemas.microsoft.com/office/drawing/2014/main" id="{262662A3-DF56-4702-AEB8-95371507B3A3}"/>
              </a:ext>
            </a:extLst>
          </p:cNvPr>
          <p:cNvSpPr txBox="1"/>
          <p:nvPr/>
        </p:nvSpPr>
        <p:spPr bwMode="auto">
          <a:xfrm>
            <a:off x="7930015" y="2459610"/>
            <a:ext cx="5088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80</a:t>
            </a:r>
          </a:p>
        </p:txBody>
      </p:sp>
      <p:sp>
        <p:nvSpPr>
          <p:cNvPr id="300" name="TextBox 299">
            <a:extLst>
              <a:ext uri="{FF2B5EF4-FFF2-40B4-BE49-F238E27FC236}">
                <a16:creationId xmlns:a16="http://schemas.microsoft.com/office/drawing/2014/main" id="{F9AB6FED-4984-4F59-8E0F-7D18E5A40245}"/>
              </a:ext>
            </a:extLst>
          </p:cNvPr>
          <p:cNvSpPr txBox="1"/>
          <p:nvPr/>
        </p:nvSpPr>
        <p:spPr bwMode="auto">
          <a:xfrm>
            <a:off x="7930015" y="2849389"/>
            <a:ext cx="5088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60</a:t>
            </a:r>
          </a:p>
        </p:txBody>
      </p:sp>
      <p:sp>
        <p:nvSpPr>
          <p:cNvPr id="302" name="TextBox 301">
            <a:extLst>
              <a:ext uri="{FF2B5EF4-FFF2-40B4-BE49-F238E27FC236}">
                <a16:creationId xmlns:a16="http://schemas.microsoft.com/office/drawing/2014/main" id="{8EDE9D5F-69A6-45E2-A148-D4556088C351}"/>
              </a:ext>
            </a:extLst>
          </p:cNvPr>
          <p:cNvSpPr txBox="1"/>
          <p:nvPr/>
        </p:nvSpPr>
        <p:spPr bwMode="auto">
          <a:xfrm>
            <a:off x="7930015" y="3239168"/>
            <a:ext cx="5088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40</a:t>
            </a:r>
          </a:p>
        </p:txBody>
      </p:sp>
      <p:sp>
        <p:nvSpPr>
          <p:cNvPr id="304" name="TextBox 303">
            <a:extLst>
              <a:ext uri="{FF2B5EF4-FFF2-40B4-BE49-F238E27FC236}">
                <a16:creationId xmlns:a16="http://schemas.microsoft.com/office/drawing/2014/main" id="{4B61E51E-CE7A-41B6-83C1-76851106AC7D}"/>
              </a:ext>
            </a:extLst>
          </p:cNvPr>
          <p:cNvSpPr txBox="1"/>
          <p:nvPr/>
        </p:nvSpPr>
        <p:spPr bwMode="auto">
          <a:xfrm>
            <a:off x="7930015" y="3628947"/>
            <a:ext cx="5088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20</a:t>
            </a:r>
          </a:p>
        </p:txBody>
      </p:sp>
      <p:sp>
        <p:nvSpPr>
          <p:cNvPr id="306" name="TextBox 305">
            <a:extLst>
              <a:ext uri="{FF2B5EF4-FFF2-40B4-BE49-F238E27FC236}">
                <a16:creationId xmlns:a16="http://schemas.microsoft.com/office/drawing/2014/main" id="{D72D0D8F-D472-4155-A165-4DA643A967AC}"/>
              </a:ext>
            </a:extLst>
          </p:cNvPr>
          <p:cNvSpPr txBox="1"/>
          <p:nvPr/>
        </p:nvSpPr>
        <p:spPr bwMode="auto">
          <a:xfrm>
            <a:off x="7930015" y="4018725"/>
            <a:ext cx="5088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a:t>
            </a:r>
          </a:p>
        </p:txBody>
      </p:sp>
      <p:sp>
        <p:nvSpPr>
          <p:cNvPr id="307" name="TextBox 306">
            <a:extLst>
              <a:ext uri="{FF2B5EF4-FFF2-40B4-BE49-F238E27FC236}">
                <a16:creationId xmlns:a16="http://schemas.microsoft.com/office/drawing/2014/main" id="{D05325F6-E577-47F6-9DEA-B36A754A564D}"/>
              </a:ext>
            </a:extLst>
          </p:cNvPr>
          <p:cNvSpPr txBox="1"/>
          <p:nvPr/>
        </p:nvSpPr>
        <p:spPr bwMode="auto">
          <a:xfrm>
            <a:off x="8252812" y="4184776"/>
            <a:ext cx="368512" cy="220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a:t>
            </a:r>
          </a:p>
        </p:txBody>
      </p:sp>
      <p:sp>
        <p:nvSpPr>
          <p:cNvPr id="309" name="TextBox 308">
            <a:extLst>
              <a:ext uri="{FF2B5EF4-FFF2-40B4-BE49-F238E27FC236}">
                <a16:creationId xmlns:a16="http://schemas.microsoft.com/office/drawing/2014/main" id="{5F6880AB-BFEE-4512-922B-BDEDC46E46E7}"/>
              </a:ext>
            </a:extLst>
          </p:cNvPr>
          <p:cNvSpPr txBox="1"/>
          <p:nvPr/>
        </p:nvSpPr>
        <p:spPr bwMode="auto">
          <a:xfrm>
            <a:off x="8477968" y="4184776"/>
            <a:ext cx="368512" cy="220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a:t>
            </a:r>
          </a:p>
        </p:txBody>
      </p:sp>
      <p:sp>
        <p:nvSpPr>
          <p:cNvPr id="310" name="TextBox 309">
            <a:extLst>
              <a:ext uri="{FF2B5EF4-FFF2-40B4-BE49-F238E27FC236}">
                <a16:creationId xmlns:a16="http://schemas.microsoft.com/office/drawing/2014/main" id="{2D215B27-AEF4-4E3E-888F-6EB7B0AF8E0A}"/>
              </a:ext>
            </a:extLst>
          </p:cNvPr>
          <p:cNvSpPr txBox="1"/>
          <p:nvPr/>
        </p:nvSpPr>
        <p:spPr bwMode="auto">
          <a:xfrm>
            <a:off x="8703123" y="4184776"/>
            <a:ext cx="368512" cy="220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8</a:t>
            </a:r>
          </a:p>
        </p:txBody>
      </p:sp>
      <p:sp>
        <p:nvSpPr>
          <p:cNvPr id="311" name="TextBox 310">
            <a:extLst>
              <a:ext uri="{FF2B5EF4-FFF2-40B4-BE49-F238E27FC236}">
                <a16:creationId xmlns:a16="http://schemas.microsoft.com/office/drawing/2014/main" id="{98C2004B-82F8-4134-9BC3-5A965EE82E58}"/>
              </a:ext>
            </a:extLst>
          </p:cNvPr>
          <p:cNvSpPr txBox="1"/>
          <p:nvPr/>
        </p:nvSpPr>
        <p:spPr bwMode="auto">
          <a:xfrm>
            <a:off x="8928279" y="4184776"/>
            <a:ext cx="368512" cy="220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12</a:t>
            </a:r>
          </a:p>
        </p:txBody>
      </p:sp>
      <p:sp>
        <p:nvSpPr>
          <p:cNvPr id="312" name="TextBox 311">
            <a:extLst>
              <a:ext uri="{FF2B5EF4-FFF2-40B4-BE49-F238E27FC236}">
                <a16:creationId xmlns:a16="http://schemas.microsoft.com/office/drawing/2014/main" id="{F785F4E1-FE0B-4E99-959F-95C5FE4D750E}"/>
              </a:ext>
            </a:extLst>
          </p:cNvPr>
          <p:cNvSpPr txBox="1"/>
          <p:nvPr/>
        </p:nvSpPr>
        <p:spPr bwMode="auto">
          <a:xfrm>
            <a:off x="9153434" y="4184776"/>
            <a:ext cx="368512" cy="220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16</a:t>
            </a:r>
          </a:p>
        </p:txBody>
      </p:sp>
      <p:sp>
        <p:nvSpPr>
          <p:cNvPr id="313" name="TextBox 312">
            <a:extLst>
              <a:ext uri="{FF2B5EF4-FFF2-40B4-BE49-F238E27FC236}">
                <a16:creationId xmlns:a16="http://schemas.microsoft.com/office/drawing/2014/main" id="{D1E63F93-427E-45C7-B23E-C77867ACFE54}"/>
              </a:ext>
            </a:extLst>
          </p:cNvPr>
          <p:cNvSpPr txBox="1"/>
          <p:nvPr/>
        </p:nvSpPr>
        <p:spPr bwMode="auto">
          <a:xfrm>
            <a:off x="9378589" y="4184776"/>
            <a:ext cx="368512" cy="220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20</a:t>
            </a:r>
          </a:p>
        </p:txBody>
      </p:sp>
      <p:sp>
        <p:nvSpPr>
          <p:cNvPr id="314" name="TextBox 313">
            <a:extLst>
              <a:ext uri="{FF2B5EF4-FFF2-40B4-BE49-F238E27FC236}">
                <a16:creationId xmlns:a16="http://schemas.microsoft.com/office/drawing/2014/main" id="{DE9117D7-09B8-49A8-A819-A99CD19634C4}"/>
              </a:ext>
            </a:extLst>
          </p:cNvPr>
          <p:cNvSpPr txBox="1"/>
          <p:nvPr/>
        </p:nvSpPr>
        <p:spPr bwMode="auto">
          <a:xfrm>
            <a:off x="9603745" y="4184776"/>
            <a:ext cx="368512" cy="220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24</a:t>
            </a:r>
          </a:p>
        </p:txBody>
      </p:sp>
      <p:sp>
        <p:nvSpPr>
          <p:cNvPr id="315" name="TextBox 314">
            <a:extLst>
              <a:ext uri="{FF2B5EF4-FFF2-40B4-BE49-F238E27FC236}">
                <a16:creationId xmlns:a16="http://schemas.microsoft.com/office/drawing/2014/main" id="{BE35DC8E-38CF-4C4B-9650-8BD6FC293D61}"/>
              </a:ext>
            </a:extLst>
          </p:cNvPr>
          <p:cNvSpPr txBox="1"/>
          <p:nvPr/>
        </p:nvSpPr>
        <p:spPr bwMode="auto">
          <a:xfrm>
            <a:off x="9828900" y="4184776"/>
            <a:ext cx="368512" cy="220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28</a:t>
            </a:r>
          </a:p>
        </p:txBody>
      </p:sp>
      <p:sp>
        <p:nvSpPr>
          <p:cNvPr id="316" name="TextBox 315">
            <a:extLst>
              <a:ext uri="{FF2B5EF4-FFF2-40B4-BE49-F238E27FC236}">
                <a16:creationId xmlns:a16="http://schemas.microsoft.com/office/drawing/2014/main" id="{83E8832D-2316-4359-8957-75601A158F6D}"/>
              </a:ext>
            </a:extLst>
          </p:cNvPr>
          <p:cNvSpPr txBox="1"/>
          <p:nvPr/>
        </p:nvSpPr>
        <p:spPr bwMode="auto">
          <a:xfrm>
            <a:off x="10054056" y="4184776"/>
            <a:ext cx="368512" cy="220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32</a:t>
            </a:r>
          </a:p>
        </p:txBody>
      </p:sp>
      <p:sp>
        <p:nvSpPr>
          <p:cNvPr id="317" name="TextBox 316">
            <a:extLst>
              <a:ext uri="{FF2B5EF4-FFF2-40B4-BE49-F238E27FC236}">
                <a16:creationId xmlns:a16="http://schemas.microsoft.com/office/drawing/2014/main" id="{C48D798F-3594-4707-95AC-BBF2D46B890E}"/>
              </a:ext>
            </a:extLst>
          </p:cNvPr>
          <p:cNvSpPr txBox="1"/>
          <p:nvPr/>
        </p:nvSpPr>
        <p:spPr bwMode="auto">
          <a:xfrm>
            <a:off x="10279211" y="4184776"/>
            <a:ext cx="368512" cy="220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36</a:t>
            </a:r>
          </a:p>
        </p:txBody>
      </p:sp>
      <p:sp>
        <p:nvSpPr>
          <p:cNvPr id="318" name="TextBox 317">
            <a:extLst>
              <a:ext uri="{FF2B5EF4-FFF2-40B4-BE49-F238E27FC236}">
                <a16:creationId xmlns:a16="http://schemas.microsoft.com/office/drawing/2014/main" id="{DE0D1180-E793-4226-A21B-36EBFC295E35}"/>
              </a:ext>
            </a:extLst>
          </p:cNvPr>
          <p:cNvSpPr txBox="1"/>
          <p:nvPr/>
        </p:nvSpPr>
        <p:spPr bwMode="auto">
          <a:xfrm>
            <a:off x="10504367" y="4184776"/>
            <a:ext cx="368512" cy="220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40</a:t>
            </a:r>
          </a:p>
        </p:txBody>
      </p:sp>
      <p:sp>
        <p:nvSpPr>
          <p:cNvPr id="319" name="TextBox 318">
            <a:extLst>
              <a:ext uri="{FF2B5EF4-FFF2-40B4-BE49-F238E27FC236}">
                <a16:creationId xmlns:a16="http://schemas.microsoft.com/office/drawing/2014/main" id="{521B328A-0C92-44CF-96DD-2D7D2F238762}"/>
              </a:ext>
            </a:extLst>
          </p:cNvPr>
          <p:cNvSpPr txBox="1"/>
          <p:nvPr/>
        </p:nvSpPr>
        <p:spPr bwMode="auto">
          <a:xfrm>
            <a:off x="10729522" y="4184776"/>
            <a:ext cx="368512" cy="220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44</a:t>
            </a:r>
          </a:p>
        </p:txBody>
      </p:sp>
      <p:sp>
        <p:nvSpPr>
          <p:cNvPr id="320" name="TextBox 319">
            <a:extLst>
              <a:ext uri="{FF2B5EF4-FFF2-40B4-BE49-F238E27FC236}">
                <a16:creationId xmlns:a16="http://schemas.microsoft.com/office/drawing/2014/main" id="{798434A0-C71C-4DDA-92C1-E311BBDEFA02}"/>
              </a:ext>
            </a:extLst>
          </p:cNvPr>
          <p:cNvSpPr txBox="1"/>
          <p:nvPr/>
        </p:nvSpPr>
        <p:spPr bwMode="auto">
          <a:xfrm>
            <a:off x="10954678" y="4184776"/>
            <a:ext cx="368512" cy="220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48</a:t>
            </a:r>
          </a:p>
        </p:txBody>
      </p:sp>
      <p:sp>
        <p:nvSpPr>
          <p:cNvPr id="321" name="TextBox 320">
            <a:extLst>
              <a:ext uri="{FF2B5EF4-FFF2-40B4-BE49-F238E27FC236}">
                <a16:creationId xmlns:a16="http://schemas.microsoft.com/office/drawing/2014/main" id="{13184DD8-638C-417D-AE83-544A8B95BFB1}"/>
              </a:ext>
            </a:extLst>
          </p:cNvPr>
          <p:cNvSpPr txBox="1"/>
          <p:nvPr/>
        </p:nvSpPr>
        <p:spPr bwMode="auto">
          <a:xfrm>
            <a:off x="11179833" y="4184776"/>
            <a:ext cx="368512" cy="220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52</a:t>
            </a:r>
          </a:p>
        </p:txBody>
      </p:sp>
      <p:sp>
        <p:nvSpPr>
          <p:cNvPr id="322" name="TextBox 321">
            <a:extLst>
              <a:ext uri="{FF2B5EF4-FFF2-40B4-BE49-F238E27FC236}">
                <a16:creationId xmlns:a16="http://schemas.microsoft.com/office/drawing/2014/main" id="{A98B90E1-BC56-414D-9804-1B28BF90426B}"/>
              </a:ext>
            </a:extLst>
          </p:cNvPr>
          <p:cNvSpPr txBox="1"/>
          <p:nvPr/>
        </p:nvSpPr>
        <p:spPr bwMode="auto">
          <a:xfrm>
            <a:off x="11404988" y="4184776"/>
            <a:ext cx="368512" cy="220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56</a:t>
            </a:r>
          </a:p>
        </p:txBody>
      </p:sp>
      <p:sp>
        <p:nvSpPr>
          <p:cNvPr id="325" name="TextBox 324">
            <a:extLst>
              <a:ext uri="{FF2B5EF4-FFF2-40B4-BE49-F238E27FC236}">
                <a16:creationId xmlns:a16="http://schemas.microsoft.com/office/drawing/2014/main" id="{B3717379-6B88-4DE6-A7C1-575E8F75B694}"/>
              </a:ext>
            </a:extLst>
          </p:cNvPr>
          <p:cNvSpPr txBox="1"/>
          <p:nvPr/>
        </p:nvSpPr>
        <p:spPr bwMode="auto">
          <a:xfrm>
            <a:off x="8731834" y="3544625"/>
            <a:ext cx="1419411" cy="584775"/>
          </a:xfrm>
          <a:prstGeom prst="rect">
            <a:avLst/>
          </a:prstGeom>
          <a:noFill/>
          <a:ln>
            <a:noFill/>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Darolutamide</a:t>
            </a:r>
            <a:br>
              <a:rPr kumimoji="0" lang="en-US" sz="160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br>
            <a:r>
              <a:rPr kumimoji="0" lang="en-US" sz="1600"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Placebo</a:t>
            </a:r>
          </a:p>
        </p:txBody>
      </p:sp>
      <p:cxnSp>
        <p:nvCxnSpPr>
          <p:cNvPr id="326" name="Straight Connector 325">
            <a:extLst>
              <a:ext uri="{FF2B5EF4-FFF2-40B4-BE49-F238E27FC236}">
                <a16:creationId xmlns:a16="http://schemas.microsoft.com/office/drawing/2014/main" id="{9264A065-E2CE-41A7-AE40-1BD8322CA30E}"/>
              </a:ext>
            </a:extLst>
          </p:cNvPr>
          <p:cNvCxnSpPr>
            <a:cxnSpLocks/>
          </p:cNvCxnSpPr>
          <p:nvPr/>
        </p:nvCxnSpPr>
        <p:spPr bwMode="auto">
          <a:xfrm flipH="1">
            <a:off x="8584180" y="3727026"/>
            <a:ext cx="197737" cy="0"/>
          </a:xfrm>
          <a:prstGeom prst="line">
            <a:avLst/>
          </a:prstGeom>
          <a:noFill/>
          <a:ln w="28575" cap="flat" cmpd="sng" algn="ctr">
            <a:solidFill>
              <a:schemeClr val="accent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45FB543F-8ADE-4902-B5DC-3F18D1CE268C}"/>
              </a:ext>
            </a:extLst>
          </p:cNvPr>
          <p:cNvCxnSpPr>
            <a:cxnSpLocks/>
          </p:cNvCxnSpPr>
          <p:nvPr/>
        </p:nvCxnSpPr>
        <p:spPr bwMode="auto">
          <a:xfrm flipH="1">
            <a:off x="8584180" y="3953180"/>
            <a:ext cx="197737" cy="0"/>
          </a:xfrm>
          <a:prstGeom prst="line">
            <a:avLst/>
          </a:prstGeom>
          <a:noFill/>
          <a:ln w="28575" cap="flat" cmpd="sng" algn="ctr">
            <a:solidFill>
              <a:schemeClr val="accent3"/>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79401BF9-5813-4621-B9C9-D49FA8D51F11}"/>
              </a:ext>
            </a:extLst>
          </p:cNvPr>
          <p:cNvCxnSpPr>
            <a:cxnSpLocks/>
          </p:cNvCxnSpPr>
          <p:nvPr/>
        </p:nvCxnSpPr>
        <p:spPr bwMode="auto">
          <a:xfrm flipH="1">
            <a:off x="8441676" y="3217324"/>
            <a:ext cx="3367181" cy="0"/>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sp>
        <p:nvSpPr>
          <p:cNvPr id="330" name="Freeform: Shape 329">
            <a:extLst>
              <a:ext uri="{FF2B5EF4-FFF2-40B4-BE49-F238E27FC236}">
                <a16:creationId xmlns:a16="http://schemas.microsoft.com/office/drawing/2014/main" id="{E82F44AB-6178-4033-83A8-63F06844F8C1}"/>
              </a:ext>
            </a:extLst>
          </p:cNvPr>
          <p:cNvSpPr/>
          <p:nvPr/>
        </p:nvSpPr>
        <p:spPr bwMode="auto">
          <a:xfrm>
            <a:off x="8443676" y="2257550"/>
            <a:ext cx="3357942" cy="872417"/>
          </a:xfrm>
          <a:custGeom>
            <a:avLst/>
            <a:gdLst>
              <a:gd name="connsiteX0" fmla="*/ 5086350 w 5086350"/>
              <a:gd name="connsiteY0" fmla="*/ 1219200 h 1219200"/>
              <a:gd name="connsiteX1" fmla="*/ 4119563 w 5086350"/>
              <a:gd name="connsiteY1" fmla="*/ 1219200 h 1219200"/>
              <a:gd name="connsiteX2" fmla="*/ 4119563 w 5086350"/>
              <a:gd name="connsiteY2" fmla="*/ 1166813 h 1219200"/>
              <a:gd name="connsiteX3" fmla="*/ 4105275 w 5086350"/>
              <a:gd name="connsiteY3" fmla="*/ 1152525 h 1219200"/>
              <a:gd name="connsiteX4" fmla="*/ 4105275 w 5086350"/>
              <a:gd name="connsiteY4" fmla="*/ 1100138 h 1219200"/>
              <a:gd name="connsiteX5" fmla="*/ 3967163 w 5086350"/>
              <a:gd name="connsiteY5" fmla="*/ 1100138 h 1219200"/>
              <a:gd name="connsiteX6" fmla="*/ 3967163 w 5086350"/>
              <a:gd name="connsiteY6" fmla="*/ 1028700 h 1219200"/>
              <a:gd name="connsiteX7" fmla="*/ 3895725 w 5086350"/>
              <a:gd name="connsiteY7" fmla="*/ 1028700 h 1219200"/>
              <a:gd name="connsiteX8" fmla="*/ 3895725 w 5086350"/>
              <a:gd name="connsiteY8" fmla="*/ 933450 h 1219200"/>
              <a:gd name="connsiteX9" fmla="*/ 3838575 w 5086350"/>
              <a:gd name="connsiteY9" fmla="*/ 933450 h 1219200"/>
              <a:gd name="connsiteX10" fmla="*/ 3838575 w 5086350"/>
              <a:gd name="connsiteY10" fmla="*/ 857250 h 1219200"/>
              <a:gd name="connsiteX11" fmla="*/ 3719513 w 5086350"/>
              <a:gd name="connsiteY11" fmla="*/ 857250 h 1219200"/>
              <a:gd name="connsiteX12" fmla="*/ 3719513 w 5086350"/>
              <a:gd name="connsiteY12" fmla="*/ 819150 h 1219200"/>
              <a:gd name="connsiteX13" fmla="*/ 3667125 w 5086350"/>
              <a:gd name="connsiteY13" fmla="*/ 819150 h 1219200"/>
              <a:gd name="connsiteX14" fmla="*/ 3667125 w 5086350"/>
              <a:gd name="connsiteY14" fmla="*/ 766763 h 1219200"/>
              <a:gd name="connsiteX15" fmla="*/ 3595688 w 5086350"/>
              <a:gd name="connsiteY15" fmla="*/ 766763 h 1219200"/>
              <a:gd name="connsiteX16" fmla="*/ 3595688 w 5086350"/>
              <a:gd name="connsiteY16" fmla="*/ 709613 h 1219200"/>
              <a:gd name="connsiteX17" fmla="*/ 3333750 w 5086350"/>
              <a:gd name="connsiteY17" fmla="*/ 709613 h 1219200"/>
              <a:gd name="connsiteX18" fmla="*/ 3333750 w 5086350"/>
              <a:gd name="connsiteY18" fmla="*/ 685800 h 1219200"/>
              <a:gd name="connsiteX19" fmla="*/ 3190875 w 5086350"/>
              <a:gd name="connsiteY19" fmla="*/ 685800 h 1219200"/>
              <a:gd name="connsiteX20" fmla="*/ 3190875 w 5086350"/>
              <a:gd name="connsiteY20" fmla="*/ 642938 h 1219200"/>
              <a:gd name="connsiteX21" fmla="*/ 2909888 w 5086350"/>
              <a:gd name="connsiteY21" fmla="*/ 642938 h 1219200"/>
              <a:gd name="connsiteX22" fmla="*/ 2909888 w 5086350"/>
              <a:gd name="connsiteY22" fmla="*/ 600075 h 1219200"/>
              <a:gd name="connsiteX23" fmla="*/ 2800350 w 5086350"/>
              <a:gd name="connsiteY23" fmla="*/ 600075 h 1219200"/>
              <a:gd name="connsiteX24" fmla="*/ 2800350 w 5086350"/>
              <a:gd name="connsiteY24" fmla="*/ 552450 h 1219200"/>
              <a:gd name="connsiteX25" fmla="*/ 2700338 w 5086350"/>
              <a:gd name="connsiteY25" fmla="*/ 552450 h 1219200"/>
              <a:gd name="connsiteX26" fmla="*/ 2700338 w 5086350"/>
              <a:gd name="connsiteY26" fmla="*/ 523875 h 1219200"/>
              <a:gd name="connsiteX27" fmla="*/ 2590800 w 5086350"/>
              <a:gd name="connsiteY27" fmla="*/ 523875 h 1219200"/>
              <a:gd name="connsiteX28" fmla="*/ 2590800 w 5086350"/>
              <a:gd name="connsiteY28" fmla="*/ 490538 h 1219200"/>
              <a:gd name="connsiteX29" fmla="*/ 2452688 w 5086350"/>
              <a:gd name="connsiteY29" fmla="*/ 490538 h 1219200"/>
              <a:gd name="connsiteX30" fmla="*/ 2452688 w 5086350"/>
              <a:gd name="connsiteY30" fmla="*/ 490538 h 1219200"/>
              <a:gd name="connsiteX31" fmla="*/ 2452688 w 5086350"/>
              <a:gd name="connsiteY31" fmla="*/ 442913 h 1219200"/>
              <a:gd name="connsiteX32" fmla="*/ 2243138 w 5086350"/>
              <a:gd name="connsiteY32" fmla="*/ 442913 h 1219200"/>
              <a:gd name="connsiteX33" fmla="*/ 2243138 w 5086350"/>
              <a:gd name="connsiteY33" fmla="*/ 395288 h 1219200"/>
              <a:gd name="connsiteX34" fmla="*/ 2014538 w 5086350"/>
              <a:gd name="connsiteY34" fmla="*/ 395288 h 1219200"/>
              <a:gd name="connsiteX35" fmla="*/ 2014538 w 5086350"/>
              <a:gd name="connsiteY35" fmla="*/ 342900 h 1219200"/>
              <a:gd name="connsiteX36" fmla="*/ 1895475 w 5086350"/>
              <a:gd name="connsiteY36" fmla="*/ 342900 h 1219200"/>
              <a:gd name="connsiteX37" fmla="*/ 1895475 w 5086350"/>
              <a:gd name="connsiteY37" fmla="*/ 309563 h 1219200"/>
              <a:gd name="connsiteX38" fmla="*/ 1781175 w 5086350"/>
              <a:gd name="connsiteY38" fmla="*/ 309563 h 1219200"/>
              <a:gd name="connsiteX39" fmla="*/ 1781175 w 5086350"/>
              <a:gd name="connsiteY39" fmla="*/ 276225 h 1219200"/>
              <a:gd name="connsiteX40" fmla="*/ 1604963 w 5086350"/>
              <a:gd name="connsiteY40" fmla="*/ 276225 h 1219200"/>
              <a:gd name="connsiteX41" fmla="*/ 1604963 w 5086350"/>
              <a:gd name="connsiteY41" fmla="*/ 238125 h 1219200"/>
              <a:gd name="connsiteX42" fmla="*/ 1533525 w 5086350"/>
              <a:gd name="connsiteY42" fmla="*/ 238125 h 1219200"/>
              <a:gd name="connsiteX43" fmla="*/ 1533525 w 5086350"/>
              <a:gd name="connsiteY43" fmla="*/ 209550 h 1219200"/>
              <a:gd name="connsiteX44" fmla="*/ 1423988 w 5086350"/>
              <a:gd name="connsiteY44" fmla="*/ 209550 h 1219200"/>
              <a:gd name="connsiteX45" fmla="*/ 1423988 w 5086350"/>
              <a:gd name="connsiteY45" fmla="*/ 171450 h 1219200"/>
              <a:gd name="connsiteX46" fmla="*/ 1352550 w 5086350"/>
              <a:gd name="connsiteY46" fmla="*/ 171450 h 1219200"/>
              <a:gd name="connsiteX47" fmla="*/ 1352550 w 5086350"/>
              <a:gd name="connsiteY47" fmla="*/ 123825 h 1219200"/>
              <a:gd name="connsiteX48" fmla="*/ 1104900 w 5086350"/>
              <a:gd name="connsiteY48" fmla="*/ 123825 h 1219200"/>
              <a:gd name="connsiteX49" fmla="*/ 1104900 w 5086350"/>
              <a:gd name="connsiteY49" fmla="*/ 85725 h 1219200"/>
              <a:gd name="connsiteX50" fmla="*/ 938213 w 5086350"/>
              <a:gd name="connsiteY50" fmla="*/ 85725 h 1219200"/>
              <a:gd name="connsiteX51" fmla="*/ 938213 w 5086350"/>
              <a:gd name="connsiteY51" fmla="*/ 66675 h 1219200"/>
              <a:gd name="connsiteX52" fmla="*/ 666750 w 5086350"/>
              <a:gd name="connsiteY52" fmla="*/ 66675 h 1219200"/>
              <a:gd name="connsiteX53" fmla="*/ 666750 w 5086350"/>
              <a:gd name="connsiteY53" fmla="*/ 28575 h 1219200"/>
              <a:gd name="connsiteX54" fmla="*/ 395288 w 5086350"/>
              <a:gd name="connsiteY54" fmla="*/ 28575 h 1219200"/>
              <a:gd name="connsiteX55" fmla="*/ 395288 w 5086350"/>
              <a:gd name="connsiteY55" fmla="*/ 0 h 1219200"/>
              <a:gd name="connsiteX56" fmla="*/ 0 w 5086350"/>
              <a:gd name="connsiteY56" fmla="*/ 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086350" h="1219200">
                <a:moveTo>
                  <a:pt x="5086350" y="1219200"/>
                </a:moveTo>
                <a:lnTo>
                  <a:pt x="4119563" y="1219200"/>
                </a:lnTo>
                <a:lnTo>
                  <a:pt x="4119563" y="1166813"/>
                </a:lnTo>
                <a:lnTo>
                  <a:pt x="4105275" y="1152525"/>
                </a:lnTo>
                <a:lnTo>
                  <a:pt x="4105275" y="1100138"/>
                </a:lnTo>
                <a:lnTo>
                  <a:pt x="3967163" y="1100138"/>
                </a:lnTo>
                <a:lnTo>
                  <a:pt x="3967163" y="1028700"/>
                </a:lnTo>
                <a:lnTo>
                  <a:pt x="3895725" y="1028700"/>
                </a:lnTo>
                <a:lnTo>
                  <a:pt x="3895725" y="933450"/>
                </a:lnTo>
                <a:lnTo>
                  <a:pt x="3838575" y="933450"/>
                </a:lnTo>
                <a:lnTo>
                  <a:pt x="3838575" y="857250"/>
                </a:lnTo>
                <a:lnTo>
                  <a:pt x="3719513" y="857250"/>
                </a:lnTo>
                <a:lnTo>
                  <a:pt x="3719513" y="819150"/>
                </a:lnTo>
                <a:lnTo>
                  <a:pt x="3667125" y="819150"/>
                </a:lnTo>
                <a:lnTo>
                  <a:pt x="3667125" y="766763"/>
                </a:lnTo>
                <a:lnTo>
                  <a:pt x="3595688" y="766763"/>
                </a:lnTo>
                <a:lnTo>
                  <a:pt x="3595688" y="709613"/>
                </a:lnTo>
                <a:lnTo>
                  <a:pt x="3333750" y="709613"/>
                </a:lnTo>
                <a:lnTo>
                  <a:pt x="3333750" y="685800"/>
                </a:lnTo>
                <a:lnTo>
                  <a:pt x="3190875" y="685800"/>
                </a:lnTo>
                <a:lnTo>
                  <a:pt x="3190875" y="642938"/>
                </a:lnTo>
                <a:lnTo>
                  <a:pt x="2909888" y="642938"/>
                </a:lnTo>
                <a:lnTo>
                  <a:pt x="2909888" y="600075"/>
                </a:lnTo>
                <a:lnTo>
                  <a:pt x="2800350" y="600075"/>
                </a:lnTo>
                <a:lnTo>
                  <a:pt x="2800350" y="552450"/>
                </a:lnTo>
                <a:lnTo>
                  <a:pt x="2700338" y="552450"/>
                </a:lnTo>
                <a:lnTo>
                  <a:pt x="2700338" y="523875"/>
                </a:lnTo>
                <a:lnTo>
                  <a:pt x="2590800" y="523875"/>
                </a:lnTo>
                <a:lnTo>
                  <a:pt x="2590800" y="490538"/>
                </a:lnTo>
                <a:lnTo>
                  <a:pt x="2452688" y="490538"/>
                </a:lnTo>
                <a:lnTo>
                  <a:pt x="2452688" y="490538"/>
                </a:lnTo>
                <a:lnTo>
                  <a:pt x="2452688" y="442913"/>
                </a:lnTo>
                <a:lnTo>
                  <a:pt x="2243138" y="442913"/>
                </a:lnTo>
                <a:lnTo>
                  <a:pt x="2243138" y="395288"/>
                </a:lnTo>
                <a:lnTo>
                  <a:pt x="2014538" y="395288"/>
                </a:lnTo>
                <a:lnTo>
                  <a:pt x="2014538" y="342900"/>
                </a:lnTo>
                <a:lnTo>
                  <a:pt x="1895475" y="342900"/>
                </a:lnTo>
                <a:lnTo>
                  <a:pt x="1895475" y="309563"/>
                </a:lnTo>
                <a:lnTo>
                  <a:pt x="1781175" y="309563"/>
                </a:lnTo>
                <a:lnTo>
                  <a:pt x="1781175" y="276225"/>
                </a:lnTo>
                <a:lnTo>
                  <a:pt x="1604963" y="276225"/>
                </a:lnTo>
                <a:lnTo>
                  <a:pt x="1604963" y="238125"/>
                </a:lnTo>
                <a:lnTo>
                  <a:pt x="1533525" y="238125"/>
                </a:lnTo>
                <a:lnTo>
                  <a:pt x="1533525" y="209550"/>
                </a:lnTo>
                <a:lnTo>
                  <a:pt x="1423988" y="209550"/>
                </a:lnTo>
                <a:lnTo>
                  <a:pt x="1423988" y="171450"/>
                </a:lnTo>
                <a:lnTo>
                  <a:pt x="1352550" y="171450"/>
                </a:lnTo>
                <a:lnTo>
                  <a:pt x="1352550" y="123825"/>
                </a:lnTo>
                <a:lnTo>
                  <a:pt x="1104900" y="123825"/>
                </a:lnTo>
                <a:lnTo>
                  <a:pt x="1104900" y="85725"/>
                </a:lnTo>
                <a:lnTo>
                  <a:pt x="938213" y="85725"/>
                </a:lnTo>
                <a:lnTo>
                  <a:pt x="938213" y="66675"/>
                </a:lnTo>
                <a:lnTo>
                  <a:pt x="666750" y="66675"/>
                </a:lnTo>
                <a:lnTo>
                  <a:pt x="666750" y="28575"/>
                </a:lnTo>
                <a:lnTo>
                  <a:pt x="395288" y="28575"/>
                </a:lnTo>
                <a:lnTo>
                  <a:pt x="395288" y="0"/>
                </a:lnTo>
                <a:lnTo>
                  <a:pt x="0" y="0"/>
                </a:lnTo>
              </a:path>
            </a:pathLst>
          </a:custGeom>
          <a:noFill/>
          <a:ln w="28575">
            <a:solidFill>
              <a:schemeClr val="accent3"/>
            </a:solidFill>
            <a:miter lim="800000"/>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32" name="Freeform: Shape 331">
            <a:extLst>
              <a:ext uri="{FF2B5EF4-FFF2-40B4-BE49-F238E27FC236}">
                <a16:creationId xmlns:a16="http://schemas.microsoft.com/office/drawing/2014/main" id="{C829223A-85F5-407B-97B7-FE7EC66A0123}"/>
              </a:ext>
            </a:extLst>
          </p:cNvPr>
          <p:cNvSpPr/>
          <p:nvPr/>
        </p:nvSpPr>
        <p:spPr bwMode="auto">
          <a:xfrm>
            <a:off x="8440532" y="2254142"/>
            <a:ext cx="3361086" cy="807667"/>
          </a:xfrm>
          <a:custGeom>
            <a:avLst/>
            <a:gdLst>
              <a:gd name="connsiteX0" fmla="*/ 5091112 w 5091112"/>
              <a:gd name="connsiteY0" fmla="*/ 1128712 h 1128712"/>
              <a:gd name="connsiteX1" fmla="*/ 5091112 w 5091112"/>
              <a:gd name="connsiteY1" fmla="*/ 1128712 h 1128712"/>
              <a:gd name="connsiteX2" fmla="*/ 4762500 w 5091112"/>
              <a:gd name="connsiteY2" fmla="*/ 1128712 h 1128712"/>
              <a:gd name="connsiteX3" fmla="*/ 4762500 w 5091112"/>
              <a:gd name="connsiteY3" fmla="*/ 976312 h 1128712"/>
              <a:gd name="connsiteX4" fmla="*/ 4614862 w 5091112"/>
              <a:gd name="connsiteY4" fmla="*/ 976312 h 1128712"/>
              <a:gd name="connsiteX5" fmla="*/ 4614862 w 5091112"/>
              <a:gd name="connsiteY5" fmla="*/ 828675 h 1128712"/>
              <a:gd name="connsiteX6" fmla="*/ 4095750 w 5091112"/>
              <a:gd name="connsiteY6" fmla="*/ 828675 h 1128712"/>
              <a:gd name="connsiteX7" fmla="*/ 4095750 w 5091112"/>
              <a:gd name="connsiteY7" fmla="*/ 785812 h 1128712"/>
              <a:gd name="connsiteX8" fmla="*/ 4000500 w 5091112"/>
              <a:gd name="connsiteY8" fmla="*/ 785812 h 1128712"/>
              <a:gd name="connsiteX9" fmla="*/ 4000500 w 5091112"/>
              <a:gd name="connsiteY9" fmla="*/ 728662 h 1128712"/>
              <a:gd name="connsiteX10" fmla="*/ 3943350 w 5091112"/>
              <a:gd name="connsiteY10" fmla="*/ 728662 h 1128712"/>
              <a:gd name="connsiteX11" fmla="*/ 3943350 w 5091112"/>
              <a:gd name="connsiteY11" fmla="*/ 623887 h 1128712"/>
              <a:gd name="connsiteX12" fmla="*/ 3767137 w 5091112"/>
              <a:gd name="connsiteY12" fmla="*/ 623887 h 1128712"/>
              <a:gd name="connsiteX13" fmla="*/ 3767137 w 5091112"/>
              <a:gd name="connsiteY13" fmla="*/ 566737 h 1128712"/>
              <a:gd name="connsiteX14" fmla="*/ 3686175 w 5091112"/>
              <a:gd name="connsiteY14" fmla="*/ 566737 h 1128712"/>
              <a:gd name="connsiteX15" fmla="*/ 3686175 w 5091112"/>
              <a:gd name="connsiteY15" fmla="*/ 533400 h 1128712"/>
              <a:gd name="connsiteX16" fmla="*/ 3452812 w 5091112"/>
              <a:gd name="connsiteY16" fmla="*/ 533400 h 1128712"/>
              <a:gd name="connsiteX17" fmla="*/ 3452812 w 5091112"/>
              <a:gd name="connsiteY17" fmla="*/ 509587 h 1128712"/>
              <a:gd name="connsiteX18" fmla="*/ 3309937 w 5091112"/>
              <a:gd name="connsiteY18" fmla="*/ 509587 h 1128712"/>
              <a:gd name="connsiteX19" fmla="*/ 3309937 w 5091112"/>
              <a:gd name="connsiteY19" fmla="*/ 466725 h 1128712"/>
              <a:gd name="connsiteX20" fmla="*/ 2986087 w 5091112"/>
              <a:gd name="connsiteY20" fmla="*/ 466725 h 1128712"/>
              <a:gd name="connsiteX21" fmla="*/ 2986087 w 5091112"/>
              <a:gd name="connsiteY21" fmla="*/ 428625 h 1128712"/>
              <a:gd name="connsiteX22" fmla="*/ 2738437 w 5091112"/>
              <a:gd name="connsiteY22" fmla="*/ 428625 h 1128712"/>
              <a:gd name="connsiteX23" fmla="*/ 2738437 w 5091112"/>
              <a:gd name="connsiteY23" fmla="*/ 395287 h 1128712"/>
              <a:gd name="connsiteX24" fmla="*/ 2614612 w 5091112"/>
              <a:gd name="connsiteY24" fmla="*/ 395287 h 1128712"/>
              <a:gd name="connsiteX25" fmla="*/ 2614612 w 5091112"/>
              <a:gd name="connsiteY25" fmla="*/ 357187 h 1128712"/>
              <a:gd name="connsiteX26" fmla="*/ 2486025 w 5091112"/>
              <a:gd name="connsiteY26" fmla="*/ 357187 h 1128712"/>
              <a:gd name="connsiteX27" fmla="*/ 2486025 w 5091112"/>
              <a:gd name="connsiteY27" fmla="*/ 328612 h 1128712"/>
              <a:gd name="connsiteX28" fmla="*/ 2371725 w 5091112"/>
              <a:gd name="connsiteY28" fmla="*/ 328612 h 1128712"/>
              <a:gd name="connsiteX29" fmla="*/ 2371725 w 5091112"/>
              <a:gd name="connsiteY29" fmla="*/ 295275 h 1128712"/>
              <a:gd name="connsiteX30" fmla="*/ 2157412 w 5091112"/>
              <a:gd name="connsiteY30" fmla="*/ 295275 h 1128712"/>
              <a:gd name="connsiteX31" fmla="*/ 2157412 w 5091112"/>
              <a:gd name="connsiteY31" fmla="*/ 271462 h 1128712"/>
              <a:gd name="connsiteX32" fmla="*/ 1981200 w 5091112"/>
              <a:gd name="connsiteY32" fmla="*/ 271462 h 1128712"/>
              <a:gd name="connsiteX33" fmla="*/ 1981200 w 5091112"/>
              <a:gd name="connsiteY33" fmla="*/ 228600 h 1128712"/>
              <a:gd name="connsiteX34" fmla="*/ 1847850 w 5091112"/>
              <a:gd name="connsiteY34" fmla="*/ 228600 h 1128712"/>
              <a:gd name="connsiteX35" fmla="*/ 1847850 w 5091112"/>
              <a:gd name="connsiteY35" fmla="*/ 195262 h 1128712"/>
              <a:gd name="connsiteX36" fmla="*/ 1595437 w 5091112"/>
              <a:gd name="connsiteY36" fmla="*/ 195262 h 1128712"/>
              <a:gd name="connsiteX37" fmla="*/ 1595437 w 5091112"/>
              <a:gd name="connsiteY37" fmla="*/ 195262 h 1128712"/>
              <a:gd name="connsiteX38" fmla="*/ 1595437 w 5091112"/>
              <a:gd name="connsiteY38" fmla="*/ 195262 h 1128712"/>
              <a:gd name="connsiteX39" fmla="*/ 1595437 w 5091112"/>
              <a:gd name="connsiteY39" fmla="*/ 152400 h 1128712"/>
              <a:gd name="connsiteX40" fmla="*/ 1552575 w 5091112"/>
              <a:gd name="connsiteY40" fmla="*/ 152400 h 1128712"/>
              <a:gd name="connsiteX41" fmla="*/ 1300162 w 5091112"/>
              <a:gd name="connsiteY41" fmla="*/ 152400 h 1128712"/>
              <a:gd name="connsiteX42" fmla="*/ 1300162 w 5091112"/>
              <a:gd name="connsiteY42" fmla="*/ 114300 h 1128712"/>
              <a:gd name="connsiteX43" fmla="*/ 1081087 w 5091112"/>
              <a:gd name="connsiteY43" fmla="*/ 114300 h 1128712"/>
              <a:gd name="connsiteX44" fmla="*/ 1081087 w 5091112"/>
              <a:gd name="connsiteY44" fmla="*/ 80962 h 1128712"/>
              <a:gd name="connsiteX45" fmla="*/ 938212 w 5091112"/>
              <a:gd name="connsiteY45" fmla="*/ 80962 h 1128712"/>
              <a:gd name="connsiteX46" fmla="*/ 919162 w 5091112"/>
              <a:gd name="connsiteY46" fmla="*/ 61912 h 1128712"/>
              <a:gd name="connsiteX47" fmla="*/ 666750 w 5091112"/>
              <a:gd name="connsiteY47" fmla="*/ 61912 h 1128712"/>
              <a:gd name="connsiteX48" fmla="*/ 666750 w 5091112"/>
              <a:gd name="connsiteY48" fmla="*/ 33337 h 1128712"/>
              <a:gd name="connsiteX49" fmla="*/ 390525 w 5091112"/>
              <a:gd name="connsiteY49" fmla="*/ 33337 h 1128712"/>
              <a:gd name="connsiteX50" fmla="*/ 390525 w 5091112"/>
              <a:gd name="connsiteY50" fmla="*/ 0 h 1128712"/>
              <a:gd name="connsiteX51" fmla="*/ 0 w 5091112"/>
              <a:gd name="connsiteY51" fmla="*/ 0 h 1128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091112" h="1128712">
                <a:moveTo>
                  <a:pt x="5091112" y="1128712"/>
                </a:moveTo>
                <a:lnTo>
                  <a:pt x="5091112" y="1128712"/>
                </a:lnTo>
                <a:lnTo>
                  <a:pt x="4762500" y="1128712"/>
                </a:lnTo>
                <a:lnTo>
                  <a:pt x="4762500" y="976312"/>
                </a:lnTo>
                <a:lnTo>
                  <a:pt x="4614862" y="976312"/>
                </a:lnTo>
                <a:lnTo>
                  <a:pt x="4614862" y="828675"/>
                </a:lnTo>
                <a:lnTo>
                  <a:pt x="4095750" y="828675"/>
                </a:lnTo>
                <a:lnTo>
                  <a:pt x="4095750" y="785812"/>
                </a:lnTo>
                <a:lnTo>
                  <a:pt x="4000500" y="785812"/>
                </a:lnTo>
                <a:lnTo>
                  <a:pt x="4000500" y="728662"/>
                </a:lnTo>
                <a:lnTo>
                  <a:pt x="3943350" y="728662"/>
                </a:lnTo>
                <a:lnTo>
                  <a:pt x="3943350" y="623887"/>
                </a:lnTo>
                <a:lnTo>
                  <a:pt x="3767137" y="623887"/>
                </a:lnTo>
                <a:lnTo>
                  <a:pt x="3767137" y="566737"/>
                </a:lnTo>
                <a:lnTo>
                  <a:pt x="3686175" y="566737"/>
                </a:lnTo>
                <a:lnTo>
                  <a:pt x="3686175" y="533400"/>
                </a:lnTo>
                <a:lnTo>
                  <a:pt x="3452812" y="533400"/>
                </a:lnTo>
                <a:lnTo>
                  <a:pt x="3452812" y="509587"/>
                </a:lnTo>
                <a:lnTo>
                  <a:pt x="3309937" y="509587"/>
                </a:lnTo>
                <a:lnTo>
                  <a:pt x="3309937" y="466725"/>
                </a:lnTo>
                <a:lnTo>
                  <a:pt x="2986087" y="466725"/>
                </a:lnTo>
                <a:lnTo>
                  <a:pt x="2986087" y="428625"/>
                </a:lnTo>
                <a:lnTo>
                  <a:pt x="2738437" y="428625"/>
                </a:lnTo>
                <a:lnTo>
                  <a:pt x="2738437" y="395287"/>
                </a:lnTo>
                <a:lnTo>
                  <a:pt x="2614612" y="395287"/>
                </a:lnTo>
                <a:lnTo>
                  <a:pt x="2614612" y="357187"/>
                </a:lnTo>
                <a:lnTo>
                  <a:pt x="2486025" y="357187"/>
                </a:lnTo>
                <a:lnTo>
                  <a:pt x="2486025" y="328612"/>
                </a:lnTo>
                <a:lnTo>
                  <a:pt x="2371725" y="328612"/>
                </a:lnTo>
                <a:lnTo>
                  <a:pt x="2371725" y="295275"/>
                </a:lnTo>
                <a:lnTo>
                  <a:pt x="2157412" y="295275"/>
                </a:lnTo>
                <a:lnTo>
                  <a:pt x="2157412" y="271462"/>
                </a:lnTo>
                <a:lnTo>
                  <a:pt x="1981200" y="271462"/>
                </a:lnTo>
                <a:lnTo>
                  <a:pt x="1981200" y="228600"/>
                </a:lnTo>
                <a:lnTo>
                  <a:pt x="1847850" y="228600"/>
                </a:lnTo>
                <a:lnTo>
                  <a:pt x="1847850" y="195262"/>
                </a:lnTo>
                <a:lnTo>
                  <a:pt x="1595437" y="195262"/>
                </a:lnTo>
                <a:lnTo>
                  <a:pt x="1595437" y="195262"/>
                </a:lnTo>
                <a:lnTo>
                  <a:pt x="1595437" y="195262"/>
                </a:lnTo>
                <a:lnTo>
                  <a:pt x="1595437" y="152400"/>
                </a:lnTo>
                <a:lnTo>
                  <a:pt x="1552575" y="152400"/>
                </a:lnTo>
                <a:lnTo>
                  <a:pt x="1300162" y="152400"/>
                </a:lnTo>
                <a:lnTo>
                  <a:pt x="1300162" y="114300"/>
                </a:lnTo>
                <a:lnTo>
                  <a:pt x="1081087" y="114300"/>
                </a:lnTo>
                <a:lnTo>
                  <a:pt x="1081087" y="80962"/>
                </a:lnTo>
                <a:lnTo>
                  <a:pt x="938212" y="80962"/>
                </a:lnTo>
                <a:lnTo>
                  <a:pt x="919162" y="61912"/>
                </a:lnTo>
                <a:lnTo>
                  <a:pt x="666750" y="61912"/>
                </a:lnTo>
                <a:lnTo>
                  <a:pt x="666750" y="33337"/>
                </a:lnTo>
                <a:lnTo>
                  <a:pt x="390525" y="33337"/>
                </a:lnTo>
                <a:lnTo>
                  <a:pt x="390525" y="0"/>
                </a:lnTo>
                <a:lnTo>
                  <a:pt x="0" y="0"/>
                </a:lnTo>
              </a:path>
            </a:pathLst>
          </a:custGeom>
          <a:noFill/>
          <a:ln w="28575">
            <a:solidFill>
              <a:schemeClr val="accent1"/>
            </a:solidFill>
            <a:miter lim="800000"/>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1" name="Rectangle 40">
            <a:extLst>
              <a:ext uri="{FF2B5EF4-FFF2-40B4-BE49-F238E27FC236}">
                <a16:creationId xmlns:a16="http://schemas.microsoft.com/office/drawing/2014/main" id="{F67C8071-AF4D-4F06-847D-B12715849005}"/>
              </a:ext>
            </a:extLst>
          </p:cNvPr>
          <p:cNvSpPr/>
          <p:nvPr/>
        </p:nvSpPr>
        <p:spPr>
          <a:xfrm>
            <a:off x="8443676" y="4802087"/>
            <a:ext cx="3315331" cy="584775"/>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 0.69 (95% CI: 0.53-0.88; </a:t>
            </a:r>
            <a:r>
              <a:rPr kumimoji="0" lang="en-US" sz="1600" b="1"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
            </a: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 .003)</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follow-up: 29.1 mos</a:t>
            </a:r>
          </a:p>
        </p:txBody>
      </p:sp>
      <p:sp>
        <p:nvSpPr>
          <p:cNvPr id="335" name="Rectangle 334">
            <a:extLst>
              <a:ext uri="{FF2B5EF4-FFF2-40B4-BE49-F238E27FC236}">
                <a16:creationId xmlns:a16="http://schemas.microsoft.com/office/drawing/2014/main" id="{A4610C4E-FDE8-47F3-8C31-C65832F998DE}"/>
              </a:ext>
            </a:extLst>
          </p:cNvPr>
          <p:cNvSpPr/>
          <p:nvPr/>
        </p:nvSpPr>
        <p:spPr>
          <a:xfrm>
            <a:off x="830082" y="4802087"/>
            <a:ext cx="3419526" cy="584775"/>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HR: 0.78 (95% CI: 0.64-0.96; </a:t>
            </a:r>
            <a:r>
              <a:rPr kumimoji="0" lang="en-US" sz="1600" b="1" i="1"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a:t>
            </a:r>
            <a:r>
              <a:rPr kumimoji="0" lang="en-US" sz="16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 .0161)</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Median follow-up: 48 mos</a:t>
            </a:r>
          </a:p>
        </p:txBody>
      </p:sp>
      <p:sp>
        <p:nvSpPr>
          <p:cNvPr id="3" name="Rectangle 2">
            <a:extLst>
              <a:ext uri="{FF2B5EF4-FFF2-40B4-BE49-F238E27FC236}">
                <a16:creationId xmlns:a16="http://schemas.microsoft.com/office/drawing/2014/main" id="{1327B94F-958F-425D-8A39-A826C4E5C051}"/>
              </a:ext>
            </a:extLst>
          </p:cNvPr>
          <p:cNvSpPr/>
          <p:nvPr/>
        </p:nvSpPr>
        <p:spPr bwMode="auto">
          <a:xfrm>
            <a:off x="961416" y="3837556"/>
            <a:ext cx="1415837" cy="254505"/>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TextBox 9">
            <a:extLst>
              <a:ext uri="{FF2B5EF4-FFF2-40B4-BE49-F238E27FC236}">
                <a16:creationId xmlns:a16="http://schemas.microsoft.com/office/drawing/2014/main" id="{61982B3C-A6EB-4DC3-9DFF-5CD6B32F792D}"/>
              </a:ext>
            </a:extLst>
          </p:cNvPr>
          <p:cNvSpPr txBox="1"/>
          <p:nvPr/>
        </p:nvSpPr>
        <p:spPr bwMode="auto">
          <a:xfrm>
            <a:off x="5214983" y="3544625"/>
            <a:ext cx="1519522" cy="584775"/>
          </a:xfrm>
          <a:prstGeom prst="rect">
            <a:avLst/>
          </a:prstGeom>
          <a:noFill/>
          <a:ln>
            <a:noFill/>
          </a:ln>
        </p:spPr>
        <p:txBody>
          <a:bodyPr wrap="square" rtlCol="0">
            <a:spAutoFit/>
          </a:bodyPr>
          <a:lstStyle/>
          <a:p>
            <a:pPr algn="l">
              <a:lnSpc>
                <a:spcPct val="100000"/>
              </a:lnSpc>
              <a:spcBef>
                <a:spcPct val="50000"/>
              </a:spcBef>
              <a:spcAft>
                <a:spcPct val="0"/>
              </a:spcAft>
              <a:buClrTx/>
              <a:buFontTx/>
              <a:buNone/>
            </a:pPr>
            <a:r>
              <a:rPr lang="en-US" sz="1600" dirty="0">
                <a:solidFill>
                  <a:schemeClr val="accent1"/>
                </a:solidFill>
                <a:latin typeface="Calibri" panose="020F0502020204030204" pitchFamily="34" charset="0"/>
              </a:rPr>
              <a:t>Enzalutamide</a:t>
            </a:r>
            <a:br>
              <a:rPr lang="en-US" sz="1600" dirty="0">
                <a:solidFill>
                  <a:schemeClr val="bg1"/>
                </a:solidFill>
                <a:latin typeface="Calibri" panose="020F0502020204030204" pitchFamily="34" charset="0"/>
              </a:rPr>
            </a:br>
            <a:r>
              <a:rPr lang="en-US" sz="1600" dirty="0">
                <a:solidFill>
                  <a:schemeClr val="accent3"/>
                </a:solidFill>
                <a:latin typeface="Calibri" panose="020F0502020204030204" pitchFamily="34" charset="0"/>
              </a:rPr>
              <a:t>Placebo</a:t>
            </a:r>
          </a:p>
        </p:txBody>
      </p:sp>
      <p:sp>
        <p:nvSpPr>
          <p:cNvPr id="83" name="TextBox 82">
            <a:extLst>
              <a:ext uri="{FF2B5EF4-FFF2-40B4-BE49-F238E27FC236}">
                <a16:creationId xmlns:a16="http://schemas.microsoft.com/office/drawing/2014/main" id="{5743D9EC-9CBA-4C24-BDDF-5BDB248653AF}"/>
              </a:ext>
            </a:extLst>
          </p:cNvPr>
          <p:cNvSpPr txBox="1"/>
          <p:nvPr/>
        </p:nvSpPr>
        <p:spPr bwMode="auto">
          <a:xfrm>
            <a:off x="1321591" y="3544625"/>
            <a:ext cx="1448943" cy="584775"/>
          </a:xfrm>
          <a:prstGeom prst="rect">
            <a:avLst/>
          </a:prstGeom>
          <a:noFill/>
          <a:ln>
            <a:noFill/>
          </a:ln>
        </p:spPr>
        <p:txBody>
          <a:bodyPr wrap="square" rtlCol="0">
            <a:spAutoFit/>
          </a:bodyPr>
          <a:lstStyle/>
          <a:p>
            <a:pPr algn="l">
              <a:lnSpc>
                <a:spcPct val="100000"/>
              </a:lnSpc>
              <a:spcBef>
                <a:spcPct val="50000"/>
              </a:spcBef>
              <a:spcAft>
                <a:spcPct val="0"/>
              </a:spcAft>
              <a:buClrTx/>
              <a:buFontTx/>
              <a:buNone/>
            </a:pPr>
            <a:r>
              <a:rPr lang="en-US" sz="1600" dirty="0">
                <a:solidFill>
                  <a:schemeClr val="accent1"/>
                </a:solidFill>
                <a:latin typeface="Calibri" panose="020F0502020204030204" pitchFamily="34" charset="0"/>
              </a:rPr>
              <a:t>Apalutamide</a:t>
            </a:r>
            <a:br>
              <a:rPr lang="en-US" sz="1600" dirty="0">
                <a:solidFill>
                  <a:schemeClr val="bg1"/>
                </a:solidFill>
                <a:latin typeface="Calibri" panose="020F0502020204030204" pitchFamily="34" charset="0"/>
              </a:rPr>
            </a:br>
            <a:r>
              <a:rPr lang="en-US" sz="1600" dirty="0">
                <a:solidFill>
                  <a:schemeClr val="accent3"/>
                </a:solidFill>
                <a:latin typeface="Calibri" panose="020F0502020204030204" pitchFamily="34" charset="0"/>
              </a:rPr>
              <a:t>Placebo</a:t>
            </a:r>
          </a:p>
        </p:txBody>
      </p:sp>
      <p:cxnSp>
        <p:nvCxnSpPr>
          <p:cNvPr id="12" name="Straight Connector 11">
            <a:extLst>
              <a:ext uri="{FF2B5EF4-FFF2-40B4-BE49-F238E27FC236}">
                <a16:creationId xmlns:a16="http://schemas.microsoft.com/office/drawing/2014/main" id="{E1CED981-7526-4296-9729-2EC1A3C4F4E0}"/>
              </a:ext>
            </a:extLst>
          </p:cNvPr>
          <p:cNvCxnSpPr>
            <a:cxnSpLocks/>
          </p:cNvCxnSpPr>
          <p:nvPr/>
        </p:nvCxnSpPr>
        <p:spPr bwMode="auto">
          <a:xfrm>
            <a:off x="4992127" y="3953180"/>
            <a:ext cx="222856" cy="0"/>
          </a:xfrm>
          <a:prstGeom prst="line">
            <a:avLst/>
          </a:prstGeom>
          <a:noFill/>
          <a:ln w="28575" cap="flat" cmpd="sng" algn="ctr">
            <a:solidFill>
              <a:schemeClr val="accent3"/>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D413053B-A16C-4CE4-9F5A-40ADB644C5A3}"/>
              </a:ext>
            </a:extLst>
          </p:cNvPr>
          <p:cNvCxnSpPr>
            <a:cxnSpLocks/>
          </p:cNvCxnSpPr>
          <p:nvPr/>
        </p:nvCxnSpPr>
        <p:spPr bwMode="auto">
          <a:xfrm>
            <a:off x="4992127" y="3727026"/>
            <a:ext cx="222856" cy="0"/>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BEBB7E46-1D66-407E-A17C-CABC1860B0AE}"/>
              </a:ext>
            </a:extLst>
          </p:cNvPr>
          <p:cNvCxnSpPr>
            <a:cxnSpLocks/>
          </p:cNvCxnSpPr>
          <p:nvPr/>
        </p:nvCxnSpPr>
        <p:spPr bwMode="auto">
          <a:xfrm>
            <a:off x="1098736" y="3953180"/>
            <a:ext cx="222856" cy="0"/>
          </a:xfrm>
          <a:prstGeom prst="line">
            <a:avLst/>
          </a:prstGeom>
          <a:noFill/>
          <a:ln w="28575" cap="flat" cmpd="sng" algn="ctr">
            <a:solidFill>
              <a:schemeClr val="accent3"/>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AE001FA6-808D-470A-9A03-BC8914302913}"/>
              </a:ext>
            </a:extLst>
          </p:cNvPr>
          <p:cNvCxnSpPr>
            <a:cxnSpLocks/>
          </p:cNvCxnSpPr>
          <p:nvPr/>
        </p:nvCxnSpPr>
        <p:spPr bwMode="auto">
          <a:xfrm>
            <a:off x="1098736" y="3727026"/>
            <a:ext cx="222856" cy="0"/>
          </a:xfrm>
          <a:prstGeom prst="line">
            <a:avLst/>
          </a:prstGeom>
          <a:noFill/>
          <a:ln w="28575" cap="flat" cmpd="sng" algn="ctr">
            <a:solidFill>
              <a:schemeClr val="accent1"/>
            </a:solidFill>
            <a:prstDash val="solid"/>
            <a:round/>
            <a:headEnd type="none" w="med" len="med"/>
            <a:tailEnd type="none" w="med" len="med"/>
          </a:ln>
          <a:effectLst/>
        </p:spPr>
      </p:cxnSp>
      <p:sp>
        <p:nvSpPr>
          <p:cNvPr id="13" name="Rectangle 12">
            <a:extLst>
              <a:ext uri="{FF2B5EF4-FFF2-40B4-BE49-F238E27FC236}">
                <a16:creationId xmlns:a16="http://schemas.microsoft.com/office/drawing/2014/main" id="{7ED09C69-9581-439A-974C-263A325234B3}"/>
              </a:ext>
            </a:extLst>
          </p:cNvPr>
          <p:cNvSpPr/>
          <p:nvPr/>
        </p:nvSpPr>
        <p:spPr bwMode="auto">
          <a:xfrm>
            <a:off x="6769210" y="2339795"/>
            <a:ext cx="532579" cy="324873"/>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 name="TextBox 18">
            <a:extLst>
              <a:ext uri="{FF2B5EF4-FFF2-40B4-BE49-F238E27FC236}">
                <a16:creationId xmlns:a16="http://schemas.microsoft.com/office/drawing/2014/main" id="{5F7F1F52-1873-4158-923C-92F8E559C777}"/>
              </a:ext>
            </a:extLst>
          </p:cNvPr>
          <p:cNvSpPr txBox="1"/>
          <p:nvPr/>
        </p:nvSpPr>
        <p:spPr bwMode="auto">
          <a:xfrm rot="16200000">
            <a:off x="-567669" y="3022861"/>
            <a:ext cx="1981993"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OS (%)</a:t>
            </a:r>
          </a:p>
        </p:txBody>
      </p:sp>
      <p:sp>
        <p:nvSpPr>
          <p:cNvPr id="21" name="TextBox 20">
            <a:extLst>
              <a:ext uri="{FF2B5EF4-FFF2-40B4-BE49-F238E27FC236}">
                <a16:creationId xmlns:a16="http://schemas.microsoft.com/office/drawing/2014/main" id="{49CC29B0-5754-4DCA-AF27-C560DEAC3DFC}"/>
              </a:ext>
            </a:extLst>
          </p:cNvPr>
          <p:cNvSpPr txBox="1"/>
          <p:nvPr/>
        </p:nvSpPr>
        <p:spPr bwMode="auto">
          <a:xfrm>
            <a:off x="4754791" y="4431994"/>
            <a:ext cx="3229303" cy="338554"/>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Mos</a:t>
            </a:r>
          </a:p>
        </p:txBody>
      </p:sp>
      <p:sp>
        <p:nvSpPr>
          <p:cNvPr id="22" name="TextBox 21">
            <a:extLst>
              <a:ext uri="{FF2B5EF4-FFF2-40B4-BE49-F238E27FC236}">
                <a16:creationId xmlns:a16="http://schemas.microsoft.com/office/drawing/2014/main" id="{4093178C-7844-40CC-930D-58DF21844842}"/>
              </a:ext>
            </a:extLst>
          </p:cNvPr>
          <p:cNvSpPr txBox="1"/>
          <p:nvPr/>
        </p:nvSpPr>
        <p:spPr bwMode="auto">
          <a:xfrm>
            <a:off x="921583" y="4431994"/>
            <a:ext cx="3361911"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Mos</a:t>
            </a:r>
          </a:p>
        </p:txBody>
      </p:sp>
      <p:cxnSp>
        <p:nvCxnSpPr>
          <p:cNvPr id="108" name="Straight Connector 107">
            <a:extLst>
              <a:ext uri="{FF2B5EF4-FFF2-40B4-BE49-F238E27FC236}">
                <a16:creationId xmlns:a16="http://schemas.microsoft.com/office/drawing/2014/main" id="{5A8C67FC-96AC-4231-95E6-54284A6D8A49}"/>
              </a:ext>
            </a:extLst>
          </p:cNvPr>
          <p:cNvCxnSpPr>
            <a:cxnSpLocks/>
          </p:cNvCxnSpPr>
          <p:nvPr/>
        </p:nvCxnSpPr>
        <p:spPr bwMode="auto">
          <a:xfrm flipV="1">
            <a:off x="945892" y="2228094"/>
            <a:ext cx="0" cy="1981991"/>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7163A691-3D50-4F79-91C6-03D03E985570}"/>
              </a:ext>
            </a:extLst>
          </p:cNvPr>
          <p:cNvCxnSpPr/>
          <p:nvPr/>
        </p:nvCxnSpPr>
        <p:spPr bwMode="auto">
          <a:xfrm flipH="1">
            <a:off x="883037" y="22383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23093FEA-A264-4F11-BCCE-9CDCB70B636C}"/>
              </a:ext>
            </a:extLst>
          </p:cNvPr>
          <p:cNvCxnSpPr/>
          <p:nvPr/>
        </p:nvCxnSpPr>
        <p:spPr bwMode="auto">
          <a:xfrm flipH="1">
            <a:off x="883037" y="262809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1447245F-9AE4-475F-8278-F788C33A411F}"/>
              </a:ext>
            </a:extLst>
          </p:cNvPr>
          <p:cNvCxnSpPr/>
          <p:nvPr/>
        </p:nvCxnSpPr>
        <p:spPr bwMode="auto">
          <a:xfrm flipH="1">
            <a:off x="883037" y="30178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23DE3D1C-AC79-42A4-8180-E6EC9545F363}"/>
              </a:ext>
            </a:extLst>
          </p:cNvPr>
          <p:cNvCxnSpPr/>
          <p:nvPr/>
        </p:nvCxnSpPr>
        <p:spPr bwMode="auto">
          <a:xfrm flipH="1">
            <a:off x="883037" y="34076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D7FC6E42-130B-4789-8CB3-945812A59C5A}"/>
              </a:ext>
            </a:extLst>
          </p:cNvPr>
          <p:cNvCxnSpPr/>
          <p:nvPr/>
        </p:nvCxnSpPr>
        <p:spPr bwMode="auto">
          <a:xfrm flipH="1">
            <a:off x="883037" y="3797414"/>
            <a:ext cx="64008" cy="0"/>
          </a:xfrm>
          <a:prstGeom prst="line">
            <a:avLst/>
          </a:prstGeom>
          <a:noFill/>
          <a:ln w="28575" cap="flat" cmpd="sng" algn="ctr">
            <a:solidFill>
              <a:schemeClr val="bg1"/>
            </a:solidFill>
            <a:prstDash val="solid"/>
            <a:round/>
            <a:headEnd type="none" w="med" len="med"/>
            <a:tailEnd type="none" w="med" len="med"/>
          </a:ln>
          <a:effectLst/>
        </p:spPr>
      </p:cxnSp>
      <p:sp>
        <p:nvSpPr>
          <p:cNvPr id="136" name="TextBox 135">
            <a:extLst>
              <a:ext uri="{FF2B5EF4-FFF2-40B4-BE49-F238E27FC236}">
                <a16:creationId xmlns:a16="http://schemas.microsoft.com/office/drawing/2014/main" id="{63034A15-E79B-448D-A7B2-E2E12F4362F8}"/>
              </a:ext>
            </a:extLst>
          </p:cNvPr>
          <p:cNvSpPr txBox="1"/>
          <p:nvPr/>
        </p:nvSpPr>
        <p:spPr bwMode="auto">
          <a:xfrm>
            <a:off x="329477" y="2050772"/>
            <a:ext cx="5921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100</a:t>
            </a:r>
          </a:p>
        </p:txBody>
      </p:sp>
      <p:sp>
        <p:nvSpPr>
          <p:cNvPr id="138" name="TextBox 137">
            <a:extLst>
              <a:ext uri="{FF2B5EF4-FFF2-40B4-BE49-F238E27FC236}">
                <a16:creationId xmlns:a16="http://schemas.microsoft.com/office/drawing/2014/main" id="{C127AEF9-BDCA-47E5-8B9D-344864FEE19F}"/>
              </a:ext>
            </a:extLst>
          </p:cNvPr>
          <p:cNvSpPr txBox="1"/>
          <p:nvPr/>
        </p:nvSpPr>
        <p:spPr bwMode="auto">
          <a:xfrm>
            <a:off x="457452" y="2440552"/>
            <a:ext cx="4641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80</a:t>
            </a:r>
          </a:p>
        </p:txBody>
      </p:sp>
      <p:sp>
        <p:nvSpPr>
          <p:cNvPr id="140" name="TextBox 139">
            <a:extLst>
              <a:ext uri="{FF2B5EF4-FFF2-40B4-BE49-F238E27FC236}">
                <a16:creationId xmlns:a16="http://schemas.microsoft.com/office/drawing/2014/main" id="{E67D0085-481C-433D-B5E3-272E5D0FCAF3}"/>
              </a:ext>
            </a:extLst>
          </p:cNvPr>
          <p:cNvSpPr txBox="1"/>
          <p:nvPr/>
        </p:nvSpPr>
        <p:spPr bwMode="auto">
          <a:xfrm>
            <a:off x="457452" y="2830331"/>
            <a:ext cx="4641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60</a:t>
            </a:r>
          </a:p>
        </p:txBody>
      </p:sp>
      <p:sp>
        <p:nvSpPr>
          <p:cNvPr id="142" name="TextBox 141">
            <a:extLst>
              <a:ext uri="{FF2B5EF4-FFF2-40B4-BE49-F238E27FC236}">
                <a16:creationId xmlns:a16="http://schemas.microsoft.com/office/drawing/2014/main" id="{0E3FA16E-3365-4C79-9565-0CCE1A59C43B}"/>
              </a:ext>
            </a:extLst>
          </p:cNvPr>
          <p:cNvSpPr txBox="1"/>
          <p:nvPr/>
        </p:nvSpPr>
        <p:spPr bwMode="auto">
          <a:xfrm>
            <a:off x="457452" y="3220111"/>
            <a:ext cx="4641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40</a:t>
            </a:r>
          </a:p>
        </p:txBody>
      </p:sp>
      <p:sp>
        <p:nvSpPr>
          <p:cNvPr id="144" name="TextBox 143">
            <a:extLst>
              <a:ext uri="{FF2B5EF4-FFF2-40B4-BE49-F238E27FC236}">
                <a16:creationId xmlns:a16="http://schemas.microsoft.com/office/drawing/2014/main" id="{7107BDA9-46EB-4BAD-B1E6-0A50C808915D}"/>
              </a:ext>
            </a:extLst>
          </p:cNvPr>
          <p:cNvSpPr txBox="1"/>
          <p:nvPr/>
        </p:nvSpPr>
        <p:spPr bwMode="auto">
          <a:xfrm>
            <a:off x="457452" y="3609890"/>
            <a:ext cx="4641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20</a:t>
            </a:r>
          </a:p>
        </p:txBody>
      </p:sp>
      <p:sp>
        <p:nvSpPr>
          <p:cNvPr id="146" name="TextBox 145">
            <a:extLst>
              <a:ext uri="{FF2B5EF4-FFF2-40B4-BE49-F238E27FC236}">
                <a16:creationId xmlns:a16="http://schemas.microsoft.com/office/drawing/2014/main" id="{C89F8B1D-74DB-4804-9A4A-417450676146}"/>
              </a:ext>
            </a:extLst>
          </p:cNvPr>
          <p:cNvSpPr txBox="1"/>
          <p:nvPr/>
        </p:nvSpPr>
        <p:spPr bwMode="auto">
          <a:xfrm>
            <a:off x="457452" y="3999666"/>
            <a:ext cx="4641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a:t>
            </a:r>
          </a:p>
        </p:txBody>
      </p:sp>
      <p:cxnSp>
        <p:nvCxnSpPr>
          <p:cNvPr id="107" name="Straight Connector 106">
            <a:extLst>
              <a:ext uri="{FF2B5EF4-FFF2-40B4-BE49-F238E27FC236}">
                <a16:creationId xmlns:a16="http://schemas.microsoft.com/office/drawing/2014/main" id="{263EE37C-7007-41AB-BA1D-26D9094956FF}"/>
              </a:ext>
            </a:extLst>
          </p:cNvPr>
          <p:cNvCxnSpPr>
            <a:cxnSpLocks/>
          </p:cNvCxnSpPr>
          <p:nvPr/>
        </p:nvCxnSpPr>
        <p:spPr bwMode="auto">
          <a:xfrm>
            <a:off x="934964" y="4183134"/>
            <a:ext cx="3364992"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E2C9D898-953A-4CA5-B88B-DC134C7AC497}"/>
              </a:ext>
            </a:extLst>
          </p:cNvPr>
          <p:cNvCxnSpPr/>
          <p:nvPr/>
        </p:nvCxnSpPr>
        <p:spPr bwMode="auto">
          <a:xfrm flipH="1">
            <a:off x="888064" y="4187185"/>
            <a:ext cx="66658"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806C4AD5-1A86-40C7-BD12-26E9339ABC4A}"/>
              </a:ext>
            </a:extLst>
          </p:cNvPr>
          <p:cNvCxnSpPr>
            <a:cxnSpLocks/>
          </p:cNvCxnSpPr>
          <p:nvPr/>
        </p:nvCxnSpPr>
        <p:spPr bwMode="auto">
          <a:xfrm>
            <a:off x="943995" y="418718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E77E3878-4322-4C67-AFB3-11F61DF3BC57}"/>
              </a:ext>
            </a:extLst>
          </p:cNvPr>
          <p:cNvCxnSpPr>
            <a:cxnSpLocks/>
          </p:cNvCxnSpPr>
          <p:nvPr/>
        </p:nvCxnSpPr>
        <p:spPr bwMode="auto">
          <a:xfrm>
            <a:off x="1119758" y="418718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919C82B8-CD09-481F-800E-A1F2C6246AE8}"/>
              </a:ext>
            </a:extLst>
          </p:cNvPr>
          <p:cNvCxnSpPr>
            <a:cxnSpLocks/>
          </p:cNvCxnSpPr>
          <p:nvPr/>
        </p:nvCxnSpPr>
        <p:spPr bwMode="auto">
          <a:xfrm>
            <a:off x="1295521" y="418718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6B8B3F0E-EB39-4F61-9E45-108BDBE70FE4}"/>
              </a:ext>
            </a:extLst>
          </p:cNvPr>
          <p:cNvCxnSpPr>
            <a:cxnSpLocks/>
          </p:cNvCxnSpPr>
          <p:nvPr/>
        </p:nvCxnSpPr>
        <p:spPr bwMode="auto">
          <a:xfrm>
            <a:off x="1471284" y="418718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A4002DFE-9DB1-4EF6-8417-7137D16DB124}"/>
              </a:ext>
            </a:extLst>
          </p:cNvPr>
          <p:cNvCxnSpPr>
            <a:cxnSpLocks/>
          </p:cNvCxnSpPr>
          <p:nvPr/>
        </p:nvCxnSpPr>
        <p:spPr bwMode="auto">
          <a:xfrm>
            <a:off x="1647047" y="418718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9286F433-E489-472D-9E38-63C07C46FE17}"/>
              </a:ext>
            </a:extLst>
          </p:cNvPr>
          <p:cNvCxnSpPr>
            <a:cxnSpLocks/>
          </p:cNvCxnSpPr>
          <p:nvPr/>
        </p:nvCxnSpPr>
        <p:spPr bwMode="auto">
          <a:xfrm>
            <a:off x="1822810" y="418718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73088BD4-48D1-4749-B005-079EDFCE5761}"/>
              </a:ext>
            </a:extLst>
          </p:cNvPr>
          <p:cNvCxnSpPr>
            <a:cxnSpLocks/>
          </p:cNvCxnSpPr>
          <p:nvPr/>
        </p:nvCxnSpPr>
        <p:spPr bwMode="auto">
          <a:xfrm>
            <a:off x="1998573" y="418718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C314A597-4CEE-4335-AA42-4F93AF698595}"/>
              </a:ext>
            </a:extLst>
          </p:cNvPr>
          <p:cNvCxnSpPr>
            <a:cxnSpLocks/>
          </p:cNvCxnSpPr>
          <p:nvPr/>
        </p:nvCxnSpPr>
        <p:spPr bwMode="auto">
          <a:xfrm>
            <a:off x="2174336" y="418718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65F699C7-2C6E-459D-A5C7-348D365CB96E}"/>
              </a:ext>
            </a:extLst>
          </p:cNvPr>
          <p:cNvCxnSpPr>
            <a:cxnSpLocks/>
          </p:cNvCxnSpPr>
          <p:nvPr/>
        </p:nvCxnSpPr>
        <p:spPr bwMode="auto">
          <a:xfrm>
            <a:off x="2350099" y="418718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936C2EFE-093A-40FD-BA12-27FCE0B80AF4}"/>
              </a:ext>
            </a:extLst>
          </p:cNvPr>
          <p:cNvCxnSpPr>
            <a:cxnSpLocks/>
          </p:cNvCxnSpPr>
          <p:nvPr/>
        </p:nvCxnSpPr>
        <p:spPr bwMode="auto">
          <a:xfrm>
            <a:off x="2525862" y="418718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4ADC0260-F944-4F32-9436-54D63B4EECBD}"/>
              </a:ext>
            </a:extLst>
          </p:cNvPr>
          <p:cNvCxnSpPr>
            <a:cxnSpLocks/>
          </p:cNvCxnSpPr>
          <p:nvPr/>
        </p:nvCxnSpPr>
        <p:spPr bwMode="auto">
          <a:xfrm>
            <a:off x="2701625" y="418718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1A6AAB94-FF34-440F-AC24-0FAD35CF88F6}"/>
              </a:ext>
            </a:extLst>
          </p:cNvPr>
          <p:cNvCxnSpPr>
            <a:cxnSpLocks/>
          </p:cNvCxnSpPr>
          <p:nvPr/>
        </p:nvCxnSpPr>
        <p:spPr bwMode="auto">
          <a:xfrm>
            <a:off x="3053151" y="418718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BA6DC9FF-1FD7-4DD4-85A9-983FA4B9DD46}"/>
              </a:ext>
            </a:extLst>
          </p:cNvPr>
          <p:cNvCxnSpPr>
            <a:cxnSpLocks/>
          </p:cNvCxnSpPr>
          <p:nvPr/>
        </p:nvCxnSpPr>
        <p:spPr bwMode="auto">
          <a:xfrm>
            <a:off x="3580440" y="418718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B9B4C6B6-CE93-459F-8AE2-A0A1A4692D05}"/>
              </a:ext>
            </a:extLst>
          </p:cNvPr>
          <p:cNvCxnSpPr>
            <a:cxnSpLocks/>
          </p:cNvCxnSpPr>
          <p:nvPr/>
        </p:nvCxnSpPr>
        <p:spPr bwMode="auto">
          <a:xfrm>
            <a:off x="3931966" y="418718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A249CE26-224C-486D-A7E5-13206456685A}"/>
              </a:ext>
            </a:extLst>
          </p:cNvPr>
          <p:cNvCxnSpPr>
            <a:cxnSpLocks/>
          </p:cNvCxnSpPr>
          <p:nvPr/>
        </p:nvCxnSpPr>
        <p:spPr bwMode="auto">
          <a:xfrm>
            <a:off x="4151274" y="418718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EEB81353-9E4D-4E31-A246-75951C30339A}"/>
              </a:ext>
            </a:extLst>
          </p:cNvPr>
          <p:cNvCxnSpPr>
            <a:cxnSpLocks/>
          </p:cNvCxnSpPr>
          <p:nvPr/>
        </p:nvCxnSpPr>
        <p:spPr bwMode="auto">
          <a:xfrm>
            <a:off x="4283495" y="4187184"/>
            <a:ext cx="0" cy="64008"/>
          </a:xfrm>
          <a:prstGeom prst="line">
            <a:avLst/>
          </a:prstGeom>
          <a:noFill/>
          <a:ln w="28575" cap="flat" cmpd="sng" algn="ctr">
            <a:solidFill>
              <a:schemeClr val="bg1"/>
            </a:solidFill>
            <a:prstDash val="solid"/>
            <a:round/>
            <a:headEnd type="none" w="med" len="med"/>
            <a:tailEnd type="none" w="med" len="med"/>
          </a:ln>
          <a:effectLst/>
        </p:spPr>
      </p:cxnSp>
      <p:sp>
        <p:nvSpPr>
          <p:cNvPr id="147" name="TextBox 146">
            <a:extLst>
              <a:ext uri="{FF2B5EF4-FFF2-40B4-BE49-F238E27FC236}">
                <a16:creationId xmlns:a16="http://schemas.microsoft.com/office/drawing/2014/main" id="{A5A5E49B-3069-41DB-BDB1-286F15A73F1A}"/>
              </a:ext>
            </a:extLst>
          </p:cNvPr>
          <p:cNvSpPr txBox="1"/>
          <p:nvPr/>
        </p:nvSpPr>
        <p:spPr bwMode="auto">
          <a:xfrm>
            <a:off x="767292" y="418718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a:t>
            </a:r>
          </a:p>
        </p:txBody>
      </p:sp>
      <p:sp>
        <p:nvSpPr>
          <p:cNvPr id="149" name="TextBox 148">
            <a:extLst>
              <a:ext uri="{FF2B5EF4-FFF2-40B4-BE49-F238E27FC236}">
                <a16:creationId xmlns:a16="http://schemas.microsoft.com/office/drawing/2014/main" id="{55CC5B4A-5AB4-47BA-AF0D-4DFD758884B5}"/>
              </a:ext>
            </a:extLst>
          </p:cNvPr>
          <p:cNvSpPr txBox="1"/>
          <p:nvPr/>
        </p:nvSpPr>
        <p:spPr bwMode="auto">
          <a:xfrm>
            <a:off x="942373" y="418718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a:t>
            </a:r>
          </a:p>
        </p:txBody>
      </p:sp>
      <p:sp>
        <p:nvSpPr>
          <p:cNvPr id="150" name="TextBox 149">
            <a:extLst>
              <a:ext uri="{FF2B5EF4-FFF2-40B4-BE49-F238E27FC236}">
                <a16:creationId xmlns:a16="http://schemas.microsoft.com/office/drawing/2014/main" id="{E62FC423-4849-48D0-A032-350419C590E6}"/>
              </a:ext>
            </a:extLst>
          </p:cNvPr>
          <p:cNvSpPr txBox="1"/>
          <p:nvPr/>
        </p:nvSpPr>
        <p:spPr bwMode="auto">
          <a:xfrm>
            <a:off x="1117454" y="418718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8</a:t>
            </a:r>
          </a:p>
        </p:txBody>
      </p:sp>
      <p:sp>
        <p:nvSpPr>
          <p:cNvPr id="151" name="TextBox 150">
            <a:extLst>
              <a:ext uri="{FF2B5EF4-FFF2-40B4-BE49-F238E27FC236}">
                <a16:creationId xmlns:a16="http://schemas.microsoft.com/office/drawing/2014/main" id="{2BAEEC8B-499F-4AD0-BA08-61C39F509D69}"/>
              </a:ext>
            </a:extLst>
          </p:cNvPr>
          <p:cNvSpPr txBox="1"/>
          <p:nvPr/>
        </p:nvSpPr>
        <p:spPr bwMode="auto">
          <a:xfrm>
            <a:off x="1292535" y="418718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12</a:t>
            </a:r>
          </a:p>
        </p:txBody>
      </p:sp>
      <p:sp>
        <p:nvSpPr>
          <p:cNvPr id="152" name="TextBox 151">
            <a:extLst>
              <a:ext uri="{FF2B5EF4-FFF2-40B4-BE49-F238E27FC236}">
                <a16:creationId xmlns:a16="http://schemas.microsoft.com/office/drawing/2014/main" id="{1998C090-6377-4315-8907-393E933097B9}"/>
              </a:ext>
            </a:extLst>
          </p:cNvPr>
          <p:cNvSpPr txBox="1"/>
          <p:nvPr/>
        </p:nvSpPr>
        <p:spPr bwMode="auto">
          <a:xfrm>
            <a:off x="1467616" y="418718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16</a:t>
            </a:r>
          </a:p>
        </p:txBody>
      </p:sp>
      <p:sp>
        <p:nvSpPr>
          <p:cNvPr id="153" name="TextBox 152">
            <a:extLst>
              <a:ext uri="{FF2B5EF4-FFF2-40B4-BE49-F238E27FC236}">
                <a16:creationId xmlns:a16="http://schemas.microsoft.com/office/drawing/2014/main" id="{946588B1-1CCA-4330-BC9F-9C30ADEC94C3}"/>
              </a:ext>
            </a:extLst>
          </p:cNvPr>
          <p:cNvSpPr txBox="1"/>
          <p:nvPr/>
        </p:nvSpPr>
        <p:spPr bwMode="auto">
          <a:xfrm>
            <a:off x="1642697" y="418718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20</a:t>
            </a:r>
          </a:p>
        </p:txBody>
      </p:sp>
      <p:sp>
        <p:nvSpPr>
          <p:cNvPr id="154" name="TextBox 153">
            <a:extLst>
              <a:ext uri="{FF2B5EF4-FFF2-40B4-BE49-F238E27FC236}">
                <a16:creationId xmlns:a16="http://schemas.microsoft.com/office/drawing/2014/main" id="{F5F55015-3E44-4033-B8E1-F235E7906608}"/>
              </a:ext>
            </a:extLst>
          </p:cNvPr>
          <p:cNvSpPr txBox="1"/>
          <p:nvPr/>
        </p:nvSpPr>
        <p:spPr bwMode="auto">
          <a:xfrm>
            <a:off x="1817778" y="418718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24</a:t>
            </a:r>
          </a:p>
        </p:txBody>
      </p:sp>
      <p:sp>
        <p:nvSpPr>
          <p:cNvPr id="155" name="TextBox 154">
            <a:extLst>
              <a:ext uri="{FF2B5EF4-FFF2-40B4-BE49-F238E27FC236}">
                <a16:creationId xmlns:a16="http://schemas.microsoft.com/office/drawing/2014/main" id="{C3DD5987-26DF-48E6-9240-974ACFA371AE}"/>
              </a:ext>
            </a:extLst>
          </p:cNvPr>
          <p:cNvSpPr txBox="1"/>
          <p:nvPr/>
        </p:nvSpPr>
        <p:spPr bwMode="auto">
          <a:xfrm>
            <a:off x="1992859" y="418718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28</a:t>
            </a:r>
          </a:p>
        </p:txBody>
      </p:sp>
      <p:sp>
        <p:nvSpPr>
          <p:cNvPr id="156" name="TextBox 155">
            <a:extLst>
              <a:ext uri="{FF2B5EF4-FFF2-40B4-BE49-F238E27FC236}">
                <a16:creationId xmlns:a16="http://schemas.microsoft.com/office/drawing/2014/main" id="{4CC18E4E-8FB0-40B9-B414-71C7EC06BBB5}"/>
              </a:ext>
            </a:extLst>
          </p:cNvPr>
          <p:cNvSpPr txBox="1"/>
          <p:nvPr/>
        </p:nvSpPr>
        <p:spPr bwMode="auto">
          <a:xfrm>
            <a:off x="2167940" y="418718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32</a:t>
            </a:r>
          </a:p>
        </p:txBody>
      </p:sp>
      <p:sp>
        <p:nvSpPr>
          <p:cNvPr id="157" name="TextBox 156">
            <a:extLst>
              <a:ext uri="{FF2B5EF4-FFF2-40B4-BE49-F238E27FC236}">
                <a16:creationId xmlns:a16="http://schemas.microsoft.com/office/drawing/2014/main" id="{31E174BF-B64D-4983-ACC0-9FD0E7B768F4}"/>
              </a:ext>
            </a:extLst>
          </p:cNvPr>
          <p:cNvSpPr txBox="1"/>
          <p:nvPr/>
        </p:nvSpPr>
        <p:spPr bwMode="auto">
          <a:xfrm>
            <a:off x="2343021" y="418718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36</a:t>
            </a:r>
          </a:p>
        </p:txBody>
      </p:sp>
      <p:sp>
        <p:nvSpPr>
          <p:cNvPr id="158" name="TextBox 157">
            <a:extLst>
              <a:ext uri="{FF2B5EF4-FFF2-40B4-BE49-F238E27FC236}">
                <a16:creationId xmlns:a16="http://schemas.microsoft.com/office/drawing/2014/main" id="{40F2DAAC-CE10-4945-9049-35B421C66925}"/>
              </a:ext>
            </a:extLst>
          </p:cNvPr>
          <p:cNvSpPr txBox="1"/>
          <p:nvPr/>
        </p:nvSpPr>
        <p:spPr bwMode="auto">
          <a:xfrm>
            <a:off x="2518102" y="418718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40</a:t>
            </a:r>
          </a:p>
        </p:txBody>
      </p:sp>
      <p:sp>
        <p:nvSpPr>
          <p:cNvPr id="159" name="TextBox 158">
            <a:extLst>
              <a:ext uri="{FF2B5EF4-FFF2-40B4-BE49-F238E27FC236}">
                <a16:creationId xmlns:a16="http://schemas.microsoft.com/office/drawing/2014/main" id="{CB4752AB-C967-47AB-A4F7-A9EF3CD6C92B}"/>
              </a:ext>
            </a:extLst>
          </p:cNvPr>
          <p:cNvSpPr txBox="1"/>
          <p:nvPr/>
        </p:nvSpPr>
        <p:spPr bwMode="auto">
          <a:xfrm>
            <a:off x="2693183" y="418718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44</a:t>
            </a:r>
          </a:p>
        </p:txBody>
      </p:sp>
      <p:sp>
        <p:nvSpPr>
          <p:cNvPr id="160" name="TextBox 159">
            <a:extLst>
              <a:ext uri="{FF2B5EF4-FFF2-40B4-BE49-F238E27FC236}">
                <a16:creationId xmlns:a16="http://schemas.microsoft.com/office/drawing/2014/main" id="{B88448DF-0971-437B-B8FB-823424F63D6D}"/>
              </a:ext>
            </a:extLst>
          </p:cNvPr>
          <p:cNvSpPr txBox="1"/>
          <p:nvPr/>
        </p:nvSpPr>
        <p:spPr bwMode="auto">
          <a:xfrm>
            <a:off x="2868264" y="418718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48</a:t>
            </a:r>
          </a:p>
        </p:txBody>
      </p:sp>
      <p:sp>
        <p:nvSpPr>
          <p:cNvPr id="161" name="TextBox 160">
            <a:extLst>
              <a:ext uri="{FF2B5EF4-FFF2-40B4-BE49-F238E27FC236}">
                <a16:creationId xmlns:a16="http://schemas.microsoft.com/office/drawing/2014/main" id="{E8FF721C-F488-4FC8-B6D0-0FA4C286DEB2}"/>
              </a:ext>
            </a:extLst>
          </p:cNvPr>
          <p:cNvSpPr txBox="1"/>
          <p:nvPr/>
        </p:nvSpPr>
        <p:spPr bwMode="auto">
          <a:xfrm>
            <a:off x="4103580" y="418718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76</a:t>
            </a:r>
          </a:p>
        </p:txBody>
      </p:sp>
      <p:cxnSp>
        <p:nvCxnSpPr>
          <p:cNvPr id="169" name="Straight Connector 168">
            <a:extLst>
              <a:ext uri="{FF2B5EF4-FFF2-40B4-BE49-F238E27FC236}">
                <a16:creationId xmlns:a16="http://schemas.microsoft.com/office/drawing/2014/main" id="{8DD12B5C-92BF-44D3-A54E-5AA1987F0009}"/>
              </a:ext>
            </a:extLst>
          </p:cNvPr>
          <p:cNvCxnSpPr>
            <a:cxnSpLocks/>
          </p:cNvCxnSpPr>
          <p:nvPr/>
        </p:nvCxnSpPr>
        <p:spPr bwMode="auto">
          <a:xfrm>
            <a:off x="2877388" y="418718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5C69753D-5844-4F12-963C-50FF7D922646}"/>
              </a:ext>
            </a:extLst>
          </p:cNvPr>
          <p:cNvCxnSpPr>
            <a:cxnSpLocks/>
          </p:cNvCxnSpPr>
          <p:nvPr/>
        </p:nvCxnSpPr>
        <p:spPr bwMode="auto">
          <a:xfrm>
            <a:off x="3228914" y="418718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95B070A0-D558-4DAE-8C3F-67D8A7FE3EEE}"/>
              </a:ext>
            </a:extLst>
          </p:cNvPr>
          <p:cNvCxnSpPr>
            <a:cxnSpLocks/>
          </p:cNvCxnSpPr>
          <p:nvPr/>
        </p:nvCxnSpPr>
        <p:spPr bwMode="auto">
          <a:xfrm>
            <a:off x="3404677" y="418718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B8E9BAB2-F7DF-44E8-9C19-258DD1549429}"/>
              </a:ext>
            </a:extLst>
          </p:cNvPr>
          <p:cNvCxnSpPr>
            <a:cxnSpLocks/>
          </p:cNvCxnSpPr>
          <p:nvPr/>
        </p:nvCxnSpPr>
        <p:spPr bwMode="auto">
          <a:xfrm>
            <a:off x="3756203" y="4187184"/>
            <a:ext cx="0" cy="64008"/>
          </a:xfrm>
          <a:prstGeom prst="line">
            <a:avLst/>
          </a:prstGeom>
          <a:noFill/>
          <a:ln w="28575" cap="flat" cmpd="sng" algn="ctr">
            <a:solidFill>
              <a:schemeClr val="bg1"/>
            </a:solidFill>
            <a:prstDash val="solid"/>
            <a:round/>
            <a:headEnd type="none" w="med" len="med"/>
            <a:tailEnd type="none" w="med" len="med"/>
          </a:ln>
          <a:effectLst/>
        </p:spPr>
      </p:cxnSp>
      <p:sp>
        <p:nvSpPr>
          <p:cNvPr id="34" name="TextBox 33">
            <a:extLst>
              <a:ext uri="{FF2B5EF4-FFF2-40B4-BE49-F238E27FC236}">
                <a16:creationId xmlns:a16="http://schemas.microsoft.com/office/drawing/2014/main" id="{F25CBBC5-B896-46A0-A4DB-835B33B8AC04}"/>
              </a:ext>
            </a:extLst>
          </p:cNvPr>
          <p:cNvSpPr txBox="1"/>
          <p:nvPr/>
        </p:nvSpPr>
        <p:spPr bwMode="auto">
          <a:xfrm>
            <a:off x="3043345" y="418718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52</a:t>
            </a:r>
          </a:p>
        </p:txBody>
      </p:sp>
      <p:sp>
        <p:nvSpPr>
          <p:cNvPr id="35" name="TextBox 34">
            <a:extLst>
              <a:ext uri="{FF2B5EF4-FFF2-40B4-BE49-F238E27FC236}">
                <a16:creationId xmlns:a16="http://schemas.microsoft.com/office/drawing/2014/main" id="{3CF27DC2-64B6-4A36-9A66-8F10A606A1A5}"/>
              </a:ext>
            </a:extLst>
          </p:cNvPr>
          <p:cNvSpPr txBox="1"/>
          <p:nvPr/>
        </p:nvSpPr>
        <p:spPr bwMode="auto">
          <a:xfrm>
            <a:off x="3218426" y="418718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56</a:t>
            </a:r>
          </a:p>
        </p:txBody>
      </p:sp>
      <p:sp>
        <p:nvSpPr>
          <p:cNvPr id="36" name="TextBox 35">
            <a:extLst>
              <a:ext uri="{FF2B5EF4-FFF2-40B4-BE49-F238E27FC236}">
                <a16:creationId xmlns:a16="http://schemas.microsoft.com/office/drawing/2014/main" id="{1EF2CB9F-CE01-4589-BE91-EDB74D9D9378}"/>
              </a:ext>
            </a:extLst>
          </p:cNvPr>
          <p:cNvSpPr txBox="1"/>
          <p:nvPr/>
        </p:nvSpPr>
        <p:spPr bwMode="auto">
          <a:xfrm>
            <a:off x="3393507" y="418718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60</a:t>
            </a:r>
          </a:p>
        </p:txBody>
      </p:sp>
      <p:sp>
        <p:nvSpPr>
          <p:cNvPr id="37" name="TextBox 36">
            <a:extLst>
              <a:ext uri="{FF2B5EF4-FFF2-40B4-BE49-F238E27FC236}">
                <a16:creationId xmlns:a16="http://schemas.microsoft.com/office/drawing/2014/main" id="{DCF49925-B4F2-4708-89CB-E349B14EDFE0}"/>
              </a:ext>
            </a:extLst>
          </p:cNvPr>
          <p:cNvSpPr txBox="1"/>
          <p:nvPr/>
        </p:nvSpPr>
        <p:spPr bwMode="auto">
          <a:xfrm>
            <a:off x="3568588" y="418718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64</a:t>
            </a:r>
          </a:p>
        </p:txBody>
      </p:sp>
      <p:sp>
        <p:nvSpPr>
          <p:cNvPr id="42" name="TextBox 41">
            <a:extLst>
              <a:ext uri="{FF2B5EF4-FFF2-40B4-BE49-F238E27FC236}">
                <a16:creationId xmlns:a16="http://schemas.microsoft.com/office/drawing/2014/main" id="{08BB3E99-E556-410E-B787-2FD71CC71F70}"/>
              </a:ext>
            </a:extLst>
          </p:cNvPr>
          <p:cNvSpPr txBox="1"/>
          <p:nvPr/>
        </p:nvSpPr>
        <p:spPr bwMode="auto">
          <a:xfrm>
            <a:off x="3743669" y="418718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68</a:t>
            </a:r>
          </a:p>
        </p:txBody>
      </p:sp>
      <p:sp>
        <p:nvSpPr>
          <p:cNvPr id="186" name="TextBox 185">
            <a:extLst>
              <a:ext uri="{FF2B5EF4-FFF2-40B4-BE49-F238E27FC236}">
                <a16:creationId xmlns:a16="http://schemas.microsoft.com/office/drawing/2014/main" id="{1F08AD46-9242-4F77-B007-DD889FB8D147}"/>
              </a:ext>
            </a:extLst>
          </p:cNvPr>
          <p:cNvSpPr txBox="1"/>
          <p:nvPr/>
        </p:nvSpPr>
        <p:spPr bwMode="auto">
          <a:xfrm>
            <a:off x="3918750" y="418718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72</a:t>
            </a:r>
          </a:p>
        </p:txBody>
      </p:sp>
      <p:cxnSp>
        <p:nvCxnSpPr>
          <p:cNvPr id="191" name="Straight Connector 190">
            <a:extLst>
              <a:ext uri="{FF2B5EF4-FFF2-40B4-BE49-F238E27FC236}">
                <a16:creationId xmlns:a16="http://schemas.microsoft.com/office/drawing/2014/main" id="{CEACB2A7-ADCA-46D0-ADD1-8AA3BCE0C2E8}"/>
              </a:ext>
            </a:extLst>
          </p:cNvPr>
          <p:cNvCxnSpPr>
            <a:cxnSpLocks/>
          </p:cNvCxnSpPr>
          <p:nvPr/>
        </p:nvCxnSpPr>
        <p:spPr bwMode="auto">
          <a:xfrm flipV="1">
            <a:off x="4765720" y="2224044"/>
            <a:ext cx="0" cy="1981991"/>
          </a:xfrm>
          <a:prstGeom prst="line">
            <a:avLst/>
          </a:prstGeom>
          <a:noFill/>
          <a:ln w="28575" cap="flat" cmpd="sng" algn="ctr">
            <a:solidFill>
              <a:schemeClr val="bg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36B990F9-7788-4A86-97B9-B4A952FC7426}"/>
              </a:ext>
            </a:extLst>
          </p:cNvPr>
          <p:cNvCxnSpPr/>
          <p:nvPr/>
        </p:nvCxnSpPr>
        <p:spPr bwMode="auto">
          <a:xfrm flipH="1">
            <a:off x="4702865" y="223426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CD45D85B-F925-4F69-8408-B28B2AACDAAF}"/>
              </a:ext>
            </a:extLst>
          </p:cNvPr>
          <p:cNvCxnSpPr/>
          <p:nvPr/>
        </p:nvCxnSpPr>
        <p:spPr bwMode="auto">
          <a:xfrm flipH="1">
            <a:off x="4702865" y="262404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B284B6FE-A2D9-4343-8D90-29EF3567242B}"/>
              </a:ext>
            </a:extLst>
          </p:cNvPr>
          <p:cNvCxnSpPr/>
          <p:nvPr/>
        </p:nvCxnSpPr>
        <p:spPr bwMode="auto">
          <a:xfrm flipH="1">
            <a:off x="4702865" y="30138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5FA245CA-1A9F-40CE-8B7E-E4795BC5CB22}"/>
              </a:ext>
            </a:extLst>
          </p:cNvPr>
          <p:cNvCxnSpPr/>
          <p:nvPr/>
        </p:nvCxnSpPr>
        <p:spPr bwMode="auto">
          <a:xfrm flipH="1">
            <a:off x="4702865" y="340359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8C81970B-787F-4A4A-AC0D-7D060BF6340B}"/>
              </a:ext>
            </a:extLst>
          </p:cNvPr>
          <p:cNvCxnSpPr/>
          <p:nvPr/>
        </p:nvCxnSpPr>
        <p:spPr bwMode="auto">
          <a:xfrm flipH="1">
            <a:off x="4702865" y="3793364"/>
            <a:ext cx="64008" cy="0"/>
          </a:xfrm>
          <a:prstGeom prst="line">
            <a:avLst/>
          </a:prstGeom>
          <a:noFill/>
          <a:ln w="28575" cap="flat" cmpd="sng" algn="ctr">
            <a:solidFill>
              <a:schemeClr val="bg1"/>
            </a:solidFill>
            <a:prstDash val="solid"/>
            <a:round/>
            <a:headEnd type="none" w="med" len="med"/>
            <a:tailEnd type="none" w="med" len="med"/>
          </a:ln>
          <a:effectLst/>
        </p:spPr>
      </p:cxnSp>
      <p:sp>
        <p:nvSpPr>
          <p:cNvPr id="197" name="TextBox 196">
            <a:extLst>
              <a:ext uri="{FF2B5EF4-FFF2-40B4-BE49-F238E27FC236}">
                <a16:creationId xmlns:a16="http://schemas.microsoft.com/office/drawing/2014/main" id="{284CFB1C-2F32-45DD-A037-B908C17911C0}"/>
              </a:ext>
            </a:extLst>
          </p:cNvPr>
          <p:cNvSpPr txBox="1"/>
          <p:nvPr/>
        </p:nvSpPr>
        <p:spPr bwMode="auto">
          <a:xfrm>
            <a:off x="4166721" y="2064140"/>
            <a:ext cx="5921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100</a:t>
            </a:r>
          </a:p>
        </p:txBody>
      </p:sp>
      <p:sp>
        <p:nvSpPr>
          <p:cNvPr id="198" name="TextBox 197">
            <a:extLst>
              <a:ext uri="{FF2B5EF4-FFF2-40B4-BE49-F238E27FC236}">
                <a16:creationId xmlns:a16="http://schemas.microsoft.com/office/drawing/2014/main" id="{11F7DE3D-9869-4E7D-82A9-61BDE1D7E3F4}"/>
              </a:ext>
            </a:extLst>
          </p:cNvPr>
          <p:cNvSpPr txBox="1"/>
          <p:nvPr/>
        </p:nvSpPr>
        <p:spPr bwMode="auto">
          <a:xfrm>
            <a:off x="4294696" y="2453919"/>
            <a:ext cx="4641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80</a:t>
            </a:r>
          </a:p>
        </p:txBody>
      </p:sp>
      <p:sp>
        <p:nvSpPr>
          <p:cNvPr id="199" name="TextBox 198">
            <a:extLst>
              <a:ext uri="{FF2B5EF4-FFF2-40B4-BE49-F238E27FC236}">
                <a16:creationId xmlns:a16="http://schemas.microsoft.com/office/drawing/2014/main" id="{7103296B-3FAC-4173-A585-8D260965503E}"/>
              </a:ext>
            </a:extLst>
          </p:cNvPr>
          <p:cNvSpPr txBox="1"/>
          <p:nvPr/>
        </p:nvSpPr>
        <p:spPr bwMode="auto">
          <a:xfrm>
            <a:off x="4294696" y="2843698"/>
            <a:ext cx="4641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60</a:t>
            </a:r>
          </a:p>
        </p:txBody>
      </p:sp>
      <p:sp>
        <p:nvSpPr>
          <p:cNvPr id="200" name="TextBox 199">
            <a:extLst>
              <a:ext uri="{FF2B5EF4-FFF2-40B4-BE49-F238E27FC236}">
                <a16:creationId xmlns:a16="http://schemas.microsoft.com/office/drawing/2014/main" id="{271320C5-5ED1-4425-A1D8-8CC12BA8BEEB}"/>
              </a:ext>
            </a:extLst>
          </p:cNvPr>
          <p:cNvSpPr txBox="1"/>
          <p:nvPr/>
        </p:nvSpPr>
        <p:spPr bwMode="auto">
          <a:xfrm>
            <a:off x="4294696" y="3233477"/>
            <a:ext cx="4641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40</a:t>
            </a:r>
          </a:p>
        </p:txBody>
      </p:sp>
      <p:sp>
        <p:nvSpPr>
          <p:cNvPr id="201" name="TextBox 200">
            <a:extLst>
              <a:ext uri="{FF2B5EF4-FFF2-40B4-BE49-F238E27FC236}">
                <a16:creationId xmlns:a16="http://schemas.microsoft.com/office/drawing/2014/main" id="{5E396A4C-3A04-41F1-97D6-1A2840E25AC8}"/>
              </a:ext>
            </a:extLst>
          </p:cNvPr>
          <p:cNvSpPr txBox="1"/>
          <p:nvPr/>
        </p:nvSpPr>
        <p:spPr bwMode="auto">
          <a:xfrm>
            <a:off x="4294696" y="3623256"/>
            <a:ext cx="4641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20</a:t>
            </a:r>
          </a:p>
        </p:txBody>
      </p:sp>
      <p:sp>
        <p:nvSpPr>
          <p:cNvPr id="202" name="TextBox 201">
            <a:extLst>
              <a:ext uri="{FF2B5EF4-FFF2-40B4-BE49-F238E27FC236}">
                <a16:creationId xmlns:a16="http://schemas.microsoft.com/office/drawing/2014/main" id="{8B7AF918-97B2-44A7-B59E-BAF21B7E4331}"/>
              </a:ext>
            </a:extLst>
          </p:cNvPr>
          <p:cNvSpPr txBox="1"/>
          <p:nvPr/>
        </p:nvSpPr>
        <p:spPr bwMode="auto">
          <a:xfrm>
            <a:off x="4294696" y="4013034"/>
            <a:ext cx="4641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a:t>
            </a:r>
          </a:p>
        </p:txBody>
      </p:sp>
      <p:cxnSp>
        <p:nvCxnSpPr>
          <p:cNvPr id="203" name="Straight Connector 202">
            <a:extLst>
              <a:ext uri="{FF2B5EF4-FFF2-40B4-BE49-F238E27FC236}">
                <a16:creationId xmlns:a16="http://schemas.microsoft.com/office/drawing/2014/main" id="{5F146C10-FE53-4063-9820-B26D3342B93F}"/>
              </a:ext>
            </a:extLst>
          </p:cNvPr>
          <p:cNvCxnSpPr>
            <a:cxnSpLocks/>
          </p:cNvCxnSpPr>
          <p:nvPr/>
        </p:nvCxnSpPr>
        <p:spPr bwMode="auto">
          <a:xfrm>
            <a:off x="4754792" y="4187793"/>
            <a:ext cx="3166995" cy="0"/>
          </a:xfrm>
          <a:prstGeom prst="line">
            <a:avLst/>
          </a:prstGeom>
          <a:noFill/>
          <a:ln w="28575" cap="flat" cmpd="sng" algn="ctr">
            <a:solidFill>
              <a:schemeClr val="bg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B156BE5E-C3AD-4DCB-8310-DB09ECC5E02E}"/>
              </a:ext>
            </a:extLst>
          </p:cNvPr>
          <p:cNvCxnSpPr/>
          <p:nvPr/>
        </p:nvCxnSpPr>
        <p:spPr bwMode="auto">
          <a:xfrm flipH="1">
            <a:off x="4707892" y="4183135"/>
            <a:ext cx="66658" cy="0"/>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73722E0B-7D69-4B84-B209-4277DD6DB6EC}"/>
              </a:ext>
            </a:extLst>
          </p:cNvPr>
          <p:cNvCxnSpPr>
            <a:cxnSpLocks/>
          </p:cNvCxnSpPr>
          <p:nvPr/>
        </p:nvCxnSpPr>
        <p:spPr bwMode="auto">
          <a:xfrm>
            <a:off x="4763823" y="418313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C7004A97-0CB2-4D19-BE33-27F5572BCC61}"/>
              </a:ext>
            </a:extLst>
          </p:cNvPr>
          <p:cNvCxnSpPr>
            <a:cxnSpLocks/>
          </p:cNvCxnSpPr>
          <p:nvPr/>
        </p:nvCxnSpPr>
        <p:spPr bwMode="auto">
          <a:xfrm>
            <a:off x="4939586" y="418313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14F13597-5D3C-4017-AB26-7AB5DF369FDD}"/>
              </a:ext>
            </a:extLst>
          </p:cNvPr>
          <p:cNvCxnSpPr>
            <a:cxnSpLocks/>
          </p:cNvCxnSpPr>
          <p:nvPr/>
        </p:nvCxnSpPr>
        <p:spPr bwMode="auto">
          <a:xfrm>
            <a:off x="5115349" y="418313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077F3991-DCB1-4972-84F0-B1990E094F9B}"/>
              </a:ext>
            </a:extLst>
          </p:cNvPr>
          <p:cNvCxnSpPr>
            <a:cxnSpLocks/>
          </p:cNvCxnSpPr>
          <p:nvPr/>
        </p:nvCxnSpPr>
        <p:spPr bwMode="auto">
          <a:xfrm>
            <a:off x="5291112" y="418313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BB1C4EA6-959C-4B77-87C2-75BFFCF071E8}"/>
              </a:ext>
            </a:extLst>
          </p:cNvPr>
          <p:cNvCxnSpPr>
            <a:cxnSpLocks/>
          </p:cNvCxnSpPr>
          <p:nvPr/>
        </p:nvCxnSpPr>
        <p:spPr bwMode="auto">
          <a:xfrm>
            <a:off x="5466875" y="418313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23D51AE2-B4CE-4E4A-9A75-562A73116E6D}"/>
              </a:ext>
            </a:extLst>
          </p:cNvPr>
          <p:cNvCxnSpPr>
            <a:cxnSpLocks/>
          </p:cNvCxnSpPr>
          <p:nvPr/>
        </p:nvCxnSpPr>
        <p:spPr bwMode="auto">
          <a:xfrm>
            <a:off x="5642638" y="418313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679AF89D-F480-481D-9148-64D92DC77375}"/>
              </a:ext>
            </a:extLst>
          </p:cNvPr>
          <p:cNvCxnSpPr>
            <a:cxnSpLocks/>
          </p:cNvCxnSpPr>
          <p:nvPr/>
        </p:nvCxnSpPr>
        <p:spPr bwMode="auto">
          <a:xfrm>
            <a:off x="5818401" y="418313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4838062C-05C1-4DD2-BF99-E080C3384D32}"/>
              </a:ext>
            </a:extLst>
          </p:cNvPr>
          <p:cNvCxnSpPr>
            <a:cxnSpLocks/>
          </p:cNvCxnSpPr>
          <p:nvPr/>
        </p:nvCxnSpPr>
        <p:spPr bwMode="auto">
          <a:xfrm>
            <a:off x="5994164" y="418313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60DF3860-D160-438A-BCD6-E26F4449DD47}"/>
              </a:ext>
            </a:extLst>
          </p:cNvPr>
          <p:cNvCxnSpPr>
            <a:cxnSpLocks/>
          </p:cNvCxnSpPr>
          <p:nvPr/>
        </p:nvCxnSpPr>
        <p:spPr bwMode="auto">
          <a:xfrm>
            <a:off x="6169927" y="418313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0F037EC7-526C-40E9-BD8F-1220CBC893DD}"/>
              </a:ext>
            </a:extLst>
          </p:cNvPr>
          <p:cNvCxnSpPr>
            <a:cxnSpLocks/>
          </p:cNvCxnSpPr>
          <p:nvPr/>
        </p:nvCxnSpPr>
        <p:spPr bwMode="auto">
          <a:xfrm>
            <a:off x="6345690" y="418313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CF5768B0-5550-4D77-BC5C-F55446956C5C}"/>
              </a:ext>
            </a:extLst>
          </p:cNvPr>
          <p:cNvCxnSpPr>
            <a:cxnSpLocks/>
          </p:cNvCxnSpPr>
          <p:nvPr/>
        </p:nvCxnSpPr>
        <p:spPr bwMode="auto">
          <a:xfrm>
            <a:off x="6521453" y="418313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015F4C8B-9EB6-40EC-B1C0-A3478C3E4816}"/>
              </a:ext>
            </a:extLst>
          </p:cNvPr>
          <p:cNvCxnSpPr>
            <a:cxnSpLocks/>
          </p:cNvCxnSpPr>
          <p:nvPr/>
        </p:nvCxnSpPr>
        <p:spPr bwMode="auto">
          <a:xfrm>
            <a:off x="6872979" y="418313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7D2EA415-30F9-49AD-B35D-05D775AC1B11}"/>
              </a:ext>
            </a:extLst>
          </p:cNvPr>
          <p:cNvCxnSpPr>
            <a:cxnSpLocks/>
          </p:cNvCxnSpPr>
          <p:nvPr/>
        </p:nvCxnSpPr>
        <p:spPr bwMode="auto">
          <a:xfrm>
            <a:off x="7400268" y="418313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15457DAB-EEAE-4348-B42F-2067FE7096A6}"/>
              </a:ext>
            </a:extLst>
          </p:cNvPr>
          <p:cNvCxnSpPr>
            <a:cxnSpLocks/>
          </p:cNvCxnSpPr>
          <p:nvPr/>
        </p:nvCxnSpPr>
        <p:spPr bwMode="auto">
          <a:xfrm>
            <a:off x="7751794" y="418313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13A7399A-64FA-459C-B442-8B88AA81FB31}"/>
              </a:ext>
            </a:extLst>
          </p:cNvPr>
          <p:cNvCxnSpPr>
            <a:cxnSpLocks/>
          </p:cNvCxnSpPr>
          <p:nvPr/>
        </p:nvCxnSpPr>
        <p:spPr bwMode="auto">
          <a:xfrm>
            <a:off x="7927557" y="4183134"/>
            <a:ext cx="0" cy="64008"/>
          </a:xfrm>
          <a:prstGeom prst="line">
            <a:avLst/>
          </a:prstGeom>
          <a:noFill/>
          <a:ln w="28575" cap="flat" cmpd="sng" algn="ctr">
            <a:solidFill>
              <a:schemeClr val="bg1"/>
            </a:solidFill>
            <a:prstDash val="solid"/>
            <a:round/>
            <a:headEnd type="none" w="med" len="med"/>
            <a:tailEnd type="none" w="med" len="med"/>
          </a:ln>
          <a:effectLst/>
        </p:spPr>
      </p:cxnSp>
      <p:sp>
        <p:nvSpPr>
          <p:cNvPr id="221" name="TextBox 220">
            <a:extLst>
              <a:ext uri="{FF2B5EF4-FFF2-40B4-BE49-F238E27FC236}">
                <a16:creationId xmlns:a16="http://schemas.microsoft.com/office/drawing/2014/main" id="{8799724A-9426-4956-84A0-F448D062AF87}"/>
              </a:ext>
            </a:extLst>
          </p:cNvPr>
          <p:cNvSpPr txBox="1"/>
          <p:nvPr/>
        </p:nvSpPr>
        <p:spPr bwMode="auto">
          <a:xfrm>
            <a:off x="4587120" y="418313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a:t>
            </a:r>
          </a:p>
        </p:txBody>
      </p:sp>
      <p:sp>
        <p:nvSpPr>
          <p:cNvPr id="222" name="TextBox 221">
            <a:extLst>
              <a:ext uri="{FF2B5EF4-FFF2-40B4-BE49-F238E27FC236}">
                <a16:creationId xmlns:a16="http://schemas.microsoft.com/office/drawing/2014/main" id="{76A07BE9-5195-47F7-945C-92C35B2AC027}"/>
              </a:ext>
            </a:extLst>
          </p:cNvPr>
          <p:cNvSpPr txBox="1"/>
          <p:nvPr/>
        </p:nvSpPr>
        <p:spPr bwMode="auto">
          <a:xfrm>
            <a:off x="4762201" y="418313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a:t>
            </a:r>
          </a:p>
        </p:txBody>
      </p:sp>
      <p:sp>
        <p:nvSpPr>
          <p:cNvPr id="223" name="TextBox 222">
            <a:extLst>
              <a:ext uri="{FF2B5EF4-FFF2-40B4-BE49-F238E27FC236}">
                <a16:creationId xmlns:a16="http://schemas.microsoft.com/office/drawing/2014/main" id="{BF5D6F1D-1A22-41F6-A762-7AFA8389D907}"/>
              </a:ext>
            </a:extLst>
          </p:cNvPr>
          <p:cNvSpPr txBox="1"/>
          <p:nvPr/>
        </p:nvSpPr>
        <p:spPr bwMode="auto">
          <a:xfrm>
            <a:off x="4937282" y="418313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8</a:t>
            </a:r>
          </a:p>
        </p:txBody>
      </p:sp>
      <p:sp>
        <p:nvSpPr>
          <p:cNvPr id="224" name="TextBox 223">
            <a:extLst>
              <a:ext uri="{FF2B5EF4-FFF2-40B4-BE49-F238E27FC236}">
                <a16:creationId xmlns:a16="http://schemas.microsoft.com/office/drawing/2014/main" id="{BB3DFAB4-24BE-40BB-9436-CBB3E6834404}"/>
              </a:ext>
            </a:extLst>
          </p:cNvPr>
          <p:cNvSpPr txBox="1"/>
          <p:nvPr/>
        </p:nvSpPr>
        <p:spPr bwMode="auto">
          <a:xfrm>
            <a:off x="5112363" y="418313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12</a:t>
            </a:r>
          </a:p>
        </p:txBody>
      </p:sp>
      <p:sp>
        <p:nvSpPr>
          <p:cNvPr id="225" name="TextBox 224">
            <a:extLst>
              <a:ext uri="{FF2B5EF4-FFF2-40B4-BE49-F238E27FC236}">
                <a16:creationId xmlns:a16="http://schemas.microsoft.com/office/drawing/2014/main" id="{C79A150E-1379-42C8-8FE0-42539543AE41}"/>
              </a:ext>
            </a:extLst>
          </p:cNvPr>
          <p:cNvSpPr txBox="1"/>
          <p:nvPr/>
        </p:nvSpPr>
        <p:spPr bwMode="auto">
          <a:xfrm>
            <a:off x="5287444" y="418313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16</a:t>
            </a:r>
          </a:p>
        </p:txBody>
      </p:sp>
      <p:sp>
        <p:nvSpPr>
          <p:cNvPr id="226" name="TextBox 225">
            <a:extLst>
              <a:ext uri="{FF2B5EF4-FFF2-40B4-BE49-F238E27FC236}">
                <a16:creationId xmlns:a16="http://schemas.microsoft.com/office/drawing/2014/main" id="{EF612D42-F503-44AB-8F2E-A9C4DF37D8E9}"/>
              </a:ext>
            </a:extLst>
          </p:cNvPr>
          <p:cNvSpPr txBox="1"/>
          <p:nvPr/>
        </p:nvSpPr>
        <p:spPr bwMode="auto">
          <a:xfrm>
            <a:off x="5462525" y="418313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20</a:t>
            </a:r>
          </a:p>
        </p:txBody>
      </p:sp>
      <p:sp>
        <p:nvSpPr>
          <p:cNvPr id="227" name="TextBox 226">
            <a:extLst>
              <a:ext uri="{FF2B5EF4-FFF2-40B4-BE49-F238E27FC236}">
                <a16:creationId xmlns:a16="http://schemas.microsoft.com/office/drawing/2014/main" id="{CC5D9978-3586-4A5C-A624-E84AF4978ADC}"/>
              </a:ext>
            </a:extLst>
          </p:cNvPr>
          <p:cNvSpPr txBox="1"/>
          <p:nvPr/>
        </p:nvSpPr>
        <p:spPr bwMode="auto">
          <a:xfrm>
            <a:off x="5637606" y="418313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24</a:t>
            </a:r>
          </a:p>
        </p:txBody>
      </p:sp>
      <p:sp>
        <p:nvSpPr>
          <p:cNvPr id="228" name="TextBox 227">
            <a:extLst>
              <a:ext uri="{FF2B5EF4-FFF2-40B4-BE49-F238E27FC236}">
                <a16:creationId xmlns:a16="http://schemas.microsoft.com/office/drawing/2014/main" id="{1F80D530-27AF-47B9-9F79-6AE6419FBEF1}"/>
              </a:ext>
            </a:extLst>
          </p:cNvPr>
          <p:cNvSpPr txBox="1"/>
          <p:nvPr/>
        </p:nvSpPr>
        <p:spPr bwMode="auto">
          <a:xfrm>
            <a:off x="5812687" y="418313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28</a:t>
            </a:r>
          </a:p>
        </p:txBody>
      </p:sp>
      <p:sp>
        <p:nvSpPr>
          <p:cNvPr id="229" name="TextBox 228">
            <a:extLst>
              <a:ext uri="{FF2B5EF4-FFF2-40B4-BE49-F238E27FC236}">
                <a16:creationId xmlns:a16="http://schemas.microsoft.com/office/drawing/2014/main" id="{AA3BAB4E-B407-49E1-8673-8864D5609721}"/>
              </a:ext>
            </a:extLst>
          </p:cNvPr>
          <p:cNvSpPr txBox="1"/>
          <p:nvPr/>
        </p:nvSpPr>
        <p:spPr bwMode="auto">
          <a:xfrm>
            <a:off x="5987768" y="418313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32</a:t>
            </a:r>
          </a:p>
        </p:txBody>
      </p:sp>
      <p:sp>
        <p:nvSpPr>
          <p:cNvPr id="230" name="TextBox 229">
            <a:extLst>
              <a:ext uri="{FF2B5EF4-FFF2-40B4-BE49-F238E27FC236}">
                <a16:creationId xmlns:a16="http://schemas.microsoft.com/office/drawing/2014/main" id="{9813F5D6-9B21-418D-9169-4451F703E449}"/>
              </a:ext>
            </a:extLst>
          </p:cNvPr>
          <p:cNvSpPr txBox="1"/>
          <p:nvPr/>
        </p:nvSpPr>
        <p:spPr bwMode="auto">
          <a:xfrm>
            <a:off x="6162849" y="418313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36</a:t>
            </a:r>
          </a:p>
        </p:txBody>
      </p:sp>
      <p:sp>
        <p:nvSpPr>
          <p:cNvPr id="231" name="TextBox 230">
            <a:extLst>
              <a:ext uri="{FF2B5EF4-FFF2-40B4-BE49-F238E27FC236}">
                <a16:creationId xmlns:a16="http://schemas.microsoft.com/office/drawing/2014/main" id="{A81037A6-8978-4751-AC3C-253C8FFB3933}"/>
              </a:ext>
            </a:extLst>
          </p:cNvPr>
          <p:cNvSpPr txBox="1"/>
          <p:nvPr/>
        </p:nvSpPr>
        <p:spPr bwMode="auto">
          <a:xfrm>
            <a:off x="6337930" y="418313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40</a:t>
            </a:r>
          </a:p>
        </p:txBody>
      </p:sp>
      <p:sp>
        <p:nvSpPr>
          <p:cNvPr id="232" name="TextBox 231">
            <a:extLst>
              <a:ext uri="{FF2B5EF4-FFF2-40B4-BE49-F238E27FC236}">
                <a16:creationId xmlns:a16="http://schemas.microsoft.com/office/drawing/2014/main" id="{90443F67-FDE9-479E-AB49-615FAE165FF3}"/>
              </a:ext>
            </a:extLst>
          </p:cNvPr>
          <p:cNvSpPr txBox="1"/>
          <p:nvPr/>
        </p:nvSpPr>
        <p:spPr bwMode="auto">
          <a:xfrm>
            <a:off x="6513011" y="418313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44</a:t>
            </a:r>
          </a:p>
        </p:txBody>
      </p:sp>
      <p:sp>
        <p:nvSpPr>
          <p:cNvPr id="233" name="TextBox 232">
            <a:extLst>
              <a:ext uri="{FF2B5EF4-FFF2-40B4-BE49-F238E27FC236}">
                <a16:creationId xmlns:a16="http://schemas.microsoft.com/office/drawing/2014/main" id="{FEC36EFF-CD94-4279-9C76-314188ADF4D6}"/>
              </a:ext>
            </a:extLst>
          </p:cNvPr>
          <p:cNvSpPr txBox="1"/>
          <p:nvPr/>
        </p:nvSpPr>
        <p:spPr bwMode="auto">
          <a:xfrm>
            <a:off x="6688092" y="418313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48</a:t>
            </a:r>
          </a:p>
        </p:txBody>
      </p:sp>
      <p:cxnSp>
        <p:nvCxnSpPr>
          <p:cNvPr id="235" name="Straight Connector 234">
            <a:extLst>
              <a:ext uri="{FF2B5EF4-FFF2-40B4-BE49-F238E27FC236}">
                <a16:creationId xmlns:a16="http://schemas.microsoft.com/office/drawing/2014/main" id="{19C4B22D-0A5B-424A-B75C-A499248A1A92}"/>
              </a:ext>
            </a:extLst>
          </p:cNvPr>
          <p:cNvCxnSpPr>
            <a:cxnSpLocks/>
          </p:cNvCxnSpPr>
          <p:nvPr/>
        </p:nvCxnSpPr>
        <p:spPr bwMode="auto">
          <a:xfrm flipH="1">
            <a:off x="4770331" y="3194214"/>
            <a:ext cx="3151456" cy="0"/>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cxnSp>
        <p:nvCxnSpPr>
          <p:cNvPr id="236" name="Straight Connector 235">
            <a:extLst>
              <a:ext uri="{FF2B5EF4-FFF2-40B4-BE49-F238E27FC236}">
                <a16:creationId xmlns:a16="http://schemas.microsoft.com/office/drawing/2014/main" id="{7508C175-AA0A-4826-8ECD-F648E4E425F1}"/>
              </a:ext>
            </a:extLst>
          </p:cNvPr>
          <p:cNvCxnSpPr>
            <a:cxnSpLocks/>
          </p:cNvCxnSpPr>
          <p:nvPr/>
        </p:nvCxnSpPr>
        <p:spPr bwMode="auto">
          <a:xfrm>
            <a:off x="6697216" y="418313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11D51B21-3619-4EFB-A5EC-8CC4A77542A7}"/>
              </a:ext>
            </a:extLst>
          </p:cNvPr>
          <p:cNvCxnSpPr>
            <a:cxnSpLocks/>
          </p:cNvCxnSpPr>
          <p:nvPr/>
        </p:nvCxnSpPr>
        <p:spPr bwMode="auto">
          <a:xfrm>
            <a:off x="7048742" y="418313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38BE9A77-D073-4A60-8365-1A1A69725D98}"/>
              </a:ext>
            </a:extLst>
          </p:cNvPr>
          <p:cNvCxnSpPr>
            <a:cxnSpLocks/>
          </p:cNvCxnSpPr>
          <p:nvPr/>
        </p:nvCxnSpPr>
        <p:spPr bwMode="auto">
          <a:xfrm>
            <a:off x="7224505" y="418313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D0D213DC-3567-4127-84DC-0AF12A741DFD}"/>
              </a:ext>
            </a:extLst>
          </p:cNvPr>
          <p:cNvCxnSpPr>
            <a:cxnSpLocks/>
          </p:cNvCxnSpPr>
          <p:nvPr/>
        </p:nvCxnSpPr>
        <p:spPr bwMode="auto">
          <a:xfrm>
            <a:off x="7576031" y="4183134"/>
            <a:ext cx="0" cy="64008"/>
          </a:xfrm>
          <a:prstGeom prst="line">
            <a:avLst/>
          </a:prstGeom>
          <a:noFill/>
          <a:ln w="28575" cap="flat" cmpd="sng" algn="ctr">
            <a:solidFill>
              <a:schemeClr val="bg1"/>
            </a:solidFill>
            <a:prstDash val="solid"/>
            <a:round/>
            <a:headEnd type="none" w="med" len="med"/>
            <a:tailEnd type="none" w="med" len="med"/>
          </a:ln>
          <a:effectLst/>
        </p:spPr>
      </p:cxnSp>
      <p:sp>
        <p:nvSpPr>
          <p:cNvPr id="240" name="TextBox 239">
            <a:extLst>
              <a:ext uri="{FF2B5EF4-FFF2-40B4-BE49-F238E27FC236}">
                <a16:creationId xmlns:a16="http://schemas.microsoft.com/office/drawing/2014/main" id="{F017571E-49B6-404E-9621-E6B0F9F0E533}"/>
              </a:ext>
            </a:extLst>
          </p:cNvPr>
          <p:cNvSpPr txBox="1"/>
          <p:nvPr/>
        </p:nvSpPr>
        <p:spPr bwMode="auto">
          <a:xfrm>
            <a:off x="6863173" y="418313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52</a:t>
            </a:r>
          </a:p>
        </p:txBody>
      </p:sp>
      <p:sp>
        <p:nvSpPr>
          <p:cNvPr id="241" name="TextBox 240">
            <a:extLst>
              <a:ext uri="{FF2B5EF4-FFF2-40B4-BE49-F238E27FC236}">
                <a16:creationId xmlns:a16="http://schemas.microsoft.com/office/drawing/2014/main" id="{B5456DE4-4C4D-4211-9A79-8AAF14BD5012}"/>
              </a:ext>
            </a:extLst>
          </p:cNvPr>
          <p:cNvSpPr txBox="1"/>
          <p:nvPr/>
        </p:nvSpPr>
        <p:spPr bwMode="auto">
          <a:xfrm>
            <a:off x="7038254" y="418313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56</a:t>
            </a:r>
          </a:p>
        </p:txBody>
      </p:sp>
      <p:sp>
        <p:nvSpPr>
          <p:cNvPr id="242" name="TextBox 241">
            <a:extLst>
              <a:ext uri="{FF2B5EF4-FFF2-40B4-BE49-F238E27FC236}">
                <a16:creationId xmlns:a16="http://schemas.microsoft.com/office/drawing/2014/main" id="{4CB029F8-027E-44B0-8809-5404BD8530D2}"/>
              </a:ext>
            </a:extLst>
          </p:cNvPr>
          <p:cNvSpPr txBox="1"/>
          <p:nvPr/>
        </p:nvSpPr>
        <p:spPr bwMode="auto">
          <a:xfrm>
            <a:off x="7213335" y="418313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60</a:t>
            </a:r>
          </a:p>
        </p:txBody>
      </p:sp>
      <p:sp>
        <p:nvSpPr>
          <p:cNvPr id="243" name="TextBox 242">
            <a:extLst>
              <a:ext uri="{FF2B5EF4-FFF2-40B4-BE49-F238E27FC236}">
                <a16:creationId xmlns:a16="http://schemas.microsoft.com/office/drawing/2014/main" id="{AADF977C-E73D-4F7F-A196-10A8CAF8A5F6}"/>
              </a:ext>
            </a:extLst>
          </p:cNvPr>
          <p:cNvSpPr txBox="1"/>
          <p:nvPr/>
        </p:nvSpPr>
        <p:spPr bwMode="auto">
          <a:xfrm>
            <a:off x="7388416" y="418313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64</a:t>
            </a:r>
          </a:p>
        </p:txBody>
      </p:sp>
      <p:sp>
        <p:nvSpPr>
          <p:cNvPr id="244" name="TextBox 243">
            <a:extLst>
              <a:ext uri="{FF2B5EF4-FFF2-40B4-BE49-F238E27FC236}">
                <a16:creationId xmlns:a16="http://schemas.microsoft.com/office/drawing/2014/main" id="{3DB0D0CC-4ED2-4224-AF8C-DC68F577FF5B}"/>
              </a:ext>
            </a:extLst>
          </p:cNvPr>
          <p:cNvSpPr txBox="1"/>
          <p:nvPr/>
        </p:nvSpPr>
        <p:spPr bwMode="auto">
          <a:xfrm>
            <a:off x="7563497" y="418313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68</a:t>
            </a:r>
          </a:p>
        </p:txBody>
      </p:sp>
      <p:sp>
        <p:nvSpPr>
          <p:cNvPr id="245" name="TextBox 244">
            <a:extLst>
              <a:ext uri="{FF2B5EF4-FFF2-40B4-BE49-F238E27FC236}">
                <a16:creationId xmlns:a16="http://schemas.microsoft.com/office/drawing/2014/main" id="{2BDF30C4-B4BF-4BCF-8964-C0EB00184C9A}"/>
              </a:ext>
            </a:extLst>
          </p:cNvPr>
          <p:cNvSpPr txBox="1"/>
          <p:nvPr/>
        </p:nvSpPr>
        <p:spPr bwMode="auto">
          <a:xfrm>
            <a:off x="7738578" y="4183134"/>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72</a:t>
            </a:r>
          </a:p>
        </p:txBody>
      </p:sp>
    </p:spTree>
    <p:extLst>
      <p:ext uri="{BB962C8B-B14F-4D97-AF65-F5344CB8AC3E}">
        <p14:creationId xmlns:p14="http://schemas.microsoft.com/office/powerpoint/2010/main" val="1486481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defTabSz="457200"/>
            <a:r>
              <a:rPr lang="en-US" dirty="0"/>
              <a:t>nmCRPC: AEs of Interest From SPARTAN, PROSPER, </a:t>
            </a:r>
            <a:r>
              <a:rPr lang="en-US"/>
              <a:t>and ARAMIS*</a:t>
            </a:r>
            <a:endParaRPr lang="en-US" dirty="0">
              <a:cs typeface="Calibri" panose="020F0502020204030204" pitchFamily="34" charset="0"/>
            </a:endParaRPr>
          </a:p>
        </p:txBody>
      </p:sp>
      <p:graphicFrame>
        <p:nvGraphicFramePr>
          <p:cNvPr id="11" name="Content Placeholder 10"/>
          <p:cNvGraphicFramePr>
            <a:graphicFrameLocks noGrp="1"/>
          </p:cNvGraphicFramePr>
          <p:nvPr>
            <p:ph idx="4294967295"/>
          </p:nvPr>
        </p:nvGraphicFramePr>
        <p:xfrm>
          <a:off x="687587" y="1447326"/>
          <a:ext cx="10816825" cy="4567545"/>
        </p:xfrm>
        <a:graphic>
          <a:graphicData uri="http://schemas.openxmlformats.org/drawingml/2006/table">
            <a:tbl>
              <a:tblPr firstRow="1" bandRow="1">
                <a:tableStyleId>{6E25E649-3F16-4E02-A733-19D2CDBF48F0}</a:tableStyleId>
              </a:tblPr>
              <a:tblGrid>
                <a:gridCol w="2756653">
                  <a:extLst>
                    <a:ext uri="{9D8B030D-6E8A-4147-A177-3AD203B41FA5}">
                      <a16:colId xmlns:a16="http://schemas.microsoft.com/office/drawing/2014/main" val="20000"/>
                    </a:ext>
                  </a:extLst>
                </a:gridCol>
                <a:gridCol w="1316479">
                  <a:extLst>
                    <a:ext uri="{9D8B030D-6E8A-4147-A177-3AD203B41FA5}">
                      <a16:colId xmlns:a16="http://schemas.microsoft.com/office/drawing/2014/main" val="20001"/>
                    </a:ext>
                  </a:extLst>
                </a:gridCol>
                <a:gridCol w="1428443">
                  <a:extLst>
                    <a:ext uri="{9D8B030D-6E8A-4147-A177-3AD203B41FA5}">
                      <a16:colId xmlns:a16="http://schemas.microsoft.com/office/drawing/2014/main" val="20002"/>
                    </a:ext>
                  </a:extLst>
                </a:gridCol>
                <a:gridCol w="1355985">
                  <a:extLst>
                    <a:ext uri="{9D8B030D-6E8A-4147-A177-3AD203B41FA5}">
                      <a16:colId xmlns:a16="http://schemas.microsoft.com/office/drawing/2014/main" val="20003"/>
                    </a:ext>
                  </a:extLst>
                </a:gridCol>
                <a:gridCol w="1511250">
                  <a:extLst>
                    <a:ext uri="{9D8B030D-6E8A-4147-A177-3AD203B41FA5}">
                      <a16:colId xmlns:a16="http://schemas.microsoft.com/office/drawing/2014/main" val="20004"/>
                    </a:ext>
                  </a:extLst>
                </a:gridCol>
                <a:gridCol w="1238242">
                  <a:extLst>
                    <a:ext uri="{9D8B030D-6E8A-4147-A177-3AD203B41FA5}">
                      <a16:colId xmlns:a16="http://schemas.microsoft.com/office/drawing/2014/main" val="20005"/>
                    </a:ext>
                  </a:extLst>
                </a:gridCol>
                <a:gridCol w="1209773">
                  <a:extLst>
                    <a:ext uri="{9D8B030D-6E8A-4147-A177-3AD203B41FA5}">
                      <a16:colId xmlns:a16="http://schemas.microsoft.com/office/drawing/2014/main" val="20006"/>
                    </a:ext>
                  </a:extLst>
                </a:gridCol>
              </a:tblGrid>
              <a:tr h="226373">
                <a:tc rowSpan="2">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GB" sz="1800" b="1" noProof="0" dirty="0">
                          <a:solidFill>
                            <a:schemeClr val="tx1"/>
                          </a:solidFill>
                          <a:latin typeface="Calibri" panose="020F0502020204030204" pitchFamily="34" charset="0"/>
                          <a:cs typeface="Calibri" panose="020F0502020204030204" pitchFamily="34" charset="0"/>
                        </a:rPr>
                        <a:t>Safety</a:t>
                      </a:r>
                      <a:endParaRPr lang="en-GB" sz="1800" b="1" baseline="30000" noProof="0" dirty="0">
                        <a:solidFill>
                          <a:schemeClr val="tx1"/>
                        </a:solidFill>
                        <a:latin typeface="Calibri" panose="020F0502020204030204" pitchFamily="34" charset="0"/>
                        <a:cs typeface="Calibri" panose="020F0502020204030204" pitchFamily="34" charset="0"/>
                      </a:endParaRPr>
                    </a:p>
                  </a:txBody>
                  <a:tcPr marL="73152" marR="73152" marT="0" marB="0" anchor="ctr">
                    <a:lnL>
                      <a:noFill/>
                    </a:lnL>
                    <a:lnR>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gridSpan="2">
                  <a:txBody>
                    <a:bodyPr/>
                    <a:lstStyle/>
                    <a:p>
                      <a:pPr marL="0" algn="ctr" defTabSz="914400" rtl="0" eaLnBrk="1" latinLnBrk="0" hangingPunct="1"/>
                      <a:r>
                        <a:rPr lang="en-GB" sz="1800" kern="1200" noProof="0" dirty="0">
                          <a:solidFill>
                            <a:schemeClr val="tx1"/>
                          </a:solidFill>
                          <a:latin typeface="Calibri" panose="020F0502020204030204" pitchFamily="34" charset="0"/>
                          <a:cs typeface="Calibri" panose="020F0502020204030204" pitchFamily="34" charset="0"/>
                        </a:rPr>
                        <a:t>SPARTAN</a:t>
                      </a:r>
                      <a:r>
                        <a:rPr lang="en-GB" sz="1800" kern="1200" baseline="30000" noProof="0" dirty="0">
                          <a:solidFill>
                            <a:schemeClr val="tx1"/>
                          </a:solidFill>
                          <a:latin typeface="Calibri" panose="020F0502020204030204" pitchFamily="34" charset="0"/>
                          <a:cs typeface="Calibri" panose="020F0502020204030204" pitchFamily="34" charset="0"/>
                        </a:rPr>
                        <a:t>[1]</a:t>
                      </a:r>
                      <a:endParaRPr lang="en-GB" sz="1800" b="1" kern="1200" noProof="0" dirty="0">
                        <a:solidFill>
                          <a:schemeClr val="tx1"/>
                        </a:solidFill>
                        <a:latin typeface="Calibri" panose="020F0502020204030204" pitchFamily="34" charset="0"/>
                        <a:ea typeface="+mn-ea"/>
                        <a:cs typeface="Calibri" panose="020F0502020204030204" pitchFamily="34" charset="0"/>
                      </a:endParaRPr>
                    </a:p>
                  </a:txBody>
                  <a:tcPr marL="73152" marR="73152" marT="0" marB="0" anchor="ctr">
                    <a:lnL>
                      <a:noFill/>
                    </a:lnL>
                    <a:lnT w="381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solidFill>
                  </a:tcPr>
                </a:tc>
                <a:tc hMerge="1">
                  <a:txBody>
                    <a:bodyPr/>
                    <a:lstStyle/>
                    <a:p>
                      <a:pPr algn="ctr"/>
                      <a:endParaRPr lang="en-US" sz="1600" dirty="0"/>
                    </a:p>
                  </a:txBody>
                  <a:tcPr anchor="b"/>
                </a:tc>
                <a:tc gridSpan="2">
                  <a:txBody>
                    <a:bodyPr/>
                    <a:lstStyle/>
                    <a:p>
                      <a:pPr algn="ctr"/>
                      <a:r>
                        <a:rPr lang="en-GB" sz="1800" noProof="0" dirty="0">
                          <a:solidFill>
                            <a:schemeClr val="tx1"/>
                          </a:solidFill>
                          <a:latin typeface="Calibri" panose="020F0502020204030204" pitchFamily="34" charset="0"/>
                          <a:cs typeface="Calibri" panose="020F0502020204030204" pitchFamily="34" charset="0"/>
                        </a:rPr>
                        <a:t>PROSPER</a:t>
                      </a:r>
                      <a:r>
                        <a:rPr lang="en-GB" sz="1800" baseline="30000" noProof="0" dirty="0">
                          <a:solidFill>
                            <a:schemeClr val="tx1"/>
                          </a:solidFill>
                          <a:latin typeface="Calibri" panose="020F0502020204030204" pitchFamily="34" charset="0"/>
                          <a:cs typeface="Calibri" panose="020F0502020204030204" pitchFamily="34" charset="0"/>
                        </a:rPr>
                        <a:t>[2]</a:t>
                      </a:r>
                      <a:endParaRPr lang="en-GB" sz="1800" noProof="0" dirty="0">
                        <a:solidFill>
                          <a:schemeClr val="tx1"/>
                        </a:solidFill>
                        <a:latin typeface="Calibri" panose="020F0502020204030204" pitchFamily="34" charset="0"/>
                        <a:cs typeface="Calibri" panose="020F0502020204030204" pitchFamily="34" charset="0"/>
                      </a:endParaRPr>
                    </a:p>
                  </a:txBody>
                  <a:tcPr marL="73152" marR="73152" marT="0" marB="0" anchor="ctr">
                    <a:lnT w="381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solidFill>
                  </a:tcPr>
                </a:tc>
                <a:tc hMerge="1">
                  <a:txBody>
                    <a:bodyPr/>
                    <a:lstStyle/>
                    <a:p>
                      <a:pPr algn="ctr"/>
                      <a:endParaRPr lang="en-US" sz="1600" dirty="0"/>
                    </a:p>
                  </a:txBody>
                  <a:tcPr anchor="b"/>
                </a:tc>
                <a:tc gridSpan="2">
                  <a:txBody>
                    <a:bodyPr/>
                    <a:lstStyle/>
                    <a:p>
                      <a:pPr algn="ctr"/>
                      <a:r>
                        <a:rPr lang="en-GB" sz="1800" noProof="0" dirty="0">
                          <a:solidFill>
                            <a:schemeClr val="tx1"/>
                          </a:solidFill>
                          <a:latin typeface="Calibri" panose="020F0502020204030204" pitchFamily="34" charset="0"/>
                          <a:cs typeface="Calibri" panose="020F0502020204030204" pitchFamily="34" charset="0"/>
                        </a:rPr>
                        <a:t>ARAMIS</a:t>
                      </a:r>
                      <a:r>
                        <a:rPr lang="en-GB" sz="1800" baseline="30000" noProof="0" dirty="0">
                          <a:solidFill>
                            <a:schemeClr val="tx1"/>
                          </a:solidFill>
                          <a:latin typeface="Calibri" panose="020F0502020204030204" pitchFamily="34" charset="0"/>
                          <a:cs typeface="Calibri" panose="020F0502020204030204" pitchFamily="34" charset="0"/>
                        </a:rPr>
                        <a:t>[3]</a:t>
                      </a:r>
                      <a:endParaRPr lang="en-GB" sz="1800" noProof="0" dirty="0">
                        <a:solidFill>
                          <a:schemeClr val="tx1"/>
                        </a:solidFill>
                        <a:latin typeface="Calibri" panose="020F0502020204030204" pitchFamily="34" charset="0"/>
                        <a:cs typeface="Calibri" panose="020F0502020204030204" pitchFamily="34" charset="0"/>
                      </a:endParaRPr>
                    </a:p>
                  </a:txBody>
                  <a:tcPr marL="73152" marR="73152" marT="0" marB="0" anchor="ctr">
                    <a:lnT w="381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solidFill>
                  </a:tcPr>
                </a:tc>
                <a:tc hMerge="1">
                  <a:txBody>
                    <a:bodyPr/>
                    <a:lstStyle/>
                    <a:p>
                      <a:pPr algn="ctr"/>
                      <a:endParaRPr lang="en-GB" sz="1400" noProof="0" dirty="0">
                        <a:solidFill>
                          <a:schemeClr val="bg1"/>
                        </a:solidFill>
                      </a:endParaRPr>
                    </a:p>
                  </a:txBody>
                  <a:tcPr marL="73152" marR="73152" marT="0" marB="0" anchor="ctr"/>
                </a:tc>
                <a:extLst>
                  <a:ext uri="{0D108BD9-81ED-4DB2-BD59-A6C34878D82A}">
                    <a16:rowId xmlns:a16="http://schemas.microsoft.com/office/drawing/2014/main" val="10000"/>
                  </a:ext>
                </a:extLst>
              </a:tr>
              <a:tr h="452745">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1100" noProof="0" dirty="0"/>
                    </a:p>
                  </a:txBody>
                  <a:tcPr marL="73152" marR="73152" marT="0" marB="0" anchor="ctr"/>
                </a:tc>
                <a:tc>
                  <a:txBody>
                    <a:bodyPr/>
                    <a:lstStyle/>
                    <a:p>
                      <a:pPr marL="0" algn="ctr" defTabSz="914400" rtl="0" eaLnBrk="1" latinLnBrk="0" hangingPunct="1"/>
                      <a:r>
                        <a:rPr lang="en-GB" sz="1800" b="1" kern="1200" noProof="0" dirty="0">
                          <a:solidFill>
                            <a:schemeClr val="tx1"/>
                          </a:solidFill>
                          <a:latin typeface="Calibri" panose="020F0502020204030204" pitchFamily="34" charset="0"/>
                          <a:cs typeface="Calibri" panose="020F0502020204030204" pitchFamily="34" charset="0"/>
                        </a:rPr>
                        <a:t>Apa </a:t>
                      </a:r>
                    </a:p>
                    <a:p>
                      <a:pPr marL="0" algn="ctr" defTabSz="914400" rtl="0" eaLnBrk="1" latinLnBrk="0" hangingPunct="1"/>
                      <a:r>
                        <a:rPr lang="en-GB" sz="1800" b="1" kern="1200" noProof="0" dirty="0">
                          <a:solidFill>
                            <a:schemeClr val="tx1"/>
                          </a:solidFill>
                          <a:latin typeface="Calibri" panose="020F0502020204030204" pitchFamily="34" charset="0"/>
                          <a:cs typeface="Calibri" panose="020F0502020204030204" pitchFamily="34" charset="0"/>
                        </a:rPr>
                        <a:t>(n = 803)</a:t>
                      </a:r>
                      <a:endParaRPr lang="en-GB" sz="1800" b="1" kern="1200" noProof="0" dirty="0">
                        <a:solidFill>
                          <a:schemeClr val="tx1"/>
                        </a:solidFill>
                        <a:latin typeface="Calibri" panose="020F0502020204030204" pitchFamily="34" charset="0"/>
                        <a:ea typeface="+mn-ea"/>
                        <a:cs typeface="Calibri" panose="020F0502020204030204" pitchFamily="34" charset="0"/>
                      </a:endParaRPr>
                    </a:p>
                  </a:txBody>
                  <a:tcPr marL="73152" marR="73152" marT="0" marB="0" anchor="ctr">
                    <a:lnL w="25400" cmpd="sng">
                      <a:noFill/>
                    </a:lnL>
                    <a:lnR>
                      <a:noFill/>
                    </a:lnR>
                    <a:lnT w="1270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algn="ctr" defTabSz="914400" rtl="0" eaLnBrk="1" latinLnBrk="0" hangingPunct="1"/>
                      <a:r>
                        <a:rPr lang="en-GB" sz="1800" b="1" kern="1200" noProof="0" dirty="0">
                          <a:solidFill>
                            <a:schemeClr val="tx1"/>
                          </a:solidFill>
                          <a:latin typeface="Calibri" panose="020F0502020204030204" pitchFamily="34" charset="0"/>
                          <a:cs typeface="Calibri" panose="020F0502020204030204" pitchFamily="34" charset="0"/>
                        </a:rPr>
                        <a:t>Pbo</a:t>
                      </a:r>
                    </a:p>
                    <a:p>
                      <a:pPr marL="0" algn="ctr" defTabSz="914400" rtl="0" eaLnBrk="1" latinLnBrk="0" hangingPunct="1"/>
                      <a:r>
                        <a:rPr lang="en-GB" sz="1800" b="1" kern="1200" noProof="0" dirty="0">
                          <a:solidFill>
                            <a:schemeClr val="tx1"/>
                          </a:solidFill>
                          <a:latin typeface="Calibri" panose="020F0502020204030204" pitchFamily="34" charset="0"/>
                          <a:cs typeface="Calibri" panose="020F0502020204030204" pitchFamily="34" charset="0"/>
                        </a:rPr>
                        <a:t>(n = 398)</a:t>
                      </a:r>
                      <a:endParaRPr lang="en-GB" sz="1800" b="1" kern="1200" noProof="0" dirty="0">
                        <a:solidFill>
                          <a:schemeClr val="tx1"/>
                        </a:solidFill>
                        <a:latin typeface="Calibri" panose="020F0502020204030204" pitchFamily="34" charset="0"/>
                        <a:ea typeface="+mn-ea"/>
                        <a:cs typeface="Calibri" panose="020F0502020204030204" pitchFamily="34" charset="0"/>
                      </a:endParaRPr>
                    </a:p>
                  </a:txBody>
                  <a:tcPr marL="73152" marR="73152" marT="0" marB="0" anchor="ctr">
                    <a:lnL>
                      <a:noFill/>
                    </a:lnL>
                    <a:lnR>
                      <a:noFill/>
                    </a:lnR>
                    <a:lnT w="1270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en-GB" sz="1800" b="1" noProof="0" dirty="0">
                          <a:solidFill>
                            <a:schemeClr val="tx1"/>
                          </a:solidFill>
                          <a:latin typeface="Calibri" panose="020F0502020204030204" pitchFamily="34" charset="0"/>
                          <a:cs typeface="Calibri" panose="020F0502020204030204" pitchFamily="34" charset="0"/>
                        </a:rPr>
                        <a:t>Enza </a:t>
                      </a:r>
                    </a:p>
                    <a:p>
                      <a:pPr algn="ctr"/>
                      <a:r>
                        <a:rPr lang="en-GB" sz="1800" b="1" noProof="0" dirty="0">
                          <a:solidFill>
                            <a:schemeClr val="tx1"/>
                          </a:solidFill>
                          <a:latin typeface="Calibri" panose="020F0502020204030204" pitchFamily="34" charset="0"/>
                          <a:cs typeface="Calibri" panose="020F0502020204030204" pitchFamily="34" charset="0"/>
                        </a:rPr>
                        <a:t>(n = 930)</a:t>
                      </a:r>
                    </a:p>
                  </a:txBody>
                  <a:tcPr marL="73152" marR="73152" marT="0" marB="0" anchor="ctr">
                    <a:lnL>
                      <a:noFill/>
                    </a:lnL>
                    <a:lnR>
                      <a:noFill/>
                    </a:lnR>
                    <a:lnT w="1270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en-GB" sz="1800" b="1" noProof="0" dirty="0">
                          <a:solidFill>
                            <a:schemeClr val="tx1"/>
                          </a:solidFill>
                          <a:latin typeface="Calibri" panose="020F0502020204030204" pitchFamily="34" charset="0"/>
                          <a:cs typeface="Calibri" panose="020F0502020204030204" pitchFamily="34" charset="0"/>
                        </a:rPr>
                        <a:t>Pbo </a:t>
                      </a:r>
                    </a:p>
                    <a:p>
                      <a:pPr algn="ctr"/>
                      <a:r>
                        <a:rPr lang="en-GB" sz="1800" b="1" noProof="0" dirty="0">
                          <a:solidFill>
                            <a:schemeClr val="tx1"/>
                          </a:solidFill>
                          <a:latin typeface="Calibri" panose="020F0502020204030204" pitchFamily="34" charset="0"/>
                          <a:cs typeface="Calibri" panose="020F0502020204030204" pitchFamily="34" charset="0"/>
                        </a:rPr>
                        <a:t>(n = 465)</a:t>
                      </a:r>
                    </a:p>
                  </a:txBody>
                  <a:tcPr marL="73152" marR="73152" marT="0" marB="0" anchor="ctr">
                    <a:lnL>
                      <a:noFill/>
                    </a:lnL>
                    <a:lnR>
                      <a:noFill/>
                    </a:lnR>
                    <a:lnT w="1270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en-GB" sz="1800" b="1" noProof="0" dirty="0">
                          <a:solidFill>
                            <a:schemeClr val="tx1"/>
                          </a:solidFill>
                          <a:latin typeface="Calibri" panose="020F0502020204030204" pitchFamily="34" charset="0"/>
                          <a:cs typeface="Calibri" panose="020F0502020204030204" pitchFamily="34" charset="0"/>
                        </a:rPr>
                        <a:t>Daro </a:t>
                      </a:r>
                    </a:p>
                    <a:p>
                      <a:pPr algn="ctr"/>
                      <a:r>
                        <a:rPr lang="en-GB" sz="1800" b="1" noProof="0" dirty="0">
                          <a:solidFill>
                            <a:schemeClr val="tx1"/>
                          </a:solidFill>
                          <a:latin typeface="Calibri" panose="020F0502020204030204" pitchFamily="34" charset="0"/>
                          <a:cs typeface="Calibri" panose="020F0502020204030204" pitchFamily="34" charset="0"/>
                        </a:rPr>
                        <a:t>(n = 954) </a:t>
                      </a:r>
                    </a:p>
                  </a:txBody>
                  <a:tcPr marL="73152" marR="73152" marT="0" marB="0" anchor="ctr">
                    <a:lnL>
                      <a:noFill/>
                    </a:lnL>
                    <a:lnR>
                      <a:noFill/>
                    </a:lnR>
                    <a:lnT w="1270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en-GB" sz="1800" b="1" noProof="0" dirty="0">
                          <a:solidFill>
                            <a:schemeClr val="tx1"/>
                          </a:solidFill>
                          <a:latin typeface="Calibri" panose="020F0502020204030204" pitchFamily="34" charset="0"/>
                          <a:cs typeface="Calibri" panose="020F0502020204030204" pitchFamily="34" charset="0"/>
                        </a:rPr>
                        <a:t>Pbo </a:t>
                      </a:r>
                    </a:p>
                    <a:p>
                      <a:pPr algn="ctr"/>
                      <a:r>
                        <a:rPr lang="en-GB" sz="1800" b="1" noProof="0" dirty="0">
                          <a:solidFill>
                            <a:schemeClr val="tx1"/>
                          </a:solidFill>
                          <a:latin typeface="Calibri" panose="020F0502020204030204" pitchFamily="34" charset="0"/>
                          <a:cs typeface="Calibri" panose="020F0502020204030204" pitchFamily="34" charset="0"/>
                        </a:rPr>
                        <a:t>(n = 554) </a:t>
                      </a:r>
                    </a:p>
                  </a:txBody>
                  <a:tcPr marL="73152" marR="73152" marT="0" marB="0" anchor="ctr">
                    <a:lnL>
                      <a:noFill/>
                    </a:lnL>
                    <a:lnR>
                      <a:noFill/>
                    </a:lnR>
                    <a:lnT w="12700" cap="flat" cmpd="sng" algn="ctr">
                      <a:solidFill>
                        <a:schemeClr val="bg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1"/>
                  </a:ext>
                </a:extLst>
              </a:tr>
              <a:tr h="22637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noProof="0" dirty="0">
                          <a:solidFill>
                            <a:schemeClr val="bg1"/>
                          </a:solidFill>
                          <a:latin typeface="Calibri" panose="020F0502020204030204" pitchFamily="34" charset="0"/>
                          <a:cs typeface="Calibri" panose="020F0502020204030204" pitchFamily="34" charset="0"/>
                        </a:rPr>
                        <a:t>Any AEs, n (%)</a:t>
                      </a:r>
                    </a:p>
                  </a:txBody>
                  <a:tcPr marL="73152" marR="73152" marT="0" marB="0" anchor="ctr">
                    <a:lnT w="38100" cap="flat" cmpd="sng" algn="ctr">
                      <a:solidFill>
                        <a:schemeClr val="tx1"/>
                      </a:solidFill>
                      <a:prstDash val="solid"/>
                      <a:round/>
                      <a:headEnd type="none" w="med" len="med"/>
                      <a:tailEnd type="none" w="med" len="med"/>
                    </a:lnT>
                    <a:solidFill>
                      <a:schemeClr val="tx2"/>
                    </a:solidFill>
                  </a:tcPr>
                </a:tc>
                <a:tc>
                  <a:txBody>
                    <a:bodyPr/>
                    <a:lstStyle/>
                    <a:p>
                      <a:pPr algn="ctr"/>
                      <a:r>
                        <a:rPr lang="en-GB" sz="1800" kern="800" noProof="0" dirty="0">
                          <a:solidFill>
                            <a:schemeClr val="bg1"/>
                          </a:solidFill>
                          <a:latin typeface="Calibri" panose="020F0502020204030204" pitchFamily="34" charset="0"/>
                          <a:cs typeface="Calibri" panose="020F0502020204030204" pitchFamily="34" charset="0"/>
                        </a:rPr>
                        <a:t>775 (96.5)</a:t>
                      </a:r>
                    </a:p>
                  </a:txBody>
                  <a:tcPr marL="73152" marR="73152" marT="0" marB="0" anchor="ctr">
                    <a:lnT w="38100" cap="flat" cmpd="sng" algn="ctr">
                      <a:solidFill>
                        <a:schemeClr val="tx1"/>
                      </a:solidFill>
                      <a:prstDash val="solid"/>
                      <a:round/>
                      <a:headEnd type="none" w="med" len="med"/>
                      <a:tailEnd type="none" w="med" len="med"/>
                    </a:lnT>
                    <a:solidFill>
                      <a:schemeClr val="tx2"/>
                    </a:solidFill>
                  </a:tcPr>
                </a:tc>
                <a:tc>
                  <a:txBody>
                    <a:bodyPr/>
                    <a:lstStyle/>
                    <a:p>
                      <a:pPr algn="ctr"/>
                      <a:r>
                        <a:rPr lang="en-GB" sz="1800" kern="800" noProof="0" dirty="0">
                          <a:solidFill>
                            <a:schemeClr val="bg1"/>
                          </a:solidFill>
                          <a:latin typeface="Calibri" panose="020F0502020204030204" pitchFamily="34" charset="0"/>
                          <a:cs typeface="Calibri" panose="020F0502020204030204" pitchFamily="34" charset="0"/>
                        </a:rPr>
                        <a:t>371 (93.2)</a:t>
                      </a:r>
                    </a:p>
                  </a:txBody>
                  <a:tcPr marL="73152" marR="73152" marT="0" marB="0" anchor="ctr">
                    <a:lnT w="38100" cap="flat" cmpd="sng" algn="ctr">
                      <a:solidFill>
                        <a:schemeClr val="tx1"/>
                      </a:solidFill>
                      <a:prstDash val="solid"/>
                      <a:round/>
                      <a:headEnd type="none" w="med" len="med"/>
                      <a:tailEnd type="none" w="med" len="med"/>
                    </a:lnT>
                    <a:solidFill>
                      <a:schemeClr val="tx2"/>
                    </a:solidFill>
                  </a:tcPr>
                </a:tc>
                <a:tc>
                  <a:txBody>
                    <a:bodyPr/>
                    <a:lstStyle/>
                    <a:p>
                      <a:pPr algn="ctr"/>
                      <a:r>
                        <a:rPr lang="en-GB" sz="1800" kern="800" noProof="0" dirty="0">
                          <a:solidFill>
                            <a:schemeClr val="bg1"/>
                          </a:solidFill>
                          <a:latin typeface="Calibri" panose="020F0502020204030204" pitchFamily="34" charset="0"/>
                          <a:cs typeface="Calibri" panose="020F0502020204030204" pitchFamily="34" charset="0"/>
                        </a:rPr>
                        <a:t>808 (87)</a:t>
                      </a:r>
                    </a:p>
                  </a:txBody>
                  <a:tcPr marL="73152" marR="73152" marT="0" marB="0" anchor="ctr">
                    <a:lnT w="38100" cap="flat" cmpd="sng" algn="ctr">
                      <a:solidFill>
                        <a:schemeClr val="tx1"/>
                      </a:solidFill>
                      <a:prstDash val="solid"/>
                      <a:round/>
                      <a:headEnd type="none" w="med" len="med"/>
                      <a:tailEnd type="none" w="med" len="med"/>
                    </a:lnT>
                    <a:solidFill>
                      <a:schemeClr val="tx2"/>
                    </a:solidFill>
                  </a:tcPr>
                </a:tc>
                <a:tc>
                  <a:txBody>
                    <a:bodyPr/>
                    <a:lstStyle/>
                    <a:p>
                      <a:pPr algn="ctr"/>
                      <a:r>
                        <a:rPr lang="en-GB" sz="1800" kern="800" noProof="0" dirty="0">
                          <a:solidFill>
                            <a:schemeClr val="bg1"/>
                          </a:solidFill>
                          <a:latin typeface="Calibri" panose="020F0502020204030204" pitchFamily="34" charset="0"/>
                          <a:cs typeface="Calibri" panose="020F0502020204030204" pitchFamily="34" charset="0"/>
                        </a:rPr>
                        <a:t>360 (77)</a:t>
                      </a:r>
                    </a:p>
                  </a:txBody>
                  <a:tcPr marL="73152" marR="73152" marT="0" marB="0" anchor="ctr">
                    <a:lnT w="38100" cap="flat" cmpd="sng" algn="ctr">
                      <a:solidFill>
                        <a:schemeClr val="tx1"/>
                      </a:solidFill>
                      <a:prstDash val="solid"/>
                      <a:round/>
                      <a:headEnd type="none" w="med" len="med"/>
                      <a:tailEnd type="none" w="med" len="med"/>
                    </a:lnT>
                    <a:solidFill>
                      <a:schemeClr val="tx2"/>
                    </a:solidFill>
                  </a:tcPr>
                </a:tc>
                <a:tc>
                  <a:txBody>
                    <a:bodyPr/>
                    <a:lstStyle/>
                    <a:p>
                      <a:pPr algn="ctr"/>
                      <a:r>
                        <a:rPr lang="en-GB" sz="1800" kern="800" noProof="0" dirty="0">
                          <a:solidFill>
                            <a:schemeClr val="bg1"/>
                          </a:solidFill>
                          <a:latin typeface="Calibri" panose="020F0502020204030204" pitchFamily="34" charset="0"/>
                          <a:cs typeface="Calibri" panose="020F0502020204030204" pitchFamily="34" charset="0"/>
                        </a:rPr>
                        <a:t>794 (83.2)</a:t>
                      </a:r>
                    </a:p>
                  </a:txBody>
                  <a:tcPr marL="73152" marR="73152" marT="0" marB="0" anchor="ctr">
                    <a:lnT w="38100" cap="flat" cmpd="sng" algn="ctr">
                      <a:solidFill>
                        <a:schemeClr val="tx1"/>
                      </a:solidFill>
                      <a:prstDash val="solid"/>
                      <a:round/>
                      <a:headEnd type="none" w="med" len="med"/>
                      <a:tailEnd type="none" w="med" len="med"/>
                    </a:lnT>
                    <a:solidFill>
                      <a:schemeClr val="tx2"/>
                    </a:solidFill>
                  </a:tcPr>
                </a:tc>
                <a:tc>
                  <a:txBody>
                    <a:bodyPr/>
                    <a:lstStyle/>
                    <a:p>
                      <a:pPr algn="ctr"/>
                      <a:r>
                        <a:rPr lang="en-GB" sz="1800" kern="800" noProof="0" dirty="0">
                          <a:solidFill>
                            <a:schemeClr val="bg1"/>
                          </a:solidFill>
                          <a:latin typeface="Calibri" panose="020F0502020204030204" pitchFamily="34" charset="0"/>
                          <a:cs typeface="Calibri" panose="020F0502020204030204" pitchFamily="34" charset="0"/>
                        </a:rPr>
                        <a:t>426 (76.9)</a:t>
                      </a:r>
                    </a:p>
                  </a:txBody>
                  <a:tcPr marL="73152" marR="73152" marT="0" marB="0" anchor="ctr">
                    <a:lnT w="38100" cap="flat" cmpd="sng" algn="ctr">
                      <a:solidFill>
                        <a:schemeClr val="tx1"/>
                      </a:solidFill>
                      <a:prstDash val="solid"/>
                      <a:round/>
                      <a:headEnd type="none" w="med" len="med"/>
                      <a:tailEnd type="none" w="med" len="med"/>
                    </a:lnT>
                    <a:solidFill>
                      <a:schemeClr val="tx2"/>
                    </a:solidFill>
                  </a:tcPr>
                </a:tc>
                <a:extLst>
                  <a:ext uri="{0D108BD9-81ED-4DB2-BD59-A6C34878D82A}">
                    <a16:rowId xmlns:a16="http://schemas.microsoft.com/office/drawing/2014/main" val="10002"/>
                  </a:ext>
                </a:extLst>
              </a:tr>
              <a:tr h="22637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noProof="0" dirty="0">
                          <a:solidFill>
                            <a:schemeClr val="bg1"/>
                          </a:solidFill>
                          <a:latin typeface="Calibri" panose="020F0502020204030204" pitchFamily="34" charset="0"/>
                          <a:cs typeface="Calibri" panose="020F0502020204030204" pitchFamily="34" charset="0"/>
                        </a:rPr>
                        <a:t>Any serious AEs, n (%)</a:t>
                      </a:r>
                    </a:p>
                  </a:txBody>
                  <a:tcPr marL="73152" marR="73152" marT="0" marB="0" anchor="ctr">
                    <a:solidFill>
                      <a:schemeClr val="tx1">
                        <a:lumMod val="95000"/>
                      </a:schemeClr>
                    </a:solidFill>
                  </a:tcPr>
                </a:tc>
                <a:tc>
                  <a:txBody>
                    <a:bodyPr/>
                    <a:lstStyle/>
                    <a:p>
                      <a:pPr algn="ctr"/>
                      <a:r>
                        <a:rPr lang="en-GB" sz="1800" kern="800" noProof="0" dirty="0">
                          <a:solidFill>
                            <a:schemeClr val="bg1"/>
                          </a:solidFill>
                          <a:latin typeface="Calibri" panose="020F0502020204030204" pitchFamily="34" charset="0"/>
                          <a:cs typeface="Calibri" panose="020F0502020204030204" pitchFamily="34" charset="0"/>
                        </a:rPr>
                        <a:t>199 (24.8)</a:t>
                      </a:r>
                    </a:p>
                  </a:txBody>
                  <a:tcPr marL="73152" marR="73152" marT="0" marB="0" anchor="ctr">
                    <a:solidFill>
                      <a:schemeClr val="tx1">
                        <a:lumMod val="95000"/>
                      </a:schemeClr>
                    </a:solidFill>
                  </a:tcPr>
                </a:tc>
                <a:tc>
                  <a:txBody>
                    <a:bodyPr/>
                    <a:lstStyle/>
                    <a:p>
                      <a:pPr algn="ctr"/>
                      <a:r>
                        <a:rPr lang="en-GB" sz="1800" kern="800" noProof="0" dirty="0">
                          <a:solidFill>
                            <a:schemeClr val="bg1"/>
                          </a:solidFill>
                          <a:latin typeface="Calibri" panose="020F0502020204030204" pitchFamily="34" charset="0"/>
                          <a:cs typeface="Calibri" panose="020F0502020204030204" pitchFamily="34" charset="0"/>
                        </a:rPr>
                        <a:t>92 (23.1)</a:t>
                      </a:r>
                    </a:p>
                  </a:txBody>
                  <a:tcPr marL="73152" marR="73152" marT="0" marB="0" anchor="ctr">
                    <a:solidFill>
                      <a:schemeClr val="tx1">
                        <a:lumMod val="95000"/>
                      </a:schemeClr>
                    </a:solidFill>
                  </a:tcPr>
                </a:tc>
                <a:tc>
                  <a:txBody>
                    <a:bodyPr/>
                    <a:lstStyle/>
                    <a:p>
                      <a:pPr algn="ctr"/>
                      <a:r>
                        <a:rPr lang="en-GB" sz="1800" kern="800" noProof="0" dirty="0">
                          <a:solidFill>
                            <a:schemeClr val="bg1"/>
                          </a:solidFill>
                          <a:latin typeface="Calibri" panose="020F0502020204030204" pitchFamily="34" charset="0"/>
                          <a:cs typeface="Calibri" panose="020F0502020204030204" pitchFamily="34" charset="0"/>
                        </a:rPr>
                        <a:t>226 (24)</a:t>
                      </a:r>
                    </a:p>
                  </a:txBody>
                  <a:tcPr marL="73152" marR="73152" marT="0" marB="0" anchor="ctr">
                    <a:solidFill>
                      <a:schemeClr val="tx1">
                        <a:lumMod val="95000"/>
                      </a:schemeClr>
                    </a:solidFill>
                  </a:tcPr>
                </a:tc>
                <a:tc>
                  <a:txBody>
                    <a:bodyPr/>
                    <a:lstStyle/>
                    <a:p>
                      <a:pPr algn="ctr"/>
                      <a:r>
                        <a:rPr lang="en-GB" sz="1800" kern="800" noProof="0" dirty="0">
                          <a:solidFill>
                            <a:schemeClr val="bg1"/>
                          </a:solidFill>
                          <a:latin typeface="Calibri" panose="020F0502020204030204" pitchFamily="34" charset="0"/>
                          <a:cs typeface="Calibri" panose="020F0502020204030204" pitchFamily="34" charset="0"/>
                        </a:rPr>
                        <a:t>85 (18)</a:t>
                      </a:r>
                    </a:p>
                  </a:txBody>
                  <a:tcPr marL="73152" marR="73152" marT="0" marB="0" anchor="ctr">
                    <a:solidFill>
                      <a:schemeClr val="tx1">
                        <a:lumMod val="95000"/>
                      </a:schemeClr>
                    </a:solidFill>
                  </a:tcPr>
                </a:tc>
                <a:tc>
                  <a:txBody>
                    <a:bodyPr/>
                    <a:lstStyle/>
                    <a:p>
                      <a:pPr algn="ctr"/>
                      <a:r>
                        <a:rPr lang="en-GB" sz="1800" kern="800" noProof="0" dirty="0">
                          <a:solidFill>
                            <a:schemeClr val="bg1"/>
                          </a:solidFill>
                          <a:latin typeface="Calibri" panose="020F0502020204030204" pitchFamily="34" charset="0"/>
                          <a:cs typeface="Calibri" panose="020F0502020204030204" pitchFamily="34" charset="0"/>
                        </a:rPr>
                        <a:t>237 (24.8)</a:t>
                      </a:r>
                    </a:p>
                  </a:txBody>
                  <a:tcPr marL="73152" marR="73152" marT="0" marB="0" anchor="ctr">
                    <a:solidFill>
                      <a:schemeClr val="tx1">
                        <a:lumMod val="95000"/>
                      </a:schemeClr>
                    </a:solidFill>
                  </a:tcPr>
                </a:tc>
                <a:tc>
                  <a:txBody>
                    <a:bodyPr/>
                    <a:lstStyle/>
                    <a:p>
                      <a:pPr algn="ctr"/>
                      <a:r>
                        <a:rPr lang="en-GB" sz="1800" kern="800" noProof="0" dirty="0">
                          <a:solidFill>
                            <a:schemeClr val="bg1"/>
                          </a:solidFill>
                          <a:latin typeface="Calibri" panose="020F0502020204030204" pitchFamily="34" charset="0"/>
                          <a:cs typeface="Calibri" panose="020F0502020204030204" pitchFamily="34" charset="0"/>
                        </a:rPr>
                        <a:t>111 (20.0)</a:t>
                      </a:r>
                    </a:p>
                  </a:txBody>
                  <a:tcPr marL="73152" marR="73152" marT="0" marB="0" anchor="ctr">
                    <a:solidFill>
                      <a:schemeClr val="tx1">
                        <a:lumMod val="95000"/>
                      </a:schemeClr>
                    </a:solidFill>
                  </a:tcPr>
                </a:tc>
                <a:extLst>
                  <a:ext uri="{0D108BD9-81ED-4DB2-BD59-A6C34878D82A}">
                    <a16:rowId xmlns:a16="http://schemas.microsoft.com/office/drawing/2014/main" val="10003"/>
                  </a:ext>
                </a:extLst>
              </a:tr>
              <a:tr h="45274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noProof="0" dirty="0">
                          <a:solidFill>
                            <a:schemeClr val="bg1"/>
                          </a:solidFill>
                          <a:latin typeface="Calibri" panose="020F0502020204030204" pitchFamily="34" charset="0"/>
                          <a:cs typeface="Calibri" panose="020F0502020204030204" pitchFamily="34" charset="0"/>
                        </a:rPr>
                        <a:t>AEs leading to discontinuation, %</a:t>
                      </a:r>
                    </a:p>
                  </a:txBody>
                  <a:tcPr marL="73152" marR="73152" marT="0" marB="0" anchor="ctr">
                    <a:solidFill>
                      <a:schemeClr val="tx2"/>
                    </a:solidFill>
                  </a:tcPr>
                </a:tc>
                <a:tc>
                  <a:txBody>
                    <a:bodyPr/>
                    <a:lstStyle/>
                    <a:p>
                      <a:pPr marL="0" algn="ctr" defTabSz="685800" rtl="0" eaLnBrk="1" latinLnBrk="0" hangingPunct="1">
                        <a:tabLst/>
                      </a:pPr>
                      <a:r>
                        <a:rPr lang="en-GB" sz="1800" kern="800" baseline="0" noProof="0" dirty="0">
                          <a:solidFill>
                            <a:schemeClr val="bg1"/>
                          </a:solidFill>
                          <a:latin typeface="Calibri" panose="020F0502020204030204" pitchFamily="34" charset="0"/>
                          <a:cs typeface="Calibri" panose="020F0502020204030204" pitchFamily="34" charset="0"/>
                        </a:rPr>
                        <a:t>10.6</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2"/>
                    </a:solidFill>
                  </a:tcPr>
                </a:tc>
                <a:tc>
                  <a:txBody>
                    <a:bodyPr/>
                    <a:lstStyle/>
                    <a:p>
                      <a:pPr marL="0" algn="ctr" defTabSz="685800" rtl="0" eaLnBrk="1" latinLnBrk="0" hangingPunct="1">
                        <a:tabLst>
                          <a:tab pos="514350" algn="dec"/>
                        </a:tabLst>
                      </a:pPr>
                      <a:r>
                        <a:rPr lang="en-GB" sz="1800" kern="800" baseline="0" noProof="0" dirty="0">
                          <a:solidFill>
                            <a:schemeClr val="bg1"/>
                          </a:solidFill>
                          <a:latin typeface="Calibri" panose="020F0502020204030204" pitchFamily="34" charset="0"/>
                          <a:cs typeface="Calibri" panose="020F0502020204030204" pitchFamily="34" charset="0"/>
                        </a:rPr>
                        <a:t>7.0</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2"/>
                    </a:solidFill>
                  </a:tcPr>
                </a:tc>
                <a:tc>
                  <a:txBody>
                    <a:bodyPr/>
                    <a:lstStyle/>
                    <a:p>
                      <a:pPr marL="0" algn="ctr" defTabSz="685800" rtl="0" eaLnBrk="1" latinLnBrk="0" hangingPunct="1">
                        <a:tabLst/>
                      </a:pPr>
                      <a:r>
                        <a:rPr lang="en-GB" sz="1800" kern="800" baseline="0" noProof="0" dirty="0">
                          <a:solidFill>
                            <a:schemeClr val="bg1"/>
                          </a:solidFill>
                          <a:latin typeface="Calibri" panose="020F0502020204030204" pitchFamily="34" charset="0"/>
                          <a:cs typeface="Calibri" panose="020F0502020204030204" pitchFamily="34" charset="0"/>
                        </a:rPr>
                        <a:t>9.0</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2"/>
                    </a:solidFill>
                  </a:tcPr>
                </a:tc>
                <a:tc>
                  <a:txBody>
                    <a:bodyPr/>
                    <a:lstStyle/>
                    <a:p>
                      <a:pPr marL="0" algn="ctr" defTabSz="685800" rtl="0" eaLnBrk="1" latinLnBrk="0" hangingPunct="1">
                        <a:tabLst>
                          <a:tab pos="457200" algn="dec"/>
                        </a:tabLst>
                      </a:pPr>
                      <a:r>
                        <a:rPr lang="en-GB" sz="1800" kern="800" baseline="0" noProof="0" dirty="0">
                          <a:solidFill>
                            <a:schemeClr val="bg1"/>
                          </a:solidFill>
                          <a:latin typeface="Calibri" panose="020F0502020204030204" pitchFamily="34" charset="0"/>
                          <a:cs typeface="Calibri" panose="020F0502020204030204" pitchFamily="34" charset="0"/>
                        </a:rPr>
                        <a:t>6.0</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2"/>
                    </a:solidFill>
                  </a:tcPr>
                </a:tc>
                <a:tc>
                  <a:txBody>
                    <a:bodyPr/>
                    <a:lstStyle/>
                    <a:p>
                      <a:pPr marL="0" algn="ctr" defTabSz="685800" rtl="0" eaLnBrk="1" latinLnBrk="0" hangingPunct="1">
                        <a:tabLst>
                          <a:tab pos="457200" algn="dec"/>
                        </a:tabLst>
                      </a:pPr>
                      <a:r>
                        <a:rPr lang="en-GB" sz="1800" kern="800" baseline="0" noProof="0" dirty="0">
                          <a:solidFill>
                            <a:schemeClr val="bg1"/>
                          </a:solidFill>
                          <a:latin typeface="Calibri" panose="020F0502020204030204" pitchFamily="34" charset="0"/>
                          <a:cs typeface="Calibri" panose="020F0502020204030204" pitchFamily="34" charset="0"/>
                        </a:rPr>
                        <a:t>8.9</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2"/>
                    </a:solidFill>
                  </a:tcPr>
                </a:tc>
                <a:tc>
                  <a:txBody>
                    <a:bodyPr/>
                    <a:lstStyle/>
                    <a:p>
                      <a:pPr marL="0" algn="ctr" defTabSz="685800" rtl="0" eaLnBrk="1" latinLnBrk="0" hangingPunct="1">
                        <a:tabLst>
                          <a:tab pos="457200" algn="dec"/>
                        </a:tabLst>
                      </a:pPr>
                      <a:r>
                        <a:rPr lang="en-GB" sz="1800" kern="800" baseline="0" noProof="0" dirty="0">
                          <a:solidFill>
                            <a:schemeClr val="bg1"/>
                          </a:solidFill>
                          <a:latin typeface="Calibri" panose="020F0502020204030204" pitchFamily="34" charset="0"/>
                          <a:cs typeface="Calibri" panose="020F0502020204030204" pitchFamily="34" charset="0"/>
                        </a:rPr>
                        <a:t>8.7</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2"/>
                    </a:solidFill>
                  </a:tcPr>
                </a:tc>
                <a:extLst>
                  <a:ext uri="{0D108BD9-81ED-4DB2-BD59-A6C34878D82A}">
                    <a16:rowId xmlns:a16="http://schemas.microsoft.com/office/drawing/2014/main" val="10004"/>
                  </a:ext>
                </a:extLst>
              </a:tr>
              <a:tr h="45274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noProof="0" dirty="0">
                          <a:solidFill>
                            <a:schemeClr val="bg1"/>
                          </a:solidFill>
                          <a:latin typeface="Calibri" panose="020F0502020204030204" pitchFamily="34" charset="0"/>
                          <a:cs typeface="Calibri" panose="020F0502020204030204" pitchFamily="34" charset="0"/>
                        </a:rPr>
                        <a:t>AEs leading to death, n (%)</a:t>
                      </a:r>
                    </a:p>
                  </a:txBody>
                  <a:tcPr marL="73152" marR="73152" marT="0" marB="0" anchor="ctr">
                    <a:solidFill>
                      <a:schemeClr val="tx1">
                        <a:lumMod val="95000"/>
                      </a:schemeClr>
                    </a:solidFill>
                  </a:tcPr>
                </a:tc>
                <a:tc>
                  <a:txBody>
                    <a:bodyPr/>
                    <a:lstStyle/>
                    <a:p>
                      <a:pPr marL="0" algn="ctr" defTabSz="685800" rtl="0" eaLnBrk="1" latinLnBrk="0" hangingPunct="1">
                        <a:tabLst/>
                      </a:pPr>
                      <a:r>
                        <a:rPr lang="en-GB" sz="1800" kern="800" baseline="0" noProof="0" dirty="0">
                          <a:solidFill>
                            <a:schemeClr val="bg1"/>
                          </a:solidFill>
                          <a:latin typeface="Calibri" panose="020F0502020204030204" pitchFamily="34" charset="0"/>
                          <a:cs typeface="Calibri" panose="020F0502020204030204" pitchFamily="34" charset="0"/>
                        </a:rPr>
                        <a:t>10 (1.2)</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1">
                        <a:lumMod val="95000"/>
                      </a:schemeClr>
                    </a:solidFill>
                  </a:tcPr>
                </a:tc>
                <a:tc>
                  <a:txBody>
                    <a:bodyPr/>
                    <a:lstStyle/>
                    <a:p>
                      <a:pPr marL="0" algn="ctr" defTabSz="685800" rtl="0" eaLnBrk="1" latinLnBrk="0" hangingPunct="1">
                        <a:tabLst>
                          <a:tab pos="514350" algn="dec"/>
                        </a:tabLst>
                      </a:pPr>
                      <a:r>
                        <a:rPr lang="en-GB" sz="1800" kern="800" baseline="0" noProof="0" dirty="0">
                          <a:solidFill>
                            <a:schemeClr val="bg1"/>
                          </a:solidFill>
                          <a:latin typeface="Calibri" panose="020F0502020204030204" pitchFamily="34" charset="0"/>
                          <a:cs typeface="Calibri" panose="020F0502020204030204" pitchFamily="34" charset="0"/>
                        </a:rPr>
                        <a:t>1 (0.3)</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1">
                        <a:lumMod val="95000"/>
                      </a:schemeClr>
                    </a:solidFill>
                  </a:tcPr>
                </a:tc>
                <a:tc>
                  <a:txBody>
                    <a:bodyPr/>
                    <a:lstStyle/>
                    <a:p>
                      <a:pPr marL="0" algn="ctr" defTabSz="685800" rtl="0" eaLnBrk="1" latinLnBrk="0" hangingPunct="1">
                        <a:tabLst/>
                      </a:pPr>
                      <a:r>
                        <a:rPr lang="en-GB" sz="1800" kern="800" baseline="0" noProof="0" dirty="0">
                          <a:solidFill>
                            <a:schemeClr val="bg1"/>
                          </a:solidFill>
                          <a:latin typeface="Calibri" panose="020F0502020204030204" pitchFamily="34" charset="0"/>
                          <a:cs typeface="Calibri" panose="020F0502020204030204" pitchFamily="34" charset="0"/>
                        </a:rPr>
                        <a:t>32 (3) </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1">
                        <a:lumMod val="95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tab pos="457200" algn="dec"/>
                        </a:tabLst>
                        <a:defRPr/>
                      </a:pPr>
                      <a:r>
                        <a:rPr lang="en-GB" sz="1800" kern="800" baseline="0" noProof="0" dirty="0">
                          <a:solidFill>
                            <a:schemeClr val="bg1"/>
                          </a:solidFill>
                          <a:latin typeface="Calibri" panose="020F0502020204030204" pitchFamily="34" charset="0"/>
                          <a:cs typeface="Calibri" panose="020F0502020204030204" pitchFamily="34" charset="0"/>
                        </a:rPr>
                        <a:t>3 (1) </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1">
                        <a:lumMod val="95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tab pos="457200" algn="dec"/>
                        </a:tabLst>
                        <a:defRPr/>
                      </a:pPr>
                      <a:r>
                        <a:rPr lang="en-GB" sz="1800" kern="800" baseline="0" noProof="0" dirty="0">
                          <a:solidFill>
                            <a:schemeClr val="bg1"/>
                          </a:solidFill>
                          <a:latin typeface="Calibri" panose="020F0502020204030204" pitchFamily="34" charset="0"/>
                          <a:cs typeface="Calibri" panose="020F0502020204030204" pitchFamily="34" charset="0"/>
                        </a:rPr>
                        <a:t>37 (3.9)</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1">
                        <a:lumMod val="95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tab pos="457200" algn="dec"/>
                        </a:tabLst>
                        <a:defRPr/>
                      </a:pPr>
                      <a:r>
                        <a:rPr lang="en-GB" sz="1800" kern="800" baseline="0" noProof="0" dirty="0">
                          <a:solidFill>
                            <a:schemeClr val="bg1"/>
                          </a:solidFill>
                          <a:latin typeface="Calibri" panose="020F0502020204030204" pitchFamily="34" charset="0"/>
                          <a:cs typeface="Calibri" panose="020F0502020204030204" pitchFamily="34" charset="0"/>
                        </a:rPr>
                        <a:t>18 (3.2)</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1">
                        <a:lumMod val="95000"/>
                      </a:schemeClr>
                    </a:solidFill>
                  </a:tcPr>
                </a:tc>
                <a:extLst>
                  <a:ext uri="{0D108BD9-81ED-4DB2-BD59-A6C34878D82A}">
                    <a16:rowId xmlns:a16="http://schemas.microsoft.com/office/drawing/2014/main" val="10005"/>
                  </a:ext>
                </a:extLst>
              </a:tr>
              <a:tr h="22637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noProof="0" dirty="0">
                          <a:solidFill>
                            <a:schemeClr val="bg1"/>
                          </a:solidFill>
                          <a:latin typeface="Calibri" panose="020F0502020204030204" pitchFamily="34" charset="0"/>
                          <a:cs typeface="Calibri" panose="020F0502020204030204" pitchFamily="34" charset="0"/>
                        </a:rPr>
                        <a:t>AEs (all grades), %</a:t>
                      </a:r>
                      <a:endParaRPr lang="en-GB" sz="1800" b="1" noProof="0" dirty="0">
                        <a:solidFill>
                          <a:schemeClr val="bg1"/>
                        </a:solidFill>
                        <a:latin typeface="Calibri" panose="020F0502020204030204" pitchFamily="34" charset="0"/>
                        <a:cs typeface="Calibri" panose="020F0502020204030204" pitchFamily="34" charset="0"/>
                      </a:endParaRPr>
                    </a:p>
                  </a:txBody>
                  <a:tcPr marL="73152" marR="73152" marT="0" marB="0" anchor="ctr">
                    <a:solidFill>
                      <a:schemeClr val="tx2"/>
                    </a:solidFill>
                  </a:tcPr>
                </a:tc>
                <a:tc>
                  <a:txBody>
                    <a:bodyPr/>
                    <a:lstStyle/>
                    <a:p>
                      <a:pPr algn="ctr"/>
                      <a:endParaRPr lang="en-GB" sz="1800" dirty="0">
                        <a:solidFill>
                          <a:schemeClr val="bg1"/>
                        </a:solidFill>
                        <a:latin typeface="Calibri" panose="020F0502020204030204" pitchFamily="34" charset="0"/>
                        <a:cs typeface="Calibri" panose="020F0502020204030204" pitchFamily="34" charset="0"/>
                      </a:endParaRPr>
                    </a:p>
                  </a:txBody>
                  <a:tcPr marL="73152" marR="73152" marT="0" marB="0" anchor="ctr">
                    <a:solidFill>
                      <a:schemeClr val="tx2"/>
                    </a:solidFill>
                  </a:tcPr>
                </a:tc>
                <a:tc>
                  <a:txBody>
                    <a:bodyPr/>
                    <a:lstStyle/>
                    <a:p>
                      <a:pPr algn="ctr"/>
                      <a:endParaRPr lang="en-GB" sz="1800" kern="800" noProof="0" dirty="0">
                        <a:solidFill>
                          <a:schemeClr val="bg1"/>
                        </a:solidFill>
                        <a:latin typeface="Calibri" panose="020F0502020204030204" pitchFamily="34" charset="0"/>
                        <a:cs typeface="Calibri" panose="020F0502020204030204" pitchFamily="34" charset="0"/>
                      </a:endParaRPr>
                    </a:p>
                  </a:txBody>
                  <a:tcPr marL="73152" marR="73152" marT="0" marB="0" anchor="ctr">
                    <a:solidFill>
                      <a:schemeClr val="tx2"/>
                    </a:solidFill>
                  </a:tcPr>
                </a:tc>
                <a:tc>
                  <a:txBody>
                    <a:bodyPr/>
                    <a:lstStyle/>
                    <a:p>
                      <a:pPr algn="ctr"/>
                      <a:endParaRPr lang="en-GB" sz="1800" kern="800" noProof="0" dirty="0">
                        <a:solidFill>
                          <a:schemeClr val="bg1"/>
                        </a:solidFill>
                        <a:latin typeface="Calibri" panose="020F0502020204030204" pitchFamily="34" charset="0"/>
                        <a:cs typeface="Calibri" panose="020F0502020204030204" pitchFamily="34" charset="0"/>
                      </a:endParaRPr>
                    </a:p>
                  </a:txBody>
                  <a:tcPr marL="73152" marR="73152" marT="0" marB="0" anchor="ctr">
                    <a:solidFill>
                      <a:schemeClr val="tx2"/>
                    </a:solidFill>
                  </a:tcPr>
                </a:tc>
                <a:tc>
                  <a:txBody>
                    <a:bodyPr/>
                    <a:lstStyle/>
                    <a:p>
                      <a:pPr algn="ctr"/>
                      <a:endParaRPr lang="en-GB" sz="1800" kern="800" noProof="0" dirty="0">
                        <a:solidFill>
                          <a:schemeClr val="bg1"/>
                        </a:solidFill>
                        <a:latin typeface="Calibri" panose="020F0502020204030204" pitchFamily="34" charset="0"/>
                        <a:cs typeface="Calibri" panose="020F0502020204030204" pitchFamily="34" charset="0"/>
                      </a:endParaRPr>
                    </a:p>
                  </a:txBody>
                  <a:tcPr marL="73152" marR="73152" marT="0" marB="0" anchor="ctr">
                    <a:solidFill>
                      <a:schemeClr val="tx2"/>
                    </a:solidFill>
                  </a:tcPr>
                </a:tc>
                <a:tc>
                  <a:txBody>
                    <a:bodyPr/>
                    <a:lstStyle/>
                    <a:p>
                      <a:pPr algn="ctr"/>
                      <a:endParaRPr lang="en-GB" sz="1800" kern="800" noProof="0" dirty="0">
                        <a:solidFill>
                          <a:schemeClr val="bg1"/>
                        </a:solidFill>
                        <a:latin typeface="Calibri" panose="020F0502020204030204" pitchFamily="34" charset="0"/>
                        <a:cs typeface="Calibri" panose="020F0502020204030204" pitchFamily="34" charset="0"/>
                      </a:endParaRPr>
                    </a:p>
                  </a:txBody>
                  <a:tcPr marL="73152" marR="73152" marT="0" marB="0" anchor="ctr">
                    <a:solidFill>
                      <a:schemeClr val="tx2"/>
                    </a:solidFill>
                  </a:tcPr>
                </a:tc>
                <a:tc>
                  <a:txBody>
                    <a:bodyPr/>
                    <a:lstStyle/>
                    <a:p>
                      <a:pPr algn="ctr"/>
                      <a:endParaRPr lang="en-GB" sz="1800" kern="800" noProof="0" dirty="0">
                        <a:solidFill>
                          <a:schemeClr val="bg1"/>
                        </a:solidFill>
                        <a:latin typeface="Calibri" panose="020F0502020204030204" pitchFamily="34" charset="0"/>
                        <a:cs typeface="Calibri" panose="020F0502020204030204" pitchFamily="34" charset="0"/>
                      </a:endParaRPr>
                    </a:p>
                  </a:txBody>
                  <a:tcPr marL="73152" marR="73152" marT="0" marB="0" anchor="ctr">
                    <a:solidFill>
                      <a:schemeClr val="tx2"/>
                    </a:solidFill>
                  </a:tcPr>
                </a:tc>
                <a:extLst>
                  <a:ext uri="{0D108BD9-81ED-4DB2-BD59-A6C34878D82A}">
                    <a16:rowId xmlns:a16="http://schemas.microsoft.com/office/drawing/2014/main" val="10006"/>
                  </a:ext>
                </a:extLst>
              </a:tr>
              <a:tr h="226373">
                <a:tc>
                  <a:txBody>
                    <a:bodyPr/>
                    <a:lstStyle/>
                    <a:p>
                      <a:pPr marL="114300" indent="0"/>
                      <a:r>
                        <a:rPr lang="en-GB" sz="1800" noProof="0" dirty="0">
                          <a:solidFill>
                            <a:schemeClr val="bg1"/>
                          </a:solidFill>
                          <a:latin typeface="Calibri" panose="020F0502020204030204" pitchFamily="34" charset="0"/>
                          <a:cs typeface="Calibri" panose="020F0502020204030204" pitchFamily="34" charset="0"/>
                        </a:rPr>
                        <a:t>Fatigue</a:t>
                      </a:r>
                    </a:p>
                  </a:txBody>
                  <a:tcPr marL="73152" marR="73152" marT="0" marB="0" anchor="ctr">
                    <a:solidFill>
                      <a:schemeClr val="tx1">
                        <a:lumMod val="95000"/>
                      </a:schemeClr>
                    </a:solidFill>
                  </a:tcPr>
                </a:tc>
                <a:tc>
                  <a:txBody>
                    <a:bodyPr/>
                    <a:lstStyle/>
                    <a:p>
                      <a:pPr algn="ctr">
                        <a:tabLst>
                          <a:tab pos="400050" algn="dec"/>
                        </a:tabLst>
                      </a:pPr>
                      <a:r>
                        <a:rPr lang="en-GB" sz="1800" kern="800" baseline="0" noProof="0" dirty="0">
                          <a:solidFill>
                            <a:schemeClr val="bg1"/>
                          </a:solidFill>
                          <a:latin typeface="Calibri" panose="020F0502020204030204" pitchFamily="34" charset="0"/>
                          <a:cs typeface="Calibri" panose="020F0502020204030204" pitchFamily="34" charset="0"/>
                        </a:rPr>
                        <a:t>	30.4</a:t>
                      </a:r>
                    </a:p>
                  </a:txBody>
                  <a:tcPr marL="73152" marR="73152" marT="0" marB="0" anchor="ctr">
                    <a:solidFill>
                      <a:schemeClr val="tx1">
                        <a:lumMod val="95000"/>
                      </a:schemeClr>
                    </a:solidFill>
                  </a:tcPr>
                </a:tc>
                <a:tc>
                  <a:txBody>
                    <a:bodyPr/>
                    <a:lstStyle/>
                    <a:p>
                      <a:pPr algn="ctr">
                        <a:tabLst>
                          <a:tab pos="461963" algn="dec"/>
                        </a:tabLst>
                      </a:pPr>
                      <a:r>
                        <a:rPr lang="en-GB" sz="1800" kern="800" baseline="0" noProof="0" dirty="0">
                          <a:solidFill>
                            <a:schemeClr val="bg1"/>
                          </a:solidFill>
                          <a:latin typeface="Calibri" panose="020F0502020204030204" pitchFamily="34" charset="0"/>
                          <a:cs typeface="Calibri" panose="020F0502020204030204" pitchFamily="34" charset="0"/>
                        </a:rPr>
                        <a:t>21.1</a:t>
                      </a:r>
                    </a:p>
                  </a:txBody>
                  <a:tcPr marL="73152" marR="73152" marT="0" marB="0" anchor="ctr">
                    <a:solidFill>
                      <a:schemeClr val="tx1">
                        <a:lumMod val="95000"/>
                      </a:schemeClr>
                    </a:solidFill>
                  </a:tcPr>
                </a:tc>
                <a:tc>
                  <a:txBody>
                    <a:bodyPr/>
                    <a:lstStyle/>
                    <a:p>
                      <a:pPr algn="ctr">
                        <a:tabLst>
                          <a:tab pos="574675" algn="dec"/>
                        </a:tabLst>
                      </a:pPr>
                      <a:r>
                        <a:rPr lang="en-GB" sz="1800" kern="800" baseline="0" noProof="0" dirty="0">
                          <a:solidFill>
                            <a:schemeClr val="bg1"/>
                          </a:solidFill>
                          <a:latin typeface="Calibri" panose="020F0502020204030204" pitchFamily="34" charset="0"/>
                          <a:cs typeface="Calibri" panose="020F0502020204030204" pitchFamily="34" charset="0"/>
                        </a:rPr>
                        <a:t>33.0</a:t>
                      </a:r>
                    </a:p>
                  </a:txBody>
                  <a:tcPr marL="73152" marR="73152" marT="0" marB="0" anchor="ctr">
                    <a:solidFill>
                      <a:schemeClr val="tx1">
                        <a:lumMod val="95000"/>
                      </a:schemeClr>
                    </a:solidFill>
                  </a:tcPr>
                </a:tc>
                <a:tc>
                  <a:txBody>
                    <a:bodyPr/>
                    <a:lstStyle/>
                    <a:p>
                      <a:pPr algn="ctr">
                        <a:tabLst>
                          <a:tab pos="457200" algn="dec"/>
                        </a:tabLst>
                      </a:pPr>
                      <a:r>
                        <a:rPr lang="en-GB" sz="1800" kern="800" baseline="0" noProof="0" dirty="0">
                          <a:solidFill>
                            <a:schemeClr val="bg1"/>
                          </a:solidFill>
                          <a:latin typeface="Calibri" panose="020F0502020204030204" pitchFamily="34" charset="0"/>
                          <a:cs typeface="Calibri" panose="020F0502020204030204" pitchFamily="34" charset="0"/>
                        </a:rPr>
                        <a:t>14.0</a:t>
                      </a:r>
                    </a:p>
                  </a:txBody>
                  <a:tcPr marL="73152" marR="73152" marT="0" marB="0" anchor="ctr">
                    <a:solidFill>
                      <a:schemeClr val="tx1">
                        <a:lumMod val="95000"/>
                      </a:schemeClr>
                    </a:solidFill>
                  </a:tcPr>
                </a:tc>
                <a:tc>
                  <a:txBody>
                    <a:bodyPr/>
                    <a:lstStyle/>
                    <a:p>
                      <a:pPr algn="ctr">
                        <a:tabLst>
                          <a:tab pos="457200" algn="dec"/>
                        </a:tabLst>
                      </a:pPr>
                      <a:r>
                        <a:rPr lang="en-GB" sz="1800" kern="800" baseline="0" noProof="0" dirty="0">
                          <a:solidFill>
                            <a:schemeClr val="bg1"/>
                          </a:solidFill>
                          <a:latin typeface="Calibri" panose="020F0502020204030204" pitchFamily="34" charset="0"/>
                          <a:cs typeface="Calibri" panose="020F0502020204030204" pitchFamily="34" charset="0"/>
                        </a:rPr>
                        <a:t>12.1</a:t>
                      </a:r>
                    </a:p>
                  </a:txBody>
                  <a:tcPr marL="73152" marR="73152" marT="0" marB="0" anchor="ctr">
                    <a:solidFill>
                      <a:schemeClr val="tx1">
                        <a:lumMod val="95000"/>
                      </a:schemeClr>
                    </a:solidFill>
                  </a:tcPr>
                </a:tc>
                <a:tc>
                  <a:txBody>
                    <a:bodyPr/>
                    <a:lstStyle/>
                    <a:p>
                      <a:pPr algn="ctr">
                        <a:tabLst>
                          <a:tab pos="457200" algn="dec"/>
                        </a:tabLst>
                      </a:pPr>
                      <a:r>
                        <a:rPr lang="en-GB" sz="1800" kern="800" baseline="0" noProof="0" dirty="0">
                          <a:solidFill>
                            <a:schemeClr val="bg1"/>
                          </a:solidFill>
                          <a:latin typeface="Calibri" panose="020F0502020204030204" pitchFamily="34" charset="0"/>
                          <a:cs typeface="Calibri" panose="020F0502020204030204" pitchFamily="34" charset="0"/>
                        </a:rPr>
                        <a:t>8.7</a:t>
                      </a:r>
                    </a:p>
                  </a:txBody>
                  <a:tcPr marL="73152" marR="73152" marT="0" marB="0" anchor="ctr">
                    <a:solidFill>
                      <a:schemeClr val="tx1">
                        <a:lumMod val="95000"/>
                      </a:schemeClr>
                    </a:solidFill>
                  </a:tcPr>
                </a:tc>
                <a:extLst>
                  <a:ext uri="{0D108BD9-81ED-4DB2-BD59-A6C34878D82A}">
                    <a16:rowId xmlns:a16="http://schemas.microsoft.com/office/drawing/2014/main" val="10007"/>
                  </a:ext>
                </a:extLst>
              </a:tr>
              <a:tr h="226373">
                <a:tc>
                  <a:txBody>
                    <a:bodyPr/>
                    <a:lstStyle/>
                    <a:p>
                      <a:pPr marL="114300" marR="0" lvl="0" indent="0" algn="l" defTabSz="685800" rtl="0" eaLnBrk="1" fontAlgn="auto" latinLnBrk="0" hangingPunct="1">
                        <a:lnSpc>
                          <a:spcPct val="100000"/>
                        </a:lnSpc>
                        <a:spcBef>
                          <a:spcPts val="0"/>
                        </a:spcBef>
                        <a:spcAft>
                          <a:spcPts val="0"/>
                        </a:spcAft>
                        <a:buClrTx/>
                        <a:buSzTx/>
                        <a:buFontTx/>
                        <a:buNone/>
                        <a:tabLst/>
                        <a:defRPr/>
                      </a:pPr>
                      <a:r>
                        <a:rPr lang="en-GB" sz="1800" kern="1200" noProof="0" dirty="0">
                          <a:solidFill>
                            <a:schemeClr val="bg1"/>
                          </a:solidFill>
                          <a:latin typeface="Calibri" panose="020F0502020204030204" pitchFamily="34" charset="0"/>
                          <a:cs typeface="Calibri" panose="020F0502020204030204" pitchFamily="34" charset="0"/>
                        </a:rPr>
                        <a:t>Hypertension</a:t>
                      </a:r>
                      <a:endParaRPr lang="en-GB" sz="1800" kern="120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2"/>
                    </a:solidFill>
                  </a:tcPr>
                </a:tc>
                <a:tc>
                  <a:txBody>
                    <a:bodyPr/>
                    <a:lstStyle/>
                    <a:p>
                      <a:pPr marL="0" algn="ctr" defTabSz="685800" rtl="0" eaLnBrk="1" latinLnBrk="0" hangingPunct="1">
                        <a:tabLst>
                          <a:tab pos="400050" algn="dec"/>
                        </a:tabLst>
                      </a:pPr>
                      <a:r>
                        <a:rPr lang="en-GB" sz="1800" kern="800" baseline="0" noProof="0" dirty="0">
                          <a:solidFill>
                            <a:schemeClr val="bg1"/>
                          </a:solidFill>
                          <a:latin typeface="Calibri" panose="020F0502020204030204" pitchFamily="34" charset="0"/>
                          <a:cs typeface="Calibri" panose="020F0502020204030204" pitchFamily="34" charset="0"/>
                        </a:rPr>
                        <a:t>	24.8</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2"/>
                    </a:solidFill>
                  </a:tcPr>
                </a:tc>
                <a:tc>
                  <a:txBody>
                    <a:bodyPr/>
                    <a:lstStyle/>
                    <a:p>
                      <a:pPr marL="0" algn="ctr" defTabSz="685800" rtl="0" eaLnBrk="1" latinLnBrk="0" hangingPunct="1">
                        <a:tabLst>
                          <a:tab pos="461963" algn="dec"/>
                        </a:tabLst>
                      </a:pPr>
                      <a:r>
                        <a:rPr lang="en-GB" sz="1800" kern="800" baseline="0" noProof="0" dirty="0">
                          <a:solidFill>
                            <a:schemeClr val="bg1"/>
                          </a:solidFill>
                          <a:latin typeface="Calibri" panose="020F0502020204030204" pitchFamily="34" charset="0"/>
                          <a:cs typeface="Calibri" panose="020F0502020204030204" pitchFamily="34" charset="0"/>
                        </a:rPr>
                        <a:t>19.8</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2"/>
                    </a:solidFill>
                  </a:tcPr>
                </a:tc>
                <a:tc>
                  <a:txBody>
                    <a:bodyPr/>
                    <a:lstStyle/>
                    <a:p>
                      <a:pPr marL="0" algn="ctr" defTabSz="685800" rtl="0" eaLnBrk="1" latinLnBrk="0" hangingPunct="1">
                        <a:tabLst>
                          <a:tab pos="574675" algn="dec"/>
                        </a:tabLst>
                      </a:pPr>
                      <a:r>
                        <a:rPr lang="en-GB" sz="1800" kern="800" baseline="0" noProof="0" dirty="0">
                          <a:solidFill>
                            <a:schemeClr val="bg1"/>
                          </a:solidFill>
                          <a:latin typeface="Calibri" panose="020F0502020204030204" pitchFamily="34" charset="0"/>
                          <a:cs typeface="Calibri" panose="020F0502020204030204" pitchFamily="34" charset="0"/>
                        </a:rPr>
                        <a:t>12.0</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2"/>
                    </a:solidFill>
                  </a:tcPr>
                </a:tc>
                <a:tc>
                  <a:txBody>
                    <a:bodyPr/>
                    <a:lstStyle/>
                    <a:p>
                      <a:pPr marL="0" algn="ctr" defTabSz="685800" rtl="0" eaLnBrk="1" latinLnBrk="0" hangingPunct="1">
                        <a:tabLst>
                          <a:tab pos="457200" algn="dec"/>
                        </a:tabLst>
                      </a:pPr>
                      <a:r>
                        <a:rPr lang="en-GB" sz="1800" kern="800" baseline="0" noProof="0" dirty="0">
                          <a:solidFill>
                            <a:schemeClr val="bg1"/>
                          </a:solidFill>
                          <a:latin typeface="Calibri" panose="020F0502020204030204" pitchFamily="34" charset="0"/>
                          <a:cs typeface="Calibri" panose="020F0502020204030204" pitchFamily="34" charset="0"/>
                        </a:rPr>
                        <a:t>5.0</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2"/>
                    </a:solidFill>
                  </a:tcPr>
                </a:tc>
                <a:tc>
                  <a:txBody>
                    <a:bodyPr/>
                    <a:lstStyle/>
                    <a:p>
                      <a:pPr marL="0" algn="ctr" defTabSz="685800" rtl="0" eaLnBrk="1" latinLnBrk="0" hangingPunct="1">
                        <a:tabLst>
                          <a:tab pos="457200" algn="dec"/>
                        </a:tabLst>
                      </a:pPr>
                      <a:r>
                        <a:rPr lang="en-GB" sz="1800" kern="800" baseline="0" noProof="0" dirty="0">
                          <a:solidFill>
                            <a:schemeClr val="bg1"/>
                          </a:solidFill>
                          <a:latin typeface="Calibri" panose="020F0502020204030204" pitchFamily="34" charset="0"/>
                          <a:cs typeface="Calibri" panose="020F0502020204030204" pitchFamily="34" charset="0"/>
                        </a:rPr>
                        <a:t>6.6</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2"/>
                    </a:solidFill>
                  </a:tcPr>
                </a:tc>
                <a:tc>
                  <a:txBody>
                    <a:bodyPr/>
                    <a:lstStyle/>
                    <a:p>
                      <a:pPr marL="0" algn="ctr" defTabSz="685800" rtl="0" eaLnBrk="1" latinLnBrk="0" hangingPunct="1">
                        <a:tabLst>
                          <a:tab pos="457200" algn="dec"/>
                        </a:tabLst>
                      </a:pPr>
                      <a:r>
                        <a:rPr lang="en-GB" sz="1800" kern="800" baseline="0" noProof="0" dirty="0">
                          <a:solidFill>
                            <a:schemeClr val="bg1"/>
                          </a:solidFill>
                          <a:latin typeface="Calibri" panose="020F0502020204030204" pitchFamily="34" charset="0"/>
                          <a:cs typeface="Calibri" panose="020F0502020204030204" pitchFamily="34" charset="0"/>
                        </a:rPr>
                        <a:t>5.2</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2"/>
                    </a:solidFill>
                  </a:tcPr>
                </a:tc>
                <a:extLst>
                  <a:ext uri="{0D108BD9-81ED-4DB2-BD59-A6C34878D82A}">
                    <a16:rowId xmlns:a16="http://schemas.microsoft.com/office/drawing/2014/main" val="10008"/>
                  </a:ext>
                </a:extLst>
              </a:tr>
              <a:tr h="226373">
                <a:tc>
                  <a:txBody>
                    <a:bodyPr/>
                    <a:lstStyle/>
                    <a:p>
                      <a:pPr marL="114300" marR="0" lvl="0" indent="0" algn="l" defTabSz="685800" rtl="0" eaLnBrk="1" fontAlgn="auto" latinLnBrk="0" hangingPunct="1">
                        <a:lnSpc>
                          <a:spcPct val="100000"/>
                        </a:lnSpc>
                        <a:spcBef>
                          <a:spcPts val="0"/>
                        </a:spcBef>
                        <a:spcAft>
                          <a:spcPts val="0"/>
                        </a:spcAft>
                        <a:buClrTx/>
                        <a:buSzTx/>
                        <a:buFontTx/>
                        <a:buNone/>
                        <a:tabLst/>
                        <a:defRPr/>
                      </a:pPr>
                      <a:r>
                        <a:rPr lang="en-GB" sz="1800" kern="1200" noProof="0" dirty="0">
                          <a:solidFill>
                            <a:schemeClr val="bg1"/>
                          </a:solidFill>
                          <a:latin typeface="Calibri" panose="020F0502020204030204" pitchFamily="34" charset="0"/>
                          <a:cs typeface="Calibri" panose="020F0502020204030204" pitchFamily="34" charset="0"/>
                        </a:rPr>
                        <a:t>Rash</a:t>
                      </a:r>
                      <a:endParaRPr lang="en-GB" sz="1800" kern="120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1">
                        <a:lumMod val="95000"/>
                      </a:schemeClr>
                    </a:solidFill>
                  </a:tcPr>
                </a:tc>
                <a:tc>
                  <a:txBody>
                    <a:bodyPr/>
                    <a:lstStyle/>
                    <a:p>
                      <a:pPr marL="0" algn="ctr" defTabSz="685800" rtl="0" eaLnBrk="1" latinLnBrk="0" hangingPunct="1">
                        <a:tabLst>
                          <a:tab pos="400050" algn="dec"/>
                        </a:tabLst>
                      </a:pPr>
                      <a:r>
                        <a:rPr lang="en-GB" sz="1800" kern="800" baseline="0" noProof="0" dirty="0">
                          <a:solidFill>
                            <a:schemeClr val="bg1"/>
                          </a:solidFill>
                          <a:latin typeface="Calibri" panose="020F0502020204030204" pitchFamily="34" charset="0"/>
                          <a:cs typeface="Calibri" panose="020F0502020204030204" pitchFamily="34" charset="0"/>
                        </a:rPr>
                        <a:t>	23.8</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1">
                        <a:lumMod val="95000"/>
                      </a:schemeClr>
                    </a:solidFill>
                  </a:tcPr>
                </a:tc>
                <a:tc>
                  <a:txBody>
                    <a:bodyPr/>
                    <a:lstStyle/>
                    <a:p>
                      <a:pPr marL="0" algn="ctr" defTabSz="685800" rtl="0" eaLnBrk="1" latinLnBrk="0" hangingPunct="1">
                        <a:tabLst>
                          <a:tab pos="461963" algn="dec"/>
                        </a:tabLst>
                      </a:pPr>
                      <a:r>
                        <a:rPr lang="en-GB" sz="1800" kern="800" baseline="0" noProof="0" dirty="0">
                          <a:solidFill>
                            <a:schemeClr val="bg1"/>
                          </a:solidFill>
                          <a:latin typeface="Calibri" panose="020F0502020204030204" pitchFamily="34" charset="0"/>
                          <a:cs typeface="Calibri" panose="020F0502020204030204" pitchFamily="34" charset="0"/>
                        </a:rPr>
                        <a:t>5.5</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1">
                        <a:lumMod val="95000"/>
                      </a:schemeClr>
                    </a:solidFill>
                  </a:tcPr>
                </a:tc>
                <a:tc>
                  <a:txBody>
                    <a:bodyPr/>
                    <a:lstStyle/>
                    <a:p>
                      <a:pPr marL="0" algn="ctr" defTabSz="685800" rtl="0" eaLnBrk="1" latinLnBrk="0" hangingPunct="1">
                        <a:tabLst>
                          <a:tab pos="574675" algn="dec"/>
                        </a:tabLst>
                      </a:pPr>
                      <a:r>
                        <a:rPr lang="en-GB" sz="1800" kern="800" baseline="0" noProof="0" dirty="0">
                          <a:solidFill>
                            <a:schemeClr val="bg1"/>
                          </a:solidFill>
                          <a:latin typeface="Calibri" panose="020F0502020204030204" pitchFamily="34" charset="0"/>
                          <a:cs typeface="Calibri" panose="020F0502020204030204" pitchFamily="34" charset="0"/>
                        </a:rPr>
                        <a:t>0</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1">
                        <a:lumMod val="95000"/>
                      </a:schemeClr>
                    </a:solidFill>
                  </a:tcPr>
                </a:tc>
                <a:tc>
                  <a:txBody>
                    <a:bodyPr/>
                    <a:lstStyle/>
                    <a:p>
                      <a:pPr marL="0" algn="ctr" defTabSz="685800" rtl="0" eaLnBrk="1" latinLnBrk="0" hangingPunct="1">
                        <a:tabLst>
                          <a:tab pos="457200" algn="dec"/>
                        </a:tabLst>
                      </a:pPr>
                      <a:r>
                        <a:rPr lang="en-GB" sz="1800" kern="800" baseline="0" noProof="0" dirty="0">
                          <a:solidFill>
                            <a:schemeClr val="bg1"/>
                          </a:solidFill>
                          <a:latin typeface="Calibri" panose="020F0502020204030204" pitchFamily="34" charset="0"/>
                          <a:cs typeface="Calibri" panose="020F0502020204030204" pitchFamily="34" charset="0"/>
                        </a:rPr>
                        <a:t>0</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1">
                        <a:lumMod val="95000"/>
                      </a:schemeClr>
                    </a:solidFill>
                  </a:tcPr>
                </a:tc>
                <a:tc>
                  <a:txBody>
                    <a:bodyPr/>
                    <a:lstStyle/>
                    <a:p>
                      <a:pPr marL="0" algn="ctr" defTabSz="685800" rtl="0" eaLnBrk="1" latinLnBrk="0" hangingPunct="1">
                        <a:tabLst>
                          <a:tab pos="457200" algn="dec"/>
                        </a:tabLst>
                      </a:pPr>
                      <a:r>
                        <a:rPr lang="en-GB" sz="1800" kern="800" baseline="0" noProof="0" dirty="0">
                          <a:solidFill>
                            <a:schemeClr val="bg1"/>
                          </a:solidFill>
                          <a:latin typeface="Calibri" panose="020F0502020204030204" pitchFamily="34" charset="0"/>
                          <a:cs typeface="Calibri" panose="020F0502020204030204" pitchFamily="34" charset="0"/>
                        </a:rPr>
                        <a:t>2.9</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1">
                        <a:lumMod val="95000"/>
                      </a:schemeClr>
                    </a:solidFill>
                  </a:tcPr>
                </a:tc>
                <a:tc>
                  <a:txBody>
                    <a:bodyPr/>
                    <a:lstStyle/>
                    <a:p>
                      <a:pPr marL="0" algn="ctr" defTabSz="685800" rtl="0" eaLnBrk="1" latinLnBrk="0" hangingPunct="1">
                        <a:tabLst>
                          <a:tab pos="457200" algn="dec"/>
                        </a:tabLst>
                      </a:pPr>
                      <a:r>
                        <a:rPr lang="en-GB" sz="1800" kern="800" baseline="0" noProof="0" dirty="0">
                          <a:solidFill>
                            <a:schemeClr val="bg1"/>
                          </a:solidFill>
                          <a:latin typeface="Calibri" panose="020F0502020204030204" pitchFamily="34" charset="0"/>
                          <a:cs typeface="Calibri" panose="020F0502020204030204" pitchFamily="34" charset="0"/>
                        </a:rPr>
                        <a:t>0.9</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1">
                        <a:lumMod val="95000"/>
                      </a:schemeClr>
                    </a:solidFill>
                  </a:tcPr>
                </a:tc>
                <a:extLst>
                  <a:ext uri="{0D108BD9-81ED-4DB2-BD59-A6C34878D82A}">
                    <a16:rowId xmlns:a16="http://schemas.microsoft.com/office/drawing/2014/main" val="10009"/>
                  </a:ext>
                </a:extLst>
              </a:tr>
              <a:tr h="226373">
                <a:tc>
                  <a:txBody>
                    <a:bodyPr/>
                    <a:lstStyle/>
                    <a:p>
                      <a:pPr marL="114300" marR="0" lvl="0" indent="0" algn="l" defTabSz="685800" rtl="0" eaLnBrk="1" fontAlgn="auto" latinLnBrk="0" hangingPunct="1">
                        <a:lnSpc>
                          <a:spcPct val="100000"/>
                        </a:lnSpc>
                        <a:spcBef>
                          <a:spcPts val="0"/>
                        </a:spcBef>
                        <a:spcAft>
                          <a:spcPts val="0"/>
                        </a:spcAft>
                        <a:buClrTx/>
                        <a:buSzTx/>
                        <a:buFontTx/>
                        <a:buNone/>
                        <a:tabLst/>
                        <a:defRPr/>
                      </a:pPr>
                      <a:r>
                        <a:rPr lang="en-GB" sz="1800" kern="1200" noProof="0" dirty="0">
                          <a:solidFill>
                            <a:schemeClr val="bg1"/>
                          </a:solidFill>
                          <a:latin typeface="Calibri" panose="020F0502020204030204" pitchFamily="34" charset="0"/>
                          <a:cs typeface="Calibri" panose="020F0502020204030204" pitchFamily="34" charset="0"/>
                        </a:rPr>
                        <a:t>Falls</a:t>
                      </a:r>
                      <a:endParaRPr lang="en-GB" sz="1800" kern="120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2"/>
                    </a:solidFill>
                  </a:tcPr>
                </a:tc>
                <a:tc>
                  <a:txBody>
                    <a:bodyPr/>
                    <a:lstStyle/>
                    <a:p>
                      <a:pPr marL="0" algn="ctr" defTabSz="685800" rtl="0" eaLnBrk="1" latinLnBrk="0" hangingPunct="1">
                        <a:tabLst>
                          <a:tab pos="400050" algn="dec"/>
                        </a:tabLst>
                      </a:pPr>
                      <a:r>
                        <a:rPr lang="en-GB" sz="1800" kern="800" baseline="0" noProof="0" dirty="0">
                          <a:solidFill>
                            <a:schemeClr val="bg1"/>
                          </a:solidFill>
                          <a:latin typeface="Calibri" panose="020F0502020204030204" pitchFamily="34" charset="0"/>
                          <a:cs typeface="Calibri" panose="020F0502020204030204" pitchFamily="34" charset="0"/>
                        </a:rPr>
                        <a:t>	15.6</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2"/>
                    </a:solidFill>
                  </a:tcPr>
                </a:tc>
                <a:tc>
                  <a:txBody>
                    <a:bodyPr/>
                    <a:lstStyle/>
                    <a:p>
                      <a:pPr marL="0" algn="ctr" defTabSz="685800" rtl="0" eaLnBrk="1" latinLnBrk="0" hangingPunct="1">
                        <a:tabLst>
                          <a:tab pos="461963" algn="dec"/>
                        </a:tabLst>
                      </a:pPr>
                      <a:r>
                        <a:rPr lang="en-GB" sz="1800" kern="800" baseline="0" noProof="0" dirty="0">
                          <a:solidFill>
                            <a:schemeClr val="bg1"/>
                          </a:solidFill>
                          <a:latin typeface="Calibri" panose="020F0502020204030204" pitchFamily="34" charset="0"/>
                          <a:cs typeface="Calibri" panose="020F0502020204030204" pitchFamily="34" charset="0"/>
                        </a:rPr>
                        <a:t>9.0</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2"/>
                    </a:solidFill>
                  </a:tcPr>
                </a:tc>
                <a:tc>
                  <a:txBody>
                    <a:bodyPr/>
                    <a:lstStyle/>
                    <a:p>
                      <a:pPr marL="0" algn="ctr" defTabSz="685800" rtl="0" eaLnBrk="1" latinLnBrk="0" hangingPunct="1">
                        <a:tabLst>
                          <a:tab pos="574675" algn="dec"/>
                        </a:tabLst>
                      </a:pPr>
                      <a:r>
                        <a:rPr lang="en-GB" sz="1800" kern="800" baseline="0" noProof="0" dirty="0">
                          <a:solidFill>
                            <a:schemeClr val="bg1"/>
                          </a:solidFill>
                          <a:latin typeface="Calibri" panose="020F0502020204030204" pitchFamily="34" charset="0"/>
                          <a:cs typeface="Calibri" panose="020F0502020204030204" pitchFamily="34" charset="0"/>
                        </a:rPr>
                        <a:t>11.0</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2"/>
                    </a:solidFill>
                  </a:tcPr>
                </a:tc>
                <a:tc>
                  <a:txBody>
                    <a:bodyPr/>
                    <a:lstStyle/>
                    <a:p>
                      <a:pPr marL="0" algn="ctr" defTabSz="685800" rtl="0" eaLnBrk="1" latinLnBrk="0" hangingPunct="1">
                        <a:tabLst>
                          <a:tab pos="457200" algn="dec"/>
                        </a:tabLst>
                      </a:pPr>
                      <a:r>
                        <a:rPr lang="en-GB" sz="1800" kern="800" baseline="0" noProof="0" dirty="0">
                          <a:solidFill>
                            <a:schemeClr val="bg1"/>
                          </a:solidFill>
                          <a:latin typeface="Calibri" panose="020F0502020204030204" pitchFamily="34" charset="0"/>
                          <a:cs typeface="Calibri" panose="020F0502020204030204" pitchFamily="34" charset="0"/>
                        </a:rPr>
                        <a:t>4.0</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2"/>
                    </a:solidFill>
                  </a:tcPr>
                </a:tc>
                <a:tc>
                  <a:txBody>
                    <a:bodyPr/>
                    <a:lstStyle/>
                    <a:p>
                      <a:pPr marL="0" algn="ctr" defTabSz="685800" rtl="0" eaLnBrk="1" latinLnBrk="0" hangingPunct="1">
                        <a:tabLst>
                          <a:tab pos="457200" algn="dec"/>
                        </a:tabLst>
                      </a:pPr>
                      <a:r>
                        <a:rPr lang="en-GB" sz="1800" kern="800" baseline="0" noProof="0" dirty="0">
                          <a:solidFill>
                            <a:schemeClr val="bg1"/>
                          </a:solidFill>
                          <a:latin typeface="Calibri" panose="020F0502020204030204" pitchFamily="34" charset="0"/>
                          <a:cs typeface="Calibri" panose="020F0502020204030204" pitchFamily="34" charset="0"/>
                        </a:rPr>
                        <a:t>4.2</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2"/>
                    </a:solidFill>
                  </a:tcPr>
                </a:tc>
                <a:tc>
                  <a:txBody>
                    <a:bodyPr/>
                    <a:lstStyle/>
                    <a:p>
                      <a:pPr marL="0" algn="ctr" defTabSz="685800" rtl="0" eaLnBrk="1" latinLnBrk="0" hangingPunct="1">
                        <a:tabLst>
                          <a:tab pos="457200" algn="dec"/>
                        </a:tabLst>
                      </a:pPr>
                      <a:r>
                        <a:rPr lang="en-GB" sz="1800" kern="800" baseline="0" noProof="0" dirty="0">
                          <a:solidFill>
                            <a:schemeClr val="bg1"/>
                          </a:solidFill>
                          <a:latin typeface="Calibri" panose="020F0502020204030204" pitchFamily="34" charset="0"/>
                          <a:cs typeface="Calibri" panose="020F0502020204030204" pitchFamily="34" charset="0"/>
                        </a:rPr>
                        <a:t>4.7</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2"/>
                    </a:solidFill>
                  </a:tcPr>
                </a:tc>
                <a:extLst>
                  <a:ext uri="{0D108BD9-81ED-4DB2-BD59-A6C34878D82A}">
                    <a16:rowId xmlns:a16="http://schemas.microsoft.com/office/drawing/2014/main" val="10010"/>
                  </a:ext>
                </a:extLst>
              </a:tr>
              <a:tr h="226373">
                <a:tc>
                  <a:txBody>
                    <a:bodyPr/>
                    <a:lstStyle/>
                    <a:p>
                      <a:pPr marL="114300" marR="0" lvl="0" indent="0" algn="l" defTabSz="685800" rtl="0" eaLnBrk="1" fontAlgn="auto" latinLnBrk="0" hangingPunct="1">
                        <a:lnSpc>
                          <a:spcPct val="100000"/>
                        </a:lnSpc>
                        <a:spcBef>
                          <a:spcPts val="0"/>
                        </a:spcBef>
                        <a:spcAft>
                          <a:spcPts val="0"/>
                        </a:spcAft>
                        <a:buClrTx/>
                        <a:buSzTx/>
                        <a:buFontTx/>
                        <a:buNone/>
                        <a:tabLst/>
                        <a:defRPr/>
                      </a:pPr>
                      <a:r>
                        <a:rPr lang="en-GB" sz="1800" kern="1200" noProof="0" dirty="0">
                          <a:solidFill>
                            <a:schemeClr val="bg1"/>
                          </a:solidFill>
                          <a:latin typeface="Calibri" panose="020F0502020204030204" pitchFamily="34" charset="0"/>
                          <a:cs typeface="Calibri" panose="020F0502020204030204" pitchFamily="34" charset="0"/>
                        </a:rPr>
                        <a:t>Fractures</a:t>
                      </a:r>
                      <a:endParaRPr lang="en-GB" sz="1800" kern="120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1">
                        <a:lumMod val="95000"/>
                      </a:schemeClr>
                    </a:solidFill>
                  </a:tcPr>
                </a:tc>
                <a:tc>
                  <a:txBody>
                    <a:bodyPr/>
                    <a:lstStyle/>
                    <a:p>
                      <a:pPr marL="0" algn="ctr" defTabSz="685800" rtl="0" eaLnBrk="1" latinLnBrk="0" hangingPunct="1">
                        <a:tabLst>
                          <a:tab pos="400050" algn="dec"/>
                        </a:tabLst>
                      </a:pPr>
                      <a:r>
                        <a:rPr lang="en-GB" sz="1800" kern="800" baseline="0" noProof="0" dirty="0">
                          <a:solidFill>
                            <a:schemeClr val="bg1"/>
                          </a:solidFill>
                          <a:latin typeface="Calibri" panose="020F0502020204030204" pitchFamily="34" charset="0"/>
                          <a:cs typeface="Calibri" panose="020F0502020204030204" pitchFamily="34" charset="0"/>
                        </a:rPr>
                        <a:t>	11.7</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1">
                        <a:lumMod val="95000"/>
                      </a:schemeClr>
                    </a:solidFill>
                  </a:tcPr>
                </a:tc>
                <a:tc>
                  <a:txBody>
                    <a:bodyPr/>
                    <a:lstStyle/>
                    <a:p>
                      <a:pPr marL="0" algn="ctr" defTabSz="685800" rtl="0" eaLnBrk="1" latinLnBrk="0" hangingPunct="1">
                        <a:tabLst>
                          <a:tab pos="461963" algn="dec"/>
                        </a:tabLst>
                      </a:pPr>
                      <a:r>
                        <a:rPr lang="en-GB" sz="1800" kern="800" baseline="0" noProof="0" dirty="0">
                          <a:solidFill>
                            <a:schemeClr val="bg1"/>
                          </a:solidFill>
                          <a:latin typeface="Calibri" panose="020F0502020204030204" pitchFamily="34" charset="0"/>
                          <a:cs typeface="Calibri" panose="020F0502020204030204" pitchFamily="34" charset="0"/>
                        </a:rPr>
                        <a:t>6.5</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1">
                        <a:lumMod val="95000"/>
                      </a:schemeClr>
                    </a:solidFill>
                  </a:tcPr>
                </a:tc>
                <a:tc>
                  <a:txBody>
                    <a:bodyPr/>
                    <a:lstStyle/>
                    <a:p>
                      <a:pPr marL="0" algn="ctr" defTabSz="685800" rtl="0" eaLnBrk="1" latinLnBrk="0" hangingPunct="1">
                        <a:tabLst>
                          <a:tab pos="574675" algn="dec"/>
                        </a:tabLst>
                      </a:pPr>
                      <a:r>
                        <a:rPr lang="en-GB" sz="1800" kern="800" baseline="0" noProof="0" dirty="0">
                          <a:solidFill>
                            <a:schemeClr val="bg1"/>
                          </a:solidFill>
                          <a:latin typeface="Calibri" panose="020F0502020204030204" pitchFamily="34" charset="0"/>
                          <a:cs typeface="Calibri" panose="020F0502020204030204" pitchFamily="34" charset="0"/>
                        </a:rPr>
                        <a:t>N/A</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1">
                        <a:lumMod val="95000"/>
                      </a:schemeClr>
                    </a:solidFill>
                  </a:tcPr>
                </a:tc>
                <a:tc>
                  <a:txBody>
                    <a:bodyPr/>
                    <a:lstStyle/>
                    <a:p>
                      <a:pPr marL="0" algn="ctr" defTabSz="685800" rtl="0" eaLnBrk="1" latinLnBrk="0" hangingPunct="1">
                        <a:tabLst>
                          <a:tab pos="457200" algn="dec"/>
                        </a:tabLst>
                      </a:pPr>
                      <a:r>
                        <a:rPr lang="en-GB" sz="1800" kern="800" baseline="0" noProof="0" dirty="0">
                          <a:solidFill>
                            <a:schemeClr val="bg1"/>
                          </a:solidFill>
                          <a:latin typeface="Calibri" panose="020F0502020204030204" pitchFamily="34" charset="0"/>
                          <a:cs typeface="Calibri" panose="020F0502020204030204" pitchFamily="34" charset="0"/>
                        </a:rPr>
                        <a:t>N/A</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1">
                        <a:lumMod val="95000"/>
                      </a:schemeClr>
                    </a:solidFill>
                  </a:tcPr>
                </a:tc>
                <a:tc>
                  <a:txBody>
                    <a:bodyPr/>
                    <a:lstStyle/>
                    <a:p>
                      <a:pPr marL="0" algn="ctr" defTabSz="685800" rtl="0" eaLnBrk="1" latinLnBrk="0" hangingPunct="1">
                        <a:tabLst>
                          <a:tab pos="457200" algn="dec"/>
                        </a:tabLst>
                      </a:pPr>
                      <a:r>
                        <a:rPr lang="en-GB" sz="1800" kern="800" baseline="0" noProof="0" dirty="0">
                          <a:solidFill>
                            <a:schemeClr val="bg1"/>
                          </a:solidFill>
                          <a:latin typeface="Calibri" panose="020F0502020204030204" pitchFamily="34" charset="0"/>
                          <a:cs typeface="Calibri" panose="020F0502020204030204" pitchFamily="34" charset="0"/>
                        </a:rPr>
                        <a:t>4.2</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1">
                        <a:lumMod val="95000"/>
                      </a:schemeClr>
                    </a:solidFill>
                  </a:tcPr>
                </a:tc>
                <a:tc>
                  <a:txBody>
                    <a:bodyPr/>
                    <a:lstStyle/>
                    <a:p>
                      <a:pPr marL="0" algn="ctr" defTabSz="685800" rtl="0" eaLnBrk="1" latinLnBrk="0" hangingPunct="1">
                        <a:tabLst>
                          <a:tab pos="457200" algn="dec"/>
                        </a:tabLst>
                      </a:pPr>
                      <a:r>
                        <a:rPr lang="en-GB" sz="1800" kern="800" baseline="0" noProof="0" dirty="0">
                          <a:solidFill>
                            <a:schemeClr val="bg1"/>
                          </a:solidFill>
                          <a:latin typeface="Calibri" panose="020F0502020204030204" pitchFamily="34" charset="0"/>
                          <a:cs typeface="Calibri" panose="020F0502020204030204" pitchFamily="34" charset="0"/>
                        </a:rPr>
                        <a:t>3.6</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solidFill>
                      <a:schemeClr val="tx1">
                        <a:lumMod val="95000"/>
                      </a:schemeClr>
                    </a:solidFill>
                  </a:tcPr>
                </a:tc>
                <a:extLst>
                  <a:ext uri="{0D108BD9-81ED-4DB2-BD59-A6C34878D82A}">
                    <a16:rowId xmlns:a16="http://schemas.microsoft.com/office/drawing/2014/main" val="10011"/>
                  </a:ext>
                </a:extLst>
              </a:tr>
              <a:tr h="452745">
                <a:tc>
                  <a:txBody>
                    <a:bodyPr/>
                    <a:lstStyle/>
                    <a:p>
                      <a:pPr marL="114300" marR="0" lvl="0" indent="0" algn="l" defTabSz="685800" rtl="0" eaLnBrk="1" fontAlgn="auto" latinLnBrk="0" hangingPunct="1">
                        <a:lnSpc>
                          <a:spcPct val="100000"/>
                        </a:lnSpc>
                        <a:spcBef>
                          <a:spcPts val="0"/>
                        </a:spcBef>
                        <a:spcAft>
                          <a:spcPts val="0"/>
                        </a:spcAft>
                        <a:buClrTx/>
                        <a:buSzTx/>
                        <a:buFontTx/>
                        <a:buNone/>
                        <a:tabLst/>
                        <a:defRPr/>
                      </a:pPr>
                      <a:r>
                        <a:rPr lang="en-GB" sz="1800" kern="1200" noProof="0" dirty="0">
                          <a:solidFill>
                            <a:schemeClr val="bg1"/>
                          </a:solidFill>
                          <a:latin typeface="Calibri" panose="020F0502020204030204" pitchFamily="34" charset="0"/>
                          <a:cs typeface="Calibri" panose="020F0502020204030204" pitchFamily="34" charset="0"/>
                        </a:rPr>
                        <a:t>Mental impairment disorders</a:t>
                      </a:r>
                      <a:endParaRPr lang="en-GB" sz="1800" kern="120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lnB w="12700" cap="flat" cmpd="sng" algn="ctr">
                      <a:solidFill>
                        <a:schemeClr val="bg1"/>
                      </a:solidFill>
                      <a:prstDash val="solid"/>
                      <a:round/>
                      <a:headEnd type="none" w="med" len="med"/>
                      <a:tailEnd type="none" w="med" len="med"/>
                    </a:lnB>
                    <a:solidFill>
                      <a:schemeClr val="tx2"/>
                    </a:solidFill>
                  </a:tcPr>
                </a:tc>
                <a:tc>
                  <a:txBody>
                    <a:bodyPr/>
                    <a:lstStyle/>
                    <a:p>
                      <a:pPr marL="0" algn="ctr" defTabSz="685800" rtl="0" eaLnBrk="1" latinLnBrk="0" hangingPunct="1">
                        <a:tabLst>
                          <a:tab pos="400050" algn="dec"/>
                        </a:tabLst>
                      </a:pPr>
                      <a:r>
                        <a:rPr lang="en-GB" sz="1800" kern="800" baseline="0" noProof="0" dirty="0">
                          <a:solidFill>
                            <a:schemeClr val="bg1"/>
                          </a:solidFill>
                          <a:latin typeface="Calibri" panose="020F0502020204030204" pitchFamily="34" charset="0"/>
                          <a:cs typeface="Calibri" panose="020F0502020204030204" pitchFamily="34" charset="0"/>
                        </a:rPr>
                        <a:t>	5.1</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lnB w="12700" cap="flat" cmpd="sng" algn="ctr">
                      <a:solidFill>
                        <a:schemeClr val="bg1"/>
                      </a:solidFill>
                      <a:prstDash val="solid"/>
                      <a:round/>
                      <a:headEnd type="none" w="med" len="med"/>
                      <a:tailEnd type="none" w="med" len="med"/>
                    </a:lnB>
                    <a:solidFill>
                      <a:schemeClr val="tx2"/>
                    </a:solidFill>
                  </a:tcPr>
                </a:tc>
                <a:tc>
                  <a:txBody>
                    <a:bodyPr/>
                    <a:lstStyle/>
                    <a:p>
                      <a:pPr marL="0" algn="ctr" defTabSz="685800" rtl="0" eaLnBrk="1" latinLnBrk="0" hangingPunct="1">
                        <a:tabLst>
                          <a:tab pos="461963" algn="dec"/>
                        </a:tabLst>
                      </a:pPr>
                      <a:r>
                        <a:rPr lang="en-GB" sz="1800" kern="800" baseline="0" noProof="0" dirty="0">
                          <a:solidFill>
                            <a:schemeClr val="bg1"/>
                          </a:solidFill>
                          <a:latin typeface="Calibri" panose="020F0502020204030204" pitchFamily="34" charset="0"/>
                          <a:cs typeface="Calibri" panose="020F0502020204030204" pitchFamily="34" charset="0"/>
                        </a:rPr>
                        <a:t>3.0</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lnB w="12700" cap="flat" cmpd="sng" algn="ctr">
                      <a:solidFill>
                        <a:schemeClr val="bg1"/>
                      </a:solidFill>
                      <a:prstDash val="solid"/>
                      <a:round/>
                      <a:headEnd type="none" w="med" len="med"/>
                      <a:tailEnd type="none" w="med" len="med"/>
                    </a:lnB>
                    <a:solidFill>
                      <a:schemeClr val="tx2"/>
                    </a:solidFill>
                  </a:tcPr>
                </a:tc>
                <a:tc>
                  <a:txBody>
                    <a:bodyPr/>
                    <a:lstStyle/>
                    <a:p>
                      <a:pPr marL="0" algn="ctr" defTabSz="685800" rtl="0" eaLnBrk="1" latinLnBrk="0" hangingPunct="1">
                        <a:tabLst>
                          <a:tab pos="574675" algn="dec"/>
                        </a:tabLst>
                      </a:pPr>
                      <a:r>
                        <a:rPr lang="en-GB" sz="1800" kern="800" baseline="0" noProof="0" dirty="0">
                          <a:solidFill>
                            <a:schemeClr val="bg1"/>
                          </a:solidFill>
                          <a:latin typeface="Calibri" panose="020F0502020204030204" pitchFamily="34" charset="0"/>
                          <a:cs typeface="Calibri" panose="020F0502020204030204" pitchFamily="34" charset="0"/>
                        </a:rPr>
                        <a:t>5.0</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lnB w="12700" cap="flat" cmpd="sng" algn="ctr">
                      <a:solidFill>
                        <a:schemeClr val="bg1"/>
                      </a:solidFill>
                      <a:prstDash val="solid"/>
                      <a:round/>
                      <a:headEnd type="none" w="med" len="med"/>
                      <a:tailEnd type="none" w="med" len="med"/>
                    </a:lnB>
                    <a:solidFill>
                      <a:schemeClr val="tx2"/>
                    </a:solidFill>
                  </a:tcPr>
                </a:tc>
                <a:tc>
                  <a:txBody>
                    <a:bodyPr/>
                    <a:lstStyle/>
                    <a:p>
                      <a:pPr marL="0" algn="ctr" defTabSz="685800" rtl="0" eaLnBrk="1" latinLnBrk="0" hangingPunct="1">
                        <a:tabLst>
                          <a:tab pos="457200" algn="dec"/>
                        </a:tabLst>
                      </a:pPr>
                      <a:r>
                        <a:rPr lang="en-GB" sz="1800" kern="800" baseline="0" noProof="0" dirty="0">
                          <a:solidFill>
                            <a:schemeClr val="bg1"/>
                          </a:solidFill>
                          <a:latin typeface="Calibri" panose="020F0502020204030204" pitchFamily="34" charset="0"/>
                          <a:cs typeface="Calibri" panose="020F0502020204030204" pitchFamily="34" charset="0"/>
                        </a:rPr>
                        <a:t>2.0</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lnB w="12700" cap="flat" cmpd="sng" algn="ctr">
                      <a:solidFill>
                        <a:schemeClr val="bg1"/>
                      </a:solidFill>
                      <a:prstDash val="solid"/>
                      <a:round/>
                      <a:headEnd type="none" w="med" len="med"/>
                      <a:tailEnd type="none" w="med" len="med"/>
                    </a:lnB>
                    <a:solidFill>
                      <a:schemeClr val="tx2"/>
                    </a:solidFill>
                  </a:tcPr>
                </a:tc>
                <a:tc>
                  <a:txBody>
                    <a:bodyPr/>
                    <a:lstStyle/>
                    <a:p>
                      <a:pPr marL="0" algn="ctr" defTabSz="685800" rtl="0" eaLnBrk="1" latinLnBrk="0" hangingPunct="1">
                        <a:tabLst>
                          <a:tab pos="457200" algn="dec"/>
                        </a:tabLst>
                      </a:pPr>
                      <a:r>
                        <a:rPr lang="en-GB" sz="1800" kern="800" baseline="0" noProof="0" dirty="0">
                          <a:solidFill>
                            <a:schemeClr val="bg1"/>
                          </a:solidFill>
                          <a:latin typeface="Calibri" panose="020F0502020204030204" pitchFamily="34" charset="0"/>
                          <a:cs typeface="Calibri" panose="020F0502020204030204" pitchFamily="34" charset="0"/>
                        </a:rPr>
                        <a:t>0.4</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lnB w="12700" cap="flat" cmpd="sng" algn="ctr">
                      <a:solidFill>
                        <a:schemeClr val="bg1"/>
                      </a:solidFill>
                      <a:prstDash val="solid"/>
                      <a:round/>
                      <a:headEnd type="none" w="med" len="med"/>
                      <a:tailEnd type="none" w="med" len="med"/>
                    </a:lnB>
                    <a:solidFill>
                      <a:schemeClr val="tx2"/>
                    </a:solidFill>
                  </a:tcPr>
                </a:tc>
                <a:tc>
                  <a:txBody>
                    <a:bodyPr/>
                    <a:lstStyle/>
                    <a:p>
                      <a:pPr marL="0" algn="ctr" defTabSz="685800" rtl="0" eaLnBrk="1" latinLnBrk="0" hangingPunct="1">
                        <a:tabLst>
                          <a:tab pos="457200" algn="dec"/>
                        </a:tabLst>
                      </a:pPr>
                      <a:r>
                        <a:rPr lang="en-GB" sz="1800" kern="800" baseline="0" noProof="0" dirty="0">
                          <a:solidFill>
                            <a:schemeClr val="bg1"/>
                          </a:solidFill>
                          <a:latin typeface="Calibri" panose="020F0502020204030204" pitchFamily="34" charset="0"/>
                          <a:cs typeface="Calibri" panose="020F0502020204030204" pitchFamily="34" charset="0"/>
                        </a:rPr>
                        <a:t>0.2</a:t>
                      </a:r>
                      <a:endParaRPr lang="en-GB" sz="1800" kern="800" baseline="0" noProof="0" dirty="0">
                        <a:solidFill>
                          <a:schemeClr val="bg1"/>
                        </a:solidFill>
                        <a:latin typeface="Calibri" panose="020F0502020204030204" pitchFamily="34" charset="0"/>
                        <a:ea typeface="+mn-ea"/>
                        <a:cs typeface="Calibri" panose="020F0502020204030204" pitchFamily="34" charset="0"/>
                      </a:endParaRPr>
                    </a:p>
                  </a:txBody>
                  <a:tcPr marL="73152" marR="73152" marT="0" marB="0" anchor="ctr">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12"/>
                  </a:ext>
                </a:extLst>
              </a:tr>
            </a:tbl>
          </a:graphicData>
        </a:graphic>
      </p:graphicFrame>
      <p:sp>
        <p:nvSpPr>
          <p:cNvPr id="3" name="Rectangle 2"/>
          <p:cNvSpPr/>
          <p:nvPr/>
        </p:nvSpPr>
        <p:spPr>
          <a:xfrm>
            <a:off x="687587" y="4087543"/>
            <a:ext cx="10816825" cy="29296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687587" y="4928030"/>
            <a:ext cx="10816825" cy="53932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7">
            <a:extLst>
              <a:ext uri="{FF2B5EF4-FFF2-40B4-BE49-F238E27FC236}">
                <a16:creationId xmlns:a16="http://schemas.microsoft.com/office/drawing/2014/main" id="{214EB02F-22B0-41F8-8C45-55AAC95006DA}"/>
              </a:ext>
            </a:extLst>
          </p:cNvPr>
          <p:cNvGrpSpPr>
            <a:grpSpLocks/>
          </p:cNvGrpSpPr>
          <p:nvPr/>
        </p:nvGrpSpPr>
        <p:grpSpPr bwMode="auto">
          <a:xfrm>
            <a:off x="9389569" y="6216652"/>
            <a:ext cx="2488502" cy="447822"/>
            <a:chOff x="9527309" y="3551529"/>
            <a:chExt cx="2488502" cy="448324"/>
          </a:xfrm>
        </p:grpSpPr>
        <p:pic>
          <p:nvPicPr>
            <p:cNvPr id="8" name="Picture 9">
              <a:extLst>
                <a:ext uri="{FF2B5EF4-FFF2-40B4-BE49-F238E27FC236}">
                  <a16:creationId xmlns:a16="http://schemas.microsoft.com/office/drawing/2014/main" id="{4796FCE6-EAD1-448C-9605-98A5D2331D8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1F13B94D-7A09-41D1-8DE0-7E4BD2DBDA1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TextBox 9">
            <a:extLst>
              <a:ext uri="{FF2B5EF4-FFF2-40B4-BE49-F238E27FC236}">
                <a16:creationId xmlns:a16="http://schemas.microsoft.com/office/drawing/2014/main" id="{DFB71697-8700-48A2-8CE3-2DD38EFE5EE9}"/>
              </a:ext>
            </a:extLst>
          </p:cNvPr>
          <p:cNvSpPr txBox="1"/>
          <p:nvPr/>
        </p:nvSpPr>
        <p:spPr bwMode="auto">
          <a:xfrm>
            <a:off x="216747" y="6372085"/>
            <a:ext cx="82366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85800">
              <a:spcAft>
                <a:spcPts val="150"/>
              </a:spcAft>
              <a:buClr>
                <a:srgbClr val="ED7D31"/>
              </a:buClr>
              <a:defRPr/>
            </a:pPr>
            <a:r>
              <a:rPr lang="da-DK" sz="1200" b="0" dirty="0">
                <a:solidFill>
                  <a:srgbClr val="4D4D4D"/>
                </a:solidFill>
                <a:latin typeface="Calibri" panose="020F0502020204030204" pitchFamily="34" charset="0"/>
                <a:cs typeface="Calibri" panose="020F0502020204030204" pitchFamily="34" charset="0"/>
              </a:rPr>
              <a:t>1. </a:t>
            </a:r>
            <a:r>
              <a:rPr lang="en-US" sz="1200" b="0" dirty="0">
                <a:solidFill>
                  <a:srgbClr val="4D4D4D"/>
                </a:solidFill>
                <a:latin typeface="Calibri" panose="020F0502020204030204" pitchFamily="34" charset="0"/>
                <a:cs typeface="Calibri" panose="020F0502020204030204" pitchFamily="34" charset="0"/>
              </a:rPr>
              <a:t>Smith. NEJM. 2018;378:1408. </a:t>
            </a:r>
            <a:r>
              <a:rPr lang="da-DK" sz="1200" b="0" dirty="0">
                <a:solidFill>
                  <a:srgbClr val="4D4D4D"/>
                </a:solidFill>
                <a:latin typeface="Calibri" panose="020F0502020204030204" pitchFamily="34" charset="0"/>
                <a:cs typeface="Calibri" panose="020F0502020204030204" pitchFamily="34" charset="0"/>
              </a:rPr>
              <a:t>2.</a:t>
            </a:r>
            <a:r>
              <a:rPr lang="en-GB" sz="1200" b="0" dirty="0">
                <a:solidFill>
                  <a:srgbClr val="4D4D4D"/>
                </a:solidFill>
                <a:latin typeface="Calibri" panose="020F0502020204030204" pitchFamily="34" charset="0"/>
                <a:cs typeface="Calibri" panose="020F0502020204030204" pitchFamily="34" charset="0"/>
              </a:rPr>
              <a:t> Hussain. NEJM. 2018;378:2465. 3. Fizazi. NEJM. 2019</a:t>
            </a:r>
            <a:r>
              <a:rPr lang="en-US" sz="1200" b="0" dirty="0">
                <a:solidFill>
                  <a:srgbClr val="4D4D4D"/>
                </a:solidFill>
                <a:latin typeface="Calibri" panose="020F0502020204030204" pitchFamily="34" charset="0"/>
                <a:cs typeface="Calibri" panose="020F0502020204030204" pitchFamily="34" charset="0"/>
              </a:rPr>
              <a:t>;380:1235.</a:t>
            </a:r>
            <a:endParaRPr lang="da-DK" sz="1200" b="0" dirty="0">
              <a:solidFill>
                <a:srgbClr val="4D4D4D"/>
              </a:solidFill>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10A75542-6874-4BAB-B38E-38906AC8D33E}"/>
              </a:ext>
            </a:extLst>
          </p:cNvPr>
          <p:cNvSpPr txBox="1"/>
          <p:nvPr/>
        </p:nvSpPr>
        <p:spPr bwMode="auto">
          <a:xfrm>
            <a:off x="313929" y="6100196"/>
            <a:ext cx="60027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*Caveat: comparing across trials is problematic; not a head-to-head comparison</a:t>
            </a:r>
          </a:p>
        </p:txBody>
      </p:sp>
    </p:spTree>
    <p:extLst>
      <p:ext uri="{BB962C8B-B14F-4D97-AF65-F5344CB8AC3E}">
        <p14:creationId xmlns:p14="http://schemas.microsoft.com/office/powerpoint/2010/main" val="25068046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2D5EAC-B3D0-4CD6-96A8-3391193D6DE2}"/>
              </a:ext>
            </a:extLst>
          </p:cNvPr>
          <p:cNvSpPr>
            <a:spLocks noGrp="1"/>
          </p:cNvSpPr>
          <p:nvPr>
            <p:ph type="title"/>
          </p:nvPr>
        </p:nvSpPr>
        <p:spPr/>
        <p:txBody>
          <a:bodyPr/>
          <a:lstStyle/>
          <a:p>
            <a:r>
              <a:rPr lang="en-US" dirty="0"/>
              <a:t>Metastatic Castration-Resistant Prostate Cancer</a:t>
            </a:r>
          </a:p>
        </p:txBody>
      </p:sp>
    </p:spTree>
    <p:extLst>
      <p:ext uri="{BB962C8B-B14F-4D97-AF65-F5344CB8AC3E}">
        <p14:creationId xmlns:p14="http://schemas.microsoft.com/office/powerpoint/2010/main" val="30073091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FDA-Approved Agents for mCRPC</a:t>
            </a:r>
          </a:p>
        </p:txBody>
      </p:sp>
      <p:sp>
        <p:nvSpPr>
          <p:cNvPr id="3" name="Content Placeholder 2"/>
          <p:cNvSpPr>
            <a:spLocks noGrp="1"/>
          </p:cNvSpPr>
          <p:nvPr>
            <p:ph idx="1"/>
          </p:nvPr>
        </p:nvSpPr>
        <p:spPr/>
        <p:txBody>
          <a:bodyPr/>
          <a:lstStyle/>
          <a:p>
            <a:r>
              <a:rPr lang="en-US" sz="1600" dirty="0"/>
              <a:t>Androgen receptor “targeting”</a:t>
            </a:r>
          </a:p>
          <a:p>
            <a:pPr lvl="1"/>
            <a:r>
              <a:rPr lang="en-US" sz="1400" dirty="0"/>
              <a:t>Abiraterone (2011), enzalutamide (2012)</a:t>
            </a:r>
          </a:p>
          <a:p>
            <a:r>
              <a:rPr lang="en-US" sz="1600" dirty="0"/>
              <a:t>Cytotoxics</a:t>
            </a:r>
          </a:p>
          <a:p>
            <a:pPr lvl="1"/>
            <a:r>
              <a:rPr lang="en-US" sz="1400" dirty="0"/>
              <a:t>Docetaxel (2004), cabazitaxel (2010), mitoxantrone (1996), estramustine (1981)</a:t>
            </a:r>
          </a:p>
          <a:p>
            <a:r>
              <a:rPr lang="en-US" sz="1600" dirty="0"/>
              <a:t>Immunotherapy</a:t>
            </a:r>
          </a:p>
          <a:p>
            <a:pPr lvl="1"/>
            <a:r>
              <a:rPr lang="en-US" sz="1400" dirty="0"/>
              <a:t>Sipuleucel-T (2010)</a:t>
            </a:r>
          </a:p>
          <a:p>
            <a:pPr lvl="1"/>
            <a:r>
              <a:rPr lang="en-US" sz="1400" dirty="0"/>
              <a:t>Pembrolizumab (2017)</a:t>
            </a:r>
          </a:p>
          <a:p>
            <a:r>
              <a:rPr lang="en-US" sz="1600" dirty="0"/>
              <a:t>Radiopharmaceuticals</a:t>
            </a:r>
          </a:p>
          <a:p>
            <a:pPr lvl="1"/>
            <a:r>
              <a:rPr lang="en-US" sz="1400" dirty="0"/>
              <a:t>Radium-223 (2013)</a:t>
            </a:r>
          </a:p>
          <a:p>
            <a:r>
              <a:rPr lang="en-US" sz="1600" dirty="0"/>
              <a:t>PARP inhibitors</a:t>
            </a:r>
          </a:p>
          <a:p>
            <a:pPr lvl="1"/>
            <a:r>
              <a:rPr lang="en-US" sz="1400" dirty="0"/>
              <a:t>Olaparib (2020), rucaparib (2020) </a:t>
            </a:r>
          </a:p>
        </p:txBody>
      </p:sp>
      <p:sp>
        <p:nvSpPr>
          <p:cNvPr id="5" name="Text Box 15">
            <a:extLst>
              <a:ext uri="{FF2B5EF4-FFF2-40B4-BE49-F238E27FC236}">
                <a16:creationId xmlns:a16="http://schemas.microsoft.com/office/drawing/2014/main" id="{E0DA0873-E73D-472E-8822-D4325F2D261E}"/>
              </a:ext>
            </a:extLst>
          </p:cNvPr>
          <p:cNvSpPr txBox="1">
            <a:spLocks noChangeArrowheads="1"/>
          </p:cNvSpPr>
          <p:nvPr/>
        </p:nvSpPr>
        <p:spPr bwMode="auto">
          <a:xfrm>
            <a:off x="412751" y="6158207"/>
            <a:ext cx="6229349"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Calibri" panose="020F0502020204030204" pitchFamily="34" charset="0"/>
              </a:rPr>
              <a:t>Abiraterone PI. Enzalutamide PI, Docetaxel PI. Cabazitaxel PI. Mitoxantrone PI. </a:t>
            </a:r>
            <a:br>
              <a:rPr lang="en-US" altLang="en-US" sz="1200" b="0" spc="-10" dirty="0">
                <a:solidFill>
                  <a:schemeClr val="bg2"/>
                </a:solidFill>
                <a:latin typeface="Calibri" panose="020F0502020204030204" pitchFamily="34" charset="0"/>
                <a:cs typeface="Calibri" panose="020F0502020204030204" pitchFamily="34" charset="0"/>
              </a:rPr>
            </a:br>
            <a:r>
              <a:rPr lang="en-US" altLang="en-US" sz="1200" b="0" spc="-10" dirty="0">
                <a:solidFill>
                  <a:schemeClr val="bg2"/>
                </a:solidFill>
                <a:latin typeface="Calibri" panose="020F0502020204030204" pitchFamily="34" charset="0"/>
                <a:cs typeface="Calibri" panose="020F0502020204030204" pitchFamily="34" charset="0"/>
              </a:rPr>
              <a:t>Estramustine PI. Sipuleucel-T PI. Pembrolizumab PI. Radium-223 PI. Olaparib PI. Rucaparib PI.</a:t>
            </a:r>
            <a:endParaRPr lang="en-US" altLang="en-US" sz="1200" b="0" dirty="0">
              <a:solidFill>
                <a:schemeClr val="bg2"/>
              </a:solidFill>
              <a:latin typeface="Calibri" panose="020F0502020204030204" pitchFamily="34" charset="0"/>
              <a:cs typeface="Calibri" panose="020F0502020204030204" pitchFamily="34" charset="0"/>
            </a:endParaRPr>
          </a:p>
        </p:txBody>
      </p:sp>
      <p:grpSp>
        <p:nvGrpSpPr>
          <p:cNvPr id="6" name="Group 7">
            <a:extLst>
              <a:ext uri="{FF2B5EF4-FFF2-40B4-BE49-F238E27FC236}">
                <a16:creationId xmlns:a16="http://schemas.microsoft.com/office/drawing/2014/main" id="{8906F813-E445-496D-8AFC-1D06BDE72044}"/>
              </a:ext>
            </a:extLst>
          </p:cNvPr>
          <p:cNvGrpSpPr>
            <a:grpSpLocks/>
          </p:cNvGrpSpPr>
          <p:nvPr/>
        </p:nvGrpSpPr>
        <p:grpSpPr bwMode="auto">
          <a:xfrm>
            <a:off x="9389569" y="6216652"/>
            <a:ext cx="2488502" cy="447822"/>
            <a:chOff x="9527309" y="3551529"/>
            <a:chExt cx="2488502" cy="448324"/>
          </a:xfrm>
        </p:grpSpPr>
        <p:pic>
          <p:nvPicPr>
            <p:cNvPr id="7" name="Picture 9">
              <a:extLst>
                <a:ext uri="{FF2B5EF4-FFF2-40B4-BE49-F238E27FC236}">
                  <a16:creationId xmlns:a16="http://schemas.microsoft.com/office/drawing/2014/main" id="{56D1C0F9-F3C7-45E4-BF58-2AEBEF7B582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7">
              <a:extLst>
                <a:ext uri="{FF2B5EF4-FFF2-40B4-BE49-F238E27FC236}">
                  <a16:creationId xmlns:a16="http://schemas.microsoft.com/office/drawing/2014/main" id="{25190A17-DD02-47F2-8D98-D5539E7835D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0546905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dirty="0"/>
              <a:t>CARD Trial: Phase IV Trial of Cabazitaxel vs Abiraterone or Enzalutamide in Previously Treated mCRPC</a:t>
            </a:r>
          </a:p>
        </p:txBody>
      </p:sp>
      <p:sp>
        <p:nvSpPr>
          <p:cNvPr id="5" name="Content Placeholder 4">
            <a:extLst>
              <a:ext uri="{FF2B5EF4-FFF2-40B4-BE49-F238E27FC236}">
                <a16:creationId xmlns:a16="http://schemas.microsoft.com/office/drawing/2014/main" id="{087A9A35-9B88-45DC-A7A1-9A70820F5A9E}"/>
              </a:ext>
            </a:extLst>
          </p:cNvPr>
          <p:cNvSpPr>
            <a:spLocks noGrp="1"/>
          </p:cNvSpPr>
          <p:nvPr>
            <p:ph idx="1"/>
          </p:nvPr>
        </p:nvSpPr>
        <p:spPr>
          <a:xfrm>
            <a:off x="604674" y="4742725"/>
            <a:ext cx="10877529" cy="1473927"/>
          </a:xfrm>
        </p:spPr>
        <p:txBody>
          <a:bodyPr/>
          <a:lstStyle/>
          <a:p>
            <a:r>
              <a:rPr lang="en-US" sz="2600" dirty="0"/>
              <a:t>Primary endpoint: imaging-based PFS</a:t>
            </a:r>
          </a:p>
          <a:p>
            <a:r>
              <a:rPr lang="en-US" sz="2600" dirty="0"/>
              <a:t>Secondary endpoint: OS, PFS, PSA response, tumor response, time to SSE, pain response, and safety</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1047395" y="2302309"/>
            <a:ext cx="256857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with mCRPC previously treated with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3 cycles of docetaxel and disease progression after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12 mos on abiraterone or enzalutamide (before or after docetaxel)</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255)</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9462" name="Rectangle 47">
            <a:extLst>
              <a:ext uri="{FF2B5EF4-FFF2-40B4-BE49-F238E27FC236}">
                <a16:creationId xmlns:a16="http://schemas.microsoft.com/office/drawing/2014/main" id="{D399FC2C-9F96-49BC-868E-62B4C2F89A32}"/>
              </a:ext>
            </a:extLst>
          </p:cNvPr>
          <p:cNvSpPr>
            <a:spLocks noChangeArrowheads="1"/>
          </p:cNvSpPr>
          <p:nvPr/>
        </p:nvSpPr>
        <p:spPr bwMode="auto">
          <a:xfrm>
            <a:off x="10144445" y="3218731"/>
            <a:ext cx="10456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Until PD</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435160" y="2213565"/>
            <a:ext cx="4937760" cy="109728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Cabazitaxel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25 mg/m</a:t>
            </a:r>
            <a:r>
              <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2</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Q3W </a:t>
            </a:r>
            <a:b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Prednisone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G-CSF</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129)</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4435160" y="3505400"/>
            <a:ext cx="4937760" cy="109728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Enzalutamide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160 mg QD </a:t>
            </a:r>
            <a:r>
              <a:rPr kumimoji="0" lang="en-US" altLang="en-US" sz="1800" b="0" i="1"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or</a:t>
            </a:r>
            <a:b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Abiraterone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1000 mg QD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Prednisone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5 mg BID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126)</a:t>
            </a: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698560" y="3513338"/>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698560" y="2565990"/>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19" name="Group 7">
            <a:extLst>
              <a:ext uri="{FF2B5EF4-FFF2-40B4-BE49-F238E27FC236}">
                <a16:creationId xmlns:a16="http://schemas.microsoft.com/office/drawing/2014/main" id="{1C71F672-C732-4354-B0A8-68B6F59E7D09}"/>
              </a:ext>
            </a:extLst>
          </p:cNvPr>
          <p:cNvGrpSpPr>
            <a:grpSpLocks/>
          </p:cNvGrpSpPr>
          <p:nvPr/>
        </p:nvGrpSpPr>
        <p:grpSpPr bwMode="auto">
          <a:xfrm>
            <a:off x="9389569" y="6216652"/>
            <a:ext cx="2488502" cy="447822"/>
            <a:chOff x="9527309" y="3551529"/>
            <a:chExt cx="2488502" cy="448324"/>
          </a:xfrm>
        </p:grpSpPr>
        <p:pic>
          <p:nvPicPr>
            <p:cNvPr id="20" name="Picture 9">
              <a:extLst>
                <a:ext uri="{FF2B5EF4-FFF2-40B4-BE49-F238E27FC236}">
                  <a16:creationId xmlns:a16="http://schemas.microsoft.com/office/drawing/2014/main" id="{AAC37539-5F68-4ED9-8188-E6C146B4236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D7A84B76-E893-4798-99CB-43F1343A8F6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cxnSp>
        <p:nvCxnSpPr>
          <p:cNvPr id="3" name="Straight Arrow Connector 2">
            <a:extLst>
              <a:ext uri="{FF2B5EF4-FFF2-40B4-BE49-F238E27FC236}">
                <a16:creationId xmlns:a16="http://schemas.microsoft.com/office/drawing/2014/main" id="{759AEA22-3575-4E53-B173-31569087AA43}"/>
              </a:ext>
            </a:extLst>
          </p:cNvPr>
          <p:cNvCxnSpPr/>
          <p:nvPr/>
        </p:nvCxnSpPr>
        <p:spPr bwMode="auto">
          <a:xfrm>
            <a:off x="9522065" y="3403397"/>
            <a:ext cx="457200" cy="3997"/>
          </a:xfrm>
          <a:prstGeom prst="straightConnector1">
            <a:avLst/>
          </a:prstGeom>
          <a:noFill/>
          <a:ln w="28575" cap="flat" cmpd="sng" algn="ctr">
            <a:solidFill>
              <a:schemeClr val="bg1"/>
            </a:solidFill>
            <a:prstDash val="solid"/>
            <a:round/>
            <a:headEnd type="none" w="med" len="med"/>
            <a:tailEnd type="triangle"/>
          </a:ln>
          <a:effectLst/>
        </p:spPr>
      </p:cxnSp>
      <p:sp>
        <p:nvSpPr>
          <p:cNvPr id="6" name="TextBox 5">
            <a:extLst>
              <a:ext uri="{FF2B5EF4-FFF2-40B4-BE49-F238E27FC236}">
                <a16:creationId xmlns:a16="http://schemas.microsoft.com/office/drawing/2014/main" id="{30BB3746-9F63-4BF1-BA84-DAE833FB12B5}"/>
              </a:ext>
            </a:extLst>
          </p:cNvPr>
          <p:cNvSpPr txBox="1"/>
          <p:nvPr/>
        </p:nvSpPr>
        <p:spPr bwMode="auto">
          <a:xfrm>
            <a:off x="1346575" y="1474901"/>
            <a:ext cx="513612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Stratified by ECOG PS (0/1 vs 2), time to progression of prior alternative ARTA (≤ 6 mos vs &gt; 6-12 mos), timing of prior </a:t>
            </a:r>
            <a:b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AR-targeted therapy (before vs after docetaxel)</a:t>
            </a:r>
          </a:p>
        </p:txBody>
      </p:sp>
      <p:sp>
        <p:nvSpPr>
          <p:cNvPr id="7" name="Text Box 11">
            <a:extLst>
              <a:ext uri="{FF2B5EF4-FFF2-40B4-BE49-F238E27FC236}">
                <a16:creationId xmlns:a16="http://schemas.microsoft.com/office/drawing/2014/main" id="{C4449AFE-0DCC-4591-A181-ACB81FC570FA}"/>
              </a:ext>
            </a:extLst>
          </p:cNvPr>
          <p:cNvSpPr txBox="1">
            <a:spLocks noChangeArrowheads="1"/>
          </p:cNvSpPr>
          <p:nvPr/>
        </p:nvSpPr>
        <p:spPr bwMode="auto">
          <a:xfrm>
            <a:off x="341631" y="6408017"/>
            <a:ext cx="8564562" cy="2585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ts val="1000"/>
              </a:spcBef>
              <a:spcAft>
                <a:spcPts val="700"/>
              </a:spcAft>
              <a:buClr>
                <a:srgbClr val="FEFDDE"/>
              </a:buClr>
              <a:buSzTx/>
              <a:buFont typeface="Wingdings" panose="05000000000000000000" pitchFamily="2" charset="2"/>
              <a:buChar char="§"/>
              <a:tabLst/>
              <a:defRPr/>
            </a:pPr>
            <a:r>
              <a:rPr kumimoji="0" lang="fr-FR" sz="1200" b="0" i="0" u="none" strike="noStrike" kern="1200" cap="none" spc="0" normalizeH="0" baseline="0" noProof="0" dirty="0">
                <a:ln>
                  <a:noFill/>
                </a:ln>
                <a:solidFill>
                  <a:srgbClr val="455560"/>
                </a:solidFill>
                <a:effectLst/>
                <a:uLnTx/>
                <a:uFillTx/>
                <a:latin typeface="Calibri" panose="020F0502020204030204" pitchFamily="34" charset="0"/>
                <a:ea typeface="ヒラギノ角ゴ Pro W3" charset="-128"/>
                <a:cs typeface="Calibri" panose="020F0502020204030204" pitchFamily="34" charset="0"/>
              </a:rPr>
              <a:t>de Wit. NEJM. 2019;381:2506.</a:t>
            </a:r>
          </a:p>
        </p:txBody>
      </p:sp>
      <p:cxnSp>
        <p:nvCxnSpPr>
          <p:cNvPr id="9" name="Straight Arrow Connector 8">
            <a:extLst>
              <a:ext uri="{FF2B5EF4-FFF2-40B4-BE49-F238E27FC236}">
                <a16:creationId xmlns:a16="http://schemas.microsoft.com/office/drawing/2014/main" id="{418B7C81-F35C-4ADF-A85C-F67995BBE8E9}"/>
              </a:ext>
            </a:extLst>
          </p:cNvPr>
          <p:cNvCxnSpPr>
            <a:cxnSpLocks/>
          </p:cNvCxnSpPr>
          <p:nvPr/>
        </p:nvCxnSpPr>
        <p:spPr bwMode="auto">
          <a:xfrm>
            <a:off x="3815779" y="2213565"/>
            <a:ext cx="0" cy="526256"/>
          </a:xfrm>
          <a:prstGeom prst="straightConnector1">
            <a:avLst/>
          </a:prstGeom>
          <a:noFill/>
          <a:ln w="28575" cap="flat" cmpd="sng" algn="ctr">
            <a:solidFill>
              <a:schemeClr val="bg1"/>
            </a:solidFill>
            <a:prstDash val="solid"/>
            <a:round/>
            <a:headEnd type="none" w="med" len="med"/>
            <a:tailEnd type="triangle"/>
          </a:ln>
          <a:effectLst/>
        </p:spPr>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42">
            <a:extLst>
              <a:ext uri="{FF2B5EF4-FFF2-40B4-BE49-F238E27FC236}">
                <a16:creationId xmlns:a16="http://schemas.microsoft.com/office/drawing/2014/main" id="{6DFE1EBC-AC10-468A-AC94-ECC0AB922E66}"/>
              </a:ext>
            </a:extLst>
          </p:cNvPr>
          <p:cNvSpPr txBox="1"/>
          <p:nvPr/>
        </p:nvSpPr>
        <p:spPr bwMode="auto">
          <a:xfrm>
            <a:off x="2472871" y="3173181"/>
            <a:ext cx="751848"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45" name="TextBox 44">
            <a:extLst>
              <a:ext uri="{FF2B5EF4-FFF2-40B4-BE49-F238E27FC236}">
                <a16:creationId xmlns:a16="http://schemas.microsoft.com/office/drawing/2014/main" id="{A4D3439F-6AF4-4A3F-9F76-C3A3C67429E9}"/>
              </a:ext>
            </a:extLst>
          </p:cNvPr>
          <p:cNvSpPr txBox="1"/>
          <p:nvPr/>
        </p:nvSpPr>
        <p:spPr bwMode="auto">
          <a:xfrm>
            <a:off x="2472871" y="3527950"/>
            <a:ext cx="751848"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47" name="TextBox 46">
            <a:extLst>
              <a:ext uri="{FF2B5EF4-FFF2-40B4-BE49-F238E27FC236}">
                <a16:creationId xmlns:a16="http://schemas.microsoft.com/office/drawing/2014/main" id="{585ED3C4-1095-4D53-BAD4-18E6FAD41259}"/>
              </a:ext>
            </a:extLst>
          </p:cNvPr>
          <p:cNvSpPr txBox="1"/>
          <p:nvPr/>
        </p:nvSpPr>
        <p:spPr bwMode="auto">
          <a:xfrm>
            <a:off x="2472871" y="3882719"/>
            <a:ext cx="751848"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49" name="TextBox 48">
            <a:extLst>
              <a:ext uri="{FF2B5EF4-FFF2-40B4-BE49-F238E27FC236}">
                <a16:creationId xmlns:a16="http://schemas.microsoft.com/office/drawing/2014/main" id="{356C5E2F-218D-48F7-9A45-E5C27520AB3A}"/>
              </a:ext>
            </a:extLst>
          </p:cNvPr>
          <p:cNvSpPr txBox="1"/>
          <p:nvPr/>
        </p:nvSpPr>
        <p:spPr bwMode="auto">
          <a:xfrm>
            <a:off x="2472871" y="4237488"/>
            <a:ext cx="751848"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 name="Text Box 11">
            <a:extLst>
              <a:ext uri="{FF2B5EF4-FFF2-40B4-BE49-F238E27FC236}">
                <a16:creationId xmlns:a16="http://schemas.microsoft.com/office/drawing/2014/main" id="{3BD9A913-B045-4100-AAC0-2441F877C3C8}"/>
              </a:ext>
            </a:extLst>
          </p:cNvPr>
          <p:cNvSpPr txBox="1">
            <a:spLocks noChangeArrowheads="1"/>
          </p:cNvSpPr>
          <p:nvPr/>
        </p:nvSpPr>
        <p:spPr bwMode="auto">
          <a:xfrm>
            <a:off x="341631" y="6408017"/>
            <a:ext cx="8564562" cy="2585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ts val="1000"/>
              </a:spcBef>
              <a:spcAft>
                <a:spcPts val="700"/>
              </a:spcAft>
              <a:buClr>
                <a:srgbClr val="FEFDDE"/>
              </a:buClr>
              <a:buSzTx/>
              <a:buFont typeface="Wingdings" panose="05000000000000000000" pitchFamily="2" charset="2"/>
              <a:buChar char="§"/>
              <a:tabLst/>
              <a:defRPr/>
            </a:pPr>
            <a:r>
              <a:rPr kumimoji="0" lang="fr-FR" sz="1200" b="0" i="0" u="none" strike="noStrike" kern="1200" cap="none" spc="0" normalizeH="0" baseline="0" noProof="0" dirty="0">
                <a:ln>
                  <a:noFill/>
                </a:ln>
                <a:solidFill>
                  <a:srgbClr val="455560"/>
                </a:solidFill>
                <a:effectLst/>
                <a:uLnTx/>
                <a:uFillTx/>
                <a:latin typeface="Calibri" panose="020F0502020204030204" pitchFamily="34" charset="0"/>
                <a:ea typeface="ヒラギノ角ゴ Pro W3" charset="-128"/>
                <a:cs typeface="Calibri" panose="020F0502020204030204" pitchFamily="34" charset="0"/>
              </a:rPr>
              <a:t>de Wit. NEJM. 2019;381:2506.</a:t>
            </a:r>
          </a:p>
        </p:txBody>
      </p:sp>
      <p:sp>
        <p:nvSpPr>
          <p:cNvPr id="3" name="Title 2">
            <a:extLst>
              <a:ext uri="{FF2B5EF4-FFF2-40B4-BE49-F238E27FC236}">
                <a16:creationId xmlns:a16="http://schemas.microsoft.com/office/drawing/2014/main" id="{885EA288-BD59-41BC-8C32-5A3004A9D0D1}"/>
              </a:ext>
            </a:extLst>
          </p:cNvPr>
          <p:cNvSpPr>
            <a:spLocks noGrp="1"/>
          </p:cNvSpPr>
          <p:nvPr>
            <p:ph type="title"/>
          </p:nvPr>
        </p:nvSpPr>
        <p:spPr/>
        <p:txBody>
          <a:bodyPr/>
          <a:lstStyle/>
          <a:p>
            <a:r>
              <a:rPr lang="en-US" dirty="0"/>
              <a:t>CARD: Imaging-Based PFS</a:t>
            </a:r>
          </a:p>
        </p:txBody>
      </p:sp>
      <p:sp>
        <p:nvSpPr>
          <p:cNvPr id="4" name="TextBox 3">
            <a:extLst>
              <a:ext uri="{FF2B5EF4-FFF2-40B4-BE49-F238E27FC236}">
                <a16:creationId xmlns:a16="http://schemas.microsoft.com/office/drawing/2014/main" id="{FB42D8E5-8121-46B5-89D2-9F30F98B1255}"/>
              </a:ext>
            </a:extLst>
          </p:cNvPr>
          <p:cNvSpPr txBox="1"/>
          <p:nvPr/>
        </p:nvSpPr>
        <p:spPr bwMode="auto">
          <a:xfrm>
            <a:off x="883476" y="5680608"/>
            <a:ext cx="2140374" cy="830997"/>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at Risk, n</a:t>
            </a:r>
            <a:b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Cabazitaxel</a:t>
            </a:r>
            <a:b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AR inhibitor</a:t>
            </a:r>
          </a:p>
        </p:txBody>
      </p:sp>
      <p:graphicFrame>
        <p:nvGraphicFramePr>
          <p:cNvPr id="7" name="Table 11">
            <a:extLst>
              <a:ext uri="{FF2B5EF4-FFF2-40B4-BE49-F238E27FC236}">
                <a16:creationId xmlns:a16="http://schemas.microsoft.com/office/drawing/2014/main" id="{9EAFE916-A960-4BF3-99E1-9146D218C351}"/>
              </a:ext>
            </a:extLst>
          </p:cNvPr>
          <p:cNvGraphicFramePr>
            <a:graphicFrameLocks noGrp="1"/>
          </p:cNvGraphicFramePr>
          <p:nvPr>
            <p:extLst>
              <p:ext uri="{D42A27DB-BD31-4B8C-83A1-F6EECF244321}">
                <p14:modId xmlns:p14="http://schemas.microsoft.com/office/powerpoint/2010/main" val="2504231474"/>
              </p:ext>
            </p:extLst>
          </p:nvPr>
        </p:nvGraphicFramePr>
        <p:xfrm>
          <a:off x="6096000" y="1501995"/>
          <a:ext cx="5450550" cy="1249680"/>
        </p:xfrm>
        <a:graphic>
          <a:graphicData uri="http://schemas.openxmlformats.org/drawingml/2006/table">
            <a:tbl>
              <a:tblPr firstRow="1" bandRow="1">
                <a:tableStyleId>{93296810-A885-4BE3-A3E7-6D5BEEA58F35}</a:tableStyleId>
              </a:tblPr>
              <a:tblGrid>
                <a:gridCol w="2367598">
                  <a:extLst>
                    <a:ext uri="{9D8B030D-6E8A-4147-A177-3AD203B41FA5}">
                      <a16:colId xmlns:a16="http://schemas.microsoft.com/office/drawing/2014/main" val="4101342172"/>
                    </a:ext>
                  </a:extLst>
                </a:gridCol>
                <a:gridCol w="1541476">
                  <a:extLst>
                    <a:ext uri="{9D8B030D-6E8A-4147-A177-3AD203B41FA5}">
                      <a16:colId xmlns:a16="http://schemas.microsoft.com/office/drawing/2014/main" val="3300513497"/>
                    </a:ext>
                  </a:extLst>
                </a:gridCol>
                <a:gridCol w="1541476">
                  <a:extLst>
                    <a:ext uri="{9D8B030D-6E8A-4147-A177-3AD203B41FA5}">
                      <a16:colId xmlns:a16="http://schemas.microsoft.com/office/drawing/2014/main" val="511661038"/>
                    </a:ext>
                  </a:extLst>
                </a:gridCol>
              </a:tblGrid>
              <a:tr h="179750">
                <a:tc>
                  <a:txBody>
                    <a:bodyPr/>
                    <a:lstStyle/>
                    <a:p>
                      <a:endParaRPr lang="en-US" sz="1600"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600" dirty="0">
                          <a:solidFill>
                            <a:schemeClr val="accent1"/>
                          </a:solidFill>
                          <a:latin typeface="Calibri" panose="020F0502020204030204" pitchFamily="34" charset="0"/>
                          <a:cs typeface="Calibri" panose="020F0502020204030204" pitchFamily="34" charset="0"/>
                        </a:rPr>
                        <a:t>Cabazitaxel</a:t>
                      </a:r>
                      <a:br>
                        <a:rPr lang="en-US" sz="1600" dirty="0">
                          <a:solidFill>
                            <a:schemeClr val="accent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(n = 129)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600" dirty="0">
                          <a:solidFill>
                            <a:schemeClr val="accent3"/>
                          </a:solidFill>
                          <a:latin typeface="Calibri" panose="020F0502020204030204" pitchFamily="34" charset="0"/>
                          <a:cs typeface="Calibri" panose="020F0502020204030204" pitchFamily="34" charset="0"/>
                        </a:rPr>
                        <a:t>AR Inhibitor</a:t>
                      </a:r>
                      <a:br>
                        <a:rPr lang="en-US" sz="160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(n = 126)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908200052"/>
                  </a:ext>
                </a:extLst>
              </a:tr>
              <a:tr h="0">
                <a:tc>
                  <a:txBody>
                    <a:bodyPr/>
                    <a:lstStyle/>
                    <a:p>
                      <a:r>
                        <a:rPr lang="en-US" sz="1600" dirty="0">
                          <a:solidFill>
                            <a:schemeClr val="bg1"/>
                          </a:solidFill>
                          <a:latin typeface="Calibri" panose="020F0502020204030204" pitchFamily="34" charset="0"/>
                          <a:cs typeface="Calibri" panose="020F0502020204030204" pitchFamily="34" charset="0"/>
                        </a:rPr>
                        <a:t>Median PFS, mos (95% CI)</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8.0 (5.7-9.2)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3.7 (2.8-5.1)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446878006"/>
                  </a:ext>
                </a:extLst>
              </a:tr>
              <a:tr h="0">
                <a:tc>
                  <a:txBody>
                    <a:bodyPr/>
                    <a:lstStyle/>
                    <a:p>
                      <a:r>
                        <a:rPr lang="en-US" sz="1600" dirty="0">
                          <a:solidFill>
                            <a:schemeClr val="bg1"/>
                          </a:solidFill>
                          <a:latin typeface="Calibri" panose="020F0502020204030204" pitchFamily="34" charset="0"/>
                          <a:cs typeface="Calibri" panose="020F0502020204030204" pitchFamily="34" charset="0"/>
                        </a:rPr>
                        <a:t>HR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r>
                        <a:rPr lang="en-US" sz="1600" dirty="0">
                          <a:solidFill>
                            <a:schemeClr val="bg1"/>
                          </a:solidFill>
                          <a:latin typeface="Calibri" panose="020F0502020204030204" pitchFamily="34" charset="0"/>
                          <a:cs typeface="Calibri" panose="020F0502020204030204" pitchFamily="34" charset="0"/>
                        </a:rPr>
                        <a:t>0.54 (95% CI: 0.40-0.73; </a:t>
                      </a:r>
                      <a:r>
                        <a:rPr lang="en-US" sz="1600" i="1" dirty="0">
                          <a:solidFill>
                            <a:schemeClr val="bg1"/>
                          </a:solidFill>
                          <a:latin typeface="Calibri" panose="020F0502020204030204" pitchFamily="34" charset="0"/>
                          <a:cs typeface="Calibri" panose="020F0502020204030204" pitchFamily="34" charset="0"/>
                        </a:rPr>
                        <a:t>P</a:t>
                      </a:r>
                      <a:r>
                        <a:rPr lang="en-US" sz="1600" dirty="0">
                          <a:solidFill>
                            <a:schemeClr val="bg1"/>
                          </a:solidFill>
                          <a:latin typeface="Calibri" panose="020F0502020204030204" pitchFamily="34" charset="0"/>
                          <a:cs typeface="Calibri" panose="020F0502020204030204" pitchFamily="34" charset="0"/>
                        </a:rPr>
                        <a:t> &lt; .001)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endParaRPr lang="en-US" sz="1400" dirty="0">
                        <a:solidFill>
                          <a:schemeClr val="bg1"/>
                        </a:solidFill>
                        <a:latin typeface="Calibri" panose="020F0502020204030204" pitchFamily="34" charset="0"/>
                        <a:cs typeface="Calibri" panose="020F0502020204030204" pitchFamily="34" charset="0"/>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64056412"/>
                  </a:ext>
                </a:extLst>
              </a:tr>
            </a:tbl>
          </a:graphicData>
        </a:graphic>
      </p:graphicFrame>
      <p:sp>
        <p:nvSpPr>
          <p:cNvPr id="9" name="TextBox 8">
            <a:extLst>
              <a:ext uri="{FF2B5EF4-FFF2-40B4-BE49-F238E27FC236}">
                <a16:creationId xmlns:a16="http://schemas.microsoft.com/office/drawing/2014/main" id="{1580B100-8145-487C-B816-2115750FB0AE}"/>
              </a:ext>
            </a:extLst>
          </p:cNvPr>
          <p:cNvSpPr txBox="1"/>
          <p:nvPr/>
        </p:nvSpPr>
        <p:spPr bwMode="auto">
          <a:xfrm rot="16200000">
            <a:off x="812395" y="3195297"/>
            <a:ext cx="3574915" cy="384721"/>
          </a:xfrm>
          <a:prstGeom prst="rect">
            <a:avLst/>
          </a:prstGeom>
          <a:solidFill>
            <a:schemeClr val="tx1"/>
          </a:solidFill>
          <a:ln>
            <a:noFill/>
          </a:ln>
        </p:spPr>
        <p:txBody>
          <a:bodyPr wrap="square"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PFS (%)</a:t>
            </a:r>
          </a:p>
        </p:txBody>
      </p:sp>
      <p:sp>
        <p:nvSpPr>
          <p:cNvPr id="11" name="TextBox 10">
            <a:extLst>
              <a:ext uri="{FF2B5EF4-FFF2-40B4-BE49-F238E27FC236}">
                <a16:creationId xmlns:a16="http://schemas.microsoft.com/office/drawing/2014/main" id="{E39AA24F-527A-402A-B64A-A18FC5774A12}"/>
              </a:ext>
            </a:extLst>
          </p:cNvPr>
          <p:cNvSpPr txBox="1"/>
          <p:nvPr/>
        </p:nvSpPr>
        <p:spPr bwMode="auto">
          <a:xfrm>
            <a:off x="3224719" y="5437188"/>
            <a:ext cx="6045741"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Mos</a:t>
            </a:r>
          </a:p>
        </p:txBody>
      </p:sp>
      <p:sp>
        <p:nvSpPr>
          <p:cNvPr id="14" name="TextBox 13">
            <a:extLst>
              <a:ext uri="{FF2B5EF4-FFF2-40B4-BE49-F238E27FC236}">
                <a16:creationId xmlns:a16="http://schemas.microsoft.com/office/drawing/2014/main" id="{D3330311-AE5E-4A08-9900-234440842AC1}"/>
              </a:ext>
            </a:extLst>
          </p:cNvPr>
          <p:cNvSpPr txBox="1"/>
          <p:nvPr/>
        </p:nvSpPr>
        <p:spPr bwMode="auto">
          <a:xfrm>
            <a:off x="3764481" y="4306339"/>
            <a:ext cx="13333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AR Inhibitor</a:t>
            </a:r>
          </a:p>
        </p:txBody>
      </p:sp>
      <p:sp>
        <p:nvSpPr>
          <p:cNvPr id="16" name="TextBox 15">
            <a:extLst>
              <a:ext uri="{FF2B5EF4-FFF2-40B4-BE49-F238E27FC236}">
                <a16:creationId xmlns:a16="http://schemas.microsoft.com/office/drawing/2014/main" id="{8F2F59D8-F29F-4AC6-90DC-B682FAD3CD1C}"/>
              </a:ext>
            </a:extLst>
          </p:cNvPr>
          <p:cNvSpPr txBox="1"/>
          <p:nvPr/>
        </p:nvSpPr>
        <p:spPr bwMode="auto">
          <a:xfrm>
            <a:off x="5026586" y="3273780"/>
            <a:ext cx="1266437" cy="369332"/>
          </a:xfrm>
          <a:prstGeom prst="rect">
            <a:avLst/>
          </a:prstGeom>
          <a:solidFill>
            <a:schemeClr val="tx1"/>
          </a:solid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Cabazitaxel</a:t>
            </a:r>
          </a:p>
        </p:txBody>
      </p:sp>
      <p:cxnSp>
        <p:nvCxnSpPr>
          <p:cNvPr id="18" name="Straight Connector 17">
            <a:extLst>
              <a:ext uri="{FF2B5EF4-FFF2-40B4-BE49-F238E27FC236}">
                <a16:creationId xmlns:a16="http://schemas.microsoft.com/office/drawing/2014/main" id="{BF994660-1D9D-49CE-9B75-C41745CC23CF}"/>
              </a:ext>
            </a:extLst>
          </p:cNvPr>
          <p:cNvCxnSpPr>
            <a:cxnSpLocks/>
          </p:cNvCxnSpPr>
          <p:nvPr/>
        </p:nvCxnSpPr>
        <p:spPr bwMode="auto">
          <a:xfrm>
            <a:off x="3242032" y="5118205"/>
            <a:ext cx="6673391"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55AA953D-5E27-4940-9A9D-CA282437EF7D}"/>
              </a:ext>
            </a:extLst>
          </p:cNvPr>
          <p:cNvCxnSpPr>
            <a:cxnSpLocks/>
          </p:cNvCxnSpPr>
          <p:nvPr/>
        </p:nvCxnSpPr>
        <p:spPr bwMode="auto">
          <a:xfrm flipV="1">
            <a:off x="3249038" y="1600199"/>
            <a:ext cx="0" cy="3518006"/>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B0E95AF-4A6C-4B57-AE04-E92A50014AB8}"/>
              </a:ext>
            </a:extLst>
          </p:cNvPr>
          <p:cNvCxnSpPr>
            <a:cxnSpLocks/>
          </p:cNvCxnSpPr>
          <p:nvPr/>
        </p:nvCxnSpPr>
        <p:spPr bwMode="auto">
          <a:xfrm flipH="1">
            <a:off x="3171507" y="160019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28538BCE-1DBA-4159-AE7D-3AAC2F149C2B}"/>
              </a:ext>
            </a:extLst>
          </p:cNvPr>
          <p:cNvCxnSpPr>
            <a:cxnSpLocks/>
          </p:cNvCxnSpPr>
          <p:nvPr/>
        </p:nvCxnSpPr>
        <p:spPr bwMode="auto">
          <a:xfrm flipH="1">
            <a:off x="3171507" y="19520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DAE5DC97-4C41-4DFB-AE75-EF40EDA54FC5}"/>
              </a:ext>
            </a:extLst>
          </p:cNvPr>
          <p:cNvCxnSpPr>
            <a:cxnSpLocks/>
          </p:cNvCxnSpPr>
          <p:nvPr/>
        </p:nvCxnSpPr>
        <p:spPr bwMode="auto">
          <a:xfrm flipH="1">
            <a:off x="3171507" y="230380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BED4DE43-DF08-460A-8375-89B924C05551}"/>
              </a:ext>
            </a:extLst>
          </p:cNvPr>
          <p:cNvCxnSpPr>
            <a:cxnSpLocks/>
          </p:cNvCxnSpPr>
          <p:nvPr/>
        </p:nvCxnSpPr>
        <p:spPr bwMode="auto">
          <a:xfrm flipH="1">
            <a:off x="3171507" y="26556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E4108555-C27B-407A-99E5-1CFEE3F4F6AB}"/>
              </a:ext>
            </a:extLst>
          </p:cNvPr>
          <p:cNvCxnSpPr>
            <a:cxnSpLocks/>
          </p:cNvCxnSpPr>
          <p:nvPr/>
        </p:nvCxnSpPr>
        <p:spPr bwMode="auto">
          <a:xfrm flipH="1">
            <a:off x="3171507" y="300740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BE394096-BC72-42D9-BDFF-9709923B4805}"/>
              </a:ext>
            </a:extLst>
          </p:cNvPr>
          <p:cNvCxnSpPr>
            <a:cxnSpLocks/>
          </p:cNvCxnSpPr>
          <p:nvPr/>
        </p:nvCxnSpPr>
        <p:spPr bwMode="auto">
          <a:xfrm flipH="1">
            <a:off x="3171507" y="33592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C8C62A0B-6BA1-47F5-8E2A-8DF39AB6DBB9}"/>
              </a:ext>
            </a:extLst>
          </p:cNvPr>
          <p:cNvCxnSpPr>
            <a:cxnSpLocks/>
          </p:cNvCxnSpPr>
          <p:nvPr/>
        </p:nvCxnSpPr>
        <p:spPr bwMode="auto">
          <a:xfrm flipH="1">
            <a:off x="3171507" y="37110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200ED31A-372A-444D-B397-DCBC7F56E9B1}"/>
              </a:ext>
            </a:extLst>
          </p:cNvPr>
          <p:cNvCxnSpPr>
            <a:cxnSpLocks/>
          </p:cNvCxnSpPr>
          <p:nvPr/>
        </p:nvCxnSpPr>
        <p:spPr bwMode="auto">
          <a:xfrm flipH="1">
            <a:off x="3171507" y="406280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00402E2-97CB-48CF-803F-1DCB0CE917DA}"/>
              </a:ext>
            </a:extLst>
          </p:cNvPr>
          <p:cNvCxnSpPr>
            <a:cxnSpLocks/>
          </p:cNvCxnSpPr>
          <p:nvPr/>
        </p:nvCxnSpPr>
        <p:spPr bwMode="auto">
          <a:xfrm flipH="1">
            <a:off x="3171507" y="441460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BB32051-34F4-4DB7-A68F-7D70DF0DD2AA}"/>
              </a:ext>
            </a:extLst>
          </p:cNvPr>
          <p:cNvCxnSpPr>
            <a:cxnSpLocks/>
          </p:cNvCxnSpPr>
          <p:nvPr/>
        </p:nvCxnSpPr>
        <p:spPr bwMode="auto">
          <a:xfrm flipH="1">
            <a:off x="3171507" y="47664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7755F5B6-1ECC-46BC-ADE8-EA77EFA9517D}"/>
              </a:ext>
            </a:extLst>
          </p:cNvPr>
          <p:cNvCxnSpPr>
            <a:cxnSpLocks/>
          </p:cNvCxnSpPr>
          <p:nvPr/>
        </p:nvCxnSpPr>
        <p:spPr bwMode="auto">
          <a:xfrm flipH="1">
            <a:off x="3171507" y="5118205"/>
            <a:ext cx="64008" cy="0"/>
          </a:xfrm>
          <a:prstGeom prst="line">
            <a:avLst/>
          </a:prstGeom>
          <a:noFill/>
          <a:ln w="28575" cap="flat" cmpd="sng" algn="ctr">
            <a:solidFill>
              <a:schemeClr val="bg1"/>
            </a:solidFill>
            <a:prstDash val="solid"/>
            <a:round/>
            <a:headEnd type="none" w="med" len="med"/>
            <a:tailEnd type="none" w="med" len="med"/>
          </a:ln>
          <a:effectLst/>
        </p:spPr>
      </p:cxnSp>
      <p:sp>
        <p:nvSpPr>
          <p:cNvPr id="33" name="TextBox 32">
            <a:extLst>
              <a:ext uri="{FF2B5EF4-FFF2-40B4-BE49-F238E27FC236}">
                <a16:creationId xmlns:a16="http://schemas.microsoft.com/office/drawing/2014/main" id="{74CADE9F-8E44-46FF-B544-292454BD88F2}"/>
              </a:ext>
            </a:extLst>
          </p:cNvPr>
          <p:cNvSpPr txBox="1"/>
          <p:nvPr/>
        </p:nvSpPr>
        <p:spPr bwMode="auto">
          <a:xfrm>
            <a:off x="2472871" y="1399336"/>
            <a:ext cx="751848"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5" name="TextBox 34">
            <a:extLst>
              <a:ext uri="{FF2B5EF4-FFF2-40B4-BE49-F238E27FC236}">
                <a16:creationId xmlns:a16="http://schemas.microsoft.com/office/drawing/2014/main" id="{8FBDC9E7-8E53-4DEC-9300-B1E442EC7D39}"/>
              </a:ext>
            </a:extLst>
          </p:cNvPr>
          <p:cNvSpPr txBox="1"/>
          <p:nvPr/>
        </p:nvSpPr>
        <p:spPr bwMode="auto">
          <a:xfrm>
            <a:off x="2472871" y="1754105"/>
            <a:ext cx="751848"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a:t>
            </a:r>
          </a:p>
        </p:txBody>
      </p:sp>
      <p:sp>
        <p:nvSpPr>
          <p:cNvPr id="37" name="TextBox 36">
            <a:extLst>
              <a:ext uri="{FF2B5EF4-FFF2-40B4-BE49-F238E27FC236}">
                <a16:creationId xmlns:a16="http://schemas.microsoft.com/office/drawing/2014/main" id="{6AB25D91-D964-446D-9249-E97FE0D6F81F}"/>
              </a:ext>
            </a:extLst>
          </p:cNvPr>
          <p:cNvSpPr txBox="1"/>
          <p:nvPr/>
        </p:nvSpPr>
        <p:spPr bwMode="auto">
          <a:xfrm>
            <a:off x="2472871" y="2108874"/>
            <a:ext cx="751848"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41" name="TextBox 40">
            <a:extLst>
              <a:ext uri="{FF2B5EF4-FFF2-40B4-BE49-F238E27FC236}">
                <a16:creationId xmlns:a16="http://schemas.microsoft.com/office/drawing/2014/main" id="{AFBE9F3B-21BC-436E-B63E-3AC9C0D46C36}"/>
              </a:ext>
            </a:extLst>
          </p:cNvPr>
          <p:cNvSpPr txBox="1"/>
          <p:nvPr/>
        </p:nvSpPr>
        <p:spPr bwMode="auto">
          <a:xfrm>
            <a:off x="2472871" y="2818412"/>
            <a:ext cx="751848"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51" name="TextBox 50">
            <a:extLst>
              <a:ext uri="{FF2B5EF4-FFF2-40B4-BE49-F238E27FC236}">
                <a16:creationId xmlns:a16="http://schemas.microsoft.com/office/drawing/2014/main" id="{F28B5630-0262-4D26-8054-59186439C51C}"/>
              </a:ext>
            </a:extLst>
          </p:cNvPr>
          <p:cNvSpPr txBox="1"/>
          <p:nvPr/>
        </p:nvSpPr>
        <p:spPr bwMode="auto">
          <a:xfrm>
            <a:off x="2472871" y="4592257"/>
            <a:ext cx="751848"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53" name="TextBox 52">
            <a:extLst>
              <a:ext uri="{FF2B5EF4-FFF2-40B4-BE49-F238E27FC236}">
                <a16:creationId xmlns:a16="http://schemas.microsoft.com/office/drawing/2014/main" id="{4ACE2CE3-03C6-4BF3-88B7-5A249BD7E632}"/>
              </a:ext>
            </a:extLst>
          </p:cNvPr>
          <p:cNvSpPr txBox="1"/>
          <p:nvPr/>
        </p:nvSpPr>
        <p:spPr bwMode="auto">
          <a:xfrm>
            <a:off x="2472871" y="4947026"/>
            <a:ext cx="751848"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5" name="TextBox 54">
            <a:extLst>
              <a:ext uri="{FF2B5EF4-FFF2-40B4-BE49-F238E27FC236}">
                <a16:creationId xmlns:a16="http://schemas.microsoft.com/office/drawing/2014/main" id="{53024190-7921-4B06-AAC3-D50A1AFBBBF1}"/>
              </a:ext>
            </a:extLst>
          </p:cNvPr>
          <p:cNvSpPr txBox="1"/>
          <p:nvPr/>
        </p:nvSpPr>
        <p:spPr bwMode="auto">
          <a:xfrm>
            <a:off x="8894536" y="5161085"/>
            <a:ext cx="751848"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57" name="TextBox 56">
            <a:extLst>
              <a:ext uri="{FF2B5EF4-FFF2-40B4-BE49-F238E27FC236}">
                <a16:creationId xmlns:a16="http://schemas.microsoft.com/office/drawing/2014/main" id="{FA9244F9-CEEF-48CF-A635-9A1322568E2C}"/>
              </a:ext>
            </a:extLst>
          </p:cNvPr>
          <p:cNvSpPr txBox="1"/>
          <p:nvPr/>
        </p:nvSpPr>
        <p:spPr bwMode="auto">
          <a:xfrm>
            <a:off x="2873114" y="5161085"/>
            <a:ext cx="751848"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cxnSp>
        <p:nvCxnSpPr>
          <p:cNvPr id="60" name="Straight Connector 59">
            <a:extLst>
              <a:ext uri="{FF2B5EF4-FFF2-40B4-BE49-F238E27FC236}">
                <a16:creationId xmlns:a16="http://schemas.microsoft.com/office/drawing/2014/main" id="{D917EFA9-84E3-4F18-9EE6-3785869C674B}"/>
              </a:ext>
            </a:extLst>
          </p:cNvPr>
          <p:cNvCxnSpPr>
            <a:cxnSpLocks/>
          </p:cNvCxnSpPr>
          <p:nvPr/>
        </p:nvCxnSpPr>
        <p:spPr bwMode="auto">
          <a:xfrm>
            <a:off x="3249038" y="511820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F7A8BA27-2885-43CB-A952-2A84DE7598EA}"/>
              </a:ext>
            </a:extLst>
          </p:cNvPr>
          <p:cNvCxnSpPr>
            <a:cxnSpLocks/>
          </p:cNvCxnSpPr>
          <p:nvPr/>
        </p:nvCxnSpPr>
        <p:spPr bwMode="auto">
          <a:xfrm>
            <a:off x="3832697" y="511820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E61978BE-39FC-4A88-A013-4905AC2438DD}"/>
              </a:ext>
            </a:extLst>
          </p:cNvPr>
          <p:cNvCxnSpPr>
            <a:cxnSpLocks/>
          </p:cNvCxnSpPr>
          <p:nvPr/>
        </p:nvCxnSpPr>
        <p:spPr bwMode="auto">
          <a:xfrm>
            <a:off x="4445540" y="511820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FFBE17BB-3A8F-45FC-A033-8FDDB7F960E1}"/>
              </a:ext>
            </a:extLst>
          </p:cNvPr>
          <p:cNvCxnSpPr>
            <a:cxnSpLocks/>
          </p:cNvCxnSpPr>
          <p:nvPr/>
        </p:nvCxnSpPr>
        <p:spPr bwMode="auto">
          <a:xfrm>
            <a:off x="5046041" y="511820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74B1C45D-8861-4308-88F5-2C86967B762C}"/>
              </a:ext>
            </a:extLst>
          </p:cNvPr>
          <p:cNvCxnSpPr>
            <a:cxnSpLocks/>
          </p:cNvCxnSpPr>
          <p:nvPr/>
        </p:nvCxnSpPr>
        <p:spPr bwMode="auto">
          <a:xfrm>
            <a:off x="5640349" y="511820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729450CB-0E44-4F6B-9FF1-3FA562D3C4D5}"/>
              </a:ext>
            </a:extLst>
          </p:cNvPr>
          <p:cNvCxnSpPr>
            <a:cxnSpLocks/>
          </p:cNvCxnSpPr>
          <p:nvPr/>
        </p:nvCxnSpPr>
        <p:spPr bwMode="auto">
          <a:xfrm>
            <a:off x="6858000" y="511820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2ACFF6BB-C138-45F0-B430-E00D3C0697EF}"/>
              </a:ext>
            </a:extLst>
          </p:cNvPr>
          <p:cNvCxnSpPr>
            <a:cxnSpLocks/>
          </p:cNvCxnSpPr>
          <p:nvPr/>
        </p:nvCxnSpPr>
        <p:spPr bwMode="auto">
          <a:xfrm>
            <a:off x="9260732" y="511820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CE5A61B3-840C-41A3-94D9-5CA606839EBA}"/>
              </a:ext>
            </a:extLst>
          </p:cNvPr>
          <p:cNvCxnSpPr>
            <a:cxnSpLocks/>
          </p:cNvCxnSpPr>
          <p:nvPr/>
        </p:nvCxnSpPr>
        <p:spPr bwMode="auto">
          <a:xfrm>
            <a:off x="8059366" y="5118205"/>
            <a:ext cx="0" cy="64008"/>
          </a:xfrm>
          <a:prstGeom prst="line">
            <a:avLst/>
          </a:prstGeom>
          <a:noFill/>
          <a:ln w="28575" cap="flat" cmpd="sng" algn="ctr">
            <a:solidFill>
              <a:schemeClr val="bg1"/>
            </a:solidFill>
            <a:prstDash val="solid"/>
            <a:round/>
            <a:headEnd type="none" w="med" len="med"/>
            <a:tailEnd type="none" w="med" len="med"/>
          </a:ln>
          <a:effectLst/>
        </p:spPr>
      </p:cxnSp>
      <p:sp>
        <p:nvSpPr>
          <p:cNvPr id="70" name="TextBox 69">
            <a:extLst>
              <a:ext uri="{FF2B5EF4-FFF2-40B4-BE49-F238E27FC236}">
                <a16:creationId xmlns:a16="http://schemas.microsoft.com/office/drawing/2014/main" id="{DDE545CB-D677-4E4D-B9CD-3E668271F459}"/>
              </a:ext>
            </a:extLst>
          </p:cNvPr>
          <p:cNvSpPr txBox="1"/>
          <p:nvPr/>
        </p:nvSpPr>
        <p:spPr bwMode="auto">
          <a:xfrm>
            <a:off x="3441501" y="5161085"/>
            <a:ext cx="751848"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72" name="TextBox 71">
            <a:extLst>
              <a:ext uri="{FF2B5EF4-FFF2-40B4-BE49-F238E27FC236}">
                <a16:creationId xmlns:a16="http://schemas.microsoft.com/office/drawing/2014/main" id="{5242925C-B587-4820-8102-94FB0D77A0BB}"/>
              </a:ext>
            </a:extLst>
          </p:cNvPr>
          <p:cNvSpPr txBox="1"/>
          <p:nvPr/>
        </p:nvSpPr>
        <p:spPr bwMode="auto">
          <a:xfrm>
            <a:off x="4097570" y="5161085"/>
            <a:ext cx="751848"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74" name="TextBox 73">
            <a:extLst>
              <a:ext uri="{FF2B5EF4-FFF2-40B4-BE49-F238E27FC236}">
                <a16:creationId xmlns:a16="http://schemas.microsoft.com/office/drawing/2014/main" id="{2F4AF7DA-75EC-4E89-9950-64299FBB4843}"/>
              </a:ext>
            </a:extLst>
          </p:cNvPr>
          <p:cNvSpPr txBox="1"/>
          <p:nvPr/>
        </p:nvSpPr>
        <p:spPr bwMode="auto">
          <a:xfrm>
            <a:off x="4694942" y="5161085"/>
            <a:ext cx="751848"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76" name="TextBox 75">
            <a:extLst>
              <a:ext uri="{FF2B5EF4-FFF2-40B4-BE49-F238E27FC236}">
                <a16:creationId xmlns:a16="http://schemas.microsoft.com/office/drawing/2014/main" id="{0FA0DE79-4741-47E2-A121-49D3BA6E6133}"/>
              </a:ext>
            </a:extLst>
          </p:cNvPr>
          <p:cNvSpPr txBox="1"/>
          <p:nvPr/>
        </p:nvSpPr>
        <p:spPr bwMode="auto">
          <a:xfrm>
            <a:off x="5272161" y="5161085"/>
            <a:ext cx="751848"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78" name="TextBox 77">
            <a:extLst>
              <a:ext uri="{FF2B5EF4-FFF2-40B4-BE49-F238E27FC236}">
                <a16:creationId xmlns:a16="http://schemas.microsoft.com/office/drawing/2014/main" id="{CF1ECEB7-7589-4B3B-AACF-58089E027564}"/>
              </a:ext>
            </a:extLst>
          </p:cNvPr>
          <p:cNvSpPr txBox="1"/>
          <p:nvPr/>
        </p:nvSpPr>
        <p:spPr bwMode="auto">
          <a:xfrm>
            <a:off x="6482076" y="5161085"/>
            <a:ext cx="751848"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80" name="TextBox 79">
            <a:extLst>
              <a:ext uri="{FF2B5EF4-FFF2-40B4-BE49-F238E27FC236}">
                <a16:creationId xmlns:a16="http://schemas.microsoft.com/office/drawing/2014/main" id="{D41EB674-E360-478B-AB53-D0B01579B05C}"/>
              </a:ext>
            </a:extLst>
          </p:cNvPr>
          <p:cNvSpPr txBox="1"/>
          <p:nvPr/>
        </p:nvSpPr>
        <p:spPr bwMode="auto">
          <a:xfrm>
            <a:off x="7693216" y="5161085"/>
            <a:ext cx="751848"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82" name="TextBox 81">
            <a:extLst>
              <a:ext uri="{FF2B5EF4-FFF2-40B4-BE49-F238E27FC236}">
                <a16:creationId xmlns:a16="http://schemas.microsoft.com/office/drawing/2014/main" id="{300F199A-C82B-47B7-8B22-424543B70F08}"/>
              </a:ext>
            </a:extLst>
          </p:cNvPr>
          <p:cNvSpPr txBox="1"/>
          <p:nvPr/>
        </p:nvSpPr>
        <p:spPr bwMode="auto">
          <a:xfrm>
            <a:off x="2877916" y="5903936"/>
            <a:ext cx="790669" cy="584775"/>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129</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126</a:t>
            </a:r>
          </a:p>
        </p:txBody>
      </p:sp>
      <p:sp>
        <p:nvSpPr>
          <p:cNvPr id="84" name="TextBox 83">
            <a:extLst>
              <a:ext uri="{FF2B5EF4-FFF2-40B4-BE49-F238E27FC236}">
                <a16:creationId xmlns:a16="http://schemas.microsoft.com/office/drawing/2014/main" id="{B4A147DC-8BB7-47B2-86BB-3502BDEC5C2A}"/>
              </a:ext>
            </a:extLst>
          </p:cNvPr>
          <p:cNvSpPr txBox="1"/>
          <p:nvPr/>
        </p:nvSpPr>
        <p:spPr bwMode="auto">
          <a:xfrm>
            <a:off x="3452090" y="5903936"/>
            <a:ext cx="790669" cy="584775"/>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91</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61</a:t>
            </a:r>
          </a:p>
        </p:txBody>
      </p:sp>
      <p:sp>
        <p:nvSpPr>
          <p:cNvPr id="86" name="TextBox 85">
            <a:extLst>
              <a:ext uri="{FF2B5EF4-FFF2-40B4-BE49-F238E27FC236}">
                <a16:creationId xmlns:a16="http://schemas.microsoft.com/office/drawing/2014/main" id="{1E5FB690-22BD-41F6-A134-CD328D33712B}"/>
              </a:ext>
            </a:extLst>
          </p:cNvPr>
          <p:cNvSpPr txBox="1"/>
          <p:nvPr/>
        </p:nvSpPr>
        <p:spPr bwMode="auto">
          <a:xfrm>
            <a:off x="4065328" y="5903936"/>
            <a:ext cx="790669" cy="584775"/>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64</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36</a:t>
            </a:r>
          </a:p>
        </p:txBody>
      </p:sp>
      <p:sp>
        <p:nvSpPr>
          <p:cNvPr id="88" name="TextBox 87">
            <a:extLst>
              <a:ext uri="{FF2B5EF4-FFF2-40B4-BE49-F238E27FC236}">
                <a16:creationId xmlns:a16="http://schemas.microsoft.com/office/drawing/2014/main" id="{03ED4FAD-6042-448D-B739-A8D4BA4AF56F}"/>
              </a:ext>
            </a:extLst>
          </p:cNvPr>
          <p:cNvSpPr txBox="1"/>
          <p:nvPr/>
        </p:nvSpPr>
        <p:spPr bwMode="auto">
          <a:xfrm>
            <a:off x="4737988" y="5903936"/>
            <a:ext cx="790669" cy="584775"/>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41</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22</a:t>
            </a:r>
          </a:p>
        </p:txBody>
      </p:sp>
      <p:sp>
        <p:nvSpPr>
          <p:cNvPr id="90" name="TextBox 89">
            <a:extLst>
              <a:ext uri="{FF2B5EF4-FFF2-40B4-BE49-F238E27FC236}">
                <a16:creationId xmlns:a16="http://schemas.microsoft.com/office/drawing/2014/main" id="{FBE1CF62-3CE6-4786-8512-277762B32B57}"/>
              </a:ext>
            </a:extLst>
          </p:cNvPr>
          <p:cNvSpPr txBox="1"/>
          <p:nvPr/>
        </p:nvSpPr>
        <p:spPr bwMode="auto">
          <a:xfrm>
            <a:off x="5305331" y="5903936"/>
            <a:ext cx="790669" cy="584775"/>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23</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a:t>
            </a:r>
          </a:p>
        </p:txBody>
      </p:sp>
      <p:sp>
        <p:nvSpPr>
          <p:cNvPr id="92" name="TextBox 91">
            <a:extLst>
              <a:ext uri="{FF2B5EF4-FFF2-40B4-BE49-F238E27FC236}">
                <a16:creationId xmlns:a16="http://schemas.microsoft.com/office/drawing/2014/main" id="{12C72119-CDEF-4101-BC05-50FD1F44BD61}"/>
              </a:ext>
            </a:extLst>
          </p:cNvPr>
          <p:cNvSpPr txBox="1"/>
          <p:nvPr/>
        </p:nvSpPr>
        <p:spPr bwMode="auto">
          <a:xfrm>
            <a:off x="6501480" y="5903936"/>
            <a:ext cx="790669" cy="584775"/>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p>
        </p:txBody>
      </p:sp>
      <p:sp>
        <p:nvSpPr>
          <p:cNvPr id="94" name="TextBox 93">
            <a:extLst>
              <a:ext uri="{FF2B5EF4-FFF2-40B4-BE49-F238E27FC236}">
                <a16:creationId xmlns:a16="http://schemas.microsoft.com/office/drawing/2014/main" id="{7B318B51-1977-4438-86F2-75C90CB34375}"/>
              </a:ext>
            </a:extLst>
          </p:cNvPr>
          <p:cNvSpPr txBox="1"/>
          <p:nvPr/>
        </p:nvSpPr>
        <p:spPr bwMode="auto">
          <a:xfrm>
            <a:off x="7710916" y="5903936"/>
            <a:ext cx="790669" cy="584775"/>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p>
        </p:txBody>
      </p:sp>
      <p:sp>
        <p:nvSpPr>
          <p:cNvPr id="96" name="TextBox 95">
            <a:extLst>
              <a:ext uri="{FF2B5EF4-FFF2-40B4-BE49-F238E27FC236}">
                <a16:creationId xmlns:a16="http://schemas.microsoft.com/office/drawing/2014/main" id="{D4ED2B28-959B-4A85-B524-35FBD61FF2C3}"/>
              </a:ext>
            </a:extLst>
          </p:cNvPr>
          <p:cNvSpPr txBox="1"/>
          <p:nvPr/>
        </p:nvSpPr>
        <p:spPr bwMode="auto">
          <a:xfrm>
            <a:off x="8913994" y="5903936"/>
            <a:ext cx="790669" cy="584775"/>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6" name="Freeform: Shape 5">
            <a:extLst>
              <a:ext uri="{FF2B5EF4-FFF2-40B4-BE49-F238E27FC236}">
                <a16:creationId xmlns:a16="http://schemas.microsoft.com/office/drawing/2014/main" id="{A0CECB46-1512-4297-AD36-37252A722A31}"/>
              </a:ext>
            </a:extLst>
          </p:cNvPr>
          <p:cNvSpPr/>
          <p:nvPr/>
        </p:nvSpPr>
        <p:spPr bwMode="auto">
          <a:xfrm>
            <a:off x="3305175" y="1609725"/>
            <a:ext cx="6562725" cy="3505200"/>
          </a:xfrm>
          <a:custGeom>
            <a:avLst/>
            <a:gdLst>
              <a:gd name="connsiteX0" fmla="*/ 0 w 6562725"/>
              <a:gd name="connsiteY0" fmla="*/ 0 h 3505200"/>
              <a:gd name="connsiteX1" fmla="*/ 323850 w 6562725"/>
              <a:gd name="connsiteY1" fmla="*/ 0 h 3505200"/>
              <a:gd name="connsiteX2" fmla="*/ 323850 w 6562725"/>
              <a:gd name="connsiteY2" fmla="*/ 47625 h 3505200"/>
              <a:gd name="connsiteX3" fmla="*/ 371475 w 6562725"/>
              <a:gd name="connsiteY3" fmla="*/ 47625 h 3505200"/>
              <a:gd name="connsiteX4" fmla="*/ 371475 w 6562725"/>
              <a:gd name="connsiteY4" fmla="*/ 95250 h 3505200"/>
              <a:gd name="connsiteX5" fmla="*/ 414338 w 6562725"/>
              <a:gd name="connsiteY5" fmla="*/ 95250 h 3505200"/>
              <a:gd name="connsiteX6" fmla="*/ 414338 w 6562725"/>
              <a:gd name="connsiteY6" fmla="*/ 142875 h 3505200"/>
              <a:gd name="connsiteX7" fmla="*/ 442913 w 6562725"/>
              <a:gd name="connsiteY7" fmla="*/ 142875 h 3505200"/>
              <a:gd name="connsiteX8" fmla="*/ 442913 w 6562725"/>
              <a:gd name="connsiteY8" fmla="*/ 142875 h 3505200"/>
              <a:gd name="connsiteX9" fmla="*/ 476250 w 6562725"/>
              <a:gd name="connsiteY9" fmla="*/ 176212 h 3505200"/>
              <a:gd name="connsiteX10" fmla="*/ 476250 w 6562725"/>
              <a:gd name="connsiteY10" fmla="*/ 328613 h 3505200"/>
              <a:gd name="connsiteX11" fmla="*/ 476250 w 6562725"/>
              <a:gd name="connsiteY11" fmla="*/ 461963 h 3505200"/>
              <a:gd name="connsiteX12" fmla="*/ 509588 w 6562725"/>
              <a:gd name="connsiteY12" fmla="*/ 461963 h 3505200"/>
              <a:gd name="connsiteX13" fmla="*/ 509588 w 6562725"/>
              <a:gd name="connsiteY13" fmla="*/ 600075 h 3505200"/>
              <a:gd name="connsiteX14" fmla="*/ 523875 w 6562725"/>
              <a:gd name="connsiteY14" fmla="*/ 600075 h 3505200"/>
              <a:gd name="connsiteX15" fmla="*/ 523875 w 6562725"/>
              <a:gd name="connsiteY15" fmla="*/ 714375 h 3505200"/>
              <a:gd name="connsiteX16" fmla="*/ 557213 w 6562725"/>
              <a:gd name="connsiteY16" fmla="*/ 714375 h 3505200"/>
              <a:gd name="connsiteX17" fmla="*/ 557213 w 6562725"/>
              <a:gd name="connsiteY17" fmla="*/ 862013 h 3505200"/>
              <a:gd name="connsiteX18" fmla="*/ 642938 w 6562725"/>
              <a:gd name="connsiteY18" fmla="*/ 862013 h 3505200"/>
              <a:gd name="connsiteX19" fmla="*/ 642938 w 6562725"/>
              <a:gd name="connsiteY19" fmla="*/ 938213 h 3505200"/>
              <a:gd name="connsiteX20" fmla="*/ 766763 w 6562725"/>
              <a:gd name="connsiteY20" fmla="*/ 938213 h 3505200"/>
              <a:gd name="connsiteX21" fmla="*/ 766763 w 6562725"/>
              <a:gd name="connsiteY21" fmla="*/ 1038225 h 3505200"/>
              <a:gd name="connsiteX22" fmla="*/ 819150 w 6562725"/>
              <a:gd name="connsiteY22" fmla="*/ 1038225 h 3505200"/>
              <a:gd name="connsiteX23" fmla="*/ 819150 w 6562725"/>
              <a:gd name="connsiteY23" fmla="*/ 1128713 h 3505200"/>
              <a:gd name="connsiteX24" fmla="*/ 928688 w 6562725"/>
              <a:gd name="connsiteY24" fmla="*/ 1128713 h 3505200"/>
              <a:gd name="connsiteX25" fmla="*/ 928688 w 6562725"/>
              <a:gd name="connsiteY25" fmla="*/ 1200150 h 3505200"/>
              <a:gd name="connsiteX26" fmla="*/ 990600 w 6562725"/>
              <a:gd name="connsiteY26" fmla="*/ 1200150 h 3505200"/>
              <a:gd name="connsiteX27" fmla="*/ 990600 w 6562725"/>
              <a:gd name="connsiteY27" fmla="*/ 1243013 h 3505200"/>
              <a:gd name="connsiteX28" fmla="*/ 990600 w 6562725"/>
              <a:gd name="connsiteY28" fmla="*/ 1243013 h 3505200"/>
              <a:gd name="connsiteX29" fmla="*/ 990600 w 6562725"/>
              <a:gd name="connsiteY29" fmla="*/ 1319213 h 3505200"/>
              <a:gd name="connsiteX30" fmla="*/ 1042988 w 6562725"/>
              <a:gd name="connsiteY30" fmla="*/ 1323975 h 3505200"/>
              <a:gd name="connsiteX31" fmla="*/ 1042988 w 6562725"/>
              <a:gd name="connsiteY31" fmla="*/ 1328738 h 3505200"/>
              <a:gd name="connsiteX32" fmla="*/ 1042988 w 6562725"/>
              <a:gd name="connsiteY32" fmla="*/ 1352550 h 3505200"/>
              <a:gd name="connsiteX33" fmla="*/ 1090613 w 6562725"/>
              <a:gd name="connsiteY33" fmla="*/ 1352550 h 3505200"/>
              <a:gd name="connsiteX34" fmla="*/ 1090613 w 6562725"/>
              <a:gd name="connsiteY34" fmla="*/ 1433513 h 3505200"/>
              <a:gd name="connsiteX35" fmla="*/ 1200150 w 6562725"/>
              <a:gd name="connsiteY35" fmla="*/ 1433513 h 3505200"/>
              <a:gd name="connsiteX36" fmla="*/ 1200150 w 6562725"/>
              <a:gd name="connsiteY36" fmla="*/ 1495425 h 3505200"/>
              <a:gd name="connsiteX37" fmla="*/ 1319213 w 6562725"/>
              <a:gd name="connsiteY37" fmla="*/ 1495425 h 3505200"/>
              <a:gd name="connsiteX38" fmla="*/ 1319213 w 6562725"/>
              <a:gd name="connsiteY38" fmla="*/ 1547813 h 3505200"/>
              <a:gd name="connsiteX39" fmla="*/ 1419225 w 6562725"/>
              <a:gd name="connsiteY39" fmla="*/ 1547813 h 3505200"/>
              <a:gd name="connsiteX40" fmla="*/ 1419225 w 6562725"/>
              <a:gd name="connsiteY40" fmla="*/ 1643063 h 3505200"/>
              <a:gd name="connsiteX41" fmla="*/ 1504950 w 6562725"/>
              <a:gd name="connsiteY41" fmla="*/ 1643063 h 3505200"/>
              <a:gd name="connsiteX42" fmla="*/ 1504950 w 6562725"/>
              <a:gd name="connsiteY42" fmla="*/ 1733550 h 3505200"/>
              <a:gd name="connsiteX43" fmla="*/ 1538288 w 6562725"/>
              <a:gd name="connsiteY43" fmla="*/ 1733550 h 3505200"/>
              <a:gd name="connsiteX44" fmla="*/ 1538288 w 6562725"/>
              <a:gd name="connsiteY44" fmla="*/ 1771650 h 3505200"/>
              <a:gd name="connsiteX45" fmla="*/ 1581150 w 6562725"/>
              <a:gd name="connsiteY45" fmla="*/ 1771650 h 3505200"/>
              <a:gd name="connsiteX46" fmla="*/ 1581150 w 6562725"/>
              <a:gd name="connsiteY46" fmla="*/ 1871663 h 3505200"/>
              <a:gd name="connsiteX47" fmla="*/ 1628775 w 6562725"/>
              <a:gd name="connsiteY47" fmla="*/ 1871663 h 3505200"/>
              <a:gd name="connsiteX48" fmla="*/ 1628775 w 6562725"/>
              <a:gd name="connsiteY48" fmla="*/ 1957388 h 3505200"/>
              <a:gd name="connsiteX49" fmla="*/ 1657350 w 6562725"/>
              <a:gd name="connsiteY49" fmla="*/ 1957388 h 3505200"/>
              <a:gd name="connsiteX50" fmla="*/ 1657350 w 6562725"/>
              <a:gd name="connsiteY50" fmla="*/ 2019300 h 3505200"/>
              <a:gd name="connsiteX51" fmla="*/ 1771650 w 6562725"/>
              <a:gd name="connsiteY51" fmla="*/ 2019300 h 3505200"/>
              <a:gd name="connsiteX52" fmla="*/ 1771650 w 6562725"/>
              <a:gd name="connsiteY52" fmla="*/ 2100263 h 3505200"/>
              <a:gd name="connsiteX53" fmla="*/ 1924050 w 6562725"/>
              <a:gd name="connsiteY53" fmla="*/ 2100263 h 3505200"/>
              <a:gd name="connsiteX54" fmla="*/ 1924050 w 6562725"/>
              <a:gd name="connsiteY54" fmla="*/ 2147888 h 3505200"/>
              <a:gd name="connsiteX55" fmla="*/ 1933575 w 6562725"/>
              <a:gd name="connsiteY55" fmla="*/ 2147888 h 3505200"/>
              <a:gd name="connsiteX56" fmla="*/ 1933575 w 6562725"/>
              <a:gd name="connsiteY56" fmla="*/ 2224088 h 3505200"/>
              <a:gd name="connsiteX57" fmla="*/ 1985963 w 6562725"/>
              <a:gd name="connsiteY57" fmla="*/ 2224088 h 3505200"/>
              <a:gd name="connsiteX58" fmla="*/ 1985963 w 6562725"/>
              <a:gd name="connsiteY58" fmla="*/ 2290763 h 3505200"/>
              <a:gd name="connsiteX59" fmla="*/ 2019300 w 6562725"/>
              <a:gd name="connsiteY59" fmla="*/ 2290763 h 3505200"/>
              <a:gd name="connsiteX60" fmla="*/ 2019300 w 6562725"/>
              <a:gd name="connsiteY60" fmla="*/ 2362200 h 3505200"/>
              <a:gd name="connsiteX61" fmla="*/ 2071688 w 6562725"/>
              <a:gd name="connsiteY61" fmla="*/ 2362200 h 3505200"/>
              <a:gd name="connsiteX62" fmla="*/ 2071688 w 6562725"/>
              <a:gd name="connsiteY62" fmla="*/ 2409825 h 3505200"/>
              <a:gd name="connsiteX63" fmla="*/ 2176463 w 6562725"/>
              <a:gd name="connsiteY63" fmla="*/ 2409825 h 3505200"/>
              <a:gd name="connsiteX64" fmla="*/ 2176463 w 6562725"/>
              <a:gd name="connsiteY64" fmla="*/ 2409825 h 3505200"/>
              <a:gd name="connsiteX65" fmla="*/ 2224088 w 6562725"/>
              <a:gd name="connsiteY65" fmla="*/ 2457450 h 3505200"/>
              <a:gd name="connsiteX66" fmla="*/ 2224088 w 6562725"/>
              <a:gd name="connsiteY66" fmla="*/ 2428875 h 3505200"/>
              <a:gd name="connsiteX67" fmla="*/ 2224088 w 6562725"/>
              <a:gd name="connsiteY67" fmla="*/ 2471738 h 3505200"/>
              <a:gd name="connsiteX68" fmla="*/ 2281238 w 6562725"/>
              <a:gd name="connsiteY68" fmla="*/ 2471738 h 3505200"/>
              <a:gd name="connsiteX69" fmla="*/ 2281238 w 6562725"/>
              <a:gd name="connsiteY69" fmla="*/ 2538413 h 3505200"/>
              <a:gd name="connsiteX70" fmla="*/ 2333625 w 6562725"/>
              <a:gd name="connsiteY70" fmla="*/ 2538413 h 3505200"/>
              <a:gd name="connsiteX71" fmla="*/ 2333625 w 6562725"/>
              <a:gd name="connsiteY71" fmla="*/ 2562225 h 3505200"/>
              <a:gd name="connsiteX72" fmla="*/ 2386013 w 6562725"/>
              <a:gd name="connsiteY72" fmla="*/ 2562225 h 3505200"/>
              <a:gd name="connsiteX73" fmla="*/ 2386013 w 6562725"/>
              <a:gd name="connsiteY73" fmla="*/ 2605088 h 3505200"/>
              <a:gd name="connsiteX74" fmla="*/ 2771775 w 6562725"/>
              <a:gd name="connsiteY74" fmla="*/ 2605088 h 3505200"/>
              <a:gd name="connsiteX75" fmla="*/ 2771775 w 6562725"/>
              <a:gd name="connsiteY75" fmla="*/ 2662238 h 3505200"/>
              <a:gd name="connsiteX76" fmla="*/ 2824163 w 6562725"/>
              <a:gd name="connsiteY76" fmla="*/ 2662238 h 3505200"/>
              <a:gd name="connsiteX77" fmla="*/ 2824163 w 6562725"/>
              <a:gd name="connsiteY77" fmla="*/ 2709863 h 3505200"/>
              <a:gd name="connsiteX78" fmla="*/ 2943225 w 6562725"/>
              <a:gd name="connsiteY78" fmla="*/ 2709863 h 3505200"/>
              <a:gd name="connsiteX79" fmla="*/ 2943225 w 6562725"/>
              <a:gd name="connsiteY79" fmla="*/ 2757488 h 3505200"/>
              <a:gd name="connsiteX80" fmla="*/ 3009900 w 6562725"/>
              <a:gd name="connsiteY80" fmla="*/ 2757488 h 3505200"/>
              <a:gd name="connsiteX81" fmla="*/ 3009900 w 6562725"/>
              <a:gd name="connsiteY81" fmla="*/ 2800350 h 3505200"/>
              <a:gd name="connsiteX82" fmla="*/ 3105150 w 6562725"/>
              <a:gd name="connsiteY82" fmla="*/ 2800350 h 3505200"/>
              <a:gd name="connsiteX83" fmla="*/ 3105150 w 6562725"/>
              <a:gd name="connsiteY83" fmla="*/ 2890838 h 3505200"/>
              <a:gd name="connsiteX84" fmla="*/ 3195638 w 6562725"/>
              <a:gd name="connsiteY84" fmla="*/ 2890838 h 3505200"/>
              <a:gd name="connsiteX85" fmla="*/ 3195638 w 6562725"/>
              <a:gd name="connsiteY85" fmla="*/ 2928938 h 3505200"/>
              <a:gd name="connsiteX86" fmla="*/ 3314700 w 6562725"/>
              <a:gd name="connsiteY86" fmla="*/ 2928938 h 3505200"/>
              <a:gd name="connsiteX87" fmla="*/ 3314700 w 6562725"/>
              <a:gd name="connsiteY87" fmla="*/ 2995613 h 3505200"/>
              <a:gd name="connsiteX88" fmla="*/ 3776663 w 6562725"/>
              <a:gd name="connsiteY88" fmla="*/ 2995613 h 3505200"/>
              <a:gd name="connsiteX89" fmla="*/ 3776663 w 6562725"/>
              <a:gd name="connsiteY89" fmla="*/ 3081338 h 3505200"/>
              <a:gd name="connsiteX90" fmla="*/ 3981450 w 6562725"/>
              <a:gd name="connsiteY90" fmla="*/ 3081338 h 3505200"/>
              <a:gd name="connsiteX91" fmla="*/ 3981450 w 6562725"/>
              <a:gd name="connsiteY91" fmla="*/ 3138488 h 3505200"/>
              <a:gd name="connsiteX92" fmla="*/ 4024313 w 6562725"/>
              <a:gd name="connsiteY92" fmla="*/ 3138488 h 3505200"/>
              <a:gd name="connsiteX93" fmla="*/ 4024313 w 6562725"/>
              <a:gd name="connsiteY93" fmla="*/ 3209925 h 3505200"/>
              <a:gd name="connsiteX94" fmla="*/ 4081463 w 6562725"/>
              <a:gd name="connsiteY94" fmla="*/ 3209925 h 3505200"/>
              <a:gd name="connsiteX95" fmla="*/ 4081463 w 6562725"/>
              <a:gd name="connsiteY95" fmla="*/ 3262313 h 3505200"/>
              <a:gd name="connsiteX96" fmla="*/ 4500563 w 6562725"/>
              <a:gd name="connsiteY96" fmla="*/ 3262313 h 3505200"/>
              <a:gd name="connsiteX97" fmla="*/ 4500563 w 6562725"/>
              <a:gd name="connsiteY97" fmla="*/ 3314700 h 3505200"/>
              <a:gd name="connsiteX98" fmla="*/ 6562725 w 6562725"/>
              <a:gd name="connsiteY98" fmla="*/ 3314700 h 3505200"/>
              <a:gd name="connsiteX99" fmla="*/ 6562725 w 6562725"/>
              <a:gd name="connsiteY99" fmla="*/ 3505200 h 3505200"/>
              <a:gd name="connsiteX0" fmla="*/ 0 w 6562725"/>
              <a:gd name="connsiteY0" fmla="*/ 0 h 3505200"/>
              <a:gd name="connsiteX1" fmla="*/ 323850 w 6562725"/>
              <a:gd name="connsiteY1" fmla="*/ 0 h 3505200"/>
              <a:gd name="connsiteX2" fmla="*/ 323850 w 6562725"/>
              <a:gd name="connsiteY2" fmla="*/ 47625 h 3505200"/>
              <a:gd name="connsiteX3" fmla="*/ 371475 w 6562725"/>
              <a:gd name="connsiteY3" fmla="*/ 47625 h 3505200"/>
              <a:gd name="connsiteX4" fmla="*/ 371475 w 6562725"/>
              <a:gd name="connsiteY4" fmla="*/ 95250 h 3505200"/>
              <a:gd name="connsiteX5" fmla="*/ 414338 w 6562725"/>
              <a:gd name="connsiteY5" fmla="*/ 95250 h 3505200"/>
              <a:gd name="connsiteX6" fmla="*/ 414338 w 6562725"/>
              <a:gd name="connsiteY6" fmla="*/ 142875 h 3505200"/>
              <a:gd name="connsiteX7" fmla="*/ 442913 w 6562725"/>
              <a:gd name="connsiteY7" fmla="*/ 142875 h 3505200"/>
              <a:gd name="connsiteX8" fmla="*/ 442913 w 6562725"/>
              <a:gd name="connsiteY8" fmla="*/ 142875 h 3505200"/>
              <a:gd name="connsiteX9" fmla="*/ 476250 w 6562725"/>
              <a:gd name="connsiteY9" fmla="*/ 176212 h 3505200"/>
              <a:gd name="connsiteX10" fmla="*/ 476250 w 6562725"/>
              <a:gd name="connsiteY10" fmla="*/ 328613 h 3505200"/>
              <a:gd name="connsiteX11" fmla="*/ 476250 w 6562725"/>
              <a:gd name="connsiteY11" fmla="*/ 461963 h 3505200"/>
              <a:gd name="connsiteX12" fmla="*/ 509588 w 6562725"/>
              <a:gd name="connsiteY12" fmla="*/ 461963 h 3505200"/>
              <a:gd name="connsiteX13" fmla="*/ 509588 w 6562725"/>
              <a:gd name="connsiteY13" fmla="*/ 600075 h 3505200"/>
              <a:gd name="connsiteX14" fmla="*/ 523875 w 6562725"/>
              <a:gd name="connsiteY14" fmla="*/ 600075 h 3505200"/>
              <a:gd name="connsiteX15" fmla="*/ 523875 w 6562725"/>
              <a:gd name="connsiteY15" fmla="*/ 714375 h 3505200"/>
              <a:gd name="connsiteX16" fmla="*/ 557213 w 6562725"/>
              <a:gd name="connsiteY16" fmla="*/ 714375 h 3505200"/>
              <a:gd name="connsiteX17" fmla="*/ 557213 w 6562725"/>
              <a:gd name="connsiteY17" fmla="*/ 862013 h 3505200"/>
              <a:gd name="connsiteX18" fmla="*/ 642938 w 6562725"/>
              <a:gd name="connsiteY18" fmla="*/ 862013 h 3505200"/>
              <a:gd name="connsiteX19" fmla="*/ 642938 w 6562725"/>
              <a:gd name="connsiteY19" fmla="*/ 938213 h 3505200"/>
              <a:gd name="connsiteX20" fmla="*/ 766763 w 6562725"/>
              <a:gd name="connsiteY20" fmla="*/ 938213 h 3505200"/>
              <a:gd name="connsiteX21" fmla="*/ 766763 w 6562725"/>
              <a:gd name="connsiteY21" fmla="*/ 1038225 h 3505200"/>
              <a:gd name="connsiteX22" fmla="*/ 819150 w 6562725"/>
              <a:gd name="connsiteY22" fmla="*/ 1038225 h 3505200"/>
              <a:gd name="connsiteX23" fmla="*/ 819150 w 6562725"/>
              <a:gd name="connsiteY23" fmla="*/ 1128713 h 3505200"/>
              <a:gd name="connsiteX24" fmla="*/ 928688 w 6562725"/>
              <a:gd name="connsiteY24" fmla="*/ 1128713 h 3505200"/>
              <a:gd name="connsiteX25" fmla="*/ 928688 w 6562725"/>
              <a:gd name="connsiteY25" fmla="*/ 1200150 h 3505200"/>
              <a:gd name="connsiteX26" fmla="*/ 990600 w 6562725"/>
              <a:gd name="connsiteY26" fmla="*/ 1200150 h 3505200"/>
              <a:gd name="connsiteX27" fmla="*/ 990600 w 6562725"/>
              <a:gd name="connsiteY27" fmla="*/ 1243013 h 3505200"/>
              <a:gd name="connsiteX28" fmla="*/ 990600 w 6562725"/>
              <a:gd name="connsiteY28" fmla="*/ 1243013 h 3505200"/>
              <a:gd name="connsiteX29" fmla="*/ 990600 w 6562725"/>
              <a:gd name="connsiteY29" fmla="*/ 1319213 h 3505200"/>
              <a:gd name="connsiteX30" fmla="*/ 1042988 w 6562725"/>
              <a:gd name="connsiteY30" fmla="*/ 1323975 h 3505200"/>
              <a:gd name="connsiteX31" fmla="*/ 1042988 w 6562725"/>
              <a:gd name="connsiteY31" fmla="*/ 1328738 h 3505200"/>
              <a:gd name="connsiteX32" fmla="*/ 1042988 w 6562725"/>
              <a:gd name="connsiteY32" fmla="*/ 1352550 h 3505200"/>
              <a:gd name="connsiteX33" fmla="*/ 1090613 w 6562725"/>
              <a:gd name="connsiteY33" fmla="*/ 1352550 h 3505200"/>
              <a:gd name="connsiteX34" fmla="*/ 1090613 w 6562725"/>
              <a:gd name="connsiteY34" fmla="*/ 1433513 h 3505200"/>
              <a:gd name="connsiteX35" fmla="*/ 1200150 w 6562725"/>
              <a:gd name="connsiteY35" fmla="*/ 1433513 h 3505200"/>
              <a:gd name="connsiteX36" fmla="*/ 1200150 w 6562725"/>
              <a:gd name="connsiteY36" fmla="*/ 1495425 h 3505200"/>
              <a:gd name="connsiteX37" fmla="*/ 1319213 w 6562725"/>
              <a:gd name="connsiteY37" fmla="*/ 1495425 h 3505200"/>
              <a:gd name="connsiteX38" fmla="*/ 1319213 w 6562725"/>
              <a:gd name="connsiteY38" fmla="*/ 1547813 h 3505200"/>
              <a:gd name="connsiteX39" fmla="*/ 1419225 w 6562725"/>
              <a:gd name="connsiteY39" fmla="*/ 1547813 h 3505200"/>
              <a:gd name="connsiteX40" fmla="*/ 1419225 w 6562725"/>
              <a:gd name="connsiteY40" fmla="*/ 1643063 h 3505200"/>
              <a:gd name="connsiteX41" fmla="*/ 1504950 w 6562725"/>
              <a:gd name="connsiteY41" fmla="*/ 1643063 h 3505200"/>
              <a:gd name="connsiteX42" fmla="*/ 1504950 w 6562725"/>
              <a:gd name="connsiteY42" fmla="*/ 1733550 h 3505200"/>
              <a:gd name="connsiteX43" fmla="*/ 1538288 w 6562725"/>
              <a:gd name="connsiteY43" fmla="*/ 1733550 h 3505200"/>
              <a:gd name="connsiteX44" fmla="*/ 1538288 w 6562725"/>
              <a:gd name="connsiteY44" fmla="*/ 1771650 h 3505200"/>
              <a:gd name="connsiteX45" fmla="*/ 1581150 w 6562725"/>
              <a:gd name="connsiteY45" fmla="*/ 1771650 h 3505200"/>
              <a:gd name="connsiteX46" fmla="*/ 1581150 w 6562725"/>
              <a:gd name="connsiteY46" fmla="*/ 1871663 h 3505200"/>
              <a:gd name="connsiteX47" fmla="*/ 1628775 w 6562725"/>
              <a:gd name="connsiteY47" fmla="*/ 1871663 h 3505200"/>
              <a:gd name="connsiteX48" fmla="*/ 1628775 w 6562725"/>
              <a:gd name="connsiteY48" fmla="*/ 1957388 h 3505200"/>
              <a:gd name="connsiteX49" fmla="*/ 1657350 w 6562725"/>
              <a:gd name="connsiteY49" fmla="*/ 1957388 h 3505200"/>
              <a:gd name="connsiteX50" fmla="*/ 1657350 w 6562725"/>
              <a:gd name="connsiteY50" fmla="*/ 2019300 h 3505200"/>
              <a:gd name="connsiteX51" fmla="*/ 1771650 w 6562725"/>
              <a:gd name="connsiteY51" fmla="*/ 2019300 h 3505200"/>
              <a:gd name="connsiteX52" fmla="*/ 1771650 w 6562725"/>
              <a:gd name="connsiteY52" fmla="*/ 2100263 h 3505200"/>
              <a:gd name="connsiteX53" fmla="*/ 1924050 w 6562725"/>
              <a:gd name="connsiteY53" fmla="*/ 2100263 h 3505200"/>
              <a:gd name="connsiteX54" fmla="*/ 1924050 w 6562725"/>
              <a:gd name="connsiteY54" fmla="*/ 2147888 h 3505200"/>
              <a:gd name="connsiteX55" fmla="*/ 1933575 w 6562725"/>
              <a:gd name="connsiteY55" fmla="*/ 2147888 h 3505200"/>
              <a:gd name="connsiteX56" fmla="*/ 1933575 w 6562725"/>
              <a:gd name="connsiteY56" fmla="*/ 2224088 h 3505200"/>
              <a:gd name="connsiteX57" fmla="*/ 1985963 w 6562725"/>
              <a:gd name="connsiteY57" fmla="*/ 2224088 h 3505200"/>
              <a:gd name="connsiteX58" fmla="*/ 1985963 w 6562725"/>
              <a:gd name="connsiteY58" fmla="*/ 2290763 h 3505200"/>
              <a:gd name="connsiteX59" fmla="*/ 2019300 w 6562725"/>
              <a:gd name="connsiteY59" fmla="*/ 2290763 h 3505200"/>
              <a:gd name="connsiteX60" fmla="*/ 2019300 w 6562725"/>
              <a:gd name="connsiteY60" fmla="*/ 2362200 h 3505200"/>
              <a:gd name="connsiteX61" fmla="*/ 2071688 w 6562725"/>
              <a:gd name="connsiteY61" fmla="*/ 2362200 h 3505200"/>
              <a:gd name="connsiteX62" fmla="*/ 2071688 w 6562725"/>
              <a:gd name="connsiteY62" fmla="*/ 2409825 h 3505200"/>
              <a:gd name="connsiteX63" fmla="*/ 2176463 w 6562725"/>
              <a:gd name="connsiteY63" fmla="*/ 2409825 h 3505200"/>
              <a:gd name="connsiteX64" fmla="*/ 2176463 w 6562725"/>
              <a:gd name="connsiteY64" fmla="*/ 2409825 h 3505200"/>
              <a:gd name="connsiteX65" fmla="*/ 2224088 w 6562725"/>
              <a:gd name="connsiteY65" fmla="*/ 2457450 h 3505200"/>
              <a:gd name="connsiteX66" fmla="*/ 2224088 w 6562725"/>
              <a:gd name="connsiteY66" fmla="*/ 2471738 h 3505200"/>
              <a:gd name="connsiteX67" fmla="*/ 2281238 w 6562725"/>
              <a:gd name="connsiteY67" fmla="*/ 2471738 h 3505200"/>
              <a:gd name="connsiteX68" fmla="*/ 2281238 w 6562725"/>
              <a:gd name="connsiteY68" fmla="*/ 2538413 h 3505200"/>
              <a:gd name="connsiteX69" fmla="*/ 2333625 w 6562725"/>
              <a:gd name="connsiteY69" fmla="*/ 2538413 h 3505200"/>
              <a:gd name="connsiteX70" fmla="*/ 2333625 w 6562725"/>
              <a:gd name="connsiteY70" fmla="*/ 2562225 h 3505200"/>
              <a:gd name="connsiteX71" fmla="*/ 2386013 w 6562725"/>
              <a:gd name="connsiteY71" fmla="*/ 2562225 h 3505200"/>
              <a:gd name="connsiteX72" fmla="*/ 2386013 w 6562725"/>
              <a:gd name="connsiteY72" fmla="*/ 2605088 h 3505200"/>
              <a:gd name="connsiteX73" fmla="*/ 2771775 w 6562725"/>
              <a:gd name="connsiteY73" fmla="*/ 2605088 h 3505200"/>
              <a:gd name="connsiteX74" fmla="*/ 2771775 w 6562725"/>
              <a:gd name="connsiteY74" fmla="*/ 2662238 h 3505200"/>
              <a:gd name="connsiteX75" fmla="*/ 2824163 w 6562725"/>
              <a:gd name="connsiteY75" fmla="*/ 2662238 h 3505200"/>
              <a:gd name="connsiteX76" fmla="*/ 2824163 w 6562725"/>
              <a:gd name="connsiteY76" fmla="*/ 2709863 h 3505200"/>
              <a:gd name="connsiteX77" fmla="*/ 2943225 w 6562725"/>
              <a:gd name="connsiteY77" fmla="*/ 2709863 h 3505200"/>
              <a:gd name="connsiteX78" fmla="*/ 2943225 w 6562725"/>
              <a:gd name="connsiteY78" fmla="*/ 2757488 h 3505200"/>
              <a:gd name="connsiteX79" fmla="*/ 3009900 w 6562725"/>
              <a:gd name="connsiteY79" fmla="*/ 2757488 h 3505200"/>
              <a:gd name="connsiteX80" fmla="*/ 3009900 w 6562725"/>
              <a:gd name="connsiteY80" fmla="*/ 2800350 h 3505200"/>
              <a:gd name="connsiteX81" fmla="*/ 3105150 w 6562725"/>
              <a:gd name="connsiteY81" fmla="*/ 2800350 h 3505200"/>
              <a:gd name="connsiteX82" fmla="*/ 3105150 w 6562725"/>
              <a:gd name="connsiteY82" fmla="*/ 2890838 h 3505200"/>
              <a:gd name="connsiteX83" fmla="*/ 3195638 w 6562725"/>
              <a:gd name="connsiteY83" fmla="*/ 2890838 h 3505200"/>
              <a:gd name="connsiteX84" fmla="*/ 3195638 w 6562725"/>
              <a:gd name="connsiteY84" fmla="*/ 2928938 h 3505200"/>
              <a:gd name="connsiteX85" fmla="*/ 3314700 w 6562725"/>
              <a:gd name="connsiteY85" fmla="*/ 2928938 h 3505200"/>
              <a:gd name="connsiteX86" fmla="*/ 3314700 w 6562725"/>
              <a:gd name="connsiteY86" fmla="*/ 2995613 h 3505200"/>
              <a:gd name="connsiteX87" fmla="*/ 3776663 w 6562725"/>
              <a:gd name="connsiteY87" fmla="*/ 2995613 h 3505200"/>
              <a:gd name="connsiteX88" fmla="*/ 3776663 w 6562725"/>
              <a:gd name="connsiteY88" fmla="*/ 3081338 h 3505200"/>
              <a:gd name="connsiteX89" fmla="*/ 3981450 w 6562725"/>
              <a:gd name="connsiteY89" fmla="*/ 3081338 h 3505200"/>
              <a:gd name="connsiteX90" fmla="*/ 3981450 w 6562725"/>
              <a:gd name="connsiteY90" fmla="*/ 3138488 h 3505200"/>
              <a:gd name="connsiteX91" fmla="*/ 4024313 w 6562725"/>
              <a:gd name="connsiteY91" fmla="*/ 3138488 h 3505200"/>
              <a:gd name="connsiteX92" fmla="*/ 4024313 w 6562725"/>
              <a:gd name="connsiteY92" fmla="*/ 3209925 h 3505200"/>
              <a:gd name="connsiteX93" fmla="*/ 4081463 w 6562725"/>
              <a:gd name="connsiteY93" fmla="*/ 3209925 h 3505200"/>
              <a:gd name="connsiteX94" fmla="*/ 4081463 w 6562725"/>
              <a:gd name="connsiteY94" fmla="*/ 3262313 h 3505200"/>
              <a:gd name="connsiteX95" fmla="*/ 4500563 w 6562725"/>
              <a:gd name="connsiteY95" fmla="*/ 3262313 h 3505200"/>
              <a:gd name="connsiteX96" fmla="*/ 4500563 w 6562725"/>
              <a:gd name="connsiteY96" fmla="*/ 3314700 h 3505200"/>
              <a:gd name="connsiteX97" fmla="*/ 6562725 w 6562725"/>
              <a:gd name="connsiteY97" fmla="*/ 3314700 h 3505200"/>
              <a:gd name="connsiteX98" fmla="*/ 6562725 w 6562725"/>
              <a:gd name="connsiteY98" fmla="*/ 3505200 h 3505200"/>
              <a:gd name="connsiteX0" fmla="*/ 0 w 6562725"/>
              <a:gd name="connsiteY0" fmla="*/ 0 h 3505200"/>
              <a:gd name="connsiteX1" fmla="*/ 323850 w 6562725"/>
              <a:gd name="connsiteY1" fmla="*/ 0 h 3505200"/>
              <a:gd name="connsiteX2" fmla="*/ 323850 w 6562725"/>
              <a:gd name="connsiteY2" fmla="*/ 47625 h 3505200"/>
              <a:gd name="connsiteX3" fmla="*/ 371475 w 6562725"/>
              <a:gd name="connsiteY3" fmla="*/ 47625 h 3505200"/>
              <a:gd name="connsiteX4" fmla="*/ 371475 w 6562725"/>
              <a:gd name="connsiteY4" fmla="*/ 95250 h 3505200"/>
              <a:gd name="connsiteX5" fmla="*/ 414338 w 6562725"/>
              <a:gd name="connsiteY5" fmla="*/ 95250 h 3505200"/>
              <a:gd name="connsiteX6" fmla="*/ 414338 w 6562725"/>
              <a:gd name="connsiteY6" fmla="*/ 142875 h 3505200"/>
              <a:gd name="connsiteX7" fmla="*/ 442913 w 6562725"/>
              <a:gd name="connsiteY7" fmla="*/ 142875 h 3505200"/>
              <a:gd name="connsiteX8" fmla="*/ 442913 w 6562725"/>
              <a:gd name="connsiteY8" fmla="*/ 142875 h 3505200"/>
              <a:gd name="connsiteX9" fmla="*/ 476250 w 6562725"/>
              <a:gd name="connsiteY9" fmla="*/ 176212 h 3505200"/>
              <a:gd name="connsiteX10" fmla="*/ 476250 w 6562725"/>
              <a:gd name="connsiteY10" fmla="*/ 328613 h 3505200"/>
              <a:gd name="connsiteX11" fmla="*/ 476250 w 6562725"/>
              <a:gd name="connsiteY11" fmla="*/ 461963 h 3505200"/>
              <a:gd name="connsiteX12" fmla="*/ 509588 w 6562725"/>
              <a:gd name="connsiteY12" fmla="*/ 461963 h 3505200"/>
              <a:gd name="connsiteX13" fmla="*/ 509588 w 6562725"/>
              <a:gd name="connsiteY13" fmla="*/ 600075 h 3505200"/>
              <a:gd name="connsiteX14" fmla="*/ 523875 w 6562725"/>
              <a:gd name="connsiteY14" fmla="*/ 600075 h 3505200"/>
              <a:gd name="connsiteX15" fmla="*/ 523875 w 6562725"/>
              <a:gd name="connsiteY15" fmla="*/ 714375 h 3505200"/>
              <a:gd name="connsiteX16" fmla="*/ 557213 w 6562725"/>
              <a:gd name="connsiteY16" fmla="*/ 714375 h 3505200"/>
              <a:gd name="connsiteX17" fmla="*/ 557213 w 6562725"/>
              <a:gd name="connsiteY17" fmla="*/ 862013 h 3505200"/>
              <a:gd name="connsiteX18" fmla="*/ 642938 w 6562725"/>
              <a:gd name="connsiteY18" fmla="*/ 862013 h 3505200"/>
              <a:gd name="connsiteX19" fmla="*/ 642938 w 6562725"/>
              <a:gd name="connsiteY19" fmla="*/ 938213 h 3505200"/>
              <a:gd name="connsiteX20" fmla="*/ 766763 w 6562725"/>
              <a:gd name="connsiteY20" fmla="*/ 938213 h 3505200"/>
              <a:gd name="connsiteX21" fmla="*/ 766763 w 6562725"/>
              <a:gd name="connsiteY21" fmla="*/ 1038225 h 3505200"/>
              <a:gd name="connsiteX22" fmla="*/ 819150 w 6562725"/>
              <a:gd name="connsiteY22" fmla="*/ 1038225 h 3505200"/>
              <a:gd name="connsiteX23" fmla="*/ 819150 w 6562725"/>
              <a:gd name="connsiteY23" fmla="*/ 1128713 h 3505200"/>
              <a:gd name="connsiteX24" fmla="*/ 928688 w 6562725"/>
              <a:gd name="connsiteY24" fmla="*/ 1128713 h 3505200"/>
              <a:gd name="connsiteX25" fmla="*/ 928688 w 6562725"/>
              <a:gd name="connsiteY25" fmla="*/ 1200150 h 3505200"/>
              <a:gd name="connsiteX26" fmla="*/ 990600 w 6562725"/>
              <a:gd name="connsiteY26" fmla="*/ 1200150 h 3505200"/>
              <a:gd name="connsiteX27" fmla="*/ 990600 w 6562725"/>
              <a:gd name="connsiteY27" fmla="*/ 1243013 h 3505200"/>
              <a:gd name="connsiteX28" fmla="*/ 990600 w 6562725"/>
              <a:gd name="connsiteY28" fmla="*/ 1243013 h 3505200"/>
              <a:gd name="connsiteX29" fmla="*/ 990600 w 6562725"/>
              <a:gd name="connsiteY29" fmla="*/ 1319213 h 3505200"/>
              <a:gd name="connsiteX30" fmla="*/ 1042988 w 6562725"/>
              <a:gd name="connsiteY30" fmla="*/ 1323975 h 3505200"/>
              <a:gd name="connsiteX31" fmla="*/ 1042988 w 6562725"/>
              <a:gd name="connsiteY31" fmla="*/ 1328738 h 3505200"/>
              <a:gd name="connsiteX32" fmla="*/ 1042988 w 6562725"/>
              <a:gd name="connsiteY32" fmla="*/ 1352550 h 3505200"/>
              <a:gd name="connsiteX33" fmla="*/ 1090613 w 6562725"/>
              <a:gd name="connsiteY33" fmla="*/ 1352550 h 3505200"/>
              <a:gd name="connsiteX34" fmla="*/ 1090613 w 6562725"/>
              <a:gd name="connsiteY34" fmla="*/ 1433513 h 3505200"/>
              <a:gd name="connsiteX35" fmla="*/ 1200150 w 6562725"/>
              <a:gd name="connsiteY35" fmla="*/ 1433513 h 3505200"/>
              <a:gd name="connsiteX36" fmla="*/ 1200150 w 6562725"/>
              <a:gd name="connsiteY36" fmla="*/ 1495425 h 3505200"/>
              <a:gd name="connsiteX37" fmla="*/ 1319213 w 6562725"/>
              <a:gd name="connsiteY37" fmla="*/ 1495425 h 3505200"/>
              <a:gd name="connsiteX38" fmla="*/ 1319213 w 6562725"/>
              <a:gd name="connsiteY38" fmla="*/ 1547813 h 3505200"/>
              <a:gd name="connsiteX39" fmla="*/ 1419225 w 6562725"/>
              <a:gd name="connsiteY39" fmla="*/ 1547813 h 3505200"/>
              <a:gd name="connsiteX40" fmla="*/ 1419225 w 6562725"/>
              <a:gd name="connsiteY40" fmla="*/ 1643063 h 3505200"/>
              <a:gd name="connsiteX41" fmla="*/ 1504950 w 6562725"/>
              <a:gd name="connsiteY41" fmla="*/ 1643063 h 3505200"/>
              <a:gd name="connsiteX42" fmla="*/ 1504950 w 6562725"/>
              <a:gd name="connsiteY42" fmla="*/ 1733550 h 3505200"/>
              <a:gd name="connsiteX43" fmla="*/ 1538288 w 6562725"/>
              <a:gd name="connsiteY43" fmla="*/ 1733550 h 3505200"/>
              <a:gd name="connsiteX44" fmla="*/ 1538288 w 6562725"/>
              <a:gd name="connsiteY44" fmla="*/ 1771650 h 3505200"/>
              <a:gd name="connsiteX45" fmla="*/ 1581150 w 6562725"/>
              <a:gd name="connsiteY45" fmla="*/ 1771650 h 3505200"/>
              <a:gd name="connsiteX46" fmla="*/ 1581150 w 6562725"/>
              <a:gd name="connsiteY46" fmla="*/ 1871663 h 3505200"/>
              <a:gd name="connsiteX47" fmla="*/ 1628775 w 6562725"/>
              <a:gd name="connsiteY47" fmla="*/ 1871663 h 3505200"/>
              <a:gd name="connsiteX48" fmla="*/ 1628775 w 6562725"/>
              <a:gd name="connsiteY48" fmla="*/ 1957388 h 3505200"/>
              <a:gd name="connsiteX49" fmla="*/ 1657350 w 6562725"/>
              <a:gd name="connsiteY49" fmla="*/ 1957388 h 3505200"/>
              <a:gd name="connsiteX50" fmla="*/ 1657350 w 6562725"/>
              <a:gd name="connsiteY50" fmla="*/ 2019300 h 3505200"/>
              <a:gd name="connsiteX51" fmla="*/ 1771650 w 6562725"/>
              <a:gd name="connsiteY51" fmla="*/ 2019300 h 3505200"/>
              <a:gd name="connsiteX52" fmla="*/ 1771650 w 6562725"/>
              <a:gd name="connsiteY52" fmla="*/ 2100263 h 3505200"/>
              <a:gd name="connsiteX53" fmla="*/ 1924050 w 6562725"/>
              <a:gd name="connsiteY53" fmla="*/ 2100263 h 3505200"/>
              <a:gd name="connsiteX54" fmla="*/ 1924050 w 6562725"/>
              <a:gd name="connsiteY54" fmla="*/ 2147888 h 3505200"/>
              <a:gd name="connsiteX55" fmla="*/ 1933575 w 6562725"/>
              <a:gd name="connsiteY55" fmla="*/ 2147888 h 3505200"/>
              <a:gd name="connsiteX56" fmla="*/ 1933575 w 6562725"/>
              <a:gd name="connsiteY56" fmla="*/ 2224088 h 3505200"/>
              <a:gd name="connsiteX57" fmla="*/ 1985963 w 6562725"/>
              <a:gd name="connsiteY57" fmla="*/ 2224088 h 3505200"/>
              <a:gd name="connsiteX58" fmla="*/ 1985963 w 6562725"/>
              <a:gd name="connsiteY58" fmla="*/ 2290763 h 3505200"/>
              <a:gd name="connsiteX59" fmla="*/ 2019300 w 6562725"/>
              <a:gd name="connsiteY59" fmla="*/ 2290763 h 3505200"/>
              <a:gd name="connsiteX60" fmla="*/ 2019300 w 6562725"/>
              <a:gd name="connsiteY60" fmla="*/ 2362200 h 3505200"/>
              <a:gd name="connsiteX61" fmla="*/ 2071688 w 6562725"/>
              <a:gd name="connsiteY61" fmla="*/ 2362200 h 3505200"/>
              <a:gd name="connsiteX62" fmla="*/ 2071688 w 6562725"/>
              <a:gd name="connsiteY62" fmla="*/ 2409825 h 3505200"/>
              <a:gd name="connsiteX63" fmla="*/ 2176463 w 6562725"/>
              <a:gd name="connsiteY63" fmla="*/ 2409825 h 3505200"/>
              <a:gd name="connsiteX64" fmla="*/ 2176463 w 6562725"/>
              <a:gd name="connsiteY64" fmla="*/ 2409825 h 3505200"/>
              <a:gd name="connsiteX65" fmla="*/ 2224088 w 6562725"/>
              <a:gd name="connsiteY65" fmla="*/ 2457450 h 3505200"/>
              <a:gd name="connsiteX66" fmla="*/ 2224088 w 6562725"/>
              <a:gd name="connsiteY66" fmla="*/ 2471738 h 3505200"/>
              <a:gd name="connsiteX67" fmla="*/ 2281238 w 6562725"/>
              <a:gd name="connsiteY67" fmla="*/ 2471738 h 3505200"/>
              <a:gd name="connsiteX68" fmla="*/ 2281238 w 6562725"/>
              <a:gd name="connsiteY68" fmla="*/ 2538413 h 3505200"/>
              <a:gd name="connsiteX69" fmla="*/ 2333625 w 6562725"/>
              <a:gd name="connsiteY69" fmla="*/ 2538413 h 3505200"/>
              <a:gd name="connsiteX70" fmla="*/ 2333625 w 6562725"/>
              <a:gd name="connsiteY70" fmla="*/ 2562225 h 3505200"/>
              <a:gd name="connsiteX71" fmla="*/ 2386013 w 6562725"/>
              <a:gd name="connsiteY71" fmla="*/ 2562225 h 3505200"/>
              <a:gd name="connsiteX72" fmla="*/ 2386013 w 6562725"/>
              <a:gd name="connsiteY72" fmla="*/ 2605088 h 3505200"/>
              <a:gd name="connsiteX73" fmla="*/ 2771775 w 6562725"/>
              <a:gd name="connsiteY73" fmla="*/ 2605088 h 3505200"/>
              <a:gd name="connsiteX74" fmla="*/ 2771775 w 6562725"/>
              <a:gd name="connsiteY74" fmla="*/ 2662238 h 3505200"/>
              <a:gd name="connsiteX75" fmla="*/ 2824163 w 6562725"/>
              <a:gd name="connsiteY75" fmla="*/ 2662238 h 3505200"/>
              <a:gd name="connsiteX76" fmla="*/ 2824163 w 6562725"/>
              <a:gd name="connsiteY76" fmla="*/ 2709863 h 3505200"/>
              <a:gd name="connsiteX77" fmla="*/ 2943225 w 6562725"/>
              <a:gd name="connsiteY77" fmla="*/ 2709863 h 3505200"/>
              <a:gd name="connsiteX78" fmla="*/ 2943225 w 6562725"/>
              <a:gd name="connsiteY78" fmla="*/ 2757488 h 3505200"/>
              <a:gd name="connsiteX79" fmla="*/ 3009900 w 6562725"/>
              <a:gd name="connsiteY79" fmla="*/ 2757488 h 3505200"/>
              <a:gd name="connsiteX80" fmla="*/ 3009900 w 6562725"/>
              <a:gd name="connsiteY80" fmla="*/ 2800350 h 3505200"/>
              <a:gd name="connsiteX81" fmla="*/ 3076575 w 6562725"/>
              <a:gd name="connsiteY81" fmla="*/ 2790825 h 3505200"/>
              <a:gd name="connsiteX82" fmla="*/ 3105150 w 6562725"/>
              <a:gd name="connsiteY82" fmla="*/ 2890838 h 3505200"/>
              <a:gd name="connsiteX83" fmla="*/ 3195638 w 6562725"/>
              <a:gd name="connsiteY83" fmla="*/ 2890838 h 3505200"/>
              <a:gd name="connsiteX84" fmla="*/ 3195638 w 6562725"/>
              <a:gd name="connsiteY84" fmla="*/ 2928938 h 3505200"/>
              <a:gd name="connsiteX85" fmla="*/ 3314700 w 6562725"/>
              <a:gd name="connsiteY85" fmla="*/ 2928938 h 3505200"/>
              <a:gd name="connsiteX86" fmla="*/ 3314700 w 6562725"/>
              <a:gd name="connsiteY86" fmla="*/ 2995613 h 3505200"/>
              <a:gd name="connsiteX87" fmla="*/ 3776663 w 6562725"/>
              <a:gd name="connsiteY87" fmla="*/ 2995613 h 3505200"/>
              <a:gd name="connsiteX88" fmla="*/ 3776663 w 6562725"/>
              <a:gd name="connsiteY88" fmla="*/ 3081338 h 3505200"/>
              <a:gd name="connsiteX89" fmla="*/ 3981450 w 6562725"/>
              <a:gd name="connsiteY89" fmla="*/ 3081338 h 3505200"/>
              <a:gd name="connsiteX90" fmla="*/ 3981450 w 6562725"/>
              <a:gd name="connsiteY90" fmla="*/ 3138488 h 3505200"/>
              <a:gd name="connsiteX91" fmla="*/ 4024313 w 6562725"/>
              <a:gd name="connsiteY91" fmla="*/ 3138488 h 3505200"/>
              <a:gd name="connsiteX92" fmla="*/ 4024313 w 6562725"/>
              <a:gd name="connsiteY92" fmla="*/ 3209925 h 3505200"/>
              <a:gd name="connsiteX93" fmla="*/ 4081463 w 6562725"/>
              <a:gd name="connsiteY93" fmla="*/ 3209925 h 3505200"/>
              <a:gd name="connsiteX94" fmla="*/ 4081463 w 6562725"/>
              <a:gd name="connsiteY94" fmla="*/ 3262313 h 3505200"/>
              <a:gd name="connsiteX95" fmla="*/ 4500563 w 6562725"/>
              <a:gd name="connsiteY95" fmla="*/ 3262313 h 3505200"/>
              <a:gd name="connsiteX96" fmla="*/ 4500563 w 6562725"/>
              <a:gd name="connsiteY96" fmla="*/ 3314700 h 3505200"/>
              <a:gd name="connsiteX97" fmla="*/ 6562725 w 6562725"/>
              <a:gd name="connsiteY97" fmla="*/ 3314700 h 3505200"/>
              <a:gd name="connsiteX98" fmla="*/ 6562725 w 6562725"/>
              <a:gd name="connsiteY98" fmla="*/ 3505200 h 3505200"/>
              <a:gd name="connsiteX0" fmla="*/ 0 w 6562725"/>
              <a:gd name="connsiteY0" fmla="*/ 0 h 3505200"/>
              <a:gd name="connsiteX1" fmla="*/ 323850 w 6562725"/>
              <a:gd name="connsiteY1" fmla="*/ 0 h 3505200"/>
              <a:gd name="connsiteX2" fmla="*/ 323850 w 6562725"/>
              <a:gd name="connsiteY2" fmla="*/ 47625 h 3505200"/>
              <a:gd name="connsiteX3" fmla="*/ 371475 w 6562725"/>
              <a:gd name="connsiteY3" fmla="*/ 47625 h 3505200"/>
              <a:gd name="connsiteX4" fmla="*/ 371475 w 6562725"/>
              <a:gd name="connsiteY4" fmla="*/ 95250 h 3505200"/>
              <a:gd name="connsiteX5" fmla="*/ 414338 w 6562725"/>
              <a:gd name="connsiteY5" fmla="*/ 95250 h 3505200"/>
              <a:gd name="connsiteX6" fmla="*/ 414338 w 6562725"/>
              <a:gd name="connsiteY6" fmla="*/ 142875 h 3505200"/>
              <a:gd name="connsiteX7" fmla="*/ 442913 w 6562725"/>
              <a:gd name="connsiteY7" fmla="*/ 142875 h 3505200"/>
              <a:gd name="connsiteX8" fmla="*/ 442913 w 6562725"/>
              <a:gd name="connsiteY8" fmla="*/ 142875 h 3505200"/>
              <a:gd name="connsiteX9" fmla="*/ 476250 w 6562725"/>
              <a:gd name="connsiteY9" fmla="*/ 176212 h 3505200"/>
              <a:gd name="connsiteX10" fmla="*/ 476250 w 6562725"/>
              <a:gd name="connsiteY10" fmla="*/ 328613 h 3505200"/>
              <a:gd name="connsiteX11" fmla="*/ 476250 w 6562725"/>
              <a:gd name="connsiteY11" fmla="*/ 461963 h 3505200"/>
              <a:gd name="connsiteX12" fmla="*/ 509588 w 6562725"/>
              <a:gd name="connsiteY12" fmla="*/ 461963 h 3505200"/>
              <a:gd name="connsiteX13" fmla="*/ 509588 w 6562725"/>
              <a:gd name="connsiteY13" fmla="*/ 600075 h 3505200"/>
              <a:gd name="connsiteX14" fmla="*/ 523875 w 6562725"/>
              <a:gd name="connsiteY14" fmla="*/ 600075 h 3505200"/>
              <a:gd name="connsiteX15" fmla="*/ 523875 w 6562725"/>
              <a:gd name="connsiteY15" fmla="*/ 714375 h 3505200"/>
              <a:gd name="connsiteX16" fmla="*/ 557213 w 6562725"/>
              <a:gd name="connsiteY16" fmla="*/ 714375 h 3505200"/>
              <a:gd name="connsiteX17" fmla="*/ 557213 w 6562725"/>
              <a:gd name="connsiteY17" fmla="*/ 862013 h 3505200"/>
              <a:gd name="connsiteX18" fmla="*/ 642938 w 6562725"/>
              <a:gd name="connsiteY18" fmla="*/ 862013 h 3505200"/>
              <a:gd name="connsiteX19" fmla="*/ 642938 w 6562725"/>
              <a:gd name="connsiteY19" fmla="*/ 938213 h 3505200"/>
              <a:gd name="connsiteX20" fmla="*/ 766763 w 6562725"/>
              <a:gd name="connsiteY20" fmla="*/ 938213 h 3505200"/>
              <a:gd name="connsiteX21" fmla="*/ 766763 w 6562725"/>
              <a:gd name="connsiteY21" fmla="*/ 1038225 h 3505200"/>
              <a:gd name="connsiteX22" fmla="*/ 819150 w 6562725"/>
              <a:gd name="connsiteY22" fmla="*/ 1038225 h 3505200"/>
              <a:gd name="connsiteX23" fmla="*/ 819150 w 6562725"/>
              <a:gd name="connsiteY23" fmla="*/ 1128713 h 3505200"/>
              <a:gd name="connsiteX24" fmla="*/ 928688 w 6562725"/>
              <a:gd name="connsiteY24" fmla="*/ 1128713 h 3505200"/>
              <a:gd name="connsiteX25" fmla="*/ 928688 w 6562725"/>
              <a:gd name="connsiteY25" fmla="*/ 1200150 h 3505200"/>
              <a:gd name="connsiteX26" fmla="*/ 990600 w 6562725"/>
              <a:gd name="connsiteY26" fmla="*/ 1200150 h 3505200"/>
              <a:gd name="connsiteX27" fmla="*/ 990600 w 6562725"/>
              <a:gd name="connsiteY27" fmla="*/ 1243013 h 3505200"/>
              <a:gd name="connsiteX28" fmla="*/ 990600 w 6562725"/>
              <a:gd name="connsiteY28" fmla="*/ 1243013 h 3505200"/>
              <a:gd name="connsiteX29" fmla="*/ 990600 w 6562725"/>
              <a:gd name="connsiteY29" fmla="*/ 1319213 h 3505200"/>
              <a:gd name="connsiteX30" fmla="*/ 1042988 w 6562725"/>
              <a:gd name="connsiteY30" fmla="*/ 1323975 h 3505200"/>
              <a:gd name="connsiteX31" fmla="*/ 1042988 w 6562725"/>
              <a:gd name="connsiteY31" fmla="*/ 1328738 h 3505200"/>
              <a:gd name="connsiteX32" fmla="*/ 1042988 w 6562725"/>
              <a:gd name="connsiteY32" fmla="*/ 1352550 h 3505200"/>
              <a:gd name="connsiteX33" fmla="*/ 1090613 w 6562725"/>
              <a:gd name="connsiteY33" fmla="*/ 1352550 h 3505200"/>
              <a:gd name="connsiteX34" fmla="*/ 1090613 w 6562725"/>
              <a:gd name="connsiteY34" fmla="*/ 1433513 h 3505200"/>
              <a:gd name="connsiteX35" fmla="*/ 1200150 w 6562725"/>
              <a:gd name="connsiteY35" fmla="*/ 1433513 h 3505200"/>
              <a:gd name="connsiteX36" fmla="*/ 1200150 w 6562725"/>
              <a:gd name="connsiteY36" fmla="*/ 1495425 h 3505200"/>
              <a:gd name="connsiteX37" fmla="*/ 1319213 w 6562725"/>
              <a:gd name="connsiteY37" fmla="*/ 1495425 h 3505200"/>
              <a:gd name="connsiteX38" fmla="*/ 1319213 w 6562725"/>
              <a:gd name="connsiteY38" fmla="*/ 1547813 h 3505200"/>
              <a:gd name="connsiteX39" fmla="*/ 1419225 w 6562725"/>
              <a:gd name="connsiteY39" fmla="*/ 1547813 h 3505200"/>
              <a:gd name="connsiteX40" fmla="*/ 1419225 w 6562725"/>
              <a:gd name="connsiteY40" fmla="*/ 1643063 h 3505200"/>
              <a:gd name="connsiteX41" fmla="*/ 1504950 w 6562725"/>
              <a:gd name="connsiteY41" fmla="*/ 1643063 h 3505200"/>
              <a:gd name="connsiteX42" fmla="*/ 1504950 w 6562725"/>
              <a:gd name="connsiteY42" fmla="*/ 1733550 h 3505200"/>
              <a:gd name="connsiteX43" fmla="*/ 1538288 w 6562725"/>
              <a:gd name="connsiteY43" fmla="*/ 1733550 h 3505200"/>
              <a:gd name="connsiteX44" fmla="*/ 1538288 w 6562725"/>
              <a:gd name="connsiteY44" fmla="*/ 1771650 h 3505200"/>
              <a:gd name="connsiteX45" fmla="*/ 1581150 w 6562725"/>
              <a:gd name="connsiteY45" fmla="*/ 1771650 h 3505200"/>
              <a:gd name="connsiteX46" fmla="*/ 1581150 w 6562725"/>
              <a:gd name="connsiteY46" fmla="*/ 1871663 h 3505200"/>
              <a:gd name="connsiteX47" fmla="*/ 1628775 w 6562725"/>
              <a:gd name="connsiteY47" fmla="*/ 1871663 h 3505200"/>
              <a:gd name="connsiteX48" fmla="*/ 1628775 w 6562725"/>
              <a:gd name="connsiteY48" fmla="*/ 1957388 h 3505200"/>
              <a:gd name="connsiteX49" fmla="*/ 1657350 w 6562725"/>
              <a:gd name="connsiteY49" fmla="*/ 1957388 h 3505200"/>
              <a:gd name="connsiteX50" fmla="*/ 1657350 w 6562725"/>
              <a:gd name="connsiteY50" fmla="*/ 2019300 h 3505200"/>
              <a:gd name="connsiteX51" fmla="*/ 1771650 w 6562725"/>
              <a:gd name="connsiteY51" fmla="*/ 2019300 h 3505200"/>
              <a:gd name="connsiteX52" fmla="*/ 1771650 w 6562725"/>
              <a:gd name="connsiteY52" fmla="*/ 2100263 h 3505200"/>
              <a:gd name="connsiteX53" fmla="*/ 1924050 w 6562725"/>
              <a:gd name="connsiteY53" fmla="*/ 2100263 h 3505200"/>
              <a:gd name="connsiteX54" fmla="*/ 1924050 w 6562725"/>
              <a:gd name="connsiteY54" fmla="*/ 2147888 h 3505200"/>
              <a:gd name="connsiteX55" fmla="*/ 1933575 w 6562725"/>
              <a:gd name="connsiteY55" fmla="*/ 2147888 h 3505200"/>
              <a:gd name="connsiteX56" fmla="*/ 1933575 w 6562725"/>
              <a:gd name="connsiteY56" fmla="*/ 2224088 h 3505200"/>
              <a:gd name="connsiteX57" fmla="*/ 1985963 w 6562725"/>
              <a:gd name="connsiteY57" fmla="*/ 2224088 h 3505200"/>
              <a:gd name="connsiteX58" fmla="*/ 1985963 w 6562725"/>
              <a:gd name="connsiteY58" fmla="*/ 2290763 h 3505200"/>
              <a:gd name="connsiteX59" fmla="*/ 2019300 w 6562725"/>
              <a:gd name="connsiteY59" fmla="*/ 2290763 h 3505200"/>
              <a:gd name="connsiteX60" fmla="*/ 2019300 w 6562725"/>
              <a:gd name="connsiteY60" fmla="*/ 2362200 h 3505200"/>
              <a:gd name="connsiteX61" fmla="*/ 2071688 w 6562725"/>
              <a:gd name="connsiteY61" fmla="*/ 2362200 h 3505200"/>
              <a:gd name="connsiteX62" fmla="*/ 2071688 w 6562725"/>
              <a:gd name="connsiteY62" fmla="*/ 2409825 h 3505200"/>
              <a:gd name="connsiteX63" fmla="*/ 2176463 w 6562725"/>
              <a:gd name="connsiteY63" fmla="*/ 2409825 h 3505200"/>
              <a:gd name="connsiteX64" fmla="*/ 2176463 w 6562725"/>
              <a:gd name="connsiteY64" fmla="*/ 2409825 h 3505200"/>
              <a:gd name="connsiteX65" fmla="*/ 2224088 w 6562725"/>
              <a:gd name="connsiteY65" fmla="*/ 2457450 h 3505200"/>
              <a:gd name="connsiteX66" fmla="*/ 2224088 w 6562725"/>
              <a:gd name="connsiteY66" fmla="*/ 2471738 h 3505200"/>
              <a:gd name="connsiteX67" fmla="*/ 2281238 w 6562725"/>
              <a:gd name="connsiteY67" fmla="*/ 2471738 h 3505200"/>
              <a:gd name="connsiteX68" fmla="*/ 2281238 w 6562725"/>
              <a:gd name="connsiteY68" fmla="*/ 2538413 h 3505200"/>
              <a:gd name="connsiteX69" fmla="*/ 2333625 w 6562725"/>
              <a:gd name="connsiteY69" fmla="*/ 2538413 h 3505200"/>
              <a:gd name="connsiteX70" fmla="*/ 2333625 w 6562725"/>
              <a:gd name="connsiteY70" fmla="*/ 2562225 h 3505200"/>
              <a:gd name="connsiteX71" fmla="*/ 2386013 w 6562725"/>
              <a:gd name="connsiteY71" fmla="*/ 2562225 h 3505200"/>
              <a:gd name="connsiteX72" fmla="*/ 2386013 w 6562725"/>
              <a:gd name="connsiteY72" fmla="*/ 2605088 h 3505200"/>
              <a:gd name="connsiteX73" fmla="*/ 2771775 w 6562725"/>
              <a:gd name="connsiteY73" fmla="*/ 2605088 h 3505200"/>
              <a:gd name="connsiteX74" fmla="*/ 2771775 w 6562725"/>
              <a:gd name="connsiteY74" fmla="*/ 2662238 h 3505200"/>
              <a:gd name="connsiteX75" fmla="*/ 2824163 w 6562725"/>
              <a:gd name="connsiteY75" fmla="*/ 2662238 h 3505200"/>
              <a:gd name="connsiteX76" fmla="*/ 2824163 w 6562725"/>
              <a:gd name="connsiteY76" fmla="*/ 2709863 h 3505200"/>
              <a:gd name="connsiteX77" fmla="*/ 2943225 w 6562725"/>
              <a:gd name="connsiteY77" fmla="*/ 2709863 h 3505200"/>
              <a:gd name="connsiteX78" fmla="*/ 2943225 w 6562725"/>
              <a:gd name="connsiteY78" fmla="*/ 2757488 h 3505200"/>
              <a:gd name="connsiteX79" fmla="*/ 3009900 w 6562725"/>
              <a:gd name="connsiteY79" fmla="*/ 2757488 h 3505200"/>
              <a:gd name="connsiteX80" fmla="*/ 3009900 w 6562725"/>
              <a:gd name="connsiteY80" fmla="*/ 2800350 h 3505200"/>
              <a:gd name="connsiteX81" fmla="*/ 3076575 w 6562725"/>
              <a:gd name="connsiteY81" fmla="*/ 2790825 h 3505200"/>
              <a:gd name="connsiteX82" fmla="*/ 3081337 w 6562725"/>
              <a:gd name="connsiteY82" fmla="*/ 2886076 h 3505200"/>
              <a:gd name="connsiteX83" fmla="*/ 3195638 w 6562725"/>
              <a:gd name="connsiteY83" fmla="*/ 2890838 h 3505200"/>
              <a:gd name="connsiteX84" fmla="*/ 3195638 w 6562725"/>
              <a:gd name="connsiteY84" fmla="*/ 2928938 h 3505200"/>
              <a:gd name="connsiteX85" fmla="*/ 3314700 w 6562725"/>
              <a:gd name="connsiteY85" fmla="*/ 2928938 h 3505200"/>
              <a:gd name="connsiteX86" fmla="*/ 3314700 w 6562725"/>
              <a:gd name="connsiteY86" fmla="*/ 2995613 h 3505200"/>
              <a:gd name="connsiteX87" fmla="*/ 3776663 w 6562725"/>
              <a:gd name="connsiteY87" fmla="*/ 2995613 h 3505200"/>
              <a:gd name="connsiteX88" fmla="*/ 3776663 w 6562725"/>
              <a:gd name="connsiteY88" fmla="*/ 3081338 h 3505200"/>
              <a:gd name="connsiteX89" fmla="*/ 3981450 w 6562725"/>
              <a:gd name="connsiteY89" fmla="*/ 3081338 h 3505200"/>
              <a:gd name="connsiteX90" fmla="*/ 3981450 w 6562725"/>
              <a:gd name="connsiteY90" fmla="*/ 3138488 h 3505200"/>
              <a:gd name="connsiteX91" fmla="*/ 4024313 w 6562725"/>
              <a:gd name="connsiteY91" fmla="*/ 3138488 h 3505200"/>
              <a:gd name="connsiteX92" fmla="*/ 4024313 w 6562725"/>
              <a:gd name="connsiteY92" fmla="*/ 3209925 h 3505200"/>
              <a:gd name="connsiteX93" fmla="*/ 4081463 w 6562725"/>
              <a:gd name="connsiteY93" fmla="*/ 3209925 h 3505200"/>
              <a:gd name="connsiteX94" fmla="*/ 4081463 w 6562725"/>
              <a:gd name="connsiteY94" fmla="*/ 3262313 h 3505200"/>
              <a:gd name="connsiteX95" fmla="*/ 4500563 w 6562725"/>
              <a:gd name="connsiteY95" fmla="*/ 3262313 h 3505200"/>
              <a:gd name="connsiteX96" fmla="*/ 4500563 w 6562725"/>
              <a:gd name="connsiteY96" fmla="*/ 3314700 h 3505200"/>
              <a:gd name="connsiteX97" fmla="*/ 6562725 w 6562725"/>
              <a:gd name="connsiteY97" fmla="*/ 3314700 h 3505200"/>
              <a:gd name="connsiteX98" fmla="*/ 6562725 w 6562725"/>
              <a:gd name="connsiteY98" fmla="*/ 3505200 h 3505200"/>
              <a:gd name="connsiteX0" fmla="*/ 0 w 6562725"/>
              <a:gd name="connsiteY0" fmla="*/ 0 h 3505200"/>
              <a:gd name="connsiteX1" fmla="*/ 323850 w 6562725"/>
              <a:gd name="connsiteY1" fmla="*/ 0 h 3505200"/>
              <a:gd name="connsiteX2" fmla="*/ 323850 w 6562725"/>
              <a:gd name="connsiteY2" fmla="*/ 47625 h 3505200"/>
              <a:gd name="connsiteX3" fmla="*/ 371475 w 6562725"/>
              <a:gd name="connsiteY3" fmla="*/ 47625 h 3505200"/>
              <a:gd name="connsiteX4" fmla="*/ 371475 w 6562725"/>
              <a:gd name="connsiteY4" fmla="*/ 95250 h 3505200"/>
              <a:gd name="connsiteX5" fmla="*/ 414338 w 6562725"/>
              <a:gd name="connsiteY5" fmla="*/ 95250 h 3505200"/>
              <a:gd name="connsiteX6" fmla="*/ 414338 w 6562725"/>
              <a:gd name="connsiteY6" fmla="*/ 142875 h 3505200"/>
              <a:gd name="connsiteX7" fmla="*/ 442913 w 6562725"/>
              <a:gd name="connsiteY7" fmla="*/ 142875 h 3505200"/>
              <a:gd name="connsiteX8" fmla="*/ 442913 w 6562725"/>
              <a:gd name="connsiteY8" fmla="*/ 142875 h 3505200"/>
              <a:gd name="connsiteX9" fmla="*/ 476250 w 6562725"/>
              <a:gd name="connsiteY9" fmla="*/ 176212 h 3505200"/>
              <a:gd name="connsiteX10" fmla="*/ 476250 w 6562725"/>
              <a:gd name="connsiteY10" fmla="*/ 328613 h 3505200"/>
              <a:gd name="connsiteX11" fmla="*/ 476250 w 6562725"/>
              <a:gd name="connsiteY11" fmla="*/ 461963 h 3505200"/>
              <a:gd name="connsiteX12" fmla="*/ 509588 w 6562725"/>
              <a:gd name="connsiteY12" fmla="*/ 461963 h 3505200"/>
              <a:gd name="connsiteX13" fmla="*/ 509588 w 6562725"/>
              <a:gd name="connsiteY13" fmla="*/ 600075 h 3505200"/>
              <a:gd name="connsiteX14" fmla="*/ 523875 w 6562725"/>
              <a:gd name="connsiteY14" fmla="*/ 600075 h 3505200"/>
              <a:gd name="connsiteX15" fmla="*/ 523875 w 6562725"/>
              <a:gd name="connsiteY15" fmla="*/ 714375 h 3505200"/>
              <a:gd name="connsiteX16" fmla="*/ 557213 w 6562725"/>
              <a:gd name="connsiteY16" fmla="*/ 714375 h 3505200"/>
              <a:gd name="connsiteX17" fmla="*/ 557213 w 6562725"/>
              <a:gd name="connsiteY17" fmla="*/ 862013 h 3505200"/>
              <a:gd name="connsiteX18" fmla="*/ 642938 w 6562725"/>
              <a:gd name="connsiteY18" fmla="*/ 862013 h 3505200"/>
              <a:gd name="connsiteX19" fmla="*/ 642938 w 6562725"/>
              <a:gd name="connsiteY19" fmla="*/ 938213 h 3505200"/>
              <a:gd name="connsiteX20" fmla="*/ 766763 w 6562725"/>
              <a:gd name="connsiteY20" fmla="*/ 938213 h 3505200"/>
              <a:gd name="connsiteX21" fmla="*/ 766763 w 6562725"/>
              <a:gd name="connsiteY21" fmla="*/ 1038225 h 3505200"/>
              <a:gd name="connsiteX22" fmla="*/ 819150 w 6562725"/>
              <a:gd name="connsiteY22" fmla="*/ 1038225 h 3505200"/>
              <a:gd name="connsiteX23" fmla="*/ 819150 w 6562725"/>
              <a:gd name="connsiteY23" fmla="*/ 1128713 h 3505200"/>
              <a:gd name="connsiteX24" fmla="*/ 928688 w 6562725"/>
              <a:gd name="connsiteY24" fmla="*/ 1128713 h 3505200"/>
              <a:gd name="connsiteX25" fmla="*/ 928688 w 6562725"/>
              <a:gd name="connsiteY25" fmla="*/ 1200150 h 3505200"/>
              <a:gd name="connsiteX26" fmla="*/ 990600 w 6562725"/>
              <a:gd name="connsiteY26" fmla="*/ 1200150 h 3505200"/>
              <a:gd name="connsiteX27" fmla="*/ 990600 w 6562725"/>
              <a:gd name="connsiteY27" fmla="*/ 1243013 h 3505200"/>
              <a:gd name="connsiteX28" fmla="*/ 990600 w 6562725"/>
              <a:gd name="connsiteY28" fmla="*/ 1243013 h 3505200"/>
              <a:gd name="connsiteX29" fmla="*/ 990600 w 6562725"/>
              <a:gd name="connsiteY29" fmla="*/ 1319213 h 3505200"/>
              <a:gd name="connsiteX30" fmla="*/ 1042988 w 6562725"/>
              <a:gd name="connsiteY30" fmla="*/ 1323975 h 3505200"/>
              <a:gd name="connsiteX31" fmla="*/ 1042988 w 6562725"/>
              <a:gd name="connsiteY31" fmla="*/ 1328738 h 3505200"/>
              <a:gd name="connsiteX32" fmla="*/ 1042988 w 6562725"/>
              <a:gd name="connsiteY32" fmla="*/ 1352550 h 3505200"/>
              <a:gd name="connsiteX33" fmla="*/ 1090613 w 6562725"/>
              <a:gd name="connsiteY33" fmla="*/ 1352550 h 3505200"/>
              <a:gd name="connsiteX34" fmla="*/ 1090613 w 6562725"/>
              <a:gd name="connsiteY34" fmla="*/ 1433513 h 3505200"/>
              <a:gd name="connsiteX35" fmla="*/ 1200150 w 6562725"/>
              <a:gd name="connsiteY35" fmla="*/ 1433513 h 3505200"/>
              <a:gd name="connsiteX36" fmla="*/ 1200150 w 6562725"/>
              <a:gd name="connsiteY36" fmla="*/ 1495425 h 3505200"/>
              <a:gd name="connsiteX37" fmla="*/ 1319213 w 6562725"/>
              <a:gd name="connsiteY37" fmla="*/ 1495425 h 3505200"/>
              <a:gd name="connsiteX38" fmla="*/ 1319213 w 6562725"/>
              <a:gd name="connsiteY38" fmla="*/ 1547813 h 3505200"/>
              <a:gd name="connsiteX39" fmla="*/ 1419225 w 6562725"/>
              <a:gd name="connsiteY39" fmla="*/ 1547813 h 3505200"/>
              <a:gd name="connsiteX40" fmla="*/ 1419225 w 6562725"/>
              <a:gd name="connsiteY40" fmla="*/ 1643063 h 3505200"/>
              <a:gd name="connsiteX41" fmla="*/ 1504950 w 6562725"/>
              <a:gd name="connsiteY41" fmla="*/ 1643063 h 3505200"/>
              <a:gd name="connsiteX42" fmla="*/ 1504950 w 6562725"/>
              <a:gd name="connsiteY42" fmla="*/ 1733550 h 3505200"/>
              <a:gd name="connsiteX43" fmla="*/ 1538288 w 6562725"/>
              <a:gd name="connsiteY43" fmla="*/ 1733550 h 3505200"/>
              <a:gd name="connsiteX44" fmla="*/ 1538288 w 6562725"/>
              <a:gd name="connsiteY44" fmla="*/ 1771650 h 3505200"/>
              <a:gd name="connsiteX45" fmla="*/ 1581150 w 6562725"/>
              <a:gd name="connsiteY45" fmla="*/ 1771650 h 3505200"/>
              <a:gd name="connsiteX46" fmla="*/ 1581150 w 6562725"/>
              <a:gd name="connsiteY46" fmla="*/ 1871663 h 3505200"/>
              <a:gd name="connsiteX47" fmla="*/ 1628775 w 6562725"/>
              <a:gd name="connsiteY47" fmla="*/ 1871663 h 3505200"/>
              <a:gd name="connsiteX48" fmla="*/ 1628775 w 6562725"/>
              <a:gd name="connsiteY48" fmla="*/ 1957388 h 3505200"/>
              <a:gd name="connsiteX49" fmla="*/ 1657350 w 6562725"/>
              <a:gd name="connsiteY49" fmla="*/ 1957388 h 3505200"/>
              <a:gd name="connsiteX50" fmla="*/ 1657350 w 6562725"/>
              <a:gd name="connsiteY50" fmla="*/ 2019300 h 3505200"/>
              <a:gd name="connsiteX51" fmla="*/ 1771650 w 6562725"/>
              <a:gd name="connsiteY51" fmla="*/ 2019300 h 3505200"/>
              <a:gd name="connsiteX52" fmla="*/ 1771650 w 6562725"/>
              <a:gd name="connsiteY52" fmla="*/ 2100263 h 3505200"/>
              <a:gd name="connsiteX53" fmla="*/ 1924050 w 6562725"/>
              <a:gd name="connsiteY53" fmla="*/ 2100263 h 3505200"/>
              <a:gd name="connsiteX54" fmla="*/ 1924050 w 6562725"/>
              <a:gd name="connsiteY54" fmla="*/ 2147888 h 3505200"/>
              <a:gd name="connsiteX55" fmla="*/ 1933575 w 6562725"/>
              <a:gd name="connsiteY55" fmla="*/ 2147888 h 3505200"/>
              <a:gd name="connsiteX56" fmla="*/ 1933575 w 6562725"/>
              <a:gd name="connsiteY56" fmla="*/ 2224088 h 3505200"/>
              <a:gd name="connsiteX57" fmla="*/ 1985963 w 6562725"/>
              <a:gd name="connsiteY57" fmla="*/ 2224088 h 3505200"/>
              <a:gd name="connsiteX58" fmla="*/ 1985963 w 6562725"/>
              <a:gd name="connsiteY58" fmla="*/ 2290763 h 3505200"/>
              <a:gd name="connsiteX59" fmla="*/ 2019300 w 6562725"/>
              <a:gd name="connsiteY59" fmla="*/ 2290763 h 3505200"/>
              <a:gd name="connsiteX60" fmla="*/ 2019300 w 6562725"/>
              <a:gd name="connsiteY60" fmla="*/ 2362200 h 3505200"/>
              <a:gd name="connsiteX61" fmla="*/ 2071688 w 6562725"/>
              <a:gd name="connsiteY61" fmla="*/ 2362200 h 3505200"/>
              <a:gd name="connsiteX62" fmla="*/ 2071688 w 6562725"/>
              <a:gd name="connsiteY62" fmla="*/ 2409825 h 3505200"/>
              <a:gd name="connsiteX63" fmla="*/ 2176463 w 6562725"/>
              <a:gd name="connsiteY63" fmla="*/ 2409825 h 3505200"/>
              <a:gd name="connsiteX64" fmla="*/ 2176463 w 6562725"/>
              <a:gd name="connsiteY64" fmla="*/ 2409825 h 3505200"/>
              <a:gd name="connsiteX65" fmla="*/ 2224088 w 6562725"/>
              <a:gd name="connsiteY65" fmla="*/ 2457450 h 3505200"/>
              <a:gd name="connsiteX66" fmla="*/ 2224088 w 6562725"/>
              <a:gd name="connsiteY66" fmla="*/ 2471738 h 3505200"/>
              <a:gd name="connsiteX67" fmla="*/ 2281238 w 6562725"/>
              <a:gd name="connsiteY67" fmla="*/ 2471738 h 3505200"/>
              <a:gd name="connsiteX68" fmla="*/ 2281238 w 6562725"/>
              <a:gd name="connsiteY68" fmla="*/ 2538413 h 3505200"/>
              <a:gd name="connsiteX69" fmla="*/ 2333625 w 6562725"/>
              <a:gd name="connsiteY69" fmla="*/ 2538413 h 3505200"/>
              <a:gd name="connsiteX70" fmla="*/ 2333625 w 6562725"/>
              <a:gd name="connsiteY70" fmla="*/ 2562225 h 3505200"/>
              <a:gd name="connsiteX71" fmla="*/ 2386013 w 6562725"/>
              <a:gd name="connsiteY71" fmla="*/ 2562225 h 3505200"/>
              <a:gd name="connsiteX72" fmla="*/ 2386013 w 6562725"/>
              <a:gd name="connsiteY72" fmla="*/ 2605088 h 3505200"/>
              <a:gd name="connsiteX73" fmla="*/ 2771775 w 6562725"/>
              <a:gd name="connsiteY73" fmla="*/ 2605088 h 3505200"/>
              <a:gd name="connsiteX74" fmla="*/ 2771775 w 6562725"/>
              <a:gd name="connsiteY74" fmla="*/ 2662238 h 3505200"/>
              <a:gd name="connsiteX75" fmla="*/ 2824163 w 6562725"/>
              <a:gd name="connsiteY75" fmla="*/ 2662238 h 3505200"/>
              <a:gd name="connsiteX76" fmla="*/ 2824163 w 6562725"/>
              <a:gd name="connsiteY76" fmla="*/ 2709863 h 3505200"/>
              <a:gd name="connsiteX77" fmla="*/ 2943225 w 6562725"/>
              <a:gd name="connsiteY77" fmla="*/ 2709863 h 3505200"/>
              <a:gd name="connsiteX78" fmla="*/ 2943225 w 6562725"/>
              <a:gd name="connsiteY78" fmla="*/ 2757488 h 3505200"/>
              <a:gd name="connsiteX79" fmla="*/ 3009900 w 6562725"/>
              <a:gd name="connsiteY79" fmla="*/ 2757488 h 3505200"/>
              <a:gd name="connsiteX80" fmla="*/ 3009900 w 6562725"/>
              <a:gd name="connsiteY80" fmla="*/ 2800350 h 3505200"/>
              <a:gd name="connsiteX81" fmla="*/ 3090863 w 6562725"/>
              <a:gd name="connsiteY81" fmla="*/ 2809875 h 3505200"/>
              <a:gd name="connsiteX82" fmla="*/ 3081337 w 6562725"/>
              <a:gd name="connsiteY82" fmla="*/ 2886076 h 3505200"/>
              <a:gd name="connsiteX83" fmla="*/ 3195638 w 6562725"/>
              <a:gd name="connsiteY83" fmla="*/ 2890838 h 3505200"/>
              <a:gd name="connsiteX84" fmla="*/ 3195638 w 6562725"/>
              <a:gd name="connsiteY84" fmla="*/ 2928938 h 3505200"/>
              <a:gd name="connsiteX85" fmla="*/ 3314700 w 6562725"/>
              <a:gd name="connsiteY85" fmla="*/ 2928938 h 3505200"/>
              <a:gd name="connsiteX86" fmla="*/ 3314700 w 6562725"/>
              <a:gd name="connsiteY86" fmla="*/ 2995613 h 3505200"/>
              <a:gd name="connsiteX87" fmla="*/ 3776663 w 6562725"/>
              <a:gd name="connsiteY87" fmla="*/ 2995613 h 3505200"/>
              <a:gd name="connsiteX88" fmla="*/ 3776663 w 6562725"/>
              <a:gd name="connsiteY88" fmla="*/ 3081338 h 3505200"/>
              <a:gd name="connsiteX89" fmla="*/ 3981450 w 6562725"/>
              <a:gd name="connsiteY89" fmla="*/ 3081338 h 3505200"/>
              <a:gd name="connsiteX90" fmla="*/ 3981450 w 6562725"/>
              <a:gd name="connsiteY90" fmla="*/ 3138488 h 3505200"/>
              <a:gd name="connsiteX91" fmla="*/ 4024313 w 6562725"/>
              <a:gd name="connsiteY91" fmla="*/ 3138488 h 3505200"/>
              <a:gd name="connsiteX92" fmla="*/ 4024313 w 6562725"/>
              <a:gd name="connsiteY92" fmla="*/ 3209925 h 3505200"/>
              <a:gd name="connsiteX93" fmla="*/ 4081463 w 6562725"/>
              <a:gd name="connsiteY93" fmla="*/ 3209925 h 3505200"/>
              <a:gd name="connsiteX94" fmla="*/ 4081463 w 6562725"/>
              <a:gd name="connsiteY94" fmla="*/ 3262313 h 3505200"/>
              <a:gd name="connsiteX95" fmla="*/ 4500563 w 6562725"/>
              <a:gd name="connsiteY95" fmla="*/ 3262313 h 3505200"/>
              <a:gd name="connsiteX96" fmla="*/ 4500563 w 6562725"/>
              <a:gd name="connsiteY96" fmla="*/ 3314700 h 3505200"/>
              <a:gd name="connsiteX97" fmla="*/ 6562725 w 6562725"/>
              <a:gd name="connsiteY97" fmla="*/ 3314700 h 3505200"/>
              <a:gd name="connsiteX98" fmla="*/ 6562725 w 6562725"/>
              <a:gd name="connsiteY98" fmla="*/ 3505200 h 3505200"/>
              <a:gd name="connsiteX0" fmla="*/ 0 w 6562725"/>
              <a:gd name="connsiteY0" fmla="*/ 0 h 3505200"/>
              <a:gd name="connsiteX1" fmla="*/ 323850 w 6562725"/>
              <a:gd name="connsiteY1" fmla="*/ 0 h 3505200"/>
              <a:gd name="connsiteX2" fmla="*/ 323850 w 6562725"/>
              <a:gd name="connsiteY2" fmla="*/ 47625 h 3505200"/>
              <a:gd name="connsiteX3" fmla="*/ 371475 w 6562725"/>
              <a:gd name="connsiteY3" fmla="*/ 47625 h 3505200"/>
              <a:gd name="connsiteX4" fmla="*/ 371475 w 6562725"/>
              <a:gd name="connsiteY4" fmla="*/ 95250 h 3505200"/>
              <a:gd name="connsiteX5" fmla="*/ 414338 w 6562725"/>
              <a:gd name="connsiteY5" fmla="*/ 95250 h 3505200"/>
              <a:gd name="connsiteX6" fmla="*/ 414338 w 6562725"/>
              <a:gd name="connsiteY6" fmla="*/ 142875 h 3505200"/>
              <a:gd name="connsiteX7" fmla="*/ 442913 w 6562725"/>
              <a:gd name="connsiteY7" fmla="*/ 142875 h 3505200"/>
              <a:gd name="connsiteX8" fmla="*/ 442913 w 6562725"/>
              <a:gd name="connsiteY8" fmla="*/ 142875 h 3505200"/>
              <a:gd name="connsiteX9" fmla="*/ 476250 w 6562725"/>
              <a:gd name="connsiteY9" fmla="*/ 176212 h 3505200"/>
              <a:gd name="connsiteX10" fmla="*/ 476250 w 6562725"/>
              <a:gd name="connsiteY10" fmla="*/ 328613 h 3505200"/>
              <a:gd name="connsiteX11" fmla="*/ 476250 w 6562725"/>
              <a:gd name="connsiteY11" fmla="*/ 461963 h 3505200"/>
              <a:gd name="connsiteX12" fmla="*/ 509588 w 6562725"/>
              <a:gd name="connsiteY12" fmla="*/ 461963 h 3505200"/>
              <a:gd name="connsiteX13" fmla="*/ 509588 w 6562725"/>
              <a:gd name="connsiteY13" fmla="*/ 600075 h 3505200"/>
              <a:gd name="connsiteX14" fmla="*/ 523875 w 6562725"/>
              <a:gd name="connsiteY14" fmla="*/ 600075 h 3505200"/>
              <a:gd name="connsiteX15" fmla="*/ 523875 w 6562725"/>
              <a:gd name="connsiteY15" fmla="*/ 714375 h 3505200"/>
              <a:gd name="connsiteX16" fmla="*/ 557213 w 6562725"/>
              <a:gd name="connsiteY16" fmla="*/ 714375 h 3505200"/>
              <a:gd name="connsiteX17" fmla="*/ 557213 w 6562725"/>
              <a:gd name="connsiteY17" fmla="*/ 862013 h 3505200"/>
              <a:gd name="connsiteX18" fmla="*/ 642938 w 6562725"/>
              <a:gd name="connsiteY18" fmla="*/ 862013 h 3505200"/>
              <a:gd name="connsiteX19" fmla="*/ 642938 w 6562725"/>
              <a:gd name="connsiteY19" fmla="*/ 938213 h 3505200"/>
              <a:gd name="connsiteX20" fmla="*/ 766763 w 6562725"/>
              <a:gd name="connsiteY20" fmla="*/ 938213 h 3505200"/>
              <a:gd name="connsiteX21" fmla="*/ 766763 w 6562725"/>
              <a:gd name="connsiteY21" fmla="*/ 1038225 h 3505200"/>
              <a:gd name="connsiteX22" fmla="*/ 819150 w 6562725"/>
              <a:gd name="connsiteY22" fmla="*/ 1038225 h 3505200"/>
              <a:gd name="connsiteX23" fmla="*/ 819150 w 6562725"/>
              <a:gd name="connsiteY23" fmla="*/ 1128713 h 3505200"/>
              <a:gd name="connsiteX24" fmla="*/ 928688 w 6562725"/>
              <a:gd name="connsiteY24" fmla="*/ 1128713 h 3505200"/>
              <a:gd name="connsiteX25" fmla="*/ 928688 w 6562725"/>
              <a:gd name="connsiteY25" fmla="*/ 1200150 h 3505200"/>
              <a:gd name="connsiteX26" fmla="*/ 990600 w 6562725"/>
              <a:gd name="connsiteY26" fmla="*/ 1200150 h 3505200"/>
              <a:gd name="connsiteX27" fmla="*/ 990600 w 6562725"/>
              <a:gd name="connsiteY27" fmla="*/ 1243013 h 3505200"/>
              <a:gd name="connsiteX28" fmla="*/ 990600 w 6562725"/>
              <a:gd name="connsiteY28" fmla="*/ 1243013 h 3505200"/>
              <a:gd name="connsiteX29" fmla="*/ 990600 w 6562725"/>
              <a:gd name="connsiteY29" fmla="*/ 1319213 h 3505200"/>
              <a:gd name="connsiteX30" fmla="*/ 1042988 w 6562725"/>
              <a:gd name="connsiteY30" fmla="*/ 1323975 h 3505200"/>
              <a:gd name="connsiteX31" fmla="*/ 1042988 w 6562725"/>
              <a:gd name="connsiteY31" fmla="*/ 1328738 h 3505200"/>
              <a:gd name="connsiteX32" fmla="*/ 1042988 w 6562725"/>
              <a:gd name="connsiteY32" fmla="*/ 1352550 h 3505200"/>
              <a:gd name="connsiteX33" fmla="*/ 1090613 w 6562725"/>
              <a:gd name="connsiteY33" fmla="*/ 1352550 h 3505200"/>
              <a:gd name="connsiteX34" fmla="*/ 1090613 w 6562725"/>
              <a:gd name="connsiteY34" fmla="*/ 1433513 h 3505200"/>
              <a:gd name="connsiteX35" fmla="*/ 1200150 w 6562725"/>
              <a:gd name="connsiteY35" fmla="*/ 1433513 h 3505200"/>
              <a:gd name="connsiteX36" fmla="*/ 1200150 w 6562725"/>
              <a:gd name="connsiteY36" fmla="*/ 1495425 h 3505200"/>
              <a:gd name="connsiteX37" fmla="*/ 1319213 w 6562725"/>
              <a:gd name="connsiteY37" fmla="*/ 1495425 h 3505200"/>
              <a:gd name="connsiteX38" fmla="*/ 1319213 w 6562725"/>
              <a:gd name="connsiteY38" fmla="*/ 1547813 h 3505200"/>
              <a:gd name="connsiteX39" fmla="*/ 1419225 w 6562725"/>
              <a:gd name="connsiteY39" fmla="*/ 1547813 h 3505200"/>
              <a:gd name="connsiteX40" fmla="*/ 1419225 w 6562725"/>
              <a:gd name="connsiteY40" fmla="*/ 1643063 h 3505200"/>
              <a:gd name="connsiteX41" fmla="*/ 1504950 w 6562725"/>
              <a:gd name="connsiteY41" fmla="*/ 1643063 h 3505200"/>
              <a:gd name="connsiteX42" fmla="*/ 1504950 w 6562725"/>
              <a:gd name="connsiteY42" fmla="*/ 1733550 h 3505200"/>
              <a:gd name="connsiteX43" fmla="*/ 1538288 w 6562725"/>
              <a:gd name="connsiteY43" fmla="*/ 1733550 h 3505200"/>
              <a:gd name="connsiteX44" fmla="*/ 1538288 w 6562725"/>
              <a:gd name="connsiteY44" fmla="*/ 1771650 h 3505200"/>
              <a:gd name="connsiteX45" fmla="*/ 1581150 w 6562725"/>
              <a:gd name="connsiteY45" fmla="*/ 1771650 h 3505200"/>
              <a:gd name="connsiteX46" fmla="*/ 1581150 w 6562725"/>
              <a:gd name="connsiteY46" fmla="*/ 1871663 h 3505200"/>
              <a:gd name="connsiteX47" fmla="*/ 1628775 w 6562725"/>
              <a:gd name="connsiteY47" fmla="*/ 1871663 h 3505200"/>
              <a:gd name="connsiteX48" fmla="*/ 1628775 w 6562725"/>
              <a:gd name="connsiteY48" fmla="*/ 1957388 h 3505200"/>
              <a:gd name="connsiteX49" fmla="*/ 1657350 w 6562725"/>
              <a:gd name="connsiteY49" fmla="*/ 1957388 h 3505200"/>
              <a:gd name="connsiteX50" fmla="*/ 1657350 w 6562725"/>
              <a:gd name="connsiteY50" fmla="*/ 2019300 h 3505200"/>
              <a:gd name="connsiteX51" fmla="*/ 1771650 w 6562725"/>
              <a:gd name="connsiteY51" fmla="*/ 2019300 h 3505200"/>
              <a:gd name="connsiteX52" fmla="*/ 1771650 w 6562725"/>
              <a:gd name="connsiteY52" fmla="*/ 2100263 h 3505200"/>
              <a:gd name="connsiteX53" fmla="*/ 1924050 w 6562725"/>
              <a:gd name="connsiteY53" fmla="*/ 2100263 h 3505200"/>
              <a:gd name="connsiteX54" fmla="*/ 1924050 w 6562725"/>
              <a:gd name="connsiteY54" fmla="*/ 2147888 h 3505200"/>
              <a:gd name="connsiteX55" fmla="*/ 1933575 w 6562725"/>
              <a:gd name="connsiteY55" fmla="*/ 2147888 h 3505200"/>
              <a:gd name="connsiteX56" fmla="*/ 1933575 w 6562725"/>
              <a:gd name="connsiteY56" fmla="*/ 2224088 h 3505200"/>
              <a:gd name="connsiteX57" fmla="*/ 1985963 w 6562725"/>
              <a:gd name="connsiteY57" fmla="*/ 2224088 h 3505200"/>
              <a:gd name="connsiteX58" fmla="*/ 1985963 w 6562725"/>
              <a:gd name="connsiteY58" fmla="*/ 2290763 h 3505200"/>
              <a:gd name="connsiteX59" fmla="*/ 2019300 w 6562725"/>
              <a:gd name="connsiteY59" fmla="*/ 2290763 h 3505200"/>
              <a:gd name="connsiteX60" fmla="*/ 2019300 w 6562725"/>
              <a:gd name="connsiteY60" fmla="*/ 2362200 h 3505200"/>
              <a:gd name="connsiteX61" fmla="*/ 2071688 w 6562725"/>
              <a:gd name="connsiteY61" fmla="*/ 2362200 h 3505200"/>
              <a:gd name="connsiteX62" fmla="*/ 2071688 w 6562725"/>
              <a:gd name="connsiteY62" fmla="*/ 2409825 h 3505200"/>
              <a:gd name="connsiteX63" fmla="*/ 2176463 w 6562725"/>
              <a:gd name="connsiteY63" fmla="*/ 2409825 h 3505200"/>
              <a:gd name="connsiteX64" fmla="*/ 2176463 w 6562725"/>
              <a:gd name="connsiteY64" fmla="*/ 2409825 h 3505200"/>
              <a:gd name="connsiteX65" fmla="*/ 2224088 w 6562725"/>
              <a:gd name="connsiteY65" fmla="*/ 2457450 h 3505200"/>
              <a:gd name="connsiteX66" fmla="*/ 2224088 w 6562725"/>
              <a:gd name="connsiteY66" fmla="*/ 2471738 h 3505200"/>
              <a:gd name="connsiteX67" fmla="*/ 2281238 w 6562725"/>
              <a:gd name="connsiteY67" fmla="*/ 2471738 h 3505200"/>
              <a:gd name="connsiteX68" fmla="*/ 2281238 w 6562725"/>
              <a:gd name="connsiteY68" fmla="*/ 2538413 h 3505200"/>
              <a:gd name="connsiteX69" fmla="*/ 2333625 w 6562725"/>
              <a:gd name="connsiteY69" fmla="*/ 2538413 h 3505200"/>
              <a:gd name="connsiteX70" fmla="*/ 2333625 w 6562725"/>
              <a:gd name="connsiteY70" fmla="*/ 2562225 h 3505200"/>
              <a:gd name="connsiteX71" fmla="*/ 2386013 w 6562725"/>
              <a:gd name="connsiteY71" fmla="*/ 2562225 h 3505200"/>
              <a:gd name="connsiteX72" fmla="*/ 2386013 w 6562725"/>
              <a:gd name="connsiteY72" fmla="*/ 2605088 h 3505200"/>
              <a:gd name="connsiteX73" fmla="*/ 2771775 w 6562725"/>
              <a:gd name="connsiteY73" fmla="*/ 2605088 h 3505200"/>
              <a:gd name="connsiteX74" fmla="*/ 2771775 w 6562725"/>
              <a:gd name="connsiteY74" fmla="*/ 2662238 h 3505200"/>
              <a:gd name="connsiteX75" fmla="*/ 2824163 w 6562725"/>
              <a:gd name="connsiteY75" fmla="*/ 2662238 h 3505200"/>
              <a:gd name="connsiteX76" fmla="*/ 2824163 w 6562725"/>
              <a:gd name="connsiteY76" fmla="*/ 2709863 h 3505200"/>
              <a:gd name="connsiteX77" fmla="*/ 2943225 w 6562725"/>
              <a:gd name="connsiteY77" fmla="*/ 2709863 h 3505200"/>
              <a:gd name="connsiteX78" fmla="*/ 2943225 w 6562725"/>
              <a:gd name="connsiteY78" fmla="*/ 2757488 h 3505200"/>
              <a:gd name="connsiteX79" fmla="*/ 3009900 w 6562725"/>
              <a:gd name="connsiteY79" fmla="*/ 2757488 h 3505200"/>
              <a:gd name="connsiteX80" fmla="*/ 3009900 w 6562725"/>
              <a:gd name="connsiteY80" fmla="*/ 2800350 h 3505200"/>
              <a:gd name="connsiteX81" fmla="*/ 3081338 w 6562725"/>
              <a:gd name="connsiteY81" fmla="*/ 2800350 h 3505200"/>
              <a:gd name="connsiteX82" fmla="*/ 3081337 w 6562725"/>
              <a:gd name="connsiteY82" fmla="*/ 2886076 h 3505200"/>
              <a:gd name="connsiteX83" fmla="*/ 3195638 w 6562725"/>
              <a:gd name="connsiteY83" fmla="*/ 2890838 h 3505200"/>
              <a:gd name="connsiteX84" fmla="*/ 3195638 w 6562725"/>
              <a:gd name="connsiteY84" fmla="*/ 2928938 h 3505200"/>
              <a:gd name="connsiteX85" fmla="*/ 3314700 w 6562725"/>
              <a:gd name="connsiteY85" fmla="*/ 2928938 h 3505200"/>
              <a:gd name="connsiteX86" fmla="*/ 3314700 w 6562725"/>
              <a:gd name="connsiteY86" fmla="*/ 2995613 h 3505200"/>
              <a:gd name="connsiteX87" fmla="*/ 3776663 w 6562725"/>
              <a:gd name="connsiteY87" fmla="*/ 2995613 h 3505200"/>
              <a:gd name="connsiteX88" fmla="*/ 3776663 w 6562725"/>
              <a:gd name="connsiteY88" fmla="*/ 3081338 h 3505200"/>
              <a:gd name="connsiteX89" fmla="*/ 3981450 w 6562725"/>
              <a:gd name="connsiteY89" fmla="*/ 3081338 h 3505200"/>
              <a:gd name="connsiteX90" fmla="*/ 3981450 w 6562725"/>
              <a:gd name="connsiteY90" fmla="*/ 3138488 h 3505200"/>
              <a:gd name="connsiteX91" fmla="*/ 4024313 w 6562725"/>
              <a:gd name="connsiteY91" fmla="*/ 3138488 h 3505200"/>
              <a:gd name="connsiteX92" fmla="*/ 4024313 w 6562725"/>
              <a:gd name="connsiteY92" fmla="*/ 3209925 h 3505200"/>
              <a:gd name="connsiteX93" fmla="*/ 4081463 w 6562725"/>
              <a:gd name="connsiteY93" fmla="*/ 3209925 h 3505200"/>
              <a:gd name="connsiteX94" fmla="*/ 4081463 w 6562725"/>
              <a:gd name="connsiteY94" fmla="*/ 3262313 h 3505200"/>
              <a:gd name="connsiteX95" fmla="*/ 4500563 w 6562725"/>
              <a:gd name="connsiteY95" fmla="*/ 3262313 h 3505200"/>
              <a:gd name="connsiteX96" fmla="*/ 4500563 w 6562725"/>
              <a:gd name="connsiteY96" fmla="*/ 3314700 h 3505200"/>
              <a:gd name="connsiteX97" fmla="*/ 6562725 w 6562725"/>
              <a:gd name="connsiteY97" fmla="*/ 3314700 h 3505200"/>
              <a:gd name="connsiteX98" fmla="*/ 6562725 w 6562725"/>
              <a:gd name="connsiteY98" fmla="*/ 3505200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6562725" h="3505200">
                <a:moveTo>
                  <a:pt x="0" y="0"/>
                </a:moveTo>
                <a:lnTo>
                  <a:pt x="323850" y="0"/>
                </a:lnTo>
                <a:lnTo>
                  <a:pt x="323850" y="47625"/>
                </a:lnTo>
                <a:lnTo>
                  <a:pt x="371475" y="47625"/>
                </a:lnTo>
                <a:lnTo>
                  <a:pt x="371475" y="95250"/>
                </a:lnTo>
                <a:lnTo>
                  <a:pt x="414338" y="95250"/>
                </a:lnTo>
                <a:lnTo>
                  <a:pt x="414338" y="142875"/>
                </a:lnTo>
                <a:lnTo>
                  <a:pt x="442913" y="142875"/>
                </a:lnTo>
                <a:lnTo>
                  <a:pt x="442913" y="142875"/>
                </a:lnTo>
                <a:lnTo>
                  <a:pt x="476250" y="176212"/>
                </a:lnTo>
                <a:lnTo>
                  <a:pt x="476250" y="328613"/>
                </a:lnTo>
                <a:lnTo>
                  <a:pt x="476250" y="461963"/>
                </a:lnTo>
                <a:lnTo>
                  <a:pt x="509588" y="461963"/>
                </a:lnTo>
                <a:lnTo>
                  <a:pt x="509588" y="600075"/>
                </a:lnTo>
                <a:lnTo>
                  <a:pt x="523875" y="600075"/>
                </a:lnTo>
                <a:lnTo>
                  <a:pt x="523875" y="714375"/>
                </a:lnTo>
                <a:lnTo>
                  <a:pt x="557213" y="714375"/>
                </a:lnTo>
                <a:lnTo>
                  <a:pt x="557213" y="862013"/>
                </a:lnTo>
                <a:lnTo>
                  <a:pt x="642938" y="862013"/>
                </a:lnTo>
                <a:lnTo>
                  <a:pt x="642938" y="938213"/>
                </a:lnTo>
                <a:lnTo>
                  <a:pt x="766763" y="938213"/>
                </a:lnTo>
                <a:lnTo>
                  <a:pt x="766763" y="1038225"/>
                </a:lnTo>
                <a:lnTo>
                  <a:pt x="819150" y="1038225"/>
                </a:lnTo>
                <a:lnTo>
                  <a:pt x="819150" y="1128713"/>
                </a:lnTo>
                <a:lnTo>
                  <a:pt x="928688" y="1128713"/>
                </a:lnTo>
                <a:lnTo>
                  <a:pt x="928688" y="1200150"/>
                </a:lnTo>
                <a:lnTo>
                  <a:pt x="990600" y="1200150"/>
                </a:lnTo>
                <a:lnTo>
                  <a:pt x="990600" y="1243013"/>
                </a:lnTo>
                <a:lnTo>
                  <a:pt x="990600" y="1243013"/>
                </a:lnTo>
                <a:lnTo>
                  <a:pt x="990600" y="1319213"/>
                </a:lnTo>
                <a:cubicBezTo>
                  <a:pt x="1039805" y="1324133"/>
                  <a:pt x="1022271" y="1323975"/>
                  <a:pt x="1042988" y="1323975"/>
                </a:cubicBezTo>
                <a:lnTo>
                  <a:pt x="1042988" y="1328738"/>
                </a:lnTo>
                <a:lnTo>
                  <a:pt x="1042988" y="1352550"/>
                </a:lnTo>
                <a:lnTo>
                  <a:pt x="1090613" y="1352550"/>
                </a:lnTo>
                <a:lnTo>
                  <a:pt x="1090613" y="1433513"/>
                </a:lnTo>
                <a:lnTo>
                  <a:pt x="1200150" y="1433513"/>
                </a:lnTo>
                <a:lnTo>
                  <a:pt x="1200150" y="1495425"/>
                </a:lnTo>
                <a:lnTo>
                  <a:pt x="1319213" y="1495425"/>
                </a:lnTo>
                <a:lnTo>
                  <a:pt x="1319213" y="1547813"/>
                </a:lnTo>
                <a:lnTo>
                  <a:pt x="1419225" y="1547813"/>
                </a:lnTo>
                <a:lnTo>
                  <a:pt x="1419225" y="1643063"/>
                </a:lnTo>
                <a:lnTo>
                  <a:pt x="1504950" y="1643063"/>
                </a:lnTo>
                <a:lnTo>
                  <a:pt x="1504950" y="1733550"/>
                </a:lnTo>
                <a:lnTo>
                  <a:pt x="1538288" y="1733550"/>
                </a:lnTo>
                <a:lnTo>
                  <a:pt x="1538288" y="1771650"/>
                </a:lnTo>
                <a:lnTo>
                  <a:pt x="1581150" y="1771650"/>
                </a:lnTo>
                <a:lnTo>
                  <a:pt x="1581150" y="1871663"/>
                </a:lnTo>
                <a:lnTo>
                  <a:pt x="1628775" y="1871663"/>
                </a:lnTo>
                <a:lnTo>
                  <a:pt x="1628775" y="1957388"/>
                </a:lnTo>
                <a:lnTo>
                  <a:pt x="1657350" y="1957388"/>
                </a:lnTo>
                <a:lnTo>
                  <a:pt x="1657350" y="2019300"/>
                </a:lnTo>
                <a:lnTo>
                  <a:pt x="1771650" y="2019300"/>
                </a:lnTo>
                <a:lnTo>
                  <a:pt x="1771650" y="2100263"/>
                </a:lnTo>
                <a:lnTo>
                  <a:pt x="1924050" y="2100263"/>
                </a:lnTo>
                <a:lnTo>
                  <a:pt x="1924050" y="2147888"/>
                </a:lnTo>
                <a:lnTo>
                  <a:pt x="1933575" y="2147888"/>
                </a:lnTo>
                <a:lnTo>
                  <a:pt x="1933575" y="2224088"/>
                </a:lnTo>
                <a:lnTo>
                  <a:pt x="1985963" y="2224088"/>
                </a:lnTo>
                <a:lnTo>
                  <a:pt x="1985963" y="2290763"/>
                </a:lnTo>
                <a:lnTo>
                  <a:pt x="2019300" y="2290763"/>
                </a:lnTo>
                <a:lnTo>
                  <a:pt x="2019300" y="2362200"/>
                </a:lnTo>
                <a:lnTo>
                  <a:pt x="2071688" y="2362200"/>
                </a:lnTo>
                <a:lnTo>
                  <a:pt x="2071688" y="2409825"/>
                </a:lnTo>
                <a:lnTo>
                  <a:pt x="2176463" y="2409825"/>
                </a:lnTo>
                <a:lnTo>
                  <a:pt x="2176463" y="2409825"/>
                </a:lnTo>
                <a:lnTo>
                  <a:pt x="2224088" y="2457450"/>
                </a:lnTo>
                <a:lnTo>
                  <a:pt x="2224088" y="2471738"/>
                </a:lnTo>
                <a:lnTo>
                  <a:pt x="2281238" y="2471738"/>
                </a:lnTo>
                <a:lnTo>
                  <a:pt x="2281238" y="2538413"/>
                </a:lnTo>
                <a:lnTo>
                  <a:pt x="2333625" y="2538413"/>
                </a:lnTo>
                <a:lnTo>
                  <a:pt x="2333625" y="2562225"/>
                </a:lnTo>
                <a:lnTo>
                  <a:pt x="2386013" y="2562225"/>
                </a:lnTo>
                <a:lnTo>
                  <a:pt x="2386013" y="2605088"/>
                </a:lnTo>
                <a:lnTo>
                  <a:pt x="2771775" y="2605088"/>
                </a:lnTo>
                <a:lnTo>
                  <a:pt x="2771775" y="2662238"/>
                </a:lnTo>
                <a:lnTo>
                  <a:pt x="2824163" y="2662238"/>
                </a:lnTo>
                <a:lnTo>
                  <a:pt x="2824163" y="2709863"/>
                </a:lnTo>
                <a:lnTo>
                  <a:pt x="2943225" y="2709863"/>
                </a:lnTo>
                <a:lnTo>
                  <a:pt x="2943225" y="2757488"/>
                </a:lnTo>
                <a:lnTo>
                  <a:pt x="3009900" y="2757488"/>
                </a:lnTo>
                <a:lnTo>
                  <a:pt x="3009900" y="2800350"/>
                </a:lnTo>
                <a:lnTo>
                  <a:pt x="3081338" y="2800350"/>
                </a:lnTo>
                <a:cubicBezTo>
                  <a:pt x="3081338" y="2828925"/>
                  <a:pt x="3081337" y="2857501"/>
                  <a:pt x="3081337" y="2886076"/>
                </a:cubicBezTo>
                <a:lnTo>
                  <a:pt x="3195638" y="2890838"/>
                </a:lnTo>
                <a:lnTo>
                  <a:pt x="3195638" y="2928938"/>
                </a:lnTo>
                <a:lnTo>
                  <a:pt x="3314700" y="2928938"/>
                </a:lnTo>
                <a:lnTo>
                  <a:pt x="3314700" y="2995613"/>
                </a:lnTo>
                <a:lnTo>
                  <a:pt x="3776663" y="2995613"/>
                </a:lnTo>
                <a:lnTo>
                  <a:pt x="3776663" y="3081338"/>
                </a:lnTo>
                <a:lnTo>
                  <a:pt x="3981450" y="3081338"/>
                </a:lnTo>
                <a:lnTo>
                  <a:pt x="3981450" y="3138488"/>
                </a:lnTo>
                <a:lnTo>
                  <a:pt x="4024313" y="3138488"/>
                </a:lnTo>
                <a:lnTo>
                  <a:pt x="4024313" y="3209925"/>
                </a:lnTo>
                <a:lnTo>
                  <a:pt x="4081463" y="3209925"/>
                </a:lnTo>
                <a:lnTo>
                  <a:pt x="4081463" y="3262313"/>
                </a:lnTo>
                <a:lnTo>
                  <a:pt x="4500563" y="3262313"/>
                </a:lnTo>
                <a:lnTo>
                  <a:pt x="4500563" y="3314700"/>
                </a:lnTo>
                <a:lnTo>
                  <a:pt x="6562725" y="3314700"/>
                </a:lnTo>
                <a:lnTo>
                  <a:pt x="6562725" y="350520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 name="Freeform: Shape 16">
            <a:extLst>
              <a:ext uri="{FF2B5EF4-FFF2-40B4-BE49-F238E27FC236}">
                <a16:creationId xmlns:a16="http://schemas.microsoft.com/office/drawing/2014/main" id="{A30A8A7A-23BA-40F0-B5E9-2A41767F4826}"/>
              </a:ext>
            </a:extLst>
          </p:cNvPr>
          <p:cNvSpPr/>
          <p:nvPr/>
        </p:nvSpPr>
        <p:spPr bwMode="auto">
          <a:xfrm>
            <a:off x="3257550" y="1571625"/>
            <a:ext cx="5595938" cy="3419475"/>
          </a:xfrm>
          <a:custGeom>
            <a:avLst/>
            <a:gdLst>
              <a:gd name="connsiteX0" fmla="*/ 0 w 5595938"/>
              <a:gd name="connsiteY0" fmla="*/ 0 h 3419475"/>
              <a:gd name="connsiteX1" fmla="*/ 133350 w 5595938"/>
              <a:gd name="connsiteY1" fmla="*/ 0 h 3419475"/>
              <a:gd name="connsiteX2" fmla="*/ 133350 w 5595938"/>
              <a:gd name="connsiteY2" fmla="*/ 38100 h 3419475"/>
              <a:gd name="connsiteX3" fmla="*/ 290513 w 5595938"/>
              <a:gd name="connsiteY3" fmla="*/ 38100 h 3419475"/>
              <a:gd name="connsiteX4" fmla="*/ 290513 w 5595938"/>
              <a:gd name="connsiteY4" fmla="*/ 123825 h 3419475"/>
              <a:gd name="connsiteX5" fmla="*/ 352425 w 5595938"/>
              <a:gd name="connsiteY5" fmla="*/ 123825 h 3419475"/>
              <a:gd name="connsiteX6" fmla="*/ 352425 w 5595938"/>
              <a:gd name="connsiteY6" fmla="*/ 219075 h 3419475"/>
              <a:gd name="connsiteX7" fmla="*/ 395288 w 5595938"/>
              <a:gd name="connsiteY7" fmla="*/ 219075 h 3419475"/>
              <a:gd name="connsiteX8" fmla="*/ 395288 w 5595938"/>
              <a:gd name="connsiteY8" fmla="*/ 290513 h 3419475"/>
              <a:gd name="connsiteX9" fmla="*/ 433388 w 5595938"/>
              <a:gd name="connsiteY9" fmla="*/ 290513 h 3419475"/>
              <a:gd name="connsiteX10" fmla="*/ 433388 w 5595938"/>
              <a:gd name="connsiteY10" fmla="*/ 428625 h 3419475"/>
              <a:gd name="connsiteX11" fmla="*/ 457200 w 5595938"/>
              <a:gd name="connsiteY11" fmla="*/ 428625 h 3419475"/>
              <a:gd name="connsiteX12" fmla="*/ 457200 w 5595938"/>
              <a:gd name="connsiteY12" fmla="*/ 538163 h 3419475"/>
              <a:gd name="connsiteX13" fmla="*/ 471488 w 5595938"/>
              <a:gd name="connsiteY13" fmla="*/ 538163 h 3419475"/>
              <a:gd name="connsiteX14" fmla="*/ 471488 w 5595938"/>
              <a:gd name="connsiteY14" fmla="*/ 685800 h 3419475"/>
              <a:gd name="connsiteX15" fmla="*/ 490538 w 5595938"/>
              <a:gd name="connsiteY15" fmla="*/ 704850 h 3419475"/>
              <a:gd name="connsiteX16" fmla="*/ 490538 w 5595938"/>
              <a:gd name="connsiteY16" fmla="*/ 866775 h 3419475"/>
              <a:gd name="connsiteX17" fmla="*/ 533400 w 5595938"/>
              <a:gd name="connsiteY17" fmla="*/ 866775 h 3419475"/>
              <a:gd name="connsiteX18" fmla="*/ 533400 w 5595938"/>
              <a:gd name="connsiteY18" fmla="*/ 1181100 h 3419475"/>
              <a:gd name="connsiteX19" fmla="*/ 533400 w 5595938"/>
              <a:gd name="connsiteY19" fmla="*/ 1257300 h 3419475"/>
              <a:gd name="connsiteX20" fmla="*/ 557213 w 5595938"/>
              <a:gd name="connsiteY20" fmla="*/ 1257300 h 3419475"/>
              <a:gd name="connsiteX21" fmla="*/ 557213 w 5595938"/>
              <a:gd name="connsiteY21" fmla="*/ 1576388 h 3419475"/>
              <a:gd name="connsiteX22" fmla="*/ 600075 w 5595938"/>
              <a:gd name="connsiteY22" fmla="*/ 1576388 h 3419475"/>
              <a:gd name="connsiteX23" fmla="*/ 600075 w 5595938"/>
              <a:gd name="connsiteY23" fmla="*/ 1643063 h 3419475"/>
              <a:gd name="connsiteX24" fmla="*/ 638175 w 5595938"/>
              <a:gd name="connsiteY24" fmla="*/ 1643063 h 3419475"/>
              <a:gd name="connsiteX25" fmla="*/ 638175 w 5595938"/>
              <a:gd name="connsiteY25" fmla="*/ 1690688 h 3419475"/>
              <a:gd name="connsiteX26" fmla="*/ 681038 w 5595938"/>
              <a:gd name="connsiteY26" fmla="*/ 1690688 h 3419475"/>
              <a:gd name="connsiteX27" fmla="*/ 681038 w 5595938"/>
              <a:gd name="connsiteY27" fmla="*/ 1747838 h 3419475"/>
              <a:gd name="connsiteX28" fmla="*/ 728663 w 5595938"/>
              <a:gd name="connsiteY28" fmla="*/ 1747838 h 3419475"/>
              <a:gd name="connsiteX29" fmla="*/ 728663 w 5595938"/>
              <a:gd name="connsiteY29" fmla="*/ 1809750 h 3419475"/>
              <a:gd name="connsiteX30" fmla="*/ 785813 w 5595938"/>
              <a:gd name="connsiteY30" fmla="*/ 1809750 h 3419475"/>
              <a:gd name="connsiteX31" fmla="*/ 785813 w 5595938"/>
              <a:gd name="connsiteY31" fmla="*/ 1847850 h 3419475"/>
              <a:gd name="connsiteX32" fmla="*/ 823913 w 5595938"/>
              <a:gd name="connsiteY32" fmla="*/ 1847850 h 3419475"/>
              <a:gd name="connsiteX33" fmla="*/ 823913 w 5595938"/>
              <a:gd name="connsiteY33" fmla="*/ 1885950 h 3419475"/>
              <a:gd name="connsiteX34" fmla="*/ 904875 w 5595938"/>
              <a:gd name="connsiteY34" fmla="*/ 1885950 h 3419475"/>
              <a:gd name="connsiteX35" fmla="*/ 904875 w 5595938"/>
              <a:gd name="connsiteY35" fmla="*/ 1947863 h 3419475"/>
              <a:gd name="connsiteX36" fmla="*/ 962025 w 5595938"/>
              <a:gd name="connsiteY36" fmla="*/ 1947863 h 3419475"/>
              <a:gd name="connsiteX37" fmla="*/ 962025 w 5595938"/>
              <a:gd name="connsiteY37" fmla="*/ 2052638 h 3419475"/>
              <a:gd name="connsiteX38" fmla="*/ 1014413 w 5595938"/>
              <a:gd name="connsiteY38" fmla="*/ 2052638 h 3419475"/>
              <a:gd name="connsiteX39" fmla="*/ 1014413 w 5595938"/>
              <a:gd name="connsiteY39" fmla="*/ 2185988 h 3419475"/>
              <a:gd name="connsiteX40" fmla="*/ 1090613 w 5595938"/>
              <a:gd name="connsiteY40" fmla="*/ 2185988 h 3419475"/>
              <a:gd name="connsiteX41" fmla="*/ 1090613 w 5595938"/>
              <a:gd name="connsiteY41" fmla="*/ 2233613 h 3419475"/>
              <a:gd name="connsiteX42" fmla="*/ 1133475 w 5595938"/>
              <a:gd name="connsiteY42" fmla="*/ 2233613 h 3419475"/>
              <a:gd name="connsiteX43" fmla="*/ 1133475 w 5595938"/>
              <a:gd name="connsiteY43" fmla="*/ 2281238 h 3419475"/>
              <a:gd name="connsiteX44" fmla="*/ 1247775 w 5595938"/>
              <a:gd name="connsiteY44" fmla="*/ 2281238 h 3419475"/>
              <a:gd name="connsiteX45" fmla="*/ 1247775 w 5595938"/>
              <a:gd name="connsiteY45" fmla="*/ 2314575 h 3419475"/>
              <a:gd name="connsiteX46" fmla="*/ 1304925 w 5595938"/>
              <a:gd name="connsiteY46" fmla="*/ 2314575 h 3419475"/>
              <a:gd name="connsiteX47" fmla="*/ 1304925 w 5595938"/>
              <a:gd name="connsiteY47" fmla="*/ 2433638 h 3419475"/>
              <a:gd name="connsiteX48" fmla="*/ 1385888 w 5595938"/>
              <a:gd name="connsiteY48" fmla="*/ 2433638 h 3419475"/>
              <a:gd name="connsiteX49" fmla="*/ 1385888 w 5595938"/>
              <a:gd name="connsiteY49" fmla="*/ 2500313 h 3419475"/>
              <a:gd name="connsiteX50" fmla="*/ 1485900 w 5595938"/>
              <a:gd name="connsiteY50" fmla="*/ 2500313 h 3419475"/>
              <a:gd name="connsiteX51" fmla="*/ 1485900 w 5595938"/>
              <a:gd name="connsiteY51" fmla="*/ 2538413 h 3419475"/>
              <a:gd name="connsiteX52" fmla="*/ 1519238 w 5595938"/>
              <a:gd name="connsiteY52" fmla="*/ 2538413 h 3419475"/>
              <a:gd name="connsiteX53" fmla="*/ 1519238 w 5595938"/>
              <a:gd name="connsiteY53" fmla="*/ 2576513 h 3419475"/>
              <a:gd name="connsiteX54" fmla="*/ 1543050 w 5595938"/>
              <a:gd name="connsiteY54" fmla="*/ 2576513 h 3419475"/>
              <a:gd name="connsiteX55" fmla="*/ 1543050 w 5595938"/>
              <a:gd name="connsiteY55" fmla="*/ 2609850 h 3419475"/>
              <a:gd name="connsiteX56" fmla="*/ 1704975 w 5595938"/>
              <a:gd name="connsiteY56" fmla="*/ 2609850 h 3419475"/>
              <a:gd name="connsiteX57" fmla="*/ 1704975 w 5595938"/>
              <a:gd name="connsiteY57" fmla="*/ 2657475 h 3419475"/>
              <a:gd name="connsiteX58" fmla="*/ 1766888 w 5595938"/>
              <a:gd name="connsiteY58" fmla="*/ 2657475 h 3419475"/>
              <a:gd name="connsiteX59" fmla="*/ 1766888 w 5595938"/>
              <a:gd name="connsiteY59" fmla="*/ 2695575 h 3419475"/>
              <a:gd name="connsiteX60" fmla="*/ 1809750 w 5595938"/>
              <a:gd name="connsiteY60" fmla="*/ 2695575 h 3419475"/>
              <a:gd name="connsiteX61" fmla="*/ 1809750 w 5595938"/>
              <a:gd name="connsiteY61" fmla="*/ 2771775 h 3419475"/>
              <a:gd name="connsiteX62" fmla="*/ 1809750 w 5595938"/>
              <a:gd name="connsiteY62" fmla="*/ 2771775 h 3419475"/>
              <a:gd name="connsiteX63" fmla="*/ 1866900 w 5595938"/>
              <a:gd name="connsiteY63" fmla="*/ 2771775 h 3419475"/>
              <a:gd name="connsiteX64" fmla="*/ 1866900 w 5595938"/>
              <a:gd name="connsiteY64" fmla="*/ 2986088 h 3419475"/>
              <a:gd name="connsiteX65" fmla="*/ 1952625 w 5595938"/>
              <a:gd name="connsiteY65" fmla="*/ 2986088 h 3419475"/>
              <a:gd name="connsiteX66" fmla="*/ 1952625 w 5595938"/>
              <a:gd name="connsiteY66" fmla="*/ 3048000 h 3419475"/>
              <a:gd name="connsiteX67" fmla="*/ 2190750 w 5595938"/>
              <a:gd name="connsiteY67" fmla="*/ 3048000 h 3419475"/>
              <a:gd name="connsiteX68" fmla="*/ 2190750 w 5595938"/>
              <a:gd name="connsiteY68" fmla="*/ 3138488 h 3419475"/>
              <a:gd name="connsiteX69" fmla="*/ 2243138 w 5595938"/>
              <a:gd name="connsiteY69" fmla="*/ 3138488 h 3419475"/>
              <a:gd name="connsiteX70" fmla="*/ 2243138 w 5595938"/>
              <a:gd name="connsiteY70" fmla="*/ 3181350 h 3419475"/>
              <a:gd name="connsiteX71" fmla="*/ 2314575 w 5595938"/>
              <a:gd name="connsiteY71" fmla="*/ 3181350 h 3419475"/>
              <a:gd name="connsiteX72" fmla="*/ 2314575 w 5595938"/>
              <a:gd name="connsiteY72" fmla="*/ 3224213 h 3419475"/>
              <a:gd name="connsiteX73" fmla="*/ 2424113 w 5595938"/>
              <a:gd name="connsiteY73" fmla="*/ 3224213 h 3419475"/>
              <a:gd name="connsiteX74" fmla="*/ 2424113 w 5595938"/>
              <a:gd name="connsiteY74" fmla="*/ 3276600 h 3419475"/>
              <a:gd name="connsiteX75" fmla="*/ 3443288 w 5595938"/>
              <a:gd name="connsiteY75" fmla="*/ 3276600 h 3419475"/>
              <a:gd name="connsiteX76" fmla="*/ 3443288 w 5595938"/>
              <a:gd name="connsiteY76" fmla="*/ 3343275 h 3419475"/>
              <a:gd name="connsiteX77" fmla="*/ 3629025 w 5595938"/>
              <a:gd name="connsiteY77" fmla="*/ 3343275 h 3419475"/>
              <a:gd name="connsiteX78" fmla="*/ 3629025 w 5595938"/>
              <a:gd name="connsiteY78" fmla="*/ 3419475 h 3419475"/>
              <a:gd name="connsiteX79" fmla="*/ 5595938 w 5595938"/>
              <a:gd name="connsiteY79" fmla="*/ 3419475 h 3419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5595938" h="3419475">
                <a:moveTo>
                  <a:pt x="0" y="0"/>
                </a:moveTo>
                <a:lnTo>
                  <a:pt x="133350" y="0"/>
                </a:lnTo>
                <a:lnTo>
                  <a:pt x="133350" y="38100"/>
                </a:lnTo>
                <a:lnTo>
                  <a:pt x="290513" y="38100"/>
                </a:lnTo>
                <a:lnTo>
                  <a:pt x="290513" y="123825"/>
                </a:lnTo>
                <a:lnTo>
                  <a:pt x="352425" y="123825"/>
                </a:lnTo>
                <a:lnTo>
                  <a:pt x="352425" y="219075"/>
                </a:lnTo>
                <a:lnTo>
                  <a:pt x="395288" y="219075"/>
                </a:lnTo>
                <a:lnTo>
                  <a:pt x="395288" y="290513"/>
                </a:lnTo>
                <a:lnTo>
                  <a:pt x="433388" y="290513"/>
                </a:lnTo>
                <a:lnTo>
                  <a:pt x="433388" y="428625"/>
                </a:lnTo>
                <a:lnTo>
                  <a:pt x="457200" y="428625"/>
                </a:lnTo>
                <a:lnTo>
                  <a:pt x="457200" y="538163"/>
                </a:lnTo>
                <a:lnTo>
                  <a:pt x="471488" y="538163"/>
                </a:lnTo>
                <a:lnTo>
                  <a:pt x="471488" y="685800"/>
                </a:lnTo>
                <a:lnTo>
                  <a:pt x="490538" y="704850"/>
                </a:lnTo>
                <a:lnTo>
                  <a:pt x="490538" y="866775"/>
                </a:lnTo>
                <a:lnTo>
                  <a:pt x="533400" y="866775"/>
                </a:lnTo>
                <a:lnTo>
                  <a:pt x="533400" y="1181100"/>
                </a:lnTo>
                <a:lnTo>
                  <a:pt x="533400" y="1257300"/>
                </a:lnTo>
                <a:lnTo>
                  <a:pt x="557213" y="1257300"/>
                </a:lnTo>
                <a:lnTo>
                  <a:pt x="557213" y="1576388"/>
                </a:lnTo>
                <a:lnTo>
                  <a:pt x="600075" y="1576388"/>
                </a:lnTo>
                <a:lnTo>
                  <a:pt x="600075" y="1643063"/>
                </a:lnTo>
                <a:lnTo>
                  <a:pt x="638175" y="1643063"/>
                </a:lnTo>
                <a:lnTo>
                  <a:pt x="638175" y="1690688"/>
                </a:lnTo>
                <a:lnTo>
                  <a:pt x="681038" y="1690688"/>
                </a:lnTo>
                <a:lnTo>
                  <a:pt x="681038" y="1747838"/>
                </a:lnTo>
                <a:lnTo>
                  <a:pt x="728663" y="1747838"/>
                </a:lnTo>
                <a:lnTo>
                  <a:pt x="728663" y="1809750"/>
                </a:lnTo>
                <a:lnTo>
                  <a:pt x="785813" y="1809750"/>
                </a:lnTo>
                <a:lnTo>
                  <a:pt x="785813" y="1847850"/>
                </a:lnTo>
                <a:lnTo>
                  <a:pt x="823913" y="1847850"/>
                </a:lnTo>
                <a:lnTo>
                  <a:pt x="823913" y="1885950"/>
                </a:lnTo>
                <a:lnTo>
                  <a:pt x="904875" y="1885950"/>
                </a:lnTo>
                <a:lnTo>
                  <a:pt x="904875" y="1947863"/>
                </a:lnTo>
                <a:lnTo>
                  <a:pt x="962025" y="1947863"/>
                </a:lnTo>
                <a:lnTo>
                  <a:pt x="962025" y="2052638"/>
                </a:lnTo>
                <a:lnTo>
                  <a:pt x="1014413" y="2052638"/>
                </a:lnTo>
                <a:lnTo>
                  <a:pt x="1014413" y="2185988"/>
                </a:lnTo>
                <a:lnTo>
                  <a:pt x="1090613" y="2185988"/>
                </a:lnTo>
                <a:lnTo>
                  <a:pt x="1090613" y="2233613"/>
                </a:lnTo>
                <a:lnTo>
                  <a:pt x="1133475" y="2233613"/>
                </a:lnTo>
                <a:lnTo>
                  <a:pt x="1133475" y="2281238"/>
                </a:lnTo>
                <a:lnTo>
                  <a:pt x="1247775" y="2281238"/>
                </a:lnTo>
                <a:lnTo>
                  <a:pt x="1247775" y="2314575"/>
                </a:lnTo>
                <a:lnTo>
                  <a:pt x="1304925" y="2314575"/>
                </a:lnTo>
                <a:lnTo>
                  <a:pt x="1304925" y="2433638"/>
                </a:lnTo>
                <a:lnTo>
                  <a:pt x="1385888" y="2433638"/>
                </a:lnTo>
                <a:lnTo>
                  <a:pt x="1385888" y="2500313"/>
                </a:lnTo>
                <a:lnTo>
                  <a:pt x="1485900" y="2500313"/>
                </a:lnTo>
                <a:lnTo>
                  <a:pt x="1485900" y="2538413"/>
                </a:lnTo>
                <a:lnTo>
                  <a:pt x="1519238" y="2538413"/>
                </a:lnTo>
                <a:lnTo>
                  <a:pt x="1519238" y="2576513"/>
                </a:lnTo>
                <a:lnTo>
                  <a:pt x="1543050" y="2576513"/>
                </a:lnTo>
                <a:lnTo>
                  <a:pt x="1543050" y="2609850"/>
                </a:lnTo>
                <a:lnTo>
                  <a:pt x="1704975" y="2609850"/>
                </a:lnTo>
                <a:lnTo>
                  <a:pt x="1704975" y="2657475"/>
                </a:lnTo>
                <a:lnTo>
                  <a:pt x="1766888" y="2657475"/>
                </a:lnTo>
                <a:lnTo>
                  <a:pt x="1766888" y="2695575"/>
                </a:lnTo>
                <a:lnTo>
                  <a:pt x="1809750" y="2695575"/>
                </a:lnTo>
                <a:lnTo>
                  <a:pt x="1809750" y="2771775"/>
                </a:lnTo>
                <a:lnTo>
                  <a:pt x="1809750" y="2771775"/>
                </a:lnTo>
                <a:lnTo>
                  <a:pt x="1866900" y="2771775"/>
                </a:lnTo>
                <a:lnTo>
                  <a:pt x="1866900" y="2986088"/>
                </a:lnTo>
                <a:lnTo>
                  <a:pt x="1952625" y="2986088"/>
                </a:lnTo>
                <a:lnTo>
                  <a:pt x="1952625" y="3048000"/>
                </a:lnTo>
                <a:lnTo>
                  <a:pt x="2190750" y="3048000"/>
                </a:lnTo>
                <a:lnTo>
                  <a:pt x="2190750" y="3138488"/>
                </a:lnTo>
                <a:lnTo>
                  <a:pt x="2243138" y="3138488"/>
                </a:lnTo>
                <a:lnTo>
                  <a:pt x="2243138" y="3181350"/>
                </a:lnTo>
                <a:lnTo>
                  <a:pt x="2314575" y="3181350"/>
                </a:lnTo>
                <a:lnTo>
                  <a:pt x="2314575" y="3224213"/>
                </a:lnTo>
                <a:lnTo>
                  <a:pt x="2424113" y="3224213"/>
                </a:lnTo>
                <a:lnTo>
                  <a:pt x="2424113" y="3276600"/>
                </a:lnTo>
                <a:lnTo>
                  <a:pt x="3443288" y="3276600"/>
                </a:lnTo>
                <a:lnTo>
                  <a:pt x="3443288" y="3343275"/>
                </a:lnTo>
                <a:lnTo>
                  <a:pt x="3629025" y="3343275"/>
                </a:lnTo>
                <a:lnTo>
                  <a:pt x="3629025" y="3419475"/>
                </a:lnTo>
                <a:lnTo>
                  <a:pt x="5595938" y="3419475"/>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 name="TextBox 38">
            <a:extLst>
              <a:ext uri="{FF2B5EF4-FFF2-40B4-BE49-F238E27FC236}">
                <a16:creationId xmlns:a16="http://schemas.microsoft.com/office/drawing/2014/main" id="{6967F4E6-5E7F-4291-AC28-308DDB19CD49}"/>
              </a:ext>
            </a:extLst>
          </p:cNvPr>
          <p:cNvSpPr txBox="1"/>
          <p:nvPr/>
        </p:nvSpPr>
        <p:spPr bwMode="auto">
          <a:xfrm>
            <a:off x="2472871" y="2463643"/>
            <a:ext cx="751848"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a:t>
            </a:r>
          </a:p>
        </p:txBody>
      </p:sp>
    </p:spTree>
    <p:extLst>
      <p:ext uri="{BB962C8B-B14F-4D97-AF65-F5344CB8AC3E}">
        <p14:creationId xmlns:p14="http://schemas.microsoft.com/office/powerpoint/2010/main" val="13672618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Box 47">
            <a:extLst>
              <a:ext uri="{FF2B5EF4-FFF2-40B4-BE49-F238E27FC236}">
                <a16:creationId xmlns:a16="http://schemas.microsoft.com/office/drawing/2014/main" id="{E6145762-148B-4FCF-8B33-057F031FC9A0}"/>
              </a:ext>
            </a:extLst>
          </p:cNvPr>
          <p:cNvSpPr txBox="1"/>
          <p:nvPr/>
        </p:nvSpPr>
        <p:spPr bwMode="auto">
          <a:xfrm>
            <a:off x="2472871" y="3173181"/>
            <a:ext cx="751848"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8" name="TextBox 17">
            <a:extLst>
              <a:ext uri="{FF2B5EF4-FFF2-40B4-BE49-F238E27FC236}">
                <a16:creationId xmlns:a16="http://schemas.microsoft.com/office/drawing/2014/main" id="{8C0D46E4-8A7E-44EF-B2C1-1E105E4B36DB}"/>
              </a:ext>
            </a:extLst>
          </p:cNvPr>
          <p:cNvSpPr txBox="1"/>
          <p:nvPr/>
        </p:nvSpPr>
        <p:spPr bwMode="auto">
          <a:xfrm>
            <a:off x="883476" y="5680608"/>
            <a:ext cx="2140374" cy="830997"/>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at Risk, n</a:t>
            </a:r>
            <a:b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Cabazitaxel</a:t>
            </a:r>
            <a:b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AR inhibitor</a:t>
            </a:r>
          </a:p>
        </p:txBody>
      </p:sp>
      <p:sp>
        <p:nvSpPr>
          <p:cNvPr id="5" name="Title 4">
            <a:extLst>
              <a:ext uri="{FF2B5EF4-FFF2-40B4-BE49-F238E27FC236}">
                <a16:creationId xmlns:a16="http://schemas.microsoft.com/office/drawing/2014/main" id="{DA652F5C-E541-437D-BB32-F88EFA4AD60A}"/>
              </a:ext>
            </a:extLst>
          </p:cNvPr>
          <p:cNvSpPr>
            <a:spLocks noGrp="1"/>
          </p:cNvSpPr>
          <p:nvPr>
            <p:ph type="title"/>
          </p:nvPr>
        </p:nvSpPr>
        <p:spPr/>
        <p:txBody>
          <a:bodyPr/>
          <a:lstStyle/>
          <a:p>
            <a:r>
              <a:rPr lang="en-US" dirty="0"/>
              <a:t>CARD: OS</a:t>
            </a:r>
          </a:p>
        </p:txBody>
      </p:sp>
      <p:sp>
        <p:nvSpPr>
          <p:cNvPr id="8" name="Text Box 11">
            <a:extLst>
              <a:ext uri="{FF2B5EF4-FFF2-40B4-BE49-F238E27FC236}">
                <a16:creationId xmlns:a16="http://schemas.microsoft.com/office/drawing/2014/main" id="{1E861F0C-7711-4C1E-9DCD-4190A3D20F73}"/>
              </a:ext>
            </a:extLst>
          </p:cNvPr>
          <p:cNvSpPr txBox="1">
            <a:spLocks noChangeArrowheads="1"/>
          </p:cNvSpPr>
          <p:nvPr/>
        </p:nvSpPr>
        <p:spPr bwMode="auto">
          <a:xfrm>
            <a:off x="341631" y="6408017"/>
            <a:ext cx="8564562" cy="2585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ts val="1000"/>
              </a:spcBef>
              <a:spcAft>
                <a:spcPts val="700"/>
              </a:spcAft>
              <a:buClr>
                <a:srgbClr val="FEFDDE"/>
              </a:buClr>
              <a:buSzTx/>
              <a:buFont typeface="Wingdings" panose="05000000000000000000" pitchFamily="2" charset="2"/>
              <a:buChar char="§"/>
              <a:tabLst/>
              <a:defRPr/>
            </a:pPr>
            <a:r>
              <a:rPr kumimoji="0" lang="fr-FR" sz="1200" b="0" i="0" u="none" strike="noStrike" kern="1200" cap="none" spc="0" normalizeH="0" baseline="0" noProof="0" dirty="0">
                <a:ln>
                  <a:noFill/>
                </a:ln>
                <a:solidFill>
                  <a:srgbClr val="455560"/>
                </a:solidFill>
                <a:effectLst/>
                <a:uLnTx/>
                <a:uFillTx/>
                <a:latin typeface="Calibri" panose="020F0502020204030204" pitchFamily="34" charset="0"/>
                <a:ea typeface="ヒラギノ角ゴ Pro W3" charset="-128"/>
                <a:cs typeface="Calibri" panose="020F0502020204030204" pitchFamily="34" charset="0"/>
              </a:rPr>
              <a:t>de Wit. NEJM. 2019;381:2506.</a:t>
            </a:r>
          </a:p>
        </p:txBody>
      </p:sp>
      <p:graphicFrame>
        <p:nvGraphicFramePr>
          <p:cNvPr id="16" name="Table 11">
            <a:extLst>
              <a:ext uri="{FF2B5EF4-FFF2-40B4-BE49-F238E27FC236}">
                <a16:creationId xmlns:a16="http://schemas.microsoft.com/office/drawing/2014/main" id="{BBFAE084-5F44-4FA3-99AD-F8547CAEE3CD}"/>
              </a:ext>
            </a:extLst>
          </p:cNvPr>
          <p:cNvGraphicFramePr>
            <a:graphicFrameLocks noGrp="1"/>
          </p:cNvGraphicFramePr>
          <p:nvPr>
            <p:extLst>
              <p:ext uri="{D42A27DB-BD31-4B8C-83A1-F6EECF244321}">
                <p14:modId xmlns:p14="http://schemas.microsoft.com/office/powerpoint/2010/main" val="1841942525"/>
              </p:ext>
            </p:extLst>
          </p:nvPr>
        </p:nvGraphicFramePr>
        <p:xfrm>
          <a:off x="6180287" y="1510058"/>
          <a:ext cx="5302102" cy="1249680"/>
        </p:xfrm>
        <a:graphic>
          <a:graphicData uri="http://schemas.openxmlformats.org/drawingml/2006/table">
            <a:tbl>
              <a:tblPr firstRow="1" bandRow="1">
                <a:tableStyleId>{93296810-A885-4BE3-A3E7-6D5BEEA58F35}</a:tableStyleId>
              </a:tblPr>
              <a:tblGrid>
                <a:gridCol w="2288340">
                  <a:extLst>
                    <a:ext uri="{9D8B030D-6E8A-4147-A177-3AD203B41FA5}">
                      <a16:colId xmlns:a16="http://schemas.microsoft.com/office/drawing/2014/main" val="4101342172"/>
                    </a:ext>
                  </a:extLst>
                </a:gridCol>
                <a:gridCol w="1506881">
                  <a:extLst>
                    <a:ext uri="{9D8B030D-6E8A-4147-A177-3AD203B41FA5}">
                      <a16:colId xmlns:a16="http://schemas.microsoft.com/office/drawing/2014/main" val="3300513497"/>
                    </a:ext>
                  </a:extLst>
                </a:gridCol>
                <a:gridCol w="1506881">
                  <a:extLst>
                    <a:ext uri="{9D8B030D-6E8A-4147-A177-3AD203B41FA5}">
                      <a16:colId xmlns:a16="http://schemas.microsoft.com/office/drawing/2014/main" val="511661038"/>
                    </a:ext>
                  </a:extLst>
                </a:gridCol>
              </a:tblGrid>
              <a:tr h="243200">
                <a:tc>
                  <a:txBody>
                    <a:bodyPr/>
                    <a:lstStyle/>
                    <a:p>
                      <a:endParaRPr lang="en-US" sz="1600"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600" dirty="0">
                          <a:solidFill>
                            <a:schemeClr val="accent1"/>
                          </a:solidFill>
                          <a:latin typeface="Calibri" panose="020F0502020204030204" pitchFamily="34" charset="0"/>
                          <a:cs typeface="Calibri" panose="020F0502020204030204" pitchFamily="34" charset="0"/>
                        </a:rPr>
                        <a:t>Cabazitaxel</a:t>
                      </a:r>
                      <a:br>
                        <a:rPr lang="en-US" sz="160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(n = 129)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600" dirty="0">
                          <a:solidFill>
                            <a:schemeClr val="accent3"/>
                          </a:solidFill>
                          <a:latin typeface="Calibri" panose="020F0502020204030204" pitchFamily="34" charset="0"/>
                          <a:cs typeface="Calibri" panose="020F0502020204030204" pitchFamily="34" charset="0"/>
                        </a:rPr>
                        <a:t>AR Inhibitor</a:t>
                      </a:r>
                      <a:br>
                        <a:rPr lang="en-US" sz="160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(n = 126)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908200052"/>
                  </a:ext>
                </a:extLst>
              </a:tr>
              <a:tr h="155733">
                <a:tc>
                  <a:txBody>
                    <a:bodyPr/>
                    <a:lstStyle/>
                    <a:p>
                      <a:r>
                        <a:rPr lang="en-US" sz="1600" dirty="0">
                          <a:solidFill>
                            <a:schemeClr val="bg1"/>
                          </a:solidFill>
                          <a:latin typeface="Calibri" panose="020F0502020204030204" pitchFamily="34" charset="0"/>
                          <a:cs typeface="Calibri" panose="020F0502020204030204" pitchFamily="34" charset="0"/>
                        </a:rPr>
                        <a:t>Median OS, mos (95% CI)</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13.6 (11.5-17.5)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11.0 (9.2-12.9)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446878006"/>
                  </a:ext>
                </a:extLst>
              </a:tr>
              <a:tr h="155733">
                <a:tc>
                  <a:txBody>
                    <a:bodyPr/>
                    <a:lstStyle/>
                    <a:p>
                      <a:r>
                        <a:rPr lang="en-US" sz="1600" dirty="0">
                          <a:solidFill>
                            <a:schemeClr val="bg1"/>
                          </a:solidFill>
                          <a:latin typeface="Calibri" panose="020F0502020204030204" pitchFamily="34" charset="0"/>
                          <a:cs typeface="Calibri" panose="020F0502020204030204" pitchFamily="34" charset="0"/>
                        </a:rPr>
                        <a:t>HR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r>
                        <a:rPr lang="en-US" sz="1600" dirty="0">
                          <a:solidFill>
                            <a:schemeClr val="bg1"/>
                          </a:solidFill>
                          <a:latin typeface="Calibri" panose="020F0502020204030204" pitchFamily="34" charset="0"/>
                          <a:cs typeface="Calibri" panose="020F0502020204030204" pitchFamily="34" charset="0"/>
                        </a:rPr>
                        <a:t>0.64 (95% CI: 0.46-0.89; </a:t>
                      </a:r>
                      <a:r>
                        <a:rPr lang="en-US" sz="1600" i="1" dirty="0">
                          <a:solidFill>
                            <a:schemeClr val="bg1"/>
                          </a:solidFill>
                          <a:latin typeface="Calibri" panose="020F0502020204030204" pitchFamily="34" charset="0"/>
                          <a:cs typeface="Calibri" panose="020F0502020204030204" pitchFamily="34" charset="0"/>
                        </a:rPr>
                        <a:t>P</a:t>
                      </a:r>
                      <a:r>
                        <a:rPr lang="en-US" sz="1600" dirty="0">
                          <a:solidFill>
                            <a:schemeClr val="bg1"/>
                          </a:solidFill>
                          <a:latin typeface="Calibri" panose="020F0502020204030204" pitchFamily="34" charset="0"/>
                          <a:cs typeface="Calibri" panose="020F0502020204030204" pitchFamily="34" charset="0"/>
                        </a:rPr>
                        <a:t> = .008)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endParaRPr lang="en-US" sz="1400" dirty="0">
                        <a:solidFill>
                          <a:schemeClr val="bg1"/>
                        </a:solidFill>
                        <a:latin typeface="Calibri" panose="020F0502020204030204" pitchFamily="34" charset="0"/>
                        <a:cs typeface="Calibri" panose="020F0502020204030204" pitchFamily="34" charset="0"/>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64056412"/>
                  </a:ext>
                </a:extLst>
              </a:tr>
            </a:tbl>
          </a:graphicData>
        </a:graphic>
      </p:graphicFrame>
      <p:sp>
        <p:nvSpPr>
          <p:cNvPr id="11" name="TextBox 10">
            <a:extLst>
              <a:ext uri="{FF2B5EF4-FFF2-40B4-BE49-F238E27FC236}">
                <a16:creationId xmlns:a16="http://schemas.microsoft.com/office/drawing/2014/main" id="{79C7880E-078F-4619-881B-F9813AF0C046}"/>
              </a:ext>
            </a:extLst>
          </p:cNvPr>
          <p:cNvSpPr txBox="1"/>
          <p:nvPr/>
        </p:nvSpPr>
        <p:spPr bwMode="auto">
          <a:xfrm>
            <a:off x="5775214" y="5337820"/>
            <a:ext cx="926344" cy="369332"/>
          </a:xfrm>
          <a:prstGeom prst="rect">
            <a:avLst/>
          </a:prstGeom>
          <a:solidFill>
            <a:schemeClr val="tx1"/>
          </a:solid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Months</a:t>
            </a:r>
          </a:p>
        </p:txBody>
      </p:sp>
      <p:sp>
        <p:nvSpPr>
          <p:cNvPr id="15" name="TextBox 14">
            <a:extLst>
              <a:ext uri="{FF2B5EF4-FFF2-40B4-BE49-F238E27FC236}">
                <a16:creationId xmlns:a16="http://schemas.microsoft.com/office/drawing/2014/main" id="{5ACEA507-41B7-4FF4-A4B2-C687469773E4}"/>
              </a:ext>
            </a:extLst>
          </p:cNvPr>
          <p:cNvSpPr txBox="1"/>
          <p:nvPr/>
        </p:nvSpPr>
        <p:spPr bwMode="auto">
          <a:xfrm>
            <a:off x="8138981" y="3886025"/>
            <a:ext cx="1266437" cy="369332"/>
          </a:xfrm>
          <a:prstGeom prst="rect">
            <a:avLst/>
          </a:prstGeom>
          <a:solidFill>
            <a:schemeClr val="tx1"/>
          </a:solid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Cabazitaxel</a:t>
            </a:r>
          </a:p>
        </p:txBody>
      </p:sp>
      <p:sp>
        <p:nvSpPr>
          <p:cNvPr id="22" name="Rectangle 21">
            <a:extLst>
              <a:ext uri="{FF2B5EF4-FFF2-40B4-BE49-F238E27FC236}">
                <a16:creationId xmlns:a16="http://schemas.microsoft.com/office/drawing/2014/main" id="{4AEE8401-10BC-4C5D-88C2-85D9732EC113}"/>
              </a:ext>
            </a:extLst>
          </p:cNvPr>
          <p:cNvSpPr/>
          <p:nvPr/>
        </p:nvSpPr>
        <p:spPr bwMode="auto">
          <a:xfrm>
            <a:off x="3809982" y="4708098"/>
            <a:ext cx="3583460" cy="284206"/>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TextBox 13">
            <a:extLst>
              <a:ext uri="{FF2B5EF4-FFF2-40B4-BE49-F238E27FC236}">
                <a16:creationId xmlns:a16="http://schemas.microsoft.com/office/drawing/2014/main" id="{0A37F6A3-CBB3-4133-9909-8F5AF6E9CCEA}"/>
              </a:ext>
            </a:extLst>
          </p:cNvPr>
          <p:cNvSpPr txBox="1"/>
          <p:nvPr/>
        </p:nvSpPr>
        <p:spPr bwMode="auto">
          <a:xfrm>
            <a:off x="5688803" y="4400041"/>
            <a:ext cx="13333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AR Inhibitor</a:t>
            </a:r>
          </a:p>
        </p:txBody>
      </p:sp>
      <p:sp>
        <p:nvSpPr>
          <p:cNvPr id="23" name="Rectangle 22">
            <a:extLst>
              <a:ext uri="{FF2B5EF4-FFF2-40B4-BE49-F238E27FC236}">
                <a16:creationId xmlns:a16="http://schemas.microsoft.com/office/drawing/2014/main" id="{56C1A32B-FAB7-4AC3-A884-62FCAA97A7F0}"/>
              </a:ext>
            </a:extLst>
          </p:cNvPr>
          <p:cNvSpPr/>
          <p:nvPr/>
        </p:nvSpPr>
        <p:spPr bwMode="auto">
          <a:xfrm>
            <a:off x="5928772" y="5642141"/>
            <a:ext cx="857667" cy="279001"/>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 name="TextBox 20">
            <a:extLst>
              <a:ext uri="{FF2B5EF4-FFF2-40B4-BE49-F238E27FC236}">
                <a16:creationId xmlns:a16="http://schemas.microsoft.com/office/drawing/2014/main" id="{076FE928-A6C7-4141-AB34-0F34BF006596}"/>
              </a:ext>
            </a:extLst>
          </p:cNvPr>
          <p:cNvSpPr txBox="1"/>
          <p:nvPr/>
        </p:nvSpPr>
        <p:spPr bwMode="auto">
          <a:xfrm rot="16200000">
            <a:off x="812395" y="3195297"/>
            <a:ext cx="3574915" cy="384721"/>
          </a:xfrm>
          <a:prstGeom prst="rect">
            <a:avLst/>
          </a:prstGeom>
          <a:solidFill>
            <a:schemeClr val="tx1"/>
          </a:solidFill>
          <a:ln>
            <a:noFill/>
          </a:ln>
        </p:spPr>
        <p:txBody>
          <a:bodyPr wrap="square"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OS (%)</a:t>
            </a:r>
          </a:p>
        </p:txBody>
      </p:sp>
      <p:sp>
        <p:nvSpPr>
          <p:cNvPr id="24" name="TextBox 23">
            <a:extLst>
              <a:ext uri="{FF2B5EF4-FFF2-40B4-BE49-F238E27FC236}">
                <a16:creationId xmlns:a16="http://schemas.microsoft.com/office/drawing/2014/main" id="{DF09DC1D-56C6-495C-AB23-C5072039E489}"/>
              </a:ext>
            </a:extLst>
          </p:cNvPr>
          <p:cNvSpPr txBox="1"/>
          <p:nvPr/>
        </p:nvSpPr>
        <p:spPr bwMode="auto">
          <a:xfrm>
            <a:off x="3224719" y="5437188"/>
            <a:ext cx="6045741"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Mos</a:t>
            </a:r>
          </a:p>
        </p:txBody>
      </p:sp>
      <p:sp>
        <p:nvSpPr>
          <p:cNvPr id="25" name="Rectangle 24">
            <a:extLst>
              <a:ext uri="{FF2B5EF4-FFF2-40B4-BE49-F238E27FC236}">
                <a16:creationId xmlns:a16="http://schemas.microsoft.com/office/drawing/2014/main" id="{7FACAC4B-B41D-49B9-9D38-5ABB0CC01023}"/>
              </a:ext>
            </a:extLst>
          </p:cNvPr>
          <p:cNvSpPr/>
          <p:nvPr/>
        </p:nvSpPr>
        <p:spPr bwMode="auto">
          <a:xfrm>
            <a:off x="3530898" y="3924300"/>
            <a:ext cx="1041105" cy="1041052"/>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0" name="Straight Connector 29">
            <a:extLst>
              <a:ext uri="{FF2B5EF4-FFF2-40B4-BE49-F238E27FC236}">
                <a16:creationId xmlns:a16="http://schemas.microsoft.com/office/drawing/2014/main" id="{C7FF186A-8A44-432E-8503-AF88419BDC60}"/>
              </a:ext>
            </a:extLst>
          </p:cNvPr>
          <p:cNvCxnSpPr>
            <a:cxnSpLocks/>
          </p:cNvCxnSpPr>
          <p:nvPr/>
        </p:nvCxnSpPr>
        <p:spPr bwMode="auto">
          <a:xfrm>
            <a:off x="3242032" y="5118205"/>
            <a:ext cx="6673391"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92445970-F992-4F21-8539-353B4F89ABFF}"/>
              </a:ext>
            </a:extLst>
          </p:cNvPr>
          <p:cNvCxnSpPr>
            <a:cxnSpLocks/>
          </p:cNvCxnSpPr>
          <p:nvPr/>
        </p:nvCxnSpPr>
        <p:spPr bwMode="auto">
          <a:xfrm flipV="1">
            <a:off x="3249038" y="1600199"/>
            <a:ext cx="0" cy="3518006"/>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3B968837-610F-43E5-8003-96ADD60854A7}"/>
              </a:ext>
            </a:extLst>
          </p:cNvPr>
          <p:cNvCxnSpPr>
            <a:cxnSpLocks/>
          </p:cNvCxnSpPr>
          <p:nvPr/>
        </p:nvCxnSpPr>
        <p:spPr bwMode="auto">
          <a:xfrm flipH="1">
            <a:off x="3171507" y="160019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B34A215C-B4AE-47AB-9B75-1329235DC75C}"/>
              </a:ext>
            </a:extLst>
          </p:cNvPr>
          <p:cNvCxnSpPr>
            <a:cxnSpLocks/>
          </p:cNvCxnSpPr>
          <p:nvPr/>
        </p:nvCxnSpPr>
        <p:spPr bwMode="auto">
          <a:xfrm flipH="1">
            <a:off x="3171507" y="19520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D3BDBDE6-972A-47B3-BCC9-534ABD7735B2}"/>
              </a:ext>
            </a:extLst>
          </p:cNvPr>
          <p:cNvCxnSpPr>
            <a:cxnSpLocks/>
          </p:cNvCxnSpPr>
          <p:nvPr/>
        </p:nvCxnSpPr>
        <p:spPr bwMode="auto">
          <a:xfrm flipH="1">
            <a:off x="3171507" y="230380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1B10DE34-59A9-4770-AD08-697EA8CDFECE}"/>
              </a:ext>
            </a:extLst>
          </p:cNvPr>
          <p:cNvCxnSpPr>
            <a:cxnSpLocks/>
          </p:cNvCxnSpPr>
          <p:nvPr/>
        </p:nvCxnSpPr>
        <p:spPr bwMode="auto">
          <a:xfrm flipH="1">
            <a:off x="3171507" y="26556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1936A7AB-1921-4B8E-BE17-36F656090F28}"/>
              </a:ext>
            </a:extLst>
          </p:cNvPr>
          <p:cNvCxnSpPr>
            <a:cxnSpLocks/>
          </p:cNvCxnSpPr>
          <p:nvPr/>
        </p:nvCxnSpPr>
        <p:spPr bwMode="auto">
          <a:xfrm flipH="1">
            <a:off x="3171507" y="300740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E089FA3F-159F-4D6B-814A-50301619A743}"/>
              </a:ext>
            </a:extLst>
          </p:cNvPr>
          <p:cNvCxnSpPr>
            <a:cxnSpLocks/>
          </p:cNvCxnSpPr>
          <p:nvPr/>
        </p:nvCxnSpPr>
        <p:spPr bwMode="auto">
          <a:xfrm flipH="1">
            <a:off x="3171507" y="33592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9362779F-34AE-4497-8A00-6F72ED89796F}"/>
              </a:ext>
            </a:extLst>
          </p:cNvPr>
          <p:cNvCxnSpPr>
            <a:cxnSpLocks/>
          </p:cNvCxnSpPr>
          <p:nvPr/>
        </p:nvCxnSpPr>
        <p:spPr bwMode="auto">
          <a:xfrm flipH="1">
            <a:off x="3171507" y="37110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3967C977-CAE5-4D0A-8B4D-AFDBD85520C5}"/>
              </a:ext>
            </a:extLst>
          </p:cNvPr>
          <p:cNvCxnSpPr>
            <a:cxnSpLocks/>
          </p:cNvCxnSpPr>
          <p:nvPr/>
        </p:nvCxnSpPr>
        <p:spPr bwMode="auto">
          <a:xfrm flipH="1">
            <a:off x="3171507" y="406280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40CBC182-39F3-41C1-8E34-7287EFA008FC}"/>
              </a:ext>
            </a:extLst>
          </p:cNvPr>
          <p:cNvCxnSpPr>
            <a:cxnSpLocks/>
          </p:cNvCxnSpPr>
          <p:nvPr/>
        </p:nvCxnSpPr>
        <p:spPr bwMode="auto">
          <a:xfrm flipH="1">
            <a:off x="3171507" y="441460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4E195588-7641-4CCC-A819-8E093E6936D8}"/>
              </a:ext>
            </a:extLst>
          </p:cNvPr>
          <p:cNvCxnSpPr>
            <a:cxnSpLocks/>
          </p:cNvCxnSpPr>
          <p:nvPr/>
        </p:nvCxnSpPr>
        <p:spPr bwMode="auto">
          <a:xfrm flipH="1">
            <a:off x="3171507" y="47664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6863856D-BA3A-43DA-9571-1CBC22A5D0B9}"/>
              </a:ext>
            </a:extLst>
          </p:cNvPr>
          <p:cNvCxnSpPr>
            <a:cxnSpLocks/>
          </p:cNvCxnSpPr>
          <p:nvPr/>
        </p:nvCxnSpPr>
        <p:spPr bwMode="auto">
          <a:xfrm flipH="1">
            <a:off x="3171507" y="5118205"/>
            <a:ext cx="64008" cy="0"/>
          </a:xfrm>
          <a:prstGeom prst="line">
            <a:avLst/>
          </a:prstGeom>
          <a:noFill/>
          <a:ln w="28575" cap="flat" cmpd="sng" algn="ctr">
            <a:solidFill>
              <a:schemeClr val="bg1"/>
            </a:solidFill>
            <a:prstDash val="solid"/>
            <a:round/>
            <a:headEnd type="none" w="med" len="med"/>
            <a:tailEnd type="none" w="med" len="med"/>
          </a:ln>
          <a:effectLst/>
        </p:spPr>
      </p:cxnSp>
      <p:sp>
        <p:nvSpPr>
          <p:cNvPr id="43" name="TextBox 42">
            <a:extLst>
              <a:ext uri="{FF2B5EF4-FFF2-40B4-BE49-F238E27FC236}">
                <a16:creationId xmlns:a16="http://schemas.microsoft.com/office/drawing/2014/main" id="{57CFDA39-A580-444E-AB24-46CF7EBF6067}"/>
              </a:ext>
            </a:extLst>
          </p:cNvPr>
          <p:cNvSpPr txBox="1"/>
          <p:nvPr/>
        </p:nvSpPr>
        <p:spPr bwMode="auto">
          <a:xfrm>
            <a:off x="2472871" y="1399336"/>
            <a:ext cx="751848"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4" name="TextBox 43">
            <a:extLst>
              <a:ext uri="{FF2B5EF4-FFF2-40B4-BE49-F238E27FC236}">
                <a16:creationId xmlns:a16="http://schemas.microsoft.com/office/drawing/2014/main" id="{82C51625-AD20-4F79-9973-347A0E33A8B2}"/>
              </a:ext>
            </a:extLst>
          </p:cNvPr>
          <p:cNvSpPr txBox="1"/>
          <p:nvPr/>
        </p:nvSpPr>
        <p:spPr bwMode="auto">
          <a:xfrm>
            <a:off x="2472871" y="1754105"/>
            <a:ext cx="751848"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a:t>
            </a:r>
          </a:p>
        </p:txBody>
      </p:sp>
      <p:sp>
        <p:nvSpPr>
          <p:cNvPr id="45" name="TextBox 44">
            <a:extLst>
              <a:ext uri="{FF2B5EF4-FFF2-40B4-BE49-F238E27FC236}">
                <a16:creationId xmlns:a16="http://schemas.microsoft.com/office/drawing/2014/main" id="{2D99C740-4061-4D9A-9E9C-7AD7DC5381BF}"/>
              </a:ext>
            </a:extLst>
          </p:cNvPr>
          <p:cNvSpPr txBox="1"/>
          <p:nvPr/>
        </p:nvSpPr>
        <p:spPr bwMode="auto">
          <a:xfrm>
            <a:off x="2472871" y="2108874"/>
            <a:ext cx="751848"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46" name="TextBox 45">
            <a:extLst>
              <a:ext uri="{FF2B5EF4-FFF2-40B4-BE49-F238E27FC236}">
                <a16:creationId xmlns:a16="http://schemas.microsoft.com/office/drawing/2014/main" id="{53B80A57-1D39-4406-8642-D14111E7D266}"/>
              </a:ext>
            </a:extLst>
          </p:cNvPr>
          <p:cNvSpPr txBox="1"/>
          <p:nvPr/>
        </p:nvSpPr>
        <p:spPr bwMode="auto">
          <a:xfrm>
            <a:off x="2472871" y="2463643"/>
            <a:ext cx="751848"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a:t>
            </a:r>
          </a:p>
        </p:txBody>
      </p:sp>
      <p:sp>
        <p:nvSpPr>
          <p:cNvPr id="47" name="TextBox 46">
            <a:extLst>
              <a:ext uri="{FF2B5EF4-FFF2-40B4-BE49-F238E27FC236}">
                <a16:creationId xmlns:a16="http://schemas.microsoft.com/office/drawing/2014/main" id="{EECB67D5-E0A9-4B59-94FE-A829499D739C}"/>
              </a:ext>
            </a:extLst>
          </p:cNvPr>
          <p:cNvSpPr txBox="1"/>
          <p:nvPr/>
        </p:nvSpPr>
        <p:spPr bwMode="auto">
          <a:xfrm>
            <a:off x="2472871" y="2818412"/>
            <a:ext cx="751848"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49" name="TextBox 48">
            <a:extLst>
              <a:ext uri="{FF2B5EF4-FFF2-40B4-BE49-F238E27FC236}">
                <a16:creationId xmlns:a16="http://schemas.microsoft.com/office/drawing/2014/main" id="{A4772AB3-83EF-4F8C-A139-C28B55B3338D}"/>
              </a:ext>
            </a:extLst>
          </p:cNvPr>
          <p:cNvSpPr txBox="1"/>
          <p:nvPr/>
        </p:nvSpPr>
        <p:spPr bwMode="auto">
          <a:xfrm>
            <a:off x="2472871" y="3527950"/>
            <a:ext cx="751848"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50" name="TextBox 49">
            <a:extLst>
              <a:ext uri="{FF2B5EF4-FFF2-40B4-BE49-F238E27FC236}">
                <a16:creationId xmlns:a16="http://schemas.microsoft.com/office/drawing/2014/main" id="{A067D3EC-0316-423E-B72A-204D30D6031F}"/>
              </a:ext>
            </a:extLst>
          </p:cNvPr>
          <p:cNvSpPr txBox="1"/>
          <p:nvPr/>
        </p:nvSpPr>
        <p:spPr bwMode="auto">
          <a:xfrm>
            <a:off x="2472871" y="3882719"/>
            <a:ext cx="751848"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51" name="TextBox 50">
            <a:extLst>
              <a:ext uri="{FF2B5EF4-FFF2-40B4-BE49-F238E27FC236}">
                <a16:creationId xmlns:a16="http://schemas.microsoft.com/office/drawing/2014/main" id="{FD5B3AAD-A6AA-4CCD-9E68-9DDE527B4C0E}"/>
              </a:ext>
            </a:extLst>
          </p:cNvPr>
          <p:cNvSpPr txBox="1"/>
          <p:nvPr/>
        </p:nvSpPr>
        <p:spPr bwMode="auto">
          <a:xfrm>
            <a:off x="2472871" y="4237488"/>
            <a:ext cx="751848"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52" name="TextBox 51">
            <a:extLst>
              <a:ext uri="{FF2B5EF4-FFF2-40B4-BE49-F238E27FC236}">
                <a16:creationId xmlns:a16="http://schemas.microsoft.com/office/drawing/2014/main" id="{50ED5868-7DA4-456C-A24D-66E11CF7AA06}"/>
              </a:ext>
            </a:extLst>
          </p:cNvPr>
          <p:cNvSpPr txBox="1"/>
          <p:nvPr/>
        </p:nvSpPr>
        <p:spPr bwMode="auto">
          <a:xfrm>
            <a:off x="2472871" y="4592257"/>
            <a:ext cx="751848"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53" name="TextBox 52">
            <a:extLst>
              <a:ext uri="{FF2B5EF4-FFF2-40B4-BE49-F238E27FC236}">
                <a16:creationId xmlns:a16="http://schemas.microsoft.com/office/drawing/2014/main" id="{686AC11A-EC1A-4C53-B073-3CAC5EEAF9D3}"/>
              </a:ext>
            </a:extLst>
          </p:cNvPr>
          <p:cNvSpPr txBox="1"/>
          <p:nvPr/>
        </p:nvSpPr>
        <p:spPr bwMode="auto">
          <a:xfrm>
            <a:off x="2472871" y="4947026"/>
            <a:ext cx="751848"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4" name="TextBox 53">
            <a:extLst>
              <a:ext uri="{FF2B5EF4-FFF2-40B4-BE49-F238E27FC236}">
                <a16:creationId xmlns:a16="http://schemas.microsoft.com/office/drawing/2014/main" id="{9D0753CD-66DC-47D0-91E1-B861D864CC8B}"/>
              </a:ext>
            </a:extLst>
          </p:cNvPr>
          <p:cNvSpPr txBox="1"/>
          <p:nvPr/>
        </p:nvSpPr>
        <p:spPr bwMode="auto">
          <a:xfrm>
            <a:off x="8894536" y="5161085"/>
            <a:ext cx="751848"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55" name="TextBox 54">
            <a:extLst>
              <a:ext uri="{FF2B5EF4-FFF2-40B4-BE49-F238E27FC236}">
                <a16:creationId xmlns:a16="http://schemas.microsoft.com/office/drawing/2014/main" id="{C5AED75B-4C67-4375-921B-1F679B94C015}"/>
              </a:ext>
            </a:extLst>
          </p:cNvPr>
          <p:cNvSpPr txBox="1"/>
          <p:nvPr/>
        </p:nvSpPr>
        <p:spPr bwMode="auto">
          <a:xfrm>
            <a:off x="2873114" y="5161085"/>
            <a:ext cx="751848"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cxnSp>
        <p:nvCxnSpPr>
          <p:cNvPr id="56" name="Straight Connector 55">
            <a:extLst>
              <a:ext uri="{FF2B5EF4-FFF2-40B4-BE49-F238E27FC236}">
                <a16:creationId xmlns:a16="http://schemas.microsoft.com/office/drawing/2014/main" id="{68982E5D-9D1B-42B3-A99D-E5714F6E1671}"/>
              </a:ext>
            </a:extLst>
          </p:cNvPr>
          <p:cNvCxnSpPr>
            <a:cxnSpLocks/>
          </p:cNvCxnSpPr>
          <p:nvPr/>
        </p:nvCxnSpPr>
        <p:spPr bwMode="auto">
          <a:xfrm>
            <a:off x="3249038" y="511820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056582AE-F9BB-45CA-B17D-ADB4C3A41A55}"/>
              </a:ext>
            </a:extLst>
          </p:cNvPr>
          <p:cNvCxnSpPr>
            <a:cxnSpLocks/>
          </p:cNvCxnSpPr>
          <p:nvPr/>
        </p:nvCxnSpPr>
        <p:spPr bwMode="auto">
          <a:xfrm>
            <a:off x="3832697" y="511820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4CA70F37-3C81-46E6-98FE-D8BBFEC8B468}"/>
              </a:ext>
            </a:extLst>
          </p:cNvPr>
          <p:cNvCxnSpPr>
            <a:cxnSpLocks/>
          </p:cNvCxnSpPr>
          <p:nvPr/>
        </p:nvCxnSpPr>
        <p:spPr bwMode="auto">
          <a:xfrm>
            <a:off x="4445540" y="511820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291E3824-9ABF-43F3-9772-79F704EB774A}"/>
              </a:ext>
            </a:extLst>
          </p:cNvPr>
          <p:cNvCxnSpPr>
            <a:cxnSpLocks/>
          </p:cNvCxnSpPr>
          <p:nvPr/>
        </p:nvCxnSpPr>
        <p:spPr bwMode="auto">
          <a:xfrm>
            <a:off x="5046041" y="511820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71DD8EB4-C570-4916-8173-897D05D3212B}"/>
              </a:ext>
            </a:extLst>
          </p:cNvPr>
          <p:cNvCxnSpPr>
            <a:cxnSpLocks/>
          </p:cNvCxnSpPr>
          <p:nvPr/>
        </p:nvCxnSpPr>
        <p:spPr bwMode="auto">
          <a:xfrm>
            <a:off x="5640349" y="511820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05E8674E-C819-46EF-89A5-9900411091E2}"/>
              </a:ext>
            </a:extLst>
          </p:cNvPr>
          <p:cNvCxnSpPr>
            <a:cxnSpLocks/>
          </p:cNvCxnSpPr>
          <p:nvPr/>
        </p:nvCxnSpPr>
        <p:spPr bwMode="auto">
          <a:xfrm>
            <a:off x="6858000" y="511820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5D86E24F-2286-412D-AB64-07D7422A6464}"/>
              </a:ext>
            </a:extLst>
          </p:cNvPr>
          <p:cNvCxnSpPr>
            <a:cxnSpLocks/>
          </p:cNvCxnSpPr>
          <p:nvPr/>
        </p:nvCxnSpPr>
        <p:spPr bwMode="auto">
          <a:xfrm>
            <a:off x="9260732" y="511820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DEEE7EF1-37A0-4C06-991A-89BDFB814BD0}"/>
              </a:ext>
            </a:extLst>
          </p:cNvPr>
          <p:cNvCxnSpPr>
            <a:cxnSpLocks/>
          </p:cNvCxnSpPr>
          <p:nvPr/>
        </p:nvCxnSpPr>
        <p:spPr bwMode="auto">
          <a:xfrm>
            <a:off x="8059366" y="5118205"/>
            <a:ext cx="0" cy="64008"/>
          </a:xfrm>
          <a:prstGeom prst="line">
            <a:avLst/>
          </a:prstGeom>
          <a:noFill/>
          <a:ln w="28575" cap="flat" cmpd="sng" algn="ctr">
            <a:solidFill>
              <a:schemeClr val="bg1"/>
            </a:solidFill>
            <a:prstDash val="solid"/>
            <a:round/>
            <a:headEnd type="none" w="med" len="med"/>
            <a:tailEnd type="none" w="med" len="med"/>
          </a:ln>
          <a:effectLst/>
        </p:spPr>
      </p:cxnSp>
      <p:sp>
        <p:nvSpPr>
          <p:cNvPr id="64" name="TextBox 63">
            <a:extLst>
              <a:ext uri="{FF2B5EF4-FFF2-40B4-BE49-F238E27FC236}">
                <a16:creationId xmlns:a16="http://schemas.microsoft.com/office/drawing/2014/main" id="{5EDFC0C3-40EB-41E3-A114-20CD24817026}"/>
              </a:ext>
            </a:extLst>
          </p:cNvPr>
          <p:cNvSpPr txBox="1"/>
          <p:nvPr/>
        </p:nvSpPr>
        <p:spPr bwMode="auto">
          <a:xfrm>
            <a:off x="3441501" y="5161085"/>
            <a:ext cx="751848"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65" name="TextBox 64">
            <a:extLst>
              <a:ext uri="{FF2B5EF4-FFF2-40B4-BE49-F238E27FC236}">
                <a16:creationId xmlns:a16="http://schemas.microsoft.com/office/drawing/2014/main" id="{5AE56142-138D-4324-9B25-4F1F3F841FFF}"/>
              </a:ext>
            </a:extLst>
          </p:cNvPr>
          <p:cNvSpPr txBox="1"/>
          <p:nvPr/>
        </p:nvSpPr>
        <p:spPr bwMode="auto">
          <a:xfrm>
            <a:off x="4097570" y="5161085"/>
            <a:ext cx="751848"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66" name="TextBox 65">
            <a:extLst>
              <a:ext uri="{FF2B5EF4-FFF2-40B4-BE49-F238E27FC236}">
                <a16:creationId xmlns:a16="http://schemas.microsoft.com/office/drawing/2014/main" id="{C0480D2C-ED80-407B-816D-4AC7262F7C0A}"/>
              </a:ext>
            </a:extLst>
          </p:cNvPr>
          <p:cNvSpPr txBox="1"/>
          <p:nvPr/>
        </p:nvSpPr>
        <p:spPr bwMode="auto">
          <a:xfrm>
            <a:off x="4694942" y="5161085"/>
            <a:ext cx="751848"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67" name="TextBox 66">
            <a:extLst>
              <a:ext uri="{FF2B5EF4-FFF2-40B4-BE49-F238E27FC236}">
                <a16:creationId xmlns:a16="http://schemas.microsoft.com/office/drawing/2014/main" id="{E1C7B71C-E8C4-443A-B482-FECB335A0FEB}"/>
              </a:ext>
            </a:extLst>
          </p:cNvPr>
          <p:cNvSpPr txBox="1"/>
          <p:nvPr/>
        </p:nvSpPr>
        <p:spPr bwMode="auto">
          <a:xfrm>
            <a:off x="5272161" y="5161085"/>
            <a:ext cx="751848"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68" name="TextBox 67">
            <a:extLst>
              <a:ext uri="{FF2B5EF4-FFF2-40B4-BE49-F238E27FC236}">
                <a16:creationId xmlns:a16="http://schemas.microsoft.com/office/drawing/2014/main" id="{45FD3C2D-F7D3-4A2E-ABCE-DE7B40785839}"/>
              </a:ext>
            </a:extLst>
          </p:cNvPr>
          <p:cNvSpPr txBox="1"/>
          <p:nvPr/>
        </p:nvSpPr>
        <p:spPr bwMode="auto">
          <a:xfrm>
            <a:off x="6482076" y="5161085"/>
            <a:ext cx="751848"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69" name="TextBox 68">
            <a:extLst>
              <a:ext uri="{FF2B5EF4-FFF2-40B4-BE49-F238E27FC236}">
                <a16:creationId xmlns:a16="http://schemas.microsoft.com/office/drawing/2014/main" id="{D7D1B15F-2030-4F0C-B979-01D1C4F43854}"/>
              </a:ext>
            </a:extLst>
          </p:cNvPr>
          <p:cNvSpPr txBox="1"/>
          <p:nvPr/>
        </p:nvSpPr>
        <p:spPr bwMode="auto">
          <a:xfrm>
            <a:off x="7693216" y="5161085"/>
            <a:ext cx="751848"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70" name="TextBox 69">
            <a:extLst>
              <a:ext uri="{FF2B5EF4-FFF2-40B4-BE49-F238E27FC236}">
                <a16:creationId xmlns:a16="http://schemas.microsoft.com/office/drawing/2014/main" id="{69F6019A-B2A8-460E-B61A-699137687BC0}"/>
              </a:ext>
            </a:extLst>
          </p:cNvPr>
          <p:cNvSpPr txBox="1"/>
          <p:nvPr/>
        </p:nvSpPr>
        <p:spPr bwMode="auto">
          <a:xfrm>
            <a:off x="2877916" y="5903936"/>
            <a:ext cx="790669" cy="584775"/>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129</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126</a:t>
            </a:r>
          </a:p>
        </p:txBody>
      </p:sp>
      <p:sp>
        <p:nvSpPr>
          <p:cNvPr id="71" name="TextBox 70">
            <a:extLst>
              <a:ext uri="{FF2B5EF4-FFF2-40B4-BE49-F238E27FC236}">
                <a16:creationId xmlns:a16="http://schemas.microsoft.com/office/drawing/2014/main" id="{4E0352BF-0C6A-4AA3-96BE-336C1959C1FD}"/>
              </a:ext>
            </a:extLst>
          </p:cNvPr>
          <p:cNvSpPr txBox="1"/>
          <p:nvPr/>
        </p:nvSpPr>
        <p:spPr bwMode="auto">
          <a:xfrm>
            <a:off x="3452090" y="5903936"/>
            <a:ext cx="790669" cy="584775"/>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122</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116</a:t>
            </a:r>
          </a:p>
        </p:txBody>
      </p:sp>
      <p:sp>
        <p:nvSpPr>
          <p:cNvPr id="72" name="TextBox 71">
            <a:extLst>
              <a:ext uri="{FF2B5EF4-FFF2-40B4-BE49-F238E27FC236}">
                <a16:creationId xmlns:a16="http://schemas.microsoft.com/office/drawing/2014/main" id="{14640803-C0FE-47BA-A3CD-EA94156B8DE8}"/>
              </a:ext>
            </a:extLst>
          </p:cNvPr>
          <p:cNvSpPr txBox="1"/>
          <p:nvPr/>
        </p:nvSpPr>
        <p:spPr bwMode="auto">
          <a:xfrm>
            <a:off x="4065328" y="5903936"/>
            <a:ext cx="790669" cy="584775"/>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96</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88</a:t>
            </a:r>
          </a:p>
        </p:txBody>
      </p:sp>
      <p:sp>
        <p:nvSpPr>
          <p:cNvPr id="73" name="TextBox 72">
            <a:extLst>
              <a:ext uri="{FF2B5EF4-FFF2-40B4-BE49-F238E27FC236}">
                <a16:creationId xmlns:a16="http://schemas.microsoft.com/office/drawing/2014/main" id="{8C2C3921-5FE5-478D-A87B-715C78CB7A92}"/>
              </a:ext>
            </a:extLst>
          </p:cNvPr>
          <p:cNvSpPr txBox="1"/>
          <p:nvPr/>
        </p:nvSpPr>
        <p:spPr bwMode="auto">
          <a:xfrm>
            <a:off x="4737988" y="5903936"/>
            <a:ext cx="790669" cy="584775"/>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77</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64</a:t>
            </a:r>
          </a:p>
        </p:txBody>
      </p:sp>
      <p:sp>
        <p:nvSpPr>
          <p:cNvPr id="74" name="TextBox 73">
            <a:extLst>
              <a:ext uri="{FF2B5EF4-FFF2-40B4-BE49-F238E27FC236}">
                <a16:creationId xmlns:a16="http://schemas.microsoft.com/office/drawing/2014/main" id="{B4229513-227B-489F-BF56-5CA5E21E6586}"/>
              </a:ext>
            </a:extLst>
          </p:cNvPr>
          <p:cNvSpPr txBox="1"/>
          <p:nvPr/>
        </p:nvSpPr>
        <p:spPr bwMode="auto">
          <a:xfrm>
            <a:off x="5305331" y="5903936"/>
            <a:ext cx="790669" cy="584775"/>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51</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39</a:t>
            </a:r>
          </a:p>
        </p:txBody>
      </p:sp>
      <p:sp>
        <p:nvSpPr>
          <p:cNvPr id="75" name="TextBox 74">
            <a:extLst>
              <a:ext uri="{FF2B5EF4-FFF2-40B4-BE49-F238E27FC236}">
                <a16:creationId xmlns:a16="http://schemas.microsoft.com/office/drawing/2014/main" id="{5A8BD381-C862-4FF5-AB0D-0757DF844FB0}"/>
              </a:ext>
            </a:extLst>
          </p:cNvPr>
          <p:cNvSpPr txBox="1"/>
          <p:nvPr/>
        </p:nvSpPr>
        <p:spPr bwMode="auto">
          <a:xfrm>
            <a:off x="6501480" y="5903936"/>
            <a:ext cx="790669" cy="584775"/>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21</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11</a:t>
            </a:r>
          </a:p>
        </p:txBody>
      </p:sp>
      <p:sp>
        <p:nvSpPr>
          <p:cNvPr id="76" name="TextBox 75">
            <a:extLst>
              <a:ext uri="{FF2B5EF4-FFF2-40B4-BE49-F238E27FC236}">
                <a16:creationId xmlns:a16="http://schemas.microsoft.com/office/drawing/2014/main" id="{BF25C076-0EA6-40AD-A7CF-CE59A140715D}"/>
              </a:ext>
            </a:extLst>
          </p:cNvPr>
          <p:cNvSpPr txBox="1"/>
          <p:nvPr/>
        </p:nvSpPr>
        <p:spPr bwMode="auto">
          <a:xfrm>
            <a:off x="7710916" y="5903936"/>
            <a:ext cx="790669" cy="584775"/>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p>
        </p:txBody>
      </p:sp>
      <p:sp>
        <p:nvSpPr>
          <p:cNvPr id="77" name="TextBox 76">
            <a:extLst>
              <a:ext uri="{FF2B5EF4-FFF2-40B4-BE49-F238E27FC236}">
                <a16:creationId xmlns:a16="http://schemas.microsoft.com/office/drawing/2014/main" id="{AE5E431E-76FF-4D03-B918-139DE00439B0}"/>
              </a:ext>
            </a:extLst>
          </p:cNvPr>
          <p:cNvSpPr txBox="1"/>
          <p:nvPr/>
        </p:nvSpPr>
        <p:spPr bwMode="auto">
          <a:xfrm>
            <a:off x="8913994" y="5903936"/>
            <a:ext cx="790669" cy="584775"/>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3" name="Freeform: Shape 2">
            <a:extLst>
              <a:ext uri="{FF2B5EF4-FFF2-40B4-BE49-F238E27FC236}">
                <a16:creationId xmlns:a16="http://schemas.microsoft.com/office/drawing/2014/main" id="{FFF7B217-3D25-4188-860B-393203502588}"/>
              </a:ext>
            </a:extLst>
          </p:cNvPr>
          <p:cNvSpPr/>
          <p:nvPr/>
        </p:nvSpPr>
        <p:spPr bwMode="auto">
          <a:xfrm>
            <a:off x="3243263" y="1600200"/>
            <a:ext cx="5791200" cy="3290888"/>
          </a:xfrm>
          <a:custGeom>
            <a:avLst/>
            <a:gdLst>
              <a:gd name="connsiteX0" fmla="*/ 0 w 5791200"/>
              <a:gd name="connsiteY0" fmla="*/ 0 h 3290888"/>
              <a:gd name="connsiteX1" fmla="*/ 157162 w 5791200"/>
              <a:gd name="connsiteY1" fmla="*/ 0 h 3290888"/>
              <a:gd name="connsiteX2" fmla="*/ 157162 w 5791200"/>
              <a:gd name="connsiteY2" fmla="*/ 57150 h 3290888"/>
              <a:gd name="connsiteX3" fmla="*/ 304800 w 5791200"/>
              <a:gd name="connsiteY3" fmla="*/ 57150 h 3290888"/>
              <a:gd name="connsiteX4" fmla="*/ 304800 w 5791200"/>
              <a:gd name="connsiteY4" fmla="*/ 152400 h 3290888"/>
              <a:gd name="connsiteX5" fmla="*/ 452437 w 5791200"/>
              <a:gd name="connsiteY5" fmla="*/ 152400 h 3290888"/>
              <a:gd name="connsiteX6" fmla="*/ 452437 w 5791200"/>
              <a:gd name="connsiteY6" fmla="*/ 195263 h 3290888"/>
              <a:gd name="connsiteX7" fmla="*/ 495300 w 5791200"/>
              <a:gd name="connsiteY7" fmla="*/ 195263 h 3290888"/>
              <a:gd name="connsiteX8" fmla="*/ 495300 w 5791200"/>
              <a:gd name="connsiteY8" fmla="*/ 219075 h 3290888"/>
              <a:gd name="connsiteX9" fmla="*/ 542925 w 5791200"/>
              <a:gd name="connsiteY9" fmla="*/ 219075 h 3290888"/>
              <a:gd name="connsiteX10" fmla="*/ 542925 w 5791200"/>
              <a:gd name="connsiteY10" fmla="*/ 242888 h 3290888"/>
              <a:gd name="connsiteX11" fmla="*/ 609600 w 5791200"/>
              <a:gd name="connsiteY11" fmla="*/ 242888 h 3290888"/>
              <a:gd name="connsiteX12" fmla="*/ 609600 w 5791200"/>
              <a:gd name="connsiteY12" fmla="*/ 271463 h 3290888"/>
              <a:gd name="connsiteX13" fmla="*/ 666750 w 5791200"/>
              <a:gd name="connsiteY13" fmla="*/ 271463 h 3290888"/>
              <a:gd name="connsiteX14" fmla="*/ 666750 w 5791200"/>
              <a:gd name="connsiteY14" fmla="*/ 323850 h 3290888"/>
              <a:gd name="connsiteX15" fmla="*/ 790575 w 5791200"/>
              <a:gd name="connsiteY15" fmla="*/ 323850 h 3290888"/>
              <a:gd name="connsiteX16" fmla="*/ 790575 w 5791200"/>
              <a:gd name="connsiteY16" fmla="*/ 395288 h 3290888"/>
              <a:gd name="connsiteX17" fmla="*/ 866775 w 5791200"/>
              <a:gd name="connsiteY17" fmla="*/ 395288 h 3290888"/>
              <a:gd name="connsiteX18" fmla="*/ 866775 w 5791200"/>
              <a:gd name="connsiteY18" fmla="*/ 428625 h 3290888"/>
              <a:gd name="connsiteX19" fmla="*/ 909637 w 5791200"/>
              <a:gd name="connsiteY19" fmla="*/ 428625 h 3290888"/>
              <a:gd name="connsiteX20" fmla="*/ 909637 w 5791200"/>
              <a:gd name="connsiteY20" fmla="*/ 476250 h 3290888"/>
              <a:gd name="connsiteX21" fmla="*/ 933450 w 5791200"/>
              <a:gd name="connsiteY21" fmla="*/ 476250 h 3290888"/>
              <a:gd name="connsiteX22" fmla="*/ 933450 w 5791200"/>
              <a:gd name="connsiteY22" fmla="*/ 500063 h 3290888"/>
              <a:gd name="connsiteX23" fmla="*/ 1000125 w 5791200"/>
              <a:gd name="connsiteY23" fmla="*/ 500063 h 3290888"/>
              <a:gd name="connsiteX24" fmla="*/ 1000125 w 5791200"/>
              <a:gd name="connsiteY24" fmla="*/ 571500 h 3290888"/>
              <a:gd name="connsiteX25" fmla="*/ 1052512 w 5791200"/>
              <a:gd name="connsiteY25" fmla="*/ 571500 h 3290888"/>
              <a:gd name="connsiteX26" fmla="*/ 1052512 w 5791200"/>
              <a:gd name="connsiteY26" fmla="*/ 600075 h 3290888"/>
              <a:gd name="connsiteX27" fmla="*/ 1085850 w 5791200"/>
              <a:gd name="connsiteY27" fmla="*/ 600075 h 3290888"/>
              <a:gd name="connsiteX28" fmla="*/ 1085850 w 5791200"/>
              <a:gd name="connsiteY28" fmla="*/ 652463 h 3290888"/>
              <a:gd name="connsiteX29" fmla="*/ 1138237 w 5791200"/>
              <a:gd name="connsiteY29" fmla="*/ 652463 h 3290888"/>
              <a:gd name="connsiteX30" fmla="*/ 1138237 w 5791200"/>
              <a:gd name="connsiteY30" fmla="*/ 652463 h 3290888"/>
              <a:gd name="connsiteX31" fmla="*/ 1257300 w 5791200"/>
              <a:gd name="connsiteY31" fmla="*/ 652463 h 3290888"/>
              <a:gd name="connsiteX32" fmla="*/ 1257300 w 5791200"/>
              <a:gd name="connsiteY32" fmla="*/ 704850 h 3290888"/>
              <a:gd name="connsiteX33" fmla="*/ 1290637 w 5791200"/>
              <a:gd name="connsiteY33" fmla="*/ 704850 h 3290888"/>
              <a:gd name="connsiteX34" fmla="*/ 1290637 w 5791200"/>
              <a:gd name="connsiteY34" fmla="*/ 809625 h 3290888"/>
              <a:gd name="connsiteX35" fmla="*/ 1319212 w 5791200"/>
              <a:gd name="connsiteY35" fmla="*/ 838200 h 3290888"/>
              <a:gd name="connsiteX36" fmla="*/ 1347787 w 5791200"/>
              <a:gd name="connsiteY36" fmla="*/ 838200 h 3290888"/>
              <a:gd name="connsiteX37" fmla="*/ 1347787 w 5791200"/>
              <a:gd name="connsiteY37" fmla="*/ 838200 h 3290888"/>
              <a:gd name="connsiteX38" fmla="*/ 1385887 w 5791200"/>
              <a:gd name="connsiteY38" fmla="*/ 876300 h 3290888"/>
              <a:gd name="connsiteX39" fmla="*/ 1385887 w 5791200"/>
              <a:gd name="connsiteY39" fmla="*/ 914400 h 3290888"/>
              <a:gd name="connsiteX40" fmla="*/ 1447800 w 5791200"/>
              <a:gd name="connsiteY40" fmla="*/ 914400 h 3290888"/>
              <a:gd name="connsiteX41" fmla="*/ 1447800 w 5791200"/>
              <a:gd name="connsiteY41" fmla="*/ 976313 h 3290888"/>
              <a:gd name="connsiteX42" fmla="*/ 1481137 w 5791200"/>
              <a:gd name="connsiteY42" fmla="*/ 976313 h 3290888"/>
              <a:gd name="connsiteX43" fmla="*/ 1481137 w 5791200"/>
              <a:gd name="connsiteY43" fmla="*/ 1057275 h 3290888"/>
              <a:gd name="connsiteX44" fmla="*/ 1528762 w 5791200"/>
              <a:gd name="connsiteY44" fmla="*/ 1057275 h 3290888"/>
              <a:gd name="connsiteX45" fmla="*/ 1528762 w 5791200"/>
              <a:gd name="connsiteY45" fmla="*/ 1200150 h 3290888"/>
              <a:gd name="connsiteX46" fmla="*/ 1733550 w 5791200"/>
              <a:gd name="connsiteY46" fmla="*/ 1200150 h 3290888"/>
              <a:gd name="connsiteX47" fmla="*/ 1733550 w 5791200"/>
              <a:gd name="connsiteY47" fmla="*/ 1200150 h 3290888"/>
              <a:gd name="connsiteX48" fmla="*/ 1776412 w 5791200"/>
              <a:gd name="connsiteY48" fmla="*/ 1243012 h 3290888"/>
              <a:gd name="connsiteX49" fmla="*/ 1776412 w 5791200"/>
              <a:gd name="connsiteY49" fmla="*/ 1323975 h 3290888"/>
              <a:gd name="connsiteX50" fmla="*/ 1776412 w 5791200"/>
              <a:gd name="connsiteY50" fmla="*/ 1323975 h 3290888"/>
              <a:gd name="connsiteX51" fmla="*/ 1776412 w 5791200"/>
              <a:gd name="connsiteY51" fmla="*/ 1419225 h 3290888"/>
              <a:gd name="connsiteX52" fmla="*/ 1824037 w 5791200"/>
              <a:gd name="connsiteY52" fmla="*/ 1419225 h 3290888"/>
              <a:gd name="connsiteX53" fmla="*/ 1824037 w 5791200"/>
              <a:gd name="connsiteY53" fmla="*/ 1509713 h 3290888"/>
              <a:gd name="connsiteX54" fmla="*/ 1871662 w 5791200"/>
              <a:gd name="connsiteY54" fmla="*/ 1509713 h 3290888"/>
              <a:gd name="connsiteX55" fmla="*/ 1871662 w 5791200"/>
              <a:gd name="connsiteY55" fmla="*/ 1614488 h 3290888"/>
              <a:gd name="connsiteX56" fmla="*/ 1914525 w 5791200"/>
              <a:gd name="connsiteY56" fmla="*/ 1614488 h 3290888"/>
              <a:gd name="connsiteX57" fmla="*/ 1914525 w 5791200"/>
              <a:gd name="connsiteY57" fmla="*/ 1666875 h 3290888"/>
              <a:gd name="connsiteX58" fmla="*/ 1990725 w 5791200"/>
              <a:gd name="connsiteY58" fmla="*/ 1666875 h 3290888"/>
              <a:gd name="connsiteX59" fmla="*/ 1990725 w 5791200"/>
              <a:gd name="connsiteY59" fmla="*/ 1724025 h 3290888"/>
              <a:gd name="connsiteX60" fmla="*/ 2109787 w 5791200"/>
              <a:gd name="connsiteY60" fmla="*/ 1724025 h 3290888"/>
              <a:gd name="connsiteX61" fmla="*/ 2109787 w 5791200"/>
              <a:gd name="connsiteY61" fmla="*/ 1771650 h 3290888"/>
              <a:gd name="connsiteX62" fmla="*/ 2171700 w 5791200"/>
              <a:gd name="connsiteY62" fmla="*/ 1771650 h 3290888"/>
              <a:gd name="connsiteX63" fmla="*/ 2171700 w 5791200"/>
              <a:gd name="connsiteY63" fmla="*/ 1804988 h 3290888"/>
              <a:gd name="connsiteX64" fmla="*/ 2224087 w 5791200"/>
              <a:gd name="connsiteY64" fmla="*/ 1804988 h 3290888"/>
              <a:gd name="connsiteX65" fmla="*/ 2224087 w 5791200"/>
              <a:gd name="connsiteY65" fmla="*/ 1833563 h 3290888"/>
              <a:gd name="connsiteX66" fmla="*/ 2319337 w 5791200"/>
              <a:gd name="connsiteY66" fmla="*/ 1833563 h 3290888"/>
              <a:gd name="connsiteX67" fmla="*/ 2319337 w 5791200"/>
              <a:gd name="connsiteY67" fmla="*/ 1966913 h 3290888"/>
              <a:gd name="connsiteX68" fmla="*/ 2371725 w 5791200"/>
              <a:gd name="connsiteY68" fmla="*/ 1966913 h 3290888"/>
              <a:gd name="connsiteX69" fmla="*/ 2371725 w 5791200"/>
              <a:gd name="connsiteY69" fmla="*/ 1966913 h 3290888"/>
              <a:gd name="connsiteX70" fmla="*/ 2405062 w 5791200"/>
              <a:gd name="connsiteY70" fmla="*/ 2000250 h 3290888"/>
              <a:gd name="connsiteX71" fmla="*/ 2405062 w 5791200"/>
              <a:gd name="connsiteY71" fmla="*/ 2081213 h 3290888"/>
              <a:gd name="connsiteX72" fmla="*/ 2538412 w 5791200"/>
              <a:gd name="connsiteY72" fmla="*/ 2081213 h 3290888"/>
              <a:gd name="connsiteX73" fmla="*/ 2538412 w 5791200"/>
              <a:gd name="connsiteY73" fmla="*/ 2143125 h 3290888"/>
              <a:gd name="connsiteX74" fmla="*/ 2586037 w 5791200"/>
              <a:gd name="connsiteY74" fmla="*/ 2143125 h 3290888"/>
              <a:gd name="connsiteX75" fmla="*/ 2586037 w 5791200"/>
              <a:gd name="connsiteY75" fmla="*/ 2166938 h 3290888"/>
              <a:gd name="connsiteX76" fmla="*/ 2614612 w 5791200"/>
              <a:gd name="connsiteY76" fmla="*/ 2166938 h 3290888"/>
              <a:gd name="connsiteX77" fmla="*/ 2614612 w 5791200"/>
              <a:gd name="connsiteY77" fmla="*/ 2243138 h 3290888"/>
              <a:gd name="connsiteX78" fmla="*/ 2824162 w 5791200"/>
              <a:gd name="connsiteY78" fmla="*/ 2243138 h 3290888"/>
              <a:gd name="connsiteX79" fmla="*/ 2824162 w 5791200"/>
              <a:gd name="connsiteY79" fmla="*/ 2305050 h 3290888"/>
              <a:gd name="connsiteX80" fmla="*/ 2824162 w 5791200"/>
              <a:gd name="connsiteY80" fmla="*/ 2305050 h 3290888"/>
              <a:gd name="connsiteX81" fmla="*/ 2862262 w 5791200"/>
              <a:gd name="connsiteY81" fmla="*/ 2343150 h 3290888"/>
              <a:gd name="connsiteX82" fmla="*/ 2919412 w 5791200"/>
              <a:gd name="connsiteY82" fmla="*/ 2343150 h 3290888"/>
              <a:gd name="connsiteX83" fmla="*/ 2919412 w 5791200"/>
              <a:gd name="connsiteY83" fmla="*/ 2376488 h 3290888"/>
              <a:gd name="connsiteX84" fmla="*/ 2947987 w 5791200"/>
              <a:gd name="connsiteY84" fmla="*/ 2376488 h 3290888"/>
              <a:gd name="connsiteX85" fmla="*/ 2947987 w 5791200"/>
              <a:gd name="connsiteY85" fmla="*/ 2409825 h 3290888"/>
              <a:gd name="connsiteX86" fmla="*/ 3124200 w 5791200"/>
              <a:gd name="connsiteY86" fmla="*/ 2409825 h 3290888"/>
              <a:gd name="connsiteX87" fmla="*/ 3124200 w 5791200"/>
              <a:gd name="connsiteY87" fmla="*/ 2466975 h 3290888"/>
              <a:gd name="connsiteX88" fmla="*/ 3186112 w 5791200"/>
              <a:gd name="connsiteY88" fmla="*/ 2466975 h 3290888"/>
              <a:gd name="connsiteX89" fmla="*/ 3186112 w 5791200"/>
              <a:gd name="connsiteY89" fmla="*/ 2524125 h 3290888"/>
              <a:gd name="connsiteX90" fmla="*/ 3290887 w 5791200"/>
              <a:gd name="connsiteY90" fmla="*/ 2524125 h 3290888"/>
              <a:gd name="connsiteX91" fmla="*/ 3290887 w 5791200"/>
              <a:gd name="connsiteY91" fmla="*/ 2581275 h 3290888"/>
              <a:gd name="connsiteX92" fmla="*/ 3367087 w 5791200"/>
              <a:gd name="connsiteY92" fmla="*/ 2581275 h 3290888"/>
              <a:gd name="connsiteX93" fmla="*/ 3367087 w 5791200"/>
              <a:gd name="connsiteY93" fmla="*/ 2647950 h 3290888"/>
              <a:gd name="connsiteX94" fmla="*/ 3367087 w 5791200"/>
              <a:gd name="connsiteY94" fmla="*/ 2647950 h 3290888"/>
              <a:gd name="connsiteX95" fmla="*/ 3400425 w 5791200"/>
              <a:gd name="connsiteY95" fmla="*/ 2681288 h 3290888"/>
              <a:gd name="connsiteX96" fmla="*/ 3519487 w 5791200"/>
              <a:gd name="connsiteY96" fmla="*/ 2681288 h 3290888"/>
              <a:gd name="connsiteX97" fmla="*/ 3519487 w 5791200"/>
              <a:gd name="connsiteY97" fmla="*/ 2786063 h 3290888"/>
              <a:gd name="connsiteX98" fmla="*/ 3581400 w 5791200"/>
              <a:gd name="connsiteY98" fmla="*/ 2786063 h 3290888"/>
              <a:gd name="connsiteX99" fmla="*/ 3581400 w 5791200"/>
              <a:gd name="connsiteY99" fmla="*/ 2828925 h 3290888"/>
              <a:gd name="connsiteX100" fmla="*/ 3929062 w 5791200"/>
              <a:gd name="connsiteY100" fmla="*/ 2828925 h 3290888"/>
              <a:gd name="connsiteX101" fmla="*/ 3929062 w 5791200"/>
              <a:gd name="connsiteY101" fmla="*/ 2909888 h 3290888"/>
              <a:gd name="connsiteX102" fmla="*/ 4005262 w 5791200"/>
              <a:gd name="connsiteY102" fmla="*/ 2909888 h 3290888"/>
              <a:gd name="connsiteX103" fmla="*/ 4005262 w 5791200"/>
              <a:gd name="connsiteY103" fmla="*/ 2971800 h 3290888"/>
              <a:gd name="connsiteX104" fmla="*/ 4048125 w 5791200"/>
              <a:gd name="connsiteY104" fmla="*/ 2971800 h 3290888"/>
              <a:gd name="connsiteX105" fmla="*/ 4048125 w 5791200"/>
              <a:gd name="connsiteY105" fmla="*/ 3048000 h 3290888"/>
              <a:gd name="connsiteX106" fmla="*/ 4400550 w 5791200"/>
              <a:gd name="connsiteY106" fmla="*/ 3048000 h 3290888"/>
              <a:gd name="connsiteX107" fmla="*/ 4400550 w 5791200"/>
              <a:gd name="connsiteY107" fmla="*/ 3119438 h 3290888"/>
              <a:gd name="connsiteX108" fmla="*/ 4605337 w 5791200"/>
              <a:gd name="connsiteY108" fmla="*/ 3119438 h 3290888"/>
              <a:gd name="connsiteX109" fmla="*/ 4605337 w 5791200"/>
              <a:gd name="connsiteY109" fmla="*/ 3200400 h 3290888"/>
              <a:gd name="connsiteX110" fmla="*/ 4776787 w 5791200"/>
              <a:gd name="connsiteY110" fmla="*/ 3200400 h 3290888"/>
              <a:gd name="connsiteX111" fmla="*/ 4776787 w 5791200"/>
              <a:gd name="connsiteY111" fmla="*/ 3290888 h 3290888"/>
              <a:gd name="connsiteX112" fmla="*/ 5791200 w 5791200"/>
              <a:gd name="connsiteY112" fmla="*/ 3290888 h 3290888"/>
              <a:gd name="connsiteX0" fmla="*/ 0 w 5791200"/>
              <a:gd name="connsiteY0" fmla="*/ 0 h 3290888"/>
              <a:gd name="connsiteX1" fmla="*/ 157162 w 5791200"/>
              <a:gd name="connsiteY1" fmla="*/ 0 h 3290888"/>
              <a:gd name="connsiteX2" fmla="*/ 157162 w 5791200"/>
              <a:gd name="connsiteY2" fmla="*/ 57150 h 3290888"/>
              <a:gd name="connsiteX3" fmla="*/ 304800 w 5791200"/>
              <a:gd name="connsiteY3" fmla="*/ 57150 h 3290888"/>
              <a:gd name="connsiteX4" fmla="*/ 304800 w 5791200"/>
              <a:gd name="connsiteY4" fmla="*/ 152400 h 3290888"/>
              <a:gd name="connsiteX5" fmla="*/ 452437 w 5791200"/>
              <a:gd name="connsiteY5" fmla="*/ 152400 h 3290888"/>
              <a:gd name="connsiteX6" fmla="*/ 452437 w 5791200"/>
              <a:gd name="connsiteY6" fmla="*/ 195263 h 3290888"/>
              <a:gd name="connsiteX7" fmla="*/ 495300 w 5791200"/>
              <a:gd name="connsiteY7" fmla="*/ 195263 h 3290888"/>
              <a:gd name="connsiteX8" fmla="*/ 495300 w 5791200"/>
              <a:gd name="connsiteY8" fmla="*/ 219075 h 3290888"/>
              <a:gd name="connsiteX9" fmla="*/ 542925 w 5791200"/>
              <a:gd name="connsiteY9" fmla="*/ 219075 h 3290888"/>
              <a:gd name="connsiteX10" fmla="*/ 542925 w 5791200"/>
              <a:gd name="connsiteY10" fmla="*/ 242888 h 3290888"/>
              <a:gd name="connsiteX11" fmla="*/ 609600 w 5791200"/>
              <a:gd name="connsiteY11" fmla="*/ 242888 h 3290888"/>
              <a:gd name="connsiteX12" fmla="*/ 609600 w 5791200"/>
              <a:gd name="connsiteY12" fmla="*/ 271463 h 3290888"/>
              <a:gd name="connsiteX13" fmla="*/ 666750 w 5791200"/>
              <a:gd name="connsiteY13" fmla="*/ 271463 h 3290888"/>
              <a:gd name="connsiteX14" fmla="*/ 666750 w 5791200"/>
              <a:gd name="connsiteY14" fmla="*/ 323850 h 3290888"/>
              <a:gd name="connsiteX15" fmla="*/ 790575 w 5791200"/>
              <a:gd name="connsiteY15" fmla="*/ 323850 h 3290888"/>
              <a:gd name="connsiteX16" fmla="*/ 790575 w 5791200"/>
              <a:gd name="connsiteY16" fmla="*/ 395288 h 3290888"/>
              <a:gd name="connsiteX17" fmla="*/ 866775 w 5791200"/>
              <a:gd name="connsiteY17" fmla="*/ 395288 h 3290888"/>
              <a:gd name="connsiteX18" fmla="*/ 866775 w 5791200"/>
              <a:gd name="connsiteY18" fmla="*/ 428625 h 3290888"/>
              <a:gd name="connsiteX19" fmla="*/ 909637 w 5791200"/>
              <a:gd name="connsiteY19" fmla="*/ 428625 h 3290888"/>
              <a:gd name="connsiteX20" fmla="*/ 909637 w 5791200"/>
              <a:gd name="connsiteY20" fmla="*/ 476250 h 3290888"/>
              <a:gd name="connsiteX21" fmla="*/ 933450 w 5791200"/>
              <a:gd name="connsiteY21" fmla="*/ 476250 h 3290888"/>
              <a:gd name="connsiteX22" fmla="*/ 933450 w 5791200"/>
              <a:gd name="connsiteY22" fmla="*/ 500063 h 3290888"/>
              <a:gd name="connsiteX23" fmla="*/ 1000125 w 5791200"/>
              <a:gd name="connsiteY23" fmla="*/ 500063 h 3290888"/>
              <a:gd name="connsiteX24" fmla="*/ 1000125 w 5791200"/>
              <a:gd name="connsiteY24" fmla="*/ 571500 h 3290888"/>
              <a:gd name="connsiteX25" fmla="*/ 1052512 w 5791200"/>
              <a:gd name="connsiteY25" fmla="*/ 571500 h 3290888"/>
              <a:gd name="connsiteX26" fmla="*/ 1052512 w 5791200"/>
              <a:gd name="connsiteY26" fmla="*/ 600075 h 3290888"/>
              <a:gd name="connsiteX27" fmla="*/ 1085850 w 5791200"/>
              <a:gd name="connsiteY27" fmla="*/ 600075 h 3290888"/>
              <a:gd name="connsiteX28" fmla="*/ 1085850 w 5791200"/>
              <a:gd name="connsiteY28" fmla="*/ 652463 h 3290888"/>
              <a:gd name="connsiteX29" fmla="*/ 1138237 w 5791200"/>
              <a:gd name="connsiteY29" fmla="*/ 652463 h 3290888"/>
              <a:gd name="connsiteX30" fmla="*/ 1138237 w 5791200"/>
              <a:gd name="connsiteY30" fmla="*/ 652463 h 3290888"/>
              <a:gd name="connsiteX31" fmla="*/ 1204912 w 5791200"/>
              <a:gd name="connsiteY31" fmla="*/ 647701 h 3290888"/>
              <a:gd name="connsiteX32" fmla="*/ 1257300 w 5791200"/>
              <a:gd name="connsiteY32" fmla="*/ 704850 h 3290888"/>
              <a:gd name="connsiteX33" fmla="*/ 1290637 w 5791200"/>
              <a:gd name="connsiteY33" fmla="*/ 704850 h 3290888"/>
              <a:gd name="connsiteX34" fmla="*/ 1290637 w 5791200"/>
              <a:gd name="connsiteY34" fmla="*/ 809625 h 3290888"/>
              <a:gd name="connsiteX35" fmla="*/ 1319212 w 5791200"/>
              <a:gd name="connsiteY35" fmla="*/ 838200 h 3290888"/>
              <a:gd name="connsiteX36" fmla="*/ 1347787 w 5791200"/>
              <a:gd name="connsiteY36" fmla="*/ 838200 h 3290888"/>
              <a:gd name="connsiteX37" fmla="*/ 1347787 w 5791200"/>
              <a:gd name="connsiteY37" fmla="*/ 838200 h 3290888"/>
              <a:gd name="connsiteX38" fmla="*/ 1385887 w 5791200"/>
              <a:gd name="connsiteY38" fmla="*/ 876300 h 3290888"/>
              <a:gd name="connsiteX39" fmla="*/ 1385887 w 5791200"/>
              <a:gd name="connsiteY39" fmla="*/ 914400 h 3290888"/>
              <a:gd name="connsiteX40" fmla="*/ 1447800 w 5791200"/>
              <a:gd name="connsiteY40" fmla="*/ 914400 h 3290888"/>
              <a:gd name="connsiteX41" fmla="*/ 1447800 w 5791200"/>
              <a:gd name="connsiteY41" fmla="*/ 976313 h 3290888"/>
              <a:gd name="connsiteX42" fmla="*/ 1481137 w 5791200"/>
              <a:gd name="connsiteY42" fmla="*/ 976313 h 3290888"/>
              <a:gd name="connsiteX43" fmla="*/ 1481137 w 5791200"/>
              <a:gd name="connsiteY43" fmla="*/ 1057275 h 3290888"/>
              <a:gd name="connsiteX44" fmla="*/ 1528762 w 5791200"/>
              <a:gd name="connsiteY44" fmla="*/ 1057275 h 3290888"/>
              <a:gd name="connsiteX45" fmla="*/ 1528762 w 5791200"/>
              <a:gd name="connsiteY45" fmla="*/ 1200150 h 3290888"/>
              <a:gd name="connsiteX46" fmla="*/ 1733550 w 5791200"/>
              <a:gd name="connsiteY46" fmla="*/ 1200150 h 3290888"/>
              <a:gd name="connsiteX47" fmla="*/ 1733550 w 5791200"/>
              <a:gd name="connsiteY47" fmla="*/ 1200150 h 3290888"/>
              <a:gd name="connsiteX48" fmla="*/ 1776412 w 5791200"/>
              <a:gd name="connsiteY48" fmla="*/ 1243012 h 3290888"/>
              <a:gd name="connsiteX49" fmla="*/ 1776412 w 5791200"/>
              <a:gd name="connsiteY49" fmla="*/ 1323975 h 3290888"/>
              <a:gd name="connsiteX50" fmla="*/ 1776412 w 5791200"/>
              <a:gd name="connsiteY50" fmla="*/ 1323975 h 3290888"/>
              <a:gd name="connsiteX51" fmla="*/ 1776412 w 5791200"/>
              <a:gd name="connsiteY51" fmla="*/ 1419225 h 3290888"/>
              <a:gd name="connsiteX52" fmla="*/ 1824037 w 5791200"/>
              <a:gd name="connsiteY52" fmla="*/ 1419225 h 3290888"/>
              <a:gd name="connsiteX53" fmla="*/ 1824037 w 5791200"/>
              <a:gd name="connsiteY53" fmla="*/ 1509713 h 3290888"/>
              <a:gd name="connsiteX54" fmla="*/ 1871662 w 5791200"/>
              <a:gd name="connsiteY54" fmla="*/ 1509713 h 3290888"/>
              <a:gd name="connsiteX55" fmla="*/ 1871662 w 5791200"/>
              <a:gd name="connsiteY55" fmla="*/ 1614488 h 3290888"/>
              <a:gd name="connsiteX56" fmla="*/ 1914525 w 5791200"/>
              <a:gd name="connsiteY56" fmla="*/ 1614488 h 3290888"/>
              <a:gd name="connsiteX57" fmla="*/ 1914525 w 5791200"/>
              <a:gd name="connsiteY57" fmla="*/ 1666875 h 3290888"/>
              <a:gd name="connsiteX58" fmla="*/ 1990725 w 5791200"/>
              <a:gd name="connsiteY58" fmla="*/ 1666875 h 3290888"/>
              <a:gd name="connsiteX59" fmla="*/ 1990725 w 5791200"/>
              <a:gd name="connsiteY59" fmla="*/ 1724025 h 3290888"/>
              <a:gd name="connsiteX60" fmla="*/ 2109787 w 5791200"/>
              <a:gd name="connsiteY60" fmla="*/ 1724025 h 3290888"/>
              <a:gd name="connsiteX61" fmla="*/ 2109787 w 5791200"/>
              <a:gd name="connsiteY61" fmla="*/ 1771650 h 3290888"/>
              <a:gd name="connsiteX62" fmla="*/ 2171700 w 5791200"/>
              <a:gd name="connsiteY62" fmla="*/ 1771650 h 3290888"/>
              <a:gd name="connsiteX63" fmla="*/ 2171700 w 5791200"/>
              <a:gd name="connsiteY63" fmla="*/ 1804988 h 3290888"/>
              <a:gd name="connsiteX64" fmla="*/ 2224087 w 5791200"/>
              <a:gd name="connsiteY64" fmla="*/ 1804988 h 3290888"/>
              <a:gd name="connsiteX65" fmla="*/ 2224087 w 5791200"/>
              <a:gd name="connsiteY65" fmla="*/ 1833563 h 3290888"/>
              <a:gd name="connsiteX66" fmla="*/ 2319337 w 5791200"/>
              <a:gd name="connsiteY66" fmla="*/ 1833563 h 3290888"/>
              <a:gd name="connsiteX67" fmla="*/ 2319337 w 5791200"/>
              <a:gd name="connsiteY67" fmla="*/ 1966913 h 3290888"/>
              <a:gd name="connsiteX68" fmla="*/ 2371725 w 5791200"/>
              <a:gd name="connsiteY68" fmla="*/ 1966913 h 3290888"/>
              <a:gd name="connsiteX69" fmla="*/ 2371725 w 5791200"/>
              <a:gd name="connsiteY69" fmla="*/ 1966913 h 3290888"/>
              <a:gd name="connsiteX70" fmla="*/ 2405062 w 5791200"/>
              <a:gd name="connsiteY70" fmla="*/ 2000250 h 3290888"/>
              <a:gd name="connsiteX71" fmla="*/ 2405062 w 5791200"/>
              <a:gd name="connsiteY71" fmla="*/ 2081213 h 3290888"/>
              <a:gd name="connsiteX72" fmla="*/ 2538412 w 5791200"/>
              <a:gd name="connsiteY72" fmla="*/ 2081213 h 3290888"/>
              <a:gd name="connsiteX73" fmla="*/ 2538412 w 5791200"/>
              <a:gd name="connsiteY73" fmla="*/ 2143125 h 3290888"/>
              <a:gd name="connsiteX74" fmla="*/ 2586037 w 5791200"/>
              <a:gd name="connsiteY74" fmla="*/ 2143125 h 3290888"/>
              <a:gd name="connsiteX75" fmla="*/ 2586037 w 5791200"/>
              <a:gd name="connsiteY75" fmla="*/ 2166938 h 3290888"/>
              <a:gd name="connsiteX76" fmla="*/ 2614612 w 5791200"/>
              <a:gd name="connsiteY76" fmla="*/ 2166938 h 3290888"/>
              <a:gd name="connsiteX77" fmla="*/ 2614612 w 5791200"/>
              <a:gd name="connsiteY77" fmla="*/ 2243138 h 3290888"/>
              <a:gd name="connsiteX78" fmla="*/ 2824162 w 5791200"/>
              <a:gd name="connsiteY78" fmla="*/ 2243138 h 3290888"/>
              <a:gd name="connsiteX79" fmla="*/ 2824162 w 5791200"/>
              <a:gd name="connsiteY79" fmla="*/ 2305050 h 3290888"/>
              <a:gd name="connsiteX80" fmla="*/ 2824162 w 5791200"/>
              <a:gd name="connsiteY80" fmla="*/ 2305050 h 3290888"/>
              <a:gd name="connsiteX81" fmla="*/ 2862262 w 5791200"/>
              <a:gd name="connsiteY81" fmla="*/ 2343150 h 3290888"/>
              <a:gd name="connsiteX82" fmla="*/ 2919412 w 5791200"/>
              <a:gd name="connsiteY82" fmla="*/ 2343150 h 3290888"/>
              <a:gd name="connsiteX83" fmla="*/ 2919412 w 5791200"/>
              <a:gd name="connsiteY83" fmla="*/ 2376488 h 3290888"/>
              <a:gd name="connsiteX84" fmla="*/ 2947987 w 5791200"/>
              <a:gd name="connsiteY84" fmla="*/ 2376488 h 3290888"/>
              <a:gd name="connsiteX85" fmla="*/ 2947987 w 5791200"/>
              <a:gd name="connsiteY85" fmla="*/ 2409825 h 3290888"/>
              <a:gd name="connsiteX86" fmla="*/ 3124200 w 5791200"/>
              <a:gd name="connsiteY86" fmla="*/ 2409825 h 3290888"/>
              <a:gd name="connsiteX87" fmla="*/ 3124200 w 5791200"/>
              <a:gd name="connsiteY87" fmla="*/ 2466975 h 3290888"/>
              <a:gd name="connsiteX88" fmla="*/ 3186112 w 5791200"/>
              <a:gd name="connsiteY88" fmla="*/ 2466975 h 3290888"/>
              <a:gd name="connsiteX89" fmla="*/ 3186112 w 5791200"/>
              <a:gd name="connsiteY89" fmla="*/ 2524125 h 3290888"/>
              <a:gd name="connsiteX90" fmla="*/ 3290887 w 5791200"/>
              <a:gd name="connsiteY90" fmla="*/ 2524125 h 3290888"/>
              <a:gd name="connsiteX91" fmla="*/ 3290887 w 5791200"/>
              <a:gd name="connsiteY91" fmla="*/ 2581275 h 3290888"/>
              <a:gd name="connsiteX92" fmla="*/ 3367087 w 5791200"/>
              <a:gd name="connsiteY92" fmla="*/ 2581275 h 3290888"/>
              <a:gd name="connsiteX93" fmla="*/ 3367087 w 5791200"/>
              <a:gd name="connsiteY93" fmla="*/ 2647950 h 3290888"/>
              <a:gd name="connsiteX94" fmla="*/ 3367087 w 5791200"/>
              <a:gd name="connsiteY94" fmla="*/ 2647950 h 3290888"/>
              <a:gd name="connsiteX95" fmla="*/ 3400425 w 5791200"/>
              <a:gd name="connsiteY95" fmla="*/ 2681288 h 3290888"/>
              <a:gd name="connsiteX96" fmla="*/ 3519487 w 5791200"/>
              <a:gd name="connsiteY96" fmla="*/ 2681288 h 3290888"/>
              <a:gd name="connsiteX97" fmla="*/ 3519487 w 5791200"/>
              <a:gd name="connsiteY97" fmla="*/ 2786063 h 3290888"/>
              <a:gd name="connsiteX98" fmla="*/ 3581400 w 5791200"/>
              <a:gd name="connsiteY98" fmla="*/ 2786063 h 3290888"/>
              <a:gd name="connsiteX99" fmla="*/ 3581400 w 5791200"/>
              <a:gd name="connsiteY99" fmla="*/ 2828925 h 3290888"/>
              <a:gd name="connsiteX100" fmla="*/ 3929062 w 5791200"/>
              <a:gd name="connsiteY100" fmla="*/ 2828925 h 3290888"/>
              <a:gd name="connsiteX101" fmla="*/ 3929062 w 5791200"/>
              <a:gd name="connsiteY101" fmla="*/ 2909888 h 3290888"/>
              <a:gd name="connsiteX102" fmla="*/ 4005262 w 5791200"/>
              <a:gd name="connsiteY102" fmla="*/ 2909888 h 3290888"/>
              <a:gd name="connsiteX103" fmla="*/ 4005262 w 5791200"/>
              <a:gd name="connsiteY103" fmla="*/ 2971800 h 3290888"/>
              <a:gd name="connsiteX104" fmla="*/ 4048125 w 5791200"/>
              <a:gd name="connsiteY104" fmla="*/ 2971800 h 3290888"/>
              <a:gd name="connsiteX105" fmla="*/ 4048125 w 5791200"/>
              <a:gd name="connsiteY105" fmla="*/ 3048000 h 3290888"/>
              <a:gd name="connsiteX106" fmla="*/ 4400550 w 5791200"/>
              <a:gd name="connsiteY106" fmla="*/ 3048000 h 3290888"/>
              <a:gd name="connsiteX107" fmla="*/ 4400550 w 5791200"/>
              <a:gd name="connsiteY107" fmla="*/ 3119438 h 3290888"/>
              <a:gd name="connsiteX108" fmla="*/ 4605337 w 5791200"/>
              <a:gd name="connsiteY108" fmla="*/ 3119438 h 3290888"/>
              <a:gd name="connsiteX109" fmla="*/ 4605337 w 5791200"/>
              <a:gd name="connsiteY109" fmla="*/ 3200400 h 3290888"/>
              <a:gd name="connsiteX110" fmla="*/ 4776787 w 5791200"/>
              <a:gd name="connsiteY110" fmla="*/ 3200400 h 3290888"/>
              <a:gd name="connsiteX111" fmla="*/ 4776787 w 5791200"/>
              <a:gd name="connsiteY111" fmla="*/ 3290888 h 3290888"/>
              <a:gd name="connsiteX112" fmla="*/ 5791200 w 5791200"/>
              <a:gd name="connsiteY112" fmla="*/ 3290888 h 3290888"/>
              <a:gd name="connsiteX0" fmla="*/ 0 w 5791200"/>
              <a:gd name="connsiteY0" fmla="*/ 0 h 3290888"/>
              <a:gd name="connsiteX1" fmla="*/ 157162 w 5791200"/>
              <a:gd name="connsiteY1" fmla="*/ 0 h 3290888"/>
              <a:gd name="connsiteX2" fmla="*/ 157162 w 5791200"/>
              <a:gd name="connsiteY2" fmla="*/ 57150 h 3290888"/>
              <a:gd name="connsiteX3" fmla="*/ 304800 w 5791200"/>
              <a:gd name="connsiteY3" fmla="*/ 57150 h 3290888"/>
              <a:gd name="connsiteX4" fmla="*/ 304800 w 5791200"/>
              <a:gd name="connsiteY4" fmla="*/ 152400 h 3290888"/>
              <a:gd name="connsiteX5" fmla="*/ 452437 w 5791200"/>
              <a:gd name="connsiteY5" fmla="*/ 152400 h 3290888"/>
              <a:gd name="connsiteX6" fmla="*/ 452437 w 5791200"/>
              <a:gd name="connsiteY6" fmla="*/ 195263 h 3290888"/>
              <a:gd name="connsiteX7" fmla="*/ 495300 w 5791200"/>
              <a:gd name="connsiteY7" fmla="*/ 195263 h 3290888"/>
              <a:gd name="connsiteX8" fmla="*/ 495300 w 5791200"/>
              <a:gd name="connsiteY8" fmla="*/ 219075 h 3290888"/>
              <a:gd name="connsiteX9" fmla="*/ 542925 w 5791200"/>
              <a:gd name="connsiteY9" fmla="*/ 219075 h 3290888"/>
              <a:gd name="connsiteX10" fmla="*/ 542925 w 5791200"/>
              <a:gd name="connsiteY10" fmla="*/ 242888 h 3290888"/>
              <a:gd name="connsiteX11" fmla="*/ 609600 w 5791200"/>
              <a:gd name="connsiteY11" fmla="*/ 242888 h 3290888"/>
              <a:gd name="connsiteX12" fmla="*/ 609600 w 5791200"/>
              <a:gd name="connsiteY12" fmla="*/ 271463 h 3290888"/>
              <a:gd name="connsiteX13" fmla="*/ 666750 w 5791200"/>
              <a:gd name="connsiteY13" fmla="*/ 271463 h 3290888"/>
              <a:gd name="connsiteX14" fmla="*/ 666750 w 5791200"/>
              <a:gd name="connsiteY14" fmla="*/ 323850 h 3290888"/>
              <a:gd name="connsiteX15" fmla="*/ 790575 w 5791200"/>
              <a:gd name="connsiteY15" fmla="*/ 323850 h 3290888"/>
              <a:gd name="connsiteX16" fmla="*/ 790575 w 5791200"/>
              <a:gd name="connsiteY16" fmla="*/ 395288 h 3290888"/>
              <a:gd name="connsiteX17" fmla="*/ 866775 w 5791200"/>
              <a:gd name="connsiteY17" fmla="*/ 395288 h 3290888"/>
              <a:gd name="connsiteX18" fmla="*/ 866775 w 5791200"/>
              <a:gd name="connsiteY18" fmla="*/ 428625 h 3290888"/>
              <a:gd name="connsiteX19" fmla="*/ 909637 w 5791200"/>
              <a:gd name="connsiteY19" fmla="*/ 428625 h 3290888"/>
              <a:gd name="connsiteX20" fmla="*/ 909637 w 5791200"/>
              <a:gd name="connsiteY20" fmla="*/ 476250 h 3290888"/>
              <a:gd name="connsiteX21" fmla="*/ 933450 w 5791200"/>
              <a:gd name="connsiteY21" fmla="*/ 476250 h 3290888"/>
              <a:gd name="connsiteX22" fmla="*/ 933450 w 5791200"/>
              <a:gd name="connsiteY22" fmla="*/ 500063 h 3290888"/>
              <a:gd name="connsiteX23" fmla="*/ 1000125 w 5791200"/>
              <a:gd name="connsiteY23" fmla="*/ 500063 h 3290888"/>
              <a:gd name="connsiteX24" fmla="*/ 1000125 w 5791200"/>
              <a:gd name="connsiteY24" fmla="*/ 571500 h 3290888"/>
              <a:gd name="connsiteX25" fmla="*/ 1052512 w 5791200"/>
              <a:gd name="connsiteY25" fmla="*/ 571500 h 3290888"/>
              <a:gd name="connsiteX26" fmla="*/ 1052512 w 5791200"/>
              <a:gd name="connsiteY26" fmla="*/ 600075 h 3290888"/>
              <a:gd name="connsiteX27" fmla="*/ 1085850 w 5791200"/>
              <a:gd name="connsiteY27" fmla="*/ 600075 h 3290888"/>
              <a:gd name="connsiteX28" fmla="*/ 1085850 w 5791200"/>
              <a:gd name="connsiteY28" fmla="*/ 652463 h 3290888"/>
              <a:gd name="connsiteX29" fmla="*/ 1138237 w 5791200"/>
              <a:gd name="connsiteY29" fmla="*/ 652463 h 3290888"/>
              <a:gd name="connsiteX30" fmla="*/ 1138237 w 5791200"/>
              <a:gd name="connsiteY30" fmla="*/ 652463 h 3290888"/>
              <a:gd name="connsiteX31" fmla="*/ 1204912 w 5791200"/>
              <a:gd name="connsiteY31" fmla="*/ 647701 h 3290888"/>
              <a:gd name="connsiteX32" fmla="*/ 1223963 w 5791200"/>
              <a:gd name="connsiteY32" fmla="*/ 700087 h 3290888"/>
              <a:gd name="connsiteX33" fmla="*/ 1290637 w 5791200"/>
              <a:gd name="connsiteY33" fmla="*/ 704850 h 3290888"/>
              <a:gd name="connsiteX34" fmla="*/ 1290637 w 5791200"/>
              <a:gd name="connsiteY34" fmla="*/ 809625 h 3290888"/>
              <a:gd name="connsiteX35" fmla="*/ 1319212 w 5791200"/>
              <a:gd name="connsiteY35" fmla="*/ 838200 h 3290888"/>
              <a:gd name="connsiteX36" fmla="*/ 1347787 w 5791200"/>
              <a:gd name="connsiteY36" fmla="*/ 838200 h 3290888"/>
              <a:gd name="connsiteX37" fmla="*/ 1347787 w 5791200"/>
              <a:gd name="connsiteY37" fmla="*/ 838200 h 3290888"/>
              <a:gd name="connsiteX38" fmla="*/ 1385887 w 5791200"/>
              <a:gd name="connsiteY38" fmla="*/ 876300 h 3290888"/>
              <a:gd name="connsiteX39" fmla="*/ 1385887 w 5791200"/>
              <a:gd name="connsiteY39" fmla="*/ 914400 h 3290888"/>
              <a:gd name="connsiteX40" fmla="*/ 1447800 w 5791200"/>
              <a:gd name="connsiteY40" fmla="*/ 914400 h 3290888"/>
              <a:gd name="connsiteX41" fmla="*/ 1447800 w 5791200"/>
              <a:gd name="connsiteY41" fmla="*/ 976313 h 3290888"/>
              <a:gd name="connsiteX42" fmla="*/ 1481137 w 5791200"/>
              <a:gd name="connsiteY42" fmla="*/ 976313 h 3290888"/>
              <a:gd name="connsiteX43" fmla="*/ 1481137 w 5791200"/>
              <a:gd name="connsiteY43" fmla="*/ 1057275 h 3290888"/>
              <a:gd name="connsiteX44" fmla="*/ 1528762 w 5791200"/>
              <a:gd name="connsiteY44" fmla="*/ 1057275 h 3290888"/>
              <a:gd name="connsiteX45" fmla="*/ 1528762 w 5791200"/>
              <a:gd name="connsiteY45" fmla="*/ 1200150 h 3290888"/>
              <a:gd name="connsiteX46" fmla="*/ 1733550 w 5791200"/>
              <a:gd name="connsiteY46" fmla="*/ 1200150 h 3290888"/>
              <a:gd name="connsiteX47" fmla="*/ 1733550 w 5791200"/>
              <a:gd name="connsiteY47" fmla="*/ 1200150 h 3290888"/>
              <a:gd name="connsiteX48" fmla="*/ 1776412 w 5791200"/>
              <a:gd name="connsiteY48" fmla="*/ 1243012 h 3290888"/>
              <a:gd name="connsiteX49" fmla="*/ 1776412 w 5791200"/>
              <a:gd name="connsiteY49" fmla="*/ 1323975 h 3290888"/>
              <a:gd name="connsiteX50" fmla="*/ 1776412 w 5791200"/>
              <a:gd name="connsiteY50" fmla="*/ 1323975 h 3290888"/>
              <a:gd name="connsiteX51" fmla="*/ 1776412 w 5791200"/>
              <a:gd name="connsiteY51" fmla="*/ 1419225 h 3290888"/>
              <a:gd name="connsiteX52" fmla="*/ 1824037 w 5791200"/>
              <a:gd name="connsiteY52" fmla="*/ 1419225 h 3290888"/>
              <a:gd name="connsiteX53" fmla="*/ 1824037 w 5791200"/>
              <a:gd name="connsiteY53" fmla="*/ 1509713 h 3290888"/>
              <a:gd name="connsiteX54" fmla="*/ 1871662 w 5791200"/>
              <a:gd name="connsiteY54" fmla="*/ 1509713 h 3290888"/>
              <a:gd name="connsiteX55" fmla="*/ 1871662 w 5791200"/>
              <a:gd name="connsiteY55" fmla="*/ 1614488 h 3290888"/>
              <a:gd name="connsiteX56" fmla="*/ 1914525 w 5791200"/>
              <a:gd name="connsiteY56" fmla="*/ 1614488 h 3290888"/>
              <a:gd name="connsiteX57" fmla="*/ 1914525 w 5791200"/>
              <a:gd name="connsiteY57" fmla="*/ 1666875 h 3290888"/>
              <a:gd name="connsiteX58" fmla="*/ 1990725 w 5791200"/>
              <a:gd name="connsiteY58" fmla="*/ 1666875 h 3290888"/>
              <a:gd name="connsiteX59" fmla="*/ 1990725 w 5791200"/>
              <a:gd name="connsiteY59" fmla="*/ 1724025 h 3290888"/>
              <a:gd name="connsiteX60" fmla="*/ 2109787 w 5791200"/>
              <a:gd name="connsiteY60" fmla="*/ 1724025 h 3290888"/>
              <a:gd name="connsiteX61" fmla="*/ 2109787 w 5791200"/>
              <a:gd name="connsiteY61" fmla="*/ 1771650 h 3290888"/>
              <a:gd name="connsiteX62" fmla="*/ 2171700 w 5791200"/>
              <a:gd name="connsiteY62" fmla="*/ 1771650 h 3290888"/>
              <a:gd name="connsiteX63" fmla="*/ 2171700 w 5791200"/>
              <a:gd name="connsiteY63" fmla="*/ 1804988 h 3290888"/>
              <a:gd name="connsiteX64" fmla="*/ 2224087 w 5791200"/>
              <a:gd name="connsiteY64" fmla="*/ 1804988 h 3290888"/>
              <a:gd name="connsiteX65" fmla="*/ 2224087 w 5791200"/>
              <a:gd name="connsiteY65" fmla="*/ 1833563 h 3290888"/>
              <a:gd name="connsiteX66" fmla="*/ 2319337 w 5791200"/>
              <a:gd name="connsiteY66" fmla="*/ 1833563 h 3290888"/>
              <a:gd name="connsiteX67" fmla="*/ 2319337 w 5791200"/>
              <a:gd name="connsiteY67" fmla="*/ 1966913 h 3290888"/>
              <a:gd name="connsiteX68" fmla="*/ 2371725 w 5791200"/>
              <a:gd name="connsiteY68" fmla="*/ 1966913 h 3290888"/>
              <a:gd name="connsiteX69" fmla="*/ 2371725 w 5791200"/>
              <a:gd name="connsiteY69" fmla="*/ 1966913 h 3290888"/>
              <a:gd name="connsiteX70" fmla="*/ 2405062 w 5791200"/>
              <a:gd name="connsiteY70" fmla="*/ 2000250 h 3290888"/>
              <a:gd name="connsiteX71" fmla="*/ 2405062 w 5791200"/>
              <a:gd name="connsiteY71" fmla="*/ 2081213 h 3290888"/>
              <a:gd name="connsiteX72" fmla="*/ 2538412 w 5791200"/>
              <a:gd name="connsiteY72" fmla="*/ 2081213 h 3290888"/>
              <a:gd name="connsiteX73" fmla="*/ 2538412 w 5791200"/>
              <a:gd name="connsiteY73" fmla="*/ 2143125 h 3290888"/>
              <a:gd name="connsiteX74" fmla="*/ 2586037 w 5791200"/>
              <a:gd name="connsiteY74" fmla="*/ 2143125 h 3290888"/>
              <a:gd name="connsiteX75" fmla="*/ 2586037 w 5791200"/>
              <a:gd name="connsiteY75" fmla="*/ 2166938 h 3290888"/>
              <a:gd name="connsiteX76" fmla="*/ 2614612 w 5791200"/>
              <a:gd name="connsiteY76" fmla="*/ 2166938 h 3290888"/>
              <a:gd name="connsiteX77" fmla="*/ 2614612 w 5791200"/>
              <a:gd name="connsiteY77" fmla="*/ 2243138 h 3290888"/>
              <a:gd name="connsiteX78" fmla="*/ 2824162 w 5791200"/>
              <a:gd name="connsiteY78" fmla="*/ 2243138 h 3290888"/>
              <a:gd name="connsiteX79" fmla="*/ 2824162 w 5791200"/>
              <a:gd name="connsiteY79" fmla="*/ 2305050 h 3290888"/>
              <a:gd name="connsiteX80" fmla="*/ 2824162 w 5791200"/>
              <a:gd name="connsiteY80" fmla="*/ 2305050 h 3290888"/>
              <a:gd name="connsiteX81" fmla="*/ 2862262 w 5791200"/>
              <a:gd name="connsiteY81" fmla="*/ 2343150 h 3290888"/>
              <a:gd name="connsiteX82" fmla="*/ 2919412 w 5791200"/>
              <a:gd name="connsiteY82" fmla="*/ 2343150 h 3290888"/>
              <a:gd name="connsiteX83" fmla="*/ 2919412 w 5791200"/>
              <a:gd name="connsiteY83" fmla="*/ 2376488 h 3290888"/>
              <a:gd name="connsiteX84" fmla="*/ 2947987 w 5791200"/>
              <a:gd name="connsiteY84" fmla="*/ 2376488 h 3290888"/>
              <a:gd name="connsiteX85" fmla="*/ 2947987 w 5791200"/>
              <a:gd name="connsiteY85" fmla="*/ 2409825 h 3290888"/>
              <a:gd name="connsiteX86" fmla="*/ 3124200 w 5791200"/>
              <a:gd name="connsiteY86" fmla="*/ 2409825 h 3290888"/>
              <a:gd name="connsiteX87" fmla="*/ 3124200 w 5791200"/>
              <a:gd name="connsiteY87" fmla="*/ 2466975 h 3290888"/>
              <a:gd name="connsiteX88" fmla="*/ 3186112 w 5791200"/>
              <a:gd name="connsiteY88" fmla="*/ 2466975 h 3290888"/>
              <a:gd name="connsiteX89" fmla="*/ 3186112 w 5791200"/>
              <a:gd name="connsiteY89" fmla="*/ 2524125 h 3290888"/>
              <a:gd name="connsiteX90" fmla="*/ 3290887 w 5791200"/>
              <a:gd name="connsiteY90" fmla="*/ 2524125 h 3290888"/>
              <a:gd name="connsiteX91" fmla="*/ 3290887 w 5791200"/>
              <a:gd name="connsiteY91" fmla="*/ 2581275 h 3290888"/>
              <a:gd name="connsiteX92" fmla="*/ 3367087 w 5791200"/>
              <a:gd name="connsiteY92" fmla="*/ 2581275 h 3290888"/>
              <a:gd name="connsiteX93" fmla="*/ 3367087 w 5791200"/>
              <a:gd name="connsiteY93" fmla="*/ 2647950 h 3290888"/>
              <a:gd name="connsiteX94" fmla="*/ 3367087 w 5791200"/>
              <a:gd name="connsiteY94" fmla="*/ 2647950 h 3290888"/>
              <a:gd name="connsiteX95" fmla="*/ 3400425 w 5791200"/>
              <a:gd name="connsiteY95" fmla="*/ 2681288 h 3290888"/>
              <a:gd name="connsiteX96" fmla="*/ 3519487 w 5791200"/>
              <a:gd name="connsiteY96" fmla="*/ 2681288 h 3290888"/>
              <a:gd name="connsiteX97" fmla="*/ 3519487 w 5791200"/>
              <a:gd name="connsiteY97" fmla="*/ 2786063 h 3290888"/>
              <a:gd name="connsiteX98" fmla="*/ 3581400 w 5791200"/>
              <a:gd name="connsiteY98" fmla="*/ 2786063 h 3290888"/>
              <a:gd name="connsiteX99" fmla="*/ 3581400 w 5791200"/>
              <a:gd name="connsiteY99" fmla="*/ 2828925 h 3290888"/>
              <a:gd name="connsiteX100" fmla="*/ 3929062 w 5791200"/>
              <a:gd name="connsiteY100" fmla="*/ 2828925 h 3290888"/>
              <a:gd name="connsiteX101" fmla="*/ 3929062 w 5791200"/>
              <a:gd name="connsiteY101" fmla="*/ 2909888 h 3290888"/>
              <a:gd name="connsiteX102" fmla="*/ 4005262 w 5791200"/>
              <a:gd name="connsiteY102" fmla="*/ 2909888 h 3290888"/>
              <a:gd name="connsiteX103" fmla="*/ 4005262 w 5791200"/>
              <a:gd name="connsiteY103" fmla="*/ 2971800 h 3290888"/>
              <a:gd name="connsiteX104" fmla="*/ 4048125 w 5791200"/>
              <a:gd name="connsiteY104" fmla="*/ 2971800 h 3290888"/>
              <a:gd name="connsiteX105" fmla="*/ 4048125 w 5791200"/>
              <a:gd name="connsiteY105" fmla="*/ 3048000 h 3290888"/>
              <a:gd name="connsiteX106" fmla="*/ 4400550 w 5791200"/>
              <a:gd name="connsiteY106" fmla="*/ 3048000 h 3290888"/>
              <a:gd name="connsiteX107" fmla="*/ 4400550 w 5791200"/>
              <a:gd name="connsiteY107" fmla="*/ 3119438 h 3290888"/>
              <a:gd name="connsiteX108" fmla="*/ 4605337 w 5791200"/>
              <a:gd name="connsiteY108" fmla="*/ 3119438 h 3290888"/>
              <a:gd name="connsiteX109" fmla="*/ 4605337 w 5791200"/>
              <a:gd name="connsiteY109" fmla="*/ 3200400 h 3290888"/>
              <a:gd name="connsiteX110" fmla="*/ 4776787 w 5791200"/>
              <a:gd name="connsiteY110" fmla="*/ 3200400 h 3290888"/>
              <a:gd name="connsiteX111" fmla="*/ 4776787 w 5791200"/>
              <a:gd name="connsiteY111" fmla="*/ 3290888 h 3290888"/>
              <a:gd name="connsiteX112" fmla="*/ 5791200 w 5791200"/>
              <a:gd name="connsiteY112" fmla="*/ 3290888 h 3290888"/>
              <a:gd name="connsiteX0" fmla="*/ 0 w 5791200"/>
              <a:gd name="connsiteY0" fmla="*/ 0 h 3290888"/>
              <a:gd name="connsiteX1" fmla="*/ 157162 w 5791200"/>
              <a:gd name="connsiteY1" fmla="*/ 0 h 3290888"/>
              <a:gd name="connsiteX2" fmla="*/ 157162 w 5791200"/>
              <a:gd name="connsiteY2" fmla="*/ 57150 h 3290888"/>
              <a:gd name="connsiteX3" fmla="*/ 304800 w 5791200"/>
              <a:gd name="connsiteY3" fmla="*/ 57150 h 3290888"/>
              <a:gd name="connsiteX4" fmla="*/ 304800 w 5791200"/>
              <a:gd name="connsiteY4" fmla="*/ 152400 h 3290888"/>
              <a:gd name="connsiteX5" fmla="*/ 452437 w 5791200"/>
              <a:gd name="connsiteY5" fmla="*/ 152400 h 3290888"/>
              <a:gd name="connsiteX6" fmla="*/ 452437 w 5791200"/>
              <a:gd name="connsiteY6" fmla="*/ 195263 h 3290888"/>
              <a:gd name="connsiteX7" fmla="*/ 495300 w 5791200"/>
              <a:gd name="connsiteY7" fmla="*/ 195263 h 3290888"/>
              <a:gd name="connsiteX8" fmla="*/ 495300 w 5791200"/>
              <a:gd name="connsiteY8" fmla="*/ 219075 h 3290888"/>
              <a:gd name="connsiteX9" fmla="*/ 542925 w 5791200"/>
              <a:gd name="connsiteY9" fmla="*/ 219075 h 3290888"/>
              <a:gd name="connsiteX10" fmla="*/ 542925 w 5791200"/>
              <a:gd name="connsiteY10" fmla="*/ 242888 h 3290888"/>
              <a:gd name="connsiteX11" fmla="*/ 609600 w 5791200"/>
              <a:gd name="connsiteY11" fmla="*/ 242888 h 3290888"/>
              <a:gd name="connsiteX12" fmla="*/ 609600 w 5791200"/>
              <a:gd name="connsiteY12" fmla="*/ 271463 h 3290888"/>
              <a:gd name="connsiteX13" fmla="*/ 666750 w 5791200"/>
              <a:gd name="connsiteY13" fmla="*/ 271463 h 3290888"/>
              <a:gd name="connsiteX14" fmla="*/ 666750 w 5791200"/>
              <a:gd name="connsiteY14" fmla="*/ 323850 h 3290888"/>
              <a:gd name="connsiteX15" fmla="*/ 790575 w 5791200"/>
              <a:gd name="connsiteY15" fmla="*/ 323850 h 3290888"/>
              <a:gd name="connsiteX16" fmla="*/ 790575 w 5791200"/>
              <a:gd name="connsiteY16" fmla="*/ 395288 h 3290888"/>
              <a:gd name="connsiteX17" fmla="*/ 866775 w 5791200"/>
              <a:gd name="connsiteY17" fmla="*/ 395288 h 3290888"/>
              <a:gd name="connsiteX18" fmla="*/ 866775 w 5791200"/>
              <a:gd name="connsiteY18" fmla="*/ 428625 h 3290888"/>
              <a:gd name="connsiteX19" fmla="*/ 909637 w 5791200"/>
              <a:gd name="connsiteY19" fmla="*/ 428625 h 3290888"/>
              <a:gd name="connsiteX20" fmla="*/ 909637 w 5791200"/>
              <a:gd name="connsiteY20" fmla="*/ 476250 h 3290888"/>
              <a:gd name="connsiteX21" fmla="*/ 933450 w 5791200"/>
              <a:gd name="connsiteY21" fmla="*/ 476250 h 3290888"/>
              <a:gd name="connsiteX22" fmla="*/ 933450 w 5791200"/>
              <a:gd name="connsiteY22" fmla="*/ 500063 h 3290888"/>
              <a:gd name="connsiteX23" fmla="*/ 1000125 w 5791200"/>
              <a:gd name="connsiteY23" fmla="*/ 500063 h 3290888"/>
              <a:gd name="connsiteX24" fmla="*/ 1000125 w 5791200"/>
              <a:gd name="connsiteY24" fmla="*/ 571500 h 3290888"/>
              <a:gd name="connsiteX25" fmla="*/ 1052512 w 5791200"/>
              <a:gd name="connsiteY25" fmla="*/ 571500 h 3290888"/>
              <a:gd name="connsiteX26" fmla="*/ 1052512 w 5791200"/>
              <a:gd name="connsiteY26" fmla="*/ 600075 h 3290888"/>
              <a:gd name="connsiteX27" fmla="*/ 1085850 w 5791200"/>
              <a:gd name="connsiteY27" fmla="*/ 600075 h 3290888"/>
              <a:gd name="connsiteX28" fmla="*/ 1085850 w 5791200"/>
              <a:gd name="connsiteY28" fmla="*/ 652463 h 3290888"/>
              <a:gd name="connsiteX29" fmla="*/ 1138237 w 5791200"/>
              <a:gd name="connsiteY29" fmla="*/ 652463 h 3290888"/>
              <a:gd name="connsiteX30" fmla="*/ 1138237 w 5791200"/>
              <a:gd name="connsiteY30" fmla="*/ 652463 h 3290888"/>
              <a:gd name="connsiteX31" fmla="*/ 1214437 w 5791200"/>
              <a:gd name="connsiteY31" fmla="*/ 666751 h 3290888"/>
              <a:gd name="connsiteX32" fmla="*/ 1223963 w 5791200"/>
              <a:gd name="connsiteY32" fmla="*/ 700087 h 3290888"/>
              <a:gd name="connsiteX33" fmla="*/ 1290637 w 5791200"/>
              <a:gd name="connsiteY33" fmla="*/ 704850 h 3290888"/>
              <a:gd name="connsiteX34" fmla="*/ 1290637 w 5791200"/>
              <a:gd name="connsiteY34" fmla="*/ 809625 h 3290888"/>
              <a:gd name="connsiteX35" fmla="*/ 1319212 w 5791200"/>
              <a:gd name="connsiteY35" fmla="*/ 838200 h 3290888"/>
              <a:gd name="connsiteX36" fmla="*/ 1347787 w 5791200"/>
              <a:gd name="connsiteY36" fmla="*/ 838200 h 3290888"/>
              <a:gd name="connsiteX37" fmla="*/ 1347787 w 5791200"/>
              <a:gd name="connsiteY37" fmla="*/ 838200 h 3290888"/>
              <a:gd name="connsiteX38" fmla="*/ 1385887 w 5791200"/>
              <a:gd name="connsiteY38" fmla="*/ 876300 h 3290888"/>
              <a:gd name="connsiteX39" fmla="*/ 1385887 w 5791200"/>
              <a:gd name="connsiteY39" fmla="*/ 914400 h 3290888"/>
              <a:gd name="connsiteX40" fmla="*/ 1447800 w 5791200"/>
              <a:gd name="connsiteY40" fmla="*/ 914400 h 3290888"/>
              <a:gd name="connsiteX41" fmla="*/ 1447800 w 5791200"/>
              <a:gd name="connsiteY41" fmla="*/ 976313 h 3290888"/>
              <a:gd name="connsiteX42" fmla="*/ 1481137 w 5791200"/>
              <a:gd name="connsiteY42" fmla="*/ 976313 h 3290888"/>
              <a:gd name="connsiteX43" fmla="*/ 1481137 w 5791200"/>
              <a:gd name="connsiteY43" fmla="*/ 1057275 h 3290888"/>
              <a:gd name="connsiteX44" fmla="*/ 1528762 w 5791200"/>
              <a:gd name="connsiteY44" fmla="*/ 1057275 h 3290888"/>
              <a:gd name="connsiteX45" fmla="*/ 1528762 w 5791200"/>
              <a:gd name="connsiteY45" fmla="*/ 1200150 h 3290888"/>
              <a:gd name="connsiteX46" fmla="*/ 1733550 w 5791200"/>
              <a:gd name="connsiteY46" fmla="*/ 1200150 h 3290888"/>
              <a:gd name="connsiteX47" fmla="*/ 1733550 w 5791200"/>
              <a:gd name="connsiteY47" fmla="*/ 1200150 h 3290888"/>
              <a:gd name="connsiteX48" fmla="*/ 1776412 w 5791200"/>
              <a:gd name="connsiteY48" fmla="*/ 1243012 h 3290888"/>
              <a:gd name="connsiteX49" fmla="*/ 1776412 w 5791200"/>
              <a:gd name="connsiteY49" fmla="*/ 1323975 h 3290888"/>
              <a:gd name="connsiteX50" fmla="*/ 1776412 w 5791200"/>
              <a:gd name="connsiteY50" fmla="*/ 1323975 h 3290888"/>
              <a:gd name="connsiteX51" fmla="*/ 1776412 w 5791200"/>
              <a:gd name="connsiteY51" fmla="*/ 1419225 h 3290888"/>
              <a:gd name="connsiteX52" fmla="*/ 1824037 w 5791200"/>
              <a:gd name="connsiteY52" fmla="*/ 1419225 h 3290888"/>
              <a:gd name="connsiteX53" fmla="*/ 1824037 w 5791200"/>
              <a:gd name="connsiteY53" fmla="*/ 1509713 h 3290888"/>
              <a:gd name="connsiteX54" fmla="*/ 1871662 w 5791200"/>
              <a:gd name="connsiteY54" fmla="*/ 1509713 h 3290888"/>
              <a:gd name="connsiteX55" fmla="*/ 1871662 w 5791200"/>
              <a:gd name="connsiteY55" fmla="*/ 1614488 h 3290888"/>
              <a:gd name="connsiteX56" fmla="*/ 1914525 w 5791200"/>
              <a:gd name="connsiteY56" fmla="*/ 1614488 h 3290888"/>
              <a:gd name="connsiteX57" fmla="*/ 1914525 w 5791200"/>
              <a:gd name="connsiteY57" fmla="*/ 1666875 h 3290888"/>
              <a:gd name="connsiteX58" fmla="*/ 1990725 w 5791200"/>
              <a:gd name="connsiteY58" fmla="*/ 1666875 h 3290888"/>
              <a:gd name="connsiteX59" fmla="*/ 1990725 w 5791200"/>
              <a:gd name="connsiteY59" fmla="*/ 1724025 h 3290888"/>
              <a:gd name="connsiteX60" fmla="*/ 2109787 w 5791200"/>
              <a:gd name="connsiteY60" fmla="*/ 1724025 h 3290888"/>
              <a:gd name="connsiteX61" fmla="*/ 2109787 w 5791200"/>
              <a:gd name="connsiteY61" fmla="*/ 1771650 h 3290888"/>
              <a:gd name="connsiteX62" fmla="*/ 2171700 w 5791200"/>
              <a:gd name="connsiteY62" fmla="*/ 1771650 h 3290888"/>
              <a:gd name="connsiteX63" fmla="*/ 2171700 w 5791200"/>
              <a:gd name="connsiteY63" fmla="*/ 1804988 h 3290888"/>
              <a:gd name="connsiteX64" fmla="*/ 2224087 w 5791200"/>
              <a:gd name="connsiteY64" fmla="*/ 1804988 h 3290888"/>
              <a:gd name="connsiteX65" fmla="*/ 2224087 w 5791200"/>
              <a:gd name="connsiteY65" fmla="*/ 1833563 h 3290888"/>
              <a:gd name="connsiteX66" fmla="*/ 2319337 w 5791200"/>
              <a:gd name="connsiteY66" fmla="*/ 1833563 h 3290888"/>
              <a:gd name="connsiteX67" fmla="*/ 2319337 w 5791200"/>
              <a:gd name="connsiteY67" fmla="*/ 1966913 h 3290888"/>
              <a:gd name="connsiteX68" fmla="*/ 2371725 w 5791200"/>
              <a:gd name="connsiteY68" fmla="*/ 1966913 h 3290888"/>
              <a:gd name="connsiteX69" fmla="*/ 2371725 w 5791200"/>
              <a:gd name="connsiteY69" fmla="*/ 1966913 h 3290888"/>
              <a:gd name="connsiteX70" fmla="*/ 2405062 w 5791200"/>
              <a:gd name="connsiteY70" fmla="*/ 2000250 h 3290888"/>
              <a:gd name="connsiteX71" fmla="*/ 2405062 w 5791200"/>
              <a:gd name="connsiteY71" fmla="*/ 2081213 h 3290888"/>
              <a:gd name="connsiteX72" fmla="*/ 2538412 w 5791200"/>
              <a:gd name="connsiteY72" fmla="*/ 2081213 h 3290888"/>
              <a:gd name="connsiteX73" fmla="*/ 2538412 w 5791200"/>
              <a:gd name="connsiteY73" fmla="*/ 2143125 h 3290888"/>
              <a:gd name="connsiteX74" fmla="*/ 2586037 w 5791200"/>
              <a:gd name="connsiteY74" fmla="*/ 2143125 h 3290888"/>
              <a:gd name="connsiteX75" fmla="*/ 2586037 w 5791200"/>
              <a:gd name="connsiteY75" fmla="*/ 2166938 h 3290888"/>
              <a:gd name="connsiteX76" fmla="*/ 2614612 w 5791200"/>
              <a:gd name="connsiteY76" fmla="*/ 2166938 h 3290888"/>
              <a:gd name="connsiteX77" fmla="*/ 2614612 w 5791200"/>
              <a:gd name="connsiteY77" fmla="*/ 2243138 h 3290888"/>
              <a:gd name="connsiteX78" fmla="*/ 2824162 w 5791200"/>
              <a:gd name="connsiteY78" fmla="*/ 2243138 h 3290888"/>
              <a:gd name="connsiteX79" fmla="*/ 2824162 w 5791200"/>
              <a:gd name="connsiteY79" fmla="*/ 2305050 h 3290888"/>
              <a:gd name="connsiteX80" fmla="*/ 2824162 w 5791200"/>
              <a:gd name="connsiteY80" fmla="*/ 2305050 h 3290888"/>
              <a:gd name="connsiteX81" fmla="*/ 2862262 w 5791200"/>
              <a:gd name="connsiteY81" fmla="*/ 2343150 h 3290888"/>
              <a:gd name="connsiteX82" fmla="*/ 2919412 w 5791200"/>
              <a:gd name="connsiteY82" fmla="*/ 2343150 h 3290888"/>
              <a:gd name="connsiteX83" fmla="*/ 2919412 w 5791200"/>
              <a:gd name="connsiteY83" fmla="*/ 2376488 h 3290888"/>
              <a:gd name="connsiteX84" fmla="*/ 2947987 w 5791200"/>
              <a:gd name="connsiteY84" fmla="*/ 2376488 h 3290888"/>
              <a:gd name="connsiteX85" fmla="*/ 2947987 w 5791200"/>
              <a:gd name="connsiteY85" fmla="*/ 2409825 h 3290888"/>
              <a:gd name="connsiteX86" fmla="*/ 3124200 w 5791200"/>
              <a:gd name="connsiteY86" fmla="*/ 2409825 h 3290888"/>
              <a:gd name="connsiteX87" fmla="*/ 3124200 w 5791200"/>
              <a:gd name="connsiteY87" fmla="*/ 2466975 h 3290888"/>
              <a:gd name="connsiteX88" fmla="*/ 3186112 w 5791200"/>
              <a:gd name="connsiteY88" fmla="*/ 2466975 h 3290888"/>
              <a:gd name="connsiteX89" fmla="*/ 3186112 w 5791200"/>
              <a:gd name="connsiteY89" fmla="*/ 2524125 h 3290888"/>
              <a:gd name="connsiteX90" fmla="*/ 3290887 w 5791200"/>
              <a:gd name="connsiteY90" fmla="*/ 2524125 h 3290888"/>
              <a:gd name="connsiteX91" fmla="*/ 3290887 w 5791200"/>
              <a:gd name="connsiteY91" fmla="*/ 2581275 h 3290888"/>
              <a:gd name="connsiteX92" fmla="*/ 3367087 w 5791200"/>
              <a:gd name="connsiteY92" fmla="*/ 2581275 h 3290888"/>
              <a:gd name="connsiteX93" fmla="*/ 3367087 w 5791200"/>
              <a:gd name="connsiteY93" fmla="*/ 2647950 h 3290888"/>
              <a:gd name="connsiteX94" fmla="*/ 3367087 w 5791200"/>
              <a:gd name="connsiteY94" fmla="*/ 2647950 h 3290888"/>
              <a:gd name="connsiteX95" fmla="*/ 3400425 w 5791200"/>
              <a:gd name="connsiteY95" fmla="*/ 2681288 h 3290888"/>
              <a:gd name="connsiteX96" fmla="*/ 3519487 w 5791200"/>
              <a:gd name="connsiteY96" fmla="*/ 2681288 h 3290888"/>
              <a:gd name="connsiteX97" fmla="*/ 3519487 w 5791200"/>
              <a:gd name="connsiteY97" fmla="*/ 2786063 h 3290888"/>
              <a:gd name="connsiteX98" fmla="*/ 3581400 w 5791200"/>
              <a:gd name="connsiteY98" fmla="*/ 2786063 h 3290888"/>
              <a:gd name="connsiteX99" fmla="*/ 3581400 w 5791200"/>
              <a:gd name="connsiteY99" fmla="*/ 2828925 h 3290888"/>
              <a:gd name="connsiteX100" fmla="*/ 3929062 w 5791200"/>
              <a:gd name="connsiteY100" fmla="*/ 2828925 h 3290888"/>
              <a:gd name="connsiteX101" fmla="*/ 3929062 w 5791200"/>
              <a:gd name="connsiteY101" fmla="*/ 2909888 h 3290888"/>
              <a:gd name="connsiteX102" fmla="*/ 4005262 w 5791200"/>
              <a:gd name="connsiteY102" fmla="*/ 2909888 h 3290888"/>
              <a:gd name="connsiteX103" fmla="*/ 4005262 w 5791200"/>
              <a:gd name="connsiteY103" fmla="*/ 2971800 h 3290888"/>
              <a:gd name="connsiteX104" fmla="*/ 4048125 w 5791200"/>
              <a:gd name="connsiteY104" fmla="*/ 2971800 h 3290888"/>
              <a:gd name="connsiteX105" fmla="*/ 4048125 w 5791200"/>
              <a:gd name="connsiteY105" fmla="*/ 3048000 h 3290888"/>
              <a:gd name="connsiteX106" fmla="*/ 4400550 w 5791200"/>
              <a:gd name="connsiteY106" fmla="*/ 3048000 h 3290888"/>
              <a:gd name="connsiteX107" fmla="*/ 4400550 w 5791200"/>
              <a:gd name="connsiteY107" fmla="*/ 3119438 h 3290888"/>
              <a:gd name="connsiteX108" fmla="*/ 4605337 w 5791200"/>
              <a:gd name="connsiteY108" fmla="*/ 3119438 h 3290888"/>
              <a:gd name="connsiteX109" fmla="*/ 4605337 w 5791200"/>
              <a:gd name="connsiteY109" fmla="*/ 3200400 h 3290888"/>
              <a:gd name="connsiteX110" fmla="*/ 4776787 w 5791200"/>
              <a:gd name="connsiteY110" fmla="*/ 3200400 h 3290888"/>
              <a:gd name="connsiteX111" fmla="*/ 4776787 w 5791200"/>
              <a:gd name="connsiteY111" fmla="*/ 3290888 h 3290888"/>
              <a:gd name="connsiteX112" fmla="*/ 5791200 w 5791200"/>
              <a:gd name="connsiteY112" fmla="*/ 3290888 h 3290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5791200" h="3290888">
                <a:moveTo>
                  <a:pt x="0" y="0"/>
                </a:moveTo>
                <a:lnTo>
                  <a:pt x="157162" y="0"/>
                </a:lnTo>
                <a:lnTo>
                  <a:pt x="157162" y="57150"/>
                </a:lnTo>
                <a:lnTo>
                  <a:pt x="304800" y="57150"/>
                </a:lnTo>
                <a:lnTo>
                  <a:pt x="304800" y="152400"/>
                </a:lnTo>
                <a:lnTo>
                  <a:pt x="452437" y="152400"/>
                </a:lnTo>
                <a:lnTo>
                  <a:pt x="452437" y="195263"/>
                </a:lnTo>
                <a:lnTo>
                  <a:pt x="495300" y="195263"/>
                </a:lnTo>
                <a:lnTo>
                  <a:pt x="495300" y="219075"/>
                </a:lnTo>
                <a:lnTo>
                  <a:pt x="542925" y="219075"/>
                </a:lnTo>
                <a:lnTo>
                  <a:pt x="542925" y="242888"/>
                </a:lnTo>
                <a:lnTo>
                  <a:pt x="609600" y="242888"/>
                </a:lnTo>
                <a:lnTo>
                  <a:pt x="609600" y="271463"/>
                </a:lnTo>
                <a:lnTo>
                  <a:pt x="666750" y="271463"/>
                </a:lnTo>
                <a:lnTo>
                  <a:pt x="666750" y="323850"/>
                </a:lnTo>
                <a:lnTo>
                  <a:pt x="790575" y="323850"/>
                </a:lnTo>
                <a:lnTo>
                  <a:pt x="790575" y="395288"/>
                </a:lnTo>
                <a:lnTo>
                  <a:pt x="866775" y="395288"/>
                </a:lnTo>
                <a:lnTo>
                  <a:pt x="866775" y="428625"/>
                </a:lnTo>
                <a:lnTo>
                  <a:pt x="909637" y="428625"/>
                </a:lnTo>
                <a:lnTo>
                  <a:pt x="909637" y="476250"/>
                </a:lnTo>
                <a:lnTo>
                  <a:pt x="933450" y="476250"/>
                </a:lnTo>
                <a:lnTo>
                  <a:pt x="933450" y="500063"/>
                </a:lnTo>
                <a:lnTo>
                  <a:pt x="1000125" y="500063"/>
                </a:lnTo>
                <a:lnTo>
                  <a:pt x="1000125" y="571500"/>
                </a:lnTo>
                <a:lnTo>
                  <a:pt x="1052512" y="571500"/>
                </a:lnTo>
                <a:lnTo>
                  <a:pt x="1052512" y="600075"/>
                </a:lnTo>
                <a:lnTo>
                  <a:pt x="1085850" y="600075"/>
                </a:lnTo>
                <a:lnTo>
                  <a:pt x="1085850" y="652463"/>
                </a:lnTo>
                <a:lnTo>
                  <a:pt x="1138237" y="652463"/>
                </a:lnTo>
                <a:lnTo>
                  <a:pt x="1138237" y="652463"/>
                </a:lnTo>
                <a:lnTo>
                  <a:pt x="1214437" y="666751"/>
                </a:lnTo>
                <a:lnTo>
                  <a:pt x="1223963" y="700087"/>
                </a:lnTo>
                <a:lnTo>
                  <a:pt x="1290637" y="704850"/>
                </a:lnTo>
                <a:lnTo>
                  <a:pt x="1290637" y="809625"/>
                </a:lnTo>
                <a:lnTo>
                  <a:pt x="1319212" y="838200"/>
                </a:lnTo>
                <a:lnTo>
                  <a:pt x="1347787" y="838200"/>
                </a:lnTo>
                <a:lnTo>
                  <a:pt x="1347787" y="838200"/>
                </a:lnTo>
                <a:lnTo>
                  <a:pt x="1385887" y="876300"/>
                </a:lnTo>
                <a:lnTo>
                  <a:pt x="1385887" y="914400"/>
                </a:lnTo>
                <a:lnTo>
                  <a:pt x="1447800" y="914400"/>
                </a:lnTo>
                <a:lnTo>
                  <a:pt x="1447800" y="976313"/>
                </a:lnTo>
                <a:lnTo>
                  <a:pt x="1481137" y="976313"/>
                </a:lnTo>
                <a:lnTo>
                  <a:pt x="1481137" y="1057275"/>
                </a:lnTo>
                <a:lnTo>
                  <a:pt x="1528762" y="1057275"/>
                </a:lnTo>
                <a:lnTo>
                  <a:pt x="1528762" y="1200150"/>
                </a:lnTo>
                <a:lnTo>
                  <a:pt x="1733550" y="1200150"/>
                </a:lnTo>
                <a:lnTo>
                  <a:pt x="1733550" y="1200150"/>
                </a:lnTo>
                <a:lnTo>
                  <a:pt x="1776412" y="1243012"/>
                </a:lnTo>
                <a:lnTo>
                  <a:pt x="1776412" y="1323975"/>
                </a:lnTo>
                <a:lnTo>
                  <a:pt x="1776412" y="1323975"/>
                </a:lnTo>
                <a:lnTo>
                  <a:pt x="1776412" y="1419225"/>
                </a:lnTo>
                <a:lnTo>
                  <a:pt x="1824037" y="1419225"/>
                </a:lnTo>
                <a:lnTo>
                  <a:pt x="1824037" y="1509713"/>
                </a:lnTo>
                <a:lnTo>
                  <a:pt x="1871662" y="1509713"/>
                </a:lnTo>
                <a:lnTo>
                  <a:pt x="1871662" y="1614488"/>
                </a:lnTo>
                <a:lnTo>
                  <a:pt x="1914525" y="1614488"/>
                </a:lnTo>
                <a:lnTo>
                  <a:pt x="1914525" y="1666875"/>
                </a:lnTo>
                <a:lnTo>
                  <a:pt x="1990725" y="1666875"/>
                </a:lnTo>
                <a:lnTo>
                  <a:pt x="1990725" y="1724025"/>
                </a:lnTo>
                <a:lnTo>
                  <a:pt x="2109787" y="1724025"/>
                </a:lnTo>
                <a:lnTo>
                  <a:pt x="2109787" y="1771650"/>
                </a:lnTo>
                <a:lnTo>
                  <a:pt x="2171700" y="1771650"/>
                </a:lnTo>
                <a:lnTo>
                  <a:pt x="2171700" y="1804988"/>
                </a:lnTo>
                <a:lnTo>
                  <a:pt x="2224087" y="1804988"/>
                </a:lnTo>
                <a:lnTo>
                  <a:pt x="2224087" y="1833563"/>
                </a:lnTo>
                <a:lnTo>
                  <a:pt x="2319337" y="1833563"/>
                </a:lnTo>
                <a:lnTo>
                  <a:pt x="2319337" y="1966913"/>
                </a:lnTo>
                <a:lnTo>
                  <a:pt x="2371725" y="1966913"/>
                </a:lnTo>
                <a:lnTo>
                  <a:pt x="2371725" y="1966913"/>
                </a:lnTo>
                <a:lnTo>
                  <a:pt x="2405062" y="2000250"/>
                </a:lnTo>
                <a:lnTo>
                  <a:pt x="2405062" y="2081213"/>
                </a:lnTo>
                <a:lnTo>
                  <a:pt x="2538412" y="2081213"/>
                </a:lnTo>
                <a:lnTo>
                  <a:pt x="2538412" y="2143125"/>
                </a:lnTo>
                <a:lnTo>
                  <a:pt x="2586037" y="2143125"/>
                </a:lnTo>
                <a:lnTo>
                  <a:pt x="2586037" y="2166938"/>
                </a:lnTo>
                <a:lnTo>
                  <a:pt x="2614612" y="2166938"/>
                </a:lnTo>
                <a:lnTo>
                  <a:pt x="2614612" y="2243138"/>
                </a:lnTo>
                <a:lnTo>
                  <a:pt x="2824162" y="2243138"/>
                </a:lnTo>
                <a:lnTo>
                  <a:pt x="2824162" y="2305050"/>
                </a:lnTo>
                <a:lnTo>
                  <a:pt x="2824162" y="2305050"/>
                </a:lnTo>
                <a:lnTo>
                  <a:pt x="2862262" y="2343150"/>
                </a:lnTo>
                <a:lnTo>
                  <a:pt x="2919412" y="2343150"/>
                </a:lnTo>
                <a:lnTo>
                  <a:pt x="2919412" y="2376488"/>
                </a:lnTo>
                <a:lnTo>
                  <a:pt x="2947987" y="2376488"/>
                </a:lnTo>
                <a:lnTo>
                  <a:pt x="2947987" y="2409825"/>
                </a:lnTo>
                <a:lnTo>
                  <a:pt x="3124200" y="2409825"/>
                </a:lnTo>
                <a:lnTo>
                  <a:pt x="3124200" y="2466975"/>
                </a:lnTo>
                <a:lnTo>
                  <a:pt x="3186112" y="2466975"/>
                </a:lnTo>
                <a:lnTo>
                  <a:pt x="3186112" y="2524125"/>
                </a:lnTo>
                <a:lnTo>
                  <a:pt x="3290887" y="2524125"/>
                </a:lnTo>
                <a:lnTo>
                  <a:pt x="3290887" y="2581275"/>
                </a:lnTo>
                <a:lnTo>
                  <a:pt x="3367087" y="2581275"/>
                </a:lnTo>
                <a:lnTo>
                  <a:pt x="3367087" y="2647950"/>
                </a:lnTo>
                <a:lnTo>
                  <a:pt x="3367087" y="2647950"/>
                </a:lnTo>
                <a:lnTo>
                  <a:pt x="3400425" y="2681288"/>
                </a:lnTo>
                <a:lnTo>
                  <a:pt x="3519487" y="2681288"/>
                </a:lnTo>
                <a:lnTo>
                  <a:pt x="3519487" y="2786063"/>
                </a:lnTo>
                <a:lnTo>
                  <a:pt x="3581400" y="2786063"/>
                </a:lnTo>
                <a:lnTo>
                  <a:pt x="3581400" y="2828925"/>
                </a:lnTo>
                <a:lnTo>
                  <a:pt x="3929062" y="2828925"/>
                </a:lnTo>
                <a:lnTo>
                  <a:pt x="3929062" y="2909888"/>
                </a:lnTo>
                <a:lnTo>
                  <a:pt x="4005262" y="2909888"/>
                </a:lnTo>
                <a:lnTo>
                  <a:pt x="4005262" y="2971800"/>
                </a:lnTo>
                <a:lnTo>
                  <a:pt x="4048125" y="2971800"/>
                </a:lnTo>
                <a:lnTo>
                  <a:pt x="4048125" y="3048000"/>
                </a:lnTo>
                <a:lnTo>
                  <a:pt x="4400550" y="3048000"/>
                </a:lnTo>
                <a:lnTo>
                  <a:pt x="4400550" y="3119438"/>
                </a:lnTo>
                <a:lnTo>
                  <a:pt x="4605337" y="3119438"/>
                </a:lnTo>
                <a:lnTo>
                  <a:pt x="4605337" y="3200400"/>
                </a:lnTo>
                <a:lnTo>
                  <a:pt x="4776787" y="3200400"/>
                </a:lnTo>
                <a:lnTo>
                  <a:pt x="4776787" y="3290888"/>
                </a:lnTo>
                <a:lnTo>
                  <a:pt x="5791200" y="3290888"/>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Freeform: Shape 1">
            <a:extLst>
              <a:ext uri="{FF2B5EF4-FFF2-40B4-BE49-F238E27FC236}">
                <a16:creationId xmlns:a16="http://schemas.microsoft.com/office/drawing/2014/main" id="{6D3911FA-B819-4096-A0DD-B53AC06AC378}"/>
              </a:ext>
            </a:extLst>
          </p:cNvPr>
          <p:cNvSpPr/>
          <p:nvPr/>
        </p:nvSpPr>
        <p:spPr bwMode="auto">
          <a:xfrm>
            <a:off x="3228975" y="1624013"/>
            <a:ext cx="6757988" cy="3171825"/>
          </a:xfrm>
          <a:custGeom>
            <a:avLst/>
            <a:gdLst>
              <a:gd name="connsiteX0" fmla="*/ 0 w 6757988"/>
              <a:gd name="connsiteY0" fmla="*/ 0 h 3171825"/>
              <a:gd name="connsiteX1" fmla="*/ 90488 w 6757988"/>
              <a:gd name="connsiteY1" fmla="*/ 0 h 3171825"/>
              <a:gd name="connsiteX2" fmla="*/ 90488 w 6757988"/>
              <a:gd name="connsiteY2" fmla="*/ 38100 h 3171825"/>
              <a:gd name="connsiteX3" fmla="*/ 466725 w 6757988"/>
              <a:gd name="connsiteY3" fmla="*/ 38100 h 3171825"/>
              <a:gd name="connsiteX4" fmla="*/ 476250 w 6757988"/>
              <a:gd name="connsiteY4" fmla="*/ 47625 h 3171825"/>
              <a:gd name="connsiteX5" fmla="*/ 600075 w 6757988"/>
              <a:gd name="connsiteY5" fmla="*/ 47625 h 3171825"/>
              <a:gd name="connsiteX6" fmla="*/ 600075 w 6757988"/>
              <a:gd name="connsiteY6" fmla="*/ 76200 h 3171825"/>
              <a:gd name="connsiteX7" fmla="*/ 623888 w 6757988"/>
              <a:gd name="connsiteY7" fmla="*/ 76200 h 3171825"/>
              <a:gd name="connsiteX8" fmla="*/ 623888 w 6757988"/>
              <a:gd name="connsiteY8" fmla="*/ 104775 h 3171825"/>
              <a:gd name="connsiteX9" fmla="*/ 714375 w 6757988"/>
              <a:gd name="connsiteY9" fmla="*/ 104775 h 3171825"/>
              <a:gd name="connsiteX10" fmla="*/ 714375 w 6757988"/>
              <a:gd name="connsiteY10" fmla="*/ 152400 h 3171825"/>
              <a:gd name="connsiteX11" fmla="*/ 752475 w 6757988"/>
              <a:gd name="connsiteY11" fmla="*/ 152400 h 3171825"/>
              <a:gd name="connsiteX12" fmla="*/ 752475 w 6757988"/>
              <a:gd name="connsiteY12" fmla="*/ 195262 h 3171825"/>
              <a:gd name="connsiteX13" fmla="*/ 842963 w 6757988"/>
              <a:gd name="connsiteY13" fmla="*/ 195262 h 3171825"/>
              <a:gd name="connsiteX14" fmla="*/ 842963 w 6757988"/>
              <a:gd name="connsiteY14" fmla="*/ 285750 h 3171825"/>
              <a:gd name="connsiteX15" fmla="*/ 909638 w 6757988"/>
              <a:gd name="connsiteY15" fmla="*/ 285750 h 3171825"/>
              <a:gd name="connsiteX16" fmla="*/ 909638 w 6757988"/>
              <a:gd name="connsiteY16" fmla="*/ 342900 h 3171825"/>
              <a:gd name="connsiteX17" fmla="*/ 957263 w 6757988"/>
              <a:gd name="connsiteY17" fmla="*/ 342900 h 3171825"/>
              <a:gd name="connsiteX18" fmla="*/ 957263 w 6757988"/>
              <a:gd name="connsiteY18" fmla="*/ 400050 h 3171825"/>
              <a:gd name="connsiteX19" fmla="*/ 1000125 w 6757988"/>
              <a:gd name="connsiteY19" fmla="*/ 400050 h 3171825"/>
              <a:gd name="connsiteX20" fmla="*/ 1000125 w 6757988"/>
              <a:gd name="connsiteY20" fmla="*/ 452437 h 3171825"/>
              <a:gd name="connsiteX21" fmla="*/ 1152525 w 6757988"/>
              <a:gd name="connsiteY21" fmla="*/ 452437 h 3171825"/>
              <a:gd name="connsiteX22" fmla="*/ 1152525 w 6757988"/>
              <a:gd name="connsiteY22" fmla="*/ 485775 h 3171825"/>
              <a:gd name="connsiteX23" fmla="*/ 1233488 w 6757988"/>
              <a:gd name="connsiteY23" fmla="*/ 485775 h 3171825"/>
              <a:gd name="connsiteX24" fmla="*/ 1233488 w 6757988"/>
              <a:gd name="connsiteY24" fmla="*/ 485775 h 3171825"/>
              <a:gd name="connsiteX25" fmla="*/ 1233488 w 6757988"/>
              <a:gd name="connsiteY25" fmla="*/ 485775 h 3171825"/>
              <a:gd name="connsiteX26" fmla="*/ 1233488 w 6757988"/>
              <a:gd name="connsiteY26" fmla="*/ 528637 h 3171825"/>
              <a:gd name="connsiteX27" fmla="*/ 1390650 w 6757988"/>
              <a:gd name="connsiteY27" fmla="*/ 528637 h 3171825"/>
              <a:gd name="connsiteX28" fmla="*/ 1390650 w 6757988"/>
              <a:gd name="connsiteY28" fmla="*/ 585787 h 3171825"/>
              <a:gd name="connsiteX29" fmla="*/ 1471613 w 6757988"/>
              <a:gd name="connsiteY29" fmla="*/ 585787 h 3171825"/>
              <a:gd name="connsiteX30" fmla="*/ 1471613 w 6757988"/>
              <a:gd name="connsiteY30" fmla="*/ 666750 h 3171825"/>
              <a:gd name="connsiteX31" fmla="*/ 1519238 w 6757988"/>
              <a:gd name="connsiteY31" fmla="*/ 666750 h 3171825"/>
              <a:gd name="connsiteX32" fmla="*/ 1519238 w 6757988"/>
              <a:gd name="connsiteY32" fmla="*/ 747712 h 3171825"/>
              <a:gd name="connsiteX33" fmla="*/ 1671638 w 6757988"/>
              <a:gd name="connsiteY33" fmla="*/ 747712 h 3171825"/>
              <a:gd name="connsiteX34" fmla="*/ 1671638 w 6757988"/>
              <a:gd name="connsiteY34" fmla="*/ 790575 h 3171825"/>
              <a:gd name="connsiteX35" fmla="*/ 1700213 w 6757988"/>
              <a:gd name="connsiteY35" fmla="*/ 790575 h 3171825"/>
              <a:gd name="connsiteX36" fmla="*/ 1700213 w 6757988"/>
              <a:gd name="connsiteY36" fmla="*/ 790575 h 3171825"/>
              <a:gd name="connsiteX37" fmla="*/ 1728788 w 6757988"/>
              <a:gd name="connsiteY37" fmla="*/ 819150 h 3171825"/>
              <a:gd name="connsiteX38" fmla="*/ 1728788 w 6757988"/>
              <a:gd name="connsiteY38" fmla="*/ 866775 h 3171825"/>
              <a:gd name="connsiteX39" fmla="*/ 1847850 w 6757988"/>
              <a:gd name="connsiteY39" fmla="*/ 866775 h 3171825"/>
              <a:gd name="connsiteX40" fmla="*/ 1847850 w 6757988"/>
              <a:gd name="connsiteY40" fmla="*/ 914400 h 3171825"/>
              <a:gd name="connsiteX41" fmla="*/ 1928813 w 6757988"/>
              <a:gd name="connsiteY41" fmla="*/ 914400 h 3171825"/>
              <a:gd name="connsiteX42" fmla="*/ 1962150 w 6757988"/>
              <a:gd name="connsiteY42" fmla="*/ 947737 h 3171825"/>
              <a:gd name="connsiteX43" fmla="*/ 2000250 w 6757988"/>
              <a:gd name="connsiteY43" fmla="*/ 985837 h 3171825"/>
              <a:gd name="connsiteX44" fmla="*/ 2000250 w 6757988"/>
              <a:gd name="connsiteY44" fmla="*/ 1042987 h 3171825"/>
              <a:gd name="connsiteX45" fmla="*/ 2076450 w 6757988"/>
              <a:gd name="connsiteY45" fmla="*/ 1042987 h 3171825"/>
              <a:gd name="connsiteX46" fmla="*/ 2076450 w 6757988"/>
              <a:gd name="connsiteY46" fmla="*/ 1143000 h 3171825"/>
              <a:gd name="connsiteX47" fmla="*/ 2114550 w 6757988"/>
              <a:gd name="connsiteY47" fmla="*/ 1143000 h 3171825"/>
              <a:gd name="connsiteX48" fmla="*/ 2114550 w 6757988"/>
              <a:gd name="connsiteY48" fmla="*/ 1228725 h 3171825"/>
              <a:gd name="connsiteX49" fmla="*/ 2166938 w 6757988"/>
              <a:gd name="connsiteY49" fmla="*/ 1228725 h 3171825"/>
              <a:gd name="connsiteX50" fmla="*/ 2166938 w 6757988"/>
              <a:gd name="connsiteY50" fmla="*/ 1300162 h 3171825"/>
              <a:gd name="connsiteX51" fmla="*/ 2219325 w 6757988"/>
              <a:gd name="connsiteY51" fmla="*/ 1300162 h 3171825"/>
              <a:gd name="connsiteX52" fmla="*/ 2219325 w 6757988"/>
              <a:gd name="connsiteY52" fmla="*/ 1338262 h 3171825"/>
              <a:gd name="connsiteX53" fmla="*/ 2243138 w 6757988"/>
              <a:gd name="connsiteY53" fmla="*/ 1338262 h 3171825"/>
              <a:gd name="connsiteX54" fmla="*/ 2243138 w 6757988"/>
              <a:gd name="connsiteY54" fmla="*/ 1338262 h 3171825"/>
              <a:gd name="connsiteX55" fmla="*/ 2271713 w 6757988"/>
              <a:gd name="connsiteY55" fmla="*/ 1366837 h 3171825"/>
              <a:gd name="connsiteX56" fmla="*/ 2271713 w 6757988"/>
              <a:gd name="connsiteY56" fmla="*/ 1404937 h 3171825"/>
              <a:gd name="connsiteX57" fmla="*/ 2328863 w 6757988"/>
              <a:gd name="connsiteY57" fmla="*/ 1404937 h 3171825"/>
              <a:gd name="connsiteX58" fmla="*/ 2328863 w 6757988"/>
              <a:gd name="connsiteY58" fmla="*/ 1457325 h 3171825"/>
              <a:gd name="connsiteX59" fmla="*/ 2328863 w 6757988"/>
              <a:gd name="connsiteY59" fmla="*/ 1457325 h 3171825"/>
              <a:gd name="connsiteX60" fmla="*/ 2381250 w 6757988"/>
              <a:gd name="connsiteY60" fmla="*/ 1457325 h 3171825"/>
              <a:gd name="connsiteX61" fmla="*/ 2381250 w 6757988"/>
              <a:gd name="connsiteY61" fmla="*/ 1557337 h 3171825"/>
              <a:gd name="connsiteX62" fmla="*/ 2419350 w 6757988"/>
              <a:gd name="connsiteY62" fmla="*/ 1557337 h 3171825"/>
              <a:gd name="connsiteX63" fmla="*/ 2419350 w 6757988"/>
              <a:gd name="connsiteY63" fmla="*/ 1633537 h 3171825"/>
              <a:gd name="connsiteX64" fmla="*/ 2509838 w 6757988"/>
              <a:gd name="connsiteY64" fmla="*/ 1633537 h 3171825"/>
              <a:gd name="connsiteX65" fmla="*/ 2509838 w 6757988"/>
              <a:gd name="connsiteY65" fmla="*/ 1676400 h 3171825"/>
              <a:gd name="connsiteX66" fmla="*/ 2557463 w 6757988"/>
              <a:gd name="connsiteY66" fmla="*/ 1676400 h 3171825"/>
              <a:gd name="connsiteX67" fmla="*/ 2557463 w 6757988"/>
              <a:gd name="connsiteY67" fmla="*/ 1724025 h 3171825"/>
              <a:gd name="connsiteX68" fmla="*/ 2700338 w 6757988"/>
              <a:gd name="connsiteY68" fmla="*/ 1724025 h 3171825"/>
              <a:gd name="connsiteX69" fmla="*/ 2700338 w 6757988"/>
              <a:gd name="connsiteY69" fmla="*/ 1766887 h 3171825"/>
              <a:gd name="connsiteX70" fmla="*/ 2752725 w 6757988"/>
              <a:gd name="connsiteY70" fmla="*/ 1766887 h 3171825"/>
              <a:gd name="connsiteX71" fmla="*/ 2752725 w 6757988"/>
              <a:gd name="connsiteY71" fmla="*/ 1795462 h 3171825"/>
              <a:gd name="connsiteX72" fmla="*/ 2828925 w 6757988"/>
              <a:gd name="connsiteY72" fmla="*/ 1795462 h 3171825"/>
              <a:gd name="connsiteX73" fmla="*/ 2828925 w 6757988"/>
              <a:gd name="connsiteY73" fmla="*/ 1843087 h 3171825"/>
              <a:gd name="connsiteX74" fmla="*/ 2933700 w 6757988"/>
              <a:gd name="connsiteY74" fmla="*/ 1843087 h 3171825"/>
              <a:gd name="connsiteX75" fmla="*/ 2933700 w 6757988"/>
              <a:gd name="connsiteY75" fmla="*/ 1881187 h 3171825"/>
              <a:gd name="connsiteX76" fmla="*/ 3033713 w 6757988"/>
              <a:gd name="connsiteY76" fmla="*/ 1881187 h 3171825"/>
              <a:gd name="connsiteX77" fmla="*/ 3033713 w 6757988"/>
              <a:gd name="connsiteY77" fmla="*/ 1924050 h 3171825"/>
              <a:gd name="connsiteX78" fmla="*/ 3119438 w 6757988"/>
              <a:gd name="connsiteY78" fmla="*/ 1924050 h 3171825"/>
              <a:gd name="connsiteX79" fmla="*/ 3119438 w 6757988"/>
              <a:gd name="connsiteY79" fmla="*/ 1971675 h 3171825"/>
              <a:gd name="connsiteX80" fmla="*/ 3324225 w 6757988"/>
              <a:gd name="connsiteY80" fmla="*/ 1971675 h 3171825"/>
              <a:gd name="connsiteX81" fmla="*/ 3324225 w 6757988"/>
              <a:gd name="connsiteY81" fmla="*/ 2014537 h 3171825"/>
              <a:gd name="connsiteX82" fmla="*/ 3333750 w 6757988"/>
              <a:gd name="connsiteY82" fmla="*/ 2024062 h 3171825"/>
              <a:gd name="connsiteX83" fmla="*/ 3448050 w 6757988"/>
              <a:gd name="connsiteY83" fmla="*/ 2024062 h 3171825"/>
              <a:gd name="connsiteX84" fmla="*/ 3448050 w 6757988"/>
              <a:gd name="connsiteY84" fmla="*/ 2085975 h 3171825"/>
              <a:gd name="connsiteX85" fmla="*/ 3495675 w 6757988"/>
              <a:gd name="connsiteY85" fmla="*/ 2085975 h 3171825"/>
              <a:gd name="connsiteX86" fmla="*/ 3495675 w 6757988"/>
              <a:gd name="connsiteY86" fmla="*/ 2166937 h 3171825"/>
              <a:gd name="connsiteX87" fmla="*/ 3781425 w 6757988"/>
              <a:gd name="connsiteY87" fmla="*/ 2166937 h 3171825"/>
              <a:gd name="connsiteX88" fmla="*/ 3781425 w 6757988"/>
              <a:gd name="connsiteY88" fmla="*/ 2224087 h 3171825"/>
              <a:gd name="connsiteX89" fmla="*/ 3805238 w 6757988"/>
              <a:gd name="connsiteY89" fmla="*/ 2224087 h 3171825"/>
              <a:gd name="connsiteX90" fmla="*/ 3805238 w 6757988"/>
              <a:gd name="connsiteY90" fmla="*/ 2286000 h 3171825"/>
              <a:gd name="connsiteX91" fmla="*/ 3976688 w 6757988"/>
              <a:gd name="connsiteY91" fmla="*/ 2286000 h 3171825"/>
              <a:gd name="connsiteX92" fmla="*/ 3976688 w 6757988"/>
              <a:gd name="connsiteY92" fmla="*/ 2366962 h 3171825"/>
              <a:gd name="connsiteX93" fmla="*/ 4019550 w 6757988"/>
              <a:gd name="connsiteY93" fmla="*/ 2366962 h 3171825"/>
              <a:gd name="connsiteX94" fmla="*/ 4019550 w 6757988"/>
              <a:gd name="connsiteY94" fmla="*/ 2443162 h 3171825"/>
              <a:gd name="connsiteX95" fmla="*/ 4086225 w 6757988"/>
              <a:gd name="connsiteY95" fmla="*/ 2443162 h 3171825"/>
              <a:gd name="connsiteX96" fmla="*/ 4086225 w 6757988"/>
              <a:gd name="connsiteY96" fmla="*/ 2500312 h 3171825"/>
              <a:gd name="connsiteX97" fmla="*/ 4705350 w 6757988"/>
              <a:gd name="connsiteY97" fmla="*/ 2500312 h 3171825"/>
              <a:gd name="connsiteX98" fmla="*/ 4705350 w 6757988"/>
              <a:gd name="connsiteY98" fmla="*/ 2614612 h 3171825"/>
              <a:gd name="connsiteX99" fmla="*/ 4867275 w 6757988"/>
              <a:gd name="connsiteY99" fmla="*/ 2614612 h 3171825"/>
              <a:gd name="connsiteX100" fmla="*/ 4867275 w 6757988"/>
              <a:gd name="connsiteY100" fmla="*/ 2728912 h 3171825"/>
              <a:gd name="connsiteX101" fmla="*/ 5238750 w 6757988"/>
              <a:gd name="connsiteY101" fmla="*/ 2728912 h 3171825"/>
              <a:gd name="connsiteX102" fmla="*/ 5238750 w 6757988"/>
              <a:gd name="connsiteY102" fmla="*/ 2852737 h 3171825"/>
              <a:gd name="connsiteX103" fmla="*/ 6529388 w 6757988"/>
              <a:gd name="connsiteY103" fmla="*/ 2852737 h 3171825"/>
              <a:gd name="connsiteX104" fmla="*/ 6529388 w 6757988"/>
              <a:gd name="connsiteY104" fmla="*/ 3171825 h 3171825"/>
              <a:gd name="connsiteX105" fmla="*/ 6757988 w 6757988"/>
              <a:gd name="connsiteY105" fmla="*/ 3171825 h 3171825"/>
              <a:gd name="connsiteX0" fmla="*/ 0 w 6757988"/>
              <a:gd name="connsiteY0" fmla="*/ 0 h 3171825"/>
              <a:gd name="connsiteX1" fmla="*/ 90488 w 6757988"/>
              <a:gd name="connsiteY1" fmla="*/ 0 h 3171825"/>
              <a:gd name="connsiteX2" fmla="*/ 90488 w 6757988"/>
              <a:gd name="connsiteY2" fmla="*/ 38100 h 3171825"/>
              <a:gd name="connsiteX3" fmla="*/ 466725 w 6757988"/>
              <a:gd name="connsiteY3" fmla="*/ 38100 h 3171825"/>
              <a:gd name="connsiteX4" fmla="*/ 476250 w 6757988"/>
              <a:gd name="connsiteY4" fmla="*/ 47625 h 3171825"/>
              <a:gd name="connsiteX5" fmla="*/ 600075 w 6757988"/>
              <a:gd name="connsiteY5" fmla="*/ 47625 h 3171825"/>
              <a:gd name="connsiteX6" fmla="*/ 600075 w 6757988"/>
              <a:gd name="connsiteY6" fmla="*/ 76200 h 3171825"/>
              <a:gd name="connsiteX7" fmla="*/ 623888 w 6757988"/>
              <a:gd name="connsiteY7" fmla="*/ 76200 h 3171825"/>
              <a:gd name="connsiteX8" fmla="*/ 623888 w 6757988"/>
              <a:gd name="connsiteY8" fmla="*/ 104775 h 3171825"/>
              <a:gd name="connsiteX9" fmla="*/ 714375 w 6757988"/>
              <a:gd name="connsiteY9" fmla="*/ 104775 h 3171825"/>
              <a:gd name="connsiteX10" fmla="*/ 714375 w 6757988"/>
              <a:gd name="connsiteY10" fmla="*/ 152400 h 3171825"/>
              <a:gd name="connsiteX11" fmla="*/ 752475 w 6757988"/>
              <a:gd name="connsiteY11" fmla="*/ 152400 h 3171825"/>
              <a:gd name="connsiteX12" fmla="*/ 752475 w 6757988"/>
              <a:gd name="connsiteY12" fmla="*/ 195262 h 3171825"/>
              <a:gd name="connsiteX13" fmla="*/ 842963 w 6757988"/>
              <a:gd name="connsiteY13" fmla="*/ 195262 h 3171825"/>
              <a:gd name="connsiteX14" fmla="*/ 842963 w 6757988"/>
              <a:gd name="connsiteY14" fmla="*/ 285750 h 3171825"/>
              <a:gd name="connsiteX15" fmla="*/ 909638 w 6757988"/>
              <a:gd name="connsiteY15" fmla="*/ 285750 h 3171825"/>
              <a:gd name="connsiteX16" fmla="*/ 909638 w 6757988"/>
              <a:gd name="connsiteY16" fmla="*/ 342900 h 3171825"/>
              <a:gd name="connsiteX17" fmla="*/ 957263 w 6757988"/>
              <a:gd name="connsiteY17" fmla="*/ 342900 h 3171825"/>
              <a:gd name="connsiteX18" fmla="*/ 957263 w 6757988"/>
              <a:gd name="connsiteY18" fmla="*/ 400050 h 3171825"/>
              <a:gd name="connsiteX19" fmla="*/ 1000125 w 6757988"/>
              <a:gd name="connsiteY19" fmla="*/ 400050 h 3171825"/>
              <a:gd name="connsiteX20" fmla="*/ 1000125 w 6757988"/>
              <a:gd name="connsiteY20" fmla="*/ 452437 h 3171825"/>
              <a:gd name="connsiteX21" fmla="*/ 1152525 w 6757988"/>
              <a:gd name="connsiteY21" fmla="*/ 452437 h 3171825"/>
              <a:gd name="connsiteX22" fmla="*/ 1152525 w 6757988"/>
              <a:gd name="connsiteY22" fmla="*/ 485775 h 3171825"/>
              <a:gd name="connsiteX23" fmla="*/ 1233488 w 6757988"/>
              <a:gd name="connsiteY23" fmla="*/ 485775 h 3171825"/>
              <a:gd name="connsiteX24" fmla="*/ 1233488 w 6757988"/>
              <a:gd name="connsiteY24" fmla="*/ 485775 h 3171825"/>
              <a:gd name="connsiteX25" fmla="*/ 1233488 w 6757988"/>
              <a:gd name="connsiteY25" fmla="*/ 485775 h 3171825"/>
              <a:gd name="connsiteX26" fmla="*/ 1233488 w 6757988"/>
              <a:gd name="connsiteY26" fmla="*/ 528637 h 3171825"/>
              <a:gd name="connsiteX27" fmla="*/ 1390650 w 6757988"/>
              <a:gd name="connsiteY27" fmla="*/ 528637 h 3171825"/>
              <a:gd name="connsiteX28" fmla="*/ 1390650 w 6757988"/>
              <a:gd name="connsiteY28" fmla="*/ 585787 h 3171825"/>
              <a:gd name="connsiteX29" fmla="*/ 1471613 w 6757988"/>
              <a:gd name="connsiteY29" fmla="*/ 585787 h 3171825"/>
              <a:gd name="connsiteX30" fmla="*/ 1471613 w 6757988"/>
              <a:gd name="connsiteY30" fmla="*/ 666750 h 3171825"/>
              <a:gd name="connsiteX31" fmla="*/ 1519238 w 6757988"/>
              <a:gd name="connsiteY31" fmla="*/ 666750 h 3171825"/>
              <a:gd name="connsiteX32" fmla="*/ 1519238 w 6757988"/>
              <a:gd name="connsiteY32" fmla="*/ 747712 h 3171825"/>
              <a:gd name="connsiteX33" fmla="*/ 1671638 w 6757988"/>
              <a:gd name="connsiteY33" fmla="*/ 747712 h 3171825"/>
              <a:gd name="connsiteX34" fmla="*/ 1671638 w 6757988"/>
              <a:gd name="connsiteY34" fmla="*/ 790575 h 3171825"/>
              <a:gd name="connsiteX35" fmla="*/ 1700213 w 6757988"/>
              <a:gd name="connsiteY35" fmla="*/ 790575 h 3171825"/>
              <a:gd name="connsiteX36" fmla="*/ 1700213 w 6757988"/>
              <a:gd name="connsiteY36" fmla="*/ 790575 h 3171825"/>
              <a:gd name="connsiteX37" fmla="*/ 1728788 w 6757988"/>
              <a:gd name="connsiteY37" fmla="*/ 819150 h 3171825"/>
              <a:gd name="connsiteX38" fmla="*/ 1728788 w 6757988"/>
              <a:gd name="connsiteY38" fmla="*/ 866775 h 3171825"/>
              <a:gd name="connsiteX39" fmla="*/ 1847850 w 6757988"/>
              <a:gd name="connsiteY39" fmla="*/ 866775 h 3171825"/>
              <a:gd name="connsiteX40" fmla="*/ 1847850 w 6757988"/>
              <a:gd name="connsiteY40" fmla="*/ 914400 h 3171825"/>
              <a:gd name="connsiteX41" fmla="*/ 1928813 w 6757988"/>
              <a:gd name="connsiteY41" fmla="*/ 914400 h 3171825"/>
              <a:gd name="connsiteX42" fmla="*/ 1952625 w 6757988"/>
              <a:gd name="connsiteY42" fmla="*/ 981075 h 3171825"/>
              <a:gd name="connsiteX43" fmla="*/ 2000250 w 6757988"/>
              <a:gd name="connsiteY43" fmla="*/ 985837 h 3171825"/>
              <a:gd name="connsiteX44" fmla="*/ 2000250 w 6757988"/>
              <a:gd name="connsiteY44" fmla="*/ 1042987 h 3171825"/>
              <a:gd name="connsiteX45" fmla="*/ 2076450 w 6757988"/>
              <a:gd name="connsiteY45" fmla="*/ 1042987 h 3171825"/>
              <a:gd name="connsiteX46" fmla="*/ 2076450 w 6757988"/>
              <a:gd name="connsiteY46" fmla="*/ 1143000 h 3171825"/>
              <a:gd name="connsiteX47" fmla="*/ 2114550 w 6757988"/>
              <a:gd name="connsiteY47" fmla="*/ 1143000 h 3171825"/>
              <a:gd name="connsiteX48" fmla="*/ 2114550 w 6757988"/>
              <a:gd name="connsiteY48" fmla="*/ 1228725 h 3171825"/>
              <a:gd name="connsiteX49" fmla="*/ 2166938 w 6757988"/>
              <a:gd name="connsiteY49" fmla="*/ 1228725 h 3171825"/>
              <a:gd name="connsiteX50" fmla="*/ 2166938 w 6757988"/>
              <a:gd name="connsiteY50" fmla="*/ 1300162 h 3171825"/>
              <a:gd name="connsiteX51" fmla="*/ 2219325 w 6757988"/>
              <a:gd name="connsiteY51" fmla="*/ 1300162 h 3171825"/>
              <a:gd name="connsiteX52" fmla="*/ 2219325 w 6757988"/>
              <a:gd name="connsiteY52" fmla="*/ 1338262 h 3171825"/>
              <a:gd name="connsiteX53" fmla="*/ 2243138 w 6757988"/>
              <a:gd name="connsiteY53" fmla="*/ 1338262 h 3171825"/>
              <a:gd name="connsiteX54" fmla="*/ 2243138 w 6757988"/>
              <a:gd name="connsiteY54" fmla="*/ 1338262 h 3171825"/>
              <a:gd name="connsiteX55" fmla="*/ 2271713 w 6757988"/>
              <a:gd name="connsiteY55" fmla="*/ 1366837 h 3171825"/>
              <a:gd name="connsiteX56" fmla="*/ 2271713 w 6757988"/>
              <a:gd name="connsiteY56" fmla="*/ 1404937 h 3171825"/>
              <a:gd name="connsiteX57" fmla="*/ 2328863 w 6757988"/>
              <a:gd name="connsiteY57" fmla="*/ 1404937 h 3171825"/>
              <a:gd name="connsiteX58" fmla="*/ 2328863 w 6757988"/>
              <a:gd name="connsiteY58" fmla="*/ 1457325 h 3171825"/>
              <a:gd name="connsiteX59" fmla="*/ 2328863 w 6757988"/>
              <a:gd name="connsiteY59" fmla="*/ 1457325 h 3171825"/>
              <a:gd name="connsiteX60" fmla="*/ 2381250 w 6757988"/>
              <a:gd name="connsiteY60" fmla="*/ 1457325 h 3171825"/>
              <a:gd name="connsiteX61" fmla="*/ 2381250 w 6757988"/>
              <a:gd name="connsiteY61" fmla="*/ 1557337 h 3171825"/>
              <a:gd name="connsiteX62" fmla="*/ 2419350 w 6757988"/>
              <a:gd name="connsiteY62" fmla="*/ 1557337 h 3171825"/>
              <a:gd name="connsiteX63" fmla="*/ 2419350 w 6757988"/>
              <a:gd name="connsiteY63" fmla="*/ 1633537 h 3171825"/>
              <a:gd name="connsiteX64" fmla="*/ 2509838 w 6757988"/>
              <a:gd name="connsiteY64" fmla="*/ 1633537 h 3171825"/>
              <a:gd name="connsiteX65" fmla="*/ 2509838 w 6757988"/>
              <a:gd name="connsiteY65" fmla="*/ 1676400 h 3171825"/>
              <a:gd name="connsiteX66" fmla="*/ 2557463 w 6757988"/>
              <a:gd name="connsiteY66" fmla="*/ 1676400 h 3171825"/>
              <a:gd name="connsiteX67" fmla="*/ 2557463 w 6757988"/>
              <a:gd name="connsiteY67" fmla="*/ 1724025 h 3171825"/>
              <a:gd name="connsiteX68" fmla="*/ 2700338 w 6757988"/>
              <a:gd name="connsiteY68" fmla="*/ 1724025 h 3171825"/>
              <a:gd name="connsiteX69" fmla="*/ 2700338 w 6757988"/>
              <a:gd name="connsiteY69" fmla="*/ 1766887 h 3171825"/>
              <a:gd name="connsiteX70" fmla="*/ 2752725 w 6757988"/>
              <a:gd name="connsiteY70" fmla="*/ 1766887 h 3171825"/>
              <a:gd name="connsiteX71" fmla="*/ 2752725 w 6757988"/>
              <a:gd name="connsiteY71" fmla="*/ 1795462 h 3171825"/>
              <a:gd name="connsiteX72" fmla="*/ 2828925 w 6757988"/>
              <a:gd name="connsiteY72" fmla="*/ 1795462 h 3171825"/>
              <a:gd name="connsiteX73" fmla="*/ 2828925 w 6757988"/>
              <a:gd name="connsiteY73" fmla="*/ 1843087 h 3171825"/>
              <a:gd name="connsiteX74" fmla="*/ 2933700 w 6757988"/>
              <a:gd name="connsiteY74" fmla="*/ 1843087 h 3171825"/>
              <a:gd name="connsiteX75" fmla="*/ 2933700 w 6757988"/>
              <a:gd name="connsiteY75" fmla="*/ 1881187 h 3171825"/>
              <a:gd name="connsiteX76" fmla="*/ 3033713 w 6757988"/>
              <a:gd name="connsiteY76" fmla="*/ 1881187 h 3171825"/>
              <a:gd name="connsiteX77" fmla="*/ 3033713 w 6757988"/>
              <a:gd name="connsiteY77" fmla="*/ 1924050 h 3171825"/>
              <a:gd name="connsiteX78" fmla="*/ 3119438 w 6757988"/>
              <a:gd name="connsiteY78" fmla="*/ 1924050 h 3171825"/>
              <a:gd name="connsiteX79" fmla="*/ 3119438 w 6757988"/>
              <a:gd name="connsiteY79" fmla="*/ 1971675 h 3171825"/>
              <a:gd name="connsiteX80" fmla="*/ 3324225 w 6757988"/>
              <a:gd name="connsiteY80" fmla="*/ 1971675 h 3171825"/>
              <a:gd name="connsiteX81" fmla="*/ 3324225 w 6757988"/>
              <a:gd name="connsiteY81" fmla="*/ 2014537 h 3171825"/>
              <a:gd name="connsiteX82" fmla="*/ 3333750 w 6757988"/>
              <a:gd name="connsiteY82" fmla="*/ 2024062 h 3171825"/>
              <a:gd name="connsiteX83" fmla="*/ 3448050 w 6757988"/>
              <a:gd name="connsiteY83" fmla="*/ 2024062 h 3171825"/>
              <a:gd name="connsiteX84" fmla="*/ 3448050 w 6757988"/>
              <a:gd name="connsiteY84" fmla="*/ 2085975 h 3171825"/>
              <a:gd name="connsiteX85" fmla="*/ 3495675 w 6757988"/>
              <a:gd name="connsiteY85" fmla="*/ 2085975 h 3171825"/>
              <a:gd name="connsiteX86" fmla="*/ 3495675 w 6757988"/>
              <a:gd name="connsiteY86" fmla="*/ 2166937 h 3171825"/>
              <a:gd name="connsiteX87" fmla="*/ 3781425 w 6757988"/>
              <a:gd name="connsiteY87" fmla="*/ 2166937 h 3171825"/>
              <a:gd name="connsiteX88" fmla="*/ 3781425 w 6757988"/>
              <a:gd name="connsiteY88" fmla="*/ 2224087 h 3171825"/>
              <a:gd name="connsiteX89" fmla="*/ 3805238 w 6757988"/>
              <a:gd name="connsiteY89" fmla="*/ 2224087 h 3171825"/>
              <a:gd name="connsiteX90" fmla="*/ 3805238 w 6757988"/>
              <a:gd name="connsiteY90" fmla="*/ 2286000 h 3171825"/>
              <a:gd name="connsiteX91" fmla="*/ 3976688 w 6757988"/>
              <a:gd name="connsiteY91" fmla="*/ 2286000 h 3171825"/>
              <a:gd name="connsiteX92" fmla="*/ 3976688 w 6757988"/>
              <a:gd name="connsiteY92" fmla="*/ 2366962 h 3171825"/>
              <a:gd name="connsiteX93" fmla="*/ 4019550 w 6757988"/>
              <a:gd name="connsiteY93" fmla="*/ 2366962 h 3171825"/>
              <a:gd name="connsiteX94" fmla="*/ 4019550 w 6757988"/>
              <a:gd name="connsiteY94" fmla="*/ 2443162 h 3171825"/>
              <a:gd name="connsiteX95" fmla="*/ 4086225 w 6757988"/>
              <a:gd name="connsiteY95" fmla="*/ 2443162 h 3171825"/>
              <a:gd name="connsiteX96" fmla="*/ 4086225 w 6757988"/>
              <a:gd name="connsiteY96" fmla="*/ 2500312 h 3171825"/>
              <a:gd name="connsiteX97" fmla="*/ 4705350 w 6757988"/>
              <a:gd name="connsiteY97" fmla="*/ 2500312 h 3171825"/>
              <a:gd name="connsiteX98" fmla="*/ 4705350 w 6757988"/>
              <a:gd name="connsiteY98" fmla="*/ 2614612 h 3171825"/>
              <a:gd name="connsiteX99" fmla="*/ 4867275 w 6757988"/>
              <a:gd name="connsiteY99" fmla="*/ 2614612 h 3171825"/>
              <a:gd name="connsiteX100" fmla="*/ 4867275 w 6757988"/>
              <a:gd name="connsiteY100" fmla="*/ 2728912 h 3171825"/>
              <a:gd name="connsiteX101" fmla="*/ 5238750 w 6757988"/>
              <a:gd name="connsiteY101" fmla="*/ 2728912 h 3171825"/>
              <a:gd name="connsiteX102" fmla="*/ 5238750 w 6757988"/>
              <a:gd name="connsiteY102" fmla="*/ 2852737 h 3171825"/>
              <a:gd name="connsiteX103" fmla="*/ 6529388 w 6757988"/>
              <a:gd name="connsiteY103" fmla="*/ 2852737 h 3171825"/>
              <a:gd name="connsiteX104" fmla="*/ 6529388 w 6757988"/>
              <a:gd name="connsiteY104" fmla="*/ 3171825 h 3171825"/>
              <a:gd name="connsiteX105" fmla="*/ 6757988 w 6757988"/>
              <a:gd name="connsiteY105" fmla="*/ 3171825 h 317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6757988" h="3171825">
                <a:moveTo>
                  <a:pt x="0" y="0"/>
                </a:moveTo>
                <a:lnTo>
                  <a:pt x="90488" y="0"/>
                </a:lnTo>
                <a:lnTo>
                  <a:pt x="90488" y="38100"/>
                </a:lnTo>
                <a:lnTo>
                  <a:pt x="466725" y="38100"/>
                </a:lnTo>
                <a:lnTo>
                  <a:pt x="476250" y="47625"/>
                </a:lnTo>
                <a:lnTo>
                  <a:pt x="600075" y="47625"/>
                </a:lnTo>
                <a:lnTo>
                  <a:pt x="600075" y="76200"/>
                </a:lnTo>
                <a:lnTo>
                  <a:pt x="623888" y="76200"/>
                </a:lnTo>
                <a:lnTo>
                  <a:pt x="623888" y="104775"/>
                </a:lnTo>
                <a:lnTo>
                  <a:pt x="714375" y="104775"/>
                </a:lnTo>
                <a:lnTo>
                  <a:pt x="714375" y="152400"/>
                </a:lnTo>
                <a:lnTo>
                  <a:pt x="752475" y="152400"/>
                </a:lnTo>
                <a:lnTo>
                  <a:pt x="752475" y="195262"/>
                </a:lnTo>
                <a:lnTo>
                  <a:pt x="842963" y="195262"/>
                </a:lnTo>
                <a:lnTo>
                  <a:pt x="842963" y="285750"/>
                </a:lnTo>
                <a:lnTo>
                  <a:pt x="909638" y="285750"/>
                </a:lnTo>
                <a:lnTo>
                  <a:pt x="909638" y="342900"/>
                </a:lnTo>
                <a:lnTo>
                  <a:pt x="957263" y="342900"/>
                </a:lnTo>
                <a:lnTo>
                  <a:pt x="957263" y="400050"/>
                </a:lnTo>
                <a:lnTo>
                  <a:pt x="1000125" y="400050"/>
                </a:lnTo>
                <a:lnTo>
                  <a:pt x="1000125" y="452437"/>
                </a:lnTo>
                <a:lnTo>
                  <a:pt x="1152525" y="452437"/>
                </a:lnTo>
                <a:lnTo>
                  <a:pt x="1152525" y="485775"/>
                </a:lnTo>
                <a:lnTo>
                  <a:pt x="1233488" y="485775"/>
                </a:lnTo>
                <a:lnTo>
                  <a:pt x="1233488" y="485775"/>
                </a:lnTo>
                <a:lnTo>
                  <a:pt x="1233488" y="485775"/>
                </a:lnTo>
                <a:lnTo>
                  <a:pt x="1233488" y="528637"/>
                </a:lnTo>
                <a:lnTo>
                  <a:pt x="1390650" y="528637"/>
                </a:lnTo>
                <a:lnTo>
                  <a:pt x="1390650" y="585787"/>
                </a:lnTo>
                <a:lnTo>
                  <a:pt x="1471613" y="585787"/>
                </a:lnTo>
                <a:lnTo>
                  <a:pt x="1471613" y="666750"/>
                </a:lnTo>
                <a:lnTo>
                  <a:pt x="1519238" y="666750"/>
                </a:lnTo>
                <a:lnTo>
                  <a:pt x="1519238" y="747712"/>
                </a:lnTo>
                <a:lnTo>
                  <a:pt x="1671638" y="747712"/>
                </a:lnTo>
                <a:lnTo>
                  <a:pt x="1671638" y="790575"/>
                </a:lnTo>
                <a:lnTo>
                  <a:pt x="1700213" y="790575"/>
                </a:lnTo>
                <a:lnTo>
                  <a:pt x="1700213" y="790575"/>
                </a:lnTo>
                <a:lnTo>
                  <a:pt x="1728788" y="819150"/>
                </a:lnTo>
                <a:lnTo>
                  <a:pt x="1728788" y="866775"/>
                </a:lnTo>
                <a:lnTo>
                  <a:pt x="1847850" y="866775"/>
                </a:lnTo>
                <a:lnTo>
                  <a:pt x="1847850" y="914400"/>
                </a:lnTo>
                <a:lnTo>
                  <a:pt x="1928813" y="914400"/>
                </a:lnTo>
                <a:lnTo>
                  <a:pt x="1952625" y="981075"/>
                </a:lnTo>
                <a:lnTo>
                  <a:pt x="2000250" y="985837"/>
                </a:lnTo>
                <a:lnTo>
                  <a:pt x="2000250" y="1042987"/>
                </a:lnTo>
                <a:lnTo>
                  <a:pt x="2076450" y="1042987"/>
                </a:lnTo>
                <a:lnTo>
                  <a:pt x="2076450" y="1143000"/>
                </a:lnTo>
                <a:lnTo>
                  <a:pt x="2114550" y="1143000"/>
                </a:lnTo>
                <a:lnTo>
                  <a:pt x="2114550" y="1228725"/>
                </a:lnTo>
                <a:lnTo>
                  <a:pt x="2166938" y="1228725"/>
                </a:lnTo>
                <a:lnTo>
                  <a:pt x="2166938" y="1300162"/>
                </a:lnTo>
                <a:lnTo>
                  <a:pt x="2219325" y="1300162"/>
                </a:lnTo>
                <a:lnTo>
                  <a:pt x="2219325" y="1338262"/>
                </a:lnTo>
                <a:lnTo>
                  <a:pt x="2243138" y="1338262"/>
                </a:lnTo>
                <a:lnTo>
                  <a:pt x="2243138" y="1338262"/>
                </a:lnTo>
                <a:lnTo>
                  <a:pt x="2271713" y="1366837"/>
                </a:lnTo>
                <a:lnTo>
                  <a:pt x="2271713" y="1404937"/>
                </a:lnTo>
                <a:lnTo>
                  <a:pt x="2328863" y="1404937"/>
                </a:lnTo>
                <a:lnTo>
                  <a:pt x="2328863" y="1457325"/>
                </a:lnTo>
                <a:lnTo>
                  <a:pt x="2328863" y="1457325"/>
                </a:lnTo>
                <a:lnTo>
                  <a:pt x="2381250" y="1457325"/>
                </a:lnTo>
                <a:lnTo>
                  <a:pt x="2381250" y="1557337"/>
                </a:lnTo>
                <a:lnTo>
                  <a:pt x="2419350" y="1557337"/>
                </a:lnTo>
                <a:lnTo>
                  <a:pt x="2419350" y="1633537"/>
                </a:lnTo>
                <a:lnTo>
                  <a:pt x="2509838" y="1633537"/>
                </a:lnTo>
                <a:lnTo>
                  <a:pt x="2509838" y="1676400"/>
                </a:lnTo>
                <a:lnTo>
                  <a:pt x="2557463" y="1676400"/>
                </a:lnTo>
                <a:lnTo>
                  <a:pt x="2557463" y="1724025"/>
                </a:lnTo>
                <a:lnTo>
                  <a:pt x="2700338" y="1724025"/>
                </a:lnTo>
                <a:lnTo>
                  <a:pt x="2700338" y="1766887"/>
                </a:lnTo>
                <a:lnTo>
                  <a:pt x="2752725" y="1766887"/>
                </a:lnTo>
                <a:lnTo>
                  <a:pt x="2752725" y="1795462"/>
                </a:lnTo>
                <a:lnTo>
                  <a:pt x="2828925" y="1795462"/>
                </a:lnTo>
                <a:lnTo>
                  <a:pt x="2828925" y="1843087"/>
                </a:lnTo>
                <a:lnTo>
                  <a:pt x="2933700" y="1843087"/>
                </a:lnTo>
                <a:lnTo>
                  <a:pt x="2933700" y="1881187"/>
                </a:lnTo>
                <a:lnTo>
                  <a:pt x="3033713" y="1881187"/>
                </a:lnTo>
                <a:lnTo>
                  <a:pt x="3033713" y="1924050"/>
                </a:lnTo>
                <a:lnTo>
                  <a:pt x="3119438" y="1924050"/>
                </a:lnTo>
                <a:lnTo>
                  <a:pt x="3119438" y="1971675"/>
                </a:lnTo>
                <a:lnTo>
                  <a:pt x="3324225" y="1971675"/>
                </a:lnTo>
                <a:lnTo>
                  <a:pt x="3324225" y="2014537"/>
                </a:lnTo>
                <a:lnTo>
                  <a:pt x="3333750" y="2024062"/>
                </a:lnTo>
                <a:lnTo>
                  <a:pt x="3448050" y="2024062"/>
                </a:lnTo>
                <a:lnTo>
                  <a:pt x="3448050" y="2085975"/>
                </a:lnTo>
                <a:lnTo>
                  <a:pt x="3495675" y="2085975"/>
                </a:lnTo>
                <a:lnTo>
                  <a:pt x="3495675" y="2166937"/>
                </a:lnTo>
                <a:lnTo>
                  <a:pt x="3781425" y="2166937"/>
                </a:lnTo>
                <a:lnTo>
                  <a:pt x="3781425" y="2224087"/>
                </a:lnTo>
                <a:lnTo>
                  <a:pt x="3805238" y="2224087"/>
                </a:lnTo>
                <a:lnTo>
                  <a:pt x="3805238" y="2286000"/>
                </a:lnTo>
                <a:lnTo>
                  <a:pt x="3976688" y="2286000"/>
                </a:lnTo>
                <a:lnTo>
                  <a:pt x="3976688" y="2366962"/>
                </a:lnTo>
                <a:lnTo>
                  <a:pt x="4019550" y="2366962"/>
                </a:lnTo>
                <a:lnTo>
                  <a:pt x="4019550" y="2443162"/>
                </a:lnTo>
                <a:lnTo>
                  <a:pt x="4086225" y="2443162"/>
                </a:lnTo>
                <a:lnTo>
                  <a:pt x="4086225" y="2500312"/>
                </a:lnTo>
                <a:lnTo>
                  <a:pt x="4705350" y="2500312"/>
                </a:lnTo>
                <a:lnTo>
                  <a:pt x="4705350" y="2614612"/>
                </a:lnTo>
                <a:lnTo>
                  <a:pt x="4867275" y="2614612"/>
                </a:lnTo>
                <a:lnTo>
                  <a:pt x="4867275" y="2728912"/>
                </a:lnTo>
                <a:lnTo>
                  <a:pt x="5238750" y="2728912"/>
                </a:lnTo>
                <a:lnTo>
                  <a:pt x="5238750" y="2852737"/>
                </a:lnTo>
                <a:lnTo>
                  <a:pt x="6529388" y="2852737"/>
                </a:lnTo>
                <a:lnTo>
                  <a:pt x="6529388" y="3171825"/>
                </a:lnTo>
                <a:lnTo>
                  <a:pt x="6757988" y="3171825"/>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920237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C2141B-A228-450C-A2C0-76267F493DAC}"/>
              </a:ext>
            </a:extLst>
          </p:cNvPr>
          <p:cNvSpPr>
            <a:spLocks noGrp="1"/>
          </p:cNvSpPr>
          <p:nvPr>
            <p:ph type="title"/>
          </p:nvPr>
        </p:nvSpPr>
        <p:spPr/>
        <p:txBody>
          <a:bodyPr/>
          <a:lstStyle/>
          <a:p>
            <a:r>
              <a:rPr lang="en-US" dirty="0"/>
              <a:t>Prostate Cancer With Biomarker Mutations</a:t>
            </a:r>
          </a:p>
        </p:txBody>
      </p:sp>
    </p:spTree>
    <p:extLst>
      <p:ext uri="{BB962C8B-B14F-4D97-AF65-F5344CB8AC3E}">
        <p14:creationId xmlns:p14="http://schemas.microsoft.com/office/powerpoint/2010/main" val="25604327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nvSpPr>
        <p:spPr>
          <a:xfrm>
            <a:off x="614050" y="1471083"/>
            <a:ext cx="5802375" cy="1862667"/>
          </a:xfrm>
          <a:prstGeom prst="rect">
            <a:avLst/>
          </a:prstGeom>
        </p:spPr>
        <p:txBody>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a:lstStyle>
          <a:p>
            <a:pPr>
              <a:buSzPct val="100000"/>
              <a:buFont typeface="Wingdings" panose="05000000000000000000" pitchFamily="2" charset="2"/>
              <a:buChar char="§"/>
            </a:pPr>
            <a:r>
              <a:rPr lang="en-US" sz="2133" dirty="0">
                <a:solidFill>
                  <a:srgbClr val="000000"/>
                </a:solidFill>
                <a:latin typeface="Calibri" panose="020F0502020204030204" pitchFamily="34" charset="0"/>
                <a:ea typeface="ヒラギノ角ゴ Pro W3" charset="0"/>
                <a:cs typeface="Calibri" panose="020F0502020204030204" pitchFamily="34" charset="0"/>
              </a:rPr>
              <a:t>23% of metastatic castration-resistant prostate cancers have DNA repair alterations</a:t>
            </a:r>
            <a:r>
              <a:rPr lang="en-US" sz="2133" baseline="30000" dirty="0">
                <a:solidFill>
                  <a:srgbClr val="000000"/>
                </a:solidFill>
                <a:latin typeface="Calibri" panose="020F0502020204030204" pitchFamily="34" charset="0"/>
                <a:ea typeface="ヒラギノ角ゴ Pro W3" charset="0"/>
                <a:cs typeface="Calibri" panose="020F0502020204030204" pitchFamily="34" charset="0"/>
              </a:rPr>
              <a:t>[1]</a:t>
            </a:r>
          </a:p>
          <a:p>
            <a:pPr>
              <a:buSzPct val="100000"/>
              <a:buFont typeface="Wingdings" panose="05000000000000000000" pitchFamily="2" charset="2"/>
              <a:buChar char="§"/>
            </a:pPr>
            <a:r>
              <a:rPr lang="en-US" sz="2133" dirty="0">
                <a:solidFill>
                  <a:srgbClr val="000000"/>
                </a:solidFill>
                <a:latin typeface="Calibri" panose="020F0502020204030204" pitchFamily="34" charset="0"/>
                <a:ea typeface="ヒラギノ角ゴ Pro W3" charset="0"/>
                <a:cs typeface="Calibri" panose="020F0502020204030204" pitchFamily="34" charset="0"/>
              </a:rPr>
              <a:t>Frequency of DNA repair alterations increases with disease progression</a:t>
            </a:r>
          </a:p>
        </p:txBody>
      </p:sp>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DNA Repair Gene Alterations Are Common in Metastatic Prostate Cancer</a:t>
            </a:r>
            <a:endParaRPr lang="en-US" baseline="30000" dirty="0">
              <a:latin typeface="Calibri" panose="020F0502020204030204" pitchFamily="34" charset="0"/>
              <a:cs typeface="Calibri" panose="020F0502020204030204" pitchFamily="34" charset="0"/>
            </a:endParaRPr>
          </a:p>
        </p:txBody>
      </p:sp>
      <p:sp>
        <p:nvSpPr>
          <p:cNvPr id="6" name="Content Placeholder 2"/>
          <p:cNvSpPr txBox="1">
            <a:spLocks/>
          </p:cNvSpPr>
          <p:nvPr/>
        </p:nvSpPr>
        <p:spPr bwMode="auto">
          <a:xfrm>
            <a:off x="609943" y="2968083"/>
            <a:ext cx="5217540" cy="17674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lc="http://schemas.openxmlformats.org/drawingml/2006/lockedCanvas" xmlns:ma14="http://schemas.microsoft.com/office/mac/drawingml/2011/main" xmlns="" val="1"/>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defTabSz="1219170" fontAlgn="base">
              <a:spcBef>
                <a:spcPct val="20000"/>
              </a:spcBef>
              <a:spcAft>
                <a:spcPct val="0"/>
              </a:spcAft>
              <a:buSzPct val="100000"/>
              <a:buFont typeface="Wingdings" panose="05000000000000000000" pitchFamily="2" charset="2"/>
              <a:buChar char="§"/>
              <a:defRPr/>
            </a:pPr>
            <a:r>
              <a:rPr lang="en-US" sz="2133" dirty="0">
                <a:solidFill>
                  <a:srgbClr val="000000"/>
                </a:solidFill>
                <a:latin typeface="Calibri" panose="020F0502020204030204" pitchFamily="34" charset="0"/>
                <a:ea typeface="ヒラギノ角ゴ Pro W3" charset="0"/>
                <a:cs typeface="Calibri" panose="020F0502020204030204" pitchFamily="34" charset="0"/>
              </a:rPr>
              <a:t>11.8% of 692 men with metastatic prostate cancer had germline DNA repair defects</a:t>
            </a:r>
            <a:r>
              <a:rPr lang="en-US" sz="2133" baseline="30000" dirty="0">
                <a:solidFill>
                  <a:srgbClr val="000000"/>
                </a:solidFill>
                <a:latin typeface="Calibri" panose="020F0502020204030204" pitchFamily="34" charset="0"/>
                <a:ea typeface="ヒラギノ角ゴ Pro W3" charset="0"/>
                <a:cs typeface="Calibri" panose="020F0502020204030204" pitchFamily="34" charset="0"/>
              </a:rPr>
              <a:t>[2]</a:t>
            </a:r>
            <a:endParaRPr lang="en-US" sz="2133" dirty="0">
              <a:solidFill>
                <a:srgbClr val="000000"/>
              </a:solidFill>
              <a:latin typeface="Calibri" panose="020F0502020204030204" pitchFamily="34" charset="0"/>
              <a:ea typeface="ヒラギノ角ゴ Pro W3" charset="0"/>
              <a:cs typeface="Calibri" panose="020F0502020204030204" pitchFamily="34" charset="0"/>
            </a:endParaRPr>
          </a:p>
          <a:p>
            <a:pPr marL="342900" indent="-342900" defTabSz="1219170" fontAlgn="base">
              <a:spcBef>
                <a:spcPct val="20000"/>
              </a:spcBef>
              <a:spcAft>
                <a:spcPct val="0"/>
              </a:spcAft>
              <a:buSzPct val="100000"/>
              <a:buFont typeface="Wingdings" panose="05000000000000000000" pitchFamily="2" charset="2"/>
              <a:buChar char="§"/>
              <a:defRPr/>
            </a:pPr>
            <a:r>
              <a:rPr lang="en-US" sz="2133" dirty="0">
                <a:solidFill>
                  <a:srgbClr val="000000"/>
                </a:solidFill>
                <a:latin typeface="Calibri" panose="020F0502020204030204" pitchFamily="34" charset="0"/>
                <a:ea typeface="ヒラギノ角ゴ Pro W3" charset="0"/>
                <a:cs typeface="Calibri" panose="020F0502020204030204" pitchFamily="34" charset="0"/>
              </a:rPr>
              <a:t>Not all men with germline mutations had a family history of cancer</a:t>
            </a:r>
          </a:p>
        </p:txBody>
      </p:sp>
      <p:sp>
        <p:nvSpPr>
          <p:cNvPr id="7" name="Text Box 11">
            <a:extLst>
              <a:ext uri="{FF2B5EF4-FFF2-40B4-BE49-F238E27FC236}">
                <a16:creationId xmlns:a16="http://schemas.microsoft.com/office/drawing/2014/main" id="{721E3602-0F26-4ECF-B46B-5178268A17C1}"/>
              </a:ext>
            </a:extLst>
          </p:cNvPr>
          <p:cNvSpPr txBox="1">
            <a:spLocks noChangeArrowheads="1"/>
          </p:cNvSpPr>
          <p:nvPr/>
        </p:nvSpPr>
        <p:spPr bwMode="auto">
          <a:xfrm>
            <a:off x="415821" y="6384899"/>
            <a:ext cx="80084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171"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 Robinson. Cell. 2015;161:1215. 2. Pritchard. NEJM. 2016;375:443.</a:t>
            </a:r>
          </a:p>
        </p:txBody>
      </p:sp>
      <p:cxnSp>
        <p:nvCxnSpPr>
          <p:cNvPr id="10" name="Straight Connector 192">
            <a:extLst>
              <a:ext uri="{FF2B5EF4-FFF2-40B4-BE49-F238E27FC236}">
                <a16:creationId xmlns:a16="http://schemas.microsoft.com/office/drawing/2014/main" id="{CCCFAF84-D1ED-4FA7-9658-7DC64B429FFF}"/>
              </a:ext>
            </a:extLst>
          </p:cNvPr>
          <p:cNvCxnSpPr>
            <a:cxnSpLocks/>
          </p:cNvCxnSpPr>
          <p:nvPr/>
        </p:nvCxnSpPr>
        <p:spPr bwMode="auto">
          <a:xfrm flipH="1">
            <a:off x="8041831" y="3249425"/>
            <a:ext cx="273844" cy="0"/>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cxnSp>
      <p:grpSp>
        <p:nvGrpSpPr>
          <p:cNvPr id="11" name="Group 18588">
            <a:extLst>
              <a:ext uri="{FF2B5EF4-FFF2-40B4-BE49-F238E27FC236}">
                <a16:creationId xmlns:a16="http://schemas.microsoft.com/office/drawing/2014/main" id="{A4AE11EE-088C-437A-B60E-1D081465BBFE}"/>
              </a:ext>
            </a:extLst>
          </p:cNvPr>
          <p:cNvGrpSpPr>
            <a:grpSpLocks/>
          </p:cNvGrpSpPr>
          <p:nvPr/>
        </p:nvGrpSpPr>
        <p:grpSpPr bwMode="auto">
          <a:xfrm>
            <a:off x="7931103" y="2418369"/>
            <a:ext cx="1576388" cy="1281113"/>
            <a:chOff x="7419977" y="2621491"/>
            <a:chExt cx="2101320" cy="1707619"/>
          </a:xfrm>
        </p:grpSpPr>
        <p:sp>
          <p:nvSpPr>
            <p:cNvPr id="46" name="Freeform: Shape 18587">
              <a:extLst>
                <a:ext uri="{FF2B5EF4-FFF2-40B4-BE49-F238E27FC236}">
                  <a16:creationId xmlns:a16="http://schemas.microsoft.com/office/drawing/2014/main" id="{FAB0ECE4-4CA6-414C-8CA1-D41C6EE31A98}"/>
                </a:ext>
              </a:extLst>
            </p:cNvPr>
            <p:cNvSpPr>
              <a:spLocks/>
            </p:cNvSpPr>
            <p:nvPr/>
          </p:nvSpPr>
          <p:spPr bwMode="auto">
            <a:xfrm>
              <a:off x="8272470" y="3109908"/>
              <a:ext cx="123825" cy="274320"/>
            </a:xfrm>
            <a:custGeom>
              <a:avLst/>
              <a:gdLst>
                <a:gd name="T0" fmla="*/ 123825 w 123825"/>
                <a:gd name="T1" fmla="*/ 1139980037 h 180975"/>
                <a:gd name="T2" fmla="*/ 123825 w 123825"/>
                <a:gd name="T3" fmla="*/ 0 h 180975"/>
                <a:gd name="T4" fmla="*/ 0 w 123825"/>
                <a:gd name="T5" fmla="*/ 0 h 180975"/>
                <a:gd name="T6" fmla="*/ 0 60000 65536"/>
                <a:gd name="T7" fmla="*/ 0 60000 65536"/>
                <a:gd name="T8" fmla="*/ 0 60000 65536"/>
              </a:gdLst>
              <a:ahLst/>
              <a:cxnLst>
                <a:cxn ang="T6">
                  <a:pos x="T0" y="T1"/>
                </a:cxn>
                <a:cxn ang="T7">
                  <a:pos x="T2" y="T3"/>
                </a:cxn>
                <a:cxn ang="T8">
                  <a:pos x="T4" y="T5"/>
                </a:cxn>
              </a:cxnLst>
              <a:rect l="0" t="0" r="r" b="b"/>
              <a:pathLst>
                <a:path w="123825" h="180975">
                  <a:moveTo>
                    <a:pt x="123825" y="180975"/>
                  </a:moveTo>
                  <a:lnTo>
                    <a:pt x="123825" y="0"/>
                  </a:lnTo>
                  <a:lnTo>
                    <a:pt x="0" y="0"/>
                  </a:lnTo>
                </a:path>
              </a:pathLst>
            </a:custGeom>
            <a:noFill/>
            <a:ln w="1905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cxnSp>
          <p:nvCxnSpPr>
            <p:cNvPr id="47" name="Straight Connector 18584">
              <a:extLst>
                <a:ext uri="{FF2B5EF4-FFF2-40B4-BE49-F238E27FC236}">
                  <a16:creationId xmlns:a16="http://schemas.microsoft.com/office/drawing/2014/main" id="{BDC2D719-D9DE-41EF-8802-86A571EA0532}"/>
                </a:ext>
              </a:extLst>
            </p:cNvPr>
            <p:cNvCxnSpPr>
              <a:cxnSpLocks noChangeShapeType="1"/>
            </p:cNvCxnSpPr>
            <p:nvPr/>
          </p:nvCxnSpPr>
          <p:spPr bwMode="auto">
            <a:xfrm flipV="1">
              <a:off x="8740779" y="2621491"/>
              <a:ext cx="0" cy="638175"/>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cxnSp>
        <p:sp>
          <p:nvSpPr>
            <p:cNvPr id="48" name="Freeform: Shape 18581">
              <a:extLst>
                <a:ext uri="{FF2B5EF4-FFF2-40B4-BE49-F238E27FC236}">
                  <a16:creationId xmlns:a16="http://schemas.microsoft.com/office/drawing/2014/main" id="{7B3C4038-2886-4DC7-A533-F8C2C3BE9F21}"/>
                </a:ext>
              </a:extLst>
            </p:cNvPr>
            <p:cNvSpPr>
              <a:spLocks/>
            </p:cNvSpPr>
            <p:nvPr/>
          </p:nvSpPr>
          <p:spPr bwMode="auto">
            <a:xfrm>
              <a:off x="8930747" y="2990849"/>
              <a:ext cx="590550" cy="228600"/>
            </a:xfrm>
            <a:custGeom>
              <a:avLst/>
              <a:gdLst>
                <a:gd name="T0" fmla="*/ 0 w 590550"/>
                <a:gd name="T1" fmla="*/ 228600 h 228600"/>
                <a:gd name="T2" fmla="*/ 0 w 590550"/>
                <a:gd name="T3" fmla="*/ 0 h 228600"/>
                <a:gd name="T4" fmla="*/ 590550 w 590550"/>
                <a:gd name="T5" fmla="*/ 0 h 228600"/>
                <a:gd name="T6" fmla="*/ 0 60000 65536"/>
                <a:gd name="T7" fmla="*/ 0 60000 65536"/>
                <a:gd name="T8" fmla="*/ 0 60000 65536"/>
              </a:gdLst>
              <a:ahLst/>
              <a:cxnLst>
                <a:cxn ang="T6">
                  <a:pos x="T0" y="T1"/>
                </a:cxn>
                <a:cxn ang="T7">
                  <a:pos x="T2" y="T3"/>
                </a:cxn>
                <a:cxn ang="T8">
                  <a:pos x="T4" y="T5"/>
                </a:cxn>
              </a:cxnLst>
              <a:rect l="0" t="0" r="r" b="b"/>
              <a:pathLst>
                <a:path w="590550" h="228600">
                  <a:moveTo>
                    <a:pt x="0" y="228600"/>
                  </a:moveTo>
                  <a:lnTo>
                    <a:pt x="0" y="0"/>
                  </a:lnTo>
                  <a:lnTo>
                    <a:pt x="590550" y="0"/>
                  </a:lnTo>
                </a:path>
              </a:pathLst>
            </a:custGeom>
            <a:noFill/>
            <a:ln w="1905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cxnSp>
          <p:nvCxnSpPr>
            <p:cNvPr id="49" name="Straight Connector 18576">
              <a:extLst>
                <a:ext uri="{FF2B5EF4-FFF2-40B4-BE49-F238E27FC236}">
                  <a16:creationId xmlns:a16="http://schemas.microsoft.com/office/drawing/2014/main" id="{6CC5F270-1E85-4132-A7BC-C571D4DECCAB}"/>
                </a:ext>
              </a:extLst>
            </p:cNvPr>
            <p:cNvCxnSpPr>
              <a:cxnSpLocks noChangeShapeType="1"/>
            </p:cNvCxnSpPr>
            <p:nvPr/>
          </p:nvCxnSpPr>
          <p:spPr bwMode="auto">
            <a:xfrm flipH="1">
              <a:off x="7419977" y="4329110"/>
              <a:ext cx="204787" cy="0"/>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cxnSp>
        <p:cxnSp>
          <p:nvCxnSpPr>
            <p:cNvPr id="50" name="Straight Connector 192">
              <a:extLst>
                <a:ext uri="{FF2B5EF4-FFF2-40B4-BE49-F238E27FC236}">
                  <a16:creationId xmlns:a16="http://schemas.microsoft.com/office/drawing/2014/main" id="{16FA6947-6B54-4ED5-83BC-3AA9E889EA04}"/>
                </a:ext>
              </a:extLst>
            </p:cNvPr>
            <p:cNvCxnSpPr>
              <a:cxnSpLocks/>
            </p:cNvCxnSpPr>
            <p:nvPr/>
          </p:nvCxnSpPr>
          <p:spPr bwMode="auto">
            <a:xfrm flipH="1">
              <a:off x="7462845" y="3995731"/>
              <a:ext cx="257176" cy="0"/>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cxnSp>
        <p:cxnSp>
          <p:nvCxnSpPr>
            <p:cNvPr id="51" name="Straight Connector 196">
              <a:extLst>
                <a:ext uri="{FF2B5EF4-FFF2-40B4-BE49-F238E27FC236}">
                  <a16:creationId xmlns:a16="http://schemas.microsoft.com/office/drawing/2014/main" id="{076CC40A-68A7-4D0B-A1F4-E0B6E9D32E49}"/>
                </a:ext>
              </a:extLst>
            </p:cNvPr>
            <p:cNvCxnSpPr>
              <a:cxnSpLocks/>
            </p:cNvCxnSpPr>
            <p:nvPr/>
          </p:nvCxnSpPr>
          <p:spPr bwMode="auto">
            <a:xfrm flipH="1" flipV="1">
              <a:off x="7627733" y="3574167"/>
              <a:ext cx="444720" cy="0"/>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cxnSp>
        <p:sp>
          <p:nvSpPr>
            <p:cNvPr id="52" name="Freeform: Shape 18580">
              <a:extLst>
                <a:ext uri="{FF2B5EF4-FFF2-40B4-BE49-F238E27FC236}">
                  <a16:creationId xmlns:a16="http://schemas.microsoft.com/office/drawing/2014/main" id="{C8469A02-821E-467F-9710-1E7CB9B6E45D}"/>
                </a:ext>
              </a:extLst>
            </p:cNvPr>
            <p:cNvSpPr>
              <a:spLocks/>
            </p:cNvSpPr>
            <p:nvPr/>
          </p:nvSpPr>
          <p:spPr bwMode="auto">
            <a:xfrm>
              <a:off x="9032877" y="3138488"/>
              <a:ext cx="457200" cy="76200"/>
            </a:xfrm>
            <a:custGeom>
              <a:avLst/>
              <a:gdLst>
                <a:gd name="T0" fmla="*/ 0 w 381000"/>
                <a:gd name="T1" fmla="*/ 76200 h 76200"/>
                <a:gd name="T2" fmla="*/ 304300 w 381000"/>
                <a:gd name="T3" fmla="*/ 0 h 76200"/>
                <a:gd name="T4" fmla="*/ 12172186 w 381000"/>
                <a:gd name="T5" fmla="*/ 0 h 76200"/>
                <a:gd name="T6" fmla="*/ 0 60000 65536"/>
                <a:gd name="T7" fmla="*/ 0 60000 65536"/>
                <a:gd name="T8" fmla="*/ 0 60000 65536"/>
              </a:gdLst>
              <a:ahLst/>
              <a:cxnLst>
                <a:cxn ang="T6">
                  <a:pos x="T0" y="T1"/>
                </a:cxn>
                <a:cxn ang="T7">
                  <a:pos x="T2" y="T3"/>
                </a:cxn>
                <a:cxn ang="T8">
                  <a:pos x="T4" y="T5"/>
                </a:cxn>
              </a:cxnLst>
              <a:rect l="0" t="0" r="r" b="b"/>
              <a:pathLst>
                <a:path w="381000" h="76200">
                  <a:moveTo>
                    <a:pt x="0" y="76200"/>
                  </a:moveTo>
                  <a:lnTo>
                    <a:pt x="9525" y="0"/>
                  </a:lnTo>
                  <a:lnTo>
                    <a:pt x="381000" y="0"/>
                  </a:lnTo>
                </a:path>
              </a:pathLst>
            </a:custGeom>
            <a:noFill/>
            <a:ln w="1905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3" name="Freeform: Shape 18582">
              <a:extLst>
                <a:ext uri="{FF2B5EF4-FFF2-40B4-BE49-F238E27FC236}">
                  <a16:creationId xmlns:a16="http://schemas.microsoft.com/office/drawing/2014/main" id="{D390F514-DECD-4634-8EE5-EA839383B45B}"/>
                </a:ext>
              </a:extLst>
            </p:cNvPr>
            <p:cNvSpPr>
              <a:spLocks/>
            </p:cNvSpPr>
            <p:nvPr/>
          </p:nvSpPr>
          <p:spPr bwMode="auto">
            <a:xfrm>
              <a:off x="8836557" y="2752724"/>
              <a:ext cx="576263" cy="485775"/>
            </a:xfrm>
            <a:custGeom>
              <a:avLst/>
              <a:gdLst>
                <a:gd name="T0" fmla="*/ 0 w 576263"/>
                <a:gd name="T1" fmla="*/ 485775 h 485775"/>
                <a:gd name="T2" fmla="*/ 0 w 576263"/>
                <a:gd name="T3" fmla="*/ 0 h 485775"/>
                <a:gd name="T4" fmla="*/ 576263 w 576263"/>
                <a:gd name="T5" fmla="*/ 0 h 485775"/>
                <a:gd name="T6" fmla="*/ 0 60000 65536"/>
                <a:gd name="T7" fmla="*/ 0 60000 65536"/>
                <a:gd name="T8" fmla="*/ 0 60000 65536"/>
              </a:gdLst>
              <a:ahLst/>
              <a:cxnLst>
                <a:cxn ang="T6">
                  <a:pos x="T0" y="T1"/>
                </a:cxn>
                <a:cxn ang="T7">
                  <a:pos x="T2" y="T3"/>
                </a:cxn>
                <a:cxn ang="T8">
                  <a:pos x="T4" y="T5"/>
                </a:cxn>
              </a:cxnLst>
              <a:rect l="0" t="0" r="r" b="b"/>
              <a:pathLst>
                <a:path w="576263" h="485775">
                  <a:moveTo>
                    <a:pt x="0" y="485775"/>
                  </a:moveTo>
                  <a:lnTo>
                    <a:pt x="0" y="0"/>
                  </a:lnTo>
                  <a:lnTo>
                    <a:pt x="576263" y="0"/>
                  </a:lnTo>
                </a:path>
              </a:pathLst>
            </a:custGeom>
            <a:noFill/>
            <a:ln w="1905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4" name="Freeform: Shape 18585">
              <a:extLst>
                <a:ext uri="{FF2B5EF4-FFF2-40B4-BE49-F238E27FC236}">
                  <a16:creationId xmlns:a16="http://schemas.microsoft.com/office/drawing/2014/main" id="{DD11EA93-1079-41C8-AD3A-3B8A7DBBD457}"/>
                </a:ext>
              </a:extLst>
            </p:cNvPr>
            <p:cNvSpPr>
              <a:spLocks/>
            </p:cNvSpPr>
            <p:nvPr/>
          </p:nvSpPr>
          <p:spPr bwMode="auto">
            <a:xfrm>
              <a:off x="8448681" y="2709850"/>
              <a:ext cx="190500" cy="548640"/>
            </a:xfrm>
            <a:custGeom>
              <a:avLst/>
              <a:gdLst>
                <a:gd name="T0" fmla="*/ 190500 w 190500"/>
                <a:gd name="T1" fmla="*/ 10077723 h 466725"/>
                <a:gd name="T2" fmla="*/ 190500 w 190500"/>
                <a:gd name="T3" fmla="*/ 0 h 466725"/>
                <a:gd name="T4" fmla="*/ 0 w 190500"/>
                <a:gd name="T5" fmla="*/ 0 h 466725"/>
                <a:gd name="T6" fmla="*/ 0 60000 65536"/>
                <a:gd name="T7" fmla="*/ 0 60000 65536"/>
                <a:gd name="T8" fmla="*/ 0 60000 65536"/>
              </a:gdLst>
              <a:ahLst/>
              <a:cxnLst>
                <a:cxn ang="T6">
                  <a:pos x="T0" y="T1"/>
                </a:cxn>
                <a:cxn ang="T7">
                  <a:pos x="T2" y="T3"/>
                </a:cxn>
                <a:cxn ang="T8">
                  <a:pos x="T4" y="T5"/>
                </a:cxn>
              </a:cxnLst>
              <a:rect l="0" t="0" r="r" b="b"/>
              <a:pathLst>
                <a:path w="190500" h="466725">
                  <a:moveTo>
                    <a:pt x="190500" y="466725"/>
                  </a:moveTo>
                  <a:lnTo>
                    <a:pt x="190500" y="0"/>
                  </a:lnTo>
                  <a:lnTo>
                    <a:pt x="0" y="0"/>
                  </a:lnTo>
                </a:path>
              </a:pathLst>
            </a:custGeom>
            <a:noFill/>
            <a:ln w="1905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5" name="Freeform: Shape 18586">
              <a:extLst>
                <a:ext uri="{FF2B5EF4-FFF2-40B4-BE49-F238E27FC236}">
                  <a16:creationId xmlns:a16="http://schemas.microsoft.com/office/drawing/2014/main" id="{5175527C-6883-4C4E-8CC6-879AF9E2AFF3}"/>
                </a:ext>
              </a:extLst>
            </p:cNvPr>
            <p:cNvSpPr>
              <a:spLocks/>
            </p:cNvSpPr>
            <p:nvPr/>
          </p:nvSpPr>
          <p:spPr bwMode="auto">
            <a:xfrm>
              <a:off x="8448681" y="2890834"/>
              <a:ext cx="95250" cy="457200"/>
            </a:xfrm>
            <a:custGeom>
              <a:avLst/>
              <a:gdLst>
                <a:gd name="T0" fmla="*/ 95250 w 95250"/>
                <a:gd name="T1" fmla="*/ 134655381 h 333375"/>
                <a:gd name="T2" fmla="*/ 95250 w 95250"/>
                <a:gd name="T3" fmla="*/ 0 h 333375"/>
                <a:gd name="T4" fmla="*/ 0 w 95250"/>
                <a:gd name="T5" fmla="*/ 0 h 333375"/>
                <a:gd name="T6" fmla="*/ 0 60000 65536"/>
                <a:gd name="T7" fmla="*/ 0 60000 65536"/>
                <a:gd name="T8" fmla="*/ 0 60000 65536"/>
              </a:gdLst>
              <a:ahLst/>
              <a:cxnLst>
                <a:cxn ang="T6">
                  <a:pos x="T0" y="T1"/>
                </a:cxn>
                <a:cxn ang="T7">
                  <a:pos x="T2" y="T3"/>
                </a:cxn>
                <a:cxn ang="T8">
                  <a:pos x="T4" y="T5"/>
                </a:cxn>
              </a:cxnLst>
              <a:rect l="0" t="0" r="r" b="b"/>
              <a:pathLst>
                <a:path w="95250" h="333375">
                  <a:moveTo>
                    <a:pt x="95250" y="333375"/>
                  </a:moveTo>
                  <a:lnTo>
                    <a:pt x="95250" y="0"/>
                  </a:lnTo>
                  <a:lnTo>
                    <a:pt x="0" y="0"/>
                  </a:lnTo>
                </a:path>
              </a:pathLst>
            </a:custGeom>
            <a:noFill/>
            <a:ln w="1905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6" name="Freeform: Shape 206">
              <a:extLst>
                <a:ext uri="{FF2B5EF4-FFF2-40B4-BE49-F238E27FC236}">
                  <a16:creationId xmlns:a16="http://schemas.microsoft.com/office/drawing/2014/main" id="{C1C7BEB1-9903-4A01-A238-359FA5EF5027}"/>
                </a:ext>
              </a:extLst>
            </p:cNvPr>
            <p:cNvSpPr>
              <a:spLocks/>
            </p:cNvSpPr>
            <p:nvPr/>
          </p:nvSpPr>
          <p:spPr bwMode="auto">
            <a:xfrm>
              <a:off x="8091505" y="3314693"/>
              <a:ext cx="123825" cy="274320"/>
            </a:xfrm>
            <a:custGeom>
              <a:avLst/>
              <a:gdLst>
                <a:gd name="T0" fmla="*/ 123825 w 123825"/>
                <a:gd name="T1" fmla="*/ 39763816 h 180975"/>
                <a:gd name="T2" fmla="*/ 123825 w 123825"/>
                <a:gd name="T3" fmla="*/ 0 h 180975"/>
                <a:gd name="T4" fmla="*/ 0 w 123825"/>
                <a:gd name="T5" fmla="*/ 0 h 180975"/>
                <a:gd name="T6" fmla="*/ 0 60000 65536"/>
                <a:gd name="T7" fmla="*/ 0 60000 65536"/>
                <a:gd name="T8" fmla="*/ 0 60000 65536"/>
              </a:gdLst>
              <a:ahLst/>
              <a:cxnLst>
                <a:cxn ang="T6">
                  <a:pos x="T0" y="T1"/>
                </a:cxn>
                <a:cxn ang="T7">
                  <a:pos x="T2" y="T3"/>
                </a:cxn>
                <a:cxn ang="T8">
                  <a:pos x="T4" y="T5"/>
                </a:cxn>
              </a:cxnLst>
              <a:rect l="0" t="0" r="r" b="b"/>
              <a:pathLst>
                <a:path w="123825" h="180975">
                  <a:moveTo>
                    <a:pt x="123825" y="180975"/>
                  </a:moveTo>
                  <a:lnTo>
                    <a:pt x="123825" y="0"/>
                  </a:lnTo>
                  <a:lnTo>
                    <a:pt x="0" y="0"/>
                  </a:lnTo>
                </a:path>
              </a:pathLst>
            </a:custGeom>
            <a:noFill/>
            <a:ln w="1905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grpSp>
        <p:nvGrpSpPr>
          <p:cNvPr id="12" name="Group 18572">
            <a:extLst>
              <a:ext uri="{FF2B5EF4-FFF2-40B4-BE49-F238E27FC236}">
                <a16:creationId xmlns:a16="http://schemas.microsoft.com/office/drawing/2014/main" id="{B3461436-F159-4B72-A16E-B13FBCCA079F}"/>
              </a:ext>
            </a:extLst>
          </p:cNvPr>
          <p:cNvGrpSpPr>
            <a:grpSpLocks/>
          </p:cNvGrpSpPr>
          <p:nvPr/>
        </p:nvGrpSpPr>
        <p:grpSpPr bwMode="auto">
          <a:xfrm>
            <a:off x="7995396" y="2849729"/>
            <a:ext cx="2375297" cy="2382087"/>
            <a:chOff x="11700740" y="3195613"/>
            <a:chExt cx="3167170" cy="3176906"/>
          </a:xfrm>
        </p:grpSpPr>
        <p:sp>
          <p:nvSpPr>
            <p:cNvPr id="30" name="Freeform 87">
              <a:extLst>
                <a:ext uri="{FF2B5EF4-FFF2-40B4-BE49-F238E27FC236}">
                  <a16:creationId xmlns:a16="http://schemas.microsoft.com/office/drawing/2014/main" id="{96E86923-1665-4750-A89C-9360103B2B3B}"/>
                </a:ext>
              </a:extLst>
            </p:cNvPr>
            <p:cNvSpPr>
              <a:spLocks/>
            </p:cNvSpPr>
            <p:nvPr/>
          </p:nvSpPr>
          <p:spPr bwMode="auto">
            <a:xfrm>
              <a:off x="13285119" y="3195613"/>
              <a:ext cx="1582791" cy="3086867"/>
            </a:xfrm>
            <a:custGeom>
              <a:avLst/>
              <a:gdLst>
                <a:gd name="T0" fmla="*/ 72 w 1396"/>
                <a:gd name="T1" fmla="*/ 2 h 2721"/>
                <a:gd name="T2" fmla="*/ 212 w 1396"/>
                <a:gd name="T3" fmla="*/ 16 h 2721"/>
                <a:gd name="T4" fmla="*/ 348 w 1396"/>
                <a:gd name="T5" fmla="*/ 44 h 2721"/>
                <a:gd name="T6" fmla="*/ 480 w 1396"/>
                <a:gd name="T7" fmla="*/ 84 h 2721"/>
                <a:gd name="T8" fmla="*/ 604 w 1396"/>
                <a:gd name="T9" fmla="*/ 138 h 2721"/>
                <a:gd name="T10" fmla="*/ 724 w 1396"/>
                <a:gd name="T11" fmla="*/ 202 h 2721"/>
                <a:gd name="T12" fmla="*/ 835 w 1396"/>
                <a:gd name="T13" fmla="*/ 277 h 2721"/>
                <a:gd name="T14" fmla="*/ 939 w 1396"/>
                <a:gd name="T15" fmla="*/ 362 h 2721"/>
                <a:gd name="T16" fmla="*/ 1033 w 1396"/>
                <a:gd name="T17" fmla="*/ 456 h 2721"/>
                <a:gd name="T18" fmla="*/ 1118 w 1396"/>
                <a:gd name="T19" fmla="*/ 560 h 2721"/>
                <a:gd name="T20" fmla="*/ 1193 w 1396"/>
                <a:gd name="T21" fmla="*/ 672 h 2721"/>
                <a:gd name="T22" fmla="*/ 1259 w 1396"/>
                <a:gd name="T23" fmla="*/ 791 h 2721"/>
                <a:gd name="T24" fmla="*/ 1312 w 1396"/>
                <a:gd name="T25" fmla="*/ 916 h 2721"/>
                <a:gd name="T26" fmla="*/ 1352 w 1396"/>
                <a:gd name="T27" fmla="*/ 1047 h 2721"/>
                <a:gd name="T28" fmla="*/ 1380 w 1396"/>
                <a:gd name="T29" fmla="*/ 1183 h 2721"/>
                <a:gd name="T30" fmla="*/ 1395 w 1396"/>
                <a:gd name="T31" fmla="*/ 1324 h 2721"/>
                <a:gd name="T32" fmla="*/ 1395 w 1396"/>
                <a:gd name="T33" fmla="*/ 1452 h 2721"/>
                <a:gd name="T34" fmla="*/ 1385 w 1396"/>
                <a:gd name="T35" fmla="*/ 1564 h 2721"/>
                <a:gd name="T36" fmla="*/ 1368 w 1396"/>
                <a:gd name="T37" fmla="*/ 1673 h 2721"/>
                <a:gd name="T38" fmla="*/ 1342 w 1396"/>
                <a:gd name="T39" fmla="*/ 1778 h 2721"/>
                <a:gd name="T40" fmla="*/ 1308 w 1396"/>
                <a:gd name="T41" fmla="*/ 1881 h 2721"/>
                <a:gd name="T42" fmla="*/ 1267 w 1396"/>
                <a:gd name="T43" fmla="*/ 1981 h 2721"/>
                <a:gd name="T44" fmla="*/ 1219 w 1396"/>
                <a:gd name="T45" fmla="*/ 2077 h 2721"/>
                <a:gd name="T46" fmla="*/ 1163 w 1396"/>
                <a:gd name="T47" fmla="*/ 2169 h 2721"/>
                <a:gd name="T48" fmla="*/ 1099 w 1396"/>
                <a:gd name="T49" fmla="*/ 2255 h 2721"/>
                <a:gd name="T50" fmla="*/ 1030 w 1396"/>
                <a:gd name="T51" fmla="*/ 2338 h 2721"/>
                <a:gd name="T52" fmla="*/ 955 w 1396"/>
                <a:gd name="T53" fmla="*/ 2415 h 2721"/>
                <a:gd name="T54" fmla="*/ 873 w 1396"/>
                <a:gd name="T55" fmla="*/ 2485 h 2721"/>
                <a:gd name="T56" fmla="*/ 785 w 1396"/>
                <a:gd name="T57" fmla="*/ 2549 h 2721"/>
                <a:gd name="T58" fmla="*/ 692 w 1396"/>
                <a:gd name="T59" fmla="*/ 2609 h 2721"/>
                <a:gd name="T60" fmla="*/ 595 w 1396"/>
                <a:gd name="T61" fmla="*/ 2658 h 2721"/>
                <a:gd name="T62" fmla="*/ 492 w 1396"/>
                <a:gd name="T63" fmla="*/ 2701 h 2721"/>
                <a:gd name="T64" fmla="*/ 0 w 1396"/>
                <a:gd name="T65" fmla="*/ 1396 h 2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6" h="2721">
                  <a:moveTo>
                    <a:pt x="0" y="0"/>
                  </a:moveTo>
                  <a:lnTo>
                    <a:pt x="72" y="2"/>
                  </a:lnTo>
                  <a:lnTo>
                    <a:pt x="142" y="7"/>
                  </a:lnTo>
                  <a:lnTo>
                    <a:pt x="212" y="16"/>
                  </a:lnTo>
                  <a:lnTo>
                    <a:pt x="281" y="28"/>
                  </a:lnTo>
                  <a:lnTo>
                    <a:pt x="348" y="44"/>
                  </a:lnTo>
                  <a:lnTo>
                    <a:pt x="416" y="63"/>
                  </a:lnTo>
                  <a:lnTo>
                    <a:pt x="480" y="84"/>
                  </a:lnTo>
                  <a:lnTo>
                    <a:pt x="544" y="109"/>
                  </a:lnTo>
                  <a:lnTo>
                    <a:pt x="604" y="138"/>
                  </a:lnTo>
                  <a:lnTo>
                    <a:pt x="665" y="168"/>
                  </a:lnTo>
                  <a:lnTo>
                    <a:pt x="724" y="202"/>
                  </a:lnTo>
                  <a:lnTo>
                    <a:pt x="780" y="239"/>
                  </a:lnTo>
                  <a:lnTo>
                    <a:pt x="835" y="277"/>
                  </a:lnTo>
                  <a:lnTo>
                    <a:pt x="888" y="319"/>
                  </a:lnTo>
                  <a:lnTo>
                    <a:pt x="939" y="362"/>
                  </a:lnTo>
                  <a:lnTo>
                    <a:pt x="987" y="408"/>
                  </a:lnTo>
                  <a:lnTo>
                    <a:pt x="1033" y="456"/>
                  </a:lnTo>
                  <a:lnTo>
                    <a:pt x="1076" y="508"/>
                  </a:lnTo>
                  <a:lnTo>
                    <a:pt x="1118" y="560"/>
                  </a:lnTo>
                  <a:lnTo>
                    <a:pt x="1158" y="615"/>
                  </a:lnTo>
                  <a:lnTo>
                    <a:pt x="1193" y="672"/>
                  </a:lnTo>
                  <a:lnTo>
                    <a:pt x="1227" y="730"/>
                  </a:lnTo>
                  <a:lnTo>
                    <a:pt x="1259" y="791"/>
                  </a:lnTo>
                  <a:lnTo>
                    <a:pt x="1286" y="852"/>
                  </a:lnTo>
                  <a:lnTo>
                    <a:pt x="1312" y="916"/>
                  </a:lnTo>
                  <a:lnTo>
                    <a:pt x="1332" y="981"/>
                  </a:lnTo>
                  <a:lnTo>
                    <a:pt x="1352" y="1047"/>
                  </a:lnTo>
                  <a:lnTo>
                    <a:pt x="1368" y="1114"/>
                  </a:lnTo>
                  <a:lnTo>
                    <a:pt x="1380" y="1183"/>
                  </a:lnTo>
                  <a:lnTo>
                    <a:pt x="1388" y="1253"/>
                  </a:lnTo>
                  <a:lnTo>
                    <a:pt x="1395" y="1324"/>
                  </a:lnTo>
                  <a:lnTo>
                    <a:pt x="1396" y="1396"/>
                  </a:lnTo>
                  <a:lnTo>
                    <a:pt x="1395" y="1452"/>
                  </a:lnTo>
                  <a:lnTo>
                    <a:pt x="1392" y="1508"/>
                  </a:lnTo>
                  <a:lnTo>
                    <a:pt x="1385" y="1564"/>
                  </a:lnTo>
                  <a:lnTo>
                    <a:pt x="1379" y="1618"/>
                  </a:lnTo>
                  <a:lnTo>
                    <a:pt x="1368" y="1673"/>
                  </a:lnTo>
                  <a:lnTo>
                    <a:pt x="1356" y="1725"/>
                  </a:lnTo>
                  <a:lnTo>
                    <a:pt x="1342" y="1778"/>
                  </a:lnTo>
                  <a:lnTo>
                    <a:pt x="1326" y="1829"/>
                  </a:lnTo>
                  <a:lnTo>
                    <a:pt x="1308" y="1881"/>
                  </a:lnTo>
                  <a:lnTo>
                    <a:pt x="1289" y="1932"/>
                  </a:lnTo>
                  <a:lnTo>
                    <a:pt x="1267" y="1981"/>
                  </a:lnTo>
                  <a:lnTo>
                    <a:pt x="1244" y="2029"/>
                  </a:lnTo>
                  <a:lnTo>
                    <a:pt x="1219" y="2077"/>
                  </a:lnTo>
                  <a:lnTo>
                    <a:pt x="1192" y="2124"/>
                  </a:lnTo>
                  <a:lnTo>
                    <a:pt x="1163" y="2169"/>
                  </a:lnTo>
                  <a:lnTo>
                    <a:pt x="1132" y="2213"/>
                  </a:lnTo>
                  <a:lnTo>
                    <a:pt x="1099" y="2255"/>
                  </a:lnTo>
                  <a:lnTo>
                    <a:pt x="1065" y="2298"/>
                  </a:lnTo>
                  <a:lnTo>
                    <a:pt x="1030" y="2338"/>
                  </a:lnTo>
                  <a:lnTo>
                    <a:pt x="993" y="2377"/>
                  </a:lnTo>
                  <a:lnTo>
                    <a:pt x="955" y="2415"/>
                  </a:lnTo>
                  <a:lnTo>
                    <a:pt x="915" y="2450"/>
                  </a:lnTo>
                  <a:lnTo>
                    <a:pt x="873" y="2485"/>
                  </a:lnTo>
                  <a:lnTo>
                    <a:pt x="830" y="2519"/>
                  </a:lnTo>
                  <a:lnTo>
                    <a:pt x="785" y="2549"/>
                  </a:lnTo>
                  <a:lnTo>
                    <a:pt x="740" y="2580"/>
                  </a:lnTo>
                  <a:lnTo>
                    <a:pt x="692" y="2609"/>
                  </a:lnTo>
                  <a:lnTo>
                    <a:pt x="644" y="2634"/>
                  </a:lnTo>
                  <a:lnTo>
                    <a:pt x="595" y="2658"/>
                  </a:lnTo>
                  <a:lnTo>
                    <a:pt x="545" y="2681"/>
                  </a:lnTo>
                  <a:lnTo>
                    <a:pt x="492" y="2701"/>
                  </a:lnTo>
                  <a:lnTo>
                    <a:pt x="440" y="2721"/>
                  </a:lnTo>
                  <a:lnTo>
                    <a:pt x="0" y="1396"/>
                  </a:lnTo>
                  <a:lnTo>
                    <a:pt x="0" y="0"/>
                  </a:lnTo>
                </a:path>
              </a:pathLst>
            </a:custGeom>
            <a:solidFill>
              <a:schemeClr val="accent3"/>
            </a:solidFill>
            <a:ln w="20638">
              <a:solidFill>
                <a:schemeClr val="bg2">
                  <a:lumMod val="1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endParaRPr>
            </a:p>
          </p:txBody>
        </p:sp>
        <p:sp>
          <p:nvSpPr>
            <p:cNvPr id="31" name="Freeform 89">
              <a:extLst>
                <a:ext uri="{FF2B5EF4-FFF2-40B4-BE49-F238E27FC236}">
                  <a16:creationId xmlns:a16="http://schemas.microsoft.com/office/drawing/2014/main" id="{D0DBCA63-75D0-4187-A960-92D655B92581}"/>
                </a:ext>
              </a:extLst>
            </p:cNvPr>
            <p:cNvSpPr>
              <a:spLocks/>
            </p:cNvSpPr>
            <p:nvPr/>
          </p:nvSpPr>
          <p:spPr bwMode="auto">
            <a:xfrm>
              <a:off x="12507217" y="4787800"/>
              <a:ext cx="1276393" cy="1584719"/>
            </a:xfrm>
            <a:custGeom>
              <a:avLst/>
              <a:gdLst>
                <a:gd name="T0" fmla="*/ 1125 w 1125"/>
                <a:gd name="T1" fmla="*/ 1325 h 1397"/>
                <a:gd name="T2" fmla="*/ 1054 w 1125"/>
                <a:gd name="T3" fmla="*/ 1345 h 1397"/>
                <a:gd name="T4" fmla="*/ 984 w 1125"/>
                <a:gd name="T5" fmla="*/ 1363 h 1397"/>
                <a:gd name="T6" fmla="*/ 912 w 1125"/>
                <a:gd name="T7" fmla="*/ 1377 h 1397"/>
                <a:gd name="T8" fmla="*/ 840 w 1125"/>
                <a:gd name="T9" fmla="*/ 1387 h 1397"/>
                <a:gd name="T10" fmla="*/ 768 w 1125"/>
                <a:gd name="T11" fmla="*/ 1393 h 1397"/>
                <a:gd name="T12" fmla="*/ 694 w 1125"/>
                <a:gd name="T13" fmla="*/ 1397 h 1397"/>
                <a:gd name="T14" fmla="*/ 622 w 1125"/>
                <a:gd name="T15" fmla="*/ 1395 h 1397"/>
                <a:gd name="T16" fmla="*/ 550 w 1125"/>
                <a:gd name="T17" fmla="*/ 1390 h 1397"/>
                <a:gd name="T18" fmla="*/ 478 w 1125"/>
                <a:gd name="T19" fmla="*/ 1381 h 1397"/>
                <a:gd name="T20" fmla="*/ 408 w 1125"/>
                <a:gd name="T21" fmla="*/ 1368 h 1397"/>
                <a:gd name="T22" fmla="*/ 337 w 1125"/>
                <a:gd name="T23" fmla="*/ 1352 h 1397"/>
                <a:gd name="T24" fmla="*/ 267 w 1125"/>
                <a:gd name="T25" fmla="*/ 1333 h 1397"/>
                <a:gd name="T26" fmla="*/ 198 w 1125"/>
                <a:gd name="T27" fmla="*/ 1309 h 1397"/>
                <a:gd name="T28" fmla="*/ 131 w 1125"/>
                <a:gd name="T29" fmla="*/ 1281 h 1397"/>
                <a:gd name="T30" fmla="*/ 65 w 1125"/>
                <a:gd name="T31" fmla="*/ 1251 h 1397"/>
                <a:gd name="T32" fmla="*/ 0 w 1125"/>
                <a:gd name="T33" fmla="*/ 1216 h 1397"/>
                <a:gd name="T34" fmla="*/ 685 w 1125"/>
                <a:gd name="T35" fmla="*/ 0 h 1397"/>
                <a:gd name="T36" fmla="*/ 1125 w 1125"/>
                <a:gd name="T37" fmla="*/ 1325 h 1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25" h="1397">
                  <a:moveTo>
                    <a:pt x="1125" y="1325"/>
                  </a:moveTo>
                  <a:lnTo>
                    <a:pt x="1054" y="1345"/>
                  </a:lnTo>
                  <a:lnTo>
                    <a:pt x="984" y="1363"/>
                  </a:lnTo>
                  <a:lnTo>
                    <a:pt x="912" y="1377"/>
                  </a:lnTo>
                  <a:lnTo>
                    <a:pt x="840" y="1387"/>
                  </a:lnTo>
                  <a:lnTo>
                    <a:pt x="768" y="1393"/>
                  </a:lnTo>
                  <a:lnTo>
                    <a:pt x="694" y="1397"/>
                  </a:lnTo>
                  <a:lnTo>
                    <a:pt x="622" y="1395"/>
                  </a:lnTo>
                  <a:lnTo>
                    <a:pt x="550" y="1390"/>
                  </a:lnTo>
                  <a:lnTo>
                    <a:pt x="478" y="1381"/>
                  </a:lnTo>
                  <a:lnTo>
                    <a:pt x="408" y="1368"/>
                  </a:lnTo>
                  <a:lnTo>
                    <a:pt x="337" y="1352"/>
                  </a:lnTo>
                  <a:lnTo>
                    <a:pt x="267" y="1333"/>
                  </a:lnTo>
                  <a:lnTo>
                    <a:pt x="198" y="1309"/>
                  </a:lnTo>
                  <a:lnTo>
                    <a:pt x="131" y="1281"/>
                  </a:lnTo>
                  <a:lnTo>
                    <a:pt x="65" y="1251"/>
                  </a:lnTo>
                  <a:lnTo>
                    <a:pt x="0" y="1216"/>
                  </a:lnTo>
                  <a:lnTo>
                    <a:pt x="685" y="0"/>
                  </a:lnTo>
                  <a:lnTo>
                    <a:pt x="1125" y="1325"/>
                  </a:lnTo>
                </a:path>
              </a:pathLst>
            </a:custGeom>
            <a:solidFill>
              <a:schemeClr val="accent2"/>
            </a:solidFill>
            <a:ln w="20638">
              <a:solidFill>
                <a:schemeClr val="bg2">
                  <a:lumMod val="1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endParaRPr>
            </a:p>
          </p:txBody>
        </p:sp>
        <p:sp>
          <p:nvSpPr>
            <p:cNvPr id="32" name="Freeform 91">
              <a:extLst>
                <a:ext uri="{FF2B5EF4-FFF2-40B4-BE49-F238E27FC236}">
                  <a16:creationId xmlns:a16="http://schemas.microsoft.com/office/drawing/2014/main" id="{B8F95F19-8CD7-4438-9CB5-3799449508D5}"/>
                </a:ext>
              </a:extLst>
            </p:cNvPr>
            <p:cNvSpPr>
              <a:spLocks/>
            </p:cNvSpPr>
            <p:nvPr/>
          </p:nvSpPr>
          <p:spPr bwMode="auto">
            <a:xfrm>
              <a:off x="11765830" y="4787800"/>
              <a:ext cx="1519288" cy="1379880"/>
            </a:xfrm>
            <a:custGeom>
              <a:avLst/>
              <a:gdLst>
                <a:gd name="T0" fmla="*/ 653 w 1338"/>
                <a:gd name="T1" fmla="*/ 1216 h 1216"/>
                <a:gd name="T2" fmla="*/ 624 w 1338"/>
                <a:gd name="T3" fmla="*/ 1200 h 1216"/>
                <a:gd name="T4" fmla="*/ 594 w 1338"/>
                <a:gd name="T5" fmla="*/ 1182 h 1216"/>
                <a:gd name="T6" fmla="*/ 566 w 1338"/>
                <a:gd name="T7" fmla="*/ 1163 h 1216"/>
                <a:gd name="T8" fmla="*/ 538 w 1338"/>
                <a:gd name="T9" fmla="*/ 1144 h 1216"/>
                <a:gd name="T10" fmla="*/ 510 w 1338"/>
                <a:gd name="T11" fmla="*/ 1125 h 1216"/>
                <a:gd name="T12" fmla="*/ 483 w 1338"/>
                <a:gd name="T13" fmla="*/ 1104 h 1216"/>
                <a:gd name="T14" fmla="*/ 458 w 1338"/>
                <a:gd name="T15" fmla="*/ 1083 h 1216"/>
                <a:gd name="T16" fmla="*/ 432 w 1338"/>
                <a:gd name="T17" fmla="*/ 1062 h 1216"/>
                <a:gd name="T18" fmla="*/ 406 w 1338"/>
                <a:gd name="T19" fmla="*/ 1040 h 1216"/>
                <a:gd name="T20" fmla="*/ 382 w 1338"/>
                <a:gd name="T21" fmla="*/ 1017 h 1216"/>
                <a:gd name="T22" fmla="*/ 358 w 1338"/>
                <a:gd name="T23" fmla="*/ 995 h 1216"/>
                <a:gd name="T24" fmla="*/ 334 w 1338"/>
                <a:gd name="T25" fmla="*/ 971 h 1216"/>
                <a:gd name="T26" fmla="*/ 312 w 1338"/>
                <a:gd name="T27" fmla="*/ 947 h 1216"/>
                <a:gd name="T28" fmla="*/ 290 w 1338"/>
                <a:gd name="T29" fmla="*/ 921 h 1216"/>
                <a:gd name="T30" fmla="*/ 267 w 1338"/>
                <a:gd name="T31" fmla="*/ 896 h 1216"/>
                <a:gd name="T32" fmla="*/ 246 w 1338"/>
                <a:gd name="T33" fmla="*/ 870 h 1216"/>
                <a:gd name="T34" fmla="*/ 226 w 1338"/>
                <a:gd name="T35" fmla="*/ 845 h 1216"/>
                <a:gd name="T36" fmla="*/ 206 w 1338"/>
                <a:gd name="T37" fmla="*/ 817 h 1216"/>
                <a:gd name="T38" fmla="*/ 187 w 1338"/>
                <a:gd name="T39" fmla="*/ 790 h 1216"/>
                <a:gd name="T40" fmla="*/ 168 w 1338"/>
                <a:gd name="T41" fmla="*/ 761 h 1216"/>
                <a:gd name="T42" fmla="*/ 150 w 1338"/>
                <a:gd name="T43" fmla="*/ 734 h 1216"/>
                <a:gd name="T44" fmla="*/ 133 w 1338"/>
                <a:gd name="T45" fmla="*/ 705 h 1216"/>
                <a:gd name="T46" fmla="*/ 117 w 1338"/>
                <a:gd name="T47" fmla="*/ 677 h 1216"/>
                <a:gd name="T48" fmla="*/ 101 w 1338"/>
                <a:gd name="T49" fmla="*/ 646 h 1216"/>
                <a:gd name="T50" fmla="*/ 85 w 1338"/>
                <a:gd name="T51" fmla="*/ 617 h 1216"/>
                <a:gd name="T52" fmla="*/ 70 w 1338"/>
                <a:gd name="T53" fmla="*/ 587 h 1216"/>
                <a:gd name="T54" fmla="*/ 58 w 1338"/>
                <a:gd name="T55" fmla="*/ 555 h 1216"/>
                <a:gd name="T56" fmla="*/ 45 w 1338"/>
                <a:gd name="T57" fmla="*/ 525 h 1216"/>
                <a:gd name="T58" fmla="*/ 32 w 1338"/>
                <a:gd name="T59" fmla="*/ 493 h 1216"/>
                <a:gd name="T60" fmla="*/ 21 w 1338"/>
                <a:gd name="T61" fmla="*/ 462 h 1216"/>
                <a:gd name="T62" fmla="*/ 10 w 1338"/>
                <a:gd name="T63" fmla="*/ 430 h 1216"/>
                <a:gd name="T64" fmla="*/ 0 w 1338"/>
                <a:gd name="T65" fmla="*/ 397 h 1216"/>
                <a:gd name="T66" fmla="*/ 1338 w 1338"/>
                <a:gd name="T67" fmla="*/ 0 h 1216"/>
                <a:gd name="T68" fmla="*/ 653 w 1338"/>
                <a:gd name="T69" fmla="*/ 1216 h 1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8" h="1216">
                  <a:moveTo>
                    <a:pt x="653" y="1216"/>
                  </a:moveTo>
                  <a:lnTo>
                    <a:pt x="624" y="1200"/>
                  </a:lnTo>
                  <a:lnTo>
                    <a:pt x="594" y="1182"/>
                  </a:lnTo>
                  <a:lnTo>
                    <a:pt x="566" y="1163"/>
                  </a:lnTo>
                  <a:lnTo>
                    <a:pt x="538" y="1144"/>
                  </a:lnTo>
                  <a:lnTo>
                    <a:pt x="510" y="1125"/>
                  </a:lnTo>
                  <a:lnTo>
                    <a:pt x="483" y="1104"/>
                  </a:lnTo>
                  <a:lnTo>
                    <a:pt x="458" y="1083"/>
                  </a:lnTo>
                  <a:lnTo>
                    <a:pt x="432" y="1062"/>
                  </a:lnTo>
                  <a:lnTo>
                    <a:pt x="406" y="1040"/>
                  </a:lnTo>
                  <a:lnTo>
                    <a:pt x="382" y="1017"/>
                  </a:lnTo>
                  <a:lnTo>
                    <a:pt x="358" y="995"/>
                  </a:lnTo>
                  <a:lnTo>
                    <a:pt x="334" y="971"/>
                  </a:lnTo>
                  <a:lnTo>
                    <a:pt x="312" y="947"/>
                  </a:lnTo>
                  <a:lnTo>
                    <a:pt x="290" y="921"/>
                  </a:lnTo>
                  <a:lnTo>
                    <a:pt x="267" y="896"/>
                  </a:lnTo>
                  <a:lnTo>
                    <a:pt x="246" y="870"/>
                  </a:lnTo>
                  <a:lnTo>
                    <a:pt x="226" y="845"/>
                  </a:lnTo>
                  <a:lnTo>
                    <a:pt x="206" y="817"/>
                  </a:lnTo>
                  <a:lnTo>
                    <a:pt x="187" y="790"/>
                  </a:lnTo>
                  <a:lnTo>
                    <a:pt x="168" y="761"/>
                  </a:lnTo>
                  <a:lnTo>
                    <a:pt x="150" y="734"/>
                  </a:lnTo>
                  <a:lnTo>
                    <a:pt x="133" y="705"/>
                  </a:lnTo>
                  <a:lnTo>
                    <a:pt x="117" y="677"/>
                  </a:lnTo>
                  <a:lnTo>
                    <a:pt x="101" y="646"/>
                  </a:lnTo>
                  <a:lnTo>
                    <a:pt x="85" y="617"/>
                  </a:lnTo>
                  <a:lnTo>
                    <a:pt x="70" y="587"/>
                  </a:lnTo>
                  <a:lnTo>
                    <a:pt x="58" y="555"/>
                  </a:lnTo>
                  <a:lnTo>
                    <a:pt x="45" y="525"/>
                  </a:lnTo>
                  <a:lnTo>
                    <a:pt x="32" y="493"/>
                  </a:lnTo>
                  <a:lnTo>
                    <a:pt x="21" y="462"/>
                  </a:lnTo>
                  <a:lnTo>
                    <a:pt x="10" y="430"/>
                  </a:lnTo>
                  <a:lnTo>
                    <a:pt x="0" y="397"/>
                  </a:lnTo>
                  <a:lnTo>
                    <a:pt x="1338" y="0"/>
                  </a:lnTo>
                  <a:lnTo>
                    <a:pt x="653" y="1216"/>
                  </a:lnTo>
                </a:path>
              </a:pathLst>
            </a:custGeom>
            <a:solidFill>
              <a:schemeClr val="accent2">
                <a:lumMod val="60000"/>
                <a:lumOff val="40000"/>
              </a:schemeClr>
            </a:solidFill>
            <a:ln w="20638">
              <a:solidFill>
                <a:schemeClr val="bg2">
                  <a:lumMod val="1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endParaRPr>
            </a:p>
          </p:txBody>
        </p:sp>
        <p:sp>
          <p:nvSpPr>
            <p:cNvPr id="33" name="Freeform 93">
              <a:extLst>
                <a:ext uri="{FF2B5EF4-FFF2-40B4-BE49-F238E27FC236}">
                  <a16:creationId xmlns:a16="http://schemas.microsoft.com/office/drawing/2014/main" id="{5BF70E4E-0A17-415F-BB48-EAE14AD52A09}"/>
                </a:ext>
              </a:extLst>
            </p:cNvPr>
            <p:cNvSpPr>
              <a:spLocks/>
            </p:cNvSpPr>
            <p:nvPr/>
          </p:nvSpPr>
          <p:spPr bwMode="auto">
            <a:xfrm>
              <a:off x="11700740" y="4535324"/>
              <a:ext cx="1584379" cy="703438"/>
            </a:xfrm>
            <a:custGeom>
              <a:avLst/>
              <a:gdLst>
                <a:gd name="T0" fmla="*/ 58 w 1396"/>
                <a:gd name="T1" fmla="*/ 620 h 620"/>
                <a:gd name="T2" fmla="*/ 47 w 1396"/>
                <a:gd name="T3" fmla="*/ 583 h 620"/>
                <a:gd name="T4" fmla="*/ 37 w 1396"/>
                <a:gd name="T5" fmla="*/ 544 h 620"/>
                <a:gd name="T6" fmla="*/ 29 w 1396"/>
                <a:gd name="T7" fmla="*/ 506 h 620"/>
                <a:gd name="T8" fmla="*/ 21 w 1396"/>
                <a:gd name="T9" fmla="*/ 468 h 620"/>
                <a:gd name="T10" fmla="*/ 15 w 1396"/>
                <a:gd name="T11" fmla="*/ 429 h 620"/>
                <a:gd name="T12" fmla="*/ 10 w 1396"/>
                <a:gd name="T13" fmla="*/ 391 h 620"/>
                <a:gd name="T14" fmla="*/ 5 w 1396"/>
                <a:gd name="T15" fmla="*/ 351 h 620"/>
                <a:gd name="T16" fmla="*/ 2 w 1396"/>
                <a:gd name="T17" fmla="*/ 312 h 620"/>
                <a:gd name="T18" fmla="*/ 0 w 1396"/>
                <a:gd name="T19" fmla="*/ 274 h 620"/>
                <a:gd name="T20" fmla="*/ 0 w 1396"/>
                <a:gd name="T21" fmla="*/ 234 h 620"/>
                <a:gd name="T22" fmla="*/ 0 w 1396"/>
                <a:gd name="T23" fmla="*/ 195 h 620"/>
                <a:gd name="T24" fmla="*/ 2 w 1396"/>
                <a:gd name="T25" fmla="*/ 155 h 620"/>
                <a:gd name="T26" fmla="*/ 4 w 1396"/>
                <a:gd name="T27" fmla="*/ 117 h 620"/>
                <a:gd name="T28" fmla="*/ 7 w 1396"/>
                <a:gd name="T29" fmla="*/ 77 h 620"/>
                <a:gd name="T30" fmla="*/ 12 w 1396"/>
                <a:gd name="T31" fmla="*/ 39 h 620"/>
                <a:gd name="T32" fmla="*/ 18 w 1396"/>
                <a:gd name="T33" fmla="*/ 0 h 620"/>
                <a:gd name="T34" fmla="*/ 1396 w 1396"/>
                <a:gd name="T35" fmla="*/ 223 h 620"/>
                <a:gd name="T36" fmla="*/ 58 w 1396"/>
                <a:gd name="T37" fmla="*/ 620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96" h="620">
                  <a:moveTo>
                    <a:pt x="58" y="620"/>
                  </a:moveTo>
                  <a:lnTo>
                    <a:pt x="47" y="583"/>
                  </a:lnTo>
                  <a:lnTo>
                    <a:pt x="37" y="544"/>
                  </a:lnTo>
                  <a:lnTo>
                    <a:pt x="29" y="506"/>
                  </a:lnTo>
                  <a:lnTo>
                    <a:pt x="21" y="468"/>
                  </a:lnTo>
                  <a:lnTo>
                    <a:pt x="15" y="429"/>
                  </a:lnTo>
                  <a:lnTo>
                    <a:pt x="10" y="391"/>
                  </a:lnTo>
                  <a:lnTo>
                    <a:pt x="5" y="351"/>
                  </a:lnTo>
                  <a:lnTo>
                    <a:pt x="2" y="312"/>
                  </a:lnTo>
                  <a:lnTo>
                    <a:pt x="0" y="274"/>
                  </a:lnTo>
                  <a:lnTo>
                    <a:pt x="0" y="234"/>
                  </a:lnTo>
                  <a:lnTo>
                    <a:pt x="0" y="195"/>
                  </a:lnTo>
                  <a:lnTo>
                    <a:pt x="2" y="155"/>
                  </a:lnTo>
                  <a:lnTo>
                    <a:pt x="4" y="117"/>
                  </a:lnTo>
                  <a:lnTo>
                    <a:pt x="7" y="77"/>
                  </a:lnTo>
                  <a:lnTo>
                    <a:pt x="12" y="39"/>
                  </a:lnTo>
                  <a:lnTo>
                    <a:pt x="18" y="0"/>
                  </a:lnTo>
                  <a:lnTo>
                    <a:pt x="1396" y="223"/>
                  </a:lnTo>
                  <a:lnTo>
                    <a:pt x="58" y="620"/>
                  </a:lnTo>
                </a:path>
              </a:pathLst>
            </a:custGeom>
            <a:solidFill>
              <a:schemeClr val="tx2">
                <a:lumMod val="75000"/>
              </a:schemeClr>
            </a:solidFill>
            <a:ln w="20638">
              <a:solidFill>
                <a:schemeClr val="bg2">
                  <a:lumMod val="1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endParaRPr>
            </a:p>
          </p:txBody>
        </p:sp>
        <p:sp>
          <p:nvSpPr>
            <p:cNvPr id="34" name="Freeform 95">
              <a:extLst>
                <a:ext uri="{FF2B5EF4-FFF2-40B4-BE49-F238E27FC236}">
                  <a16:creationId xmlns:a16="http://schemas.microsoft.com/office/drawing/2014/main" id="{DD7833ED-24AD-43C4-A811-C67EE340108A}"/>
                </a:ext>
              </a:extLst>
            </p:cNvPr>
            <p:cNvSpPr>
              <a:spLocks/>
            </p:cNvSpPr>
            <p:nvPr/>
          </p:nvSpPr>
          <p:spPr bwMode="auto">
            <a:xfrm>
              <a:off x="11721379" y="4146291"/>
              <a:ext cx="1563740" cy="641509"/>
            </a:xfrm>
            <a:custGeom>
              <a:avLst/>
              <a:gdLst>
                <a:gd name="T0" fmla="*/ 0 w 1378"/>
                <a:gd name="T1" fmla="*/ 342 h 565"/>
                <a:gd name="T2" fmla="*/ 8 w 1378"/>
                <a:gd name="T3" fmla="*/ 297 h 565"/>
                <a:gd name="T4" fmla="*/ 16 w 1378"/>
                <a:gd name="T5" fmla="*/ 254 h 565"/>
                <a:gd name="T6" fmla="*/ 27 w 1378"/>
                <a:gd name="T7" fmla="*/ 211 h 565"/>
                <a:gd name="T8" fmla="*/ 40 w 1378"/>
                <a:gd name="T9" fmla="*/ 168 h 565"/>
                <a:gd name="T10" fmla="*/ 53 w 1378"/>
                <a:gd name="T11" fmla="*/ 125 h 565"/>
                <a:gd name="T12" fmla="*/ 67 w 1378"/>
                <a:gd name="T13" fmla="*/ 83 h 565"/>
                <a:gd name="T14" fmla="*/ 83 w 1378"/>
                <a:gd name="T15" fmla="*/ 41 h 565"/>
                <a:gd name="T16" fmla="*/ 101 w 1378"/>
                <a:gd name="T17" fmla="*/ 0 h 565"/>
                <a:gd name="T18" fmla="*/ 1378 w 1378"/>
                <a:gd name="T19" fmla="*/ 565 h 565"/>
                <a:gd name="T20" fmla="*/ 0 w 1378"/>
                <a:gd name="T21" fmla="*/ 342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8" h="565">
                  <a:moveTo>
                    <a:pt x="0" y="342"/>
                  </a:moveTo>
                  <a:lnTo>
                    <a:pt x="8" y="297"/>
                  </a:lnTo>
                  <a:lnTo>
                    <a:pt x="16" y="254"/>
                  </a:lnTo>
                  <a:lnTo>
                    <a:pt x="27" y="211"/>
                  </a:lnTo>
                  <a:lnTo>
                    <a:pt x="40" y="168"/>
                  </a:lnTo>
                  <a:lnTo>
                    <a:pt x="53" y="125"/>
                  </a:lnTo>
                  <a:lnTo>
                    <a:pt x="67" y="83"/>
                  </a:lnTo>
                  <a:lnTo>
                    <a:pt x="83" y="41"/>
                  </a:lnTo>
                  <a:lnTo>
                    <a:pt x="101" y="0"/>
                  </a:lnTo>
                  <a:lnTo>
                    <a:pt x="1378" y="565"/>
                  </a:lnTo>
                  <a:lnTo>
                    <a:pt x="0" y="342"/>
                  </a:lnTo>
                </a:path>
              </a:pathLst>
            </a:custGeom>
            <a:solidFill>
              <a:schemeClr val="bg2"/>
            </a:solidFill>
            <a:ln w="20638">
              <a:solidFill>
                <a:schemeClr val="bg2">
                  <a:lumMod val="1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endParaRPr>
            </a:p>
          </p:txBody>
        </p:sp>
        <p:sp>
          <p:nvSpPr>
            <p:cNvPr id="35" name="Freeform 97">
              <a:extLst>
                <a:ext uri="{FF2B5EF4-FFF2-40B4-BE49-F238E27FC236}">
                  <a16:creationId xmlns:a16="http://schemas.microsoft.com/office/drawing/2014/main" id="{D0E2662A-7898-44E2-8FB8-367F383805CD}"/>
                </a:ext>
              </a:extLst>
            </p:cNvPr>
            <p:cNvSpPr>
              <a:spLocks/>
            </p:cNvSpPr>
            <p:nvPr/>
          </p:nvSpPr>
          <p:spPr bwMode="auto">
            <a:xfrm>
              <a:off x="11835683" y="3800129"/>
              <a:ext cx="1449436" cy="987671"/>
            </a:xfrm>
            <a:custGeom>
              <a:avLst/>
              <a:gdLst>
                <a:gd name="T0" fmla="*/ 0 w 1277"/>
                <a:gd name="T1" fmla="*/ 306 h 871"/>
                <a:gd name="T2" fmla="*/ 19 w 1277"/>
                <a:gd name="T3" fmla="*/ 264 h 871"/>
                <a:gd name="T4" fmla="*/ 38 w 1277"/>
                <a:gd name="T5" fmla="*/ 224 h 871"/>
                <a:gd name="T6" fmla="*/ 61 w 1277"/>
                <a:gd name="T7" fmla="*/ 186 h 871"/>
                <a:gd name="T8" fmla="*/ 83 w 1277"/>
                <a:gd name="T9" fmla="*/ 147 h 871"/>
                <a:gd name="T10" fmla="*/ 107 w 1277"/>
                <a:gd name="T11" fmla="*/ 109 h 871"/>
                <a:gd name="T12" fmla="*/ 131 w 1277"/>
                <a:gd name="T13" fmla="*/ 72 h 871"/>
                <a:gd name="T14" fmla="*/ 158 w 1277"/>
                <a:gd name="T15" fmla="*/ 35 h 871"/>
                <a:gd name="T16" fmla="*/ 185 w 1277"/>
                <a:gd name="T17" fmla="*/ 0 h 871"/>
                <a:gd name="T18" fmla="*/ 1277 w 1277"/>
                <a:gd name="T19" fmla="*/ 871 h 871"/>
                <a:gd name="T20" fmla="*/ 0 w 1277"/>
                <a:gd name="T21" fmla="*/ 306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77" h="871">
                  <a:moveTo>
                    <a:pt x="0" y="306"/>
                  </a:moveTo>
                  <a:lnTo>
                    <a:pt x="19" y="264"/>
                  </a:lnTo>
                  <a:lnTo>
                    <a:pt x="38" y="224"/>
                  </a:lnTo>
                  <a:lnTo>
                    <a:pt x="61" y="186"/>
                  </a:lnTo>
                  <a:lnTo>
                    <a:pt x="83" y="147"/>
                  </a:lnTo>
                  <a:lnTo>
                    <a:pt x="107" y="109"/>
                  </a:lnTo>
                  <a:lnTo>
                    <a:pt x="131" y="72"/>
                  </a:lnTo>
                  <a:lnTo>
                    <a:pt x="158" y="35"/>
                  </a:lnTo>
                  <a:lnTo>
                    <a:pt x="185" y="0"/>
                  </a:lnTo>
                  <a:lnTo>
                    <a:pt x="1277" y="871"/>
                  </a:lnTo>
                  <a:lnTo>
                    <a:pt x="0" y="306"/>
                  </a:lnTo>
                </a:path>
              </a:pathLst>
            </a:custGeom>
            <a:solidFill>
              <a:schemeClr val="accent6"/>
            </a:solidFill>
            <a:ln w="20638">
              <a:solidFill>
                <a:schemeClr val="bg2">
                  <a:lumMod val="1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endParaRPr>
            </a:p>
          </p:txBody>
        </p:sp>
        <p:sp>
          <p:nvSpPr>
            <p:cNvPr id="36" name="Freeform 99">
              <a:extLst>
                <a:ext uri="{FF2B5EF4-FFF2-40B4-BE49-F238E27FC236}">
                  <a16:creationId xmlns:a16="http://schemas.microsoft.com/office/drawing/2014/main" id="{1A81A878-DB48-4B03-B3C1-B64F2D511982}"/>
                </a:ext>
              </a:extLst>
            </p:cNvPr>
            <p:cNvSpPr>
              <a:spLocks/>
            </p:cNvSpPr>
            <p:nvPr/>
          </p:nvSpPr>
          <p:spPr bwMode="auto">
            <a:xfrm>
              <a:off x="12045240" y="3649279"/>
              <a:ext cx="1238292" cy="1138521"/>
            </a:xfrm>
            <a:custGeom>
              <a:avLst/>
              <a:gdLst>
                <a:gd name="T0" fmla="*/ 0 w 1092"/>
                <a:gd name="T1" fmla="*/ 133 h 1004"/>
                <a:gd name="T2" fmla="*/ 29 w 1092"/>
                <a:gd name="T3" fmla="*/ 98 h 1004"/>
                <a:gd name="T4" fmla="*/ 58 w 1092"/>
                <a:gd name="T5" fmla="*/ 64 h 1004"/>
                <a:gd name="T6" fmla="*/ 88 w 1092"/>
                <a:gd name="T7" fmla="*/ 32 h 1004"/>
                <a:gd name="T8" fmla="*/ 120 w 1092"/>
                <a:gd name="T9" fmla="*/ 0 h 1004"/>
                <a:gd name="T10" fmla="*/ 1092 w 1092"/>
                <a:gd name="T11" fmla="*/ 1004 h 1004"/>
                <a:gd name="T12" fmla="*/ 0 w 1092"/>
                <a:gd name="T13" fmla="*/ 133 h 1004"/>
              </a:gdLst>
              <a:ahLst/>
              <a:cxnLst>
                <a:cxn ang="0">
                  <a:pos x="T0" y="T1"/>
                </a:cxn>
                <a:cxn ang="0">
                  <a:pos x="T2" y="T3"/>
                </a:cxn>
                <a:cxn ang="0">
                  <a:pos x="T4" y="T5"/>
                </a:cxn>
                <a:cxn ang="0">
                  <a:pos x="T6" y="T7"/>
                </a:cxn>
                <a:cxn ang="0">
                  <a:pos x="T8" y="T9"/>
                </a:cxn>
                <a:cxn ang="0">
                  <a:pos x="T10" y="T11"/>
                </a:cxn>
                <a:cxn ang="0">
                  <a:pos x="T12" y="T13"/>
                </a:cxn>
              </a:cxnLst>
              <a:rect l="0" t="0" r="r" b="b"/>
              <a:pathLst>
                <a:path w="1092" h="1004">
                  <a:moveTo>
                    <a:pt x="0" y="133"/>
                  </a:moveTo>
                  <a:lnTo>
                    <a:pt x="29" y="98"/>
                  </a:lnTo>
                  <a:lnTo>
                    <a:pt x="58" y="64"/>
                  </a:lnTo>
                  <a:lnTo>
                    <a:pt x="88" y="32"/>
                  </a:lnTo>
                  <a:lnTo>
                    <a:pt x="120" y="0"/>
                  </a:lnTo>
                  <a:lnTo>
                    <a:pt x="1092" y="1004"/>
                  </a:lnTo>
                  <a:lnTo>
                    <a:pt x="0" y="133"/>
                  </a:lnTo>
                </a:path>
              </a:pathLst>
            </a:custGeom>
            <a:solidFill>
              <a:srgbClr val="C00000"/>
            </a:solidFill>
            <a:ln w="20638">
              <a:solidFill>
                <a:schemeClr val="bg2">
                  <a:lumMod val="1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endParaRPr>
            </a:p>
          </p:txBody>
        </p:sp>
        <p:sp>
          <p:nvSpPr>
            <p:cNvPr id="37" name="Freeform 101">
              <a:extLst>
                <a:ext uri="{FF2B5EF4-FFF2-40B4-BE49-F238E27FC236}">
                  <a16:creationId xmlns:a16="http://schemas.microsoft.com/office/drawing/2014/main" id="{ECBAB7FB-B94B-4C9D-86F1-CF86128DFF41}"/>
                </a:ext>
              </a:extLst>
            </p:cNvPr>
            <p:cNvSpPr>
              <a:spLocks/>
            </p:cNvSpPr>
            <p:nvPr/>
          </p:nvSpPr>
          <p:spPr bwMode="auto">
            <a:xfrm>
              <a:off x="12181769" y="3519072"/>
              <a:ext cx="1101762" cy="1268728"/>
            </a:xfrm>
            <a:custGeom>
              <a:avLst/>
              <a:gdLst>
                <a:gd name="T0" fmla="*/ 0 w 972"/>
                <a:gd name="T1" fmla="*/ 115 h 1119"/>
                <a:gd name="T2" fmla="*/ 32 w 972"/>
                <a:gd name="T3" fmla="*/ 85 h 1119"/>
                <a:gd name="T4" fmla="*/ 66 w 972"/>
                <a:gd name="T5" fmla="*/ 56 h 1119"/>
                <a:gd name="T6" fmla="*/ 101 w 972"/>
                <a:gd name="T7" fmla="*/ 27 h 1119"/>
                <a:gd name="T8" fmla="*/ 136 w 972"/>
                <a:gd name="T9" fmla="*/ 0 h 1119"/>
                <a:gd name="T10" fmla="*/ 972 w 972"/>
                <a:gd name="T11" fmla="*/ 1119 h 1119"/>
                <a:gd name="T12" fmla="*/ 0 w 972"/>
                <a:gd name="T13" fmla="*/ 115 h 1119"/>
              </a:gdLst>
              <a:ahLst/>
              <a:cxnLst>
                <a:cxn ang="0">
                  <a:pos x="T0" y="T1"/>
                </a:cxn>
                <a:cxn ang="0">
                  <a:pos x="T2" y="T3"/>
                </a:cxn>
                <a:cxn ang="0">
                  <a:pos x="T4" y="T5"/>
                </a:cxn>
                <a:cxn ang="0">
                  <a:pos x="T6" y="T7"/>
                </a:cxn>
                <a:cxn ang="0">
                  <a:pos x="T8" y="T9"/>
                </a:cxn>
                <a:cxn ang="0">
                  <a:pos x="T10" y="T11"/>
                </a:cxn>
                <a:cxn ang="0">
                  <a:pos x="T12" y="T13"/>
                </a:cxn>
              </a:cxnLst>
              <a:rect l="0" t="0" r="r" b="b"/>
              <a:pathLst>
                <a:path w="972" h="1119">
                  <a:moveTo>
                    <a:pt x="0" y="115"/>
                  </a:moveTo>
                  <a:lnTo>
                    <a:pt x="32" y="85"/>
                  </a:lnTo>
                  <a:lnTo>
                    <a:pt x="66" y="56"/>
                  </a:lnTo>
                  <a:lnTo>
                    <a:pt x="101" y="27"/>
                  </a:lnTo>
                  <a:lnTo>
                    <a:pt x="136" y="0"/>
                  </a:lnTo>
                  <a:lnTo>
                    <a:pt x="972" y="1119"/>
                  </a:lnTo>
                  <a:lnTo>
                    <a:pt x="0" y="115"/>
                  </a:lnTo>
                </a:path>
              </a:pathLst>
            </a:custGeom>
            <a:solidFill>
              <a:schemeClr val="accent2">
                <a:lumMod val="40000"/>
                <a:lumOff val="60000"/>
              </a:schemeClr>
            </a:solidFill>
            <a:ln w="20638">
              <a:solidFill>
                <a:schemeClr val="bg2">
                  <a:lumMod val="1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endParaRPr>
            </a:p>
          </p:txBody>
        </p:sp>
        <p:sp>
          <p:nvSpPr>
            <p:cNvPr id="38" name="Freeform 103">
              <a:extLst>
                <a:ext uri="{FF2B5EF4-FFF2-40B4-BE49-F238E27FC236}">
                  <a16:creationId xmlns:a16="http://schemas.microsoft.com/office/drawing/2014/main" id="{A9C6B3EA-576F-478E-9BFE-D8AAB8330C07}"/>
                </a:ext>
              </a:extLst>
            </p:cNvPr>
            <p:cNvSpPr>
              <a:spLocks/>
            </p:cNvSpPr>
            <p:nvPr/>
          </p:nvSpPr>
          <p:spPr bwMode="auto">
            <a:xfrm>
              <a:off x="12335761" y="3407919"/>
              <a:ext cx="949357" cy="1379881"/>
            </a:xfrm>
            <a:custGeom>
              <a:avLst/>
              <a:gdLst>
                <a:gd name="T0" fmla="*/ 0 w 836"/>
                <a:gd name="T1" fmla="*/ 97 h 1216"/>
                <a:gd name="T2" fmla="*/ 37 w 836"/>
                <a:gd name="T3" fmla="*/ 70 h 1216"/>
                <a:gd name="T4" fmla="*/ 74 w 836"/>
                <a:gd name="T5" fmla="*/ 46 h 1216"/>
                <a:gd name="T6" fmla="*/ 112 w 836"/>
                <a:gd name="T7" fmla="*/ 22 h 1216"/>
                <a:gd name="T8" fmla="*/ 151 w 836"/>
                <a:gd name="T9" fmla="*/ 0 h 1216"/>
                <a:gd name="T10" fmla="*/ 836 w 836"/>
                <a:gd name="T11" fmla="*/ 1216 h 1216"/>
                <a:gd name="T12" fmla="*/ 0 w 836"/>
                <a:gd name="T13" fmla="*/ 97 h 1216"/>
              </a:gdLst>
              <a:ahLst/>
              <a:cxnLst>
                <a:cxn ang="0">
                  <a:pos x="T0" y="T1"/>
                </a:cxn>
                <a:cxn ang="0">
                  <a:pos x="T2" y="T3"/>
                </a:cxn>
                <a:cxn ang="0">
                  <a:pos x="T4" y="T5"/>
                </a:cxn>
                <a:cxn ang="0">
                  <a:pos x="T6" y="T7"/>
                </a:cxn>
                <a:cxn ang="0">
                  <a:pos x="T8" y="T9"/>
                </a:cxn>
                <a:cxn ang="0">
                  <a:pos x="T10" y="T11"/>
                </a:cxn>
                <a:cxn ang="0">
                  <a:pos x="T12" y="T13"/>
                </a:cxn>
              </a:cxnLst>
              <a:rect l="0" t="0" r="r" b="b"/>
              <a:pathLst>
                <a:path w="836" h="1216">
                  <a:moveTo>
                    <a:pt x="0" y="97"/>
                  </a:moveTo>
                  <a:lnTo>
                    <a:pt x="37" y="70"/>
                  </a:lnTo>
                  <a:lnTo>
                    <a:pt x="74" y="46"/>
                  </a:lnTo>
                  <a:lnTo>
                    <a:pt x="112" y="22"/>
                  </a:lnTo>
                  <a:lnTo>
                    <a:pt x="151" y="0"/>
                  </a:lnTo>
                  <a:lnTo>
                    <a:pt x="836" y="1216"/>
                  </a:lnTo>
                  <a:lnTo>
                    <a:pt x="0" y="97"/>
                  </a:lnTo>
                </a:path>
              </a:pathLst>
            </a:custGeom>
            <a:solidFill>
              <a:schemeClr val="accent3">
                <a:lumMod val="40000"/>
                <a:lumOff val="60000"/>
              </a:schemeClr>
            </a:solidFill>
            <a:ln w="20638">
              <a:solidFill>
                <a:schemeClr val="bg2">
                  <a:lumMod val="1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endParaRPr>
            </a:p>
          </p:txBody>
        </p:sp>
        <p:sp>
          <p:nvSpPr>
            <p:cNvPr id="39" name="Freeform 105">
              <a:extLst>
                <a:ext uri="{FF2B5EF4-FFF2-40B4-BE49-F238E27FC236}">
                  <a16:creationId xmlns:a16="http://schemas.microsoft.com/office/drawing/2014/main" id="{03D4BB4C-E23D-4152-A0DF-611813FC17BB}"/>
                </a:ext>
              </a:extLst>
            </p:cNvPr>
            <p:cNvSpPr>
              <a:spLocks/>
            </p:cNvSpPr>
            <p:nvPr/>
          </p:nvSpPr>
          <p:spPr bwMode="auto">
            <a:xfrm>
              <a:off x="12507217" y="3318997"/>
              <a:ext cx="777901" cy="1468803"/>
            </a:xfrm>
            <a:custGeom>
              <a:avLst/>
              <a:gdLst>
                <a:gd name="T0" fmla="*/ 0 w 685"/>
                <a:gd name="T1" fmla="*/ 79 h 1295"/>
                <a:gd name="T2" fmla="*/ 38 w 685"/>
                <a:gd name="T3" fmla="*/ 56 h 1295"/>
                <a:gd name="T4" fmla="*/ 78 w 685"/>
                <a:gd name="T5" fmla="*/ 37 h 1295"/>
                <a:gd name="T6" fmla="*/ 120 w 685"/>
                <a:gd name="T7" fmla="*/ 18 h 1295"/>
                <a:gd name="T8" fmla="*/ 161 w 685"/>
                <a:gd name="T9" fmla="*/ 0 h 1295"/>
                <a:gd name="T10" fmla="*/ 685 w 685"/>
                <a:gd name="T11" fmla="*/ 1295 h 1295"/>
                <a:gd name="T12" fmla="*/ 0 w 685"/>
                <a:gd name="T13" fmla="*/ 79 h 1295"/>
              </a:gdLst>
              <a:ahLst/>
              <a:cxnLst>
                <a:cxn ang="0">
                  <a:pos x="T0" y="T1"/>
                </a:cxn>
                <a:cxn ang="0">
                  <a:pos x="T2" y="T3"/>
                </a:cxn>
                <a:cxn ang="0">
                  <a:pos x="T4" y="T5"/>
                </a:cxn>
                <a:cxn ang="0">
                  <a:pos x="T6" y="T7"/>
                </a:cxn>
                <a:cxn ang="0">
                  <a:pos x="T8" y="T9"/>
                </a:cxn>
                <a:cxn ang="0">
                  <a:pos x="T10" y="T11"/>
                </a:cxn>
                <a:cxn ang="0">
                  <a:pos x="T12" y="T13"/>
                </a:cxn>
              </a:cxnLst>
              <a:rect l="0" t="0" r="r" b="b"/>
              <a:pathLst>
                <a:path w="685" h="1295">
                  <a:moveTo>
                    <a:pt x="0" y="79"/>
                  </a:moveTo>
                  <a:lnTo>
                    <a:pt x="38" y="56"/>
                  </a:lnTo>
                  <a:lnTo>
                    <a:pt x="78" y="37"/>
                  </a:lnTo>
                  <a:lnTo>
                    <a:pt x="120" y="18"/>
                  </a:lnTo>
                  <a:lnTo>
                    <a:pt x="161" y="0"/>
                  </a:lnTo>
                  <a:lnTo>
                    <a:pt x="685" y="1295"/>
                  </a:lnTo>
                  <a:lnTo>
                    <a:pt x="0" y="79"/>
                  </a:lnTo>
                </a:path>
              </a:pathLst>
            </a:custGeom>
            <a:solidFill>
              <a:schemeClr val="accent1">
                <a:lumMod val="40000"/>
                <a:lumOff val="60000"/>
              </a:schemeClr>
            </a:solidFill>
            <a:ln w="20638">
              <a:solidFill>
                <a:schemeClr val="bg2">
                  <a:lumMod val="1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endParaRPr>
            </a:p>
          </p:txBody>
        </p:sp>
        <p:sp>
          <p:nvSpPr>
            <p:cNvPr id="40" name="Freeform 107">
              <a:extLst>
                <a:ext uri="{FF2B5EF4-FFF2-40B4-BE49-F238E27FC236}">
                  <a16:creationId xmlns:a16="http://schemas.microsoft.com/office/drawing/2014/main" id="{91D37014-FB19-4CF4-91A9-8E3D65DF3FED}"/>
                </a:ext>
              </a:extLst>
            </p:cNvPr>
            <p:cNvSpPr>
              <a:spLocks/>
            </p:cNvSpPr>
            <p:nvPr/>
          </p:nvSpPr>
          <p:spPr bwMode="auto">
            <a:xfrm>
              <a:off x="12689786" y="3284063"/>
              <a:ext cx="593745" cy="1503737"/>
            </a:xfrm>
            <a:custGeom>
              <a:avLst/>
              <a:gdLst>
                <a:gd name="T0" fmla="*/ 0 w 524"/>
                <a:gd name="T1" fmla="*/ 30 h 1325"/>
                <a:gd name="T2" fmla="*/ 42 w 524"/>
                <a:gd name="T3" fmla="*/ 14 h 1325"/>
                <a:gd name="T4" fmla="*/ 84 w 524"/>
                <a:gd name="T5" fmla="*/ 0 h 1325"/>
                <a:gd name="T6" fmla="*/ 524 w 524"/>
                <a:gd name="T7" fmla="*/ 1325 h 1325"/>
                <a:gd name="T8" fmla="*/ 0 w 524"/>
                <a:gd name="T9" fmla="*/ 30 h 1325"/>
              </a:gdLst>
              <a:ahLst/>
              <a:cxnLst>
                <a:cxn ang="0">
                  <a:pos x="T0" y="T1"/>
                </a:cxn>
                <a:cxn ang="0">
                  <a:pos x="T2" y="T3"/>
                </a:cxn>
                <a:cxn ang="0">
                  <a:pos x="T4" y="T5"/>
                </a:cxn>
                <a:cxn ang="0">
                  <a:pos x="T6" y="T7"/>
                </a:cxn>
                <a:cxn ang="0">
                  <a:pos x="T8" y="T9"/>
                </a:cxn>
              </a:cxnLst>
              <a:rect l="0" t="0" r="r" b="b"/>
              <a:pathLst>
                <a:path w="524" h="1325">
                  <a:moveTo>
                    <a:pt x="0" y="30"/>
                  </a:moveTo>
                  <a:lnTo>
                    <a:pt x="42" y="14"/>
                  </a:lnTo>
                  <a:lnTo>
                    <a:pt x="84" y="0"/>
                  </a:lnTo>
                  <a:lnTo>
                    <a:pt x="524" y="1325"/>
                  </a:lnTo>
                  <a:lnTo>
                    <a:pt x="0" y="30"/>
                  </a:lnTo>
                </a:path>
              </a:pathLst>
            </a:custGeom>
            <a:solidFill>
              <a:schemeClr val="tx2">
                <a:lumMod val="20000"/>
                <a:lumOff val="80000"/>
              </a:schemeClr>
            </a:solidFill>
            <a:ln w="20638">
              <a:solidFill>
                <a:schemeClr val="bg2">
                  <a:lumMod val="1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endParaRPr>
            </a:p>
          </p:txBody>
        </p:sp>
        <p:sp>
          <p:nvSpPr>
            <p:cNvPr id="41" name="Freeform 109">
              <a:extLst>
                <a:ext uri="{FF2B5EF4-FFF2-40B4-BE49-F238E27FC236}">
                  <a16:creationId xmlns:a16="http://schemas.microsoft.com/office/drawing/2014/main" id="{1FC8BC7A-11C4-4E70-8D73-C2BC7E767A1C}"/>
                </a:ext>
              </a:extLst>
            </p:cNvPr>
            <p:cNvSpPr>
              <a:spLocks/>
            </p:cNvSpPr>
            <p:nvPr/>
          </p:nvSpPr>
          <p:spPr bwMode="auto">
            <a:xfrm>
              <a:off x="12785040" y="3255481"/>
              <a:ext cx="498492" cy="1532319"/>
            </a:xfrm>
            <a:custGeom>
              <a:avLst/>
              <a:gdLst>
                <a:gd name="T0" fmla="*/ 0 w 440"/>
                <a:gd name="T1" fmla="*/ 26 h 1351"/>
                <a:gd name="T2" fmla="*/ 43 w 440"/>
                <a:gd name="T3" fmla="*/ 13 h 1351"/>
                <a:gd name="T4" fmla="*/ 86 w 440"/>
                <a:gd name="T5" fmla="*/ 0 h 1351"/>
                <a:gd name="T6" fmla="*/ 440 w 440"/>
                <a:gd name="T7" fmla="*/ 1351 h 1351"/>
                <a:gd name="T8" fmla="*/ 0 w 440"/>
                <a:gd name="T9" fmla="*/ 26 h 1351"/>
              </a:gdLst>
              <a:ahLst/>
              <a:cxnLst>
                <a:cxn ang="0">
                  <a:pos x="T0" y="T1"/>
                </a:cxn>
                <a:cxn ang="0">
                  <a:pos x="T2" y="T3"/>
                </a:cxn>
                <a:cxn ang="0">
                  <a:pos x="T4" y="T5"/>
                </a:cxn>
                <a:cxn ang="0">
                  <a:pos x="T6" y="T7"/>
                </a:cxn>
                <a:cxn ang="0">
                  <a:pos x="T8" y="T9"/>
                </a:cxn>
              </a:cxnLst>
              <a:rect l="0" t="0" r="r" b="b"/>
              <a:pathLst>
                <a:path w="440" h="1351">
                  <a:moveTo>
                    <a:pt x="0" y="26"/>
                  </a:moveTo>
                  <a:lnTo>
                    <a:pt x="43" y="13"/>
                  </a:lnTo>
                  <a:lnTo>
                    <a:pt x="86" y="0"/>
                  </a:lnTo>
                  <a:lnTo>
                    <a:pt x="440" y="1351"/>
                  </a:lnTo>
                  <a:lnTo>
                    <a:pt x="0" y="26"/>
                  </a:lnTo>
                </a:path>
              </a:pathLst>
            </a:custGeom>
            <a:solidFill>
              <a:schemeClr val="tx1">
                <a:lumMod val="95000"/>
              </a:schemeClr>
            </a:solidFill>
            <a:ln w="20638">
              <a:solidFill>
                <a:schemeClr val="bg2">
                  <a:lumMod val="1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endParaRPr>
            </a:p>
          </p:txBody>
        </p:sp>
        <p:sp>
          <p:nvSpPr>
            <p:cNvPr id="42" name="Freeform 111">
              <a:extLst>
                <a:ext uri="{FF2B5EF4-FFF2-40B4-BE49-F238E27FC236}">
                  <a16:creationId xmlns:a16="http://schemas.microsoft.com/office/drawing/2014/main" id="{95582218-7833-41A1-9807-6AC8A9B94709}"/>
                </a:ext>
              </a:extLst>
            </p:cNvPr>
            <p:cNvSpPr>
              <a:spLocks/>
            </p:cNvSpPr>
            <p:nvPr/>
          </p:nvSpPr>
          <p:spPr bwMode="auto">
            <a:xfrm>
              <a:off x="12883468" y="3233251"/>
              <a:ext cx="401651" cy="1554549"/>
            </a:xfrm>
            <a:custGeom>
              <a:avLst/>
              <a:gdLst>
                <a:gd name="T0" fmla="*/ 0 w 354"/>
                <a:gd name="T1" fmla="*/ 19 h 1370"/>
                <a:gd name="T2" fmla="*/ 43 w 354"/>
                <a:gd name="T3" fmla="*/ 8 h 1370"/>
                <a:gd name="T4" fmla="*/ 86 w 354"/>
                <a:gd name="T5" fmla="*/ 0 h 1370"/>
                <a:gd name="T6" fmla="*/ 354 w 354"/>
                <a:gd name="T7" fmla="*/ 1370 h 1370"/>
                <a:gd name="T8" fmla="*/ 0 w 354"/>
                <a:gd name="T9" fmla="*/ 19 h 1370"/>
              </a:gdLst>
              <a:ahLst/>
              <a:cxnLst>
                <a:cxn ang="0">
                  <a:pos x="T0" y="T1"/>
                </a:cxn>
                <a:cxn ang="0">
                  <a:pos x="T2" y="T3"/>
                </a:cxn>
                <a:cxn ang="0">
                  <a:pos x="T4" y="T5"/>
                </a:cxn>
                <a:cxn ang="0">
                  <a:pos x="T6" y="T7"/>
                </a:cxn>
                <a:cxn ang="0">
                  <a:pos x="T8" y="T9"/>
                </a:cxn>
              </a:cxnLst>
              <a:rect l="0" t="0" r="r" b="b"/>
              <a:pathLst>
                <a:path w="354" h="1370">
                  <a:moveTo>
                    <a:pt x="0" y="19"/>
                  </a:moveTo>
                  <a:lnTo>
                    <a:pt x="43" y="8"/>
                  </a:lnTo>
                  <a:lnTo>
                    <a:pt x="86" y="0"/>
                  </a:lnTo>
                  <a:lnTo>
                    <a:pt x="354" y="1370"/>
                  </a:lnTo>
                  <a:lnTo>
                    <a:pt x="0" y="19"/>
                  </a:lnTo>
                </a:path>
              </a:pathLst>
            </a:custGeom>
            <a:solidFill>
              <a:schemeClr val="accent6">
                <a:lumMod val="40000"/>
                <a:lumOff val="60000"/>
              </a:schemeClr>
            </a:solidFill>
            <a:ln w="20638">
              <a:solidFill>
                <a:schemeClr val="bg2">
                  <a:lumMod val="1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endParaRPr>
            </a:p>
          </p:txBody>
        </p:sp>
        <p:sp>
          <p:nvSpPr>
            <p:cNvPr id="43" name="Freeform 113">
              <a:extLst>
                <a:ext uri="{FF2B5EF4-FFF2-40B4-BE49-F238E27FC236}">
                  <a16:creationId xmlns:a16="http://schemas.microsoft.com/office/drawing/2014/main" id="{37694D02-BA1D-4CEA-A4C8-C197B9736051}"/>
                </a:ext>
              </a:extLst>
            </p:cNvPr>
            <p:cNvSpPr>
              <a:spLocks/>
            </p:cNvSpPr>
            <p:nvPr/>
          </p:nvSpPr>
          <p:spPr bwMode="auto">
            <a:xfrm>
              <a:off x="12980308" y="3217372"/>
              <a:ext cx="304810" cy="1570428"/>
            </a:xfrm>
            <a:custGeom>
              <a:avLst/>
              <a:gdLst>
                <a:gd name="T0" fmla="*/ 0 w 268"/>
                <a:gd name="T1" fmla="*/ 14 h 1384"/>
                <a:gd name="T2" fmla="*/ 45 w 268"/>
                <a:gd name="T3" fmla="*/ 6 h 1384"/>
                <a:gd name="T4" fmla="*/ 88 w 268"/>
                <a:gd name="T5" fmla="*/ 0 h 1384"/>
                <a:gd name="T6" fmla="*/ 268 w 268"/>
                <a:gd name="T7" fmla="*/ 1384 h 1384"/>
                <a:gd name="T8" fmla="*/ 0 w 268"/>
                <a:gd name="T9" fmla="*/ 14 h 1384"/>
              </a:gdLst>
              <a:ahLst/>
              <a:cxnLst>
                <a:cxn ang="0">
                  <a:pos x="T0" y="T1"/>
                </a:cxn>
                <a:cxn ang="0">
                  <a:pos x="T2" y="T3"/>
                </a:cxn>
                <a:cxn ang="0">
                  <a:pos x="T4" y="T5"/>
                </a:cxn>
                <a:cxn ang="0">
                  <a:pos x="T6" y="T7"/>
                </a:cxn>
                <a:cxn ang="0">
                  <a:pos x="T8" y="T9"/>
                </a:cxn>
              </a:cxnLst>
              <a:rect l="0" t="0" r="r" b="b"/>
              <a:pathLst>
                <a:path w="268" h="1384">
                  <a:moveTo>
                    <a:pt x="0" y="14"/>
                  </a:moveTo>
                  <a:lnTo>
                    <a:pt x="45" y="6"/>
                  </a:lnTo>
                  <a:lnTo>
                    <a:pt x="88" y="0"/>
                  </a:lnTo>
                  <a:lnTo>
                    <a:pt x="268" y="1384"/>
                  </a:lnTo>
                  <a:lnTo>
                    <a:pt x="0" y="14"/>
                  </a:lnTo>
                </a:path>
              </a:pathLst>
            </a:custGeom>
            <a:solidFill>
              <a:srgbClr val="FF99CC"/>
            </a:solidFill>
            <a:ln w="20638">
              <a:solidFill>
                <a:schemeClr val="bg2">
                  <a:lumMod val="1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endParaRPr>
            </a:p>
          </p:txBody>
        </p:sp>
        <p:sp>
          <p:nvSpPr>
            <p:cNvPr id="44" name="Freeform 115">
              <a:extLst>
                <a:ext uri="{FF2B5EF4-FFF2-40B4-BE49-F238E27FC236}">
                  <a16:creationId xmlns:a16="http://schemas.microsoft.com/office/drawing/2014/main" id="{48234C15-90E0-4110-BD95-074AB938D01B}"/>
                </a:ext>
              </a:extLst>
            </p:cNvPr>
            <p:cNvSpPr>
              <a:spLocks/>
            </p:cNvSpPr>
            <p:nvPr/>
          </p:nvSpPr>
          <p:spPr bwMode="auto">
            <a:xfrm>
              <a:off x="13080325" y="3206257"/>
              <a:ext cx="203207" cy="1581543"/>
            </a:xfrm>
            <a:custGeom>
              <a:avLst/>
              <a:gdLst>
                <a:gd name="T0" fmla="*/ 0 w 180"/>
                <a:gd name="T1" fmla="*/ 10 h 1394"/>
                <a:gd name="T2" fmla="*/ 45 w 180"/>
                <a:gd name="T3" fmla="*/ 3 h 1394"/>
                <a:gd name="T4" fmla="*/ 90 w 180"/>
                <a:gd name="T5" fmla="*/ 0 h 1394"/>
                <a:gd name="T6" fmla="*/ 180 w 180"/>
                <a:gd name="T7" fmla="*/ 1394 h 1394"/>
                <a:gd name="T8" fmla="*/ 0 w 180"/>
                <a:gd name="T9" fmla="*/ 10 h 1394"/>
              </a:gdLst>
              <a:ahLst/>
              <a:cxnLst>
                <a:cxn ang="0">
                  <a:pos x="T0" y="T1"/>
                </a:cxn>
                <a:cxn ang="0">
                  <a:pos x="T2" y="T3"/>
                </a:cxn>
                <a:cxn ang="0">
                  <a:pos x="T4" y="T5"/>
                </a:cxn>
                <a:cxn ang="0">
                  <a:pos x="T6" y="T7"/>
                </a:cxn>
                <a:cxn ang="0">
                  <a:pos x="T8" y="T9"/>
                </a:cxn>
              </a:cxnLst>
              <a:rect l="0" t="0" r="r" b="b"/>
              <a:pathLst>
                <a:path w="180" h="1394">
                  <a:moveTo>
                    <a:pt x="0" y="10"/>
                  </a:moveTo>
                  <a:lnTo>
                    <a:pt x="45" y="3"/>
                  </a:lnTo>
                  <a:lnTo>
                    <a:pt x="90" y="0"/>
                  </a:lnTo>
                  <a:lnTo>
                    <a:pt x="180" y="1394"/>
                  </a:lnTo>
                  <a:lnTo>
                    <a:pt x="0" y="10"/>
                  </a:lnTo>
                </a:path>
              </a:pathLst>
            </a:custGeom>
            <a:solidFill>
              <a:schemeClr val="bg1">
                <a:lumMod val="25000"/>
                <a:lumOff val="75000"/>
              </a:schemeClr>
            </a:solidFill>
            <a:ln w="20638">
              <a:solidFill>
                <a:schemeClr val="bg2">
                  <a:lumMod val="1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endParaRPr>
            </a:p>
          </p:txBody>
        </p:sp>
        <p:sp>
          <p:nvSpPr>
            <p:cNvPr id="45" name="Freeform 117">
              <a:extLst>
                <a:ext uri="{FF2B5EF4-FFF2-40B4-BE49-F238E27FC236}">
                  <a16:creationId xmlns:a16="http://schemas.microsoft.com/office/drawing/2014/main" id="{FF77F25E-A195-4A43-9EAE-8EA3311912EF}"/>
                </a:ext>
              </a:extLst>
            </p:cNvPr>
            <p:cNvSpPr>
              <a:spLocks/>
            </p:cNvSpPr>
            <p:nvPr/>
          </p:nvSpPr>
          <p:spPr bwMode="auto">
            <a:xfrm>
              <a:off x="13181928" y="3203081"/>
              <a:ext cx="103190" cy="1584719"/>
            </a:xfrm>
            <a:custGeom>
              <a:avLst/>
              <a:gdLst>
                <a:gd name="T0" fmla="*/ 0 w 90"/>
                <a:gd name="T1" fmla="*/ 3 h 1397"/>
                <a:gd name="T2" fmla="*/ 45 w 90"/>
                <a:gd name="T3" fmla="*/ 1 h 1397"/>
                <a:gd name="T4" fmla="*/ 90 w 90"/>
                <a:gd name="T5" fmla="*/ 0 h 1397"/>
                <a:gd name="T6" fmla="*/ 90 w 90"/>
                <a:gd name="T7" fmla="*/ 1397 h 1397"/>
                <a:gd name="T8" fmla="*/ 0 w 90"/>
                <a:gd name="T9" fmla="*/ 3 h 1397"/>
              </a:gdLst>
              <a:ahLst/>
              <a:cxnLst>
                <a:cxn ang="0">
                  <a:pos x="T0" y="T1"/>
                </a:cxn>
                <a:cxn ang="0">
                  <a:pos x="T2" y="T3"/>
                </a:cxn>
                <a:cxn ang="0">
                  <a:pos x="T4" y="T5"/>
                </a:cxn>
                <a:cxn ang="0">
                  <a:pos x="T6" y="T7"/>
                </a:cxn>
                <a:cxn ang="0">
                  <a:pos x="T8" y="T9"/>
                </a:cxn>
              </a:cxnLst>
              <a:rect l="0" t="0" r="r" b="b"/>
              <a:pathLst>
                <a:path w="90" h="1397">
                  <a:moveTo>
                    <a:pt x="0" y="3"/>
                  </a:moveTo>
                  <a:lnTo>
                    <a:pt x="45" y="1"/>
                  </a:lnTo>
                  <a:lnTo>
                    <a:pt x="90" y="0"/>
                  </a:lnTo>
                  <a:lnTo>
                    <a:pt x="90" y="1397"/>
                  </a:lnTo>
                  <a:lnTo>
                    <a:pt x="0" y="3"/>
                  </a:lnTo>
                </a:path>
              </a:pathLst>
            </a:custGeom>
            <a:solidFill>
              <a:srgbClr val="00CC99"/>
            </a:solidFill>
            <a:ln w="20638">
              <a:solidFill>
                <a:schemeClr val="bg2">
                  <a:lumMod val="1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endParaRPr>
            </a:p>
          </p:txBody>
        </p:sp>
      </p:grpSp>
      <p:sp>
        <p:nvSpPr>
          <p:cNvPr id="13" name="TextBox 4">
            <a:extLst>
              <a:ext uri="{FF2B5EF4-FFF2-40B4-BE49-F238E27FC236}">
                <a16:creationId xmlns:a16="http://schemas.microsoft.com/office/drawing/2014/main" id="{F1A7AECB-1076-4163-A251-B85E244D6755}"/>
              </a:ext>
            </a:extLst>
          </p:cNvPr>
          <p:cNvSpPr txBox="1">
            <a:spLocks noChangeArrowheads="1"/>
          </p:cNvSpPr>
          <p:nvPr/>
        </p:nvSpPr>
        <p:spPr bwMode="auto">
          <a:xfrm>
            <a:off x="6998279" y="1623070"/>
            <a:ext cx="438939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R="0" lvl="0" indent="0" algn="ctr" fontAlgn="base">
              <a:lnSpc>
                <a:spcPct val="100000"/>
              </a:lnSpc>
              <a:spcBef>
                <a:spcPct val="0"/>
              </a:spcBef>
              <a:spcAft>
                <a:spcPct val="0"/>
              </a:spcAft>
              <a:buClrTx/>
              <a:buSzTx/>
              <a:buFontTx/>
              <a:buNone/>
              <a:tabLst/>
              <a:defRPr kumimoji="0" sz="2000" b="1" i="0" u="none" strike="noStrike" cap="none" spc="0" normalizeH="0" baseline="0">
                <a:ln>
                  <a:noFill/>
                </a:ln>
                <a:solidFill>
                  <a:schemeClr val="bg1">
                    <a:lumMod val="95000"/>
                    <a:lumOff val="5000"/>
                  </a:schemeClr>
                </a:solidFill>
                <a:effectLst/>
                <a:uLnTx/>
                <a:uFillTx/>
                <a:latin typeface="Arial" panose="020B0604020202020204" pitchFamily="34" charset="0"/>
                <a:cs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lumMod val="95000"/>
                    <a:lumOff val="5000"/>
                  </a:srgbClr>
                </a:solidFill>
                <a:effectLst/>
                <a:uLnTx/>
                <a:uFillTx/>
                <a:latin typeface="Calibri" panose="020F0502020204030204" pitchFamily="34" charset="0"/>
                <a:ea typeface="+mn-ea"/>
                <a:cs typeface="Calibri" panose="020F0502020204030204" pitchFamily="34" charset="0"/>
              </a:rPr>
              <a:t>Distribution of Presumed Pathogenic Germline Mutations</a:t>
            </a:r>
            <a:r>
              <a:rPr kumimoji="0" lang="en-US" altLang="en-US" sz="1800" b="1" i="0" u="none" strike="noStrike" kern="1200" cap="none" spc="0" normalizeH="0" baseline="30000" noProof="0" dirty="0">
                <a:ln>
                  <a:noFill/>
                </a:ln>
                <a:solidFill>
                  <a:srgbClr val="000000">
                    <a:lumMod val="95000"/>
                    <a:lumOff val="5000"/>
                  </a:srgbClr>
                </a:solidFill>
                <a:effectLst/>
                <a:uLnTx/>
                <a:uFillTx/>
                <a:latin typeface="Calibri" panose="020F0502020204030204" pitchFamily="34" charset="0"/>
                <a:ea typeface="+mn-ea"/>
                <a:cs typeface="Calibri" panose="020F0502020204030204" pitchFamily="34" charset="0"/>
              </a:rPr>
              <a:t>[2]</a:t>
            </a:r>
            <a:endParaRPr kumimoji="0" lang="en-US" altLang="en-US" sz="1800" b="1" i="0" u="none" strike="noStrike" kern="1200" cap="none" spc="0" normalizeH="0" baseline="0" noProof="0" dirty="0">
              <a:ln>
                <a:noFill/>
              </a:ln>
              <a:solidFill>
                <a:srgbClr val="000000">
                  <a:lumMod val="95000"/>
                  <a:lumOff val="5000"/>
                </a:srgbClr>
              </a:solidFill>
              <a:effectLst/>
              <a:uLnTx/>
              <a:uFillTx/>
              <a:latin typeface="Calibri" panose="020F0502020204030204" pitchFamily="34" charset="0"/>
              <a:ea typeface="+mn-ea"/>
              <a:cs typeface="Calibri" panose="020F0502020204030204" pitchFamily="34" charset="0"/>
            </a:endParaRPr>
          </a:p>
        </p:txBody>
      </p:sp>
      <p:sp>
        <p:nvSpPr>
          <p:cNvPr id="14" name="TextBox 13">
            <a:extLst>
              <a:ext uri="{FF2B5EF4-FFF2-40B4-BE49-F238E27FC236}">
                <a16:creationId xmlns:a16="http://schemas.microsoft.com/office/drawing/2014/main" id="{B7ABBAA4-F219-43ED-9424-482A0EFEF52F}"/>
              </a:ext>
            </a:extLst>
          </p:cNvPr>
          <p:cNvSpPr txBox="1"/>
          <p:nvPr/>
        </p:nvSpPr>
        <p:spPr>
          <a:xfrm>
            <a:off x="6889306" y="3578037"/>
            <a:ext cx="1084659" cy="229791"/>
          </a:xfrm>
          <a:prstGeom prst="rect">
            <a:avLst/>
          </a:prstGeom>
          <a:no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PALB2</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 4%</a:t>
            </a:r>
          </a:p>
        </p:txBody>
      </p:sp>
      <p:sp>
        <p:nvSpPr>
          <p:cNvPr id="15" name="TextBox 14">
            <a:extLst>
              <a:ext uri="{FF2B5EF4-FFF2-40B4-BE49-F238E27FC236}">
                <a16:creationId xmlns:a16="http://schemas.microsoft.com/office/drawing/2014/main" id="{5ED5A752-66E1-4482-A5E2-A64C0275CE05}"/>
              </a:ext>
            </a:extLst>
          </p:cNvPr>
          <p:cNvSpPr txBox="1"/>
          <p:nvPr/>
        </p:nvSpPr>
        <p:spPr>
          <a:xfrm>
            <a:off x="6836921" y="3341103"/>
            <a:ext cx="1172764" cy="307777"/>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RAD51D</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 4%</a:t>
            </a:r>
          </a:p>
        </p:txBody>
      </p:sp>
      <p:sp>
        <p:nvSpPr>
          <p:cNvPr id="16" name="TextBox 15">
            <a:extLst>
              <a:ext uri="{FF2B5EF4-FFF2-40B4-BE49-F238E27FC236}">
                <a16:creationId xmlns:a16="http://schemas.microsoft.com/office/drawing/2014/main" id="{60BC84CB-1DC0-4D56-82C5-95AE29593889}"/>
              </a:ext>
            </a:extLst>
          </p:cNvPr>
          <p:cNvSpPr txBox="1"/>
          <p:nvPr/>
        </p:nvSpPr>
        <p:spPr>
          <a:xfrm>
            <a:off x="7011940" y="3152985"/>
            <a:ext cx="1085850" cy="230981"/>
          </a:xfrm>
          <a:prstGeom prst="rect">
            <a:avLst/>
          </a:prstGeom>
          <a:no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ATR</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 2%</a:t>
            </a:r>
          </a:p>
        </p:txBody>
      </p:sp>
      <p:sp>
        <p:nvSpPr>
          <p:cNvPr id="17" name="TextBox 16">
            <a:extLst>
              <a:ext uri="{FF2B5EF4-FFF2-40B4-BE49-F238E27FC236}">
                <a16:creationId xmlns:a16="http://schemas.microsoft.com/office/drawing/2014/main" id="{4F857498-4336-4772-B22B-C69DF580F35A}"/>
              </a:ext>
            </a:extLst>
          </p:cNvPr>
          <p:cNvSpPr txBox="1"/>
          <p:nvPr/>
        </p:nvSpPr>
        <p:spPr>
          <a:xfrm>
            <a:off x="7042896" y="3002966"/>
            <a:ext cx="1085850" cy="229790"/>
          </a:xfrm>
          <a:prstGeom prst="rect">
            <a:avLst/>
          </a:prstGeom>
          <a:no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NBN</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 2%</a:t>
            </a:r>
          </a:p>
        </p:txBody>
      </p:sp>
      <p:sp>
        <p:nvSpPr>
          <p:cNvPr id="18" name="TextBox 17">
            <a:extLst>
              <a:ext uri="{FF2B5EF4-FFF2-40B4-BE49-F238E27FC236}">
                <a16:creationId xmlns:a16="http://schemas.microsoft.com/office/drawing/2014/main" id="{D102C4E4-26CD-41E2-9E27-3B720B891823}"/>
              </a:ext>
            </a:extLst>
          </p:cNvPr>
          <p:cNvSpPr txBox="1"/>
          <p:nvPr/>
        </p:nvSpPr>
        <p:spPr>
          <a:xfrm>
            <a:off x="7376271" y="2837469"/>
            <a:ext cx="1084660" cy="230981"/>
          </a:xfrm>
          <a:prstGeom prst="rect">
            <a:avLst/>
          </a:prstGeom>
          <a:noFill/>
          <a:ln>
            <a:noFill/>
          </a:ln>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PMS2</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 2%</a:t>
            </a:r>
          </a:p>
        </p:txBody>
      </p:sp>
      <p:sp>
        <p:nvSpPr>
          <p:cNvPr id="19" name="TextBox 18">
            <a:extLst>
              <a:ext uri="{FF2B5EF4-FFF2-40B4-BE49-F238E27FC236}">
                <a16:creationId xmlns:a16="http://schemas.microsoft.com/office/drawing/2014/main" id="{F8D08F9E-3E53-454E-97E8-1225D3148955}"/>
              </a:ext>
            </a:extLst>
          </p:cNvPr>
          <p:cNvSpPr txBox="1"/>
          <p:nvPr/>
        </p:nvSpPr>
        <p:spPr>
          <a:xfrm>
            <a:off x="7510812" y="2682687"/>
            <a:ext cx="1085850" cy="230981"/>
          </a:xfrm>
          <a:prstGeom prst="rect">
            <a:avLst/>
          </a:prstGeom>
          <a:noFill/>
          <a:ln>
            <a:noFill/>
          </a:ln>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GEN1</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 2%</a:t>
            </a:r>
          </a:p>
        </p:txBody>
      </p:sp>
      <p:sp>
        <p:nvSpPr>
          <p:cNvPr id="20" name="TextBox 19">
            <a:extLst>
              <a:ext uri="{FF2B5EF4-FFF2-40B4-BE49-F238E27FC236}">
                <a16:creationId xmlns:a16="http://schemas.microsoft.com/office/drawing/2014/main" id="{519DC442-5D72-4FDF-8DC0-C3CE35000862}"/>
              </a:ext>
            </a:extLst>
          </p:cNvPr>
          <p:cNvSpPr txBox="1"/>
          <p:nvPr/>
        </p:nvSpPr>
        <p:spPr>
          <a:xfrm>
            <a:off x="7641781" y="2524335"/>
            <a:ext cx="1084659" cy="230981"/>
          </a:xfrm>
          <a:prstGeom prst="rect">
            <a:avLst/>
          </a:prstGeom>
          <a:noFill/>
          <a:ln>
            <a:noFill/>
          </a:ln>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MSH2</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 1%</a:t>
            </a:r>
          </a:p>
        </p:txBody>
      </p:sp>
      <p:sp>
        <p:nvSpPr>
          <p:cNvPr id="21" name="TextBox 20">
            <a:extLst>
              <a:ext uri="{FF2B5EF4-FFF2-40B4-BE49-F238E27FC236}">
                <a16:creationId xmlns:a16="http://schemas.microsoft.com/office/drawing/2014/main" id="{EEEDE8ED-75A9-4155-8615-A165072F7504}"/>
              </a:ext>
            </a:extLst>
          </p:cNvPr>
          <p:cNvSpPr txBox="1"/>
          <p:nvPr/>
        </p:nvSpPr>
        <p:spPr>
          <a:xfrm>
            <a:off x="7651306" y="2362410"/>
            <a:ext cx="1085850" cy="229790"/>
          </a:xfrm>
          <a:prstGeom prst="rect">
            <a:avLst/>
          </a:prstGeom>
          <a:noFill/>
          <a:ln>
            <a:noFill/>
          </a:ln>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MSH6</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 1%</a:t>
            </a:r>
          </a:p>
        </p:txBody>
      </p:sp>
      <p:sp>
        <p:nvSpPr>
          <p:cNvPr id="22" name="TextBox 21">
            <a:extLst>
              <a:ext uri="{FF2B5EF4-FFF2-40B4-BE49-F238E27FC236}">
                <a16:creationId xmlns:a16="http://schemas.microsoft.com/office/drawing/2014/main" id="{32530410-DDDD-4ED0-A52B-40EEE3DEABB6}"/>
              </a:ext>
            </a:extLst>
          </p:cNvPr>
          <p:cNvSpPr txBox="1"/>
          <p:nvPr/>
        </p:nvSpPr>
        <p:spPr>
          <a:xfrm>
            <a:off x="8316865" y="2204056"/>
            <a:ext cx="1084660" cy="230981"/>
          </a:xfrm>
          <a:prstGeom prst="rect">
            <a:avLst/>
          </a:prstGeom>
          <a:no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RAD51C</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 1%</a:t>
            </a:r>
          </a:p>
        </p:txBody>
      </p:sp>
      <p:sp>
        <p:nvSpPr>
          <p:cNvPr id="23" name="TextBox 22">
            <a:extLst>
              <a:ext uri="{FF2B5EF4-FFF2-40B4-BE49-F238E27FC236}">
                <a16:creationId xmlns:a16="http://schemas.microsoft.com/office/drawing/2014/main" id="{8FA1C217-FD90-41C1-A4FF-5082DC4F99DD}"/>
              </a:ext>
            </a:extLst>
          </p:cNvPr>
          <p:cNvSpPr txBox="1"/>
          <p:nvPr/>
        </p:nvSpPr>
        <p:spPr>
          <a:xfrm>
            <a:off x="9403906" y="2395747"/>
            <a:ext cx="1170380" cy="307777"/>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MRE11A</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 1%</a:t>
            </a:r>
          </a:p>
        </p:txBody>
      </p:sp>
      <p:sp>
        <p:nvSpPr>
          <p:cNvPr id="24" name="TextBox 23">
            <a:extLst>
              <a:ext uri="{FF2B5EF4-FFF2-40B4-BE49-F238E27FC236}">
                <a16:creationId xmlns:a16="http://schemas.microsoft.com/office/drawing/2014/main" id="{D8869C50-A94C-4756-B63D-E9AF44271D49}"/>
              </a:ext>
            </a:extLst>
          </p:cNvPr>
          <p:cNvSpPr txBox="1"/>
          <p:nvPr/>
        </p:nvSpPr>
        <p:spPr>
          <a:xfrm>
            <a:off x="9478915" y="2573150"/>
            <a:ext cx="1085850" cy="230981"/>
          </a:xfrm>
          <a:prstGeom prst="rect">
            <a:avLst/>
          </a:prstGeom>
          <a:noFill/>
          <a:ln>
            <a:noFill/>
          </a:ln>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BRIP1</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 1%</a:t>
            </a:r>
          </a:p>
        </p:txBody>
      </p:sp>
      <p:sp>
        <p:nvSpPr>
          <p:cNvPr id="25" name="TextBox 24">
            <a:extLst>
              <a:ext uri="{FF2B5EF4-FFF2-40B4-BE49-F238E27FC236}">
                <a16:creationId xmlns:a16="http://schemas.microsoft.com/office/drawing/2014/main" id="{BED52F4B-520D-48A4-ACA1-744C81B2D563}"/>
              </a:ext>
            </a:extLst>
          </p:cNvPr>
          <p:cNvSpPr txBox="1"/>
          <p:nvPr/>
        </p:nvSpPr>
        <p:spPr>
          <a:xfrm>
            <a:off x="9489631" y="2708882"/>
            <a:ext cx="1220501" cy="307777"/>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FAM175A</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 1%</a:t>
            </a:r>
          </a:p>
        </p:txBody>
      </p:sp>
      <p:sp>
        <p:nvSpPr>
          <p:cNvPr id="26" name="TextBox 25">
            <a:extLst>
              <a:ext uri="{FF2B5EF4-FFF2-40B4-BE49-F238E27FC236}">
                <a16:creationId xmlns:a16="http://schemas.microsoft.com/office/drawing/2014/main" id="{9D996659-17DF-4FE3-9FE4-B049444B2FAD}"/>
              </a:ext>
            </a:extLst>
          </p:cNvPr>
          <p:cNvSpPr txBox="1"/>
          <p:nvPr/>
        </p:nvSpPr>
        <p:spPr>
          <a:xfrm>
            <a:off x="9277700" y="3855453"/>
            <a:ext cx="1084659" cy="230981"/>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rPr>
              <a:t>BRCA2</a:t>
            </a: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rPr>
              <a:t>, 44%</a:t>
            </a:r>
          </a:p>
        </p:txBody>
      </p:sp>
      <p:sp>
        <p:nvSpPr>
          <p:cNvPr id="27" name="TextBox 26">
            <a:extLst>
              <a:ext uri="{FF2B5EF4-FFF2-40B4-BE49-F238E27FC236}">
                <a16:creationId xmlns:a16="http://schemas.microsoft.com/office/drawing/2014/main" id="{5636F45C-C086-48E1-9992-FCD05A87889E}"/>
              </a:ext>
            </a:extLst>
          </p:cNvPr>
          <p:cNvSpPr txBox="1"/>
          <p:nvPr/>
        </p:nvSpPr>
        <p:spPr>
          <a:xfrm>
            <a:off x="8738346" y="4881772"/>
            <a:ext cx="1085850" cy="230981"/>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rPr>
              <a:t>ATM</a:t>
            </a: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rPr>
              <a:t>, 13%</a:t>
            </a:r>
          </a:p>
        </p:txBody>
      </p:sp>
      <p:sp>
        <p:nvSpPr>
          <p:cNvPr id="28" name="TextBox 27">
            <a:extLst>
              <a:ext uri="{FF2B5EF4-FFF2-40B4-BE49-F238E27FC236}">
                <a16:creationId xmlns:a16="http://schemas.microsoft.com/office/drawing/2014/main" id="{4BDDDD1C-D17B-44C9-AEAE-5CCCE0C63787}"/>
              </a:ext>
            </a:extLst>
          </p:cNvPr>
          <p:cNvSpPr txBox="1"/>
          <p:nvPr/>
        </p:nvSpPr>
        <p:spPr>
          <a:xfrm>
            <a:off x="7987062" y="4369803"/>
            <a:ext cx="1085850" cy="392906"/>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rPr>
              <a:t>CHEK2</a:t>
            </a: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rPr>
              <a:t>12%</a:t>
            </a:r>
          </a:p>
        </p:txBody>
      </p:sp>
      <p:sp>
        <p:nvSpPr>
          <p:cNvPr id="29" name="TextBox 28">
            <a:extLst>
              <a:ext uri="{FF2B5EF4-FFF2-40B4-BE49-F238E27FC236}">
                <a16:creationId xmlns:a16="http://schemas.microsoft.com/office/drawing/2014/main" id="{5A76D6F2-2258-4520-8764-D9F11122514D}"/>
              </a:ext>
            </a:extLst>
          </p:cNvPr>
          <p:cNvSpPr txBox="1"/>
          <p:nvPr/>
        </p:nvSpPr>
        <p:spPr>
          <a:xfrm>
            <a:off x="8002540" y="3970944"/>
            <a:ext cx="1084660" cy="230981"/>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rPr>
              <a:t>BRCA1</a:t>
            </a: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rPr>
              <a:t>, 7%</a:t>
            </a:r>
          </a:p>
        </p:txBody>
      </p:sp>
    </p:spTree>
    <p:extLst>
      <p:ext uri="{BB962C8B-B14F-4D97-AF65-F5344CB8AC3E}">
        <p14:creationId xmlns:p14="http://schemas.microsoft.com/office/powerpoint/2010/main" val="21488575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5FB2C-5661-4836-9C35-CD8C94E3DFDD}"/>
              </a:ext>
            </a:extLst>
          </p:cNvPr>
          <p:cNvSpPr>
            <a:spLocks noGrp="1"/>
          </p:cNvSpPr>
          <p:nvPr>
            <p:ph type="title"/>
          </p:nvPr>
        </p:nvSpPr>
        <p:spPr/>
        <p:txBody>
          <a:bodyPr/>
          <a:lstStyle/>
          <a:p>
            <a:r>
              <a:rPr lang="en-GB" b="1" dirty="0"/>
              <a:t>Phase III PROfound: Olaparib vs Physician’s Choice in Progressing mCRPC</a:t>
            </a:r>
          </a:p>
        </p:txBody>
      </p:sp>
      <p:sp>
        <p:nvSpPr>
          <p:cNvPr id="3" name="Content Placeholder 2">
            <a:extLst>
              <a:ext uri="{FF2B5EF4-FFF2-40B4-BE49-F238E27FC236}">
                <a16:creationId xmlns:a16="http://schemas.microsoft.com/office/drawing/2014/main" id="{DB63BB2F-4FE1-4DDD-A6C4-A051FE0891BF}"/>
              </a:ext>
            </a:extLst>
          </p:cNvPr>
          <p:cNvSpPr>
            <a:spLocks noGrp="1"/>
          </p:cNvSpPr>
          <p:nvPr>
            <p:ph idx="1"/>
          </p:nvPr>
        </p:nvSpPr>
        <p:spPr>
          <a:xfrm>
            <a:off x="632508" y="1885127"/>
            <a:ext cx="10877529" cy="4650686"/>
          </a:xfrm>
        </p:spPr>
        <p:txBody>
          <a:bodyPr/>
          <a:lstStyle/>
          <a:p>
            <a:pPr marL="0" indent="0">
              <a:buNone/>
            </a:pPr>
            <a:endParaRPr lang="en-US" dirty="0"/>
          </a:p>
          <a:p>
            <a:pPr marL="0" indent="0">
              <a:buNone/>
            </a:pPr>
            <a:endParaRPr lang="en-US" dirty="0"/>
          </a:p>
          <a:p>
            <a:endParaRPr lang="en-US" dirty="0"/>
          </a:p>
          <a:p>
            <a:endParaRPr lang="en-US" dirty="0"/>
          </a:p>
          <a:p>
            <a:endParaRPr lang="en-US" dirty="0"/>
          </a:p>
          <a:p>
            <a:pPr marL="0" marR="0" lvl="0" indent="0"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lang="en-US" sz="1400" dirty="0"/>
              <a:t>*Enzalutamide 160 mg QD or abiraterone acetate 1000 mg QD plus prednisone 5 mg BID.</a:t>
            </a:r>
            <a:br>
              <a:rPr lang="en-US" sz="1400" dirty="0"/>
            </a:br>
            <a:r>
              <a:rPr kumimoji="0" lang="en-US" altLang="en-US" sz="1600" b="0" i="0" u="none" strike="noStrike" kern="1200" cap="none" spc="0" normalizeH="0" baseline="3000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a:t>
            </a:r>
            <a:r>
              <a:rPr kumimoji="0" lang="en-US" altLang="en-US" sz="1600" b="1" i="1" u="none" strike="noStrike" kern="1200" cap="none" spc="0" normalizeH="0" noProof="0" dirty="0">
                <a:ln>
                  <a:noFill/>
                </a:ln>
                <a:solidFill>
                  <a:srgbClr val="C00000"/>
                </a:solidFill>
                <a:effectLst/>
                <a:uLnTx/>
                <a:uFillTx/>
                <a:latin typeface="Calibri" panose="020F0502020204030204" pitchFamily="34" charset="0"/>
                <a:ea typeface="MS PGothic" panose="020B0600070205080204" pitchFamily="34" charset="-128"/>
                <a:cs typeface="Calibri" panose="020F0502020204030204" pitchFamily="34" charset="0"/>
              </a:rPr>
              <a:t>BRCA1/2, ATM</a:t>
            </a:r>
            <a:r>
              <a:rPr kumimoji="0" lang="en-US" altLang="en-US" sz="1600" b="1" i="0" u="none" strike="noStrike" kern="1200" cap="none" spc="0" normalizeH="0" noProof="0" dirty="0">
                <a:ln>
                  <a:noFill/>
                </a:ln>
                <a:solidFill>
                  <a:srgbClr val="C00000"/>
                </a:solidFill>
                <a:effectLst/>
                <a:uLnTx/>
                <a:uFillTx/>
                <a:latin typeface="Calibri" panose="020F0502020204030204" pitchFamily="34" charset="0"/>
                <a:ea typeface="MS PGothic" panose="020B0600070205080204" pitchFamily="34" charset="-128"/>
                <a:cs typeface="Calibri" panose="020F0502020204030204" pitchFamily="34" charset="0"/>
              </a:rPr>
              <a:t>, </a:t>
            </a:r>
            <a:r>
              <a:rPr kumimoji="0" lang="en-US" sz="1600" b="1" i="1" u="none" strike="noStrike" kern="0" cap="none" spc="0" normalizeH="0" baseline="0" noProof="0" dirty="0">
                <a:ln>
                  <a:noFill/>
                </a:ln>
                <a:solidFill>
                  <a:srgbClr val="C00000"/>
                </a:solidFill>
                <a:effectLst/>
                <a:uLnTx/>
                <a:uFillTx/>
                <a:latin typeface="Calibri" panose="020F0502020204030204" pitchFamily="34" charset="0"/>
                <a:ea typeface="+mn-ea"/>
                <a:cs typeface="+mn-cs"/>
              </a:rPr>
              <a:t>BRIP1, BARD1, CDK12, CHEK1, CHEK2, FANCL, PALB2, PPP2R2A, RAD51B, RAD51C, RA51D, or RAD54L</a:t>
            </a:r>
            <a:r>
              <a:rPr kumimoji="0" lang="en-US" sz="1600" i="1" u="none" strike="noStrike" kern="0" cap="none" spc="0" normalizeH="0" baseline="0" noProof="0" dirty="0">
                <a:ln>
                  <a:noFill/>
                </a:ln>
                <a:effectLst/>
                <a:uLnTx/>
                <a:uFillTx/>
                <a:latin typeface="Calibri" panose="020F0502020204030204" pitchFamily="34" charset="0"/>
                <a:ea typeface="+mn-ea"/>
                <a:cs typeface="+mn-cs"/>
              </a:rPr>
              <a:t>.</a:t>
            </a:r>
            <a:endParaRPr kumimoji="0" lang="en-US" sz="1400" i="1" u="none" strike="noStrike" kern="0" cap="none" spc="0" normalizeH="0" baseline="0" noProof="0" dirty="0">
              <a:ln>
                <a:noFill/>
              </a:ln>
              <a:effectLst/>
              <a:uLnTx/>
              <a:uFillTx/>
              <a:latin typeface="Calibri" panose="020F0502020204030204" pitchFamily="34" charset="0"/>
              <a:ea typeface="+mn-ea"/>
              <a:cs typeface="+mn-cs"/>
            </a:endParaRPr>
          </a:p>
          <a:p>
            <a:pPr>
              <a:spcBef>
                <a:spcPts val="400"/>
              </a:spcBef>
            </a:pPr>
            <a:r>
              <a:rPr lang="en-US" sz="2000" dirty="0"/>
              <a:t>Primary endpoint: radiographic PFS in cohort A by BICR using RECIST 1.1 and PCWG3</a:t>
            </a:r>
          </a:p>
          <a:p>
            <a:pPr>
              <a:spcBef>
                <a:spcPts val="400"/>
              </a:spcBef>
            </a:pPr>
            <a:r>
              <a:rPr lang="en-US" sz="2000" dirty="0"/>
              <a:t>Secondary endpoints: radiographic PFS in both cohorts, confirmed radiographic ORR in cohort A, time to pain progression in cohort A, OS in cohort A</a:t>
            </a:r>
          </a:p>
          <a:p>
            <a:endParaRPr lang="en-US" dirty="0"/>
          </a:p>
        </p:txBody>
      </p:sp>
      <p:graphicFrame>
        <p:nvGraphicFramePr>
          <p:cNvPr id="4" name="Object 3" hidden="1">
            <a:extLst>
              <a:ext uri="{FF2B5EF4-FFF2-40B4-BE49-F238E27FC236}">
                <a16:creationId xmlns:a16="http://schemas.microsoft.com/office/drawing/2014/main" id="{CA3F0B2E-DD75-4591-903B-606B6EBE42DC}"/>
              </a:ext>
            </a:extLst>
          </p:cNvPr>
          <p:cNvGraphicFramePr>
            <a:graphicFrameLocks noChangeAspect="1"/>
          </p:cNvGraphicFramePr>
          <p:nvPr>
            <p:custDataLst>
              <p:tags r:id="rId2"/>
            </p:custDataLst>
          </p:nvPr>
        </p:nvGraphicFramePr>
        <p:xfrm>
          <a:off x="1525588" y="1588"/>
          <a:ext cx="1588" cy="1588"/>
        </p:xfrm>
        <a:graphic>
          <a:graphicData uri="http://schemas.openxmlformats.org/presentationml/2006/ole">
            <mc:AlternateContent xmlns:mc="http://schemas.openxmlformats.org/markup-compatibility/2006">
              <mc:Choice xmlns:v="urn:schemas-microsoft-com:vml" Requires="v">
                <p:oleObj spid="_x0000_s1027" name="think-cell Slide" r:id="rId6" imgW="270" imgH="270" progId="TCLayout.ActiveDocument.1">
                  <p:embed/>
                </p:oleObj>
              </mc:Choice>
              <mc:Fallback>
                <p:oleObj name="think-cell Slide" r:id="rId6" imgW="270" imgH="270" progId="TCLayout.ActiveDocument.1">
                  <p:embed/>
                  <p:pic>
                    <p:nvPicPr>
                      <p:cNvPr id="4" name="Object 3" hidden="1">
                        <a:extLst>
                          <a:ext uri="{FF2B5EF4-FFF2-40B4-BE49-F238E27FC236}">
                            <a16:creationId xmlns:a16="http://schemas.microsoft.com/office/drawing/2014/main" id="{CA3F0B2E-DD75-4591-903B-606B6EBE42DC}"/>
                          </a:ext>
                        </a:extLst>
                      </p:cNvPr>
                      <p:cNvPicPr/>
                      <p:nvPr/>
                    </p:nvPicPr>
                    <p:blipFill>
                      <a:blip r:embed="rId7"/>
                      <a:stretch>
                        <a:fillRect/>
                      </a:stretch>
                    </p:blipFill>
                    <p:spPr>
                      <a:xfrm>
                        <a:off x="1525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23C4623D-A1F0-405F-B135-B695DACD1EC4}"/>
              </a:ext>
            </a:extLst>
          </p:cNvPr>
          <p:cNvSpPr/>
          <p:nvPr>
            <p:custDataLst>
              <p:tags r:id="rId3"/>
            </p:custDataLst>
          </p:nvPr>
        </p:nvSpPr>
        <p:spPr>
          <a:xfrm>
            <a:off x="152400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2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panose="020B0604020202020204" pitchFamily="34" charset="0"/>
            </a:endParaRPr>
          </a:p>
        </p:txBody>
      </p:sp>
      <p:grpSp>
        <p:nvGrpSpPr>
          <p:cNvPr id="10" name="Group 7">
            <a:extLst>
              <a:ext uri="{FF2B5EF4-FFF2-40B4-BE49-F238E27FC236}">
                <a16:creationId xmlns:a16="http://schemas.microsoft.com/office/drawing/2014/main" id="{F8F03157-92E5-48EC-8F82-6F0E1A6620BB}"/>
              </a:ext>
            </a:extLst>
          </p:cNvPr>
          <p:cNvGrpSpPr>
            <a:grpSpLocks/>
          </p:cNvGrpSpPr>
          <p:nvPr/>
        </p:nvGrpSpPr>
        <p:grpSpPr bwMode="auto">
          <a:xfrm>
            <a:off x="9389569" y="6216652"/>
            <a:ext cx="2488502" cy="447822"/>
            <a:chOff x="9527309" y="3551529"/>
            <a:chExt cx="2488502" cy="448324"/>
          </a:xfrm>
        </p:grpSpPr>
        <p:pic>
          <p:nvPicPr>
            <p:cNvPr id="11" name="Picture 9">
              <a:extLst>
                <a:ext uri="{FF2B5EF4-FFF2-40B4-BE49-F238E27FC236}">
                  <a16:creationId xmlns:a16="http://schemas.microsoft.com/office/drawing/2014/main" id="{AED85B8A-7A6C-4786-9251-0DFF6858E6E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CE4E8E93-6E0E-482E-B561-AABD81B7FA3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9"/>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
        <p:nvSpPr>
          <p:cNvPr id="13" name="Text Box 15">
            <a:extLst>
              <a:ext uri="{FF2B5EF4-FFF2-40B4-BE49-F238E27FC236}">
                <a16:creationId xmlns:a16="http://schemas.microsoft.com/office/drawing/2014/main" id="{B3B30DB6-5382-4F59-8E9A-B828C6172BE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de Bono. NEJM. 2020;382:2091.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14" name="Text Box 45">
            <a:extLst>
              <a:ext uri="{FF2B5EF4-FFF2-40B4-BE49-F238E27FC236}">
                <a16:creationId xmlns:a16="http://schemas.microsoft.com/office/drawing/2014/main" id="{78592823-3D35-40D1-9DA5-B16D41BEBE4D}"/>
              </a:ext>
            </a:extLst>
          </p:cNvPr>
          <p:cNvSpPr txBox="1">
            <a:spLocks noChangeArrowheads="1"/>
          </p:cNvSpPr>
          <p:nvPr/>
        </p:nvSpPr>
        <p:spPr bwMode="auto">
          <a:xfrm>
            <a:off x="666704" y="2778697"/>
            <a:ext cx="197921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609493"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Patients with mCRPC and progression on prior NHA; </a:t>
            </a:r>
            <a:r>
              <a:rPr kumimoji="0" lang="en-US" altLang="en-US" sz="1600" b="0" i="0" u="none" strike="noStrike" kern="1200" cap="none" spc="0" normalizeH="0" baseline="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harboring</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 gene alterations with a role in HRR</a:t>
            </a:r>
            <a:r>
              <a:rPr kumimoji="0" lang="en-GB" altLang="en-US" sz="1600" b="0" i="0" u="none" strike="noStrike" kern="1200" cap="none" spc="0" normalizeH="0" baseline="3000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a:t>
            </a:r>
          </a:p>
          <a:p>
            <a:pPr marL="0" marR="0" lvl="0" indent="0" algn="ctr" defTabSz="609493"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(N = 387)</a:t>
            </a:r>
          </a:p>
        </p:txBody>
      </p:sp>
      <p:sp>
        <p:nvSpPr>
          <p:cNvPr id="15" name="Rectangle 49">
            <a:extLst>
              <a:ext uri="{FF2B5EF4-FFF2-40B4-BE49-F238E27FC236}">
                <a16:creationId xmlns:a16="http://schemas.microsoft.com/office/drawing/2014/main" id="{5258998B-4349-40FB-A29E-F7FCEB88385A}"/>
              </a:ext>
            </a:extLst>
          </p:cNvPr>
          <p:cNvSpPr>
            <a:spLocks noChangeArrowheads="1"/>
          </p:cNvSpPr>
          <p:nvPr/>
        </p:nvSpPr>
        <p:spPr bwMode="auto">
          <a:xfrm>
            <a:off x="5568407" y="1961826"/>
            <a:ext cx="2667728" cy="61675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Olaparib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 300 mg BID</a:t>
            </a:r>
            <a:endPar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endParaRPr>
          </a:p>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(n = 162</a:t>
            </a: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a:t>
            </a:r>
          </a:p>
        </p:txBody>
      </p:sp>
      <p:sp>
        <p:nvSpPr>
          <p:cNvPr id="16" name="Rectangle 50">
            <a:extLst>
              <a:ext uri="{FF2B5EF4-FFF2-40B4-BE49-F238E27FC236}">
                <a16:creationId xmlns:a16="http://schemas.microsoft.com/office/drawing/2014/main" id="{9F7A3E42-59DA-4078-BC3B-175CEE0436D2}"/>
              </a:ext>
            </a:extLst>
          </p:cNvPr>
          <p:cNvSpPr>
            <a:spLocks noChangeArrowheads="1"/>
          </p:cNvSpPr>
          <p:nvPr/>
        </p:nvSpPr>
        <p:spPr bwMode="auto">
          <a:xfrm>
            <a:off x="5589173" y="2675018"/>
            <a:ext cx="2646962" cy="567905"/>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Physician’s Choice*</a:t>
            </a:r>
          </a:p>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(n = 83)</a:t>
            </a:r>
          </a:p>
        </p:txBody>
      </p:sp>
      <p:sp>
        <p:nvSpPr>
          <p:cNvPr id="17" name="Line 53">
            <a:extLst>
              <a:ext uri="{FF2B5EF4-FFF2-40B4-BE49-F238E27FC236}">
                <a16:creationId xmlns:a16="http://schemas.microsoft.com/office/drawing/2014/main" id="{4AAF39E8-D461-48EB-99FD-B48D22942E53}"/>
              </a:ext>
            </a:extLst>
          </p:cNvPr>
          <p:cNvSpPr>
            <a:spLocks noChangeShapeType="1"/>
          </p:cNvSpPr>
          <p:nvPr/>
        </p:nvSpPr>
        <p:spPr bwMode="auto">
          <a:xfrm>
            <a:off x="4877636" y="2825960"/>
            <a:ext cx="466725"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60949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18" name="Line 54">
            <a:extLst>
              <a:ext uri="{FF2B5EF4-FFF2-40B4-BE49-F238E27FC236}">
                <a16:creationId xmlns:a16="http://schemas.microsoft.com/office/drawing/2014/main" id="{C85AB391-8C17-4090-9AC6-A7C68CEFD1C1}"/>
              </a:ext>
            </a:extLst>
          </p:cNvPr>
          <p:cNvSpPr>
            <a:spLocks noChangeShapeType="1"/>
          </p:cNvSpPr>
          <p:nvPr/>
        </p:nvSpPr>
        <p:spPr bwMode="auto">
          <a:xfrm flipV="1">
            <a:off x="4897543" y="2347744"/>
            <a:ext cx="466725"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60949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19" name="TextBox 2">
            <a:extLst>
              <a:ext uri="{FF2B5EF4-FFF2-40B4-BE49-F238E27FC236}">
                <a16:creationId xmlns:a16="http://schemas.microsoft.com/office/drawing/2014/main" id="{9E52ACD9-3D21-479D-9FB4-BB09B4CDE198}"/>
              </a:ext>
            </a:extLst>
          </p:cNvPr>
          <p:cNvSpPr txBox="1">
            <a:spLocks noChangeArrowheads="1"/>
          </p:cNvSpPr>
          <p:nvPr/>
        </p:nvSpPr>
        <p:spPr bwMode="auto">
          <a:xfrm>
            <a:off x="4896899" y="2578583"/>
            <a:ext cx="700087"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35000"/>
              </a:spcBef>
              <a:spcAft>
                <a:spcPct val="25000"/>
              </a:spcAft>
              <a:buClr>
                <a:srgbClr val="8B3D9A"/>
              </a:buClr>
              <a:buSzTx/>
              <a:buFontTx/>
              <a:buNone/>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2:1</a:t>
            </a:r>
          </a:p>
        </p:txBody>
      </p:sp>
      <p:sp>
        <p:nvSpPr>
          <p:cNvPr id="23" name="Rectangle 49">
            <a:extLst>
              <a:ext uri="{FF2B5EF4-FFF2-40B4-BE49-F238E27FC236}">
                <a16:creationId xmlns:a16="http://schemas.microsoft.com/office/drawing/2014/main" id="{84474A1B-F31E-40F2-AA23-9E25A6BD39C4}"/>
              </a:ext>
            </a:extLst>
          </p:cNvPr>
          <p:cNvSpPr>
            <a:spLocks noChangeArrowheads="1"/>
          </p:cNvSpPr>
          <p:nvPr/>
        </p:nvSpPr>
        <p:spPr bwMode="auto">
          <a:xfrm>
            <a:off x="5596986" y="3339358"/>
            <a:ext cx="2629769" cy="567904"/>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Olaparib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 300 mg BID</a:t>
            </a:r>
            <a:endPar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endParaRPr>
          </a:p>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(n = 94</a:t>
            </a: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a:t>
            </a:r>
          </a:p>
        </p:txBody>
      </p:sp>
      <p:sp>
        <p:nvSpPr>
          <p:cNvPr id="24" name="Rectangle 50">
            <a:extLst>
              <a:ext uri="{FF2B5EF4-FFF2-40B4-BE49-F238E27FC236}">
                <a16:creationId xmlns:a16="http://schemas.microsoft.com/office/drawing/2014/main" id="{F8EEB34D-FEE3-465A-830E-54561B6A1E76}"/>
              </a:ext>
            </a:extLst>
          </p:cNvPr>
          <p:cNvSpPr>
            <a:spLocks noChangeArrowheads="1"/>
          </p:cNvSpPr>
          <p:nvPr/>
        </p:nvSpPr>
        <p:spPr bwMode="auto">
          <a:xfrm>
            <a:off x="5606366" y="4003697"/>
            <a:ext cx="2629768" cy="567904"/>
          </a:xfrm>
          <a:prstGeom prst="rect">
            <a:avLst/>
          </a:prstGeom>
          <a:solidFill>
            <a:schemeClr val="accent6"/>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Physician’s Choice*</a:t>
            </a:r>
          </a:p>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(n = 48)</a:t>
            </a:r>
          </a:p>
        </p:txBody>
      </p:sp>
      <p:sp>
        <p:nvSpPr>
          <p:cNvPr id="26" name="Rectangle 49">
            <a:extLst>
              <a:ext uri="{FF2B5EF4-FFF2-40B4-BE49-F238E27FC236}">
                <a16:creationId xmlns:a16="http://schemas.microsoft.com/office/drawing/2014/main" id="{A10AA556-EF00-498C-A3DD-582126124B94}"/>
              </a:ext>
            </a:extLst>
          </p:cNvPr>
          <p:cNvSpPr>
            <a:spLocks noChangeArrowheads="1"/>
          </p:cNvSpPr>
          <p:nvPr/>
        </p:nvSpPr>
        <p:spPr bwMode="auto">
          <a:xfrm>
            <a:off x="3137055" y="2300452"/>
            <a:ext cx="1593490" cy="970309"/>
          </a:xfrm>
          <a:prstGeom prst="rect">
            <a:avLst/>
          </a:prstGeom>
          <a:solidFill>
            <a:schemeClr val="tx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Cohort A: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BRCA1, </a:t>
            </a:r>
          </a:p>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BRCA2</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 or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ATM </a:t>
            </a:r>
            <a:b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alterations</a:t>
            </a:r>
          </a:p>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(n = 245)</a:t>
            </a:r>
          </a:p>
        </p:txBody>
      </p:sp>
      <p:sp>
        <p:nvSpPr>
          <p:cNvPr id="27" name="Rectangle 49">
            <a:extLst>
              <a:ext uri="{FF2B5EF4-FFF2-40B4-BE49-F238E27FC236}">
                <a16:creationId xmlns:a16="http://schemas.microsoft.com/office/drawing/2014/main" id="{8EBB8653-38A0-459C-B10D-817E99A56B59}"/>
              </a:ext>
            </a:extLst>
          </p:cNvPr>
          <p:cNvSpPr>
            <a:spLocks noChangeArrowheads="1"/>
          </p:cNvSpPr>
          <p:nvPr/>
        </p:nvSpPr>
        <p:spPr bwMode="auto">
          <a:xfrm>
            <a:off x="3137054" y="3403619"/>
            <a:ext cx="1593490" cy="970309"/>
          </a:xfrm>
          <a:prstGeom prst="rect">
            <a:avLst/>
          </a:prstGeom>
          <a:solidFill>
            <a:schemeClr val="tx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Cohort B: Other </a:t>
            </a:r>
          </a:p>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alterations</a:t>
            </a:r>
            <a:endParaRPr kumimoji="0" lang="en-US" altLang="en-US" sz="1600" b="0" i="0" u="none" strike="noStrike" kern="1200" cap="none" spc="0" normalizeH="0" baseline="3000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endParaRPr>
          </a:p>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(n = 142)</a:t>
            </a:r>
          </a:p>
        </p:txBody>
      </p:sp>
      <p:sp>
        <p:nvSpPr>
          <p:cNvPr id="28" name="Line 53">
            <a:extLst>
              <a:ext uri="{FF2B5EF4-FFF2-40B4-BE49-F238E27FC236}">
                <a16:creationId xmlns:a16="http://schemas.microsoft.com/office/drawing/2014/main" id="{450CD92A-70EB-43CE-8893-3D0E1F54C274}"/>
              </a:ext>
            </a:extLst>
          </p:cNvPr>
          <p:cNvSpPr>
            <a:spLocks noChangeShapeType="1"/>
          </p:cNvSpPr>
          <p:nvPr/>
        </p:nvSpPr>
        <p:spPr bwMode="auto">
          <a:xfrm>
            <a:off x="4816396" y="4083651"/>
            <a:ext cx="466725"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60949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29" name="Line 54">
            <a:extLst>
              <a:ext uri="{FF2B5EF4-FFF2-40B4-BE49-F238E27FC236}">
                <a16:creationId xmlns:a16="http://schemas.microsoft.com/office/drawing/2014/main" id="{4C988600-EF55-4677-B464-F5D20E7CC891}"/>
              </a:ext>
            </a:extLst>
          </p:cNvPr>
          <p:cNvSpPr>
            <a:spLocks noChangeShapeType="1"/>
          </p:cNvSpPr>
          <p:nvPr/>
        </p:nvSpPr>
        <p:spPr bwMode="auto">
          <a:xfrm flipV="1">
            <a:off x="4816396" y="3483575"/>
            <a:ext cx="466725"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60949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30" name="TextBox 2">
            <a:extLst>
              <a:ext uri="{FF2B5EF4-FFF2-40B4-BE49-F238E27FC236}">
                <a16:creationId xmlns:a16="http://schemas.microsoft.com/office/drawing/2014/main" id="{DADDD383-4EBE-439C-B488-48A171B196D0}"/>
              </a:ext>
            </a:extLst>
          </p:cNvPr>
          <p:cNvSpPr txBox="1">
            <a:spLocks noChangeArrowheads="1"/>
          </p:cNvSpPr>
          <p:nvPr/>
        </p:nvSpPr>
        <p:spPr bwMode="auto">
          <a:xfrm>
            <a:off x="4806871" y="3791550"/>
            <a:ext cx="700087"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35000"/>
              </a:spcBef>
              <a:spcAft>
                <a:spcPct val="25000"/>
              </a:spcAft>
              <a:buClr>
                <a:srgbClr val="8B3D9A"/>
              </a:buClr>
              <a:buSzTx/>
              <a:buFontTx/>
              <a:buNone/>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2:1</a:t>
            </a:r>
          </a:p>
        </p:txBody>
      </p:sp>
      <p:grpSp>
        <p:nvGrpSpPr>
          <p:cNvPr id="24583" name="Group 24582">
            <a:extLst>
              <a:ext uri="{FF2B5EF4-FFF2-40B4-BE49-F238E27FC236}">
                <a16:creationId xmlns:a16="http://schemas.microsoft.com/office/drawing/2014/main" id="{E022A3CE-3660-4525-BC0E-5733D6126F93}"/>
              </a:ext>
            </a:extLst>
          </p:cNvPr>
          <p:cNvGrpSpPr/>
          <p:nvPr/>
        </p:nvGrpSpPr>
        <p:grpSpPr>
          <a:xfrm>
            <a:off x="2780159" y="2778696"/>
            <a:ext cx="310896" cy="1084733"/>
            <a:chOff x="2706624" y="3091909"/>
            <a:chExt cx="310896" cy="1728548"/>
          </a:xfrm>
        </p:grpSpPr>
        <p:cxnSp>
          <p:nvCxnSpPr>
            <p:cNvPr id="31" name="Straight Connector 30">
              <a:extLst>
                <a:ext uri="{FF2B5EF4-FFF2-40B4-BE49-F238E27FC236}">
                  <a16:creationId xmlns:a16="http://schemas.microsoft.com/office/drawing/2014/main" id="{8109CF96-E782-4B47-804C-8795A8AAB18F}"/>
                </a:ext>
              </a:extLst>
            </p:cNvPr>
            <p:cNvCxnSpPr/>
            <p:nvPr/>
          </p:nvCxnSpPr>
          <p:spPr bwMode="auto">
            <a:xfrm>
              <a:off x="2726032" y="3098818"/>
              <a:ext cx="0" cy="1721639"/>
            </a:xfrm>
            <a:prstGeom prst="line">
              <a:avLst/>
            </a:prstGeom>
            <a:noFill/>
            <a:ln w="28575" cap="flat" cmpd="sng" algn="ctr">
              <a:solidFill>
                <a:schemeClr val="bg1"/>
              </a:solidFill>
              <a:prstDash val="solid"/>
              <a:round/>
              <a:headEnd type="none" w="med" len="med"/>
              <a:tailEnd type="none" w="med" len="med"/>
            </a:ln>
            <a:effectLst/>
          </p:spPr>
        </p:cxnSp>
        <p:cxnSp>
          <p:nvCxnSpPr>
            <p:cNvPr id="24577" name="Straight Connector 24576">
              <a:extLst>
                <a:ext uri="{FF2B5EF4-FFF2-40B4-BE49-F238E27FC236}">
                  <a16:creationId xmlns:a16="http://schemas.microsoft.com/office/drawing/2014/main" id="{CA749D7F-68D1-413F-A5D6-4B1141F69FA2}"/>
                </a:ext>
              </a:extLst>
            </p:cNvPr>
            <p:cNvCxnSpPr>
              <a:cxnSpLocks/>
            </p:cNvCxnSpPr>
            <p:nvPr/>
          </p:nvCxnSpPr>
          <p:spPr bwMode="auto">
            <a:xfrm>
              <a:off x="2706624" y="4813548"/>
              <a:ext cx="310896" cy="0"/>
            </a:xfrm>
            <a:prstGeom prst="line">
              <a:avLst/>
            </a:prstGeom>
            <a:noFill/>
            <a:ln w="28575" cap="flat" cmpd="sng" algn="ctr">
              <a:solidFill>
                <a:schemeClr val="bg1"/>
              </a:solidFill>
              <a:prstDash val="solid"/>
              <a:round/>
              <a:headEnd type="none" w="med" len="med"/>
              <a:tailEnd type="none" w="med" len="med"/>
            </a:ln>
            <a:effectLst/>
          </p:spPr>
        </p:cxnSp>
        <p:cxnSp>
          <p:nvCxnSpPr>
            <p:cNvPr id="24579" name="Straight Connector 24578">
              <a:extLst>
                <a:ext uri="{FF2B5EF4-FFF2-40B4-BE49-F238E27FC236}">
                  <a16:creationId xmlns:a16="http://schemas.microsoft.com/office/drawing/2014/main" id="{EB0C13FE-7A2F-4954-A8E5-3A89E01739D2}"/>
                </a:ext>
              </a:extLst>
            </p:cNvPr>
            <p:cNvCxnSpPr/>
            <p:nvPr/>
          </p:nvCxnSpPr>
          <p:spPr bwMode="auto">
            <a:xfrm flipV="1">
              <a:off x="2706624" y="3091909"/>
              <a:ext cx="310896" cy="6909"/>
            </a:xfrm>
            <a:prstGeom prst="line">
              <a:avLst/>
            </a:prstGeom>
            <a:noFill/>
            <a:ln w="28575" cap="flat" cmpd="sng" algn="ctr">
              <a:solidFill>
                <a:schemeClr val="bg1"/>
              </a:solidFill>
              <a:prstDash val="solid"/>
              <a:round/>
              <a:headEnd type="none" w="med" len="med"/>
              <a:tailEnd type="none" w="med" len="med"/>
            </a:ln>
            <a:effectLst/>
          </p:spPr>
        </p:cxnSp>
      </p:grpSp>
      <p:cxnSp>
        <p:nvCxnSpPr>
          <p:cNvPr id="7" name="Straight Arrow Connector 6">
            <a:extLst>
              <a:ext uri="{FF2B5EF4-FFF2-40B4-BE49-F238E27FC236}">
                <a16:creationId xmlns:a16="http://schemas.microsoft.com/office/drawing/2014/main" id="{D46CDE14-5A4A-4F9C-BD07-D5273C6CD22A}"/>
              </a:ext>
            </a:extLst>
          </p:cNvPr>
          <p:cNvCxnSpPr/>
          <p:nvPr/>
        </p:nvCxnSpPr>
        <p:spPr bwMode="auto">
          <a:xfrm>
            <a:off x="5130905" y="1826901"/>
            <a:ext cx="0" cy="494955"/>
          </a:xfrm>
          <a:prstGeom prst="straightConnector1">
            <a:avLst/>
          </a:prstGeom>
          <a:noFill/>
          <a:ln w="28575" cap="flat" cmpd="sng" algn="ctr">
            <a:solidFill>
              <a:schemeClr val="bg1"/>
            </a:solidFill>
            <a:prstDash val="solid"/>
            <a:round/>
            <a:headEnd type="none" w="med" len="med"/>
            <a:tailEnd type="triangle"/>
          </a:ln>
          <a:effectLst/>
        </p:spPr>
      </p:cxnSp>
      <p:sp>
        <p:nvSpPr>
          <p:cNvPr id="8" name="TextBox 7">
            <a:extLst>
              <a:ext uri="{FF2B5EF4-FFF2-40B4-BE49-F238E27FC236}">
                <a16:creationId xmlns:a16="http://schemas.microsoft.com/office/drawing/2014/main" id="{701AB641-8C87-48C3-AAAE-987D7AC45B23}"/>
              </a:ext>
            </a:extLst>
          </p:cNvPr>
          <p:cNvSpPr txBox="1"/>
          <p:nvPr/>
        </p:nvSpPr>
        <p:spPr bwMode="auto">
          <a:xfrm>
            <a:off x="3440719" y="1430397"/>
            <a:ext cx="36124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1" u="none" strike="noStrike" kern="1200" cap="none" spc="0" normalizeH="0" baseline="0" dirty="0">
                <a:ln>
                  <a:noFill/>
                </a:ln>
                <a:solidFill>
                  <a:srgbClr val="000000"/>
                </a:solidFill>
                <a:effectLst/>
                <a:uLnTx/>
                <a:uFillTx/>
                <a:latin typeface="Calibri" panose="020F0502020204030204" pitchFamily="34" charset="0"/>
                <a:ea typeface="+mn-ea"/>
                <a:cs typeface="Calibri" panose="020F0502020204030204" pitchFamily="34" charset="0"/>
              </a:rPr>
              <a:t>Stratified by previous taxane (yes vs no) and measurable disease (yes vs no)</a:t>
            </a:r>
          </a:p>
        </p:txBody>
      </p:sp>
      <p:sp>
        <p:nvSpPr>
          <p:cNvPr id="9" name="TextBox 8">
            <a:extLst>
              <a:ext uri="{FF2B5EF4-FFF2-40B4-BE49-F238E27FC236}">
                <a16:creationId xmlns:a16="http://schemas.microsoft.com/office/drawing/2014/main" id="{554C1953-E34A-4888-9F04-DF92ED45B7C1}"/>
              </a:ext>
            </a:extLst>
          </p:cNvPr>
          <p:cNvSpPr txBox="1"/>
          <p:nvPr/>
        </p:nvSpPr>
        <p:spPr bwMode="auto">
          <a:xfrm>
            <a:off x="8400535" y="3767754"/>
            <a:ext cx="978340" cy="52322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PD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by BICR</a:t>
            </a:r>
          </a:p>
        </p:txBody>
      </p:sp>
      <p:cxnSp>
        <p:nvCxnSpPr>
          <p:cNvPr id="44" name="Straight Connector 43">
            <a:extLst>
              <a:ext uri="{FF2B5EF4-FFF2-40B4-BE49-F238E27FC236}">
                <a16:creationId xmlns:a16="http://schemas.microsoft.com/office/drawing/2014/main" id="{4CF1AF1E-79EF-4EE1-820E-EE6C55C88835}"/>
              </a:ext>
            </a:extLst>
          </p:cNvPr>
          <p:cNvCxnSpPr/>
          <p:nvPr/>
        </p:nvCxnSpPr>
        <p:spPr bwMode="auto">
          <a:xfrm>
            <a:off x="8318673" y="4430373"/>
            <a:ext cx="571032" cy="0"/>
          </a:xfrm>
          <a:prstGeom prst="line">
            <a:avLst/>
          </a:prstGeom>
          <a:noFill/>
          <a:ln w="28575" cap="flat" cmpd="sng" algn="ctr">
            <a:solidFill>
              <a:schemeClr val="bg1"/>
            </a:solidFill>
            <a:prstDash val="sysDash"/>
            <a:round/>
            <a:headEnd type="none" w="med" len="med"/>
            <a:tailEnd type="none" w="med" len="med"/>
          </a:ln>
          <a:effectLst/>
        </p:spPr>
      </p:cxnSp>
      <p:cxnSp>
        <p:nvCxnSpPr>
          <p:cNvPr id="46" name="Straight Connector 45">
            <a:extLst>
              <a:ext uri="{FF2B5EF4-FFF2-40B4-BE49-F238E27FC236}">
                <a16:creationId xmlns:a16="http://schemas.microsoft.com/office/drawing/2014/main" id="{C5516B0E-0512-44E5-9A58-4D632DA801DC}"/>
              </a:ext>
            </a:extLst>
          </p:cNvPr>
          <p:cNvCxnSpPr/>
          <p:nvPr/>
        </p:nvCxnSpPr>
        <p:spPr bwMode="auto">
          <a:xfrm flipV="1">
            <a:off x="8889705" y="4217327"/>
            <a:ext cx="0" cy="213046"/>
          </a:xfrm>
          <a:prstGeom prst="line">
            <a:avLst/>
          </a:prstGeom>
          <a:noFill/>
          <a:ln w="28575" cap="flat" cmpd="sng" algn="ctr">
            <a:solidFill>
              <a:schemeClr val="bg1"/>
            </a:solidFill>
            <a:prstDash val="sysDash"/>
            <a:round/>
            <a:headEnd type="none" w="med" len="med"/>
            <a:tailEnd type="none" w="med" len="med"/>
          </a:ln>
          <a:effectLst/>
        </p:spPr>
      </p:cxnSp>
      <p:cxnSp>
        <p:nvCxnSpPr>
          <p:cNvPr id="51" name="Straight Connector 50">
            <a:extLst>
              <a:ext uri="{FF2B5EF4-FFF2-40B4-BE49-F238E27FC236}">
                <a16:creationId xmlns:a16="http://schemas.microsoft.com/office/drawing/2014/main" id="{7981DC12-7922-4DB6-85BC-700521CF00D1}"/>
              </a:ext>
            </a:extLst>
          </p:cNvPr>
          <p:cNvCxnSpPr/>
          <p:nvPr/>
        </p:nvCxnSpPr>
        <p:spPr bwMode="auto">
          <a:xfrm flipV="1">
            <a:off x="8882006" y="3623469"/>
            <a:ext cx="0" cy="213046"/>
          </a:xfrm>
          <a:prstGeom prst="line">
            <a:avLst/>
          </a:prstGeom>
          <a:noFill/>
          <a:ln w="28575" cap="flat" cmpd="sng" algn="ctr">
            <a:solidFill>
              <a:schemeClr val="bg1"/>
            </a:solidFill>
            <a:prstDash val="sysDash"/>
            <a:round/>
            <a:headEnd type="none" w="med" len="med"/>
            <a:tailEnd type="none" w="med" len="med"/>
          </a:ln>
          <a:effectLst/>
        </p:spPr>
      </p:cxnSp>
      <p:cxnSp>
        <p:nvCxnSpPr>
          <p:cNvPr id="48" name="Straight Arrow Connector 47">
            <a:extLst>
              <a:ext uri="{FF2B5EF4-FFF2-40B4-BE49-F238E27FC236}">
                <a16:creationId xmlns:a16="http://schemas.microsoft.com/office/drawing/2014/main" id="{9F7D5746-3951-43E3-8A26-98FBEFED953B}"/>
              </a:ext>
            </a:extLst>
          </p:cNvPr>
          <p:cNvCxnSpPr/>
          <p:nvPr/>
        </p:nvCxnSpPr>
        <p:spPr bwMode="auto">
          <a:xfrm flipH="1">
            <a:off x="8318673" y="3623310"/>
            <a:ext cx="571032" cy="0"/>
          </a:xfrm>
          <a:prstGeom prst="straightConnector1">
            <a:avLst/>
          </a:prstGeom>
          <a:noFill/>
          <a:ln w="28575" cap="flat" cmpd="sng" algn="ctr">
            <a:solidFill>
              <a:schemeClr val="bg1"/>
            </a:solidFill>
            <a:prstDash val="sysDash"/>
            <a:round/>
            <a:headEnd type="none" w="med" len="med"/>
            <a:tailEnd type="triangle"/>
          </a:ln>
          <a:effectLst/>
        </p:spPr>
      </p:cxnSp>
      <p:sp>
        <p:nvSpPr>
          <p:cNvPr id="54" name="TextBox 53">
            <a:extLst>
              <a:ext uri="{FF2B5EF4-FFF2-40B4-BE49-F238E27FC236}">
                <a16:creationId xmlns:a16="http://schemas.microsoft.com/office/drawing/2014/main" id="{985C61D6-7EB7-45F4-A069-8C066B5EAAC6}"/>
              </a:ext>
            </a:extLst>
          </p:cNvPr>
          <p:cNvSpPr txBox="1"/>
          <p:nvPr/>
        </p:nvSpPr>
        <p:spPr bwMode="auto">
          <a:xfrm>
            <a:off x="8400535" y="2474111"/>
            <a:ext cx="978340" cy="52322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PD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by BICR</a:t>
            </a:r>
          </a:p>
        </p:txBody>
      </p:sp>
      <p:cxnSp>
        <p:nvCxnSpPr>
          <p:cNvPr id="55" name="Straight Connector 54">
            <a:extLst>
              <a:ext uri="{FF2B5EF4-FFF2-40B4-BE49-F238E27FC236}">
                <a16:creationId xmlns:a16="http://schemas.microsoft.com/office/drawing/2014/main" id="{A4CD8AFB-064F-4DE7-A19F-3A598AD79F40}"/>
              </a:ext>
            </a:extLst>
          </p:cNvPr>
          <p:cNvCxnSpPr/>
          <p:nvPr/>
        </p:nvCxnSpPr>
        <p:spPr bwMode="auto">
          <a:xfrm>
            <a:off x="8318673" y="3136730"/>
            <a:ext cx="571032" cy="0"/>
          </a:xfrm>
          <a:prstGeom prst="line">
            <a:avLst/>
          </a:prstGeom>
          <a:noFill/>
          <a:ln w="28575" cap="flat" cmpd="sng" algn="ctr">
            <a:solidFill>
              <a:schemeClr val="bg1"/>
            </a:solidFill>
            <a:prstDash val="sysDash"/>
            <a:round/>
            <a:headEnd type="none" w="med" len="med"/>
            <a:tailEnd type="none" w="med" len="med"/>
          </a:ln>
          <a:effectLst/>
        </p:spPr>
      </p:cxnSp>
      <p:cxnSp>
        <p:nvCxnSpPr>
          <p:cNvPr id="56" name="Straight Connector 55">
            <a:extLst>
              <a:ext uri="{FF2B5EF4-FFF2-40B4-BE49-F238E27FC236}">
                <a16:creationId xmlns:a16="http://schemas.microsoft.com/office/drawing/2014/main" id="{77CDA198-BB83-44B2-BE70-E068F8E4DF19}"/>
              </a:ext>
            </a:extLst>
          </p:cNvPr>
          <p:cNvCxnSpPr/>
          <p:nvPr/>
        </p:nvCxnSpPr>
        <p:spPr bwMode="auto">
          <a:xfrm flipV="1">
            <a:off x="8889705" y="2923684"/>
            <a:ext cx="0" cy="213046"/>
          </a:xfrm>
          <a:prstGeom prst="line">
            <a:avLst/>
          </a:prstGeom>
          <a:noFill/>
          <a:ln w="28575" cap="flat" cmpd="sng" algn="ctr">
            <a:solidFill>
              <a:schemeClr val="bg1"/>
            </a:solidFill>
            <a:prstDash val="sysDash"/>
            <a:round/>
            <a:headEnd type="none" w="med" len="med"/>
            <a:tailEnd type="none" w="med" len="med"/>
          </a:ln>
          <a:effectLst/>
        </p:spPr>
      </p:cxnSp>
      <p:cxnSp>
        <p:nvCxnSpPr>
          <p:cNvPr id="57" name="Straight Connector 56">
            <a:extLst>
              <a:ext uri="{FF2B5EF4-FFF2-40B4-BE49-F238E27FC236}">
                <a16:creationId xmlns:a16="http://schemas.microsoft.com/office/drawing/2014/main" id="{972673E0-C472-4A05-AC33-CA134D660E43}"/>
              </a:ext>
            </a:extLst>
          </p:cNvPr>
          <p:cNvCxnSpPr/>
          <p:nvPr/>
        </p:nvCxnSpPr>
        <p:spPr bwMode="auto">
          <a:xfrm flipV="1">
            <a:off x="8882006" y="2329826"/>
            <a:ext cx="0" cy="213046"/>
          </a:xfrm>
          <a:prstGeom prst="line">
            <a:avLst/>
          </a:prstGeom>
          <a:noFill/>
          <a:ln w="28575" cap="flat" cmpd="sng" algn="ctr">
            <a:solidFill>
              <a:schemeClr val="bg1"/>
            </a:solidFill>
            <a:prstDash val="sysDash"/>
            <a:round/>
            <a:headEnd type="none" w="med" len="med"/>
            <a:tailEnd type="none" w="med" len="med"/>
          </a:ln>
          <a:effectLst/>
        </p:spPr>
      </p:cxnSp>
      <p:cxnSp>
        <p:nvCxnSpPr>
          <p:cNvPr id="58" name="Straight Arrow Connector 57">
            <a:extLst>
              <a:ext uri="{FF2B5EF4-FFF2-40B4-BE49-F238E27FC236}">
                <a16:creationId xmlns:a16="http://schemas.microsoft.com/office/drawing/2014/main" id="{A29F5A80-E0A7-49F0-9E0D-A2FD231C1547}"/>
              </a:ext>
            </a:extLst>
          </p:cNvPr>
          <p:cNvCxnSpPr/>
          <p:nvPr/>
        </p:nvCxnSpPr>
        <p:spPr bwMode="auto">
          <a:xfrm flipH="1">
            <a:off x="8318673" y="2329667"/>
            <a:ext cx="571032" cy="0"/>
          </a:xfrm>
          <a:prstGeom prst="straightConnector1">
            <a:avLst/>
          </a:prstGeom>
          <a:noFill/>
          <a:ln w="28575" cap="flat" cmpd="sng" algn="ctr">
            <a:solidFill>
              <a:schemeClr val="bg1"/>
            </a:solidFill>
            <a:prstDash val="sysDash"/>
            <a:round/>
            <a:headEnd type="none" w="med" len="med"/>
            <a:tailEnd type="triangle"/>
          </a:ln>
          <a:effectLst/>
        </p:spPr>
      </p:cxnSp>
      <p:sp>
        <p:nvSpPr>
          <p:cNvPr id="6" name="Rectangle 5">
            <a:extLst>
              <a:ext uri="{FF2B5EF4-FFF2-40B4-BE49-F238E27FC236}">
                <a16:creationId xmlns:a16="http://schemas.microsoft.com/office/drawing/2014/main" id="{991075A7-2981-471B-A6E4-D56CF72BCDAA}"/>
              </a:ext>
            </a:extLst>
          </p:cNvPr>
          <p:cNvSpPr/>
          <p:nvPr/>
        </p:nvSpPr>
        <p:spPr>
          <a:xfrm>
            <a:off x="9342976" y="2898998"/>
            <a:ext cx="2371059" cy="830997"/>
          </a:xfrm>
          <a:prstGeom prst="rect">
            <a:avLst/>
          </a:prstGeom>
        </p:spPr>
        <p:txBody>
          <a:bodyPr wrap="square">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Crossover allowed upon progression on physician’s choice therapy</a:t>
            </a:r>
          </a:p>
        </p:txBody>
      </p:sp>
    </p:spTree>
    <p:extLst>
      <p:ext uri="{BB962C8B-B14F-4D97-AF65-F5344CB8AC3E}">
        <p14:creationId xmlns:p14="http://schemas.microsoft.com/office/powerpoint/2010/main" val="40178538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TextBox 171">
            <a:extLst>
              <a:ext uri="{FF2B5EF4-FFF2-40B4-BE49-F238E27FC236}">
                <a16:creationId xmlns:a16="http://schemas.microsoft.com/office/drawing/2014/main" id="{BC6F39DB-2637-4343-81FC-1DA69D2F2D96}"/>
              </a:ext>
            </a:extLst>
          </p:cNvPr>
          <p:cNvSpPr txBox="1"/>
          <p:nvPr/>
        </p:nvSpPr>
        <p:spPr bwMode="auto">
          <a:xfrm>
            <a:off x="7775795"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16</a:t>
            </a:r>
          </a:p>
        </p:txBody>
      </p:sp>
      <p:sp>
        <p:nvSpPr>
          <p:cNvPr id="6"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PROfound: Radiographic PFS, Primary Endpoint</a:t>
            </a:r>
            <a:endParaRPr lang="en-US" baseline="30000" dirty="0">
              <a:latin typeface="Calibri" panose="020F0502020204030204" pitchFamily="34" charset="0"/>
              <a:cs typeface="Calibri" panose="020F0502020204030204" pitchFamily="34" charset="0"/>
            </a:endParaRPr>
          </a:p>
        </p:txBody>
      </p:sp>
      <p:sp>
        <p:nvSpPr>
          <p:cNvPr id="2" name="Text Box 15">
            <a:extLst>
              <a:ext uri="{FF2B5EF4-FFF2-40B4-BE49-F238E27FC236}">
                <a16:creationId xmlns:a16="http://schemas.microsoft.com/office/drawing/2014/main" id="{251E115E-0D52-43CC-84C0-EEFD05D9A42F}"/>
              </a:ext>
            </a:extLst>
          </p:cNvPr>
          <p:cNvSpPr txBox="1">
            <a:spLocks noChangeArrowheads="1"/>
          </p:cNvSpPr>
          <p:nvPr/>
        </p:nvSpPr>
        <p:spPr bwMode="auto">
          <a:xfrm>
            <a:off x="447255" y="636303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de Bono. NEJM. 2020;382:2091.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aphicFrame>
        <p:nvGraphicFramePr>
          <p:cNvPr id="4" name="Table 4">
            <a:extLst>
              <a:ext uri="{FF2B5EF4-FFF2-40B4-BE49-F238E27FC236}">
                <a16:creationId xmlns:a16="http://schemas.microsoft.com/office/drawing/2014/main" id="{6AA4143D-AEBD-4F78-9003-A7B5958A4719}"/>
              </a:ext>
            </a:extLst>
          </p:cNvPr>
          <p:cNvGraphicFramePr>
            <a:graphicFrameLocks noGrp="1"/>
          </p:cNvGraphicFramePr>
          <p:nvPr/>
        </p:nvGraphicFramePr>
        <p:xfrm>
          <a:off x="6922921" y="1784802"/>
          <a:ext cx="4327119" cy="1493520"/>
        </p:xfrm>
        <a:graphic>
          <a:graphicData uri="http://schemas.openxmlformats.org/drawingml/2006/table">
            <a:tbl>
              <a:tblPr firstRow="1" bandRow="1">
                <a:tableStyleId>{2D5ABB26-0587-4C30-8999-92F81FD0307C}</a:tableStyleId>
              </a:tblPr>
              <a:tblGrid>
                <a:gridCol w="1291273">
                  <a:extLst>
                    <a:ext uri="{9D8B030D-6E8A-4147-A177-3AD203B41FA5}">
                      <a16:colId xmlns:a16="http://schemas.microsoft.com/office/drawing/2014/main" val="1053462530"/>
                    </a:ext>
                  </a:extLst>
                </a:gridCol>
                <a:gridCol w="1517923">
                  <a:extLst>
                    <a:ext uri="{9D8B030D-6E8A-4147-A177-3AD203B41FA5}">
                      <a16:colId xmlns:a16="http://schemas.microsoft.com/office/drawing/2014/main" val="3660482051"/>
                    </a:ext>
                  </a:extLst>
                </a:gridCol>
                <a:gridCol w="1517923">
                  <a:extLst>
                    <a:ext uri="{9D8B030D-6E8A-4147-A177-3AD203B41FA5}">
                      <a16:colId xmlns:a16="http://schemas.microsoft.com/office/drawing/2014/main" val="2979136250"/>
                    </a:ext>
                  </a:extLst>
                </a:gridCol>
              </a:tblGrid>
              <a:tr h="274320">
                <a:tc>
                  <a:txBody>
                    <a:bodyPr/>
                    <a:lstStyle/>
                    <a:p>
                      <a:endParaRPr lang="en-US" sz="1600"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1" dirty="0">
                          <a:solidFill>
                            <a:schemeClr val="accent1"/>
                          </a:solidFill>
                          <a:latin typeface="Calibri" panose="020F0502020204030204" pitchFamily="34" charset="0"/>
                          <a:cs typeface="Calibri" panose="020F0502020204030204" pitchFamily="34" charset="0"/>
                        </a:rPr>
                        <a:t>Olaparib</a:t>
                      </a:r>
                      <a:br>
                        <a:rPr lang="en-US" sz="1600" b="1" dirty="0">
                          <a:solidFill>
                            <a:schemeClr val="accent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(n = 162)</a:t>
                      </a:r>
                    </a:p>
                  </a:txBody>
                  <a:tcPr>
                    <a:lnL w="12700" cap="flat" cmpd="sng" algn="ctr">
                      <a:noFill/>
                      <a:prstDash val="solid"/>
                      <a:round/>
                      <a:headEnd type="none" w="med" len="med"/>
                      <a:tailEnd type="none" w="med" len="med"/>
                    </a:lnL>
                    <a:lnB w="12700" cap="flat" cmpd="sng" algn="ctr">
                      <a:solidFill>
                        <a:schemeClr val="bg1"/>
                      </a:solidFill>
                      <a:prstDash val="solid"/>
                      <a:round/>
                      <a:headEnd type="none" w="med" len="med"/>
                      <a:tailEnd type="none" w="med" len="med"/>
                    </a:lnB>
                  </a:tcPr>
                </a:tc>
                <a:tc>
                  <a:txBody>
                    <a:bodyPr/>
                    <a:lstStyle/>
                    <a:p>
                      <a:pPr algn="ctr"/>
                      <a:r>
                        <a:rPr lang="en-US" sz="1600" b="1" dirty="0">
                          <a:solidFill>
                            <a:schemeClr val="accent3"/>
                          </a:solidFill>
                          <a:latin typeface="Calibri" panose="020F0502020204030204" pitchFamily="34" charset="0"/>
                          <a:cs typeface="Calibri" panose="020F0502020204030204" pitchFamily="34" charset="0"/>
                        </a:rPr>
                        <a:t>Control</a:t>
                      </a:r>
                      <a:br>
                        <a:rPr lang="en-US" sz="1600" b="1" dirty="0">
                          <a:solidFill>
                            <a:schemeClr val="accent3"/>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(n = 83)</a:t>
                      </a:r>
                    </a:p>
                  </a:txBody>
                  <a:tcPr>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555288654"/>
                  </a:ext>
                </a:extLst>
              </a:tr>
              <a:tr h="274320">
                <a:tc>
                  <a:txBody>
                    <a:bodyPr/>
                    <a:lstStyle/>
                    <a:p>
                      <a:r>
                        <a:rPr lang="en-US" sz="1600" dirty="0">
                          <a:solidFill>
                            <a:schemeClr val="bg1"/>
                          </a:solidFill>
                          <a:latin typeface="Calibri" panose="020F0502020204030204" pitchFamily="34" charset="0"/>
                          <a:cs typeface="Calibri" panose="020F0502020204030204" pitchFamily="34" charset="0"/>
                        </a:rPr>
                        <a:t>Median PFS, </a:t>
                      </a:r>
                      <a:r>
                        <a:rPr lang="en-US" sz="1600" dirty="0" err="1">
                          <a:solidFill>
                            <a:schemeClr val="bg1"/>
                          </a:solidFill>
                          <a:latin typeface="Calibri" panose="020F0502020204030204" pitchFamily="34" charset="0"/>
                          <a:cs typeface="Calibri" panose="020F0502020204030204" pitchFamily="34" charset="0"/>
                        </a:rPr>
                        <a:t>mos</a:t>
                      </a:r>
                      <a:r>
                        <a:rPr lang="en-US" sz="1600" dirty="0">
                          <a:solidFill>
                            <a:schemeClr val="bg1"/>
                          </a:solidFill>
                          <a:latin typeface="Calibri" panose="020F0502020204030204" pitchFamily="34" charset="0"/>
                          <a:cs typeface="Calibri" panose="020F0502020204030204" pitchFamily="34" charset="0"/>
                        </a:rPr>
                        <a:t> </a:t>
                      </a:r>
                    </a:p>
                  </a:txBody>
                  <a:tcPr>
                    <a:lnT w="12700" cap="flat" cmpd="sng" algn="ctr">
                      <a:noFill/>
                      <a:prstDash val="solid"/>
                      <a:round/>
                      <a:headEnd type="none" w="med" len="med"/>
                      <a:tailEnd type="none" w="med" len="med"/>
                    </a:lnT>
                  </a:tcPr>
                </a:tc>
                <a:tc>
                  <a:txBody>
                    <a:bodyPr/>
                    <a:lstStyle/>
                    <a:p>
                      <a:pPr algn="ctr"/>
                      <a:r>
                        <a:rPr lang="en-US" sz="1600" dirty="0">
                          <a:solidFill>
                            <a:schemeClr val="bg1"/>
                          </a:solidFill>
                          <a:latin typeface="Calibri" panose="020F0502020204030204" pitchFamily="34" charset="0"/>
                          <a:cs typeface="Calibri" panose="020F0502020204030204" pitchFamily="34" charset="0"/>
                        </a:rPr>
                        <a:t>7.4</a:t>
                      </a:r>
                    </a:p>
                  </a:txBody>
                  <a:tcPr>
                    <a:lnT w="12700" cap="flat" cmpd="sng" algn="ctr">
                      <a:solidFill>
                        <a:schemeClr val="bg1"/>
                      </a:solidFill>
                      <a:prstDash val="solid"/>
                      <a:round/>
                      <a:headEnd type="none" w="med" len="med"/>
                      <a:tailEnd type="none" w="med" len="med"/>
                    </a:lnT>
                  </a:tcPr>
                </a:tc>
                <a:tc>
                  <a:txBody>
                    <a:bodyPr/>
                    <a:lstStyle/>
                    <a:p>
                      <a:pPr algn="ctr"/>
                      <a:r>
                        <a:rPr lang="en-US" sz="1600" dirty="0">
                          <a:solidFill>
                            <a:schemeClr val="bg1"/>
                          </a:solidFill>
                          <a:latin typeface="Calibri" panose="020F0502020204030204" pitchFamily="34" charset="0"/>
                          <a:cs typeface="Calibri" panose="020F0502020204030204" pitchFamily="34" charset="0"/>
                        </a:rPr>
                        <a:t>3.6</a:t>
                      </a:r>
                    </a:p>
                  </a:txBody>
                  <a:tcPr>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463425376"/>
                  </a:ext>
                </a:extLst>
              </a:tr>
              <a:tr h="274320">
                <a:tc>
                  <a:txBody>
                    <a:bodyPr/>
                    <a:lstStyle/>
                    <a:p>
                      <a:r>
                        <a:rPr lang="en-US" sz="1600" dirty="0">
                          <a:solidFill>
                            <a:schemeClr val="bg1"/>
                          </a:solidFill>
                          <a:latin typeface="Calibri" panose="020F0502020204030204" pitchFamily="34" charset="0"/>
                          <a:cs typeface="Calibri" panose="020F0502020204030204" pitchFamily="34" charset="0"/>
                        </a:rPr>
                        <a:t>HR </a:t>
                      </a:r>
                    </a:p>
                  </a:txBody>
                  <a:tcPr/>
                </a:tc>
                <a:tc gridSpan="2">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0.34 (95% CI: 0.25-0.74, </a:t>
                      </a:r>
                      <a:r>
                        <a:rPr lang="en-US" sz="1600" i="1" dirty="0">
                          <a:solidFill>
                            <a:schemeClr val="bg1"/>
                          </a:solidFill>
                          <a:latin typeface="Calibri" panose="020F0502020204030204" pitchFamily="34" charset="0"/>
                          <a:cs typeface="Calibri" panose="020F0502020204030204" pitchFamily="34" charset="0"/>
                        </a:rPr>
                        <a:t>P</a:t>
                      </a:r>
                      <a:r>
                        <a:rPr lang="en-US" sz="1600" dirty="0">
                          <a:solidFill>
                            <a:schemeClr val="bg1"/>
                          </a:solidFill>
                          <a:latin typeface="Calibri" panose="020F0502020204030204" pitchFamily="34" charset="0"/>
                          <a:cs typeface="Calibri" panose="020F0502020204030204" pitchFamily="34" charset="0"/>
                        </a:rPr>
                        <a:t> &lt; .001)</a:t>
                      </a:r>
                    </a:p>
                  </a:txBody>
                  <a:tcPr/>
                </a:tc>
                <a:tc hMerge="1">
                  <a:txBody>
                    <a:bodyPr/>
                    <a:lstStyle/>
                    <a:p>
                      <a:pPr algn="ctr"/>
                      <a:endParaRPr lang="en-US" sz="12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446486527"/>
                  </a:ext>
                </a:extLst>
              </a:tr>
            </a:tbl>
          </a:graphicData>
        </a:graphic>
      </p:graphicFrame>
      <p:grpSp>
        <p:nvGrpSpPr>
          <p:cNvPr id="12" name="Group 7">
            <a:extLst>
              <a:ext uri="{FF2B5EF4-FFF2-40B4-BE49-F238E27FC236}">
                <a16:creationId xmlns:a16="http://schemas.microsoft.com/office/drawing/2014/main" id="{1D9FAD7E-CFDA-4C42-9BA6-A6ABB53593CE}"/>
              </a:ext>
            </a:extLst>
          </p:cNvPr>
          <p:cNvGrpSpPr>
            <a:grpSpLocks/>
          </p:cNvGrpSpPr>
          <p:nvPr/>
        </p:nvGrpSpPr>
        <p:grpSpPr bwMode="auto">
          <a:xfrm>
            <a:off x="9389205" y="6215925"/>
            <a:ext cx="2486964" cy="447558"/>
            <a:chOff x="9527309" y="3551529"/>
            <a:chExt cx="2488502" cy="448324"/>
          </a:xfrm>
        </p:grpSpPr>
        <p:pic>
          <p:nvPicPr>
            <p:cNvPr id="15" name="Picture 9">
              <a:extLst>
                <a:ext uri="{FF2B5EF4-FFF2-40B4-BE49-F238E27FC236}">
                  <a16:creationId xmlns:a16="http://schemas.microsoft.com/office/drawing/2014/main" id="{BB4BE482-B454-42CF-B9DF-009902CA95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6" name="Rectangle 8">
              <a:extLst>
                <a:ext uri="{FF2B5EF4-FFF2-40B4-BE49-F238E27FC236}">
                  <a16:creationId xmlns:a16="http://schemas.microsoft.com/office/drawing/2014/main" id="{9B6C4F2D-B889-4865-8E99-F65F78B9A5CB}"/>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mn-cs"/>
              </a:endParaRPr>
            </a:p>
          </p:txBody>
        </p:sp>
      </p:grpSp>
      <p:sp>
        <p:nvSpPr>
          <p:cNvPr id="102" name="TextBox 101">
            <a:extLst>
              <a:ext uri="{FF2B5EF4-FFF2-40B4-BE49-F238E27FC236}">
                <a16:creationId xmlns:a16="http://schemas.microsoft.com/office/drawing/2014/main" id="{708EC327-40D5-43CF-AED0-2BB8F800BCED}"/>
              </a:ext>
            </a:extLst>
          </p:cNvPr>
          <p:cNvSpPr txBox="1"/>
          <p:nvPr/>
        </p:nvSpPr>
        <p:spPr bwMode="auto">
          <a:xfrm>
            <a:off x="1065131" y="5668718"/>
            <a:ext cx="1506631" cy="738664"/>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Patients at Risk, n</a:t>
            </a:r>
            <a:br>
              <a:rPr lang="en-US" sz="1400" b="1" dirty="0">
                <a:solidFill>
                  <a:schemeClr val="bg1"/>
                </a:solidFill>
                <a:latin typeface="Calibri" panose="020F0502020204030204" pitchFamily="34" charset="0"/>
              </a:rPr>
            </a:br>
            <a:r>
              <a:rPr lang="en-US" sz="1400" b="1" dirty="0">
                <a:solidFill>
                  <a:schemeClr val="accent1"/>
                </a:solidFill>
                <a:latin typeface="Calibri" panose="020F0502020204030204" pitchFamily="34" charset="0"/>
              </a:rPr>
              <a:t>Olaparib</a:t>
            </a:r>
            <a:br>
              <a:rPr lang="en-US" sz="1400" b="1" dirty="0">
                <a:solidFill>
                  <a:schemeClr val="bg1"/>
                </a:solidFill>
                <a:latin typeface="Calibri" panose="020F0502020204030204" pitchFamily="34" charset="0"/>
              </a:rPr>
            </a:br>
            <a:r>
              <a:rPr lang="en-US" sz="1400" b="1" dirty="0">
                <a:solidFill>
                  <a:schemeClr val="accent3"/>
                </a:solidFill>
                <a:latin typeface="Calibri" panose="020F0502020204030204" pitchFamily="34" charset="0"/>
              </a:rPr>
              <a:t>Control</a:t>
            </a:r>
          </a:p>
        </p:txBody>
      </p:sp>
      <p:sp>
        <p:nvSpPr>
          <p:cNvPr id="103" name="TextBox 102">
            <a:extLst>
              <a:ext uri="{FF2B5EF4-FFF2-40B4-BE49-F238E27FC236}">
                <a16:creationId xmlns:a16="http://schemas.microsoft.com/office/drawing/2014/main" id="{30421CD0-2B88-4451-A04E-B4DBF350BC12}"/>
              </a:ext>
            </a:extLst>
          </p:cNvPr>
          <p:cNvSpPr txBox="1"/>
          <p:nvPr/>
        </p:nvSpPr>
        <p:spPr bwMode="auto">
          <a:xfrm>
            <a:off x="2857967" y="5497578"/>
            <a:ext cx="62170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Mos</a:t>
            </a:r>
          </a:p>
        </p:txBody>
      </p:sp>
      <p:sp>
        <p:nvSpPr>
          <p:cNvPr id="104" name="TextBox 103">
            <a:extLst>
              <a:ext uri="{FF2B5EF4-FFF2-40B4-BE49-F238E27FC236}">
                <a16:creationId xmlns:a16="http://schemas.microsoft.com/office/drawing/2014/main" id="{03D5C2A2-E26C-49A3-96E3-6D377B484D20}"/>
              </a:ext>
            </a:extLst>
          </p:cNvPr>
          <p:cNvSpPr txBox="1"/>
          <p:nvPr/>
        </p:nvSpPr>
        <p:spPr bwMode="auto">
          <a:xfrm rot="16200000">
            <a:off x="522085" y="3459994"/>
            <a:ext cx="3234905"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Radiographic PFS (%)</a:t>
            </a:r>
          </a:p>
        </p:txBody>
      </p:sp>
      <p:sp>
        <p:nvSpPr>
          <p:cNvPr id="105" name="TextBox 104">
            <a:extLst>
              <a:ext uri="{FF2B5EF4-FFF2-40B4-BE49-F238E27FC236}">
                <a16:creationId xmlns:a16="http://schemas.microsoft.com/office/drawing/2014/main" id="{125A3898-979A-43DE-9DBD-9CCC32159E5E}"/>
              </a:ext>
            </a:extLst>
          </p:cNvPr>
          <p:cNvSpPr txBox="1"/>
          <p:nvPr/>
        </p:nvSpPr>
        <p:spPr>
          <a:xfrm>
            <a:off x="2771704" y="1309389"/>
            <a:ext cx="6217021" cy="400110"/>
          </a:xfrm>
          <a:prstGeom prst="rect">
            <a:avLst/>
          </a:prstGeom>
          <a:noFill/>
        </p:spPr>
        <p:txBody>
          <a:bodyPr wrap="square" rtlCol="0">
            <a:spAutoFit/>
          </a:bodyPr>
          <a:lstStyle/>
          <a:p>
            <a:pPr algn="ctr"/>
            <a:r>
              <a:rPr lang="en-US" sz="2000" b="1" dirty="0">
                <a:solidFill>
                  <a:schemeClr val="bg1"/>
                </a:solidFill>
                <a:latin typeface="Calibri" panose="020F0502020204030204" pitchFamily="34" charset="0"/>
                <a:cs typeface="Calibri" panose="020F0502020204030204" pitchFamily="34" charset="0"/>
              </a:rPr>
              <a:t>Cohort A: </a:t>
            </a:r>
            <a:r>
              <a:rPr lang="en-US" sz="2000" b="1" i="1" dirty="0">
                <a:solidFill>
                  <a:schemeClr val="bg1"/>
                </a:solidFill>
                <a:latin typeface="Calibri" panose="020F0502020204030204" pitchFamily="34" charset="0"/>
                <a:cs typeface="Calibri" panose="020F0502020204030204" pitchFamily="34" charset="0"/>
              </a:rPr>
              <a:t>BRCA1</a:t>
            </a:r>
            <a:r>
              <a:rPr lang="en-US" sz="2000" b="1" dirty="0">
                <a:solidFill>
                  <a:schemeClr val="bg1"/>
                </a:solidFill>
                <a:latin typeface="Calibri" panose="020F0502020204030204" pitchFamily="34" charset="0"/>
                <a:cs typeface="Calibri" panose="020F0502020204030204" pitchFamily="34" charset="0"/>
              </a:rPr>
              <a:t>, </a:t>
            </a:r>
            <a:r>
              <a:rPr lang="en-US" sz="2000" b="1" i="1" dirty="0">
                <a:solidFill>
                  <a:schemeClr val="bg1"/>
                </a:solidFill>
                <a:latin typeface="Calibri" panose="020F0502020204030204" pitchFamily="34" charset="0"/>
                <a:cs typeface="Calibri" panose="020F0502020204030204" pitchFamily="34" charset="0"/>
              </a:rPr>
              <a:t>BRCA2</a:t>
            </a:r>
            <a:r>
              <a:rPr lang="en-US" sz="2000" b="1" dirty="0">
                <a:solidFill>
                  <a:schemeClr val="bg1"/>
                </a:solidFill>
                <a:latin typeface="Calibri" panose="020F0502020204030204" pitchFamily="34" charset="0"/>
                <a:cs typeface="Calibri" panose="020F0502020204030204" pitchFamily="34" charset="0"/>
              </a:rPr>
              <a:t>, or </a:t>
            </a:r>
            <a:r>
              <a:rPr lang="en-US" sz="2000" b="1" i="1" dirty="0">
                <a:solidFill>
                  <a:schemeClr val="bg1"/>
                </a:solidFill>
                <a:latin typeface="Calibri" panose="020F0502020204030204" pitchFamily="34" charset="0"/>
                <a:cs typeface="Calibri" panose="020F0502020204030204" pitchFamily="34" charset="0"/>
              </a:rPr>
              <a:t>ATM </a:t>
            </a:r>
            <a:r>
              <a:rPr lang="en-US" sz="2000" b="1" dirty="0">
                <a:solidFill>
                  <a:schemeClr val="bg1"/>
                </a:solidFill>
                <a:latin typeface="Calibri" panose="020F0502020204030204" pitchFamily="34" charset="0"/>
                <a:cs typeface="Calibri" panose="020F0502020204030204" pitchFamily="34" charset="0"/>
              </a:rPr>
              <a:t>mutations</a:t>
            </a:r>
          </a:p>
        </p:txBody>
      </p:sp>
      <p:sp>
        <p:nvSpPr>
          <p:cNvPr id="106" name="TextBox 105">
            <a:extLst>
              <a:ext uri="{FF2B5EF4-FFF2-40B4-BE49-F238E27FC236}">
                <a16:creationId xmlns:a16="http://schemas.microsoft.com/office/drawing/2014/main" id="{FC4341AB-022A-4311-A8B1-343145047AA3}"/>
              </a:ext>
            </a:extLst>
          </p:cNvPr>
          <p:cNvSpPr txBox="1"/>
          <p:nvPr/>
        </p:nvSpPr>
        <p:spPr bwMode="auto">
          <a:xfrm>
            <a:off x="2600011" y="5884162"/>
            <a:ext cx="458779"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162</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83</a:t>
            </a:r>
            <a:endParaRPr lang="en-US" sz="1400" dirty="0">
              <a:solidFill>
                <a:schemeClr val="accent3"/>
              </a:solidFill>
              <a:latin typeface="Calibri" panose="020F0502020204030204" pitchFamily="34" charset="0"/>
            </a:endParaRPr>
          </a:p>
        </p:txBody>
      </p:sp>
      <p:sp>
        <p:nvSpPr>
          <p:cNvPr id="107" name="TextBox 106">
            <a:extLst>
              <a:ext uri="{FF2B5EF4-FFF2-40B4-BE49-F238E27FC236}">
                <a16:creationId xmlns:a16="http://schemas.microsoft.com/office/drawing/2014/main" id="{FDF8117F-60B6-4C22-A1F4-D1F96C8574C8}"/>
              </a:ext>
            </a:extLst>
          </p:cNvPr>
          <p:cNvSpPr txBox="1"/>
          <p:nvPr/>
        </p:nvSpPr>
        <p:spPr bwMode="auto">
          <a:xfrm>
            <a:off x="2911266" y="5884162"/>
            <a:ext cx="458779"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149</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79</a:t>
            </a:r>
            <a:endParaRPr lang="en-US" sz="1400" dirty="0">
              <a:solidFill>
                <a:schemeClr val="accent3"/>
              </a:solidFill>
              <a:latin typeface="Calibri" panose="020F0502020204030204" pitchFamily="34" charset="0"/>
            </a:endParaRPr>
          </a:p>
        </p:txBody>
      </p:sp>
      <p:sp>
        <p:nvSpPr>
          <p:cNvPr id="108" name="TextBox 107">
            <a:extLst>
              <a:ext uri="{FF2B5EF4-FFF2-40B4-BE49-F238E27FC236}">
                <a16:creationId xmlns:a16="http://schemas.microsoft.com/office/drawing/2014/main" id="{75166C84-A139-4609-BE5A-3FEF327FDB6E}"/>
              </a:ext>
            </a:extLst>
          </p:cNvPr>
          <p:cNvSpPr txBox="1"/>
          <p:nvPr/>
        </p:nvSpPr>
        <p:spPr bwMode="auto">
          <a:xfrm>
            <a:off x="3229249" y="5884162"/>
            <a:ext cx="458779"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126</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47</a:t>
            </a:r>
            <a:endParaRPr lang="en-US" sz="1400" dirty="0">
              <a:solidFill>
                <a:schemeClr val="accent3"/>
              </a:solidFill>
              <a:latin typeface="Calibri" panose="020F0502020204030204" pitchFamily="34" charset="0"/>
            </a:endParaRPr>
          </a:p>
        </p:txBody>
      </p:sp>
      <p:sp>
        <p:nvSpPr>
          <p:cNvPr id="109" name="TextBox 108">
            <a:extLst>
              <a:ext uri="{FF2B5EF4-FFF2-40B4-BE49-F238E27FC236}">
                <a16:creationId xmlns:a16="http://schemas.microsoft.com/office/drawing/2014/main" id="{A2248524-6F3B-450A-8D29-3C8E40E7B23E}"/>
              </a:ext>
            </a:extLst>
          </p:cNvPr>
          <p:cNvSpPr txBox="1"/>
          <p:nvPr/>
        </p:nvSpPr>
        <p:spPr bwMode="auto">
          <a:xfrm>
            <a:off x="3580843" y="5884162"/>
            <a:ext cx="458779"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116</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44</a:t>
            </a:r>
            <a:endParaRPr lang="en-US" sz="1400" dirty="0">
              <a:solidFill>
                <a:schemeClr val="accent3"/>
              </a:solidFill>
              <a:latin typeface="Calibri" panose="020F0502020204030204" pitchFamily="34" charset="0"/>
            </a:endParaRPr>
          </a:p>
        </p:txBody>
      </p:sp>
      <p:sp>
        <p:nvSpPr>
          <p:cNvPr id="110" name="TextBox 109">
            <a:extLst>
              <a:ext uri="{FF2B5EF4-FFF2-40B4-BE49-F238E27FC236}">
                <a16:creationId xmlns:a16="http://schemas.microsoft.com/office/drawing/2014/main" id="{3344AF5B-A46A-4B6B-ACA7-9094B4752625}"/>
              </a:ext>
            </a:extLst>
          </p:cNvPr>
          <p:cNvSpPr txBox="1"/>
          <p:nvPr/>
        </p:nvSpPr>
        <p:spPr bwMode="auto">
          <a:xfrm>
            <a:off x="4214841" y="5884162"/>
            <a:ext cx="458779"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101</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20</a:t>
            </a:r>
            <a:endParaRPr lang="en-US" sz="1400" dirty="0">
              <a:solidFill>
                <a:schemeClr val="accent3"/>
              </a:solidFill>
              <a:latin typeface="Calibri" panose="020F0502020204030204" pitchFamily="34" charset="0"/>
            </a:endParaRPr>
          </a:p>
        </p:txBody>
      </p:sp>
      <p:sp>
        <p:nvSpPr>
          <p:cNvPr id="111" name="TextBox 110">
            <a:extLst>
              <a:ext uri="{FF2B5EF4-FFF2-40B4-BE49-F238E27FC236}">
                <a16:creationId xmlns:a16="http://schemas.microsoft.com/office/drawing/2014/main" id="{8BCA3323-20E5-4F58-8A3B-711C3DC6F6E5}"/>
              </a:ext>
            </a:extLst>
          </p:cNvPr>
          <p:cNvSpPr txBox="1"/>
          <p:nvPr/>
        </p:nvSpPr>
        <p:spPr bwMode="auto">
          <a:xfrm>
            <a:off x="4586615" y="5884162"/>
            <a:ext cx="367408"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82</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13</a:t>
            </a:r>
            <a:endParaRPr lang="en-US" sz="1400" dirty="0">
              <a:solidFill>
                <a:schemeClr val="accent3"/>
              </a:solidFill>
              <a:latin typeface="Calibri" panose="020F0502020204030204" pitchFamily="34" charset="0"/>
            </a:endParaRPr>
          </a:p>
        </p:txBody>
      </p:sp>
      <p:sp>
        <p:nvSpPr>
          <p:cNvPr id="112" name="TextBox 111">
            <a:extLst>
              <a:ext uri="{FF2B5EF4-FFF2-40B4-BE49-F238E27FC236}">
                <a16:creationId xmlns:a16="http://schemas.microsoft.com/office/drawing/2014/main" id="{D4129402-9B09-4F84-B18C-CFB3D9228509}"/>
              </a:ext>
            </a:extLst>
          </p:cNvPr>
          <p:cNvSpPr txBox="1"/>
          <p:nvPr/>
        </p:nvSpPr>
        <p:spPr bwMode="auto">
          <a:xfrm>
            <a:off x="4900620" y="5884162"/>
            <a:ext cx="367408"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77</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12</a:t>
            </a:r>
            <a:endParaRPr lang="en-US" sz="1400" dirty="0">
              <a:solidFill>
                <a:schemeClr val="accent3"/>
              </a:solidFill>
              <a:latin typeface="Calibri" panose="020F0502020204030204" pitchFamily="34" charset="0"/>
            </a:endParaRPr>
          </a:p>
        </p:txBody>
      </p:sp>
      <p:sp>
        <p:nvSpPr>
          <p:cNvPr id="113" name="TextBox 112">
            <a:extLst>
              <a:ext uri="{FF2B5EF4-FFF2-40B4-BE49-F238E27FC236}">
                <a16:creationId xmlns:a16="http://schemas.microsoft.com/office/drawing/2014/main" id="{73A75FDB-7A45-45F8-AB39-57B4FD5219FB}"/>
              </a:ext>
            </a:extLst>
          </p:cNvPr>
          <p:cNvSpPr txBox="1"/>
          <p:nvPr/>
        </p:nvSpPr>
        <p:spPr bwMode="auto">
          <a:xfrm>
            <a:off x="5234809" y="5884162"/>
            <a:ext cx="367408"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56</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7</a:t>
            </a:r>
            <a:endParaRPr lang="en-US" sz="1400" dirty="0">
              <a:solidFill>
                <a:schemeClr val="accent3"/>
              </a:solidFill>
              <a:latin typeface="Calibri" panose="020F0502020204030204" pitchFamily="34" charset="0"/>
            </a:endParaRPr>
          </a:p>
        </p:txBody>
      </p:sp>
      <p:sp>
        <p:nvSpPr>
          <p:cNvPr id="114" name="TextBox 113">
            <a:extLst>
              <a:ext uri="{FF2B5EF4-FFF2-40B4-BE49-F238E27FC236}">
                <a16:creationId xmlns:a16="http://schemas.microsoft.com/office/drawing/2014/main" id="{CE8C5618-BA53-4AF6-9D97-D54CBD297AA7}"/>
              </a:ext>
            </a:extLst>
          </p:cNvPr>
          <p:cNvSpPr txBox="1"/>
          <p:nvPr/>
        </p:nvSpPr>
        <p:spPr bwMode="auto">
          <a:xfrm>
            <a:off x="5562264" y="5884162"/>
            <a:ext cx="367408"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53</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6</a:t>
            </a:r>
            <a:endParaRPr lang="en-US" sz="1400" dirty="0">
              <a:solidFill>
                <a:schemeClr val="accent3"/>
              </a:solidFill>
              <a:latin typeface="Calibri" panose="020F0502020204030204" pitchFamily="34" charset="0"/>
            </a:endParaRPr>
          </a:p>
        </p:txBody>
      </p:sp>
      <p:sp>
        <p:nvSpPr>
          <p:cNvPr id="115" name="TextBox 114">
            <a:extLst>
              <a:ext uri="{FF2B5EF4-FFF2-40B4-BE49-F238E27FC236}">
                <a16:creationId xmlns:a16="http://schemas.microsoft.com/office/drawing/2014/main" id="{B8B3737A-F81F-458E-B459-9FFC9C7D8511}"/>
              </a:ext>
            </a:extLst>
          </p:cNvPr>
          <p:cNvSpPr txBox="1"/>
          <p:nvPr/>
        </p:nvSpPr>
        <p:spPr bwMode="auto">
          <a:xfrm>
            <a:off x="5896449" y="5884162"/>
            <a:ext cx="367408"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42</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3</a:t>
            </a:r>
            <a:endParaRPr lang="en-US" sz="1400" dirty="0">
              <a:solidFill>
                <a:schemeClr val="accent3"/>
              </a:solidFill>
              <a:latin typeface="Calibri" panose="020F0502020204030204" pitchFamily="34" charset="0"/>
            </a:endParaRPr>
          </a:p>
        </p:txBody>
      </p:sp>
      <p:sp>
        <p:nvSpPr>
          <p:cNvPr id="116" name="TextBox 115">
            <a:extLst>
              <a:ext uri="{FF2B5EF4-FFF2-40B4-BE49-F238E27FC236}">
                <a16:creationId xmlns:a16="http://schemas.microsoft.com/office/drawing/2014/main" id="{560510BF-7A22-4E95-A8EA-3C8F1A398CCA}"/>
              </a:ext>
            </a:extLst>
          </p:cNvPr>
          <p:cNvSpPr txBox="1"/>
          <p:nvPr/>
        </p:nvSpPr>
        <p:spPr bwMode="auto">
          <a:xfrm>
            <a:off x="6533216" y="5884162"/>
            <a:ext cx="367408"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26</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3</a:t>
            </a:r>
            <a:endParaRPr lang="en-US" sz="1400" dirty="0">
              <a:solidFill>
                <a:schemeClr val="accent3"/>
              </a:solidFill>
              <a:latin typeface="Calibri" panose="020F0502020204030204" pitchFamily="34" charset="0"/>
            </a:endParaRPr>
          </a:p>
        </p:txBody>
      </p:sp>
      <p:sp>
        <p:nvSpPr>
          <p:cNvPr id="117" name="TextBox 116">
            <a:extLst>
              <a:ext uri="{FF2B5EF4-FFF2-40B4-BE49-F238E27FC236}">
                <a16:creationId xmlns:a16="http://schemas.microsoft.com/office/drawing/2014/main" id="{D6ABCD37-DDA0-48F7-8CA5-571A13B08FC4}"/>
              </a:ext>
            </a:extLst>
          </p:cNvPr>
          <p:cNvSpPr txBox="1"/>
          <p:nvPr/>
        </p:nvSpPr>
        <p:spPr bwMode="auto">
          <a:xfrm>
            <a:off x="6880851" y="5884162"/>
            <a:ext cx="367408"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24</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2</a:t>
            </a:r>
            <a:endParaRPr lang="en-US" sz="1400" dirty="0">
              <a:solidFill>
                <a:schemeClr val="accent3"/>
              </a:solidFill>
              <a:latin typeface="Calibri" panose="020F0502020204030204" pitchFamily="34" charset="0"/>
            </a:endParaRPr>
          </a:p>
        </p:txBody>
      </p:sp>
      <p:sp>
        <p:nvSpPr>
          <p:cNvPr id="118" name="TextBox 117">
            <a:extLst>
              <a:ext uri="{FF2B5EF4-FFF2-40B4-BE49-F238E27FC236}">
                <a16:creationId xmlns:a16="http://schemas.microsoft.com/office/drawing/2014/main" id="{ACE6A6BF-7692-4D62-8AD1-3016EAE70F53}"/>
              </a:ext>
            </a:extLst>
          </p:cNvPr>
          <p:cNvSpPr txBox="1"/>
          <p:nvPr/>
        </p:nvSpPr>
        <p:spPr bwMode="auto">
          <a:xfrm>
            <a:off x="7197386" y="5884162"/>
            <a:ext cx="367408"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18</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2</a:t>
            </a:r>
            <a:endParaRPr lang="en-US" sz="1400" dirty="0">
              <a:solidFill>
                <a:schemeClr val="accent3"/>
              </a:solidFill>
              <a:latin typeface="Calibri" panose="020F0502020204030204" pitchFamily="34" charset="0"/>
            </a:endParaRPr>
          </a:p>
        </p:txBody>
      </p:sp>
      <p:sp>
        <p:nvSpPr>
          <p:cNvPr id="119" name="TextBox 118">
            <a:extLst>
              <a:ext uri="{FF2B5EF4-FFF2-40B4-BE49-F238E27FC236}">
                <a16:creationId xmlns:a16="http://schemas.microsoft.com/office/drawing/2014/main" id="{682C4CC0-2D89-42C3-8B71-FE8269C6E47B}"/>
              </a:ext>
            </a:extLst>
          </p:cNvPr>
          <p:cNvSpPr txBox="1"/>
          <p:nvPr/>
        </p:nvSpPr>
        <p:spPr bwMode="auto">
          <a:xfrm>
            <a:off x="7532581" y="5884162"/>
            <a:ext cx="367408"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11</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1</a:t>
            </a:r>
            <a:endParaRPr lang="en-US" sz="1400" dirty="0">
              <a:solidFill>
                <a:schemeClr val="accent3"/>
              </a:solidFill>
              <a:latin typeface="Calibri" panose="020F0502020204030204" pitchFamily="34" charset="0"/>
            </a:endParaRPr>
          </a:p>
        </p:txBody>
      </p:sp>
      <p:sp>
        <p:nvSpPr>
          <p:cNvPr id="120" name="TextBox 119">
            <a:extLst>
              <a:ext uri="{FF2B5EF4-FFF2-40B4-BE49-F238E27FC236}">
                <a16:creationId xmlns:a16="http://schemas.microsoft.com/office/drawing/2014/main" id="{A092893B-2572-496D-A533-8467AEE59C37}"/>
              </a:ext>
            </a:extLst>
          </p:cNvPr>
          <p:cNvSpPr txBox="1"/>
          <p:nvPr/>
        </p:nvSpPr>
        <p:spPr bwMode="auto">
          <a:xfrm>
            <a:off x="7842896" y="5884162"/>
            <a:ext cx="367408"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11</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1</a:t>
            </a:r>
            <a:endParaRPr lang="en-US" sz="1400" dirty="0">
              <a:solidFill>
                <a:schemeClr val="accent3"/>
              </a:solidFill>
              <a:latin typeface="Calibri" panose="020F0502020204030204" pitchFamily="34" charset="0"/>
            </a:endParaRPr>
          </a:p>
        </p:txBody>
      </p:sp>
      <p:sp>
        <p:nvSpPr>
          <p:cNvPr id="121" name="TextBox 120">
            <a:extLst>
              <a:ext uri="{FF2B5EF4-FFF2-40B4-BE49-F238E27FC236}">
                <a16:creationId xmlns:a16="http://schemas.microsoft.com/office/drawing/2014/main" id="{E92CF934-7701-4A47-9850-1E515F13C8DE}"/>
              </a:ext>
            </a:extLst>
          </p:cNvPr>
          <p:cNvSpPr txBox="1"/>
          <p:nvPr/>
        </p:nvSpPr>
        <p:spPr bwMode="auto">
          <a:xfrm>
            <a:off x="8221631" y="5884162"/>
            <a:ext cx="276038"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1</a:t>
            </a:r>
            <a:endParaRPr lang="en-US" sz="1400" dirty="0">
              <a:solidFill>
                <a:schemeClr val="accent3"/>
              </a:solidFill>
              <a:latin typeface="Calibri" panose="020F0502020204030204" pitchFamily="34" charset="0"/>
            </a:endParaRPr>
          </a:p>
        </p:txBody>
      </p:sp>
      <p:sp>
        <p:nvSpPr>
          <p:cNvPr id="122" name="TextBox 121">
            <a:extLst>
              <a:ext uri="{FF2B5EF4-FFF2-40B4-BE49-F238E27FC236}">
                <a16:creationId xmlns:a16="http://schemas.microsoft.com/office/drawing/2014/main" id="{8604AFB5-4476-44D6-91BB-2A101C91CA2D}"/>
              </a:ext>
            </a:extLst>
          </p:cNvPr>
          <p:cNvSpPr txBox="1"/>
          <p:nvPr/>
        </p:nvSpPr>
        <p:spPr bwMode="auto">
          <a:xfrm>
            <a:off x="8540096" y="5884162"/>
            <a:ext cx="276038"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1</a:t>
            </a:r>
            <a:endParaRPr lang="en-US" sz="1400" dirty="0">
              <a:solidFill>
                <a:schemeClr val="accent3"/>
              </a:solidFill>
              <a:latin typeface="Calibri" panose="020F0502020204030204" pitchFamily="34" charset="0"/>
            </a:endParaRPr>
          </a:p>
        </p:txBody>
      </p:sp>
      <p:sp>
        <p:nvSpPr>
          <p:cNvPr id="123" name="TextBox 122">
            <a:extLst>
              <a:ext uri="{FF2B5EF4-FFF2-40B4-BE49-F238E27FC236}">
                <a16:creationId xmlns:a16="http://schemas.microsoft.com/office/drawing/2014/main" id="{97368A60-E54F-4C6C-B735-23D8DCADA05E}"/>
              </a:ext>
            </a:extLst>
          </p:cNvPr>
          <p:cNvSpPr txBox="1"/>
          <p:nvPr/>
        </p:nvSpPr>
        <p:spPr bwMode="auto">
          <a:xfrm>
            <a:off x="8865809" y="5884162"/>
            <a:ext cx="276038"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0</a:t>
            </a:r>
            <a:endParaRPr lang="en-US" sz="1400" dirty="0">
              <a:solidFill>
                <a:schemeClr val="accent3"/>
              </a:solidFill>
              <a:latin typeface="Calibri" panose="020F0502020204030204" pitchFamily="34" charset="0"/>
            </a:endParaRPr>
          </a:p>
        </p:txBody>
      </p:sp>
      <p:cxnSp>
        <p:nvCxnSpPr>
          <p:cNvPr id="124" name="Straight Connector 123">
            <a:extLst>
              <a:ext uri="{FF2B5EF4-FFF2-40B4-BE49-F238E27FC236}">
                <a16:creationId xmlns:a16="http://schemas.microsoft.com/office/drawing/2014/main" id="{0588BB23-08B6-4C38-8B5C-40F6D26D7CD8}"/>
              </a:ext>
            </a:extLst>
          </p:cNvPr>
          <p:cNvCxnSpPr>
            <a:cxnSpLocks/>
            <a:endCxn id="196" idx="0"/>
          </p:cNvCxnSpPr>
          <p:nvPr/>
        </p:nvCxnSpPr>
        <p:spPr bwMode="auto">
          <a:xfrm flipV="1">
            <a:off x="2752081" y="5241986"/>
            <a:ext cx="6880350"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EA65D61D-281C-4B82-ACF7-C60B9090F6BB}"/>
              </a:ext>
            </a:extLst>
          </p:cNvPr>
          <p:cNvCxnSpPr/>
          <p:nvPr/>
        </p:nvCxnSpPr>
        <p:spPr bwMode="auto">
          <a:xfrm flipV="1">
            <a:off x="2823462" y="2027207"/>
            <a:ext cx="0" cy="3217654"/>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50693287-F1A6-434A-AF58-718E94EAAE75}"/>
              </a:ext>
            </a:extLst>
          </p:cNvPr>
          <p:cNvCxnSpPr>
            <a:cxnSpLocks/>
          </p:cNvCxnSpPr>
          <p:nvPr/>
        </p:nvCxnSpPr>
        <p:spPr bwMode="auto">
          <a:xfrm flipH="1">
            <a:off x="2763077" y="20358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851CB356-E48A-4B10-AD41-182CDBE9947B}"/>
              </a:ext>
            </a:extLst>
          </p:cNvPr>
          <p:cNvCxnSpPr>
            <a:cxnSpLocks/>
          </p:cNvCxnSpPr>
          <p:nvPr/>
        </p:nvCxnSpPr>
        <p:spPr bwMode="auto">
          <a:xfrm flipH="1">
            <a:off x="2763077" y="235673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6DDC58AD-E6F0-4894-B190-7DA534D4B10C}"/>
              </a:ext>
            </a:extLst>
          </p:cNvPr>
          <p:cNvCxnSpPr>
            <a:cxnSpLocks/>
          </p:cNvCxnSpPr>
          <p:nvPr/>
        </p:nvCxnSpPr>
        <p:spPr bwMode="auto">
          <a:xfrm flipH="1">
            <a:off x="2763077" y="267763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A15BE8EB-2EA1-4D7C-94D6-9807B1B4C6FD}"/>
              </a:ext>
            </a:extLst>
          </p:cNvPr>
          <p:cNvCxnSpPr>
            <a:cxnSpLocks/>
          </p:cNvCxnSpPr>
          <p:nvPr/>
        </p:nvCxnSpPr>
        <p:spPr bwMode="auto">
          <a:xfrm flipH="1">
            <a:off x="2763077" y="299854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4DCC450A-2C08-4260-8FC0-83858614A997}"/>
              </a:ext>
            </a:extLst>
          </p:cNvPr>
          <p:cNvCxnSpPr>
            <a:cxnSpLocks/>
          </p:cNvCxnSpPr>
          <p:nvPr/>
        </p:nvCxnSpPr>
        <p:spPr bwMode="auto">
          <a:xfrm flipH="1">
            <a:off x="2763077" y="331944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50178221-6352-4259-BCC7-C352C91FBE67}"/>
              </a:ext>
            </a:extLst>
          </p:cNvPr>
          <p:cNvCxnSpPr>
            <a:cxnSpLocks/>
          </p:cNvCxnSpPr>
          <p:nvPr/>
        </p:nvCxnSpPr>
        <p:spPr bwMode="auto">
          <a:xfrm flipH="1">
            <a:off x="2763077" y="364034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BCDCACA1-C558-4980-A732-9953D3426689}"/>
              </a:ext>
            </a:extLst>
          </p:cNvPr>
          <p:cNvCxnSpPr>
            <a:cxnSpLocks/>
          </p:cNvCxnSpPr>
          <p:nvPr/>
        </p:nvCxnSpPr>
        <p:spPr bwMode="auto">
          <a:xfrm flipH="1">
            <a:off x="2763077" y="39612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D21995BE-3C57-43EF-9BB0-351A33AA9973}"/>
              </a:ext>
            </a:extLst>
          </p:cNvPr>
          <p:cNvCxnSpPr>
            <a:cxnSpLocks/>
          </p:cNvCxnSpPr>
          <p:nvPr/>
        </p:nvCxnSpPr>
        <p:spPr bwMode="auto">
          <a:xfrm flipH="1">
            <a:off x="2763077" y="42821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AC4F2B5D-58CA-471A-8DD1-0F374E553BD9}"/>
              </a:ext>
            </a:extLst>
          </p:cNvPr>
          <p:cNvCxnSpPr>
            <a:cxnSpLocks/>
          </p:cNvCxnSpPr>
          <p:nvPr/>
        </p:nvCxnSpPr>
        <p:spPr bwMode="auto">
          <a:xfrm flipH="1">
            <a:off x="2763077" y="460305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487F4771-D5B3-4FE5-8173-DF513A90B74F}"/>
              </a:ext>
            </a:extLst>
          </p:cNvPr>
          <p:cNvCxnSpPr>
            <a:cxnSpLocks/>
          </p:cNvCxnSpPr>
          <p:nvPr/>
        </p:nvCxnSpPr>
        <p:spPr bwMode="auto">
          <a:xfrm flipH="1">
            <a:off x="2763077" y="492396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0520CE6D-98E0-48ED-A4C1-289A6F884044}"/>
              </a:ext>
            </a:extLst>
          </p:cNvPr>
          <p:cNvCxnSpPr>
            <a:cxnSpLocks/>
          </p:cNvCxnSpPr>
          <p:nvPr/>
        </p:nvCxnSpPr>
        <p:spPr bwMode="auto">
          <a:xfrm flipH="1">
            <a:off x="2763077" y="52448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FA3FEBB0-823B-4729-8334-657E87E43559}"/>
              </a:ext>
            </a:extLst>
          </p:cNvPr>
          <p:cNvCxnSpPr>
            <a:cxnSpLocks/>
          </p:cNvCxnSpPr>
          <p:nvPr/>
        </p:nvCxnSpPr>
        <p:spPr bwMode="auto">
          <a:xfrm>
            <a:off x="2823462" y="52448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1CCB92E1-3C56-431F-A91E-CAB10A8CBEAE}"/>
              </a:ext>
            </a:extLst>
          </p:cNvPr>
          <p:cNvCxnSpPr>
            <a:cxnSpLocks/>
          </p:cNvCxnSpPr>
          <p:nvPr/>
        </p:nvCxnSpPr>
        <p:spPr bwMode="auto">
          <a:xfrm>
            <a:off x="3147998" y="52448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CFB4A41C-80AF-494A-9FC8-4EC92B0A7BAB}"/>
              </a:ext>
            </a:extLst>
          </p:cNvPr>
          <p:cNvCxnSpPr>
            <a:cxnSpLocks/>
          </p:cNvCxnSpPr>
          <p:nvPr/>
        </p:nvCxnSpPr>
        <p:spPr bwMode="auto">
          <a:xfrm>
            <a:off x="3472534" y="52448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46039AA7-C6D1-4AB6-ABAA-133F674AFCE3}"/>
              </a:ext>
            </a:extLst>
          </p:cNvPr>
          <p:cNvCxnSpPr>
            <a:cxnSpLocks/>
          </p:cNvCxnSpPr>
          <p:nvPr/>
        </p:nvCxnSpPr>
        <p:spPr bwMode="auto">
          <a:xfrm>
            <a:off x="3797070" y="52448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03C66A5E-A20D-4D47-8C79-6CD9C919F28F}"/>
              </a:ext>
            </a:extLst>
          </p:cNvPr>
          <p:cNvCxnSpPr>
            <a:cxnSpLocks/>
          </p:cNvCxnSpPr>
          <p:nvPr/>
        </p:nvCxnSpPr>
        <p:spPr bwMode="auto">
          <a:xfrm>
            <a:off x="4121606" y="52448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FC876D6B-617F-4747-A4AA-87AAF9F3AD96}"/>
              </a:ext>
            </a:extLst>
          </p:cNvPr>
          <p:cNvCxnSpPr>
            <a:cxnSpLocks/>
          </p:cNvCxnSpPr>
          <p:nvPr/>
        </p:nvCxnSpPr>
        <p:spPr bwMode="auto">
          <a:xfrm>
            <a:off x="4446142" y="52448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98D1B56E-52D1-48FB-B803-1561F7706909}"/>
              </a:ext>
            </a:extLst>
          </p:cNvPr>
          <p:cNvCxnSpPr>
            <a:cxnSpLocks/>
          </p:cNvCxnSpPr>
          <p:nvPr/>
        </p:nvCxnSpPr>
        <p:spPr bwMode="auto">
          <a:xfrm>
            <a:off x="4770678" y="52448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F78104E5-14A2-4CC1-9CBF-9617D21F3940}"/>
              </a:ext>
            </a:extLst>
          </p:cNvPr>
          <p:cNvCxnSpPr>
            <a:cxnSpLocks/>
          </p:cNvCxnSpPr>
          <p:nvPr/>
        </p:nvCxnSpPr>
        <p:spPr bwMode="auto">
          <a:xfrm>
            <a:off x="5095214" y="52448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4CF7D093-5080-4EED-ABFF-2D1537B125AA}"/>
              </a:ext>
            </a:extLst>
          </p:cNvPr>
          <p:cNvCxnSpPr>
            <a:cxnSpLocks/>
          </p:cNvCxnSpPr>
          <p:nvPr/>
        </p:nvCxnSpPr>
        <p:spPr bwMode="auto">
          <a:xfrm>
            <a:off x="5419750" y="52448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86F5A698-EB96-45CB-ACC1-35B943BC5911}"/>
              </a:ext>
            </a:extLst>
          </p:cNvPr>
          <p:cNvCxnSpPr>
            <a:cxnSpLocks/>
          </p:cNvCxnSpPr>
          <p:nvPr/>
        </p:nvCxnSpPr>
        <p:spPr bwMode="auto">
          <a:xfrm>
            <a:off x="5744286" y="52448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A01C373C-DAB1-469E-A0FE-64C63070BBEB}"/>
              </a:ext>
            </a:extLst>
          </p:cNvPr>
          <p:cNvCxnSpPr>
            <a:cxnSpLocks/>
          </p:cNvCxnSpPr>
          <p:nvPr/>
        </p:nvCxnSpPr>
        <p:spPr bwMode="auto">
          <a:xfrm>
            <a:off x="6068822" y="52448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6CB30C82-3FAD-41D1-A535-D71EDF85EB8F}"/>
              </a:ext>
            </a:extLst>
          </p:cNvPr>
          <p:cNvCxnSpPr>
            <a:cxnSpLocks/>
          </p:cNvCxnSpPr>
          <p:nvPr/>
        </p:nvCxnSpPr>
        <p:spPr bwMode="auto">
          <a:xfrm>
            <a:off x="6393358" y="52448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DE2A970A-3F66-4DF1-B392-402C850C4567}"/>
              </a:ext>
            </a:extLst>
          </p:cNvPr>
          <p:cNvCxnSpPr>
            <a:cxnSpLocks/>
          </p:cNvCxnSpPr>
          <p:nvPr/>
        </p:nvCxnSpPr>
        <p:spPr bwMode="auto">
          <a:xfrm>
            <a:off x="6717894" y="52448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5C0D1F96-1101-4C11-A3E0-1B2CD70737DD}"/>
              </a:ext>
            </a:extLst>
          </p:cNvPr>
          <p:cNvCxnSpPr>
            <a:cxnSpLocks/>
          </p:cNvCxnSpPr>
          <p:nvPr/>
        </p:nvCxnSpPr>
        <p:spPr bwMode="auto">
          <a:xfrm>
            <a:off x="7042430" y="52448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27E2C6D9-6542-4D1E-A2F3-FFD3E688E586}"/>
              </a:ext>
            </a:extLst>
          </p:cNvPr>
          <p:cNvCxnSpPr>
            <a:cxnSpLocks/>
          </p:cNvCxnSpPr>
          <p:nvPr/>
        </p:nvCxnSpPr>
        <p:spPr bwMode="auto">
          <a:xfrm>
            <a:off x="7366966" y="52448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4E1FD767-EE62-4B69-8BD0-B4E18A79196A}"/>
              </a:ext>
            </a:extLst>
          </p:cNvPr>
          <p:cNvCxnSpPr>
            <a:cxnSpLocks/>
          </p:cNvCxnSpPr>
          <p:nvPr/>
        </p:nvCxnSpPr>
        <p:spPr bwMode="auto">
          <a:xfrm>
            <a:off x="7691502" y="52448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D335FF12-2B31-4244-8ADB-591DBB20C566}"/>
              </a:ext>
            </a:extLst>
          </p:cNvPr>
          <p:cNvCxnSpPr>
            <a:cxnSpLocks/>
          </p:cNvCxnSpPr>
          <p:nvPr/>
        </p:nvCxnSpPr>
        <p:spPr bwMode="auto">
          <a:xfrm>
            <a:off x="8016038" y="5244861"/>
            <a:ext cx="0" cy="64008"/>
          </a:xfrm>
          <a:prstGeom prst="line">
            <a:avLst/>
          </a:prstGeom>
          <a:noFill/>
          <a:ln w="28575" cap="flat" cmpd="sng" algn="ctr">
            <a:solidFill>
              <a:schemeClr val="bg1"/>
            </a:solidFill>
            <a:prstDash val="solid"/>
            <a:round/>
            <a:headEnd type="none" w="med" len="med"/>
            <a:tailEnd type="none" w="med" len="med"/>
          </a:ln>
          <a:effectLst/>
        </p:spPr>
      </p:cxnSp>
      <p:sp>
        <p:nvSpPr>
          <p:cNvPr id="155" name="TextBox 154">
            <a:extLst>
              <a:ext uri="{FF2B5EF4-FFF2-40B4-BE49-F238E27FC236}">
                <a16:creationId xmlns:a16="http://schemas.microsoft.com/office/drawing/2014/main" id="{9BD30FC6-D5F5-4C70-BF52-4F1E8E6FFB4C}"/>
              </a:ext>
            </a:extLst>
          </p:cNvPr>
          <p:cNvSpPr txBox="1"/>
          <p:nvPr/>
        </p:nvSpPr>
        <p:spPr bwMode="auto">
          <a:xfrm>
            <a:off x="8100310"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17</a:t>
            </a:r>
          </a:p>
        </p:txBody>
      </p:sp>
      <p:sp>
        <p:nvSpPr>
          <p:cNvPr id="156" name="TextBox 155">
            <a:extLst>
              <a:ext uri="{FF2B5EF4-FFF2-40B4-BE49-F238E27FC236}">
                <a16:creationId xmlns:a16="http://schemas.microsoft.com/office/drawing/2014/main" id="{40C1EA9E-538E-465B-8247-2F8F1D125CAD}"/>
              </a:ext>
            </a:extLst>
          </p:cNvPr>
          <p:cNvSpPr txBox="1"/>
          <p:nvPr/>
        </p:nvSpPr>
        <p:spPr bwMode="auto">
          <a:xfrm>
            <a:off x="2583555"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0</a:t>
            </a:r>
          </a:p>
        </p:txBody>
      </p:sp>
      <p:sp>
        <p:nvSpPr>
          <p:cNvPr id="157" name="TextBox 156">
            <a:extLst>
              <a:ext uri="{FF2B5EF4-FFF2-40B4-BE49-F238E27FC236}">
                <a16:creationId xmlns:a16="http://schemas.microsoft.com/office/drawing/2014/main" id="{106F4369-BC08-494F-BB9A-03C0E0F398E4}"/>
              </a:ext>
            </a:extLst>
          </p:cNvPr>
          <p:cNvSpPr txBox="1"/>
          <p:nvPr/>
        </p:nvSpPr>
        <p:spPr bwMode="auto">
          <a:xfrm>
            <a:off x="2908070"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a:t>
            </a:r>
          </a:p>
        </p:txBody>
      </p:sp>
      <p:sp>
        <p:nvSpPr>
          <p:cNvPr id="158" name="TextBox 157">
            <a:extLst>
              <a:ext uri="{FF2B5EF4-FFF2-40B4-BE49-F238E27FC236}">
                <a16:creationId xmlns:a16="http://schemas.microsoft.com/office/drawing/2014/main" id="{0D5009EB-915B-4ECC-A097-FAC924D024D0}"/>
              </a:ext>
            </a:extLst>
          </p:cNvPr>
          <p:cNvSpPr txBox="1"/>
          <p:nvPr/>
        </p:nvSpPr>
        <p:spPr bwMode="auto">
          <a:xfrm>
            <a:off x="3232585"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2</a:t>
            </a:r>
          </a:p>
        </p:txBody>
      </p:sp>
      <p:sp>
        <p:nvSpPr>
          <p:cNvPr id="159" name="TextBox 158">
            <a:extLst>
              <a:ext uri="{FF2B5EF4-FFF2-40B4-BE49-F238E27FC236}">
                <a16:creationId xmlns:a16="http://schemas.microsoft.com/office/drawing/2014/main" id="{B2AAB0F7-1662-4EF8-AEC9-B0751559C958}"/>
              </a:ext>
            </a:extLst>
          </p:cNvPr>
          <p:cNvSpPr txBox="1"/>
          <p:nvPr/>
        </p:nvSpPr>
        <p:spPr bwMode="auto">
          <a:xfrm>
            <a:off x="3557100"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3</a:t>
            </a:r>
          </a:p>
        </p:txBody>
      </p:sp>
      <p:sp>
        <p:nvSpPr>
          <p:cNvPr id="160" name="TextBox 159">
            <a:extLst>
              <a:ext uri="{FF2B5EF4-FFF2-40B4-BE49-F238E27FC236}">
                <a16:creationId xmlns:a16="http://schemas.microsoft.com/office/drawing/2014/main" id="{45457C53-9EB8-401A-96BC-AEED92DA44C5}"/>
              </a:ext>
            </a:extLst>
          </p:cNvPr>
          <p:cNvSpPr txBox="1"/>
          <p:nvPr/>
        </p:nvSpPr>
        <p:spPr bwMode="auto">
          <a:xfrm>
            <a:off x="3881615"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4</a:t>
            </a:r>
          </a:p>
        </p:txBody>
      </p:sp>
      <p:sp>
        <p:nvSpPr>
          <p:cNvPr id="161" name="TextBox 160">
            <a:extLst>
              <a:ext uri="{FF2B5EF4-FFF2-40B4-BE49-F238E27FC236}">
                <a16:creationId xmlns:a16="http://schemas.microsoft.com/office/drawing/2014/main" id="{72E28D77-7483-42E2-B823-2395650CAA4B}"/>
              </a:ext>
            </a:extLst>
          </p:cNvPr>
          <p:cNvSpPr txBox="1"/>
          <p:nvPr/>
        </p:nvSpPr>
        <p:spPr bwMode="auto">
          <a:xfrm>
            <a:off x="4206130"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5</a:t>
            </a:r>
          </a:p>
        </p:txBody>
      </p:sp>
      <p:sp>
        <p:nvSpPr>
          <p:cNvPr id="162" name="TextBox 161">
            <a:extLst>
              <a:ext uri="{FF2B5EF4-FFF2-40B4-BE49-F238E27FC236}">
                <a16:creationId xmlns:a16="http://schemas.microsoft.com/office/drawing/2014/main" id="{639A92DE-BC41-4B76-BC58-99D58E573F15}"/>
              </a:ext>
            </a:extLst>
          </p:cNvPr>
          <p:cNvSpPr txBox="1"/>
          <p:nvPr/>
        </p:nvSpPr>
        <p:spPr bwMode="auto">
          <a:xfrm>
            <a:off x="4530645"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6</a:t>
            </a:r>
          </a:p>
        </p:txBody>
      </p:sp>
      <p:sp>
        <p:nvSpPr>
          <p:cNvPr id="163" name="TextBox 162">
            <a:extLst>
              <a:ext uri="{FF2B5EF4-FFF2-40B4-BE49-F238E27FC236}">
                <a16:creationId xmlns:a16="http://schemas.microsoft.com/office/drawing/2014/main" id="{677618DC-318B-4393-B85B-88B999449A8D}"/>
              </a:ext>
            </a:extLst>
          </p:cNvPr>
          <p:cNvSpPr txBox="1"/>
          <p:nvPr/>
        </p:nvSpPr>
        <p:spPr bwMode="auto">
          <a:xfrm>
            <a:off x="4855160"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7</a:t>
            </a:r>
          </a:p>
        </p:txBody>
      </p:sp>
      <p:sp>
        <p:nvSpPr>
          <p:cNvPr id="164" name="TextBox 163">
            <a:extLst>
              <a:ext uri="{FF2B5EF4-FFF2-40B4-BE49-F238E27FC236}">
                <a16:creationId xmlns:a16="http://schemas.microsoft.com/office/drawing/2014/main" id="{DFFAFFDB-98DE-4E20-8D98-6142536BB0F6}"/>
              </a:ext>
            </a:extLst>
          </p:cNvPr>
          <p:cNvSpPr txBox="1"/>
          <p:nvPr/>
        </p:nvSpPr>
        <p:spPr bwMode="auto">
          <a:xfrm>
            <a:off x="5179675"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8</a:t>
            </a:r>
          </a:p>
        </p:txBody>
      </p:sp>
      <p:sp>
        <p:nvSpPr>
          <p:cNvPr id="165" name="TextBox 164">
            <a:extLst>
              <a:ext uri="{FF2B5EF4-FFF2-40B4-BE49-F238E27FC236}">
                <a16:creationId xmlns:a16="http://schemas.microsoft.com/office/drawing/2014/main" id="{81E3B300-94C2-42D3-BAF1-7B1E360B44C7}"/>
              </a:ext>
            </a:extLst>
          </p:cNvPr>
          <p:cNvSpPr txBox="1"/>
          <p:nvPr/>
        </p:nvSpPr>
        <p:spPr bwMode="auto">
          <a:xfrm>
            <a:off x="5504190"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9</a:t>
            </a:r>
          </a:p>
        </p:txBody>
      </p:sp>
      <p:sp>
        <p:nvSpPr>
          <p:cNvPr id="166" name="TextBox 165">
            <a:extLst>
              <a:ext uri="{FF2B5EF4-FFF2-40B4-BE49-F238E27FC236}">
                <a16:creationId xmlns:a16="http://schemas.microsoft.com/office/drawing/2014/main" id="{3A990011-A8F4-4B1A-9FB1-38EE5E172FB0}"/>
              </a:ext>
            </a:extLst>
          </p:cNvPr>
          <p:cNvSpPr txBox="1"/>
          <p:nvPr/>
        </p:nvSpPr>
        <p:spPr bwMode="auto">
          <a:xfrm>
            <a:off x="5844134"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10</a:t>
            </a:r>
          </a:p>
        </p:txBody>
      </p:sp>
      <p:sp>
        <p:nvSpPr>
          <p:cNvPr id="167" name="TextBox 166">
            <a:extLst>
              <a:ext uri="{FF2B5EF4-FFF2-40B4-BE49-F238E27FC236}">
                <a16:creationId xmlns:a16="http://schemas.microsoft.com/office/drawing/2014/main" id="{57B0F931-582F-430F-83C1-B5512B3C48A4}"/>
              </a:ext>
            </a:extLst>
          </p:cNvPr>
          <p:cNvSpPr txBox="1"/>
          <p:nvPr/>
        </p:nvSpPr>
        <p:spPr bwMode="auto">
          <a:xfrm>
            <a:off x="6153220"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11</a:t>
            </a:r>
          </a:p>
        </p:txBody>
      </p:sp>
      <p:sp>
        <p:nvSpPr>
          <p:cNvPr id="168" name="TextBox 167">
            <a:extLst>
              <a:ext uri="{FF2B5EF4-FFF2-40B4-BE49-F238E27FC236}">
                <a16:creationId xmlns:a16="http://schemas.microsoft.com/office/drawing/2014/main" id="{C0402F5F-889C-4283-92C1-CC27B0BB48DD}"/>
              </a:ext>
            </a:extLst>
          </p:cNvPr>
          <p:cNvSpPr txBox="1"/>
          <p:nvPr/>
        </p:nvSpPr>
        <p:spPr bwMode="auto">
          <a:xfrm>
            <a:off x="6477735"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12</a:t>
            </a:r>
          </a:p>
        </p:txBody>
      </p:sp>
      <p:sp>
        <p:nvSpPr>
          <p:cNvPr id="169" name="TextBox 168">
            <a:extLst>
              <a:ext uri="{FF2B5EF4-FFF2-40B4-BE49-F238E27FC236}">
                <a16:creationId xmlns:a16="http://schemas.microsoft.com/office/drawing/2014/main" id="{DDD60AB2-9E52-4E56-9FE0-0F5293D65DED}"/>
              </a:ext>
            </a:extLst>
          </p:cNvPr>
          <p:cNvSpPr txBox="1"/>
          <p:nvPr/>
        </p:nvSpPr>
        <p:spPr bwMode="auto">
          <a:xfrm>
            <a:off x="6802250"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13</a:t>
            </a:r>
          </a:p>
        </p:txBody>
      </p:sp>
      <p:sp>
        <p:nvSpPr>
          <p:cNvPr id="170" name="TextBox 169">
            <a:extLst>
              <a:ext uri="{FF2B5EF4-FFF2-40B4-BE49-F238E27FC236}">
                <a16:creationId xmlns:a16="http://schemas.microsoft.com/office/drawing/2014/main" id="{70D4340B-48B9-4535-A3FE-FE706A315217}"/>
              </a:ext>
            </a:extLst>
          </p:cNvPr>
          <p:cNvSpPr txBox="1"/>
          <p:nvPr/>
        </p:nvSpPr>
        <p:spPr bwMode="auto">
          <a:xfrm>
            <a:off x="7126765"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14</a:t>
            </a:r>
          </a:p>
        </p:txBody>
      </p:sp>
      <p:sp>
        <p:nvSpPr>
          <p:cNvPr id="171" name="TextBox 170">
            <a:extLst>
              <a:ext uri="{FF2B5EF4-FFF2-40B4-BE49-F238E27FC236}">
                <a16:creationId xmlns:a16="http://schemas.microsoft.com/office/drawing/2014/main" id="{157A94C4-6C2D-4B21-9145-FC45BC2B8F6D}"/>
              </a:ext>
            </a:extLst>
          </p:cNvPr>
          <p:cNvSpPr txBox="1"/>
          <p:nvPr/>
        </p:nvSpPr>
        <p:spPr bwMode="auto">
          <a:xfrm>
            <a:off x="7451280"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15</a:t>
            </a:r>
          </a:p>
        </p:txBody>
      </p:sp>
      <p:sp>
        <p:nvSpPr>
          <p:cNvPr id="173" name="TextBox 172">
            <a:extLst>
              <a:ext uri="{FF2B5EF4-FFF2-40B4-BE49-F238E27FC236}">
                <a16:creationId xmlns:a16="http://schemas.microsoft.com/office/drawing/2014/main" id="{65A6463F-18B2-4D00-9FF7-F9548B9B24C0}"/>
              </a:ext>
            </a:extLst>
          </p:cNvPr>
          <p:cNvSpPr txBox="1"/>
          <p:nvPr/>
        </p:nvSpPr>
        <p:spPr bwMode="auto">
          <a:xfrm>
            <a:off x="2178309" y="1852030"/>
            <a:ext cx="627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100</a:t>
            </a:r>
          </a:p>
        </p:txBody>
      </p:sp>
      <p:sp>
        <p:nvSpPr>
          <p:cNvPr id="174" name="TextBox 173">
            <a:extLst>
              <a:ext uri="{FF2B5EF4-FFF2-40B4-BE49-F238E27FC236}">
                <a16:creationId xmlns:a16="http://schemas.microsoft.com/office/drawing/2014/main" id="{D6A51881-23A9-4C13-818E-8796CF13E89A}"/>
              </a:ext>
            </a:extLst>
          </p:cNvPr>
          <p:cNvSpPr txBox="1"/>
          <p:nvPr/>
        </p:nvSpPr>
        <p:spPr bwMode="auto">
          <a:xfrm>
            <a:off x="2178309" y="2173508"/>
            <a:ext cx="627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90</a:t>
            </a:r>
          </a:p>
        </p:txBody>
      </p:sp>
      <p:sp>
        <p:nvSpPr>
          <p:cNvPr id="175" name="TextBox 174">
            <a:extLst>
              <a:ext uri="{FF2B5EF4-FFF2-40B4-BE49-F238E27FC236}">
                <a16:creationId xmlns:a16="http://schemas.microsoft.com/office/drawing/2014/main" id="{6BF13331-5686-4CCC-84C8-CDA6792E85FA}"/>
              </a:ext>
            </a:extLst>
          </p:cNvPr>
          <p:cNvSpPr txBox="1"/>
          <p:nvPr/>
        </p:nvSpPr>
        <p:spPr bwMode="auto">
          <a:xfrm>
            <a:off x="2178309" y="2494986"/>
            <a:ext cx="627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80</a:t>
            </a:r>
          </a:p>
        </p:txBody>
      </p:sp>
      <p:sp>
        <p:nvSpPr>
          <p:cNvPr id="176" name="TextBox 175">
            <a:extLst>
              <a:ext uri="{FF2B5EF4-FFF2-40B4-BE49-F238E27FC236}">
                <a16:creationId xmlns:a16="http://schemas.microsoft.com/office/drawing/2014/main" id="{8F33A61D-A9F2-4EB5-B708-D31DA5A027AA}"/>
              </a:ext>
            </a:extLst>
          </p:cNvPr>
          <p:cNvSpPr txBox="1"/>
          <p:nvPr/>
        </p:nvSpPr>
        <p:spPr bwMode="auto">
          <a:xfrm>
            <a:off x="2178309" y="2816464"/>
            <a:ext cx="627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70</a:t>
            </a:r>
          </a:p>
        </p:txBody>
      </p:sp>
      <p:sp>
        <p:nvSpPr>
          <p:cNvPr id="177" name="TextBox 176">
            <a:extLst>
              <a:ext uri="{FF2B5EF4-FFF2-40B4-BE49-F238E27FC236}">
                <a16:creationId xmlns:a16="http://schemas.microsoft.com/office/drawing/2014/main" id="{46EC5BC9-6786-4BFD-9F27-8205F494A332}"/>
              </a:ext>
            </a:extLst>
          </p:cNvPr>
          <p:cNvSpPr txBox="1"/>
          <p:nvPr/>
        </p:nvSpPr>
        <p:spPr bwMode="auto">
          <a:xfrm>
            <a:off x="2178309" y="3137942"/>
            <a:ext cx="627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60</a:t>
            </a:r>
          </a:p>
        </p:txBody>
      </p:sp>
      <p:sp>
        <p:nvSpPr>
          <p:cNvPr id="178" name="TextBox 177">
            <a:extLst>
              <a:ext uri="{FF2B5EF4-FFF2-40B4-BE49-F238E27FC236}">
                <a16:creationId xmlns:a16="http://schemas.microsoft.com/office/drawing/2014/main" id="{34C28451-8BAD-445D-A552-75C1C0568E73}"/>
              </a:ext>
            </a:extLst>
          </p:cNvPr>
          <p:cNvSpPr txBox="1"/>
          <p:nvPr/>
        </p:nvSpPr>
        <p:spPr bwMode="auto">
          <a:xfrm>
            <a:off x="2178309" y="3459420"/>
            <a:ext cx="627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50</a:t>
            </a:r>
          </a:p>
        </p:txBody>
      </p:sp>
      <p:sp>
        <p:nvSpPr>
          <p:cNvPr id="179" name="TextBox 178">
            <a:extLst>
              <a:ext uri="{FF2B5EF4-FFF2-40B4-BE49-F238E27FC236}">
                <a16:creationId xmlns:a16="http://schemas.microsoft.com/office/drawing/2014/main" id="{D34D9F87-B979-4A06-B612-56555F410FB6}"/>
              </a:ext>
            </a:extLst>
          </p:cNvPr>
          <p:cNvSpPr txBox="1"/>
          <p:nvPr/>
        </p:nvSpPr>
        <p:spPr bwMode="auto">
          <a:xfrm>
            <a:off x="2178309" y="3780898"/>
            <a:ext cx="627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40</a:t>
            </a:r>
          </a:p>
        </p:txBody>
      </p:sp>
      <p:sp>
        <p:nvSpPr>
          <p:cNvPr id="180" name="TextBox 179">
            <a:extLst>
              <a:ext uri="{FF2B5EF4-FFF2-40B4-BE49-F238E27FC236}">
                <a16:creationId xmlns:a16="http://schemas.microsoft.com/office/drawing/2014/main" id="{C4F5AF09-7CF4-49DB-9B6A-FEA0C6F6E164}"/>
              </a:ext>
            </a:extLst>
          </p:cNvPr>
          <p:cNvSpPr txBox="1"/>
          <p:nvPr/>
        </p:nvSpPr>
        <p:spPr bwMode="auto">
          <a:xfrm>
            <a:off x="2178309" y="4102376"/>
            <a:ext cx="627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30</a:t>
            </a:r>
          </a:p>
        </p:txBody>
      </p:sp>
      <p:sp>
        <p:nvSpPr>
          <p:cNvPr id="181" name="TextBox 180">
            <a:extLst>
              <a:ext uri="{FF2B5EF4-FFF2-40B4-BE49-F238E27FC236}">
                <a16:creationId xmlns:a16="http://schemas.microsoft.com/office/drawing/2014/main" id="{E70A2549-0013-4928-980B-0A952745A6F2}"/>
              </a:ext>
            </a:extLst>
          </p:cNvPr>
          <p:cNvSpPr txBox="1"/>
          <p:nvPr/>
        </p:nvSpPr>
        <p:spPr bwMode="auto">
          <a:xfrm>
            <a:off x="2178309" y="4423854"/>
            <a:ext cx="627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20</a:t>
            </a:r>
          </a:p>
        </p:txBody>
      </p:sp>
      <p:sp>
        <p:nvSpPr>
          <p:cNvPr id="182" name="TextBox 181">
            <a:extLst>
              <a:ext uri="{FF2B5EF4-FFF2-40B4-BE49-F238E27FC236}">
                <a16:creationId xmlns:a16="http://schemas.microsoft.com/office/drawing/2014/main" id="{7092AFA8-1F7B-40C3-8EC5-7F5AB00C26DA}"/>
              </a:ext>
            </a:extLst>
          </p:cNvPr>
          <p:cNvSpPr txBox="1"/>
          <p:nvPr/>
        </p:nvSpPr>
        <p:spPr bwMode="auto">
          <a:xfrm>
            <a:off x="2178309" y="4745332"/>
            <a:ext cx="627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10</a:t>
            </a:r>
          </a:p>
        </p:txBody>
      </p:sp>
      <p:sp>
        <p:nvSpPr>
          <p:cNvPr id="183" name="TextBox 182">
            <a:extLst>
              <a:ext uri="{FF2B5EF4-FFF2-40B4-BE49-F238E27FC236}">
                <a16:creationId xmlns:a16="http://schemas.microsoft.com/office/drawing/2014/main" id="{D6A7012F-4A80-483C-B787-EC6FCC17BF12}"/>
              </a:ext>
            </a:extLst>
          </p:cNvPr>
          <p:cNvSpPr txBox="1"/>
          <p:nvPr/>
        </p:nvSpPr>
        <p:spPr bwMode="auto">
          <a:xfrm>
            <a:off x="2178309" y="5066808"/>
            <a:ext cx="627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0</a:t>
            </a:r>
          </a:p>
        </p:txBody>
      </p:sp>
      <p:cxnSp>
        <p:nvCxnSpPr>
          <p:cNvPr id="184" name="Straight Connector 183">
            <a:extLst>
              <a:ext uri="{FF2B5EF4-FFF2-40B4-BE49-F238E27FC236}">
                <a16:creationId xmlns:a16="http://schemas.microsoft.com/office/drawing/2014/main" id="{CFC2CA89-9F84-401C-8960-175CDC56DE4A}"/>
              </a:ext>
            </a:extLst>
          </p:cNvPr>
          <p:cNvCxnSpPr>
            <a:cxnSpLocks/>
          </p:cNvCxnSpPr>
          <p:nvPr/>
        </p:nvCxnSpPr>
        <p:spPr bwMode="auto">
          <a:xfrm>
            <a:off x="4771371" y="2998542"/>
            <a:ext cx="0" cy="2278323"/>
          </a:xfrm>
          <a:prstGeom prst="line">
            <a:avLst/>
          </a:prstGeom>
          <a:noFill/>
          <a:ln w="28575" cap="flat" cmpd="sng" algn="ctr">
            <a:solidFill>
              <a:schemeClr val="bg1"/>
            </a:solidFill>
            <a:prstDash val="solid"/>
            <a:round/>
            <a:headEnd type="none" w="med" len="med"/>
            <a:tailEnd type="none" w="med" len="med"/>
          </a:ln>
          <a:effectLst/>
        </p:spPr>
      </p:cxnSp>
      <p:sp>
        <p:nvSpPr>
          <p:cNvPr id="8" name="TextBox 7">
            <a:extLst>
              <a:ext uri="{FF2B5EF4-FFF2-40B4-BE49-F238E27FC236}">
                <a16:creationId xmlns:a16="http://schemas.microsoft.com/office/drawing/2014/main" id="{E1128352-01A6-4384-B88E-C878B8D91783}"/>
              </a:ext>
            </a:extLst>
          </p:cNvPr>
          <p:cNvSpPr txBox="1"/>
          <p:nvPr/>
        </p:nvSpPr>
        <p:spPr bwMode="auto">
          <a:xfrm>
            <a:off x="9155590" y="5884162"/>
            <a:ext cx="276038"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0</a:t>
            </a:r>
            <a:endParaRPr lang="en-US" sz="1400" dirty="0">
              <a:solidFill>
                <a:schemeClr val="accent3"/>
              </a:solidFill>
              <a:latin typeface="Calibri" panose="020F0502020204030204" pitchFamily="34" charset="0"/>
            </a:endParaRPr>
          </a:p>
        </p:txBody>
      </p:sp>
      <p:sp>
        <p:nvSpPr>
          <p:cNvPr id="10" name="TextBox 9">
            <a:extLst>
              <a:ext uri="{FF2B5EF4-FFF2-40B4-BE49-F238E27FC236}">
                <a16:creationId xmlns:a16="http://schemas.microsoft.com/office/drawing/2014/main" id="{079F7A17-ED8C-428D-916F-18F6DB30F9F1}"/>
              </a:ext>
            </a:extLst>
          </p:cNvPr>
          <p:cNvSpPr txBox="1"/>
          <p:nvPr/>
        </p:nvSpPr>
        <p:spPr bwMode="auto">
          <a:xfrm>
            <a:off x="9480092" y="5884162"/>
            <a:ext cx="276038"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0</a:t>
            </a:r>
            <a:endParaRPr lang="en-US" sz="1400" dirty="0">
              <a:solidFill>
                <a:schemeClr val="accent3"/>
              </a:solidFill>
              <a:latin typeface="Calibri" panose="020F0502020204030204" pitchFamily="34" charset="0"/>
            </a:endParaRPr>
          </a:p>
        </p:txBody>
      </p:sp>
      <p:sp>
        <p:nvSpPr>
          <p:cNvPr id="188" name="TextBox 187">
            <a:extLst>
              <a:ext uri="{FF2B5EF4-FFF2-40B4-BE49-F238E27FC236}">
                <a16:creationId xmlns:a16="http://schemas.microsoft.com/office/drawing/2014/main" id="{565F98A9-2CE6-4E07-8014-693FB2ED44A6}"/>
              </a:ext>
            </a:extLst>
          </p:cNvPr>
          <p:cNvSpPr txBox="1"/>
          <p:nvPr/>
        </p:nvSpPr>
        <p:spPr bwMode="auto">
          <a:xfrm>
            <a:off x="9073855"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20</a:t>
            </a:r>
          </a:p>
        </p:txBody>
      </p:sp>
      <p:cxnSp>
        <p:nvCxnSpPr>
          <p:cNvPr id="190" name="Straight Connector 189">
            <a:extLst>
              <a:ext uri="{FF2B5EF4-FFF2-40B4-BE49-F238E27FC236}">
                <a16:creationId xmlns:a16="http://schemas.microsoft.com/office/drawing/2014/main" id="{6790BC57-9CC4-49D7-BA76-AC1470245CF0}"/>
              </a:ext>
            </a:extLst>
          </p:cNvPr>
          <p:cNvCxnSpPr>
            <a:cxnSpLocks/>
          </p:cNvCxnSpPr>
          <p:nvPr/>
        </p:nvCxnSpPr>
        <p:spPr bwMode="auto">
          <a:xfrm>
            <a:off x="8340574" y="5244861"/>
            <a:ext cx="0" cy="64008"/>
          </a:xfrm>
          <a:prstGeom prst="line">
            <a:avLst/>
          </a:prstGeom>
          <a:noFill/>
          <a:ln w="28575" cap="flat" cmpd="sng" algn="ctr">
            <a:solidFill>
              <a:schemeClr val="bg1"/>
            </a:solidFill>
            <a:prstDash val="solid"/>
            <a:round/>
            <a:headEnd type="none" w="med" len="med"/>
            <a:tailEnd type="none" w="med" len="med"/>
          </a:ln>
          <a:effectLst/>
        </p:spPr>
      </p:cxnSp>
      <p:sp>
        <p:nvSpPr>
          <p:cNvPr id="192" name="TextBox 191">
            <a:extLst>
              <a:ext uri="{FF2B5EF4-FFF2-40B4-BE49-F238E27FC236}">
                <a16:creationId xmlns:a16="http://schemas.microsoft.com/office/drawing/2014/main" id="{52C2F95C-758B-494B-A618-2A5ED5F829D2}"/>
              </a:ext>
            </a:extLst>
          </p:cNvPr>
          <p:cNvSpPr txBox="1"/>
          <p:nvPr/>
        </p:nvSpPr>
        <p:spPr bwMode="auto">
          <a:xfrm>
            <a:off x="8424825"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18</a:t>
            </a:r>
          </a:p>
        </p:txBody>
      </p:sp>
      <p:sp>
        <p:nvSpPr>
          <p:cNvPr id="194" name="TextBox 193">
            <a:extLst>
              <a:ext uri="{FF2B5EF4-FFF2-40B4-BE49-F238E27FC236}">
                <a16:creationId xmlns:a16="http://schemas.microsoft.com/office/drawing/2014/main" id="{7B4455A8-841A-4297-926B-6557ED185793}"/>
              </a:ext>
            </a:extLst>
          </p:cNvPr>
          <p:cNvSpPr txBox="1"/>
          <p:nvPr/>
        </p:nvSpPr>
        <p:spPr bwMode="auto">
          <a:xfrm>
            <a:off x="8749340"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dirty="0">
                <a:solidFill>
                  <a:schemeClr val="bg1"/>
                </a:solidFill>
                <a:latin typeface="Calibri" panose="020F0502020204030204" pitchFamily="34" charset="0"/>
              </a:rPr>
              <a:t>19</a:t>
            </a:r>
            <a:endParaRPr lang="en-US" sz="1800" b="0" dirty="0">
              <a:solidFill>
                <a:schemeClr val="bg1"/>
              </a:solidFill>
              <a:latin typeface="Calibri" panose="020F0502020204030204" pitchFamily="34" charset="0"/>
            </a:endParaRPr>
          </a:p>
        </p:txBody>
      </p:sp>
      <p:sp>
        <p:nvSpPr>
          <p:cNvPr id="196" name="TextBox 195">
            <a:extLst>
              <a:ext uri="{FF2B5EF4-FFF2-40B4-BE49-F238E27FC236}">
                <a16:creationId xmlns:a16="http://schemas.microsoft.com/office/drawing/2014/main" id="{04178E9B-5ADC-474A-9E1D-D0B21410DCB6}"/>
              </a:ext>
            </a:extLst>
          </p:cNvPr>
          <p:cNvSpPr txBox="1"/>
          <p:nvPr/>
        </p:nvSpPr>
        <p:spPr bwMode="auto">
          <a:xfrm>
            <a:off x="9398360"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21</a:t>
            </a:r>
          </a:p>
        </p:txBody>
      </p:sp>
      <p:cxnSp>
        <p:nvCxnSpPr>
          <p:cNvPr id="198" name="Straight Connector 197">
            <a:extLst>
              <a:ext uri="{FF2B5EF4-FFF2-40B4-BE49-F238E27FC236}">
                <a16:creationId xmlns:a16="http://schemas.microsoft.com/office/drawing/2014/main" id="{6A61814C-B4D8-4353-A769-E6F87543DBA1}"/>
              </a:ext>
            </a:extLst>
          </p:cNvPr>
          <p:cNvCxnSpPr>
            <a:cxnSpLocks/>
          </p:cNvCxnSpPr>
          <p:nvPr/>
        </p:nvCxnSpPr>
        <p:spPr bwMode="auto">
          <a:xfrm>
            <a:off x="8665110" y="52448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62C12E41-5C0D-46CC-9835-E4993E1476D7}"/>
              </a:ext>
            </a:extLst>
          </p:cNvPr>
          <p:cNvCxnSpPr>
            <a:cxnSpLocks/>
          </p:cNvCxnSpPr>
          <p:nvPr/>
        </p:nvCxnSpPr>
        <p:spPr bwMode="auto">
          <a:xfrm>
            <a:off x="8989646" y="52448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C238F4E0-4914-46B2-B48C-066B562DE809}"/>
              </a:ext>
            </a:extLst>
          </p:cNvPr>
          <p:cNvCxnSpPr>
            <a:cxnSpLocks/>
          </p:cNvCxnSpPr>
          <p:nvPr/>
        </p:nvCxnSpPr>
        <p:spPr bwMode="auto">
          <a:xfrm>
            <a:off x="9314182" y="52448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826EF234-ECFA-4124-8C32-64E09C6B1458}"/>
              </a:ext>
            </a:extLst>
          </p:cNvPr>
          <p:cNvCxnSpPr>
            <a:cxnSpLocks/>
          </p:cNvCxnSpPr>
          <p:nvPr/>
        </p:nvCxnSpPr>
        <p:spPr bwMode="auto">
          <a:xfrm>
            <a:off x="9638725" y="52448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0534552C-B732-4EF8-B76D-50ECB1DCA735}"/>
              </a:ext>
            </a:extLst>
          </p:cNvPr>
          <p:cNvCxnSpPr>
            <a:cxnSpLocks/>
          </p:cNvCxnSpPr>
          <p:nvPr/>
        </p:nvCxnSpPr>
        <p:spPr bwMode="auto">
          <a:xfrm>
            <a:off x="6717894" y="4102376"/>
            <a:ext cx="0" cy="1159737"/>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26547409-D475-481B-A024-FCF8BBDBC45D}"/>
              </a:ext>
            </a:extLst>
          </p:cNvPr>
          <p:cNvCxnSpPr>
            <a:cxnSpLocks/>
          </p:cNvCxnSpPr>
          <p:nvPr/>
        </p:nvCxnSpPr>
        <p:spPr bwMode="auto">
          <a:xfrm>
            <a:off x="2827085" y="3644086"/>
            <a:ext cx="6869006" cy="0"/>
          </a:xfrm>
          <a:prstGeom prst="line">
            <a:avLst/>
          </a:prstGeom>
          <a:noFill/>
          <a:ln w="28575" cap="flat" cmpd="sng" algn="ctr">
            <a:solidFill>
              <a:schemeClr val="bg1"/>
            </a:solidFill>
            <a:prstDash val="sysDot"/>
            <a:round/>
            <a:headEnd type="none" w="med" len="med"/>
            <a:tailEnd type="none" w="med" len="med"/>
          </a:ln>
          <a:effectLst/>
        </p:spPr>
      </p:cxnSp>
      <p:sp>
        <p:nvSpPr>
          <p:cNvPr id="208" name="TextBox 207">
            <a:extLst>
              <a:ext uri="{FF2B5EF4-FFF2-40B4-BE49-F238E27FC236}">
                <a16:creationId xmlns:a16="http://schemas.microsoft.com/office/drawing/2014/main" id="{D0829CD6-9363-4F07-89FE-4C66A2890146}"/>
              </a:ext>
            </a:extLst>
          </p:cNvPr>
          <p:cNvSpPr txBox="1"/>
          <p:nvPr/>
        </p:nvSpPr>
        <p:spPr bwMode="auto">
          <a:xfrm>
            <a:off x="4273659" y="2431007"/>
            <a:ext cx="995423"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0" dirty="0">
                <a:solidFill>
                  <a:schemeClr val="bg1"/>
                </a:solidFill>
                <a:latin typeface="Calibri" panose="020F0502020204030204" pitchFamily="34" charset="0"/>
              </a:rPr>
              <a:t>Value at 6 mos</a:t>
            </a:r>
          </a:p>
        </p:txBody>
      </p:sp>
      <p:sp>
        <p:nvSpPr>
          <p:cNvPr id="210" name="TextBox 209">
            <a:extLst>
              <a:ext uri="{FF2B5EF4-FFF2-40B4-BE49-F238E27FC236}">
                <a16:creationId xmlns:a16="http://schemas.microsoft.com/office/drawing/2014/main" id="{8A3DA34B-EC7D-4895-8CF2-DB276939C937}"/>
              </a:ext>
            </a:extLst>
          </p:cNvPr>
          <p:cNvSpPr txBox="1"/>
          <p:nvPr/>
        </p:nvSpPr>
        <p:spPr bwMode="auto">
          <a:xfrm>
            <a:off x="6238308" y="3601956"/>
            <a:ext cx="995423"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0" dirty="0">
                <a:solidFill>
                  <a:schemeClr val="bg1"/>
                </a:solidFill>
                <a:latin typeface="Calibri" panose="020F0502020204030204" pitchFamily="34" charset="0"/>
              </a:rPr>
              <a:t>Value at 12 mo</a:t>
            </a:r>
          </a:p>
        </p:txBody>
      </p:sp>
      <p:sp>
        <p:nvSpPr>
          <p:cNvPr id="212" name="TextBox 211">
            <a:extLst>
              <a:ext uri="{FF2B5EF4-FFF2-40B4-BE49-F238E27FC236}">
                <a16:creationId xmlns:a16="http://schemas.microsoft.com/office/drawing/2014/main" id="{7C4ECFAA-29B7-4089-A849-4676EEE77F60}"/>
              </a:ext>
            </a:extLst>
          </p:cNvPr>
          <p:cNvSpPr txBox="1"/>
          <p:nvPr/>
        </p:nvSpPr>
        <p:spPr bwMode="auto">
          <a:xfrm>
            <a:off x="7637408" y="4191490"/>
            <a:ext cx="16121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800" b="1" dirty="0">
                <a:solidFill>
                  <a:schemeClr val="accent1"/>
                </a:solidFill>
                <a:latin typeface="Calibri" panose="020F0502020204030204" pitchFamily="34" charset="0"/>
              </a:rPr>
              <a:t>Olaparib</a:t>
            </a:r>
            <a:endParaRPr lang="en-US" sz="1800" b="1" dirty="0">
              <a:solidFill>
                <a:schemeClr val="accent3"/>
              </a:solidFill>
              <a:latin typeface="Calibri" panose="020F0502020204030204" pitchFamily="34" charset="0"/>
            </a:endParaRPr>
          </a:p>
        </p:txBody>
      </p:sp>
      <p:sp>
        <p:nvSpPr>
          <p:cNvPr id="214" name="TextBox 213">
            <a:extLst>
              <a:ext uri="{FF2B5EF4-FFF2-40B4-BE49-F238E27FC236}">
                <a16:creationId xmlns:a16="http://schemas.microsoft.com/office/drawing/2014/main" id="{5EADAFD3-7B98-4FEB-851D-6F8F7D344D05}"/>
              </a:ext>
            </a:extLst>
          </p:cNvPr>
          <p:cNvSpPr txBox="1"/>
          <p:nvPr/>
        </p:nvSpPr>
        <p:spPr bwMode="auto">
          <a:xfrm>
            <a:off x="6953766" y="4678501"/>
            <a:ext cx="16121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800" b="1" dirty="0">
                <a:solidFill>
                  <a:schemeClr val="accent3"/>
                </a:solidFill>
                <a:latin typeface="Calibri" panose="020F0502020204030204" pitchFamily="34" charset="0"/>
              </a:rPr>
              <a:t>Control</a:t>
            </a:r>
          </a:p>
        </p:txBody>
      </p:sp>
      <p:sp>
        <p:nvSpPr>
          <p:cNvPr id="216" name="TextBox 215">
            <a:extLst>
              <a:ext uri="{FF2B5EF4-FFF2-40B4-BE49-F238E27FC236}">
                <a16:creationId xmlns:a16="http://schemas.microsoft.com/office/drawing/2014/main" id="{75E149D9-F3DE-439E-AFC1-C7984150BC52}"/>
              </a:ext>
            </a:extLst>
          </p:cNvPr>
          <p:cNvSpPr txBox="1"/>
          <p:nvPr/>
        </p:nvSpPr>
        <p:spPr bwMode="auto">
          <a:xfrm>
            <a:off x="4222590" y="4543463"/>
            <a:ext cx="667449"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0" dirty="0">
                <a:solidFill>
                  <a:schemeClr val="accent3"/>
                </a:solidFill>
                <a:latin typeface="Calibri" panose="020F0502020204030204" pitchFamily="34" charset="0"/>
              </a:rPr>
              <a:t>23%</a:t>
            </a:r>
          </a:p>
        </p:txBody>
      </p:sp>
      <p:sp>
        <p:nvSpPr>
          <p:cNvPr id="218" name="TextBox 217">
            <a:extLst>
              <a:ext uri="{FF2B5EF4-FFF2-40B4-BE49-F238E27FC236}">
                <a16:creationId xmlns:a16="http://schemas.microsoft.com/office/drawing/2014/main" id="{0DB477CC-F5B2-4033-A5B3-36A0E9EF39D0}"/>
              </a:ext>
            </a:extLst>
          </p:cNvPr>
          <p:cNvSpPr txBox="1"/>
          <p:nvPr/>
        </p:nvSpPr>
        <p:spPr bwMode="auto">
          <a:xfrm>
            <a:off x="6185226" y="4953626"/>
            <a:ext cx="667449"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0" dirty="0">
                <a:solidFill>
                  <a:schemeClr val="accent3"/>
                </a:solidFill>
                <a:latin typeface="Calibri" panose="020F0502020204030204" pitchFamily="34" charset="0"/>
              </a:rPr>
              <a:t>9%</a:t>
            </a:r>
          </a:p>
        </p:txBody>
      </p:sp>
      <p:sp>
        <p:nvSpPr>
          <p:cNvPr id="220" name="TextBox 219">
            <a:extLst>
              <a:ext uri="{FF2B5EF4-FFF2-40B4-BE49-F238E27FC236}">
                <a16:creationId xmlns:a16="http://schemas.microsoft.com/office/drawing/2014/main" id="{27A8CA03-AA2A-4C84-9BBA-53FF74F54ADA}"/>
              </a:ext>
            </a:extLst>
          </p:cNvPr>
          <p:cNvSpPr txBox="1"/>
          <p:nvPr/>
        </p:nvSpPr>
        <p:spPr bwMode="auto">
          <a:xfrm>
            <a:off x="4674272" y="3000796"/>
            <a:ext cx="667449"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0" dirty="0">
                <a:solidFill>
                  <a:schemeClr val="accent1"/>
                </a:solidFill>
                <a:latin typeface="Calibri" panose="020F0502020204030204" pitchFamily="34" charset="0"/>
              </a:rPr>
              <a:t>60%</a:t>
            </a:r>
          </a:p>
        </p:txBody>
      </p:sp>
      <p:sp>
        <p:nvSpPr>
          <p:cNvPr id="222" name="TextBox 221">
            <a:extLst>
              <a:ext uri="{FF2B5EF4-FFF2-40B4-BE49-F238E27FC236}">
                <a16:creationId xmlns:a16="http://schemas.microsoft.com/office/drawing/2014/main" id="{1BAC43DE-C8E8-48D9-8E74-7F537AA6CEC4}"/>
              </a:ext>
            </a:extLst>
          </p:cNvPr>
          <p:cNvSpPr txBox="1"/>
          <p:nvPr/>
        </p:nvSpPr>
        <p:spPr bwMode="auto">
          <a:xfrm>
            <a:off x="6632388" y="4016263"/>
            <a:ext cx="667449"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0" dirty="0">
                <a:solidFill>
                  <a:schemeClr val="accent1"/>
                </a:solidFill>
                <a:latin typeface="Calibri" panose="020F0502020204030204" pitchFamily="34" charset="0"/>
              </a:rPr>
              <a:t>28%</a:t>
            </a:r>
          </a:p>
        </p:txBody>
      </p:sp>
      <p:sp>
        <p:nvSpPr>
          <p:cNvPr id="223" name="Freeform: Shape 222">
            <a:extLst>
              <a:ext uri="{FF2B5EF4-FFF2-40B4-BE49-F238E27FC236}">
                <a16:creationId xmlns:a16="http://schemas.microsoft.com/office/drawing/2014/main" id="{1723FDFA-760B-474C-897D-853E69A67038}"/>
              </a:ext>
            </a:extLst>
          </p:cNvPr>
          <p:cNvSpPr/>
          <p:nvPr/>
        </p:nvSpPr>
        <p:spPr bwMode="auto">
          <a:xfrm>
            <a:off x="2838450" y="2047875"/>
            <a:ext cx="5991225" cy="2886075"/>
          </a:xfrm>
          <a:custGeom>
            <a:avLst/>
            <a:gdLst>
              <a:gd name="connsiteX0" fmla="*/ 5991225 w 5991225"/>
              <a:gd name="connsiteY0" fmla="*/ 2886075 h 2886075"/>
              <a:gd name="connsiteX1" fmla="*/ 5562600 w 5991225"/>
              <a:gd name="connsiteY1" fmla="*/ 2886075 h 2886075"/>
              <a:gd name="connsiteX2" fmla="*/ 5562600 w 5991225"/>
              <a:gd name="connsiteY2" fmla="*/ 2728913 h 2886075"/>
              <a:gd name="connsiteX3" fmla="*/ 5324475 w 5991225"/>
              <a:gd name="connsiteY3" fmla="*/ 2728913 h 2886075"/>
              <a:gd name="connsiteX4" fmla="*/ 5348288 w 5991225"/>
              <a:gd name="connsiteY4" fmla="*/ 2705100 h 2886075"/>
              <a:gd name="connsiteX5" fmla="*/ 5324476 w 5991225"/>
              <a:gd name="connsiteY5" fmla="*/ 2681288 h 2886075"/>
              <a:gd name="connsiteX6" fmla="*/ 5324476 w 5991225"/>
              <a:gd name="connsiteY6" fmla="*/ 2614613 h 2886075"/>
              <a:gd name="connsiteX7" fmla="*/ 5214938 w 5991225"/>
              <a:gd name="connsiteY7" fmla="*/ 2614613 h 2886075"/>
              <a:gd name="connsiteX8" fmla="*/ 5214938 w 5991225"/>
              <a:gd name="connsiteY8" fmla="*/ 2566988 h 2886075"/>
              <a:gd name="connsiteX9" fmla="*/ 4719638 w 5991225"/>
              <a:gd name="connsiteY9" fmla="*/ 2566988 h 2886075"/>
              <a:gd name="connsiteX10" fmla="*/ 4719638 w 5991225"/>
              <a:gd name="connsiteY10" fmla="*/ 2466975 h 2886075"/>
              <a:gd name="connsiteX11" fmla="*/ 4638675 w 5991225"/>
              <a:gd name="connsiteY11" fmla="*/ 2466975 h 2886075"/>
              <a:gd name="connsiteX12" fmla="*/ 4638675 w 5991225"/>
              <a:gd name="connsiteY12" fmla="*/ 2424113 h 2886075"/>
              <a:gd name="connsiteX13" fmla="*/ 4410075 w 5991225"/>
              <a:gd name="connsiteY13" fmla="*/ 2424113 h 2886075"/>
              <a:gd name="connsiteX14" fmla="*/ 4410075 w 5991225"/>
              <a:gd name="connsiteY14" fmla="*/ 2376488 h 2886075"/>
              <a:gd name="connsiteX15" fmla="*/ 4224338 w 5991225"/>
              <a:gd name="connsiteY15" fmla="*/ 2376488 h 2886075"/>
              <a:gd name="connsiteX16" fmla="*/ 4224338 w 5991225"/>
              <a:gd name="connsiteY16" fmla="*/ 2309813 h 2886075"/>
              <a:gd name="connsiteX17" fmla="*/ 4105275 w 5991225"/>
              <a:gd name="connsiteY17" fmla="*/ 2305050 h 2886075"/>
              <a:gd name="connsiteX18" fmla="*/ 3686175 w 5991225"/>
              <a:gd name="connsiteY18" fmla="*/ 2305050 h 2886075"/>
              <a:gd name="connsiteX19" fmla="*/ 3686175 w 5991225"/>
              <a:gd name="connsiteY19" fmla="*/ 2228850 h 2886075"/>
              <a:gd name="connsiteX20" fmla="*/ 3600450 w 5991225"/>
              <a:gd name="connsiteY20" fmla="*/ 2228850 h 2886075"/>
              <a:gd name="connsiteX21" fmla="*/ 3600450 w 5991225"/>
              <a:gd name="connsiteY21" fmla="*/ 2119313 h 2886075"/>
              <a:gd name="connsiteX22" fmla="*/ 3548063 w 5991225"/>
              <a:gd name="connsiteY22" fmla="*/ 2119313 h 2886075"/>
              <a:gd name="connsiteX23" fmla="*/ 3548063 w 5991225"/>
              <a:gd name="connsiteY23" fmla="*/ 2066925 h 2886075"/>
              <a:gd name="connsiteX24" fmla="*/ 3505200 w 5991225"/>
              <a:gd name="connsiteY24" fmla="*/ 2066925 h 2886075"/>
              <a:gd name="connsiteX25" fmla="*/ 3505200 w 5991225"/>
              <a:gd name="connsiteY25" fmla="*/ 2005013 h 2886075"/>
              <a:gd name="connsiteX26" fmla="*/ 3362325 w 5991225"/>
              <a:gd name="connsiteY26" fmla="*/ 2005013 h 2886075"/>
              <a:gd name="connsiteX27" fmla="*/ 3362325 w 5991225"/>
              <a:gd name="connsiteY27" fmla="*/ 1981200 h 2886075"/>
              <a:gd name="connsiteX28" fmla="*/ 3290888 w 5991225"/>
              <a:gd name="connsiteY28" fmla="*/ 1981200 h 2886075"/>
              <a:gd name="connsiteX29" fmla="*/ 3290888 w 5991225"/>
              <a:gd name="connsiteY29" fmla="*/ 1962150 h 2886075"/>
              <a:gd name="connsiteX30" fmla="*/ 3186113 w 5991225"/>
              <a:gd name="connsiteY30" fmla="*/ 1962150 h 2886075"/>
              <a:gd name="connsiteX31" fmla="*/ 3186113 w 5991225"/>
              <a:gd name="connsiteY31" fmla="*/ 1914525 h 2886075"/>
              <a:gd name="connsiteX32" fmla="*/ 3052763 w 5991225"/>
              <a:gd name="connsiteY32" fmla="*/ 1914525 h 2886075"/>
              <a:gd name="connsiteX33" fmla="*/ 3052763 w 5991225"/>
              <a:gd name="connsiteY33" fmla="*/ 1838325 h 2886075"/>
              <a:gd name="connsiteX34" fmla="*/ 2962275 w 5991225"/>
              <a:gd name="connsiteY34" fmla="*/ 1838325 h 2886075"/>
              <a:gd name="connsiteX35" fmla="*/ 2962275 w 5991225"/>
              <a:gd name="connsiteY35" fmla="*/ 1781175 h 2886075"/>
              <a:gd name="connsiteX36" fmla="*/ 2938463 w 5991225"/>
              <a:gd name="connsiteY36" fmla="*/ 1781175 h 2886075"/>
              <a:gd name="connsiteX37" fmla="*/ 2938463 w 5991225"/>
              <a:gd name="connsiteY37" fmla="*/ 1757363 h 2886075"/>
              <a:gd name="connsiteX38" fmla="*/ 2890838 w 5991225"/>
              <a:gd name="connsiteY38" fmla="*/ 1757363 h 2886075"/>
              <a:gd name="connsiteX39" fmla="*/ 2890838 w 5991225"/>
              <a:gd name="connsiteY39" fmla="*/ 1695450 h 2886075"/>
              <a:gd name="connsiteX40" fmla="*/ 2481263 w 5991225"/>
              <a:gd name="connsiteY40" fmla="*/ 1695450 h 2886075"/>
              <a:gd name="connsiteX41" fmla="*/ 2481263 w 5991225"/>
              <a:gd name="connsiteY41" fmla="*/ 1604963 h 2886075"/>
              <a:gd name="connsiteX42" fmla="*/ 2390775 w 5991225"/>
              <a:gd name="connsiteY42" fmla="*/ 1604963 h 2886075"/>
              <a:gd name="connsiteX43" fmla="*/ 2390775 w 5991225"/>
              <a:gd name="connsiteY43" fmla="*/ 1447800 h 2886075"/>
              <a:gd name="connsiteX44" fmla="*/ 2390775 w 5991225"/>
              <a:gd name="connsiteY44" fmla="*/ 1447800 h 2886075"/>
              <a:gd name="connsiteX45" fmla="*/ 2357438 w 5991225"/>
              <a:gd name="connsiteY45" fmla="*/ 1414463 h 2886075"/>
              <a:gd name="connsiteX46" fmla="*/ 2357438 w 5991225"/>
              <a:gd name="connsiteY46" fmla="*/ 1376363 h 2886075"/>
              <a:gd name="connsiteX47" fmla="*/ 2219325 w 5991225"/>
              <a:gd name="connsiteY47" fmla="*/ 1376363 h 2886075"/>
              <a:gd name="connsiteX48" fmla="*/ 2219325 w 5991225"/>
              <a:gd name="connsiteY48" fmla="*/ 1323975 h 2886075"/>
              <a:gd name="connsiteX49" fmla="*/ 2019300 w 5991225"/>
              <a:gd name="connsiteY49" fmla="*/ 1323975 h 2886075"/>
              <a:gd name="connsiteX50" fmla="*/ 2019300 w 5991225"/>
              <a:gd name="connsiteY50" fmla="*/ 1271588 h 2886075"/>
              <a:gd name="connsiteX51" fmla="*/ 1857375 w 5991225"/>
              <a:gd name="connsiteY51" fmla="*/ 1271588 h 2886075"/>
              <a:gd name="connsiteX52" fmla="*/ 1857375 w 5991225"/>
              <a:gd name="connsiteY52" fmla="*/ 1214438 h 2886075"/>
              <a:gd name="connsiteX53" fmla="*/ 1809750 w 5991225"/>
              <a:gd name="connsiteY53" fmla="*/ 1214438 h 2886075"/>
              <a:gd name="connsiteX54" fmla="*/ 1809750 w 5991225"/>
              <a:gd name="connsiteY54" fmla="*/ 1114425 h 2886075"/>
              <a:gd name="connsiteX55" fmla="*/ 1809750 w 5991225"/>
              <a:gd name="connsiteY55" fmla="*/ 1114425 h 2886075"/>
              <a:gd name="connsiteX56" fmla="*/ 1809750 w 5991225"/>
              <a:gd name="connsiteY56" fmla="*/ 1023938 h 2886075"/>
              <a:gd name="connsiteX57" fmla="*/ 1747838 w 5991225"/>
              <a:gd name="connsiteY57" fmla="*/ 1023938 h 2886075"/>
              <a:gd name="connsiteX58" fmla="*/ 1747838 w 5991225"/>
              <a:gd name="connsiteY58" fmla="*/ 928688 h 2886075"/>
              <a:gd name="connsiteX59" fmla="*/ 1281113 w 5991225"/>
              <a:gd name="connsiteY59" fmla="*/ 928688 h 2886075"/>
              <a:gd name="connsiteX60" fmla="*/ 1281113 w 5991225"/>
              <a:gd name="connsiteY60" fmla="*/ 857250 h 2886075"/>
              <a:gd name="connsiteX61" fmla="*/ 1190625 w 5991225"/>
              <a:gd name="connsiteY61" fmla="*/ 857250 h 2886075"/>
              <a:gd name="connsiteX62" fmla="*/ 1190625 w 5991225"/>
              <a:gd name="connsiteY62" fmla="*/ 800100 h 2886075"/>
              <a:gd name="connsiteX63" fmla="*/ 1190625 w 5991225"/>
              <a:gd name="connsiteY63" fmla="*/ 800100 h 2886075"/>
              <a:gd name="connsiteX64" fmla="*/ 1190625 w 5991225"/>
              <a:gd name="connsiteY64" fmla="*/ 709613 h 2886075"/>
              <a:gd name="connsiteX65" fmla="*/ 1143000 w 5991225"/>
              <a:gd name="connsiteY65" fmla="*/ 709613 h 2886075"/>
              <a:gd name="connsiteX66" fmla="*/ 1143000 w 5991225"/>
              <a:gd name="connsiteY66" fmla="*/ 676275 h 2886075"/>
              <a:gd name="connsiteX67" fmla="*/ 1004888 w 5991225"/>
              <a:gd name="connsiteY67" fmla="*/ 676275 h 2886075"/>
              <a:gd name="connsiteX68" fmla="*/ 1004888 w 5991225"/>
              <a:gd name="connsiteY68" fmla="*/ 647700 h 2886075"/>
              <a:gd name="connsiteX69" fmla="*/ 914400 w 5991225"/>
              <a:gd name="connsiteY69" fmla="*/ 647700 h 2886075"/>
              <a:gd name="connsiteX70" fmla="*/ 914400 w 5991225"/>
              <a:gd name="connsiteY70" fmla="*/ 623888 h 2886075"/>
              <a:gd name="connsiteX71" fmla="*/ 823913 w 5991225"/>
              <a:gd name="connsiteY71" fmla="*/ 623888 h 2886075"/>
              <a:gd name="connsiteX72" fmla="*/ 823913 w 5991225"/>
              <a:gd name="connsiteY72" fmla="*/ 576263 h 2886075"/>
              <a:gd name="connsiteX73" fmla="*/ 728663 w 5991225"/>
              <a:gd name="connsiteY73" fmla="*/ 576263 h 2886075"/>
              <a:gd name="connsiteX74" fmla="*/ 728663 w 5991225"/>
              <a:gd name="connsiteY74" fmla="*/ 576263 h 2886075"/>
              <a:gd name="connsiteX75" fmla="*/ 704850 w 5991225"/>
              <a:gd name="connsiteY75" fmla="*/ 552450 h 2886075"/>
              <a:gd name="connsiteX76" fmla="*/ 704850 w 5991225"/>
              <a:gd name="connsiteY76" fmla="*/ 490538 h 2886075"/>
              <a:gd name="connsiteX77" fmla="*/ 638175 w 5991225"/>
              <a:gd name="connsiteY77" fmla="*/ 490538 h 2886075"/>
              <a:gd name="connsiteX78" fmla="*/ 638175 w 5991225"/>
              <a:gd name="connsiteY78" fmla="*/ 395288 h 2886075"/>
              <a:gd name="connsiteX79" fmla="*/ 600075 w 5991225"/>
              <a:gd name="connsiteY79" fmla="*/ 395288 h 2886075"/>
              <a:gd name="connsiteX80" fmla="*/ 600075 w 5991225"/>
              <a:gd name="connsiteY80" fmla="*/ 304800 h 2886075"/>
              <a:gd name="connsiteX81" fmla="*/ 581025 w 5991225"/>
              <a:gd name="connsiteY81" fmla="*/ 304800 h 2886075"/>
              <a:gd name="connsiteX82" fmla="*/ 581025 w 5991225"/>
              <a:gd name="connsiteY82" fmla="*/ 152400 h 2886075"/>
              <a:gd name="connsiteX83" fmla="*/ 504825 w 5991225"/>
              <a:gd name="connsiteY83" fmla="*/ 152400 h 2886075"/>
              <a:gd name="connsiteX84" fmla="*/ 504825 w 5991225"/>
              <a:gd name="connsiteY84" fmla="*/ 114300 h 2886075"/>
              <a:gd name="connsiteX85" fmla="*/ 433388 w 5991225"/>
              <a:gd name="connsiteY85" fmla="*/ 114300 h 2886075"/>
              <a:gd name="connsiteX86" fmla="*/ 433388 w 5991225"/>
              <a:gd name="connsiteY86" fmla="*/ 80963 h 2886075"/>
              <a:gd name="connsiteX87" fmla="*/ 209550 w 5991225"/>
              <a:gd name="connsiteY87" fmla="*/ 80963 h 2886075"/>
              <a:gd name="connsiteX88" fmla="*/ 209550 w 5991225"/>
              <a:gd name="connsiteY88" fmla="*/ 80963 h 2886075"/>
              <a:gd name="connsiteX89" fmla="*/ 147638 w 5991225"/>
              <a:gd name="connsiteY89" fmla="*/ 80963 h 2886075"/>
              <a:gd name="connsiteX90" fmla="*/ 147638 w 5991225"/>
              <a:gd name="connsiteY90" fmla="*/ 28575 h 2886075"/>
              <a:gd name="connsiteX91" fmla="*/ 109538 w 5991225"/>
              <a:gd name="connsiteY91" fmla="*/ 28575 h 2886075"/>
              <a:gd name="connsiteX92" fmla="*/ 109538 w 5991225"/>
              <a:gd name="connsiteY92" fmla="*/ 28575 h 2886075"/>
              <a:gd name="connsiteX93" fmla="*/ 80963 w 5991225"/>
              <a:gd name="connsiteY93" fmla="*/ 0 h 2886075"/>
              <a:gd name="connsiteX94" fmla="*/ 0 w 5991225"/>
              <a:gd name="connsiteY94" fmla="*/ 0 h 2886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5991225" h="2886075">
                <a:moveTo>
                  <a:pt x="5991225" y="2886075"/>
                </a:moveTo>
                <a:lnTo>
                  <a:pt x="5562600" y="2886075"/>
                </a:lnTo>
                <a:lnTo>
                  <a:pt x="5562600" y="2728913"/>
                </a:lnTo>
                <a:lnTo>
                  <a:pt x="5324475" y="2728913"/>
                </a:lnTo>
                <a:lnTo>
                  <a:pt x="5348288" y="2705100"/>
                </a:lnTo>
                <a:lnTo>
                  <a:pt x="5324476" y="2681288"/>
                </a:lnTo>
                <a:lnTo>
                  <a:pt x="5324476" y="2614613"/>
                </a:lnTo>
                <a:lnTo>
                  <a:pt x="5214938" y="2614613"/>
                </a:lnTo>
                <a:lnTo>
                  <a:pt x="5214938" y="2566988"/>
                </a:lnTo>
                <a:lnTo>
                  <a:pt x="4719638" y="2566988"/>
                </a:lnTo>
                <a:lnTo>
                  <a:pt x="4719638" y="2466975"/>
                </a:lnTo>
                <a:lnTo>
                  <a:pt x="4638675" y="2466975"/>
                </a:lnTo>
                <a:lnTo>
                  <a:pt x="4638675" y="2424113"/>
                </a:lnTo>
                <a:lnTo>
                  <a:pt x="4410075" y="2424113"/>
                </a:lnTo>
                <a:lnTo>
                  <a:pt x="4410075" y="2376488"/>
                </a:lnTo>
                <a:lnTo>
                  <a:pt x="4224338" y="2376488"/>
                </a:lnTo>
                <a:lnTo>
                  <a:pt x="4224338" y="2309813"/>
                </a:lnTo>
                <a:lnTo>
                  <a:pt x="4105275" y="2305050"/>
                </a:lnTo>
                <a:lnTo>
                  <a:pt x="3686175" y="2305050"/>
                </a:lnTo>
                <a:lnTo>
                  <a:pt x="3686175" y="2228850"/>
                </a:lnTo>
                <a:lnTo>
                  <a:pt x="3600450" y="2228850"/>
                </a:lnTo>
                <a:lnTo>
                  <a:pt x="3600450" y="2119313"/>
                </a:lnTo>
                <a:lnTo>
                  <a:pt x="3548063" y="2119313"/>
                </a:lnTo>
                <a:lnTo>
                  <a:pt x="3548063" y="2066925"/>
                </a:lnTo>
                <a:lnTo>
                  <a:pt x="3505200" y="2066925"/>
                </a:lnTo>
                <a:lnTo>
                  <a:pt x="3505200" y="2005013"/>
                </a:lnTo>
                <a:lnTo>
                  <a:pt x="3362325" y="2005013"/>
                </a:lnTo>
                <a:lnTo>
                  <a:pt x="3362325" y="1981200"/>
                </a:lnTo>
                <a:lnTo>
                  <a:pt x="3290888" y="1981200"/>
                </a:lnTo>
                <a:lnTo>
                  <a:pt x="3290888" y="1962150"/>
                </a:lnTo>
                <a:lnTo>
                  <a:pt x="3186113" y="1962150"/>
                </a:lnTo>
                <a:lnTo>
                  <a:pt x="3186113" y="1914525"/>
                </a:lnTo>
                <a:lnTo>
                  <a:pt x="3052763" y="1914525"/>
                </a:lnTo>
                <a:lnTo>
                  <a:pt x="3052763" y="1838325"/>
                </a:lnTo>
                <a:lnTo>
                  <a:pt x="2962275" y="1838325"/>
                </a:lnTo>
                <a:lnTo>
                  <a:pt x="2962275" y="1781175"/>
                </a:lnTo>
                <a:lnTo>
                  <a:pt x="2938463" y="1781175"/>
                </a:lnTo>
                <a:lnTo>
                  <a:pt x="2938463" y="1757363"/>
                </a:lnTo>
                <a:lnTo>
                  <a:pt x="2890838" y="1757363"/>
                </a:lnTo>
                <a:lnTo>
                  <a:pt x="2890838" y="1695450"/>
                </a:lnTo>
                <a:lnTo>
                  <a:pt x="2481263" y="1695450"/>
                </a:lnTo>
                <a:lnTo>
                  <a:pt x="2481263" y="1604963"/>
                </a:lnTo>
                <a:lnTo>
                  <a:pt x="2390775" y="1604963"/>
                </a:lnTo>
                <a:lnTo>
                  <a:pt x="2390775" y="1447800"/>
                </a:lnTo>
                <a:lnTo>
                  <a:pt x="2390775" y="1447800"/>
                </a:lnTo>
                <a:lnTo>
                  <a:pt x="2357438" y="1414463"/>
                </a:lnTo>
                <a:lnTo>
                  <a:pt x="2357438" y="1376363"/>
                </a:lnTo>
                <a:lnTo>
                  <a:pt x="2219325" y="1376363"/>
                </a:lnTo>
                <a:lnTo>
                  <a:pt x="2219325" y="1323975"/>
                </a:lnTo>
                <a:lnTo>
                  <a:pt x="2019300" y="1323975"/>
                </a:lnTo>
                <a:lnTo>
                  <a:pt x="2019300" y="1271588"/>
                </a:lnTo>
                <a:lnTo>
                  <a:pt x="1857375" y="1271588"/>
                </a:lnTo>
                <a:lnTo>
                  <a:pt x="1857375" y="1214438"/>
                </a:lnTo>
                <a:lnTo>
                  <a:pt x="1809750" y="1214438"/>
                </a:lnTo>
                <a:lnTo>
                  <a:pt x="1809750" y="1114425"/>
                </a:lnTo>
                <a:lnTo>
                  <a:pt x="1809750" y="1114425"/>
                </a:lnTo>
                <a:lnTo>
                  <a:pt x="1809750" y="1023938"/>
                </a:lnTo>
                <a:lnTo>
                  <a:pt x="1747838" y="1023938"/>
                </a:lnTo>
                <a:lnTo>
                  <a:pt x="1747838" y="928688"/>
                </a:lnTo>
                <a:lnTo>
                  <a:pt x="1281113" y="928688"/>
                </a:lnTo>
                <a:lnTo>
                  <a:pt x="1281113" y="857250"/>
                </a:lnTo>
                <a:lnTo>
                  <a:pt x="1190625" y="857250"/>
                </a:lnTo>
                <a:lnTo>
                  <a:pt x="1190625" y="800100"/>
                </a:lnTo>
                <a:lnTo>
                  <a:pt x="1190625" y="800100"/>
                </a:lnTo>
                <a:lnTo>
                  <a:pt x="1190625" y="709613"/>
                </a:lnTo>
                <a:lnTo>
                  <a:pt x="1143000" y="709613"/>
                </a:lnTo>
                <a:lnTo>
                  <a:pt x="1143000" y="676275"/>
                </a:lnTo>
                <a:lnTo>
                  <a:pt x="1004888" y="676275"/>
                </a:lnTo>
                <a:lnTo>
                  <a:pt x="1004888" y="647700"/>
                </a:lnTo>
                <a:lnTo>
                  <a:pt x="914400" y="647700"/>
                </a:lnTo>
                <a:lnTo>
                  <a:pt x="914400" y="623888"/>
                </a:lnTo>
                <a:lnTo>
                  <a:pt x="823913" y="623888"/>
                </a:lnTo>
                <a:lnTo>
                  <a:pt x="823913" y="576263"/>
                </a:lnTo>
                <a:lnTo>
                  <a:pt x="728663" y="576263"/>
                </a:lnTo>
                <a:lnTo>
                  <a:pt x="728663" y="576263"/>
                </a:lnTo>
                <a:lnTo>
                  <a:pt x="704850" y="552450"/>
                </a:lnTo>
                <a:lnTo>
                  <a:pt x="704850" y="490538"/>
                </a:lnTo>
                <a:lnTo>
                  <a:pt x="638175" y="490538"/>
                </a:lnTo>
                <a:lnTo>
                  <a:pt x="638175" y="395288"/>
                </a:lnTo>
                <a:lnTo>
                  <a:pt x="600075" y="395288"/>
                </a:lnTo>
                <a:lnTo>
                  <a:pt x="600075" y="304800"/>
                </a:lnTo>
                <a:lnTo>
                  <a:pt x="581025" y="304800"/>
                </a:lnTo>
                <a:lnTo>
                  <a:pt x="581025" y="152400"/>
                </a:lnTo>
                <a:lnTo>
                  <a:pt x="504825" y="152400"/>
                </a:lnTo>
                <a:lnTo>
                  <a:pt x="504825" y="114300"/>
                </a:lnTo>
                <a:lnTo>
                  <a:pt x="433388" y="114300"/>
                </a:lnTo>
                <a:lnTo>
                  <a:pt x="433388" y="80963"/>
                </a:lnTo>
                <a:lnTo>
                  <a:pt x="209550" y="80963"/>
                </a:lnTo>
                <a:lnTo>
                  <a:pt x="209550" y="80963"/>
                </a:lnTo>
                <a:lnTo>
                  <a:pt x="147638" y="80963"/>
                </a:lnTo>
                <a:lnTo>
                  <a:pt x="147638" y="28575"/>
                </a:lnTo>
                <a:lnTo>
                  <a:pt x="109538" y="28575"/>
                </a:lnTo>
                <a:lnTo>
                  <a:pt x="109538" y="28575"/>
                </a:lnTo>
                <a:lnTo>
                  <a:pt x="80963"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225" name="Oval 224">
            <a:extLst>
              <a:ext uri="{FF2B5EF4-FFF2-40B4-BE49-F238E27FC236}">
                <a16:creationId xmlns:a16="http://schemas.microsoft.com/office/drawing/2014/main" id="{F1D5930D-B0AF-43CD-A202-70A474B9BFD9}"/>
              </a:ext>
            </a:extLst>
          </p:cNvPr>
          <p:cNvSpPr/>
          <p:nvPr/>
        </p:nvSpPr>
        <p:spPr bwMode="auto">
          <a:xfrm>
            <a:off x="3366613" y="2184725"/>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 name="Oval 226">
            <a:extLst>
              <a:ext uri="{FF2B5EF4-FFF2-40B4-BE49-F238E27FC236}">
                <a16:creationId xmlns:a16="http://schemas.microsoft.com/office/drawing/2014/main" id="{58A3AA42-3E89-433A-B198-F498D905F31A}"/>
              </a:ext>
            </a:extLst>
          </p:cNvPr>
          <p:cNvSpPr/>
          <p:nvPr/>
        </p:nvSpPr>
        <p:spPr bwMode="auto">
          <a:xfrm>
            <a:off x="3371797" y="2247912"/>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9" name="Oval 228">
            <a:extLst>
              <a:ext uri="{FF2B5EF4-FFF2-40B4-BE49-F238E27FC236}">
                <a16:creationId xmlns:a16="http://schemas.microsoft.com/office/drawing/2014/main" id="{97F15D45-0550-4491-A844-36A1F41D4C49}"/>
              </a:ext>
            </a:extLst>
          </p:cNvPr>
          <p:cNvSpPr/>
          <p:nvPr/>
        </p:nvSpPr>
        <p:spPr bwMode="auto">
          <a:xfrm>
            <a:off x="3414921" y="2394336"/>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1" name="Oval 230">
            <a:extLst>
              <a:ext uri="{FF2B5EF4-FFF2-40B4-BE49-F238E27FC236}">
                <a16:creationId xmlns:a16="http://schemas.microsoft.com/office/drawing/2014/main" id="{20015B3D-8C13-4111-B801-56BDB77A7A7C}"/>
              </a:ext>
            </a:extLst>
          </p:cNvPr>
          <p:cNvSpPr/>
          <p:nvPr/>
        </p:nvSpPr>
        <p:spPr bwMode="auto">
          <a:xfrm>
            <a:off x="3615192" y="2584541"/>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3" name="Oval 232">
            <a:extLst>
              <a:ext uri="{FF2B5EF4-FFF2-40B4-BE49-F238E27FC236}">
                <a16:creationId xmlns:a16="http://schemas.microsoft.com/office/drawing/2014/main" id="{C33294F9-9632-4A50-96E2-8CD62A2ABD3A}"/>
              </a:ext>
            </a:extLst>
          </p:cNvPr>
          <p:cNvSpPr/>
          <p:nvPr/>
        </p:nvSpPr>
        <p:spPr bwMode="auto">
          <a:xfrm>
            <a:off x="3992200" y="2816641"/>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5" name="Oval 234">
            <a:extLst>
              <a:ext uri="{FF2B5EF4-FFF2-40B4-BE49-F238E27FC236}">
                <a16:creationId xmlns:a16="http://schemas.microsoft.com/office/drawing/2014/main" id="{002F55B2-0A94-4F68-8735-20CA716C1708}"/>
              </a:ext>
            </a:extLst>
          </p:cNvPr>
          <p:cNvSpPr/>
          <p:nvPr/>
        </p:nvSpPr>
        <p:spPr bwMode="auto">
          <a:xfrm>
            <a:off x="4084047" y="2921446"/>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7" name="Oval 236">
            <a:extLst>
              <a:ext uri="{FF2B5EF4-FFF2-40B4-BE49-F238E27FC236}">
                <a16:creationId xmlns:a16="http://schemas.microsoft.com/office/drawing/2014/main" id="{6418DA76-E7A1-4BEC-AE3E-C4F705E8B34D}"/>
              </a:ext>
            </a:extLst>
          </p:cNvPr>
          <p:cNvSpPr/>
          <p:nvPr/>
        </p:nvSpPr>
        <p:spPr bwMode="auto">
          <a:xfrm>
            <a:off x="4331356" y="2916533"/>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9" name="Oval 238">
            <a:extLst>
              <a:ext uri="{FF2B5EF4-FFF2-40B4-BE49-F238E27FC236}">
                <a16:creationId xmlns:a16="http://schemas.microsoft.com/office/drawing/2014/main" id="{709500E4-4694-4B7D-A9BB-D00B50F5AEC9}"/>
              </a:ext>
            </a:extLst>
          </p:cNvPr>
          <p:cNvSpPr/>
          <p:nvPr/>
        </p:nvSpPr>
        <p:spPr bwMode="auto">
          <a:xfrm>
            <a:off x="4541247" y="3026678"/>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1" name="Oval 240">
            <a:extLst>
              <a:ext uri="{FF2B5EF4-FFF2-40B4-BE49-F238E27FC236}">
                <a16:creationId xmlns:a16="http://schemas.microsoft.com/office/drawing/2014/main" id="{3505BE9D-980A-4350-97BA-C9B243A2C669}"/>
              </a:ext>
            </a:extLst>
          </p:cNvPr>
          <p:cNvSpPr/>
          <p:nvPr/>
        </p:nvSpPr>
        <p:spPr bwMode="auto">
          <a:xfrm>
            <a:off x="4590129" y="3059997"/>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3" name="Oval 242">
            <a:extLst>
              <a:ext uri="{FF2B5EF4-FFF2-40B4-BE49-F238E27FC236}">
                <a16:creationId xmlns:a16="http://schemas.microsoft.com/office/drawing/2014/main" id="{CB169045-8C65-4971-9DB5-1D2BC99B055C}"/>
              </a:ext>
            </a:extLst>
          </p:cNvPr>
          <p:cNvSpPr/>
          <p:nvPr/>
        </p:nvSpPr>
        <p:spPr bwMode="auto">
          <a:xfrm>
            <a:off x="4691241" y="3273725"/>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5" name="Oval 244">
            <a:extLst>
              <a:ext uri="{FF2B5EF4-FFF2-40B4-BE49-F238E27FC236}">
                <a16:creationId xmlns:a16="http://schemas.microsoft.com/office/drawing/2014/main" id="{340CBEE9-EDC7-4A9F-A957-303B59E43FCD}"/>
              </a:ext>
            </a:extLst>
          </p:cNvPr>
          <p:cNvSpPr/>
          <p:nvPr/>
        </p:nvSpPr>
        <p:spPr bwMode="auto">
          <a:xfrm>
            <a:off x="4996041" y="3314969"/>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7" name="Oval 246">
            <a:extLst>
              <a:ext uri="{FF2B5EF4-FFF2-40B4-BE49-F238E27FC236}">
                <a16:creationId xmlns:a16="http://schemas.microsoft.com/office/drawing/2014/main" id="{D20B42C2-8495-43D8-986B-1B62A5BC9E4C}"/>
              </a:ext>
            </a:extLst>
          </p:cNvPr>
          <p:cNvSpPr/>
          <p:nvPr/>
        </p:nvSpPr>
        <p:spPr bwMode="auto">
          <a:xfrm>
            <a:off x="5135056" y="3415973"/>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9" name="Oval 248">
            <a:extLst>
              <a:ext uri="{FF2B5EF4-FFF2-40B4-BE49-F238E27FC236}">
                <a16:creationId xmlns:a16="http://schemas.microsoft.com/office/drawing/2014/main" id="{E7E6D296-4C66-46B5-8E56-8D6AE5312C3A}"/>
              </a:ext>
            </a:extLst>
          </p:cNvPr>
          <p:cNvSpPr/>
          <p:nvPr/>
        </p:nvSpPr>
        <p:spPr bwMode="auto">
          <a:xfrm>
            <a:off x="5190895" y="3518210"/>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1" name="Oval 250">
            <a:extLst>
              <a:ext uri="{FF2B5EF4-FFF2-40B4-BE49-F238E27FC236}">
                <a16:creationId xmlns:a16="http://schemas.microsoft.com/office/drawing/2014/main" id="{394D9EB4-EA24-4208-A01A-6545D4200C4D}"/>
              </a:ext>
            </a:extLst>
          </p:cNvPr>
          <p:cNvSpPr/>
          <p:nvPr/>
        </p:nvSpPr>
        <p:spPr bwMode="auto">
          <a:xfrm>
            <a:off x="5200856" y="3622764"/>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3" name="Oval 252">
            <a:extLst>
              <a:ext uri="{FF2B5EF4-FFF2-40B4-BE49-F238E27FC236}">
                <a16:creationId xmlns:a16="http://schemas.microsoft.com/office/drawing/2014/main" id="{B63D6F8F-F86D-4F7C-B2DB-1E88AD2846DC}"/>
              </a:ext>
            </a:extLst>
          </p:cNvPr>
          <p:cNvSpPr/>
          <p:nvPr/>
        </p:nvSpPr>
        <p:spPr bwMode="auto">
          <a:xfrm>
            <a:off x="5278549" y="3682627"/>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5" name="Oval 254">
            <a:extLst>
              <a:ext uri="{FF2B5EF4-FFF2-40B4-BE49-F238E27FC236}">
                <a16:creationId xmlns:a16="http://schemas.microsoft.com/office/drawing/2014/main" id="{8040C8D0-51B1-49C5-A388-2BB7109C8F5E}"/>
              </a:ext>
            </a:extLst>
          </p:cNvPr>
          <p:cNvSpPr/>
          <p:nvPr/>
        </p:nvSpPr>
        <p:spPr bwMode="auto">
          <a:xfrm>
            <a:off x="5488474" y="3707792"/>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7" name="Oval 256">
            <a:extLst>
              <a:ext uri="{FF2B5EF4-FFF2-40B4-BE49-F238E27FC236}">
                <a16:creationId xmlns:a16="http://schemas.microsoft.com/office/drawing/2014/main" id="{B980DCDE-912A-476F-9861-905E2B61E7E8}"/>
              </a:ext>
            </a:extLst>
          </p:cNvPr>
          <p:cNvSpPr/>
          <p:nvPr/>
        </p:nvSpPr>
        <p:spPr bwMode="auto">
          <a:xfrm>
            <a:off x="5711059" y="3750935"/>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9" name="Oval 258">
            <a:extLst>
              <a:ext uri="{FF2B5EF4-FFF2-40B4-BE49-F238E27FC236}">
                <a16:creationId xmlns:a16="http://schemas.microsoft.com/office/drawing/2014/main" id="{C5BFE531-5E91-4E9C-8DA3-3A2826DFDCC4}"/>
              </a:ext>
            </a:extLst>
          </p:cNvPr>
          <p:cNvSpPr/>
          <p:nvPr/>
        </p:nvSpPr>
        <p:spPr bwMode="auto">
          <a:xfrm>
            <a:off x="5807664" y="3839978"/>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1" name="Oval 260">
            <a:extLst>
              <a:ext uri="{FF2B5EF4-FFF2-40B4-BE49-F238E27FC236}">
                <a16:creationId xmlns:a16="http://schemas.microsoft.com/office/drawing/2014/main" id="{4D80F03B-1C1D-4191-BA26-E7E9F90F24D3}"/>
              </a:ext>
            </a:extLst>
          </p:cNvPr>
          <p:cNvSpPr/>
          <p:nvPr/>
        </p:nvSpPr>
        <p:spPr bwMode="auto">
          <a:xfrm>
            <a:off x="5831331" y="3882974"/>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3" name="Oval 262">
            <a:extLst>
              <a:ext uri="{FF2B5EF4-FFF2-40B4-BE49-F238E27FC236}">
                <a16:creationId xmlns:a16="http://schemas.microsoft.com/office/drawing/2014/main" id="{A180D1DF-8507-4AC8-8AAE-A7F5DF0B1EAD}"/>
              </a:ext>
            </a:extLst>
          </p:cNvPr>
          <p:cNvSpPr/>
          <p:nvPr/>
        </p:nvSpPr>
        <p:spPr bwMode="auto">
          <a:xfrm>
            <a:off x="5862484" y="3907422"/>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5" name="Oval 264">
            <a:extLst>
              <a:ext uri="{FF2B5EF4-FFF2-40B4-BE49-F238E27FC236}">
                <a16:creationId xmlns:a16="http://schemas.microsoft.com/office/drawing/2014/main" id="{24D7F228-F2E7-4297-AA62-803DFB9A22C3}"/>
              </a:ext>
            </a:extLst>
          </p:cNvPr>
          <p:cNvSpPr/>
          <p:nvPr/>
        </p:nvSpPr>
        <p:spPr bwMode="auto">
          <a:xfrm>
            <a:off x="6368566" y="4125972"/>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7" name="Oval 266">
            <a:extLst>
              <a:ext uri="{FF2B5EF4-FFF2-40B4-BE49-F238E27FC236}">
                <a16:creationId xmlns:a16="http://schemas.microsoft.com/office/drawing/2014/main" id="{7C188A8F-9932-48FB-82EB-06BB92C83745}"/>
              </a:ext>
            </a:extLst>
          </p:cNvPr>
          <p:cNvSpPr/>
          <p:nvPr/>
        </p:nvSpPr>
        <p:spPr bwMode="auto">
          <a:xfrm>
            <a:off x="6377063" y="4193050"/>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9" name="Oval 268">
            <a:extLst>
              <a:ext uri="{FF2B5EF4-FFF2-40B4-BE49-F238E27FC236}">
                <a16:creationId xmlns:a16="http://schemas.microsoft.com/office/drawing/2014/main" id="{713A12DD-4E17-4138-97E9-621DE37A37FB}"/>
              </a:ext>
            </a:extLst>
          </p:cNvPr>
          <p:cNvSpPr/>
          <p:nvPr/>
        </p:nvSpPr>
        <p:spPr bwMode="auto">
          <a:xfrm>
            <a:off x="6443766" y="4225809"/>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1" name="Oval 270">
            <a:extLst>
              <a:ext uri="{FF2B5EF4-FFF2-40B4-BE49-F238E27FC236}">
                <a16:creationId xmlns:a16="http://schemas.microsoft.com/office/drawing/2014/main" id="{34D2DD63-2648-4407-AA51-32C297B577C7}"/>
              </a:ext>
            </a:extLst>
          </p:cNvPr>
          <p:cNvSpPr/>
          <p:nvPr/>
        </p:nvSpPr>
        <p:spPr bwMode="auto">
          <a:xfrm>
            <a:off x="6900624" y="4298564"/>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3" name="Oval 272">
            <a:extLst>
              <a:ext uri="{FF2B5EF4-FFF2-40B4-BE49-F238E27FC236}">
                <a16:creationId xmlns:a16="http://schemas.microsoft.com/office/drawing/2014/main" id="{BC00A05B-534E-44FA-85EF-604FA8FAC22E}"/>
              </a:ext>
            </a:extLst>
          </p:cNvPr>
          <p:cNvSpPr/>
          <p:nvPr/>
        </p:nvSpPr>
        <p:spPr bwMode="auto">
          <a:xfrm>
            <a:off x="6953330" y="4298563"/>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5" name="Oval 274">
            <a:extLst>
              <a:ext uri="{FF2B5EF4-FFF2-40B4-BE49-F238E27FC236}">
                <a16:creationId xmlns:a16="http://schemas.microsoft.com/office/drawing/2014/main" id="{DCBF36E2-13D4-46C6-AC19-3FED02BF3A9A}"/>
              </a:ext>
            </a:extLst>
          </p:cNvPr>
          <p:cNvSpPr/>
          <p:nvPr/>
        </p:nvSpPr>
        <p:spPr bwMode="auto">
          <a:xfrm>
            <a:off x="7028565" y="4298562"/>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7" name="Oval 276">
            <a:extLst>
              <a:ext uri="{FF2B5EF4-FFF2-40B4-BE49-F238E27FC236}">
                <a16:creationId xmlns:a16="http://schemas.microsoft.com/office/drawing/2014/main" id="{28B02ECC-1E95-42E7-BDB3-9E57C0853D81}"/>
              </a:ext>
            </a:extLst>
          </p:cNvPr>
          <p:cNvSpPr/>
          <p:nvPr/>
        </p:nvSpPr>
        <p:spPr bwMode="auto">
          <a:xfrm>
            <a:off x="7058035" y="4385295"/>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9" name="Oval 278">
            <a:extLst>
              <a:ext uri="{FF2B5EF4-FFF2-40B4-BE49-F238E27FC236}">
                <a16:creationId xmlns:a16="http://schemas.microsoft.com/office/drawing/2014/main" id="{769063E3-4EC1-4AB7-86C3-55BD2179054F}"/>
              </a:ext>
            </a:extLst>
          </p:cNvPr>
          <p:cNvSpPr/>
          <p:nvPr/>
        </p:nvSpPr>
        <p:spPr bwMode="auto">
          <a:xfrm>
            <a:off x="7221509" y="4427740"/>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1" name="Oval 280">
            <a:extLst>
              <a:ext uri="{FF2B5EF4-FFF2-40B4-BE49-F238E27FC236}">
                <a16:creationId xmlns:a16="http://schemas.microsoft.com/office/drawing/2014/main" id="{DE4FA26D-7878-488C-AEB8-18604A582B18}"/>
              </a:ext>
            </a:extLst>
          </p:cNvPr>
          <p:cNvSpPr/>
          <p:nvPr/>
        </p:nvSpPr>
        <p:spPr bwMode="auto">
          <a:xfrm>
            <a:off x="7546024" y="4550681"/>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3" name="Oval 282">
            <a:extLst>
              <a:ext uri="{FF2B5EF4-FFF2-40B4-BE49-F238E27FC236}">
                <a16:creationId xmlns:a16="http://schemas.microsoft.com/office/drawing/2014/main" id="{D0A73C4C-7BFF-48E0-B197-39AAB0B9C7A6}"/>
              </a:ext>
            </a:extLst>
          </p:cNvPr>
          <p:cNvSpPr/>
          <p:nvPr/>
        </p:nvSpPr>
        <p:spPr bwMode="auto">
          <a:xfrm>
            <a:off x="8107460" y="4675627"/>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5" name="Oval 284">
            <a:extLst>
              <a:ext uri="{FF2B5EF4-FFF2-40B4-BE49-F238E27FC236}">
                <a16:creationId xmlns:a16="http://schemas.microsoft.com/office/drawing/2014/main" id="{74B31421-C3C6-46D1-9CEA-7FD2F25EA0BC}"/>
              </a:ext>
            </a:extLst>
          </p:cNvPr>
          <p:cNvSpPr/>
          <p:nvPr/>
        </p:nvSpPr>
        <p:spPr bwMode="auto">
          <a:xfrm>
            <a:off x="8167707" y="4744965"/>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7" name="Oval 286">
            <a:extLst>
              <a:ext uri="{FF2B5EF4-FFF2-40B4-BE49-F238E27FC236}">
                <a16:creationId xmlns:a16="http://schemas.microsoft.com/office/drawing/2014/main" id="{781FCFF9-BE50-419A-B80D-8C338D066300}"/>
              </a:ext>
            </a:extLst>
          </p:cNvPr>
          <p:cNvSpPr/>
          <p:nvPr/>
        </p:nvSpPr>
        <p:spPr bwMode="auto">
          <a:xfrm>
            <a:off x="8251734" y="4749531"/>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9" name="Oval 288">
            <a:extLst>
              <a:ext uri="{FF2B5EF4-FFF2-40B4-BE49-F238E27FC236}">
                <a16:creationId xmlns:a16="http://schemas.microsoft.com/office/drawing/2014/main" id="{5B8B714F-722A-42B0-AE46-B5F854F35FC8}"/>
              </a:ext>
            </a:extLst>
          </p:cNvPr>
          <p:cNvSpPr/>
          <p:nvPr/>
        </p:nvSpPr>
        <p:spPr bwMode="auto">
          <a:xfrm>
            <a:off x="8686156" y="4886505"/>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1" name="Oval 290">
            <a:extLst>
              <a:ext uri="{FF2B5EF4-FFF2-40B4-BE49-F238E27FC236}">
                <a16:creationId xmlns:a16="http://schemas.microsoft.com/office/drawing/2014/main" id="{A06BCE13-2224-4A0F-A1B8-1203FA96229F}"/>
              </a:ext>
            </a:extLst>
          </p:cNvPr>
          <p:cNvSpPr/>
          <p:nvPr/>
        </p:nvSpPr>
        <p:spPr bwMode="auto">
          <a:xfrm>
            <a:off x="8780792" y="4893694"/>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3" name="Oval 292">
            <a:extLst>
              <a:ext uri="{FF2B5EF4-FFF2-40B4-BE49-F238E27FC236}">
                <a16:creationId xmlns:a16="http://schemas.microsoft.com/office/drawing/2014/main" id="{6CD9233A-3151-4897-A7E7-EE52FDAFF51D}"/>
              </a:ext>
            </a:extLst>
          </p:cNvPr>
          <p:cNvSpPr/>
          <p:nvPr/>
        </p:nvSpPr>
        <p:spPr bwMode="auto">
          <a:xfrm>
            <a:off x="8701432" y="5004955"/>
            <a:ext cx="97765" cy="97765"/>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5" name="Oval 294">
            <a:extLst>
              <a:ext uri="{FF2B5EF4-FFF2-40B4-BE49-F238E27FC236}">
                <a16:creationId xmlns:a16="http://schemas.microsoft.com/office/drawing/2014/main" id="{57E01301-393F-43DA-88DD-2D21832655BD}"/>
              </a:ext>
            </a:extLst>
          </p:cNvPr>
          <p:cNvSpPr/>
          <p:nvPr/>
        </p:nvSpPr>
        <p:spPr bwMode="auto">
          <a:xfrm>
            <a:off x="7502486" y="5004955"/>
            <a:ext cx="97765" cy="97765"/>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7" name="Oval 296">
            <a:extLst>
              <a:ext uri="{FF2B5EF4-FFF2-40B4-BE49-F238E27FC236}">
                <a16:creationId xmlns:a16="http://schemas.microsoft.com/office/drawing/2014/main" id="{76256397-3DAF-4D6B-8D3E-AC15FFE5DED8}"/>
              </a:ext>
            </a:extLst>
          </p:cNvPr>
          <p:cNvSpPr/>
          <p:nvPr/>
        </p:nvSpPr>
        <p:spPr bwMode="auto">
          <a:xfrm>
            <a:off x="5764719" y="4828941"/>
            <a:ext cx="97765" cy="97765"/>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9" name="Oval 298">
            <a:extLst>
              <a:ext uri="{FF2B5EF4-FFF2-40B4-BE49-F238E27FC236}">
                <a16:creationId xmlns:a16="http://schemas.microsoft.com/office/drawing/2014/main" id="{09C98CCE-08AA-49F3-A227-206A1E4EE9AE}"/>
              </a:ext>
            </a:extLst>
          </p:cNvPr>
          <p:cNvSpPr/>
          <p:nvPr/>
        </p:nvSpPr>
        <p:spPr bwMode="auto">
          <a:xfrm>
            <a:off x="5915582" y="4903629"/>
            <a:ext cx="97765" cy="97765"/>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1" name="Oval 300">
            <a:extLst>
              <a:ext uri="{FF2B5EF4-FFF2-40B4-BE49-F238E27FC236}">
                <a16:creationId xmlns:a16="http://schemas.microsoft.com/office/drawing/2014/main" id="{7005EF32-0450-4056-8284-739439C0DE52}"/>
              </a:ext>
            </a:extLst>
          </p:cNvPr>
          <p:cNvSpPr/>
          <p:nvPr/>
        </p:nvSpPr>
        <p:spPr bwMode="auto">
          <a:xfrm>
            <a:off x="5158682" y="4697503"/>
            <a:ext cx="97765" cy="97765"/>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3" name="Oval 302">
            <a:extLst>
              <a:ext uri="{FF2B5EF4-FFF2-40B4-BE49-F238E27FC236}">
                <a16:creationId xmlns:a16="http://schemas.microsoft.com/office/drawing/2014/main" id="{4F45E067-7C07-4681-B944-D55753143FCD}"/>
              </a:ext>
            </a:extLst>
          </p:cNvPr>
          <p:cNvSpPr/>
          <p:nvPr/>
        </p:nvSpPr>
        <p:spPr bwMode="auto">
          <a:xfrm>
            <a:off x="2801167" y="1992960"/>
            <a:ext cx="97765" cy="97765"/>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5" name="Oval 304">
            <a:extLst>
              <a:ext uri="{FF2B5EF4-FFF2-40B4-BE49-F238E27FC236}">
                <a16:creationId xmlns:a16="http://schemas.microsoft.com/office/drawing/2014/main" id="{4D3BE41C-F33D-4128-B7F1-10D317836D63}"/>
              </a:ext>
            </a:extLst>
          </p:cNvPr>
          <p:cNvSpPr/>
          <p:nvPr/>
        </p:nvSpPr>
        <p:spPr bwMode="auto">
          <a:xfrm>
            <a:off x="3349965" y="2939914"/>
            <a:ext cx="97765" cy="97765"/>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7" name="Oval 306">
            <a:extLst>
              <a:ext uri="{FF2B5EF4-FFF2-40B4-BE49-F238E27FC236}">
                <a16:creationId xmlns:a16="http://schemas.microsoft.com/office/drawing/2014/main" id="{8E789A8C-3B0C-4F33-8B3B-2BA51C15B8C2}"/>
              </a:ext>
            </a:extLst>
          </p:cNvPr>
          <p:cNvSpPr/>
          <p:nvPr/>
        </p:nvSpPr>
        <p:spPr bwMode="auto">
          <a:xfrm>
            <a:off x="3943882" y="3595203"/>
            <a:ext cx="97765" cy="97765"/>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9" name="Oval 308">
            <a:extLst>
              <a:ext uri="{FF2B5EF4-FFF2-40B4-BE49-F238E27FC236}">
                <a16:creationId xmlns:a16="http://schemas.microsoft.com/office/drawing/2014/main" id="{1788984E-4786-4E91-BB7B-2A095588770A}"/>
              </a:ext>
            </a:extLst>
          </p:cNvPr>
          <p:cNvSpPr/>
          <p:nvPr/>
        </p:nvSpPr>
        <p:spPr bwMode="auto">
          <a:xfrm>
            <a:off x="3545199" y="3319432"/>
            <a:ext cx="97765" cy="97765"/>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1" name="Oval 310">
            <a:extLst>
              <a:ext uri="{FF2B5EF4-FFF2-40B4-BE49-F238E27FC236}">
                <a16:creationId xmlns:a16="http://schemas.microsoft.com/office/drawing/2014/main" id="{EB28274D-08FD-4F8E-8314-09560165370D}"/>
              </a:ext>
            </a:extLst>
          </p:cNvPr>
          <p:cNvSpPr/>
          <p:nvPr/>
        </p:nvSpPr>
        <p:spPr bwMode="auto">
          <a:xfrm>
            <a:off x="3978497" y="3942611"/>
            <a:ext cx="97765" cy="97765"/>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3" name="Oval 312">
            <a:extLst>
              <a:ext uri="{FF2B5EF4-FFF2-40B4-BE49-F238E27FC236}">
                <a16:creationId xmlns:a16="http://schemas.microsoft.com/office/drawing/2014/main" id="{551C0B91-7A13-4F3D-AFC0-F0F8FC04C357}"/>
              </a:ext>
            </a:extLst>
          </p:cNvPr>
          <p:cNvSpPr/>
          <p:nvPr/>
        </p:nvSpPr>
        <p:spPr bwMode="auto">
          <a:xfrm>
            <a:off x="4370215" y="4290002"/>
            <a:ext cx="97765" cy="97765"/>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5" name="Oval 314">
            <a:extLst>
              <a:ext uri="{FF2B5EF4-FFF2-40B4-BE49-F238E27FC236}">
                <a16:creationId xmlns:a16="http://schemas.microsoft.com/office/drawing/2014/main" id="{95FE6402-7FE2-47E7-8E1C-494B67B62D1C}"/>
              </a:ext>
            </a:extLst>
          </p:cNvPr>
          <p:cNvSpPr/>
          <p:nvPr/>
        </p:nvSpPr>
        <p:spPr bwMode="auto">
          <a:xfrm>
            <a:off x="4530303" y="4370790"/>
            <a:ext cx="97765" cy="97765"/>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 name="Oval 316">
            <a:extLst>
              <a:ext uri="{FF2B5EF4-FFF2-40B4-BE49-F238E27FC236}">
                <a16:creationId xmlns:a16="http://schemas.microsoft.com/office/drawing/2014/main" id="{BE811B75-44B0-4725-A7E3-1B0E5FA182D9}"/>
              </a:ext>
            </a:extLst>
          </p:cNvPr>
          <p:cNvSpPr/>
          <p:nvPr/>
        </p:nvSpPr>
        <p:spPr bwMode="auto">
          <a:xfrm>
            <a:off x="4588003" y="4437359"/>
            <a:ext cx="97765" cy="97765"/>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 name="Oval 318">
            <a:extLst>
              <a:ext uri="{FF2B5EF4-FFF2-40B4-BE49-F238E27FC236}">
                <a16:creationId xmlns:a16="http://schemas.microsoft.com/office/drawing/2014/main" id="{947D3F84-D572-411B-8971-0C786A3003F8}"/>
              </a:ext>
            </a:extLst>
          </p:cNvPr>
          <p:cNvSpPr/>
          <p:nvPr/>
        </p:nvSpPr>
        <p:spPr bwMode="auto">
          <a:xfrm>
            <a:off x="4679063" y="4482275"/>
            <a:ext cx="97765" cy="97765"/>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 name="Freeform: Shape 321">
            <a:extLst>
              <a:ext uri="{FF2B5EF4-FFF2-40B4-BE49-F238E27FC236}">
                <a16:creationId xmlns:a16="http://schemas.microsoft.com/office/drawing/2014/main" id="{35EEA8C7-C7CE-43C4-A656-000D6CEFBC3D}"/>
              </a:ext>
            </a:extLst>
          </p:cNvPr>
          <p:cNvSpPr/>
          <p:nvPr/>
        </p:nvSpPr>
        <p:spPr bwMode="auto">
          <a:xfrm>
            <a:off x="2843213" y="2043113"/>
            <a:ext cx="5905500" cy="3014662"/>
          </a:xfrm>
          <a:custGeom>
            <a:avLst/>
            <a:gdLst>
              <a:gd name="connsiteX0" fmla="*/ 5905500 w 5905500"/>
              <a:gd name="connsiteY0" fmla="*/ 3014662 h 3014662"/>
              <a:gd name="connsiteX1" fmla="*/ 4133850 w 5905500"/>
              <a:gd name="connsiteY1" fmla="*/ 3014662 h 3014662"/>
              <a:gd name="connsiteX2" fmla="*/ 4133850 w 5905500"/>
              <a:gd name="connsiteY2" fmla="*/ 2914650 h 3014662"/>
              <a:gd name="connsiteX3" fmla="*/ 3038475 w 5905500"/>
              <a:gd name="connsiteY3" fmla="*/ 2914650 h 3014662"/>
              <a:gd name="connsiteX4" fmla="*/ 3038475 w 5905500"/>
              <a:gd name="connsiteY4" fmla="*/ 2828925 h 3014662"/>
              <a:gd name="connsiteX5" fmla="*/ 2847975 w 5905500"/>
              <a:gd name="connsiteY5" fmla="*/ 2828925 h 3014662"/>
              <a:gd name="connsiteX6" fmla="*/ 2847975 w 5905500"/>
              <a:gd name="connsiteY6" fmla="*/ 2762250 h 3014662"/>
              <a:gd name="connsiteX7" fmla="*/ 2395537 w 5905500"/>
              <a:gd name="connsiteY7" fmla="*/ 2762250 h 3014662"/>
              <a:gd name="connsiteX8" fmla="*/ 2395537 w 5905500"/>
              <a:gd name="connsiteY8" fmla="*/ 2667000 h 3014662"/>
              <a:gd name="connsiteX9" fmla="*/ 2338387 w 5905500"/>
              <a:gd name="connsiteY9" fmla="*/ 2667000 h 3014662"/>
              <a:gd name="connsiteX10" fmla="*/ 2338387 w 5905500"/>
              <a:gd name="connsiteY10" fmla="*/ 2595562 h 3014662"/>
              <a:gd name="connsiteX11" fmla="*/ 2286000 w 5905500"/>
              <a:gd name="connsiteY11" fmla="*/ 2595562 h 3014662"/>
              <a:gd name="connsiteX12" fmla="*/ 2286000 w 5905500"/>
              <a:gd name="connsiteY12" fmla="*/ 2538412 h 3014662"/>
              <a:gd name="connsiteX13" fmla="*/ 2109787 w 5905500"/>
              <a:gd name="connsiteY13" fmla="*/ 2538412 h 3014662"/>
              <a:gd name="connsiteX14" fmla="*/ 2109787 w 5905500"/>
              <a:gd name="connsiteY14" fmla="*/ 2486025 h 3014662"/>
              <a:gd name="connsiteX15" fmla="*/ 1828800 w 5905500"/>
              <a:gd name="connsiteY15" fmla="*/ 2486025 h 3014662"/>
              <a:gd name="connsiteX16" fmla="*/ 1828800 w 5905500"/>
              <a:gd name="connsiteY16" fmla="*/ 2414587 h 3014662"/>
              <a:gd name="connsiteX17" fmla="*/ 1781175 w 5905500"/>
              <a:gd name="connsiteY17" fmla="*/ 2414587 h 3014662"/>
              <a:gd name="connsiteX18" fmla="*/ 1781175 w 5905500"/>
              <a:gd name="connsiteY18" fmla="*/ 2414587 h 3014662"/>
              <a:gd name="connsiteX19" fmla="*/ 1743075 w 5905500"/>
              <a:gd name="connsiteY19" fmla="*/ 2376487 h 3014662"/>
              <a:gd name="connsiteX20" fmla="*/ 1743075 w 5905500"/>
              <a:gd name="connsiteY20" fmla="*/ 2305050 h 3014662"/>
              <a:gd name="connsiteX21" fmla="*/ 1309687 w 5905500"/>
              <a:gd name="connsiteY21" fmla="*/ 2305050 h 3014662"/>
              <a:gd name="connsiteX22" fmla="*/ 1309687 w 5905500"/>
              <a:gd name="connsiteY22" fmla="*/ 2238375 h 3014662"/>
              <a:gd name="connsiteX23" fmla="*/ 1243012 w 5905500"/>
              <a:gd name="connsiteY23" fmla="*/ 2238375 h 3014662"/>
              <a:gd name="connsiteX24" fmla="*/ 1243012 w 5905500"/>
              <a:gd name="connsiteY24" fmla="*/ 2185987 h 3014662"/>
              <a:gd name="connsiteX25" fmla="*/ 1214437 w 5905500"/>
              <a:gd name="connsiteY25" fmla="*/ 2185987 h 3014662"/>
              <a:gd name="connsiteX26" fmla="*/ 1214437 w 5905500"/>
              <a:gd name="connsiteY26" fmla="*/ 2114550 h 3014662"/>
              <a:gd name="connsiteX27" fmla="*/ 1190625 w 5905500"/>
              <a:gd name="connsiteY27" fmla="*/ 2114550 h 3014662"/>
              <a:gd name="connsiteX28" fmla="*/ 1190625 w 5905500"/>
              <a:gd name="connsiteY28" fmla="*/ 1928812 h 3014662"/>
              <a:gd name="connsiteX29" fmla="*/ 1190625 w 5905500"/>
              <a:gd name="connsiteY29" fmla="*/ 1928812 h 3014662"/>
              <a:gd name="connsiteX30" fmla="*/ 1190625 w 5905500"/>
              <a:gd name="connsiteY30" fmla="*/ 1928812 h 3014662"/>
              <a:gd name="connsiteX31" fmla="*/ 1157287 w 5905500"/>
              <a:gd name="connsiteY31" fmla="*/ 1928812 h 3014662"/>
              <a:gd name="connsiteX32" fmla="*/ 1157287 w 5905500"/>
              <a:gd name="connsiteY32" fmla="*/ 1728787 h 3014662"/>
              <a:gd name="connsiteX33" fmla="*/ 1157287 w 5905500"/>
              <a:gd name="connsiteY33" fmla="*/ 1728787 h 3014662"/>
              <a:gd name="connsiteX34" fmla="*/ 1157287 w 5905500"/>
              <a:gd name="connsiteY34" fmla="*/ 1414462 h 3014662"/>
              <a:gd name="connsiteX35" fmla="*/ 971550 w 5905500"/>
              <a:gd name="connsiteY35" fmla="*/ 1414462 h 3014662"/>
              <a:gd name="connsiteX36" fmla="*/ 971550 w 5905500"/>
              <a:gd name="connsiteY36" fmla="*/ 1352550 h 3014662"/>
              <a:gd name="connsiteX37" fmla="*/ 828675 w 5905500"/>
              <a:gd name="connsiteY37" fmla="*/ 1352550 h 3014662"/>
              <a:gd name="connsiteX38" fmla="*/ 828675 w 5905500"/>
              <a:gd name="connsiteY38" fmla="*/ 1304925 h 3014662"/>
              <a:gd name="connsiteX39" fmla="*/ 638175 w 5905500"/>
              <a:gd name="connsiteY39" fmla="*/ 1304925 h 3014662"/>
              <a:gd name="connsiteX40" fmla="*/ 638175 w 5905500"/>
              <a:gd name="connsiteY40" fmla="*/ 1266825 h 3014662"/>
              <a:gd name="connsiteX41" fmla="*/ 638175 w 5905500"/>
              <a:gd name="connsiteY41" fmla="*/ 1266825 h 3014662"/>
              <a:gd name="connsiteX42" fmla="*/ 595312 w 5905500"/>
              <a:gd name="connsiteY42" fmla="*/ 1266825 h 3014662"/>
              <a:gd name="connsiteX43" fmla="*/ 595312 w 5905500"/>
              <a:gd name="connsiteY43" fmla="*/ 1085850 h 3014662"/>
              <a:gd name="connsiteX44" fmla="*/ 566737 w 5905500"/>
              <a:gd name="connsiteY44" fmla="*/ 1085850 h 3014662"/>
              <a:gd name="connsiteX45" fmla="*/ 566737 w 5905500"/>
              <a:gd name="connsiteY45" fmla="*/ 904875 h 3014662"/>
              <a:gd name="connsiteX46" fmla="*/ 533400 w 5905500"/>
              <a:gd name="connsiteY46" fmla="*/ 904875 h 3014662"/>
              <a:gd name="connsiteX47" fmla="*/ 533400 w 5905500"/>
              <a:gd name="connsiteY47" fmla="*/ 395287 h 3014662"/>
              <a:gd name="connsiteX48" fmla="*/ 519112 w 5905500"/>
              <a:gd name="connsiteY48" fmla="*/ 395287 h 3014662"/>
              <a:gd name="connsiteX49" fmla="*/ 519112 w 5905500"/>
              <a:gd name="connsiteY49" fmla="*/ 295275 h 3014662"/>
              <a:gd name="connsiteX50" fmla="*/ 490537 w 5905500"/>
              <a:gd name="connsiteY50" fmla="*/ 295275 h 3014662"/>
              <a:gd name="connsiteX51" fmla="*/ 490537 w 5905500"/>
              <a:gd name="connsiteY51" fmla="*/ 214312 h 3014662"/>
              <a:gd name="connsiteX52" fmla="*/ 438150 w 5905500"/>
              <a:gd name="connsiteY52" fmla="*/ 214312 h 3014662"/>
              <a:gd name="connsiteX53" fmla="*/ 438150 w 5905500"/>
              <a:gd name="connsiteY53" fmla="*/ 152400 h 3014662"/>
              <a:gd name="connsiteX54" fmla="*/ 385762 w 5905500"/>
              <a:gd name="connsiteY54" fmla="*/ 152400 h 3014662"/>
              <a:gd name="connsiteX55" fmla="*/ 385762 w 5905500"/>
              <a:gd name="connsiteY55" fmla="*/ 71437 h 3014662"/>
              <a:gd name="connsiteX56" fmla="*/ 314325 w 5905500"/>
              <a:gd name="connsiteY56" fmla="*/ 71437 h 3014662"/>
              <a:gd name="connsiteX57" fmla="*/ 314325 w 5905500"/>
              <a:gd name="connsiteY57" fmla="*/ 38100 h 3014662"/>
              <a:gd name="connsiteX58" fmla="*/ 219075 w 5905500"/>
              <a:gd name="connsiteY58" fmla="*/ 38100 h 3014662"/>
              <a:gd name="connsiteX59" fmla="*/ 219075 w 5905500"/>
              <a:gd name="connsiteY59" fmla="*/ 0 h 3014662"/>
              <a:gd name="connsiteX60" fmla="*/ 0 w 5905500"/>
              <a:gd name="connsiteY60" fmla="*/ 0 h 3014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5905500" h="3014662">
                <a:moveTo>
                  <a:pt x="5905500" y="3014662"/>
                </a:moveTo>
                <a:lnTo>
                  <a:pt x="4133850" y="3014662"/>
                </a:lnTo>
                <a:lnTo>
                  <a:pt x="4133850" y="2914650"/>
                </a:lnTo>
                <a:lnTo>
                  <a:pt x="3038475" y="2914650"/>
                </a:lnTo>
                <a:lnTo>
                  <a:pt x="3038475" y="2828925"/>
                </a:lnTo>
                <a:lnTo>
                  <a:pt x="2847975" y="2828925"/>
                </a:lnTo>
                <a:lnTo>
                  <a:pt x="2847975" y="2762250"/>
                </a:lnTo>
                <a:lnTo>
                  <a:pt x="2395537" y="2762250"/>
                </a:lnTo>
                <a:lnTo>
                  <a:pt x="2395537" y="2667000"/>
                </a:lnTo>
                <a:lnTo>
                  <a:pt x="2338387" y="2667000"/>
                </a:lnTo>
                <a:lnTo>
                  <a:pt x="2338387" y="2595562"/>
                </a:lnTo>
                <a:lnTo>
                  <a:pt x="2286000" y="2595562"/>
                </a:lnTo>
                <a:lnTo>
                  <a:pt x="2286000" y="2538412"/>
                </a:lnTo>
                <a:lnTo>
                  <a:pt x="2109787" y="2538412"/>
                </a:lnTo>
                <a:lnTo>
                  <a:pt x="2109787" y="2486025"/>
                </a:lnTo>
                <a:lnTo>
                  <a:pt x="1828800" y="2486025"/>
                </a:lnTo>
                <a:lnTo>
                  <a:pt x="1828800" y="2414587"/>
                </a:lnTo>
                <a:lnTo>
                  <a:pt x="1781175" y="2414587"/>
                </a:lnTo>
                <a:lnTo>
                  <a:pt x="1781175" y="2414587"/>
                </a:lnTo>
                <a:lnTo>
                  <a:pt x="1743075" y="2376487"/>
                </a:lnTo>
                <a:lnTo>
                  <a:pt x="1743075" y="2305050"/>
                </a:lnTo>
                <a:lnTo>
                  <a:pt x="1309687" y="2305050"/>
                </a:lnTo>
                <a:lnTo>
                  <a:pt x="1309687" y="2238375"/>
                </a:lnTo>
                <a:lnTo>
                  <a:pt x="1243012" y="2238375"/>
                </a:lnTo>
                <a:lnTo>
                  <a:pt x="1243012" y="2185987"/>
                </a:lnTo>
                <a:lnTo>
                  <a:pt x="1214437" y="2185987"/>
                </a:lnTo>
                <a:lnTo>
                  <a:pt x="1214437" y="2114550"/>
                </a:lnTo>
                <a:lnTo>
                  <a:pt x="1190625" y="2114550"/>
                </a:lnTo>
                <a:lnTo>
                  <a:pt x="1190625" y="1928812"/>
                </a:lnTo>
                <a:lnTo>
                  <a:pt x="1190625" y="1928812"/>
                </a:lnTo>
                <a:lnTo>
                  <a:pt x="1190625" y="1928812"/>
                </a:lnTo>
                <a:lnTo>
                  <a:pt x="1157287" y="1928812"/>
                </a:lnTo>
                <a:lnTo>
                  <a:pt x="1157287" y="1728787"/>
                </a:lnTo>
                <a:lnTo>
                  <a:pt x="1157287" y="1728787"/>
                </a:lnTo>
                <a:lnTo>
                  <a:pt x="1157287" y="1414462"/>
                </a:lnTo>
                <a:lnTo>
                  <a:pt x="971550" y="1414462"/>
                </a:lnTo>
                <a:lnTo>
                  <a:pt x="971550" y="1352550"/>
                </a:lnTo>
                <a:lnTo>
                  <a:pt x="828675" y="1352550"/>
                </a:lnTo>
                <a:lnTo>
                  <a:pt x="828675" y="1304925"/>
                </a:lnTo>
                <a:lnTo>
                  <a:pt x="638175" y="1304925"/>
                </a:lnTo>
                <a:lnTo>
                  <a:pt x="638175" y="1266825"/>
                </a:lnTo>
                <a:lnTo>
                  <a:pt x="638175" y="1266825"/>
                </a:lnTo>
                <a:lnTo>
                  <a:pt x="595312" y="1266825"/>
                </a:lnTo>
                <a:lnTo>
                  <a:pt x="595312" y="1085850"/>
                </a:lnTo>
                <a:lnTo>
                  <a:pt x="566737" y="1085850"/>
                </a:lnTo>
                <a:lnTo>
                  <a:pt x="566737" y="904875"/>
                </a:lnTo>
                <a:lnTo>
                  <a:pt x="533400" y="904875"/>
                </a:lnTo>
                <a:lnTo>
                  <a:pt x="533400" y="395287"/>
                </a:lnTo>
                <a:lnTo>
                  <a:pt x="519112" y="395287"/>
                </a:lnTo>
                <a:lnTo>
                  <a:pt x="519112" y="295275"/>
                </a:lnTo>
                <a:lnTo>
                  <a:pt x="490537" y="295275"/>
                </a:lnTo>
                <a:lnTo>
                  <a:pt x="490537" y="214312"/>
                </a:lnTo>
                <a:lnTo>
                  <a:pt x="438150" y="214312"/>
                </a:lnTo>
                <a:lnTo>
                  <a:pt x="438150" y="152400"/>
                </a:lnTo>
                <a:lnTo>
                  <a:pt x="385762" y="152400"/>
                </a:lnTo>
                <a:lnTo>
                  <a:pt x="385762" y="71437"/>
                </a:lnTo>
                <a:lnTo>
                  <a:pt x="314325" y="71437"/>
                </a:lnTo>
                <a:lnTo>
                  <a:pt x="314325" y="38100"/>
                </a:lnTo>
                <a:lnTo>
                  <a:pt x="219075" y="38100"/>
                </a:lnTo>
                <a:lnTo>
                  <a:pt x="219075"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85" name="TextBox 184">
            <a:extLst>
              <a:ext uri="{FF2B5EF4-FFF2-40B4-BE49-F238E27FC236}">
                <a16:creationId xmlns:a16="http://schemas.microsoft.com/office/drawing/2014/main" id="{0CF8E0AE-D974-4E69-8C52-C571A08423B1}"/>
              </a:ext>
            </a:extLst>
          </p:cNvPr>
          <p:cNvSpPr txBox="1"/>
          <p:nvPr/>
        </p:nvSpPr>
        <p:spPr bwMode="auto">
          <a:xfrm>
            <a:off x="3898296" y="5884162"/>
            <a:ext cx="458780"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102</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22</a:t>
            </a:r>
            <a:endParaRPr lang="en-US" sz="1400" dirty="0">
              <a:solidFill>
                <a:schemeClr val="accent3"/>
              </a:solidFill>
              <a:latin typeface="Calibri" panose="020F0502020204030204" pitchFamily="34" charset="0"/>
            </a:endParaRPr>
          </a:p>
        </p:txBody>
      </p:sp>
      <p:sp>
        <p:nvSpPr>
          <p:cNvPr id="186" name="TextBox 185">
            <a:extLst>
              <a:ext uri="{FF2B5EF4-FFF2-40B4-BE49-F238E27FC236}">
                <a16:creationId xmlns:a16="http://schemas.microsoft.com/office/drawing/2014/main" id="{C62833C3-8245-40E2-8B36-6C0CB3106B9D}"/>
              </a:ext>
            </a:extLst>
          </p:cNvPr>
          <p:cNvSpPr txBox="1"/>
          <p:nvPr/>
        </p:nvSpPr>
        <p:spPr bwMode="auto">
          <a:xfrm>
            <a:off x="6216426" y="5884162"/>
            <a:ext cx="367408"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37</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3</a:t>
            </a:r>
            <a:endParaRPr lang="en-US" sz="1400" dirty="0">
              <a:solidFill>
                <a:schemeClr val="accent3"/>
              </a:solidFill>
              <a:latin typeface="Calibri" panose="020F0502020204030204" pitchFamily="34" charset="0"/>
            </a:endParaRPr>
          </a:p>
        </p:txBody>
      </p:sp>
    </p:spTree>
    <p:extLst>
      <p:ext uri="{BB962C8B-B14F-4D97-AF65-F5344CB8AC3E}">
        <p14:creationId xmlns:p14="http://schemas.microsoft.com/office/powerpoint/2010/main" val="39251035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Freeform: Shape 172">
            <a:extLst>
              <a:ext uri="{FF2B5EF4-FFF2-40B4-BE49-F238E27FC236}">
                <a16:creationId xmlns:a16="http://schemas.microsoft.com/office/drawing/2014/main" id="{7BF3C268-9701-4BB0-913B-6FD91E5B0F2E}"/>
              </a:ext>
            </a:extLst>
          </p:cNvPr>
          <p:cNvSpPr/>
          <p:nvPr/>
        </p:nvSpPr>
        <p:spPr bwMode="auto">
          <a:xfrm>
            <a:off x="2833688" y="2033588"/>
            <a:ext cx="5986462" cy="2452687"/>
          </a:xfrm>
          <a:custGeom>
            <a:avLst/>
            <a:gdLst>
              <a:gd name="connsiteX0" fmla="*/ 5986462 w 5986462"/>
              <a:gd name="connsiteY0" fmla="*/ 2452687 h 2452687"/>
              <a:gd name="connsiteX1" fmla="*/ 4719637 w 5986462"/>
              <a:gd name="connsiteY1" fmla="*/ 2452687 h 2452687"/>
              <a:gd name="connsiteX2" fmla="*/ 4719637 w 5986462"/>
              <a:gd name="connsiteY2" fmla="*/ 2366962 h 2452687"/>
              <a:gd name="connsiteX3" fmla="*/ 4205287 w 5986462"/>
              <a:gd name="connsiteY3" fmla="*/ 2366962 h 2452687"/>
              <a:gd name="connsiteX4" fmla="*/ 4205287 w 5986462"/>
              <a:gd name="connsiteY4" fmla="*/ 2295525 h 2452687"/>
              <a:gd name="connsiteX5" fmla="*/ 4019550 w 5986462"/>
              <a:gd name="connsiteY5" fmla="*/ 2295525 h 2452687"/>
              <a:gd name="connsiteX6" fmla="*/ 4019550 w 5986462"/>
              <a:gd name="connsiteY6" fmla="*/ 2243137 h 2452687"/>
              <a:gd name="connsiteX7" fmla="*/ 3838575 w 5986462"/>
              <a:gd name="connsiteY7" fmla="*/ 2243137 h 2452687"/>
              <a:gd name="connsiteX8" fmla="*/ 3838575 w 5986462"/>
              <a:gd name="connsiteY8" fmla="*/ 2176462 h 2452687"/>
              <a:gd name="connsiteX9" fmla="*/ 3633787 w 5986462"/>
              <a:gd name="connsiteY9" fmla="*/ 2176462 h 2452687"/>
              <a:gd name="connsiteX10" fmla="*/ 3633787 w 5986462"/>
              <a:gd name="connsiteY10" fmla="*/ 2119312 h 2452687"/>
              <a:gd name="connsiteX11" fmla="*/ 3633787 w 5986462"/>
              <a:gd name="connsiteY11" fmla="*/ 2119312 h 2452687"/>
              <a:gd name="connsiteX12" fmla="*/ 3633787 w 5986462"/>
              <a:gd name="connsiteY12" fmla="*/ 2057400 h 2452687"/>
              <a:gd name="connsiteX13" fmla="*/ 3495675 w 5986462"/>
              <a:gd name="connsiteY13" fmla="*/ 2057400 h 2452687"/>
              <a:gd name="connsiteX14" fmla="*/ 3495675 w 5986462"/>
              <a:gd name="connsiteY14" fmla="*/ 2009775 h 2452687"/>
              <a:gd name="connsiteX15" fmla="*/ 3452812 w 5986462"/>
              <a:gd name="connsiteY15" fmla="*/ 2009775 h 2452687"/>
              <a:gd name="connsiteX16" fmla="*/ 3452812 w 5986462"/>
              <a:gd name="connsiteY16" fmla="*/ 1900237 h 2452687"/>
              <a:gd name="connsiteX17" fmla="*/ 3305175 w 5986462"/>
              <a:gd name="connsiteY17" fmla="*/ 1900237 h 2452687"/>
              <a:gd name="connsiteX18" fmla="*/ 3305175 w 5986462"/>
              <a:gd name="connsiteY18" fmla="*/ 1843087 h 2452687"/>
              <a:gd name="connsiteX19" fmla="*/ 3281362 w 5986462"/>
              <a:gd name="connsiteY19" fmla="*/ 1843087 h 2452687"/>
              <a:gd name="connsiteX20" fmla="*/ 3281362 w 5986462"/>
              <a:gd name="connsiteY20" fmla="*/ 1809750 h 2452687"/>
              <a:gd name="connsiteX21" fmla="*/ 3038475 w 5986462"/>
              <a:gd name="connsiteY21" fmla="*/ 1809750 h 2452687"/>
              <a:gd name="connsiteX22" fmla="*/ 3038475 w 5986462"/>
              <a:gd name="connsiteY22" fmla="*/ 1757362 h 2452687"/>
              <a:gd name="connsiteX23" fmla="*/ 2843212 w 5986462"/>
              <a:gd name="connsiteY23" fmla="*/ 1757362 h 2452687"/>
              <a:gd name="connsiteX24" fmla="*/ 2843212 w 5986462"/>
              <a:gd name="connsiteY24" fmla="*/ 1724025 h 2452687"/>
              <a:gd name="connsiteX25" fmla="*/ 2767012 w 5986462"/>
              <a:gd name="connsiteY25" fmla="*/ 1724025 h 2452687"/>
              <a:gd name="connsiteX26" fmla="*/ 2767012 w 5986462"/>
              <a:gd name="connsiteY26" fmla="*/ 1638300 h 2452687"/>
              <a:gd name="connsiteX27" fmla="*/ 2705100 w 5986462"/>
              <a:gd name="connsiteY27" fmla="*/ 1638300 h 2452687"/>
              <a:gd name="connsiteX28" fmla="*/ 2705100 w 5986462"/>
              <a:gd name="connsiteY28" fmla="*/ 1600200 h 2452687"/>
              <a:gd name="connsiteX29" fmla="*/ 2671762 w 5986462"/>
              <a:gd name="connsiteY29" fmla="*/ 1600200 h 2452687"/>
              <a:gd name="connsiteX30" fmla="*/ 2671762 w 5986462"/>
              <a:gd name="connsiteY30" fmla="*/ 1576387 h 2452687"/>
              <a:gd name="connsiteX31" fmla="*/ 2619375 w 5986462"/>
              <a:gd name="connsiteY31" fmla="*/ 1576387 h 2452687"/>
              <a:gd name="connsiteX32" fmla="*/ 2619375 w 5986462"/>
              <a:gd name="connsiteY32" fmla="*/ 1524000 h 2452687"/>
              <a:gd name="connsiteX33" fmla="*/ 2543175 w 5986462"/>
              <a:gd name="connsiteY33" fmla="*/ 1524000 h 2452687"/>
              <a:gd name="connsiteX34" fmla="*/ 2543175 w 5986462"/>
              <a:gd name="connsiteY34" fmla="*/ 1476375 h 2452687"/>
              <a:gd name="connsiteX35" fmla="*/ 2543175 w 5986462"/>
              <a:gd name="connsiteY35" fmla="*/ 1476375 h 2452687"/>
              <a:gd name="connsiteX36" fmla="*/ 2500312 w 5986462"/>
              <a:gd name="connsiteY36" fmla="*/ 1433512 h 2452687"/>
              <a:gd name="connsiteX37" fmla="*/ 2500312 w 5986462"/>
              <a:gd name="connsiteY37" fmla="*/ 1390650 h 2452687"/>
              <a:gd name="connsiteX38" fmla="*/ 2400300 w 5986462"/>
              <a:gd name="connsiteY38" fmla="*/ 1390650 h 2452687"/>
              <a:gd name="connsiteX39" fmla="*/ 2400300 w 5986462"/>
              <a:gd name="connsiteY39" fmla="*/ 1371600 h 2452687"/>
              <a:gd name="connsiteX40" fmla="*/ 2300287 w 5986462"/>
              <a:gd name="connsiteY40" fmla="*/ 1371600 h 2452687"/>
              <a:gd name="connsiteX41" fmla="*/ 2300287 w 5986462"/>
              <a:gd name="connsiteY41" fmla="*/ 1323975 h 2452687"/>
              <a:gd name="connsiteX42" fmla="*/ 2233612 w 5986462"/>
              <a:gd name="connsiteY42" fmla="*/ 1323975 h 2452687"/>
              <a:gd name="connsiteX43" fmla="*/ 2233612 w 5986462"/>
              <a:gd name="connsiteY43" fmla="*/ 1257300 h 2452687"/>
              <a:gd name="connsiteX44" fmla="*/ 2181225 w 5986462"/>
              <a:gd name="connsiteY44" fmla="*/ 1257300 h 2452687"/>
              <a:gd name="connsiteX45" fmla="*/ 2181225 w 5986462"/>
              <a:gd name="connsiteY45" fmla="*/ 1257300 h 2452687"/>
              <a:gd name="connsiteX46" fmla="*/ 2147887 w 5986462"/>
              <a:gd name="connsiteY46" fmla="*/ 1223962 h 2452687"/>
              <a:gd name="connsiteX47" fmla="*/ 2147887 w 5986462"/>
              <a:gd name="connsiteY47" fmla="*/ 1171575 h 2452687"/>
              <a:gd name="connsiteX48" fmla="*/ 2085975 w 5986462"/>
              <a:gd name="connsiteY48" fmla="*/ 1171575 h 2452687"/>
              <a:gd name="connsiteX49" fmla="*/ 2085975 w 5986462"/>
              <a:gd name="connsiteY49" fmla="*/ 1085850 h 2452687"/>
              <a:gd name="connsiteX50" fmla="*/ 1966912 w 5986462"/>
              <a:gd name="connsiteY50" fmla="*/ 1085850 h 2452687"/>
              <a:gd name="connsiteX51" fmla="*/ 1966912 w 5986462"/>
              <a:gd name="connsiteY51" fmla="*/ 1009650 h 2452687"/>
              <a:gd name="connsiteX52" fmla="*/ 1900237 w 5986462"/>
              <a:gd name="connsiteY52" fmla="*/ 1009650 h 2452687"/>
              <a:gd name="connsiteX53" fmla="*/ 1900237 w 5986462"/>
              <a:gd name="connsiteY53" fmla="*/ 942975 h 2452687"/>
              <a:gd name="connsiteX54" fmla="*/ 1828800 w 5986462"/>
              <a:gd name="connsiteY54" fmla="*/ 942975 h 2452687"/>
              <a:gd name="connsiteX55" fmla="*/ 1828800 w 5986462"/>
              <a:gd name="connsiteY55" fmla="*/ 909637 h 2452687"/>
              <a:gd name="connsiteX56" fmla="*/ 1828800 w 5986462"/>
              <a:gd name="connsiteY56" fmla="*/ 909637 h 2452687"/>
              <a:gd name="connsiteX57" fmla="*/ 1795462 w 5986462"/>
              <a:gd name="connsiteY57" fmla="*/ 876299 h 2452687"/>
              <a:gd name="connsiteX58" fmla="*/ 1728787 w 5986462"/>
              <a:gd name="connsiteY58" fmla="*/ 876299 h 2452687"/>
              <a:gd name="connsiteX59" fmla="*/ 1728787 w 5986462"/>
              <a:gd name="connsiteY59" fmla="*/ 819150 h 2452687"/>
              <a:gd name="connsiteX60" fmla="*/ 1662112 w 5986462"/>
              <a:gd name="connsiteY60" fmla="*/ 819150 h 2452687"/>
              <a:gd name="connsiteX61" fmla="*/ 1662112 w 5986462"/>
              <a:gd name="connsiteY61" fmla="*/ 819150 h 2452687"/>
              <a:gd name="connsiteX62" fmla="*/ 1624012 w 5986462"/>
              <a:gd name="connsiteY62" fmla="*/ 781050 h 2452687"/>
              <a:gd name="connsiteX63" fmla="*/ 1624012 w 5986462"/>
              <a:gd name="connsiteY63" fmla="*/ 781050 h 2452687"/>
              <a:gd name="connsiteX64" fmla="*/ 1604962 w 5986462"/>
              <a:gd name="connsiteY64" fmla="*/ 781050 h 2452687"/>
              <a:gd name="connsiteX65" fmla="*/ 1604962 w 5986462"/>
              <a:gd name="connsiteY65" fmla="*/ 733425 h 2452687"/>
              <a:gd name="connsiteX66" fmla="*/ 1509712 w 5986462"/>
              <a:gd name="connsiteY66" fmla="*/ 733425 h 2452687"/>
              <a:gd name="connsiteX67" fmla="*/ 1509712 w 5986462"/>
              <a:gd name="connsiteY67" fmla="*/ 700087 h 2452687"/>
              <a:gd name="connsiteX68" fmla="*/ 1447800 w 5986462"/>
              <a:gd name="connsiteY68" fmla="*/ 700087 h 2452687"/>
              <a:gd name="connsiteX69" fmla="*/ 1447800 w 5986462"/>
              <a:gd name="connsiteY69" fmla="*/ 661987 h 2452687"/>
              <a:gd name="connsiteX70" fmla="*/ 1419225 w 5986462"/>
              <a:gd name="connsiteY70" fmla="*/ 661987 h 2452687"/>
              <a:gd name="connsiteX71" fmla="*/ 1419225 w 5986462"/>
              <a:gd name="connsiteY71" fmla="*/ 619125 h 2452687"/>
              <a:gd name="connsiteX72" fmla="*/ 1376362 w 5986462"/>
              <a:gd name="connsiteY72" fmla="*/ 619125 h 2452687"/>
              <a:gd name="connsiteX73" fmla="*/ 1376362 w 5986462"/>
              <a:gd name="connsiteY73" fmla="*/ 581025 h 2452687"/>
              <a:gd name="connsiteX74" fmla="*/ 1328737 w 5986462"/>
              <a:gd name="connsiteY74" fmla="*/ 581025 h 2452687"/>
              <a:gd name="connsiteX75" fmla="*/ 1328737 w 5986462"/>
              <a:gd name="connsiteY75" fmla="*/ 542925 h 2452687"/>
              <a:gd name="connsiteX76" fmla="*/ 1290637 w 5986462"/>
              <a:gd name="connsiteY76" fmla="*/ 542925 h 2452687"/>
              <a:gd name="connsiteX77" fmla="*/ 1290637 w 5986462"/>
              <a:gd name="connsiteY77" fmla="*/ 509587 h 2452687"/>
              <a:gd name="connsiteX78" fmla="*/ 1004887 w 5986462"/>
              <a:gd name="connsiteY78" fmla="*/ 509587 h 2452687"/>
              <a:gd name="connsiteX79" fmla="*/ 1004887 w 5986462"/>
              <a:gd name="connsiteY79" fmla="*/ 452437 h 2452687"/>
              <a:gd name="connsiteX80" fmla="*/ 1004887 w 5986462"/>
              <a:gd name="connsiteY80" fmla="*/ 452437 h 2452687"/>
              <a:gd name="connsiteX81" fmla="*/ 1004887 w 5986462"/>
              <a:gd name="connsiteY81" fmla="*/ 385762 h 2452687"/>
              <a:gd name="connsiteX82" fmla="*/ 890587 w 5986462"/>
              <a:gd name="connsiteY82" fmla="*/ 385762 h 2452687"/>
              <a:gd name="connsiteX83" fmla="*/ 890587 w 5986462"/>
              <a:gd name="connsiteY83" fmla="*/ 347662 h 2452687"/>
              <a:gd name="connsiteX84" fmla="*/ 828675 w 5986462"/>
              <a:gd name="connsiteY84" fmla="*/ 347662 h 2452687"/>
              <a:gd name="connsiteX85" fmla="*/ 828675 w 5986462"/>
              <a:gd name="connsiteY85" fmla="*/ 280987 h 2452687"/>
              <a:gd name="connsiteX86" fmla="*/ 690562 w 5986462"/>
              <a:gd name="connsiteY86" fmla="*/ 280987 h 2452687"/>
              <a:gd name="connsiteX87" fmla="*/ 690562 w 5986462"/>
              <a:gd name="connsiteY87" fmla="*/ 233362 h 2452687"/>
              <a:gd name="connsiteX88" fmla="*/ 533400 w 5986462"/>
              <a:gd name="connsiteY88" fmla="*/ 233362 h 2452687"/>
              <a:gd name="connsiteX89" fmla="*/ 533400 w 5986462"/>
              <a:gd name="connsiteY89" fmla="*/ 195262 h 2452687"/>
              <a:gd name="connsiteX90" fmla="*/ 490537 w 5986462"/>
              <a:gd name="connsiteY90" fmla="*/ 195262 h 2452687"/>
              <a:gd name="connsiteX91" fmla="*/ 490537 w 5986462"/>
              <a:gd name="connsiteY91" fmla="*/ 157162 h 2452687"/>
              <a:gd name="connsiteX92" fmla="*/ 404812 w 5986462"/>
              <a:gd name="connsiteY92" fmla="*/ 157162 h 2452687"/>
              <a:gd name="connsiteX93" fmla="*/ 404812 w 5986462"/>
              <a:gd name="connsiteY93" fmla="*/ 157162 h 2452687"/>
              <a:gd name="connsiteX94" fmla="*/ 366712 w 5986462"/>
              <a:gd name="connsiteY94" fmla="*/ 119062 h 2452687"/>
              <a:gd name="connsiteX95" fmla="*/ 366712 w 5986462"/>
              <a:gd name="connsiteY95" fmla="*/ 71437 h 2452687"/>
              <a:gd name="connsiteX96" fmla="*/ 219075 w 5986462"/>
              <a:gd name="connsiteY96" fmla="*/ 71437 h 2452687"/>
              <a:gd name="connsiteX97" fmla="*/ 219075 w 5986462"/>
              <a:gd name="connsiteY97" fmla="*/ 0 h 2452687"/>
              <a:gd name="connsiteX98" fmla="*/ 171450 w 5986462"/>
              <a:gd name="connsiteY98" fmla="*/ 0 h 2452687"/>
              <a:gd name="connsiteX99" fmla="*/ 0 w 5986462"/>
              <a:gd name="connsiteY99" fmla="*/ 0 h 2452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5986462" h="2452687">
                <a:moveTo>
                  <a:pt x="5986462" y="2452687"/>
                </a:moveTo>
                <a:lnTo>
                  <a:pt x="4719637" y="2452687"/>
                </a:lnTo>
                <a:lnTo>
                  <a:pt x="4719637" y="2366962"/>
                </a:lnTo>
                <a:lnTo>
                  <a:pt x="4205287" y="2366962"/>
                </a:lnTo>
                <a:lnTo>
                  <a:pt x="4205287" y="2295525"/>
                </a:lnTo>
                <a:lnTo>
                  <a:pt x="4019550" y="2295525"/>
                </a:lnTo>
                <a:lnTo>
                  <a:pt x="4019550" y="2243137"/>
                </a:lnTo>
                <a:lnTo>
                  <a:pt x="3838575" y="2243137"/>
                </a:lnTo>
                <a:lnTo>
                  <a:pt x="3838575" y="2176462"/>
                </a:lnTo>
                <a:lnTo>
                  <a:pt x="3633787" y="2176462"/>
                </a:lnTo>
                <a:lnTo>
                  <a:pt x="3633787" y="2119312"/>
                </a:lnTo>
                <a:lnTo>
                  <a:pt x="3633787" y="2119312"/>
                </a:lnTo>
                <a:lnTo>
                  <a:pt x="3633787" y="2057400"/>
                </a:lnTo>
                <a:lnTo>
                  <a:pt x="3495675" y="2057400"/>
                </a:lnTo>
                <a:lnTo>
                  <a:pt x="3495675" y="2009775"/>
                </a:lnTo>
                <a:lnTo>
                  <a:pt x="3452812" y="2009775"/>
                </a:lnTo>
                <a:lnTo>
                  <a:pt x="3452812" y="1900237"/>
                </a:lnTo>
                <a:lnTo>
                  <a:pt x="3305175" y="1900237"/>
                </a:lnTo>
                <a:lnTo>
                  <a:pt x="3305175" y="1843087"/>
                </a:lnTo>
                <a:lnTo>
                  <a:pt x="3281362" y="1843087"/>
                </a:lnTo>
                <a:lnTo>
                  <a:pt x="3281362" y="1809750"/>
                </a:lnTo>
                <a:lnTo>
                  <a:pt x="3038475" y="1809750"/>
                </a:lnTo>
                <a:lnTo>
                  <a:pt x="3038475" y="1757362"/>
                </a:lnTo>
                <a:lnTo>
                  <a:pt x="2843212" y="1757362"/>
                </a:lnTo>
                <a:lnTo>
                  <a:pt x="2843212" y="1724025"/>
                </a:lnTo>
                <a:lnTo>
                  <a:pt x="2767012" y="1724025"/>
                </a:lnTo>
                <a:lnTo>
                  <a:pt x="2767012" y="1638300"/>
                </a:lnTo>
                <a:lnTo>
                  <a:pt x="2705100" y="1638300"/>
                </a:lnTo>
                <a:lnTo>
                  <a:pt x="2705100" y="1600200"/>
                </a:lnTo>
                <a:lnTo>
                  <a:pt x="2671762" y="1600200"/>
                </a:lnTo>
                <a:lnTo>
                  <a:pt x="2671762" y="1576387"/>
                </a:lnTo>
                <a:lnTo>
                  <a:pt x="2619375" y="1576387"/>
                </a:lnTo>
                <a:lnTo>
                  <a:pt x="2619375" y="1524000"/>
                </a:lnTo>
                <a:lnTo>
                  <a:pt x="2543175" y="1524000"/>
                </a:lnTo>
                <a:lnTo>
                  <a:pt x="2543175" y="1476375"/>
                </a:lnTo>
                <a:lnTo>
                  <a:pt x="2543175" y="1476375"/>
                </a:lnTo>
                <a:lnTo>
                  <a:pt x="2500312" y="1433512"/>
                </a:lnTo>
                <a:lnTo>
                  <a:pt x="2500312" y="1390650"/>
                </a:lnTo>
                <a:lnTo>
                  <a:pt x="2400300" y="1390650"/>
                </a:lnTo>
                <a:lnTo>
                  <a:pt x="2400300" y="1371600"/>
                </a:lnTo>
                <a:lnTo>
                  <a:pt x="2300287" y="1371600"/>
                </a:lnTo>
                <a:lnTo>
                  <a:pt x="2300287" y="1323975"/>
                </a:lnTo>
                <a:lnTo>
                  <a:pt x="2233612" y="1323975"/>
                </a:lnTo>
                <a:lnTo>
                  <a:pt x="2233612" y="1257300"/>
                </a:lnTo>
                <a:lnTo>
                  <a:pt x="2181225" y="1257300"/>
                </a:lnTo>
                <a:lnTo>
                  <a:pt x="2181225" y="1257300"/>
                </a:lnTo>
                <a:lnTo>
                  <a:pt x="2147887" y="1223962"/>
                </a:lnTo>
                <a:lnTo>
                  <a:pt x="2147887" y="1171575"/>
                </a:lnTo>
                <a:lnTo>
                  <a:pt x="2085975" y="1171575"/>
                </a:lnTo>
                <a:lnTo>
                  <a:pt x="2085975" y="1085850"/>
                </a:lnTo>
                <a:lnTo>
                  <a:pt x="1966912" y="1085850"/>
                </a:lnTo>
                <a:lnTo>
                  <a:pt x="1966912" y="1009650"/>
                </a:lnTo>
                <a:lnTo>
                  <a:pt x="1900237" y="1009650"/>
                </a:lnTo>
                <a:lnTo>
                  <a:pt x="1900237" y="942975"/>
                </a:lnTo>
                <a:lnTo>
                  <a:pt x="1828800" y="942975"/>
                </a:lnTo>
                <a:lnTo>
                  <a:pt x="1828800" y="909637"/>
                </a:lnTo>
                <a:lnTo>
                  <a:pt x="1828800" y="909637"/>
                </a:lnTo>
                <a:lnTo>
                  <a:pt x="1795462" y="876299"/>
                </a:lnTo>
                <a:lnTo>
                  <a:pt x="1728787" y="876299"/>
                </a:lnTo>
                <a:lnTo>
                  <a:pt x="1728787" y="819150"/>
                </a:lnTo>
                <a:lnTo>
                  <a:pt x="1662112" y="819150"/>
                </a:lnTo>
                <a:lnTo>
                  <a:pt x="1662112" y="819150"/>
                </a:lnTo>
                <a:lnTo>
                  <a:pt x="1624012" y="781050"/>
                </a:lnTo>
                <a:lnTo>
                  <a:pt x="1624012" y="781050"/>
                </a:lnTo>
                <a:lnTo>
                  <a:pt x="1604962" y="781050"/>
                </a:lnTo>
                <a:lnTo>
                  <a:pt x="1604962" y="733425"/>
                </a:lnTo>
                <a:lnTo>
                  <a:pt x="1509712" y="733425"/>
                </a:lnTo>
                <a:lnTo>
                  <a:pt x="1509712" y="700087"/>
                </a:lnTo>
                <a:lnTo>
                  <a:pt x="1447800" y="700087"/>
                </a:lnTo>
                <a:lnTo>
                  <a:pt x="1447800" y="661987"/>
                </a:lnTo>
                <a:lnTo>
                  <a:pt x="1419225" y="661987"/>
                </a:lnTo>
                <a:lnTo>
                  <a:pt x="1419225" y="619125"/>
                </a:lnTo>
                <a:lnTo>
                  <a:pt x="1376362" y="619125"/>
                </a:lnTo>
                <a:lnTo>
                  <a:pt x="1376362" y="581025"/>
                </a:lnTo>
                <a:lnTo>
                  <a:pt x="1328737" y="581025"/>
                </a:lnTo>
                <a:lnTo>
                  <a:pt x="1328737" y="542925"/>
                </a:lnTo>
                <a:lnTo>
                  <a:pt x="1290637" y="542925"/>
                </a:lnTo>
                <a:lnTo>
                  <a:pt x="1290637" y="509587"/>
                </a:lnTo>
                <a:lnTo>
                  <a:pt x="1004887" y="509587"/>
                </a:lnTo>
                <a:lnTo>
                  <a:pt x="1004887" y="452437"/>
                </a:lnTo>
                <a:lnTo>
                  <a:pt x="1004887" y="452437"/>
                </a:lnTo>
                <a:lnTo>
                  <a:pt x="1004887" y="385762"/>
                </a:lnTo>
                <a:lnTo>
                  <a:pt x="890587" y="385762"/>
                </a:lnTo>
                <a:lnTo>
                  <a:pt x="890587" y="347662"/>
                </a:lnTo>
                <a:lnTo>
                  <a:pt x="828675" y="347662"/>
                </a:lnTo>
                <a:lnTo>
                  <a:pt x="828675" y="280987"/>
                </a:lnTo>
                <a:lnTo>
                  <a:pt x="690562" y="280987"/>
                </a:lnTo>
                <a:lnTo>
                  <a:pt x="690562" y="233362"/>
                </a:lnTo>
                <a:lnTo>
                  <a:pt x="533400" y="233362"/>
                </a:lnTo>
                <a:lnTo>
                  <a:pt x="533400" y="195262"/>
                </a:lnTo>
                <a:lnTo>
                  <a:pt x="490537" y="195262"/>
                </a:lnTo>
                <a:lnTo>
                  <a:pt x="490537" y="157162"/>
                </a:lnTo>
                <a:lnTo>
                  <a:pt x="404812" y="157162"/>
                </a:lnTo>
                <a:lnTo>
                  <a:pt x="404812" y="157162"/>
                </a:lnTo>
                <a:lnTo>
                  <a:pt x="366712" y="119062"/>
                </a:lnTo>
                <a:lnTo>
                  <a:pt x="366712" y="71437"/>
                </a:lnTo>
                <a:lnTo>
                  <a:pt x="219075" y="71437"/>
                </a:lnTo>
                <a:lnTo>
                  <a:pt x="219075" y="0"/>
                </a:lnTo>
                <a:lnTo>
                  <a:pt x="171450"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172" name="Group 171">
            <a:extLst>
              <a:ext uri="{FF2B5EF4-FFF2-40B4-BE49-F238E27FC236}">
                <a16:creationId xmlns:a16="http://schemas.microsoft.com/office/drawing/2014/main" id="{2C0EE26C-94C3-4798-968F-BDD5EB083353}"/>
              </a:ext>
            </a:extLst>
          </p:cNvPr>
          <p:cNvGrpSpPr/>
          <p:nvPr/>
        </p:nvGrpSpPr>
        <p:grpSpPr>
          <a:xfrm>
            <a:off x="2819400" y="2019299"/>
            <a:ext cx="6129338" cy="2395539"/>
            <a:chOff x="2819400" y="2019299"/>
            <a:chExt cx="6129338" cy="2395539"/>
          </a:xfrm>
        </p:grpSpPr>
        <p:sp>
          <p:nvSpPr>
            <p:cNvPr id="169" name="Freeform: Shape 168">
              <a:extLst>
                <a:ext uri="{FF2B5EF4-FFF2-40B4-BE49-F238E27FC236}">
                  <a16:creationId xmlns:a16="http://schemas.microsoft.com/office/drawing/2014/main" id="{AF118AF8-5949-4237-9707-4D581F65C28B}"/>
                </a:ext>
              </a:extLst>
            </p:cNvPr>
            <p:cNvSpPr/>
            <p:nvPr/>
          </p:nvSpPr>
          <p:spPr bwMode="auto">
            <a:xfrm>
              <a:off x="4619625" y="2614613"/>
              <a:ext cx="4329113" cy="1800225"/>
            </a:xfrm>
            <a:custGeom>
              <a:avLst/>
              <a:gdLst>
                <a:gd name="connsiteX0" fmla="*/ 4395788 w 4395788"/>
                <a:gd name="connsiteY0" fmla="*/ 1900238 h 1900238"/>
                <a:gd name="connsiteX1" fmla="*/ 3390900 w 4395788"/>
                <a:gd name="connsiteY1" fmla="*/ 1900238 h 1900238"/>
                <a:gd name="connsiteX2" fmla="*/ 3390900 w 4395788"/>
                <a:gd name="connsiteY2" fmla="*/ 1771650 h 1900238"/>
                <a:gd name="connsiteX3" fmla="*/ 3186113 w 4395788"/>
                <a:gd name="connsiteY3" fmla="*/ 1771650 h 1900238"/>
                <a:gd name="connsiteX4" fmla="*/ 3186113 w 4395788"/>
                <a:gd name="connsiteY4" fmla="*/ 1681163 h 1900238"/>
                <a:gd name="connsiteX5" fmla="*/ 2957513 w 4395788"/>
                <a:gd name="connsiteY5" fmla="*/ 1681163 h 1900238"/>
                <a:gd name="connsiteX6" fmla="*/ 2957513 w 4395788"/>
                <a:gd name="connsiteY6" fmla="*/ 1681163 h 1900238"/>
                <a:gd name="connsiteX7" fmla="*/ 2924175 w 4395788"/>
                <a:gd name="connsiteY7" fmla="*/ 1647825 h 1900238"/>
                <a:gd name="connsiteX8" fmla="*/ 2924175 w 4395788"/>
                <a:gd name="connsiteY8" fmla="*/ 1585913 h 1900238"/>
                <a:gd name="connsiteX9" fmla="*/ 2809875 w 4395788"/>
                <a:gd name="connsiteY9" fmla="*/ 1585913 h 1900238"/>
                <a:gd name="connsiteX10" fmla="*/ 2809875 w 4395788"/>
                <a:gd name="connsiteY10" fmla="*/ 1543050 h 1900238"/>
                <a:gd name="connsiteX11" fmla="*/ 2719388 w 4395788"/>
                <a:gd name="connsiteY11" fmla="*/ 1543050 h 1900238"/>
                <a:gd name="connsiteX12" fmla="*/ 2719388 w 4395788"/>
                <a:gd name="connsiteY12" fmla="*/ 1471613 h 1900238"/>
                <a:gd name="connsiteX13" fmla="*/ 2633663 w 4395788"/>
                <a:gd name="connsiteY13" fmla="*/ 1471613 h 1900238"/>
                <a:gd name="connsiteX14" fmla="*/ 2633663 w 4395788"/>
                <a:gd name="connsiteY14" fmla="*/ 1428750 h 1900238"/>
                <a:gd name="connsiteX15" fmla="*/ 2571750 w 4395788"/>
                <a:gd name="connsiteY15" fmla="*/ 1428750 h 1900238"/>
                <a:gd name="connsiteX16" fmla="*/ 2571750 w 4395788"/>
                <a:gd name="connsiteY16" fmla="*/ 1376363 h 1900238"/>
                <a:gd name="connsiteX17" fmla="*/ 2395538 w 4395788"/>
                <a:gd name="connsiteY17" fmla="*/ 1376363 h 1900238"/>
                <a:gd name="connsiteX18" fmla="*/ 2409825 w 4395788"/>
                <a:gd name="connsiteY18" fmla="*/ 1362076 h 1900238"/>
                <a:gd name="connsiteX19" fmla="*/ 2257425 w 4395788"/>
                <a:gd name="connsiteY19" fmla="*/ 1362076 h 1900238"/>
                <a:gd name="connsiteX20" fmla="*/ 2257425 w 4395788"/>
                <a:gd name="connsiteY20" fmla="*/ 1285875 h 1900238"/>
                <a:gd name="connsiteX21" fmla="*/ 2095500 w 4395788"/>
                <a:gd name="connsiteY21" fmla="*/ 1285875 h 1900238"/>
                <a:gd name="connsiteX22" fmla="*/ 2095500 w 4395788"/>
                <a:gd name="connsiteY22" fmla="*/ 1243013 h 1900238"/>
                <a:gd name="connsiteX23" fmla="*/ 2062163 w 4395788"/>
                <a:gd name="connsiteY23" fmla="*/ 1243013 h 1900238"/>
                <a:gd name="connsiteX24" fmla="*/ 2062163 w 4395788"/>
                <a:gd name="connsiteY24" fmla="*/ 1195388 h 1900238"/>
                <a:gd name="connsiteX25" fmla="*/ 1995488 w 4395788"/>
                <a:gd name="connsiteY25" fmla="*/ 1195388 h 1900238"/>
                <a:gd name="connsiteX26" fmla="*/ 1995488 w 4395788"/>
                <a:gd name="connsiteY26" fmla="*/ 1143000 h 1900238"/>
                <a:gd name="connsiteX27" fmla="*/ 1952625 w 4395788"/>
                <a:gd name="connsiteY27" fmla="*/ 1143000 h 1900238"/>
                <a:gd name="connsiteX28" fmla="*/ 1952625 w 4395788"/>
                <a:gd name="connsiteY28" fmla="*/ 1119188 h 1900238"/>
                <a:gd name="connsiteX29" fmla="*/ 1662113 w 4395788"/>
                <a:gd name="connsiteY29" fmla="*/ 1119188 h 1900238"/>
                <a:gd name="connsiteX30" fmla="*/ 1662113 w 4395788"/>
                <a:gd name="connsiteY30" fmla="*/ 1062038 h 1900238"/>
                <a:gd name="connsiteX31" fmla="*/ 1566863 w 4395788"/>
                <a:gd name="connsiteY31" fmla="*/ 1062038 h 1900238"/>
                <a:gd name="connsiteX32" fmla="*/ 1566863 w 4395788"/>
                <a:gd name="connsiteY32" fmla="*/ 966788 h 1900238"/>
                <a:gd name="connsiteX33" fmla="*/ 1495425 w 4395788"/>
                <a:gd name="connsiteY33" fmla="*/ 966788 h 1900238"/>
                <a:gd name="connsiteX34" fmla="*/ 1495425 w 4395788"/>
                <a:gd name="connsiteY34" fmla="*/ 895350 h 1900238"/>
                <a:gd name="connsiteX35" fmla="*/ 1495425 w 4395788"/>
                <a:gd name="connsiteY35" fmla="*/ 895350 h 1900238"/>
                <a:gd name="connsiteX36" fmla="*/ 1447800 w 4395788"/>
                <a:gd name="connsiteY36" fmla="*/ 847725 h 1900238"/>
                <a:gd name="connsiteX37" fmla="*/ 1352550 w 4395788"/>
                <a:gd name="connsiteY37" fmla="*/ 847725 h 1900238"/>
                <a:gd name="connsiteX38" fmla="*/ 1347788 w 4395788"/>
                <a:gd name="connsiteY38" fmla="*/ 800100 h 1900238"/>
                <a:gd name="connsiteX39" fmla="*/ 1347788 w 4395788"/>
                <a:gd name="connsiteY39" fmla="*/ 747713 h 1900238"/>
                <a:gd name="connsiteX40" fmla="*/ 1238250 w 4395788"/>
                <a:gd name="connsiteY40" fmla="*/ 747713 h 1900238"/>
                <a:gd name="connsiteX41" fmla="*/ 1238250 w 4395788"/>
                <a:gd name="connsiteY41" fmla="*/ 681038 h 1900238"/>
                <a:gd name="connsiteX42" fmla="*/ 1119188 w 4395788"/>
                <a:gd name="connsiteY42" fmla="*/ 681038 h 1900238"/>
                <a:gd name="connsiteX43" fmla="*/ 1119188 w 4395788"/>
                <a:gd name="connsiteY43" fmla="*/ 642938 h 1900238"/>
                <a:gd name="connsiteX44" fmla="*/ 1038225 w 4395788"/>
                <a:gd name="connsiteY44" fmla="*/ 642938 h 1900238"/>
                <a:gd name="connsiteX45" fmla="*/ 1038225 w 4395788"/>
                <a:gd name="connsiteY45" fmla="*/ 614363 h 1900238"/>
                <a:gd name="connsiteX46" fmla="*/ 1019175 w 4395788"/>
                <a:gd name="connsiteY46" fmla="*/ 614363 h 1900238"/>
                <a:gd name="connsiteX47" fmla="*/ 1019175 w 4395788"/>
                <a:gd name="connsiteY47" fmla="*/ 595313 h 1900238"/>
                <a:gd name="connsiteX48" fmla="*/ 971550 w 4395788"/>
                <a:gd name="connsiteY48" fmla="*/ 595313 h 1900238"/>
                <a:gd name="connsiteX49" fmla="*/ 971550 w 4395788"/>
                <a:gd name="connsiteY49" fmla="*/ 557213 h 1900238"/>
                <a:gd name="connsiteX50" fmla="*/ 919163 w 4395788"/>
                <a:gd name="connsiteY50" fmla="*/ 557213 h 1900238"/>
                <a:gd name="connsiteX51" fmla="*/ 919163 w 4395788"/>
                <a:gd name="connsiteY51" fmla="*/ 495300 h 1900238"/>
                <a:gd name="connsiteX52" fmla="*/ 742950 w 4395788"/>
                <a:gd name="connsiteY52" fmla="*/ 495300 h 1900238"/>
                <a:gd name="connsiteX53" fmla="*/ 742950 w 4395788"/>
                <a:gd name="connsiteY53" fmla="*/ 495300 h 1900238"/>
                <a:gd name="connsiteX54" fmla="*/ 652463 w 4395788"/>
                <a:gd name="connsiteY54" fmla="*/ 495300 h 1900238"/>
                <a:gd name="connsiteX55" fmla="*/ 652463 w 4395788"/>
                <a:gd name="connsiteY55" fmla="*/ 452438 h 1900238"/>
                <a:gd name="connsiteX56" fmla="*/ 590550 w 4395788"/>
                <a:gd name="connsiteY56" fmla="*/ 452438 h 1900238"/>
                <a:gd name="connsiteX57" fmla="*/ 590550 w 4395788"/>
                <a:gd name="connsiteY57" fmla="*/ 452438 h 1900238"/>
                <a:gd name="connsiteX58" fmla="*/ 519113 w 4395788"/>
                <a:gd name="connsiteY58" fmla="*/ 452438 h 1900238"/>
                <a:gd name="connsiteX59" fmla="*/ 519113 w 4395788"/>
                <a:gd name="connsiteY59" fmla="*/ 385763 h 1900238"/>
                <a:gd name="connsiteX60" fmla="*/ 414338 w 4395788"/>
                <a:gd name="connsiteY60" fmla="*/ 385763 h 1900238"/>
                <a:gd name="connsiteX61" fmla="*/ 414338 w 4395788"/>
                <a:gd name="connsiteY61" fmla="*/ 323850 h 1900238"/>
                <a:gd name="connsiteX62" fmla="*/ 361950 w 4395788"/>
                <a:gd name="connsiteY62" fmla="*/ 323850 h 1900238"/>
                <a:gd name="connsiteX63" fmla="*/ 361950 w 4395788"/>
                <a:gd name="connsiteY63" fmla="*/ 290513 h 1900238"/>
                <a:gd name="connsiteX64" fmla="*/ 285750 w 4395788"/>
                <a:gd name="connsiteY64" fmla="*/ 290513 h 1900238"/>
                <a:gd name="connsiteX65" fmla="*/ 285750 w 4395788"/>
                <a:gd name="connsiteY65" fmla="*/ 176213 h 1900238"/>
                <a:gd name="connsiteX66" fmla="*/ 133350 w 4395788"/>
                <a:gd name="connsiteY66" fmla="*/ 176213 h 1900238"/>
                <a:gd name="connsiteX67" fmla="*/ 133350 w 4395788"/>
                <a:gd name="connsiteY67" fmla="*/ 138113 h 1900238"/>
                <a:gd name="connsiteX68" fmla="*/ 66675 w 4395788"/>
                <a:gd name="connsiteY68" fmla="*/ 138113 h 1900238"/>
                <a:gd name="connsiteX69" fmla="*/ 66675 w 4395788"/>
                <a:gd name="connsiteY69" fmla="*/ 100013 h 1900238"/>
                <a:gd name="connsiteX70" fmla="*/ 66675 w 4395788"/>
                <a:gd name="connsiteY70" fmla="*/ 100013 h 1900238"/>
                <a:gd name="connsiteX71" fmla="*/ 66675 w 4395788"/>
                <a:gd name="connsiteY71" fmla="*/ 100013 h 1900238"/>
                <a:gd name="connsiteX72" fmla="*/ 66675 w 4395788"/>
                <a:gd name="connsiteY72" fmla="*/ 38100 h 1900238"/>
                <a:gd name="connsiteX73" fmla="*/ 0 w 4395788"/>
                <a:gd name="connsiteY73" fmla="*/ 38100 h 1900238"/>
                <a:gd name="connsiteX74" fmla="*/ 0 w 4395788"/>
                <a:gd name="connsiteY74" fmla="*/ 38100 h 1900238"/>
                <a:gd name="connsiteX75" fmla="*/ 0 w 4395788"/>
                <a:gd name="connsiteY75" fmla="*/ 0 h 1900238"/>
                <a:gd name="connsiteX0" fmla="*/ 4395788 w 4395788"/>
                <a:gd name="connsiteY0" fmla="*/ 1862138 h 1862138"/>
                <a:gd name="connsiteX1" fmla="*/ 3390900 w 4395788"/>
                <a:gd name="connsiteY1" fmla="*/ 1862138 h 1862138"/>
                <a:gd name="connsiteX2" fmla="*/ 3390900 w 4395788"/>
                <a:gd name="connsiteY2" fmla="*/ 1733550 h 1862138"/>
                <a:gd name="connsiteX3" fmla="*/ 3186113 w 4395788"/>
                <a:gd name="connsiteY3" fmla="*/ 1733550 h 1862138"/>
                <a:gd name="connsiteX4" fmla="*/ 3186113 w 4395788"/>
                <a:gd name="connsiteY4" fmla="*/ 1643063 h 1862138"/>
                <a:gd name="connsiteX5" fmla="*/ 2957513 w 4395788"/>
                <a:gd name="connsiteY5" fmla="*/ 1643063 h 1862138"/>
                <a:gd name="connsiteX6" fmla="*/ 2957513 w 4395788"/>
                <a:gd name="connsiteY6" fmla="*/ 1643063 h 1862138"/>
                <a:gd name="connsiteX7" fmla="*/ 2924175 w 4395788"/>
                <a:gd name="connsiteY7" fmla="*/ 1609725 h 1862138"/>
                <a:gd name="connsiteX8" fmla="*/ 2924175 w 4395788"/>
                <a:gd name="connsiteY8" fmla="*/ 1547813 h 1862138"/>
                <a:gd name="connsiteX9" fmla="*/ 2809875 w 4395788"/>
                <a:gd name="connsiteY9" fmla="*/ 1547813 h 1862138"/>
                <a:gd name="connsiteX10" fmla="*/ 2809875 w 4395788"/>
                <a:gd name="connsiteY10" fmla="*/ 1504950 h 1862138"/>
                <a:gd name="connsiteX11" fmla="*/ 2719388 w 4395788"/>
                <a:gd name="connsiteY11" fmla="*/ 1504950 h 1862138"/>
                <a:gd name="connsiteX12" fmla="*/ 2719388 w 4395788"/>
                <a:gd name="connsiteY12" fmla="*/ 1433513 h 1862138"/>
                <a:gd name="connsiteX13" fmla="*/ 2633663 w 4395788"/>
                <a:gd name="connsiteY13" fmla="*/ 1433513 h 1862138"/>
                <a:gd name="connsiteX14" fmla="*/ 2633663 w 4395788"/>
                <a:gd name="connsiteY14" fmla="*/ 1390650 h 1862138"/>
                <a:gd name="connsiteX15" fmla="*/ 2571750 w 4395788"/>
                <a:gd name="connsiteY15" fmla="*/ 1390650 h 1862138"/>
                <a:gd name="connsiteX16" fmla="*/ 2571750 w 4395788"/>
                <a:gd name="connsiteY16" fmla="*/ 1338263 h 1862138"/>
                <a:gd name="connsiteX17" fmla="*/ 2395538 w 4395788"/>
                <a:gd name="connsiteY17" fmla="*/ 1338263 h 1862138"/>
                <a:gd name="connsiteX18" fmla="*/ 2409825 w 4395788"/>
                <a:gd name="connsiteY18" fmla="*/ 1323976 h 1862138"/>
                <a:gd name="connsiteX19" fmla="*/ 2257425 w 4395788"/>
                <a:gd name="connsiteY19" fmla="*/ 1323976 h 1862138"/>
                <a:gd name="connsiteX20" fmla="*/ 2257425 w 4395788"/>
                <a:gd name="connsiteY20" fmla="*/ 1247775 h 1862138"/>
                <a:gd name="connsiteX21" fmla="*/ 2095500 w 4395788"/>
                <a:gd name="connsiteY21" fmla="*/ 1247775 h 1862138"/>
                <a:gd name="connsiteX22" fmla="*/ 2095500 w 4395788"/>
                <a:gd name="connsiteY22" fmla="*/ 1204913 h 1862138"/>
                <a:gd name="connsiteX23" fmla="*/ 2062163 w 4395788"/>
                <a:gd name="connsiteY23" fmla="*/ 1204913 h 1862138"/>
                <a:gd name="connsiteX24" fmla="*/ 2062163 w 4395788"/>
                <a:gd name="connsiteY24" fmla="*/ 1157288 h 1862138"/>
                <a:gd name="connsiteX25" fmla="*/ 1995488 w 4395788"/>
                <a:gd name="connsiteY25" fmla="*/ 1157288 h 1862138"/>
                <a:gd name="connsiteX26" fmla="*/ 1995488 w 4395788"/>
                <a:gd name="connsiteY26" fmla="*/ 1104900 h 1862138"/>
                <a:gd name="connsiteX27" fmla="*/ 1952625 w 4395788"/>
                <a:gd name="connsiteY27" fmla="*/ 1104900 h 1862138"/>
                <a:gd name="connsiteX28" fmla="*/ 1952625 w 4395788"/>
                <a:gd name="connsiteY28" fmla="*/ 1081088 h 1862138"/>
                <a:gd name="connsiteX29" fmla="*/ 1662113 w 4395788"/>
                <a:gd name="connsiteY29" fmla="*/ 1081088 h 1862138"/>
                <a:gd name="connsiteX30" fmla="*/ 1662113 w 4395788"/>
                <a:gd name="connsiteY30" fmla="*/ 1023938 h 1862138"/>
                <a:gd name="connsiteX31" fmla="*/ 1566863 w 4395788"/>
                <a:gd name="connsiteY31" fmla="*/ 1023938 h 1862138"/>
                <a:gd name="connsiteX32" fmla="*/ 1566863 w 4395788"/>
                <a:gd name="connsiteY32" fmla="*/ 928688 h 1862138"/>
                <a:gd name="connsiteX33" fmla="*/ 1495425 w 4395788"/>
                <a:gd name="connsiteY33" fmla="*/ 928688 h 1862138"/>
                <a:gd name="connsiteX34" fmla="*/ 1495425 w 4395788"/>
                <a:gd name="connsiteY34" fmla="*/ 857250 h 1862138"/>
                <a:gd name="connsiteX35" fmla="*/ 1495425 w 4395788"/>
                <a:gd name="connsiteY35" fmla="*/ 857250 h 1862138"/>
                <a:gd name="connsiteX36" fmla="*/ 1447800 w 4395788"/>
                <a:gd name="connsiteY36" fmla="*/ 809625 h 1862138"/>
                <a:gd name="connsiteX37" fmla="*/ 1352550 w 4395788"/>
                <a:gd name="connsiteY37" fmla="*/ 809625 h 1862138"/>
                <a:gd name="connsiteX38" fmla="*/ 1347788 w 4395788"/>
                <a:gd name="connsiteY38" fmla="*/ 762000 h 1862138"/>
                <a:gd name="connsiteX39" fmla="*/ 1347788 w 4395788"/>
                <a:gd name="connsiteY39" fmla="*/ 709613 h 1862138"/>
                <a:gd name="connsiteX40" fmla="*/ 1238250 w 4395788"/>
                <a:gd name="connsiteY40" fmla="*/ 709613 h 1862138"/>
                <a:gd name="connsiteX41" fmla="*/ 1238250 w 4395788"/>
                <a:gd name="connsiteY41" fmla="*/ 642938 h 1862138"/>
                <a:gd name="connsiteX42" fmla="*/ 1119188 w 4395788"/>
                <a:gd name="connsiteY42" fmla="*/ 642938 h 1862138"/>
                <a:gd name="connsiteX43" fmla="*/ 1119188 w 4395788"/>
                <a:gd name="connsiteY43" fmla="*/ 604838 h 1862138"/>
                <a:gd name="connsiteX44" fmla="*/ 1038225 w 4395788"/>
                <a:gd name="connsiteY44" fmla="*/ 604838 h 1862138"/>
                <a:gd name="connsiteX45" fmla="*/ 1038225 w 4395788"/>
                <a:gd name="connsiteY45" fmla="*/ 576263 h 1862138"/>
                <a:gd name="connsiteX46" fmla="*/ 1019175 w 4395788"/>
                <a:gd name="connsiteY46" fmla="*/ 576263 h 1862138"/>
                <a:gd name="connsiteX47" fmla="*/ 1019175 w 4395788"/>
                <a:gd name="connsiteY47" fmla="*/ 557213 h 1862138"/>
                <a:gd name="connsiteX48" fmla="*/ 971550 w 4395788"/>
                <a:gd name="connsiteY48" fmla="*/ 557213 h 1862138"/>
                <a:gd name="connsiteX49" fmla="*/ 971550 w 4395788"/>
                <a:gd name="connsiteY49" fmla="*/ 519113 h 1862138"/>
                <a:gd name="connsiteX50" fmla="*/ 919163 w 4395788"/>
                <a:gd name="connsiteY50" fmla="*/ 519113 h 1862138"/>
                <a:gd name="connsiteX51" fmla="*/ 919163 w 4395788"/>
                <a:gd name="connsiteY51" fmla="*/ 457200 h 1862138"/>
                <a:gd name="connsiteX52" fmla="*/ 742950 w 4395788"/>
                <a:gd name="connsiteY52" fmla="*/ 457200 h 1862138"/>
                <a:gd name="connsiteX53" fmla="*/ 742950 w 4395788"/>
                <a:gd name="connsiteY53" fmla="*/ 457200 h 1862138"/>
                <a:gd name="connsiteX54" fmla="*/ 652463 w 4395788"/>
                <a:gd name="connsiteY54" fmla="*/ 457200 h 1862138"/>
                <a:gd name="connsiteX55" fmla="*/ 652463 w 4395788"/>
                <a:gd name="connsiteY55" fmla="*/ 414338 h 1862138"/>
                <a:gd name="connsiteX56" fmla="*/ 590550 w 4395788"/>
                <a:gd name="connsiteY56" fmla="*/ 414338 h 1862138"/>
                <a:gd name="connsiteX57" fmla="*/ 590550 w 4395788"/>
                <a:gd name="connsiteY57" fmla="*/ 414338 h 1862138"/>
                <a:gd name="connsiteX58" fmla="*/ 519113 w 4395788"/>
                <a:gd name="connsiteY58" fmla="*/ 414338 h 1862138"/>
                <a:gd name="connsiteX59" fmla="*/ 519113 w 4395788"/>
                <a:gd name="connsiteY59" fmla="*/ 347663 h 1862138"/>
                <a:gd name="connsiteX60" fmla="*/ 414338 w 4395788"/>
                <a:gd name="connsiteY60" fmla="*/ 347663 h 1862138"/>
                <a:gd name="connsiteX61" fmla="*/ 414338 w 4395788"/>
                <a:gd name="connsiteY61" fmla="*/ 285750 h 1862138"/>
                <a:gd name="connsiteX62" fmla="*/ 361950 w 4395788"/>
                <a:gd name="connsiteY62" fmla="*/ 285750 h 1862138"/>
                <a:gd name="connsiteX63" fmla="*/ 361950 w 4395788"/>
                <a:gd name="connsiteY63" fmla="*/ 252413 h 1862138"/>
                <a:gd name="connsiteX64" fmla="*/ 285750 w 4395788"/>
                <a:gd name="connsiteY64" fmla="*/ 252413 h 1862138"/>
                <a:gd name="connsiteX65" fmla="*/ 285750 w 4395788"/>
                <a:gd name="connsiteY65" fmla="*/ 138113 h 1862138"/>
                <a:gd name="connsiteX66" fmla="*/ 133350 w 4395788"/>
                <a:gd name="connsiteY66" fmla="*/ 138113 h 1862138"/>
                <a:gd name="connsiteX67" fmla="*/ 133350 w 4395788"/>
                <a:gd name="connsiteY67" fmla="*/ 100013 h 1862138"/>
                <a:gd name="connsiteX68" fmla="*/ 66675 w 4395788"/>
                <a:gd name="connsiteY68" fmla="*/ 100013 h 1862138"/>
                <a:gd name="connsiteX69" fmla="*/ 66675 w 4395788"/>
                <a:gd name="connsiteY69" fmla="*/ 61913 h 1862138"/>
                <a:gd name="connsiteX70" fmla="*/ 66675 w 4395788"/>
                <a:gd name="connsiteY70" fmla="*/ 61913 h 1862138"/>
                <a:gd name="connsiteX71" fmla="*/ 66675 w 4395788"/>
                <a:gd name="connsiteY71" fmla="*/ 61913 h 1862138"/>
                <a:gd name="connsiteX72" fmla="*/ 66675 w 4395788"/>
                <a:gd name="connsiteY72" fmla="*/ 0 h 1862138"/>
                <a:gd name="connsiteX73" fmla="*/ 0 w 4395788"/>
                <a:gd name="connsiteY73" fmla="*/ 0 h 1862138"/>
                <a:gd name="connsiteX74" fmla="*/ 0 w 4395788"/>
                <a:gd name="connsiteY74" fmla="*/ 0 h 1862138"/>
                <a:gd name="connsiteX0" fmla="*/ 4395788 w 4395788"/>
                <a:gd name="connsiteY0" fmla="*/ 1862138 h 1862138"/>
                <a:gd name="connsiteX1" fmla="*/ 3390900 w 4395788"/>
                <a:gd name="connsiteY1" fmla="*/ 1862138 h 1862138"/>
                <a:gd name="connsiteX2" fmla="*/ 3390900 w 4395788"/>
                <a:gd name="connsiteY2" fmla="*/ 1733550 h 1862138"/>
                <a:gd name="connsiteX3" fmla="*/ 3186113 w 4395788"/>
                <a:gd name="connsiteY3" fmla="*/ 1733550 h 1862138"/>
                <a:gd name="connsiteX4" fmla="*/ 3186113 w 4395788"/>
                <a:gd name="connsiteY4" fmla="*/ 1643063 h 1862138"/>
                <a:gd name="connsiteX5" fmla="*/ 2957513 w 4395788"/>
                <a:gd name="connsiteY5" fmla="*/ 1643063 h 1862138"/>
                <a:gd name="connsiteX6" fmla="*/ 2957513 w 4395788"/>
                <a:gd name="connsiteY6" fmla="*/ 1643063 h 1862138"/>
                <a:gd name="connsiteX7" fmla="*/ 2924175 w 4395788"/>
                <a:gd name="connsiteY7" fmla="*/ 1609725 h 1862138"/>
                <a:gd name="connsiteX8" fmla="*/ 2924175 w 4395788"/>
                <a:gd name="connsiteY8" fmla="*/ 1547813 h 1862138"/>
                <a:gd name="connsiteX9" fmla="*/ 2809875 w 4395788"/>
                <a:gd name="connsiteY9" fmla="*/ 1547813 h 1862138"/>
                <a:gd name="connsiteX10" fmla="*/ 2809875 w 4395788"/>
                <a:gd name="connsiteY10" fmla="*/ 1504950 h 1862138"/>
                <a:gd name="connsiteX11" fmla="*/ 2719388 w 4395788"/>
                <a:gd name="connsiteY11" fmla="*/ 1504950 h 1862138"/>
                <a:gd name="connsiteX12" fmla="*/ 2719388 w 4395788"/>
                <a:gd name="connsiteY12" fmla="*/ 1433513 h 1862138"/>
                <a:gd name="connsiteX13" fmla="*/ 2633663 w 4395788"/>
                <a:gd name="connsiteY13" fmla="*/ 1433513 h 1862138"/>
                <a:gd name="connsiteX14" fmla="*/ 2633663 w 4395788"/>
                <a:gd name="connsiteY14" fmla="*/ 1390650 h 1862138"/>
                <a:gd name="connsiteX15" fmla="*/ 2571750 w 4395788"/>
                <a:gd name="connsiteY15" fmla="*/ 1390650 h 1862138"/>
                <a:gd name="connsiteX16" fmla="*/ 2571750 w 4395788"/>
                <a:gd name="connsiteY16" fmla="*/ 1338263 h 1862138"/>
                <a:gd name="connsiteX17" fmla="*/ 2395538 w 4395788"/>
                <a:gd name="connsiteY17" fmla="*/ 1338263 h 1862138"/>
                <a:gd name="connsiteX18" fmla="*/ 2409825 w 4395788"/>
                <a:gd name="connsiteY18" fmla="*/ 1323976 h 1862138"/>
                <a:gd name="connsiteX19" fmla="*/ 2257425 w 4395788"/>
                <a:gd name="connsiteY19" fmla="*/ 1323976 h 1862138"/>
                <a:gd name="connsiteX20" fmla="*/ 2257425 w 4395788"/>
                <a:gd name="connsiteY20" fmla="*/ 1247775 h 1862138"/>
                <a:gd name="connsiteX21" fmla="*/ 2095500 w 4395788"/>
                <a:gd name="connsiteY21" fmla="*/ 1247775 h 1862138"/>
                <a:gd name="connsiteX22" fmla="*/ 2095500 w 4395788"/>
                <a:gd name="connsiteY22" fmla="*/ 1204913 h 1862138"/>
                <a:gd name="connsiteX23" fmla="*/ 2062163 w 4395788"/>
                <a:gd name="connsiteY23" fmla="*/ 1204913 h 1862138"/>
                <a:gd name="connsiteX24" fmla="*/ 2062163 w 4395788"/>
                <a:gd name="connsiteY24" fmla="*/ 1157288 h 1862138"/>
                <a:gd name="connsiteX25" fmla="*/ 1995488 w 4395788"/>
                <a:gd name="connsiteY25" fmla="*/ 1157288 h 1862138"/>
                <a:gd name="connsiteX26" fmla="*/ 1995488 w 4395788"/>
                <a:gd name="connsiteY26" fmla="*/ 1104900 h 1862138"/>
                <a:gd name="connsiteX27" fmla="*/ 1952625 w 4395788"/>
                <a:gd name="connsiteY27" fmla="*/ 1104900 h 1862138"/>
                <a:gd name="connsiteX28" fmla="*/ 1952625 w 4395788"/>
                <a:gd name="connsiteY28" fmla="*/ 1081088 h 1862138"/>
                <a:gd name="connsiteX29" fmla="*/ 1662113 w 4395788"/>
                <a:gd name="connsiteY29" fmla="*/ 1081088 h 1862138"/>
                <a:gd name="connsiteX30" fmla="*/ 1662113 w 4395788"/>
                <a:gd name="connsiteY30" fmla="*/ 1023938 h 1862138"/>
                <a:gd name="connsiteX31" fmla="*/ 1566863 w 4395788"/>
                <a:gd name="connsiteY31" fmla="*/ 1023938 h 1862138"/>
                <a:gd name="connsiteX32" fmla="*/ 1566863 w 4395788"/>
                <a:gd name="connsiteY32" fmla="*/ 928688 h 1862138"/>
                <a:gd name="connsiteX33" fmla="*/ 1495425 w 4395788"/>
                <a:gd name="connsiteY33" fmla="*/ 928688 h 1862138"/>
                <a:gd name="connsiteX34" fmla="*/ 1495425 w 4395788"/>
                <a:gd name="connsiteY34" fmla="*/ 857250 h 1862138"/>
                <a:gd name="connsiteX35" fmla="*/ 1495425 w 4395788"/>
                <a:gd name="connsiteY35" fmla="*/ 857250 h 1862138"/>
                <a:gd name="connsiteX36" fmla="*/ 1447800 w 4395788"/>
                <a:gd name="connsiteY36" fmla="*/ 809625 h 1862138"/>
                <a:gd name="connsiteX37" fmla="*/ 1352550 w 4395788"/>
                <a:gd name="connsiteY37" fmla="*/ 809625 h 1862138"/>
                <a:gd name="connsiteX38" fmla="*/ 1347788 w 4395788"/>
                <a:gd name="connsiteY38" fmla="*/ 762000 h 1862138"/>
                <a:gd name="connsiteX39" fmla="*/ 1347788 w 4395788"/>
                <a:gd name="connsiteY39" fmla="*/ 709613 h 1862138"/>
                <a:gd name="connsiteX40" fmla="*/ 1238250 w 4395788"/>
                <a:gd name="connsiteY40" fmla="*/ 709613 h 1862138"/>
                <a:gd name="connsiteX41" fmla="*/ 1238250 w 4395788"/>
                <a:gd name="connsiteY41" fmla="*/ 642938 h 1862138"/>
                <a:gd name="connsiteX42" fmla="*/ 1119188 w 4395788"/>
                <a:gd name="connsiteY42" fmla="*/ 642938 h 1862138"/>
                <a:gd name="connsiteX43" fmla="*/ 1119188 w 4395788"/>
                <a:gd name="connsiteY43" fmla="*/ 604838 h 1862138"/>
                <a:gd name="connsiteX44" fmla="*/ 1038225 w 4395788"/>
                <a:gd name="connsiteY44" fmla="*/ 604838 h 1862138"/>
                <a:gd name="connsiteX45" fmla="*/ 1038225 w 4395788"/>
                <a:gd name="connsiteY45" fmla="*/ 576263 h 1862138"/>
                <a:gd name="connsiteX46" fmla="*/ 1019175 w 4395788"/>
                <a:gd name="connsiteY46" fmla="*/ 576263 h 1862138"/>
                <a:gd name="connsiteX47" fmla="*/ 1019175 w 4395788"/>
                <a:gd name="connsiteY47" fmla="*/ 557213 h 1862138"/>
                <a:gd name="connsiteX48" fmla="*/ 971550 w 4395788"/>
                <a:gd name="connsiteY48" fmla="*/ 557213 h 1862138"/>
                <a:gd name="connsiteX49" fmla="*/ 971550 w 4395788"/>
                <a:gd name="connsiteY49" fmla="*/ 519113 h 1862138"/>
                <a:gd name="connsiteX50" fmla="*/ 919163 w 4395788"/>
                <a:gd name="connsiteY50" fmla="*/ 519113 h 1862138"/>
                <a:gd name="connsiteX51" fmla="*/ 919163 w 4395788"/>
                <a:gd name="connsiteY51" fmla="*/ 457200 h 1862138"/>
                <a:gd name="connsiteX52" fmla="*/ 742950 w 4395788"/>
                <a:gd name="connsiteY52" fmla="*/ 457200 h 1862138"/>
                <a:gd name="connsiteX53" fmla="*/ 742950 w 4395788"/>
                <a:gd name="connsiteY53" fmla="*/ 457200 h 1862138"/>
                <a:gd name="connsiteX54" fmla="*/ 652463 w 4395788"/>
                <a:gd name="connsiteY54" fmla="*/ 457200 h 1862138"/>
                <a:gd name="connsiteX55" fmla="*/ 652463 w 4395788"/>
                <a:gd name="connsiteY55" fmla="*/ 414338 h 1862138"/>
                <a:gd name="connsiteX56" fmla="*/ 590550 w 4395788"/>
                <a:gd name="connsiteY56" fmla="*/ 414338 h 1862138"/>
                <a:gd name="connsiteX57" fmla="*/ 590550 w 4395788"/>
                <a:gd name="connsiteY57" fmla="*/ 414338 h 1862138"/>
                <a:gd name="connsiteX58" fmla="*/ 519113 w 4395788"/>
                <a:gd name="connsiteY58" fmla="*/ 414338 h 1862138"/>
                <a:gd name="connsiteX59" fmla="*/ 519113 w 4395788"/>
                <a:gd name="connsiteY59" fmla="*/ 347663 h 1862138"/>
                <a:gd name="connsiteX60" fmla="*/ 414338 w 4395788"/>
                <a:gd name="connsiteY60" fmla="*/ 347663 h 1862138"/>
                <a:gd name="connsiteX61" fmla="*/ 414338 w 4395788"/>
                <a:gd name="connsiteY61" fmla="*/ 285750 h 1862138"/>
                <a:gd name="connsiteX62" fmla="*/ 361950 w 4395788"/>
                <a:gd name="connsiteY62" fmla="*/ 285750 h 1862138"/>
                <a:gd name="connsiteX63" fmla="*/ 361950 w 4395788"/>
                <a:gd name="connsiteY63" fmla="*/ 252413 h 1862138"/>
                <a:gd name="connsiteX64" fmla="*/ 285750 w 4395788"/>
                <a:gd name="connsiteY64" fmla="*/ 252413 h 1862138"/>
                <a:gd name="connsiteX65" fmla="*/ 285750 w 4395788"/>
                <a:gd name="connsiteY65" fmla="*/ 138113 h 1862138"/>
                <a:gd name="connsiteX66" fmla="*/ 133350 w 4395788"/>
                <a:gd name="connsiteY66" fmla="*/ 138113 h 1862138"/>
                <a:gd name="connsiteX67" fmla="*/ 133350 w 4395788"/>
                <a:gd name="connsiteY67" fmla="*/ 100013 h 1862138"/>
                <a:gd name="connsiteX68" fmla="*/ 66675 w 4395788"/>
                <a:gd name="connsiteY68" fmla="*/ 100013 h 1862138"/>
                <a:gd name="connsiteX69" fmla="*/ 66675 w 4395788"/>
                <a:gd name="connsiteY69" fmla="*/ 61913 h 1862138"/>
                <a:gd name="connsiteX70" fmla="*/ 66675 w 4395788"/>
                <a:gd name="connsiteY70" fmla="*/ 61913 h 1862138"/>
                <a:gd name="connsiteX71" fmla="*/ 66675 w 4395788"/>
                <a:gd name="connsiteY71" fmla="*/ 61913 h 1862138"/>
                <a:gd name="connsiteX72" fmla="*/ 66675 w 4395788"/>
                <a:gd name="connsiteY72" fmla="*/ 0 h 1862138"/>
                <a:gd name="connsiteX73" fmla="*/ 0 w 4395788"/>
                <a:gd name="connsiteY73" fmla="*/ 0 h 1862138"/>
                <a:gd name="connsiteX0" fmla="*/ 4329113 w 4329113"/>
                <a:gd name="connsiteY0" fmla="*/ 1862138 h 1862138"/>
                <a:gd name="connsiteX1" fmla="*/ 3324225 w 4329113"/>
                <a:gd name="connsiteY1" fmla="*/ 1862138 h 1862138"/>
                <a:gd name="connsiteX2" fmla="*/ 3324225 w 4329113"/>
                <a:gd name="connsiteY2" fmla="*/ 1733550 h 1862138"/>
                <a:gd name="connsiteX3" fmla="*/ 3119438 w 4329113"/>
                <a:gd name="connsiteY3" fmla="*/ 1733550 h 1862138"/>
                <a:gd name="connsiteX4" fmla="*/ 3119438 w 4329113"/>
                <a:gd name="connsiteY4" fmla="*/ 1643063 h 1862138"/>
                <a:gd name="connsiteX5" fmla="*/ 2890838 w 4329113"/>
                <a:gd name="connsiteY5" fmla="*/ 1643063 h 1862138"/>
                <a:gd name="connsiteX6" fmla="*/ 2890838 w 4329113"/>
                <a:gd name="connsiteY6" fmla="*/ 1643063 h 1862138"/>
                <a:gd name="connsiteX7" fmla="*/ 2857500 w 4329113"/>
                <a:gd name="connsiteY7" fmla="*/ 1609725 h 1862138"/>
                <a:gd name="connsiteX8" fmla="*/ 2857500 w 4329113"/>
                <a:gd name="connsiteY8" fmla="*/ 1547813 h 1862138"/>
                <a:gd name="connsiteX9" fmla="*/ 2743200 w 4329113"/>
                <a:gd name="connsiteY9" fmla="*/ 1547813 h 1862138"/>
                <a:gd name="connsiteX10" fmla="*/ 2743200 w 4329113"/>
                <a:gd name="connsiteY10" fmla="*/ 1504950 h 1862138"/>
                <a:gd name="connsiteX11" fmla="*/ 2652713 w 4329113"/>
                <a:gd name="connsiteY11" fmla="*/ 1504950 h 1862138"/>
                <a:gd name="connsiteX12" fmla="*/ 2652713 w 4329113"/>
                <a:gd name="connsiteY12" fmla="*/ 1433513 h 1862138"/>
                <a:gd name="connsiteX13" fmla="*/ 2566988 w 4329113"/>
                <a:gd name="connsiteY13" fmla="*/ 1433513 h 1862138"/>
                <a:gd name="connsiteX14" fmla="*/ 2566988 w 4329113"/>
                <a:gd name="connsiteY14" fmla="*/ 1390650 h 1862138"/>
                <a:gd name="connsiteX15" fmla="*/ 2505075 w 4329113"/>
                <a:gd name="connsiteY15" fmla="*/ 1390650 h 1862138"/>
                <a:gd name="connsiteX16" fmla="*/ 2505075 w 4329113"/>
                <a:gd name="connsiteY16" fmla="*/ 1338263 h 1862138"/>
                <a:gd name="connsiteX17" fmla="*/ 2328863 w 4329113"/>
                <a:gd name="connsiteY17" fmla="*/ 1338263 h 1862138"/>
                <a:gd name="connsiteX18" fmla="*/ 2343150 w 4329113"/>
                <a:gd name="connsiteY18" fmla="*/ 1323976 h 1862138"/>
                <a:gd name="connsiteX19" fmla="*/ 2190750 w 4329113"/>
                <a:gd name="connsiteY19" fmla="*/ 1323976 h 1862138"/>
                <a:gd name="connsiteX20" fmla="*/ 2190750 w 4329113"/>
                <a:gd name="connsiteY20" fmla="*/ 1247775 h 1862138"/>
                <a:gd name="connsiteX21" fmla="*/ 2028825 w 4329113"/>
                <a:gd name="connsiteY21" fmla="*/ 1247775 h 1862138"/>
                <a:gd name="connsiteX22" fmla="*/ 2028825 w 4329113"/>
                <a:gd name="connsiteY22" fmla="*/ 1204913 h 1862138"/>
                <a:gd name="connsiteX23" fmla="*/ 1995488 w 4329113"/>
                <a:gd name="connsiteY23" fmla="*/ 1204913 h 1862138"/>
                <a:gd name="connsiteX24" fmla="*/ 1995488 w 4329113"/>
                <a:gd name="connsiteY24" fmla="*/ 1157288 h 1862138"/>
                <a:gd name="connsiteX25" fmla="*/ 1928813 w 4329113"/>
                <a:gd name="connsiteY25" fmla="*/ 1157288 h 1862138"/>
                <a:gd name="connsiteX26" fmla="*/ 1928813 w 4329113"/>
                <a:gd name="connsiteY26" fmla="*/ 1104900 h 1862138"/>
                <a:gd name="connsiteX27" fmla="*/ 1885950 w 4329113"/>
                <a:gd name="connsiteY27" fmla="*/ 1104900 h 1862138"/>
                <a:gd name="connsiteX28" fmla="*/ 1885950 w 4329113"/>
                <a:gd name="connsiteY28" fmla="*/ 1081088 h 1862138"/>
                <a:gd name="connsiteX29" fmla="*/ 1595438 w 4329113"/>
                <a:gd name="connsiteY29" fmla="*/ 1081088 h 1862138"/>
                <a:gd name="connsiteX30" fmla="*/ 1595438 w 4329113"/>
                <a:gd name="connsiteY30" fmla="*/ 1023938 h 1862138"/>
                <a:gd name="connsiteX31" fmla="*/ 1500188 w 4329113"/>
                <a:gd name="connsiteY31" fmla="*/ 1023938 h 1862138"/>
                <a:gd name="connsiteX32" fmla="*/ 1500188 w 4329113"/>
                <a:gd name="connsiteY32" fmla="*/ 928688 h 1862138"/>
                <a:gd name="connsiteX33" fmla="*/ 1428750 w 4329113"/>
                <a:gd name="connsiteY33" fmla="*/ 928688 h 1862138"/>
                <a:gd name="connsiteX34" fmla="*/ 1428750 w 4329113"/>
                <a:gd name="connsiteY34" fmla="*/ 857250 h 1862138"/>
                <a:gd name="connsiteX35" fmla="*/ 1428750 w 4329113"/>
                <a:gd name="connsiteY35" fmla="*/ 857250 h 1862138"/>
                <a:gd name="connsiteX36" fmla="*/ 1381125 w 4329113"/>
                <a:gd name="connsiteY36" fmla="*/ 809625 h 1862138"/>
                <a:gd name="connsiteX37" fmla="*/ 1285875 w 4329113"/>
                <a:gd name="connsiteY37" fmla="*/ 809625 h 1862138"/>
                <a:gd name="connsiteX38" fmla="*/ 1281113 w 4329113"/>
                <a:gd name="connsiteY38" fmla="*/ 762000 h 1862138"/>
                <a:gd name="connsiteX39" fmla="*/ 1281113 w 4329113"/>
                <a:gd name="connsiteY39" fmla="*/ 709613 h 1862138"/>
                <a:gd name="connsiteX40" fmla="*/ 1171575 w 4329113"/>
                <a:gd name="connsiteY40" fmla="*/ 709613 h 1862138"/>
                <a:gd name="connsiteX41" fmla="*/ 1171575 w 4329113"/>
                <a:gd name="connsiteY41" fmla="*/ 642938 h 1862138"/>
                <a:gd name="connsiteX42" fmla="*/ 1052513 w 4329113"/>
                <a:gd name="connsiteY42" fmla="*/ 642938 h 1862138"/>
                <a:gd name="connsiteX43" fmla="*/ 1052513 w 4329113"/>
                <a:gd name="connsiteY43" fmla="*/ 604838 h 1862138"/>
                <a:gd name="connsiteX44" fmla="*/ 971550 w 4329113"/>
                <a:gd name="connsiteY44" fmla="*/ 604838 h 1862138"/>
                <a:gd name="connsiteX45" fmla="*/ 971550 w 4329113"/>
                <a:gd name="connsiteY45" fmla="*/ 576263 h 1862138"/>
                <a:gd name="connsiteX46" fmla="*/ 952500 w 4329113"/>
                <a:gd name="connsiteY46" fmla="*/ 576263 h 1862138"/>
                <a:gd name="connsiteX47" fmla="*/ 952500 w 4329113"/>
                <a:gd name="connsiteY47" fmla="*/ 557213 h 1862138"/>
                <a:gd name="connsiteX48" fmla="*/ 904875 w 4329113"/>
                <a:gd name="connsiteY48" fmla="*/ 557213 h 1862138"/>
                <a:gd name="connsiteX49" fmla="*/ 904875 w 4329113"/>
                <a:gd name="connsiteY49" fmla="*/ 519113 h 1862138"/>
                <a:gd name="connsiteX50" fmla="*/ 852488 w 4329113"/>
                <a:gd name="connsiteY50" fmla="*/ 519113 h 1862138"/>
                <a:gd name="connsiteX51" fmla="*/ 852488 w 4329113"/>
                <a:gd name="connsiteY51" fmla="*/ 457200 h 1862138"/>
                <a:gd name="connsiteX52" fmla="*/ 676275 w 4329113"/>
                <a:gd name="connsiteY52" fmla="*/ 457200 h 1862138"/>
                <a:gd name="connsiteX53" fmla="*/ 676275 w 4329113"/>
                <a:gd name="connsiteY53" fmla="*/ 457200 h 1862138"/>
                <a:gd name="connsiteX54" fmla="*/ 585788 w 4329113"/>
                <a:gd name="connsiteY54" fmla="*/ 457200 h 1862138"/>
                <a:gd name="connsiteX55" fmla="*/ 585788 w 4329113"/>
                <a:gd name="connsiteY55" fmla="*/ 414338 h 1862138"/>
                <a:gd name="connsiteX56" fmla="*/ 523875 w 4329113"/>
                <a:gd name="connsiteY56" fmla="*/ 414338 h 1862138"/>
                <a:gd name="connsiteX57" fmla="*/ 523875 w 4329113"/>
                <a:gd name="connsiteY57" fmla="*/ 414338 h 1862138"/>
                <a:gd name="connsiteX58" fmla="*/ 452438 w 4329113"/>
                <a:gd name="connsiteY58" fmla="*/ 414338 h 1862138"/>
                <a:gd name="connsiteX59" fmla="*/ 452438 w 4329113"/>
                <a:gd name="connsiteY59" fmla="*/ 347663 h 1862138"/>
                <a:gd name="connsiteX60" fmla="*/ 347663 w 4329113"/>
                <a:gd name="connsiteY60" fmla="*/ 347663 h 1862138"/>
                <a:gd name="connsiteX61" fmla="*/ 347663 w 4329113"/>
                <a:gd name="connsiteY61" fmla="*/ 285750 h 1862138"/>
                <a:gd name="connsiteX62" fmla="*/ 295275 w 4329113"/>
                <a:gd name="connsiteY62" fmla="*/ 285750 h 1862138"/>
                <a:gd name="connsiteX63" fmla="*/ 295275 w 4329113"/>
                <a:gd name="connsiteY63" fmla="*/ 252413 h 1862138"/>
                <a:gd name="connsiteX64" fmla="*/ 219075 w 4329113"/>
                <a:gd name="connsiteY64" fmla="*/ 252413 h 1862138"/>
                <a:gd name="connsiteX65" fmla="*/ 219075 w 4329113"/>
                <a:gd name="connsiteY65" fmla="*/ 138113 h 1862138"/>
                <a:gd name="connsiteX66" fmla="*/ 66675 w 4329113"/>
                <a:gd name="connsiteY66" fmla="*/ 138113 h 1862138"/>
                <a:gd name="connsiteX67" fmla="*/ 66675 w 4329113"/>
                <a:gd name="connsiteY67" fmla="*/ 100013 h 1862138"/>
                <a:gd name="connsiteX68" fmla="*/ 0 w 4329113"/>
                <a:gd name="connsiteY68" fmla="*/ 100013 h 1862138"/>
                <a:gd name="connsiteX69" fmla="*/ 0 w 4329113"/>
                <a:gd name="connsiteY69" fmla="*/ 61913 h 1862138"/>
                <a:gd name="connsiteX70" fmla="*/ 0 w 4329113"/>
                <a:gd name="connsiteY70" fmla="*/ 61913 h 1862138"/>
                <a:gd name="connsiteX71" fmla="*/ 0 w 4329113"/>
                <a:gd name="connsiteY71" fmla="*/ 61913 h 1862138"/>
                <a:gd name="connsiteX72" fmla="*/ 0 w 4329113"/>
                <a:gd name="connsiteY72" fmla="*/ 0 h 1862138"/>
                <a:gd name="connsiteX0" fmla="*/ 4329113 w 4329113"/>
                <a:gd name="connsiteY0" fmla="*/ 1800225 h 1800225"/>
                <a:gd name="connsiteX1" fmla="*/ 3324225 w 4329113"/>
                <a:gd name="connsiteY1" fmla="*/ 1800225 h 1800225"/>
                <a:gd name="connsiteX2" fmla="*/ 3324225 w 4329113"/>
                <a:gd name="connsiteY2" fmla="*/ 1671637 h 1800225"/>
                <a:gd name="connsiteX3" fmla="*/ 3119438 w 4329113"/>
                <a:gd name="connsiteY3" fmla="*/ 1671637 h 1800225"/>
                <a:gd name="connsiteX4" fmla="*/ 3119438 w 4329113"/>
                <a:gd name="connsiteY4" fmla="*/ 1581150 h 1800225"/>
                <a:gd name="connsiteX5" fmla="*/ 2890838 w 4329113"/>
                <a:gd name="connsiteY5" fmla="*/ 1581150 h 1800225"/>
                <a:gd name="connsiteX6" fmla="*/ 2890838 w 4329113"/>
                <a:gd name="connsiteY6" fmla="*/ 1581150 h 1800225"/>
                <a:gd name="connsiteX7" fmla="*/ 2857500 w 4329113"/>
                <a:gd name="connsiteY7" fmla="*/ 1547812 h 1800225"/>
                <a:gd name="connsiteX8" fmla="*/ 2857500 w 4329113"/>
                <a:gd name="connsiteY8" fmla="*/ 1485900 h 1800225"/>
                <a:gd name="connsiteX9" fmla="*/ 2743200 w 4329113"/>
                <a:gd name="connsiteY9" fmla="*/ 1485900 h 1800225"/>
                <a:gd name="connsiteX10" fmla="*/ 2743200 w 4329113"/>
                <a:gd name="connsiteY10" fmla="*/ 1443037 h 1800225"/>
                <a:gd name="connsiteX11" fmla="*/ 2652713 w 4329113"/>
                <a:gd name="connsiteY11" fmla="*/ 1443037 h 1800225"/>
                <a:gd name="connsiteX12" fmla="*/ 2652713 w 4329113"/>
                <a:gd name="connsiteY12" fmla="*/ 1371600 h 1800225"/>
                <a:gd name="connsiteX13" fmla="*/ 2566988 w 4329113"/>
                <a:gd name="connsiteY13" fmla="*/ 1371600 h 1800225"/>
                <a:gd name="connsiteX14" fmla="*/ 2566988 w 4329113"/>
                <a:gd name="connsiteY14" fmla="*/ 1328737 h 1800225"/>
                <a:gd name="connsiteX15" fmla="*/ 2505075 w 4329113"/>
                <a:gd name="connsiteY15" fmla="*/ 1328737 h 1800225"/>
                <a:gd name="connsiteX16" fmla="*/ 2505075 w 4329113"/>
                <a:gd name="connsiteY16" fmla="*/ 1276350 h 1800225"/>
                <a:gd name="connsiteX17" fmla="*/ 2328863 w 4329113"/>
                <a:gd name="connsiteY17" fmla="*/ 1276350 h 1800225"/>
                <a:gd name="connsiteX18" fmla="*/ 2343150 w 4329113"/>
                <a:gd name="connsiteY18" fmla="*/ 1262063 h 1800225"/>
                <a:gd name="connsiteX19" fmla="*/ 2190750 w 4329113"/>
                <a:gd name="connsiteY19" fmla="*/ 1262063 h 1800225"/>
                <a:gd name="connsiteX20" fmla="*/ 2190750 w 4329113"/>
                <a:gd name="connsiteY20" fmla="*/ 1185862 h 1800225"/>
                <a:gd name="connsiteX21" fmla="*/ 2028825 w 4329113"/>
                <a:gd name="connsiteY21" fmla="*/ 1185862 h 1800225"/>
                <a:gd name="connsiteX22" fmla="*/ 2028825 w 4329113"/>
                <a:gd name="connsiteY22" fmla="*/ 1143000 h 1800225"/>
                <a:gd name="connsiteX23" fmla="*/ 1995488 w 4329113"/>
                <a:gd name="connsiteY23" fmla="*/ 1143000 h 1800225"/>
                <a:gd name="connsiteX24" fmla="*/ 1995488 w 4329113"/>
                <a:gd name="connsiteY24" fmla="*/ 1095375 h 1800225"/>
                <a:gd name="connsiteX25" fmla="*/ 1928813 w 4329113"/>
                <a:gd name="connsiteY25" fmla="*/ 1095375 h 1800225"/>
                <a:gd name="connsiteX26" fmla="*/ 1928813 w 4329113"/>
                <a:gd name="connsiteY26" fmla="*/ 1042987 h 1800225"/>
                <a:gd name="connsiteX27" fmla="*/ 1885950 w 4329113"/>
                <a:gd name="connsiteY27" fmla="*/ 1042987 h 1800225"/>
                <a:gd name="connsiteX28" fmla="*/ 1885950 w 4329113"/>
                <a:gd name="connsiteY28" fmla="*/ 1019175 h 1800225"/>
                <a:gd name="connsiteX29" fmla="*/ 1595438 w 4329113"/>
                <a:gd name="connsiteY29" fmla="*/ 1019175 h 1800225"/>
                <a:gd name="connsiteX30" fmla="*/ 1595438 w 4329113"/>
                <a:gd name="connsiteY30" fmla="*/ 962025 h 1800225"/>
                <a:gd name="connsiteX31" fmla="*/ 1500188 w 4329113"/>
                <a:gd name="connsiteY31" fmla="*/ 962025 h 1800225"/>
                <a:gd name="connsiteX32" fmla="*/ 1500188 w 4329113"/>
                <a:gd name="connsiteY32" fmla="*/ 866775 h 1800225"/>
                <a:gd name="connsiteX33" fmla="*/ 1428750 w 4329113"/>
                <a:gd name="connsiteY33" fmla="*/ 866775 h 1800225"/>
                <a:gd name="connsiteX34" fmla="*/ 1428750 w 4329113"/>
                <a:gd name="connsiteY34" fmla="*/ 795337 h 1800225"/>
                <a:gd name="connsiteX35" fmla="*/ 1428750 w 4329113"/>
                <a:gd name="connsiteY35" fmla="*/ 795337 h 1800225"/>
                <a:gd name="connsiteX36" fmla="*/ 1381125 w 4329113"/>
                <a:gd name="connsiteY36" fmla="*/ 747712 h 1800225"/>
                <a:gd name="connsiteX37" fmla="*/ 1285875 w 4329113"/>
                <a:gd name="connsiteY37" fmla="*/ 747712 h 1800225"/>
                <a:gd name="connsiteX38" fmla="*/ 1281113 w 4329113"/>
                <a:gd name="connsiteY38" fmla="*/ 700087 h 1800225"/>
                <a:gd name="connsiteX39" fmla="*/ 1281113 w 4329113"/>
                <a:gd name="connsiteY39" fmla="*/ 647700 h 1800225"/>
                <a:gd name="connsiteX40" fmla="*/ 1171575 w 4329113"/>
                <a:gd name="connsiteY40" fmla="*/ 647700 h 1800225"/>
                <a:gd name="connsiteX41" fmla="*/ 1171575 w 4329113"/>
                <a:gd name="connsiteY41" fmla="*/ 581025 h 1800225"/>
                <a:gd name="connsiteX42" fmla="*/ 1052513 w 4329113"/>
                <a:gd name="connsiteY42" fmla="*/ 581025 h 1800225"/>
                <a:gd name="connsiteX43" fmla="*/ 1052513 w 4329113"/>
                <a:gd name="connsiteY43" fmla="*/ 542925 h 1800225"/>
                <a:gd name="connsiteX44" fmla="*/ 971550 w 4329113"/>
                <a:gd name="connsiteY44" fmla="*/ 542925 h 1800225"/>
                <a:gd name="connsiteX45" fmla="*/ 971550 w 4329113"/>
                <a:gd name="connsiteY45" fmla="*/ 514350 h 1800225"/>
                <a:gd name="connsiteX46" fmla="*/ 952500 w 4329113"/>
                <a:gd name="connsiteY46" fmla="*/ 514350 h 1800225"/>
                <a:gd name="connsiteX47" fmla="*/ 952500 w 4329113"/>
                <a:gd name="connsiteY47" fmla="*/ 495300 h 1800225"/>
                <a:gd name="connsiteX48" fmla="*/ 904875 w 4329113"/>
                <a:gd name="connsiteY48" fmla="*/ 495300 h 1800225"/>
                <a:gd name="connsiteX49" fmla="*/ 904875 w 4329113"/>
                <a:gd name="connsiteY49" fmla="*/ 457200 h 1800225"/>
                <a:gd name="connsiteX50" fmla="*/ 852488 w 4329113"/>
                <a:gd name="connsiteY50" fmla="*/ 457200 h 1800225"/>
                <a:gd name="connsiteX51" fmla="*/ 852488 w 4329113"/>
                <a:gd name="connsiteY51" fmla="*/ 395287 h 1800225"/>
                <a:gd name="connsiteX52" fmla="*/ 676275 w 4329113"/>
                <a:gd name="connsiteY52" fmla="*/ 395287 h 1800225"/>
                <a:gd name="connsiteX53" fmla="*/ 676275 w 4329113"/>
                <a:gd name="connsiteY53" fmla="*/ 395287 h 1800225"/>
                <a:gd name="connsiteX54" fmla="*/ 585788 w 4329113"/>
                <a:gd name="connsiteY54" fmla="*/ 395287 h 1800225"/>
                <a:gd name="connsiteX55" fmla="*/ 585788 w 4329113"/>
                <a:gd name="connsiteY55" fmla="*/ 352425 h 1800225"/>
                <a:gd name="connsiteX56" fmla="*/ 523875 w 4329113"/>
                <a:gd name="connsiteY56" fmla="*/ 352425 h 1800225"/>
                <a:gd name="connsiteX57" fmla="*/ 523875 w 4329113"/>
                <a:gd name="connsiteY57" fmla="*/ 352425 h 1800225"/>
                <a:gd name="connsiteX58" fmla="*/ 452438 w 4329113"/>
                <a:gd name="connsiteY58" fmla="*/ 352425 h 1800225"/>
                <a:gd name="connsiteX59" fmla="*/ 452438 w 4329113"/>
                <a:gd name="connsiteY59" fmla="*/ 285750 h 1800225"/>
                <a:gd name="connsiteX60" fmla="*/ 347663 w 4329113"/>
                <a:gd name="connsiteY60" fmla="*/ 285750 h 1800225"/>
                <a:gd name="connsiteX61" fmla="*/ 347663 w 4329113"/>
                <a:gd name="connsiteY61" fmla="*/ 223837 h 1800225"/>
                <a:gd name="connsiteX62" fmla="*/ 295275 w 4329113"/>
                <a:gd name="connsiteY62" fmla="*/ 223837 h 1800225"/>
                <a:gd name="connsiteX63" fmla="*/ 295275 w 4329113"/>
                <a:gd name="connsiteY63" fmla="*/ 190500 h 1800225"/>
                <a:gd name="connsiteX64" fmla="*/ 219075 w 4329113"/>
                <a:gd name="connsiteY64" fmla="*/ 190500 h 1800225"/>
                <a:gd name="connsiteX65" fmla="*/ 219075 w 4329113"/>
                <a:gd name="connsiteY65" fmla="*/ 76200 h 1800225"/>
                <a:gd name="connsiteX66" fmla="*/ 66675 w 4329113"/>
                <a:gd name="connsiteY66" fmla="*/ 76200 h 1800225"/>
                <a:gd name="connsiteX67" fmla="*/ 66675 w 4329113"/>
                <a:gd name="connsiteY67" fmla="*/ 38100 h 1800225"/>
                <a:gd name="connsiteX68" fmla="*/ 0 w 4329113"/>
                <a:gd name="connsiteY68" fmla="*/ 38100 h 1800225"/>
                <a:gd name="connsiteX69" fmla="*/ 0 w 4329113"/>
                <a:gd name="connsiteY69" fmla="*/ 0 h 1800225"/>
                <a:gd name="connsiteX70" fmla="*/ 0 w 4329113"/>
                <a:gd name="connsiteY70" fmla="*/ 0 h 1800225"/>
                <a:gd name="connsiteX71" fmla="*/ 0 w 4329113"/>
                <a:gd name="connsiteY71" fmla="*/ 0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4329113" h="1800225">
                  <a:moveTo>
                    <a:pt x="4329113" y="1800225"/>
                  </a:moveTo>
                  <a:lnTo>
                    <a:pt x="3324225" y="1800225"/>
                  </a:lnTo>
                  <a:lnTo>
                    <a:pt x="3324225" y="1671637"/>
                  </a:lnTo>
                  <a:lnTo>
                    <a:pt x="3119438" y="1671637"/>
                  </a:lnTo>
                  <a:lnTo>
                    <a:pt x="3119438" y="1581150"/>
                  </a:lnTo>
                  <a:lnTo>
                    <a:pt x="2890838" y="1581150"/>
                  </a:lnTo>
                  <a:lnTo>
                    <a:pt x="2890838" y="1581150"/>
                  </a:lnTo>
                  <a:lnTo>
                    <a:pt x="2857500" y="1547812"/>
                  </a:lnTo>
                  <a:lnTo>
                    <a:pt x="2857500" y="1485900"/>
                  </a:lnTo>
                  <a:lnTo>
                    <a:pt x="2743200" y="1485900"/>
                  </a:lnTo>
                  <a:lnTo>
                    <a:pt x="2743200" y="1443037"/>
                  </a:lnTo>
                  <a:lnTo>
                    <a:pt x="2652713" y="1443037"/>
                  </a:lnTo>
                  <a:lnTo>
                    <a:pt x="2652713" y="1371600"/>
                  </a:lnTo>
                  <a:lnTo>
                    <a:pt x="2566988" y="1371600"/>
                  </a:lnTo>
                  <a:lnTo>
                    <a:pt x="2566988" y="1328737"/>
                  </a:lnTo>
                  <a:lnTo>
                    <a:pt x="2505075" y="1328737"/>
                  </a:lnTo>
                  <a:lnTo>
                    <a:pt x="2505075" y="1276350"/>
                  </a:lnTo>
                  <a:lnTo>
                    <a:pt x="2328863" y="1276350"/>
                  </a:lnTo>
                  <a:lnTo>
                    <a:pt x="2343150" y="1262063"/>
                  </a:lnTo>
                  <a:lnTo>
                    <a:pt x="2190750" y="1262063"/>
                  </a:lnTo>
                  <a:lnTo>
                    <a:pt x="2190750" y="1185862"/>
                  </a:lnTo>
                  <a:lnTo>
                    <a:pt x="2028825" y="1185862"/>
                  </a:lnTo>
                  <a:lnTo>
                    <a:pt x="2028825" y="1143000"/>
                  </a:lnTo>
                  <a:lnTo>
                    <a:pt x="1995488" y="1143000"/>
                  </a:lnTo>
                  <a:lnTo>
                    <a:pt x="1995488" y="1095375"/>
                  </a:lnTo>
                  <a:lnTo>
                    <a:pt x="1928813" y="1095375"/>
                  </a:lnTo>
                  <a:lnTo>
                    <a:pt x="1928813" y="1042987"/>
                  </a:lnTo>
                  <a:lnTo>
                    <a:pt x="1885950" y="1042987"/>
                  </a:lnTo>
                  <a:lnTo>
                    <a:pt x="1885950" y="1019175"/>
                  </a:lnTo>
                  <a:lnTo>
                    <a:pt x="1595438" y="1019175"/>
                  </a:lnTo>
                  <a:lnTo>
                    <a:pt x="1595438" y="962025"/>
                  </a:lnTo>
                  <a:lnTo>
                    <a:pt x="1500188" y="962025"/>
                  </a:lnTo>
                  <a:lnTo>
                    <a:pt x="1500188" y="866775"/>
                  </a:lnTo>
                  <a:lnTo>
                    <a:pt x="1428750" y="866775"/>
                  </a:lnTo>
                  <a:lnTo>
                    <a:pt x="1428750" y="795337"/>
                  </a:lnTo>
                  <a:lnTo>
                    <a:pt x="1428750" y="795337"/>
                  </a:lnTo>
                  <a:lnTo>
                    <a:pt x="1381125" y="747712"/>
                  </a:lnTo>
                  <a:lnTo>
                    <a:pt x="1285875" y="747712"/>
                  </a:lnTo>
                  <a:lnTo>
                    <a:pt x="1281113" y="700087"/>
                  </a:lnTo>
                  <a:lnTo>
                    <a:pt x="1281113" y="647700"/>
                  </a:lnTo>
                  <a:lnTo>
                    <a:pt x="1171575" y="647700"/>
                  </a:lnTo>
                  <a:lnTo>
                    <a:pt x="1171575" y="581025"/>
                  </a:lnTo>
                  <a:lnTo>
                    <a:pt x="1052513" y="581025"/>
                  </a:lnTo>
                  <a:lnTo>
                    <a:pt x="1052513" y="542925"/>
                  </a:lnTo>
                  <a:lnTo>
                    <a:pt x="971550" y="542925"/>
                  </a:lnTo>
                  <a:lnTo>
                    <a:pt x="971550" y="514350"/>
                  </a:lnTo>
                  <a:lnTo>
                    <a:pt x="952500" y="514350"/>
                  </a:lnTo>
                  <a:lnTo>
                    <a:pt x="952500" y="495300"/>
                  </a:lnTo>
                  <a:lnTo>
                    <a:pt x="904875" y="495300"/>
                  </a:lnTo>
                  <a:lnTo>
                    <a:pt x="904875" y="457200"/>
                  </a:lnTo>
                  <a:lnTo>
                    <a:pt x="852488" y="457200"/>
                  </a:lnTo>
                  <a:lnTo>
                    <a:pt x="852488" y="395287"/>
                  </a:lnTo>
                  <a:lnTo>
                    <a:pt x="676275" y="395287"/>
                  </a:lnTo>
                  <a:lnTo>
                    <a:pt x="676275" y="395287"/>
                  </a:lnTo>
                  <a:lnTo>
                    <a:pt x="585788" y="395287"/>
                  </a:lnTo>
                  <a:lnTo>
                    <a:pt x="585788" y="352425"/>
                  </a:lnTo>
                  <a:lnTo>
                    <a:pt x="523875" y="352425"/>
                  </a:lnTo>
                  <a:lnTo>
                    <a:pt x="523875" y="352425"/>
                  </a:lnTo>
                  <a:lnTo>
                    <a:pt x="452438" y="352425"/>
                  </a:lnTo>
                  <a:lnTo>
                    <a:pt x="452438" y="285750"/>
                  </a:lnTo>
                  <a:lnTo>
                    <a:pt x="347663" y="285750"/>
                  </a:lnTo>
                  <a:lnTo>
                    <a:pt x="347663" y="223837"/>
                  </a:lnTo>
                  <a:lnTo>
                    <a:pt x="295275" y="223837"/>
                  </a:lnTo>
                  <a:lnTo>
                    <a:pt x="295275" y="190500"/>
                  </a:lnTo>
                  <a:lnTo>
                    <a:pt x="219075" y="190500"/>
                  </a:lnTo>
                  <a:lnTo>
                    <a:pt x="219075" y="76200"/>
                  </a:lnTo>
                  <a:lnTo>
                    <a:pt x="66675" y="76200"/>
                  </a:lnTo>
                  <a:lnTo>
                    <a:pt x="66675" y="38100"/>
                  </a:lnTo>
                  <a:lnTo>
                    <a:pt x="0" y="38100"/>
                  </a:lnTo>
                  <a:lnTo>
                    <a:pt x="0" y="0"/>
                  </a:lnTo>
                  <a:lnTo>
                    <a:pt x="0"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70" name="Freeform: Shape 169">
              <a:extLst>
                <a:ext uri="{FF2B5EF4-FFF2-40B4-BE49-F238E27FC236}">
                  <a16:creationId xmlns:a16="http://schemas.microsoft.com/office/drawing/2014/main" id="{87B67173-1DCC-4F81-8570-40A0E99515A6}"/>
                </a:ext>
              </a:extLst>
            </p:cNvPr>
            <p:cNvSpPr/>
            <p:nvPr/>
          </p:nvSpPr>
          <p:spPr bwMode="auto">
            <a:xfrm>
              <a:off x="2819400" y="2019299"/>
              <a:ext cx="995363" cy="209550"/>
            </a:xfrm>
            <a:custGeom>
              <a:avLst/>
              <a:gdLst>
                <a:gd name="connsiteX0" fmla="*/ 0 w 995363"/>
                <a:gd name="connsiteY0" fmla="*/ 0 h 209550"/>
                <a:gd name="connsiteX1" fmla="*/ 100013 w 995363"/>
                <a:gd name="connsiteY1" fmla="*/ 0 h 209550"/>
                <a:gd name="connsiteX2" fmla="*/ 100013 w 995363"/>
                <a:gd name="connsiteY2" fmla="*/ 57150 h 209550"/>
                <a:gd name="connsiteX3" fmla="*/ 138113 w 995363"/>
                <a:gd name="connsiteY3" fmla="*/ 57150 h 209550"/>
                <a:gd name="connsiteX4" fmla="*/ 138113 w 995363"/>
                <a:gd name="connsiteY4" fmla="*/ 76200 h 209550"/>
                <a:gd name="connsiteX5" fmla="*/ 290513 w 995363"/>
                <a:gd name="connsiteY5" fmla="*/ 76200 h 209550"/>
                <a:gd name="connsiteX6" fmla="*/ 290513 w 995363"/>
                <a:gd name="connsiteY6" fmla="*/ 133350 h 209550"/>
                <a:gd name="connsiteX7" fmla="*/ 514350 w 995363"/>
                <a:gd name="connsiteY7" fmla="*/ 133350 h 209550"/>
                <a:gd name="connsiteX8" fmla="*/ 514350 w 995363"/>
                <a:gd name="connsiteY8" fmla="*/ 166688 h 209550"/>
                <a:gd name="connsiteX9" fmla="*/ 781050 w 995363"/>
                <a:gd name="connsiteY9" fmla="*/ 166688 h 209550"/>
                <a:gd name="connsiteX10" fmla="*/ 781050 w 995363"/>
                <a:gd name="connsiteY10" fmla="*/ 209550 h 209550"/>
                <a:gd name="connsiteX11" fmla="*/ 995363 w 995363"/>
                <a:gd name="connsiteY11" fmla="*/ 20955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95363" h="209550">
                  <a:moveTo>
                    <a:pt x="0" y="0"/>
                  </a:moveTo>
                  <a:lnTo>
                    <a:pt x="100013" y="0"/>
                  </a:lnTo>
                  <a:lnTo>
                    <a:pt x="100013" y="57150"/>
                  </a:lnTo>
                  <a:lnTo>
                    <a:pt x="138113" y="57150"/>
                  </a:lnTo>
                  <a:lnTo>
                    <a:pt x="138113" y="76200"/>
                  </a:lnTo>
                  <a:lnTo>
                    <a:pt x="290513" y="76200"/>
                  </a:lnTo>
                  <a:lnTo>
                    <a:pt x="290513" y="133350"/>
                  </a:lnTo>
                  <a:lnTo>
                    <a:pt x="514350" y="133350"/>
                  </a:lnTo>
                  <a:lnTo>
                    <a:pt x="514350" y="166688"/>
                  </a:lnTo>
                  <a:lnTo>
                    <a:pt x="781050" y="166688"/>
                  </a:lnTo>
                  <a:lnTo>
                    <a:pt x="781050" y="209550"/>
                  </a:lnTo>
                  <a:lnTo>
                    <a:pt x="995363" y="209550"/>
                  </a:lnTo>
                </a:path>
              </a:pathLst>
            </a:custGeom>
            <a:noFill/>
            <a:ln w="28575">
              <a:solidFill>
                <a:schemeClr val="accent1"/>
              </a:solidFill>
              <a:miter lim="800000"/>
              <a:headEnd/>
              <a:tailEnd/>
            </a:ln>
          </p:spPr>
          <p:txBody>
            <a:bodyPr rtlCol="0" anchor="ctr"/>
            <a:lstStyle/>
            <a:p>
              <a:pPr algn="ctr"/>
              <a:endParaRPr lang="en-US" dirty="0"/>
            </a:p>
          </p:txBody>
        </p:sp>
        <p:sp>
          <p:nvSpPr>
            <p:cNvPr id="171" name="Freeform: Shape 170">
              <a:extLst>
                <a:ext uri="{FF2B5EF4-FFF2-40B4-BE49-F238E27FC236}">
                  <a16:creationId xmlns:a16="http://schemas.microsoft.com/office/drawing/2014/main" id="{4B4AB97D-C23A-4587-8081-EC16058699B7}"/>
                </a:ext>
              </a:extLst>
            </p:cNvPr>
            <p:cNvSpPr/>
            <p:nvPr/>
          </p:nvSpPr>
          <p:spPr bwMode="auto">
            <a:xfrm>
              <a:off x="3805238" y="2214563"/>
              <a:ext cx="800100" cy="419100"/>
            </a:xfrm>
            <a:custGeom>
              <a:avLst/>
              <a:gdLst>
                <a:gd name="connsiteX0" fmla="*/ 0 w 800100"/>
                <a:gd name="connsiteY0" fmla="*/ 0 h 419100"/>
                <a:gd name="connsiteX1" fmla="*/ 0 w 800100"/>
                <a:gd name="connsiteY1" fmla="*/ 47625 h 419100"/>
                <a:gd name="connsiteX2" fmla="*/ 104775 w 800100"/>
                <a:gd name="connsiteY2" fmla="*/ 47625 h 419100"/>
                <a:gd name="connsiteX3" fmla="*/ 104775 w 800100"/>
                <a:gd name="connsiteY3" fmla="*/ 104775 h 419100"/>
                <a:gd name="connsiteX4" fmla="*/ 166687 w 800100"/>
                <a:gd name="connsiteY4" fmla="*/ 104775 h 419100"/>
                <a:gd name="connsiteX5" fmla="*/ 166687 w 800100"/>
                <a:gd name="connsiteY5" fmla="*/ 142875 h 419100"/>
                <a:gd name="connsiteX6" fmla="*/ 242887 w 800100"/>
                <a:gd name="connsiteY6" fmla="*/ 142875 h 419100"/>
                <a:gd name="connsiteX7" fmla="*/ 242887 w 800100"/>
                <a:gd name="connsiteY7" fmla="*/ 157162 h 419100"/>
                <a:gd name="connsiteX8" fmla="*/ 390525 w 800100"/>
                <a:gd name="connsiteY8" fmla="*/ 157162 h 419100"/>
                <a:gd name="connsiteX9" fmla="*/ 390525 w 800100"/>
                <a:gd name="connsiteY9" fmla="*/ 185737 h 419100"/>
                <a:gd name="connsiteX10" fmla="*/ 538162 w 800100"/>
                <a:gd name="connsiteY10" fmla="*/ 185737 h 419100"/>
                <a:gd name="connsiteX11" fmla="*/ 538162 w 800100"/>
                <a:gd name="connsiteY11" fmla="*/ 204787 h 419100"/>
                <a:gd name="connsiteX12" fmla="*/ 647700 w 800100"/>
                <a:gd name="connsiteY12" fmla="*/ 204787 h 419100"/>
                <a:gd name="connsiteX13" fmla="*/ 647700 w 800100"/>
                <a:gd name="connsiteY13" fmla="*/ 242887 h 419100"/>
                <a:gd name="connsiteX14" fmla="*/ 700087 w 800100"/>
                <a:gd name="connsiteY14" fmla="*/ 242887 h 419100"/>
                <a:gd name="connsiteX15" fmla="*/ 700087 w 800100"/>
                <a:gd name="connsiteY15" fmla="*/ 304800 h 419100"/>
                <a:gd name="connsiteX16" fmla="*/ 742950 w 800100"/>
                <a:gd name="connsiteY16" fmla="*/ 304800 h 419100"/>
                <a:gd name="connsiteX17" fmla="*/ 742950 w 800100"/>
                <a:gd name="connsiteY17" fmla="*/ 342900 h 419100"/>
                <a:gd name="connsiteX18" fmla="*/ 785812 w 800100"/>
                <a:gd name="connsiteY18" fmla="*/ 342900 h 419100"/>
                <a:gd name="connsiteX19" fmla="*/ 785812 w 800100"/>
                <a:gd name="connsiteY19" fmla="*/ 400050 h 419100"/>
                <a:gd name="connsiteX20" fmla="*/ 800100 w 800100"/>
                <a:gd name="connsiteY20" fmla="*/ 400050 h 419100"/>
                <a:gd name="connsiteX21" fmla="*/ 800100 w 800100"/>
                <a:gd name="connsiteY21" fmla="*/ 419100 h 419100"/>
                <a:gd name="connsiteX22" fmla="*/ 800100 w 800100"/>
                <a:gd name="connsiteY22" fmla="*/ 419100 h 419100"/>
                <a:gd name="connsiteX23" fmla="*/ 800100 w 800100"/>
                <a:gd name="connsiteY23" fmla="*/ 41910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00100" h="419100">
                  <a:moveTo>
                    <a:pt x="0" y="0"/>
                  </a:moveTo>
                  <a:lnTo>
                    <a:pt x="0" y="47625"/>
                  </a:lnTo>
                  <a:lnTo>
                    <a:pt x="104775" y="47625"/>
                  </a:lnTo>
                  <a:lnTo>
                    <a:pt x="104775" y="104775"/>
                  </a:lnTo>
                  <a:lnTo>
                    <a:pt x="166687" y="104775"/>
                  </a:lnTo>
                  <a:lnTo>
                    <a:pt x="166687" y="142875"/>
                  </a:lnTo>
                  <a:lnTo>
                    <a:pt x="242887" y="142875"/>
                  </a:lnTo>
                  <a:lnTo>
                    <a:pt x="242887" y="157162"/>
                  </a:lnTo>
                  <a:lnTo>
                    <a:pt x="390525" y="157162"/>
                  </a:lnTo>
                  <a:lnTo>
                    <a:pt x="390525" y="185737"/>
                  </a:lnTo>
                  <a:lnTo>
                    <a:pt x="538162" y="185737"/>
                  </a:lnTo>
                  <a:lnTo>
                    <a:pt x="538162" y="204787"/>
                  </a:lnTo>
                  <a:lnTo>
                    <a:pt x="647700" y="204787"/>
                  </a:lnTo>
                  <a:lnTo>
                    <a:pt x="647700" y="242887"/>
                  </a:lnTo>
                  <a:lnTo>
                    <a:pt x="700087" y="242887"/>
                  </a:lnTo>
                  <a:lnTo>
                    <a:pt x="700087" y="304800"/>
                  </a:lnTo>
                  <a:lnTo>
                    <a:pt x="742950" y="304800"/>
                  </a:lnTo>
                  <a:lnTo>
                    <a:pt x="742950" y="342900"/>
                  </a:lnTo>
                  <a:lnTo>
                    <a:pt x="785812" y="342900"/>
                  </a:lnTo>
                  <a:lnTo>
                    <a:pt x="785812" y="400050"/>
                  </a:lnTo>
                  <a:lnTo>
                    <a:pt x="800100" y="400050"/>
                  </a:lnTo>
                  <a:lnTo>
                    <a:pt x="800100" y="419100"/>
                  </a:lnTo>
                  <a:lnTo>
                    <a:pt x="800100" y="419100"/>
                  </a:lnTo>
                  <a:lnTo>
                    <a:pt x="800100" y="419100"/>
                  </a:lnTo>
                </a:path>
              </a:pathLst>
            </a:custGeom>
            <a:noFill/>
            <a:ln w="28575">
              <a:solidFill>
                <a:schemeClr val="accent1"/>
              </a:solidFill>
              <a:miter lim="800000"/>
              <a:headEnd/>
              <a:tailEnd/>
            </a:ln>
          </p:spPr>
          <p:txBody>
            <a:bodyPr rtlCol="0" anchor="ctr"/>
            <a:lstStyle/>
            <a:p>
              <a:pPr algn="ctr"/>
              <a:endParaRPr lang="en-US" dirty="0"/>
            </a:p>
          </p:txBody>
        </p:sp>
      </p:grpSp>
      <p:sp>
        <p:nvSpPr>
          <p:cNvPr id="6"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PROfound: Final OS in Cohort A</a:t>
            </a:r>
            <a:endParaRPr lang="en-US" baseline="30000" dirty="0">
              <a:latin typeface="Calibri" panose="020F0502020204030204" pitchFamily="34" charset="0"/>
              <a:cs typeface="Calibri" panose="020F0502020204030204" pitchFamily="34" charset="0"/>
            </a:endParaRPr>
          </a:p>
        </p:txBody>
      </p:sp>
      <p:sp>
        <p:nvSpPr>
          <p:cNvPr id="3" name="Text Box 15">
            <a:extLst>
              <a:ext uri="{FF2B5EF4-FFF2-40B4-BE49-F238E27FC236}">
                <a16:creationId xmlns:a16="http://schemas.microsoft.com/office/drawing/2014/main" id="{E11942B0-142A-4352-8072-09D735FC117C}"/>
              </a:ext>
            </a:extLst>
          </p:cNvPr>
          <p:cNvSpPr txBox="1">
            <a:spLocks noChangeArrowheads="1"/>
          </p:cNvSpPr>
          <p:nvPr/>
        </p:nvSpPr>
        <p:spPr bwMode="auto">
          <a:xfrm>
            <a:off x="438629" y="636303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Hussain</a:t>
            </a:r>
            <a:r>
              <a:rPr lang="en-US" altLang="en-US" sz="1200" b="0" spc="-10" dirty="0">
                <a:solidFill>
                  <a:srgbClr val="455560"/>
                </a:solidFill>
                <a:latin typeface="Calibri" panose="020F0502020204030204" pitchFamily="34" charset="0"/>
                <a:cs typeface="Calibri" panose="020F0502020204030204" pitchFamily="34" charset="0"/>
              </a:rPr>
              <a:t>. </a:t>
            </a:r>
            <a:r>
              <a:rPr lang="en-US" altLang="en-US" sz="1200" b="0" spc="-10" dirty="0" err="1">
                <a:solidFill>
                  <a:srgbClr val="455560"/>
                </a:solidFill>
                <a:latin typeface="Calibri" panose="020F0502020204030204" pitchFamily="34" charset="0"/>
                <a:cs typeface="Calibri" panose="020F0502020204030204" pitchFamily="34" charset="0"/>
              </a:rPr>
              <a:t>NEJM</a:t>
            </a:r>
            <a:r>
              <a:rPr lang="en-US" altLang="en-US" sz="1200" b="0" spc="-10" dirty="0">
                <a:solidFill>
                  <a:srgbClr val="455560"/>
                </a:solidFill>
                <a:latin typeface="Calibri" panose="020F0502020204030204" pitchFamily="34" charset="0"/>
                <a:cs typeface="Calibri" panose="020F0502020204030204" pitchFamily="34" charset="0"/>
              </a:rPr>
              <a:t>. 2020;[Epub].</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14" name="TextBox 13">
            <a:extLst>
              <a:ext uri="{FF2B5EF4-FFF2-40B4-BE49-F238E27FC236}">
                <a16:creationId xmlns:a16="http://schemas.microsoft.com/office/drawing/2014/main" id="{004AB5A4-C884-4045-8FD5-CD63F8F8631C}"/>
              </a:ext>
            </a:extLst>
          </p:cNvPr>
          <p:cNvSpPr txBox="1"/>
          <p:nvPr/>
        </p:nvSpPr>
        <p:spPr bwMode="auto">
          <a:xfrm>
            <a:off x="1065131" y="5668718"/>
            <a:ext cx="1506631" cy="738664"/>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Patients at Risk, n</a:t>
            </a:r>
            <a:br>
              <a:rPr lang="en-US" sz="1400" b="1" dirty="0">
                <a:solidFill>
                  <a:schemeClr val="bg1"/>
                </a:solidFill>
                <a:latin typeface="Calibri" panose="020F0502020204030204" pitchFamily="34" charset="0"/>
              </a:rPr>
            </a:br>
            <a:r>
              <a:rPr lang="en-US" sz="1400" b="1" dirty="0">
                <a:solidFill>
                  <a:schemeClr val="accent1"/>
                </a:solidFill>
                <a:latin typeface="Calibri" panose="020F0502020204030204" pitchFamily="34" charset="0"/>
              </a:rPr>
              <a:t>Olaparib</a:t>
            </a:r>
            <a:br>
              <a:rPr lang="en-US" sz="1400" b="1" dirty="0">
                <a:solidFill>
                  <a:schemeClr val="bg1"/>
                </a:solidFill>
                <a:latin typeface="Calibri" panose="020F0502020204030204" pitchFamily="34" charset="0"/>
              </a:rPr>
            </a:br>
            <a:r>
              <a:rPr lang="en-US" sz="1400" b="1" dirty="0">
                <a:solidFill>
                  <a:schemeClr val="accent3"/>
                </a:solidFill>
                <a:latin typeface="Calibri" panose="020F0502020204030204" pitchFamily="34" charset="0"/>
              </a:rPr>
              <a:t>Control</a:t>
            </a:r>
          </a:p>
        </p:txBody>
      </p:sp>
      <p:sp>
        <p:nvSpPr>
          <p:cNvPr id="18" name="TextBox 17">
            <a:extLst>
              <a:ext uri="{FF2B5EF4-FFF2-40B4-BE49-F238E27FC236}">
                <a16:creationId xmlns:a16="http://schemas.microsoft.com/office/drawing/2014/main" id="{2229C01F-A645-45B1-A875-034C03F6161E}"/>
              </a:ext>
            </a:extLst>
          </p:cNvPr>
          <p:cNvSpPr txBox="1"/>
          <p:nvPr/>
        </p:nvSpPr>
        <p:spPr bwMode="auto">
          <a:xfrm>
            <a:off x="2857967" y="5497578"/>
            <a:ext cx="62170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Mos</a:t>
            </a:r>
          </a:p>
        </p:txBody>
      </p:sp>
      <p:sp>
        <p:nvSpPr>
          <p:cNvPr id="2" name="TextBox 1">
            <a:extLst>
              <a:ext uri="{FF2B5EF4-FFF2-40B4-BE49-F238E27FC236}">
                <a16:creationId xmlns:a16="http://schemas.microsoft.com/office/drawing/2014/main" id="{1A63EAC6-E3B1-4DB5-BEEB-0621A259114F}"/>
              </a:ext>
            </a:extLst>
          </p:cNvPr>
          <p:cNvSpPr txBox="1"/>
          <p:nvPr/>
        </p:nvSpPr>
        <p:spPr bwMode="auto">
          <a:xfrm rot="16200000">
            <a:off x="522085" y="3459994"/>
            <a:ext cx="3234905"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OS (%)</a:t>
            </a:r>
          </a:p>
        </p:txBody>
      </p:sp>
      <p:sp>
        <p:nvSpPr>
          <p:cNvPr id="9" name="Rectangle 8">
            <a:extLst>
              <a:ext uri="{FF2B5EF4-FFF2-40B4-BE49-F238E27FC236}">
                <a16:creationId xmlns:a16="http://schemas.microsoft.com/office/drawing/2014/main" id="{BDD4C5A3-C54C-4F54-B163-2922BCA5EB61}"/>
              </a:ext>
            </a:extLst>
          </p:cNvPr>
          <p:cNvSpPr/>
          <p:nvPr/>
        </p:nvSpPr>
        <p:spPr bwMode="auto">
          <a:xfrm>
            <a:off x="5573027" y="1130306"/>
            <a:ext cx="3744228" cy="1554479"/>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aphicFrame>
        <p:nvGraphicFramePr>
          <p:cNvPr id="5" name="Table 4">
            <a:extLst>
              <a:ext uri="{FF2B5EF4-FFF2-40B4-BE49-F238E27FC236}">
                <a16:creationId xmlns:a16="http://schemas.microsoft.com/office/drawing/2014/main" id="{ADE451EE-94FA-433D-B8EB-23E8F1ECB8B1}"/>
              </a:ext>
            </a:extLst>
          </p:cNvPr>
          <p:cNvGraphicFramePr>
            <a:graphicFrameLocks noGrp="1"/>
          </p:cNvGraphicFramePr>
          <p:nvPr>
            <p:extLst>
              <p:ext uri="{D42A27DB-BD31-4B8C-83A1-F6EECF244321}">
                <p14:modId xmlns:p14="http://schemas.microsoft.com/office/powerpoint/2010/main" val="2977624957"/>
              </p:ext>
            </p:extLst>
          </p:nvPr>
        </p:nvGraphicFramePr>
        <p:xfrm>
          <a:off x="7165590" y="1799182"/>
          <a:ext cx="4546445" cy="1249680"/>
        </p:xfrm>
        <a:graphic>
          <a:graphicData uri="http://schemas.openxmlformats.org/drawingml/2006/table">
            <a:tbl>
              <a:tblPr firstRow="1" bandRow="1">
                <a:tableStyleId>{2D5ABB26-0587-4C30-8999-92F81FD0307C}</a:tableStyleId>
              </a:tblPr>
              <a:tblGrid>
                <a:gridCol w="1682923">
                  <a:extLst>
                    <a:ext uri="{9D8B030D-6E8A-4147-A177-3AD203B41FA5}">
                      <a16:colId xmlns:a16="http://schemas.microsoft.com/office/drawing/2014/main" val="1053462530"/>
                    </a:ext>
                  </a:extLst>
                </a:gridCol>
                <a:gridCol w="1431761">
                  <a:extLst>
                    <a:ext uri="{9D8B030D-6E8A-4147-A177-3AD203B41FA5}">
                      <a16:colId xmlns:a16="http://schemas.microsoft.com/office/drawing/2014/main" val="3660482051"/>
                    </a:ext>
                  </a:extLst>
                </a:gridCol>
                <a:gridCol w="1431761">
                  <a:extLst>
                    <a:ext uri="{9D8B030D-6E8A-4147-A177-3AD203B41FA5}">
                      <a16:colId xmlns:a16="http://schemas.microsoft.com/office/drawing/2014/main" val="2979136250"/>
                    </a:ext>
                  </a:extLst>
                </a:gridCol>
              </a:tblGrid>
              <a:tr h="222405">
                <a:tc>
                  <a:txBody>
                    <a:bodyPr/>
                    <a:lstStyle/>
                    <a:p>
                      <a:endParaRPr lang="en-US" sz="1600" dirty="0">
                        <a:solidFill>
                          <a:schemeClr val="bg1"/>
                        </a:solidFill>
                        <a:latin typeface="Calibri" panose="020F0502020204030204" pitchFamily="34" charset="0"/>
                        <a:cs typeface="Calibri" panose="020F0502020204030204" pitchFamily="34" charset="0"/>
                      </a:endParaRPr>
                    </a:p>
                  </a:txBody>
                  <a:tcPr>
                    <a:solidFill>
                      <a:schemeClr val="tx1"/>
                    </a:solidFill>
                  </a:tcPr>
                </a:tc>
                <a:tc>
                  <a:txBody>
                    <a:bodyPr/>
                    <a:lstStyle/>
                    <a:p>
                      <a:pPr algn="ctr"/>
                      <a:r>
                        <a:rPr lang="en-US" sz="1600" b="1" dirty="0">
                          <a:solidFill>
                            <a:schemeClr val="accent1"/>
                          </a:solidFill>
                          <a:latin typeface="Calibri" panose="020F0502020204030204" pitchFamily="34" charset="0"/>
                          <a:cs typeface="Calibri" panose="020F0502020204030204" pitchFamily="34" charset="0"/>
                        </a:rPr>
                        <a:t>Olaparib</a:t>
                      </a:r>
                      <a:br>
                        <a:rPr lang="en-US" sz="1600" b="1" dirty="0">
                          <a:solidFill>
                            <a:schemeClr val="accent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(n = 162)</a:t>
                      </a:r>
                    </a:p>
                  </a:txBody>
                  <a:tcPr>
                    <a:lnB w="12700" cap="flat" cmpd="sng" algn="ctr">
                      <a:solidFill>
                        <a:schemeClr val="bg1"/>
                      </a:solidFill>
                      <a:prstDash val="solid"/>
                      <a:round/>
                      <a:headEnd type="none" w="med" len="med"/>
                      <a:tailEnd type="none" w="med" len="med"/>
                    </a:lnB>
                    <a:solidFill>
                      <a:schemeClr val="tx1"/>
                    </a:solidFill>
                  </a:tcPr>
                </a:tc>
                <a:tc>
                  <a:txBody>
                    <a:bodyPr/>
                    <a:lstStyle/>
                    <a:p>
                      <a:pPr algn="ctr"/>
                      <a:r>
                        <a:rPr lang="en-US" sz="1600" b="1" dirty="0">
                          <a:solidFill>
                            <a:schemeClr val="accent3"/>
                          </a:solidFill>
                          <a:latin typeface="Calibri" panose="020F0502020204030204" pitchFamily="34" charset="0"/>
                          <a:cs typeface="Calibri" panose="020F0502020204030204" pitchFamily="34" charset="0"/>
                        </a:rPr>
                        <a:t>Control</a:t>
                      </a:r>
                      <a:br>
                        <a:rPr lang="en-US" sz="1600" b="1" dirty="0">
                          <a:solidFill>
                            <a:schemeClr val="accent3"/>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(n = 83)</a:t>
                      </a:r>
                    </a:p>
                  </a:txBody>
                  <a:tcPr>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555288654"/>
                  </a:ext>
                </a:extLst>
              </a:tr>
              <a:tr h="132053">
                <a:tc>
                  <a:txBody>
                    <a:bodyPr/>
                    <a:lstStyle/>
                    <a:p>
                      <a:r>
                        <a:rPr lang="en-US" sz="1600" dirty="0">
                          <a:solidFill>
                            <a:schemeClr val="bg1"/>
                          </a:solidFill>
                          <a:latin typeface="Calibri" panose="020F0502020204030204" pitchFamily="34" charset="0"/>
                          <a:cs typeface="Calibri" panose="020F0502020204030204" pitchFamily="34" charset="0"/>
                        </a:rPr>
                        <a:t>Median OS, </a:t>
                      </a:r>
                      <a:r>
                        <a:rPr lang="en-US" sz="1600" dirty="0" err="1">
                          <a:solidFill>
                            <a:schemeClr val="bg1"/>
                          </a:solidFill>
                          <a:latin typeface="Calibri" panose="020F0502020204030204" pitchFamily="34" charset="0"/>
                          <a:cs typeface="Calibri" panose="020F0502020204030204" pitchFamily="34" charset="0"/>
                        </a:rPr>
                        <a:t>mos</a:t>
                      </a:r>
                      <a:r>
                        <a:rPr lang="en-US" sz="1600" dirty="0">
                          <a:solidFill>
                            <a:schemeClr val="bg1"/>
                          </a:solidFill>
                          <a:latin typeface="Calibri" panose="020F0502020204030204" pitchFamily="34" charset="0"/>
                          <a:cs typeface="Calibri" panose="020F0502020204030204" pitchFamily="34" charset="0"/>
                        </a:rPr>
                        <a:t> </a:t>
                      </a:r>
                    </a:p>
                  </a:txBody>
                  <a:tcPr>
                    <a:solidFill>
                      <a:schemeClr val="tx1"/>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19.1</a:t>
                      </a:r>
                    </a:p>
                  </a:txBody>
                  <a:tcPr>
                    <a:lnT w="12700" cap="flat" cmpd="sng" algn="ctr">
                      <a:solidFill>
                        <a:schemeClr val="bg1"/>
                      </a:solidFill>
                      <a:prstDash val="solid"/>
                      <a:round/>
                      <a:headEnd type="none" w="med" len="med"/>
                      <a:tailEnd type="none" w="med" len="med"/>
                    </a:lnT>
                    <a:solidFill>
                      <a:schemeClr val="tx1"/>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14.7</a:t>
                      </a:r>
                    </a:p>
                  </a:txBody>
                  <a:tcPr>
                    <a:lnT w="12700" cap="flat" cmpd="sng" algn="ctr">
                      <a:solidFill>
                        <a:schemeClr val="bg1"/>
                      </a:solidFill>
                      <a:prstDash val="solid"/>
                      <a:round/>
                      <a:headEnd type="none" w="med" len="med"/>
                      <a:tailEnd type="none" w="med" len="med"/>
                    </a:lnT>
                    <a:solidFill>
                      <a:schemeClr val="tx1"/>
                    </a:solidFill>
                  </a:tcPr>
                </a:tc>
                <a:extLst>
                  <a:ext uri="{0D108BD9-81ED-4DB2-BD59-A6C34878D82A}">
                    <a16:rowId xmlns:a16="http://schemas.microsoft.com/office/drawing/2014/main" val="1463425376"/>
                  </a:ext>
                </a:extLst>
              </a:tr>
              <a:tr h="222405">
                <a:tc>
                  <a:txBody>
                    <a:bodyPr/>
                    <a:lstStyle/>
                    <a:p>
                      <a:r>
                        <a:rPr lang="en-US" sz="1600" dirty="0">
                          <a:solidFill>
                            <a:schemeClr val="bg1"/>
                          </a:solidFill>
                          <a:latin typeface="Calibri" panose="020F0502020204030204" pitchFamily="34" charset="0"/>
                          <a:cs typeface="Calibri" panose="020F0502020204030204" pitchFamily="34" charset="0"/>
                        </a:rPr>
                        <a:t>HR</a:t>
                      </a:r>
                    </a:p>
                  </a:txBody>
                  <a:tcPr>
                    <a:solidFill>
                      <a:schemeClr val="tx1"/>
                    </a:solidFill>
                  </a:tcPr>
                </a:tc>
                <a:tc gridSpan="2">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0.69 (95% CI: 0.50-0.97; </a:t>
                      </a:r>
                      <a:r>
                        <a:rPr lang="en-US" sz="1600" i="1" dirty="0">
                          <a:solidFill>
                            <a:schemeClr val="bg1"/>
                          </a:solidFill>
                          <a:latin typeface="Calibri" panose="020F0502020204030204" pitchFamily="34" charset="0"/>
                          <a:cs typeface="Calibri" panose="020F0502020204030204" pitchFamily="34" charset="0"/>
                        </a:rPr>
                        <a:t>P </a:t>
                      </a:r>
                      <a:r>
                        <a:rPr lang="en-US" sz="1600" dirty="0">
                          <a:solidFill>
                            <a:schemeClr val="bg1"/>
                          </a:solidFill>
                          <a:latin typeface="Calibri" panose="020F0502020204030204" pitchFamily="34" charset="0"/>
                          <a:cs typeface="Calibri" panose="020F0502020204030204" pitchFamily="34" charset="0"/>
                        </a:rPr>
                        <a:t>= .02)</a:t>
                      </a:r>
                    </a:p>
                  </a:txBody>
                  <a:tcPr>
                    <a:lnB w="12700" cap="flat" cmpd="sng" algn="ctr">
                      <a:noFill/>
                      <a:prstDash val="solid"/>
                      <a:round/>
                      <a:headEnd type="none" w="med" len="med"/>
                      <a:tailEnd type="none" w="med" len="med"/>
                    </a:lnB>
                    <a:solidFill>
                      <a:schemeClr val="tx1"/>
                    </a:solidFill>
                  </a:tcPr>
                </a:tc>
                <a:tc hMerge="1">
                  <a:txBody>
                    <a:bodyPr/>
                    <a:lstStyle/>
                    <a:p>
                      <a:pPr algn="ctr"/>
                      <a:endParaRPr lang="en-US" sz="12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446486527"/>
                  </a:ext>
                </a:extLst>
              </a:tr>
            </a:tbl>
          </a:graphicData>
        </a:graphic>
      </p:graphicFrame>
      <p:sp>
        <p:nvSpPr>
          <p:cNvPr id="4" name="TextBox 3">
            <a:extLst>
              <a:ext uri="{FF2B5EF4-FFF2-40B4-BE49-F238E27FC236}">
                <a16:creationId xmlns:a16="http://schemas.microsoft.com/office/drawing/2014/main" id="{2D2A08E4-2777-467D-B733-EC779753DDD4}"/>
              </a:ext>
            </a:extLst>
          </p:cNvPr>
          <p:cNvSpPr txBox="1"/>
          <p:nvPr/>
        </p:nvSpPr>
        <p:spPr>
          <a:xfrm>
            <a:off x="2771704" y="1309389"/>
            <a:ext cx="6217021" cy="400110"/>
          </a:xfrm>
          <a:prstGeom prst="rect">
            <a:avLst/>
          </a:prstGeom>
          <a:noFill/>
        </p:spPr>
        <p:txBody>
          <a:bodyPr wrap="square" rtlCol="0">
            <a:spAutoFit/>
          </a:bodyPr>
          <a:lstStyle/>
          <a:p>
            <a:pPr algn="ctr"/>
            <a:r>
              <a:rPr lang="en-US" sz="2000" b="1" dirty="0">
                <a:solidFill>
                  <a:schemeClr val="bg1"/>
                </a:solidFill>
                <a:latin typeface="Calibri" panose="020F0502020204030204" pitchFamily="34" charset="0"/>
                <a:cs typeface="Calibri" panose="020F0502020204030204" pitchFamily="34" charset="0"/>
              </a:rPr>
              <a:t>Cohort A: </a:t>
            </a:r>
            <a:r>
              <a:rPr lang="en-US" sz="2000" b="1" i="1" dirty="0">
                <a:solidFill>
                  <a:schemeClr val="bg1"/>
                </a:solidFill>
                <a:latin typeface="Calibri" panose="020F0502020204030204" pitchFamily="34" charset="0"/>
                <a:cs typeface="Calibri" panose="020F0502020204030204" pitchFamily="34" charset="0"/>
              </a:rPr>
              <a:t>BRCA1</a:t>
            </a:r>
            <a:r>
              <a:rPr lang="en-US" sz="2000" b="1" dirty="0">
                <a:solidFill>
                  <a:schemeClr val="bg1"/>
                </a:solidFill>
                <a:latin typeface="Calibri" panose="020F0502020204030204" pitchFamily="34" charset="0"/>
                <a:cs typeface="Calibri" panose="020F0502020204030204" pitchFamily="34" charset="0"/>
              </a:rPr>
              <a:t>, </a:t>
            </a:r>
            <a:r>
              <a:rPr lang="en-US" sz="2000" b="1" i="1" dirty="0">
                <a:solidFill>
                  <a:schemeClr val="bg1"/>
                </a:solidFill>
                <a:latin typeface="Calibri" panose="020F0502020204030204" pitchFamily="34" charset="0"/>
                <a:cs typeface="Calibri" panose="020F0502020204030204" pitchFamily="34" charset="0"/>
              </a:rPr>
              <a:t>BRCA2</a:t>
            </a:r>
            <a:r>
              <a:rPr lang="en-US" sz="2000" b="1" dirty="0">
                <a:solidFill>
                  <a:schemeClr val="bg1"/>
                </a:solidFill>
                <a:latin typeface="Calibri" panose="020F0502020204030204" pitchFamily="34" charset="0"/>
                <a:cs typeface="Calibri" panose="020F0502020204030204" pitchFamily="34" charset="0"/>
              </a:rPr>
              <a:t>, or </a:t>
            </a:r>
            <a:r>
              <a:rPr lang="en-US" sz="2000" b="1" i="1" dirty="0">
                <a:solidFill>
                  <a:schemeClr val="bg1"/>
                </a:solidFill>
                <a:latin typeface="Calibri" panose="020F0502020204030204" pitchFamily="34" charset="0"/>
                <a:cs typeface="Calibri" panose="020F0502020204030204" pitchFamily="34" charset="0"/>
              </a:rPr>
              <a:t>ATM </a:t>
            </a:r>
            <a:r>
              <a:rPr lang="en-US" sz="2000" b="1" dirty="0">
                <a:solidFill>
                  <a:schemeClr val="bg1"/>
                </a:solidFill>
                <a:latin typeface="Calibri" panose="020F0502020204030204" pitchFamily="34" charset="0"/>
                <a:cs typeface="Calibri" panose="020F0502020204030204" pitchFamily="34" charset="0"/>
              </a:rPr>
              <a:t>mutations</a:t>
            </a:r>
          </a:p>
        </p:txBody>
      </p:sp>
      <p:grpSp>
        <p:nvGrpSpPr>
          <p:cNvPr id="13" name="Group 7">
            <a:extLst>
              <a:ext uri="{FF2B5EF4-FFF2-40B4-BE49-F238E27FC236}">
                <a16:creationId xmlns:a16="http://schemas.microsoft.com/office/drawing/2014/main" id="{8B279323-98BC-47FF-8E96-19B8A0AD9201}"/>
              </a:ext>
            </a:extLst>
          </p:cNvPr>
          <p:cNvGrpSpPr>
            <a:grpSpLocks/>
          </p:cNvGrpSpPr>
          <p:nvPr/>
        </p:nvGrpSpPr>
        <p:grpSpPr bwMode="auto">
          <a:xfrm>
            <a:off x="9389205" y="6215925"/>
            <a:ext cx="2486964" cy="447558"/>
            <a:chOff x="9527309" y="3551529"/>
            <a:chExt cx="2488502" cy="448324"/>
          </a:xfrm>
        </p:grpSpPr>
        <p:pic>
          <p:nvPicPr>
            <p:cNvPr id="15" name="Picture 9">
              <a:extLst>
                <a:ext uri="{FF2B5EF4-FFF2-40B4-BE49-F238E27FC236}">
                  <a16:creationId xmlns:a16="http://schemas.microsoft.com/office/drawing/2014/main" id="{0FCD131B-9F3E-46F3-AE59-643F9CC4BB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7" name="Rectangle 8">
              <a:extLst>
                <a:ext uri="{FF2B5EF4-FFF2-40B4-BE49-F238E27FC236}">
                  <a16:creationId xmlns:a16="http://schemas.microsoft.com/office/drawing/2014/main" id="{65B5D48C-4703-4596-A5E1-0447D44E74E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mn-cs"/>
              </a:endParaRPr>
            </a:p>
          </p:txBody>
        </p:sp>
      </p:grpSp>
      <p:sp>
        <p:nvSpPr>
          <p:cNvPr id="8" name="TextBox 7">
            <a:extLst>
              <a:ext uri="{FF2B5EF4-FFF2-40B4-BE49-F238E27FC236}">
                <a16:creationId xmlns:a16="http://schemas.microsoft.com/office/drawing/2014/main" id="{E339F067-ACAD-4F58-91E0-70E8C605C08B}"/>
              </a:ext>
            </a:extLst>
          </p:cNvPr>
          <p:cNvSpPr txBox="1"/>
          <p:nvPr/>
        </p:nvSpPr>
        <p:spPr bwMode="auto">
          <a:xfrm>
            <a:off x="2600011" y="5884162"/>
            <a:ext cx="458779"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162</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83</a:t>
            </a:r>
            <a:endParaRPr lang="en-US" sz="1400" dirty="0">
              <a:solidFill>
                <a:schemeClr val="accent3"/>
              </a:solidFill>
              <a:latin typeface="Calibri" panose="020F0502020204030204" pitchFamily="34" charset="0"/>
            </a:endParaRPr>
          </a:p>
        </p:txBody>
      </p:sp>
      <p:sp>
        <p:nvSpPr>
          <p:cNvPr id="11" name="TextBox 10">
            <a:extLst>
              <a:ext uri="{FF2B5EF4-FFF2-40B4-BE49-F238E27FC236}">
                <a16:creationId xmlns:a16="http://schemas.microsoft.com/office/drawing/2014/main" id="{3705A4A7-D286-406F-95F6-4386712FD973}"/>
              </a:ext>
            </a:extLst>
          </p:cNvPr>
          <p:cNvSpPr txBox="1"/>
          <p:nvPr/>
        </p:nvSpPr>
        <p:spPr bwMode="auto">
          <a:xfrm>
            <a:off x="3036464" y="5884162"/>
            <a:ext cx="458779"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155</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79</a:t>
            </a:r>
            <a:endParaRPr lang="en-US" sz="1400" dirty="0">
              <a:solidFill>
                <a:schemeClr val="accent3"/>
              </a:solidFill>
              <a:latin typeface="Calibri" panose="020F0502020204030204" pitchFamily="34" charset="0"/>
            </a:endParaRPr>
          </a:p>
        </p:txBody>
      </p:sp>
      <p:sp>
        <p:nvSpPr>
          <p:cNvPr id="12" name="TextBox 11">
            <a:extLst>
              <a:ext uri="{FF2B5EF4-FFF2-40B4-BE49-F238E27FC236}">
                <a16:creationId xmlns:a16="http://schemas.microsoft.com/office/drawing/2014/main" id="{27F3C05C-F98D-4EF4-94B8-3B40DAD6C71E}"/>
              </a:ext>
            </a:extLst>
          </p:cNvPr>
          <p:cNvSpPr txBox="1"/>
          <p:nvPr/>
        </p:nvSpPr>
        <p:spPr bwMode="auto">
          <a:xfrm>
            <a:off x="3472917" y="5884162"/>
            <a:ext cx="458779"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150</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74</a:t>
            </a:r>
            <a:endParaRPr lang="en-US" sz="1400" dirty="0">
              <a:solidFill>
                <a:schemeClr val="accent3"/>
              </a:solidFill>
              <a:latin typeface="Calibri" panose="020F0502020204030204" pitchFamily="34" charset="0"/>
            </a:endParaRPr>
          </a:p>
        </p:txBody>
      </p:sp>
      <p:sp>
        <p:nvSpPr>
          <p:cNvPr id="23" name="TextBox 22">
            <a:extLst>
              <a:ext uri="{FF2B5EF4-FFF2-40B4-BE49-F238E27FC236}">
                <a16:creationId xmlns:a16="http://schemas.microsoft.com/office/drawing/2014/main" id="{C86EE1EC-960A-48CF-B73E-1CA2006AE290}"/>
              </a:ext>
            </a:extLst>
          </p:cNvPr>
          <p:cNvSpPr txBox="1"/>
          <p:nvPr/>
        </p:nvSpPr>
        <p:spPr bwMode="auto">
          <a:xfrm>
            <a:off x="3909370" y="5884162"/>
            <a:ext cx="458779"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142</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69</a:t>
            </a:r>
            <a:endParaRPr lang="en-US" sz="1400" dirty="0">
              <a:solidFill>
                <a:schemeClr val="accent3"/>
              </a:solidFill>
              <a:latin typeface="Calibri" panose="020F0502020204030204" pitchFamily="34" charset="0"/>
            </a:endParaRPr>
          </a:p>
        </p:txBody>
      </p:sp>
      <p:sp>
        <p:nvSpPr>
          <p:cNvPr id="25" name="TextBox 24">
            <a:extLst>
              <a:ext uri="{FF2B5EF4-FFF2-40B4-BE49-F238E27FC236}">
                <a16:creationId xmlns:a16="http://schemas.microsoft.com/office/drawing/2014/main" id="{776930AE-B3E8-4852-BC46-1084B1D17403}"/>
              </a:ext>
            </a:extLst>
          </p:cNvPr>
          <p:cNvSpPr txBox="1"/>
          <p:nvPr/>
        </p:nvSpPr>
        <p:spPr bwMode="auto">
          <a:xfrm>
            <a:off x="4345823" y="5884162"/>
            <a:ext cx="458779"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136</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64</a:t>
            </a:r>
            <a:endParaRPr lang="en-US" sz="1400" dirty="0">
              <a:solidFill>
                <a:schemeClr val="accent3"/>
              </a:solidFill>
              <a:latin typeface="Calibri" panose="020F0502020204030204" pitchFamily="34" charset="0"/>
            </a:endParaRPr>
          </a:p>
        </p:txBody>
      </p:sp>
      <p:sp>
        <p:nvSpPr>
          <p:cNvPr id="27" name="TextBox 26">
            <a:extLst>
              <a:ext uri="{FF2B5EF4-FFF2-40B4-BE49-F238E27FC236}">
                <a16:creationId xmlns:a16="http://schemas.microsoft.com/office/drawing/2014/main" id="{9B700C3A-36C6-4F4B-9CFA-841A80DAA8CC}"/>
              </a:ext>
            </a:extLst>
          </p:cNvPr>
          <p:cNvSpPr txBox="1"/>
          <p:nvPr/>
        </p:nvSpPr>
        <p:spPr bwMode="auto">
          <a:xfrm>
            <a:off x="4782276" y="5884162"/>
            <a:ext cx="458779"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124</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58</a:t>
            </a:r>
            <a:endParaRPr lang="en-US" sz="1400" dirty="0">
              <a:solidFill>
                <a:schemeClr val="accent3"/>
              </a:solidFill>
              <a:latin typeface="Calibri" panose="020F0502020204030204" pitchFamily="34" charset="0"/>
            </a:endParaRPr>
          </a:p>
        </p:txBody>
      </p:sp>
      <p:sp>
        <p:nvSpPr>
          <p:cNvPr id="29" name="TextBox 28">
            <a:extLst>
              <a:ext uri="{FF2B5EF4-FFF2-40B4-BE49-F238E27FC236}">
                <a16:creationId xmlns:a16="http://schemas.microsoft.com/office/drawing/2014/main" id="{8FA50CA2-F0B8-4688-BDEA-E21AA905914F}"/>
              </a:ext>
            </a:extLst>
          </p:cNvPr>
          <p:cNvSpPr txBox="1"/>
          <p:nvPr/>
        </p:nvSpPr>
        <p:spPr bwMode="auto">
          <a:xfrm>
            <a:off x="5218729" y="5884162"/>
            <a:ext cx="458779"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107</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50</a:t>
            </a:r>
            <a:endParaRPr lang="en-US" sz="1400" dirty="0">
              <a:solidFill>
                <a:schemeClr val="accent3"/>
              </a:solidFill>
              <a:latin typeface="Calibri" panose="020F0502020204030204" pitchFamily="34" charset="0"/>
            </a:endParaRPr>
          </a:p>
        </p:txBody>
      </p:sp>
      <p:sp>
        <p:nvSpPr>
          <p:cNvPr id="31" name="TextBox 30">
            <a:extLst>
              <a:ext uri="{FF2B5EF4-FFF2-40B4-BE49-F238E27FC236}">
                <a16:creationId xmlns:a16="http://schemas.microsoft.com/office/drawing/2014/main" id="{2A6ECF41-FAE1-4AD5-BB37-10F81C06DD30}"/>
              </a:ext>
            </a:extLst>
          </p:cNvPr>
          <p:cNvSpPr txBox="1"/>
          <p:nvPr/>
        </p:nvSpPr>
        <p:spPr bwMode="auto">
          <a:xfrm>
            <a:off x="5655182" y="5884162"/>
            <a:ext cx="458779"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101</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43</a:t>
            </a:r>
            <a:endParaRPr lang="en-US" sz="1400" dirty="0">
              <a:solidFill>
                <a:schemeClr val="accent3"/>
              </a:solidFill>
              <a:latin typeface="Calibri" panose="020F0502020204030204" pitchFamily="34" charset="0"/>
            </a:endParaRPr>
          </a:p>
        </p:txBody>
      </p:sp>
      <p:sp>
        <p:nvSpPr>
          <p:cNvPr id="33" name="TextBox 32">
            <a:extLst>
              <a:ext uri="{FF2B5EF4-FFF2-40B4-BE49-F238E27FC236}">
                <a16:creationId xmlns:a16="http://schemas.microsoft.com/office/drawing/2014/main" id="{72E32B73-7EFB-409D-A738-9FFB77AFF5F8}"/>
              </a:ext>
            </a:extLst>
          </p:cNvPr>
          <p:cNvSpPr txBox="1"/>
          <p:nvPr/>
        </p:nvSpPr>
        <p:spPr bwMode="auto">
          <a:xfrm>
            <a:off x="6091635" y="5884162"/>
            <a:ext cx="367408"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91</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37</a:t>
            </a:r>
            <a:endParaRPr lang="en-US" sz="1400" dirty="0">
              <a:solidFill>
                <a:schemeClr val="accent3"/>
              </a:solidFill>
              <a:latin typeface="Calibri" panose="020F0502020204030204" pitchFamily="34" charset="0"/>
            </a:endParaRPr>
          </a:p>
        </p:txBody>
      </p:sp>
      <p:sp>
        <p:nvSpPr>
          <p:cNvPr id="35" name="TextBox 34">
            <a:extLst>
              <a:ext uri="{FF2B5EF4-FFF2-40B4-BE49-F238E27FC236}">
                <a16:creationId xmlns:a16="http://schemas.microsoft.com/office/drawing/2014/main" id="{98BFAD42-1CDC-481A-B4A3-9E09CBD67680}"/>
              </a:ext>
            </a:extLst>
          </p:cNvPr>
          <p:cNvSpPr txBox="1"/>
          <p:nvPr/>
        </p:nvSpPr>
        <p:spPr bwMode="auto">
          <a:xfrm>
            <a:off x="6436717" y="5884162"/>
            <a:ext cx="367408"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71</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27</a:t>
            </a:r>
            <a:endParaRPr lang="en-US" sz="1400" dirty="0">
              <a:solidFill>
                <a:schemeClr val="accent3"/>
              </a:solidFill>
              <a:latin typeface="Calibri" panose="020F0502020204030204" pitchFamily="34" charset="0"/>
            </a:endParaRPr>
          </a:p>
        </p:txBody>
      </p:sp>
      <p:sp>
        <p:nvSpPr>
          <p:cNvPr id="37" name="TextBox 36">
            <a:extLst>
              <a:ext uri="{FF2B5EF4-FFF2-40B4-BE49-F238E27FC236}">
                <a16:creationId xmlns:a16="http://schemas.microsoft.com/office/drawing/2014/main" id="{00E0183D-D922-4EDD-89B2-77E91AC004C8}"/>
              </a:ext>
            </a:extLst>
          </p:cNvPr>
          <p:cNvSpPr txBox="1"/>
          <p:nvPr/>
        </p:nvSpPr>
        <p:spPr bwMode="auto">
          <a:xfrm>
            <a:off x="6781799" y="5884162"/>
            <a:ext cx="367408"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56</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18</a:t>
            </a:r>
            <a:endParaRPr lang="en-US" sz="1400" dirty="0">
              <a:solidFill>
                <a:schemeClr val="accent3"/>
              </a:solidFill>
              <a:latin typeface="Calibri" panose="020F0502020204030204" pitchFamily="34" charset="0"/>
            </a:endParaRPr>
          </a:p>
        </p:txBody>
      </p:sp>
      <p:sp>
        <p:nvSpPr>
          <p:cNvPr id="39" name="TextBox 38">
            <a:extLst>
              <a:ext uri="{FF2B5EF4-FFF2-40B4-BE49-F238E27FC236}">
                <a16:creationId xmlns:a16="http://schemas.microsoft.com/office/drawing/2014/main" id="{B0BD1820-D113-4930-B344-FABFE08A6187}"/>
              </a:ext>
            </a:extLst>
          </p:cNvPr>
          <p:cNvSpPr txBox="1"/>
          <p:nvPr/>
        </p:nvSpPr>
        <p:spPr bwMode="auto">
          <a:xfrm>
            <a:off x="7126881" y="5884162"/>
            <a:ext cx="367408"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44</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15</a:t>
            </a:r>
            <a:endParaRPr lang="en-US" sz="1400" dirty="0">
              <a:solidFill>
                <a:schemeClr val="accent3"/>
              </a:solidFill>
              <a:latin typeface="Calibri" panose="020F0502020204030204" pitchFamily="34" charset="0"/>
            </a:endParaRPr>
          </a:p>
        </p:txBody>
      </p:sp>
      <p:sp>
        <p:nvSpPr>
          <p:cNvPr id="41" name="TextBox 40">
            <a:extLst>
              <a:ext uri="{FF2B5EF4-FFF2-40B4-BE49-F238E27FC236}">
                <a16:creationId xmlns:a16="http://schemas.microsoft.com/office/drawing/2014/main" id="{68C1FF84-F074-4273-9E62-2591DC626B50}"/>
              </a:ext>
            </a:extLst>
          </p:cNvPr>
          <p:cNvSpPr txBox="1"/>
          <p:nvPr/>
        </p:nvSpPr>
        <p:spPr bwMode="auto">
          <a:xfrm>
            <a:off x="7471963" y="5884162"/>
            <a:ext cx="367408"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30</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11</a:t>
            </a:r>
            <a:endParaRPr lang="en-US" sz="1400" dirty="0">
              <a:solidFill>
                <a:schemeClr val="accent3"/>
              </a:solidFill>
              <a:latin typeface="Calibri" panose="020F0502020204030204" pitchFamily="34" charset="0"/>
            </a:endParaRPr>
          </a:p>
        </p:txBody>
      </p:sp>
      <p:sp>
        <p:nvSpPr>
          <p:cNvPr id="43" name="TextBox 42">
            <a:extLst>
              <a:ext uri="{FF2B5EF4-FFF2-40B4-BE49-F238E27FC236}">
                <a16:creationId xmlns:a16="http://schemas.microsoft.com/office/drawing/2014/main" id="{98D42486-53E9-4A95-8C99-58857CD886A6}"/>
              </a:ext>
            </a:extLst>
          </p:cNvPr>
          <p:cNvSpPr txBox="1"/>
          <p:nvPr/>
        </p:nvSpPr>
        <p:spPr bwMode="auto">
          <a:xfrm>
            <a:off x="7817045" y="5884162"/>
            <a:ext cx="367408"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18</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9</a:t>
            </a:r>
            <a:endParaRPr lang="en-US" sz="1400" dirty="0">
              <a:solidFill>
                <a:schemeClr val="accent3"/>
              </a:solidFill>
              <a:latin typeface="Calibri" panose="020F0502020204030204" pitchFamily="34" charset="0"/>
            </a:endParaRPr>
          </a:p>
        </p:txBody>
      </p:sp>
      <p:sp>
        <p:nvSpPr>
          <p:cNvPr id="45" name="TextBox 44">
            <a:extLst>
              <a:ext uri="{FF2B5EF4-FFF2-40B4-BE49-F238E27FC236}">
                <a16:creationId xmlns:a16="http://schemas.microsoft.com/office/drawing/2014/main" id="{6F7F773F-5888-4EE3-8C07-E439A2711560}"/>
              </a:ext>
            </a:extLst>
          </p:cNvPr>
          <p:cNvSpPr txBox="1"/>
          <p:nvPr/>
        </p:nvSpPr>
        <p:spPr bwMode="auto">
          <a:xfrm>
            <a:off x="8162127" y="5884162"/>
            <a:ext cx="276038"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6</a:t>
            </a:r>
            <a:endParaRPr lang="en-US" sz="1400" dirty="0">
              <a:solidFill>
                <a:schemeClr val="accent3"/>
              </a:solidFill>
              <a:latin typeface="Calibri" panose="020F0502020204030204" pitchFamily="34" charset="0"/>
            </a:endParaRPr>
          </a:p>
        </p:txBody>
      </p:sp>
      <p:sp>
        <p:nvSpPr>
          <p:cNvPr id="47" name="TextBox 46">
            <a:extLst>
              <a:ext uri="{FF2B5EF4-FFF2-40B4-BE49-F238E27FC236}">
                <a16:creationId xmlns:a16="http://schemas.microsoft.com/office/drawing/2014/main" id="{E292AB52-4BC7-486D-9E73-39B7FB6CF42C}"/>
              </a:ext>
            </a:extLst>
          </p:cNvPr>
          <p:cNvSpPr txBox="1"/>
          <p:nvPr/>
        </p:nvSpPr>
        <p:spPr bwMode="auto">
          <a:xfrm>
            <a:off x="8415839" y="5884162"/>
            <a:ext cx="276038"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3</a:t>
            </a:r>
            <a:endParaRPr lang="en-US" sz="1400" dirty="0">
              <a:solidFill>
                <a:schemeClr val="accent3"/>
              </a:solidFill>
              <a:latin typeface="Calibri" panose="020F0502020204030204" pitchFamily="34" charset="0"/>
            </a:endParaRPr>
          </a:p>
        </p:txBody>
      </p:sp>
      <p:sp>
        <p:nvSpPr>
          <p:cNvPr id="49" name="TextBox 48">
            <a:extLst>
              <a:ext uri="{FF2B5EF4-FFF2-40B4-BE49-F238E27FC236}">
                <a16:creationId xmlns:a16="http://schemas.microsoft.com/office/drawing/2014/main" id="{89BC7B61-C9EF-4184-8AD1-83D1F87D3F36}"/>
              </a:ext>
            </a:extLst>
          </p:cNvPr>
          <p:cNvSpPr txBox="1"/>
          <p:nvPr/>
        </p:nvSpPr>
        <p:spPr bwMode="auto">
          <a:xfrm>
            <a:off x="8669551" y="5884162"/>
            <a:ext cx="276038"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1</a:t>
            </a:r>
            <a:endParaRPr lang="en-US" sz="1400" dirty="0">
              <a:solidFill>
                <a:schemeClr val="accent3"/>
              </a:solidFill>
              <a:latin typeface="Calibri" panose="020F0502020204030204" pitchFamily="34" charset="0"/>
            </a:endParaRPr>
          </a:p>
        </p:txBody>
      </p:sp>
      <p:sp>
        <p:nvSpPr>
          <p:cNvPr id="53" name="TextBox 52">
            <a:extLst>
              <a:ext uri="{FF2B5EF4-FFF2-40B4-BE49-F238E27FC236}">
                <a16:creationId xmlns:a16="http://schemas.microsoft.com/office/drawing/2014/main" id="{AB387313-449A-41C1-A413-C632F1733051}"/>
              </a:ext>
            </a:extLst>
          </p:cNvPr>
          <p:cNvSpPr txBox="1"/>
          <p:nvPr/>
        </p:nvSpPr>
        <p:spPr bwMode="auto">
          <a:xfrm>
            <a:off x="8923255" y="5884162"/>
            <a:ext cx="276038"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0</a:t>
            </a:r>
            <a:endParaRPr lang="en-US" sz="1400" dirty="0">
              <a:solidFill>
                <a:schemeClr val="accent3"/>
              </a:solidFill>
              <a:latin typeface="Calibri" panose="020F0502020204030204" pitchFamily="34" charset="0"/>
            </a:endParaRPr>
          </a:p>
        </p:txBody>
      </p:sp>
      <p:cxnSp>
        <p:nvCxnSpPr>
          <p:cNvPr id="55" name="Straight Connector 54">
            <a:extLst>
              <a:ext uri="{FF2B5EF4-FFF2-40B4-BE49-F238E27FC236}">
                <a16:creationId xmlns:a16="http://schemas.microsoft.com/office/drawing/2014/main" id="{DFD87BB4-04C0-475A-9B02-2E743AFD1BB3}"/>
              </a:ext>
            </a:extLst>
          </p:cNvPr>
          <p:cNvCxnSpPr>
            <a:cxnSpLocks/>
          </p:cNvCxnSpPr>
          <p:nvPr/>
        </p:nvCxnSpPr>
        <p:spPr bwMode="auto">
          <a:xfrm>
            <a:off x="2806210" y="5244861"/>
            <a:ext cx="626877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72EB9720-D329-4D34-AE55-8D8440265642}"/>
              </a:ext>
            </a:extLst>
          </p:cNvPr>
          <p:cNvCxnSpPr/>
          <p:nvPr/>
        </p:nvCxnSpPr>
        <p:spPr bwMode="auto">
          <a:xfrm flipV="1">
            <a:off x="2823462" y="2027207"/>
            <a:ext cx="0" cy="3217654"/>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FE769082-405F-4404-B033-12A84D6F1266}"/>
              </a:ext>
            </a:extLst>
          </p:cNvPr>
          <p:cNvCxnSpPr>
            <a:cxnSpLocks/>
          </p:cNvCxnSpPr>
          <p:nvPr/>
        </p:nvCxnSpPr>
        <p:spPr bwMode="auto">
          <a:xfrm flipH="1">
            <a:off x="2763077" y="20358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93700DE6-B2A0-4891-B7FA-896F65F113C5}"/>
              </a:ext>
            </a:extLst>
          </p:cNvPr>
          <p:cNvCxnSpPr>
            <a:cxnSpLocks/>
          </p:cNvCxnSpPr>
          <p:nvPr/>
        </p:nvCxnSpPr>
        <p:spPr bwMode="auto">
          <a:xfrm flipH="1">
            <a:off x="2763077" y="235673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868A3555-7B14-429A-A301-89C5446FF629}"/>
              </a:ext>
            </a:extLst>
          </p:cNvPr>
          <p:cNvCxnSpPr>
            <a:cxnSpLocks/>
          </p:cNvCxnSpPr>
          <p:nvPr/>
        </p:nvCxnSpPr>
        <p:spPr bwMode="auto">
          <a:xfrm flipH="1">
            <a:off x="2763077" y="267763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84890D06-E80A-477B-832C-7FF24D57FA5D}"/>
              </a:ext>
            </a:extLst>
          </p:cNvPr>
          <p:cNvCxnSpPr>
            <a:cxnSpLocks/>
          </p:cNvCxnSpPr>
          <p:nvPr/>
        </p:nvCxnSpPr>
        <p:spPr bwMode="auto">
          <a:xfrm flipH="1">
            <a:off x="2763077" y="299854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794186B3-D8A7-4A1E-BAF6-C6F2C229B98B}"/>
              </a:ext>
            </a:extLst>
          </p:cNvPr>
          <p:cNvCxnSpPr>
            <a:cxnSpLocks/>
          </p:cNvCxnSpPr>
          <p:nvPr/>
        </p:nvCxnSpPr>
        <p:spPr bwMode="auto">
          <a:xfrm flipH="1">
            <a:off x="2763077" y="331944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54A43A7D-8C35-4EA2-8075-4F0C56AE7E1E}"/>
              </a:ext>
            </a:extLst>
          </p:cNvPr>
          <p:cNvCxnSpPr>
            <a:cxnSpLocks/>
          </p:cNvCxnSpPr>
          <p:nvPr/>
        </p:nvCxnSpPr>
        <p:spPr bwMode="auto">
          <a:xfrm flipH="1">
            <a:off x="2763077" y="364034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2F1E9247-5350-4903-BE7A-35373FB7BC34}"/>
              </a:ext>
            </a:extLst>
          </p:cNvPr>
          <p:cNvCxnSpPr>
            <a:cxnSpLocks/>
          </p:cNvCxnSpPr>
          <p:nvPr/>
        </p:nvCxnSpPr>
        <p:spPr bwMode="auto">
          <a:xfrm flipH="1">
            <a:off x="2763077" y="39612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533D6031-79B4-4A42-B13A-4BE8984B85D3}"/>
              </a:ext>
            </a:extLst>
          </p:cNvPr>
          <p:cNvCxnSpPr>
            <a:cxnSpLocks/>
          </p:cNvCxnSpPr>
          <p:nvPr/>
        </p:nvCxnSpPr>
        <p:spPr bwMode="auto">
          <a:xfrm flipH="1">
            <a:off x="2763077" y="42821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9B72F0BA-88E3-432C-89F1-714CB2FBECE8}"/>
              </a:ext>
            </a:extLst>
          </p:cNvPr>
          <p:cNvCxnSpPr>
            <a:cxnSpLocks/>
          </p:cNvCxnSpPr>
          <p:nvPr/>
        </p:nvCxnSpPr>
        <p:spPr bwMode="auto">
          <a:xfrm flipH="1">
            <a:off x="2763077" y="460305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840A3CA4-BB1A-491F-9E5C-E6739B561CE8}"/>
              </a:ext>
            </a:extLst>
          </p:cNvPr>
          <p:cNvCxnSpPr>
            <a:cxnSpLocks/>
          </p:cNvCxnSpPr>
          <p:nvPr/>
        </p:nvCxnSpPr>
        <p:spPr bwMode="auto">
          <a:xfrm flipH="1">
            <a:off x="2763077" y="492396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0A7A9F2B-5CD2-46A7-8D8F-24A78325057F}"/>
              </a:ext>
            </a:extLst>
          </p:cNvPr>
          <p:cNvCxnSpPr>
            <a:cxnSpLocks/>
          </p:cNvCxnSpPr>
          <p:nvPr/>
        </p:nvCxnSpPr>
        <p:spPr bwMode="auto">
          <a:xfrm flipH="1">
            <a:off x="2763077" y="52448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2C5BE840-C9F4-41C6-AB72-78BAB04E11C3}"/>
              </a:ext>
            </a:extLst>
          </p:cNvPr>
          <p:cNvCxnSpPr>
            <a:cxnSpLocks/>
          </p:cNvCxnSpPr>
          <p:nvPr/>
        </p:nvCxnSpPr>
        <p:spPr bwMode="auto">
          <a:xfrm>
            <a:off x="2823462" y="52448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CD03ABF6-6A75-47E6-8BD9-CBAD094ECBDD}"/>
              </a:ext>
            </a:extLst>
          </p:cNvPr>
          <p:cNvCxnSpPr>
            <a:cxnSpLocks/>
          </p:cNvCxnSpPr>
          <p:nvPr/>
        </p:nvCxnSpPr>
        <p:spPr bwMode="auto">
          <a:xfrm>
            <a:off x="3190184" y="52448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DC369C3C-1033-4967-98D8-24C587C3EC14}"/>
              </a:ext>
            </a:extLst>
          </p:cNvPr>
          <p:cNvCxnSpPr>
            <a:cxnSpLocks/>
          </p:cNvCxnSpPr>
          <p:nvPr/>
        </p:nvCxnSpPr>
        <p:spPr bwMode="auto">
          <a:xfrm>
            <a:off x="3556906" y="52448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C44EE0A5-20C0-4F14-B17F-ACB425384489}"/>
              </a:ext>
            </a:extLst>
          </p:cNvPr>
          <p:cNvCxnSpPr>
            <a:cxnSpLocks/>
          </p:cNvCxnSpPr>
          <p:nvPr/>
        </p:nvCxnSpPr>
        <p:spPr bwMode="auto">
          <a:xfrm>
            <a:off x="3923628" y="52448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51F44259-5108-47BA-B589-DEC4BDA22616}"/>
              </a:ext>
            </a:extLst>
          </p:cNvPr>
          <p:cNvCxnSpPr>
            <a:cxnSpLocks/>
          </p:cNvCxnSpPr>
          <p:nvPr/>
        </p:nvCxnSpPr>
        <p:spPr bwMode="auto">
          <a:xfrm>
            <a:off x="4290350" y="52448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489FE403-03AA-4CAB-89F0-0C736638778B}"/>
              </a:ext>
            </a:extLst>
          </p:cNvPr>
          <p:cNvCxnSpPr>
            <a:cxnSpLocks/>
          </p:cNvCxnSpPr>
          <p:nvPr/>
        </p:nvCxnSpPr>
        <p:spPr bwMode="auto">
          <a:xfrm>
            <a:off x="4657072" y="52448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D3877699-761F-4E1B-B3B2-DDEA951FAF72}"/>
              </a:ext>
            </a:extLst>
          </p:cNvPr>
          <p:cNvCxnSpPr>
            <a:cxnSpLocks/>
          </p:cNvCxnSpPr>
          <p:nvPr/>
        </p:nvCxnSpPr>
        <p:spPr bwMode="auto">
          <a:xfrm>
            <a:off x="5023794" y="52448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6326FC9D-7BCA-4EAD-906F-61EEF1BCD915}"/>
              </a:ext>
            </a:extLst>
          </p:cNvPr>
          <p:cNvCxnSpPr>
            <a:cxnSpLocks/>
          </p:cNvCxnSpPr>
          <p:nvPr/>
        </p:nvCxnSpPr>
        <p:spPr bwMode="auto">
          <a:xfrm>
            <a:off x="5390516" y="52448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1BAF7B4C-6948-4AE9-8B5C-C1B4E98DEB04}"/>
              </a:ext>
            </a:extLst>
          </p:cNvPr>
          <p:cNvCxnSpPr>
            <a:cxnSpLocks/>
          </p:cNvCxnSpPr>
          <p:nvPr/>
        </p:nvCxnSpPr>
        <p:spPr bwMode="auto">
          <a:xfrm>
            <a:off x="5757238" y="52448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4D25026F-525E-4053-9EFE-1F7D6E5BEB97}"/>
              </a:ext>
            </a:extLst>
          </p:cNvPr>
          <p:cNvCxnSpPr>
            <a:cxnSpLocks/>
          </p:cNvCxnSpPr>
          <p:nvPr/>
        </p:nvCxnSpPr>
        <p:spPr bwMode="auto">
          <a:xfrm>
            <a:off x="6123960" y="52448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C8148EFA-52C0-4B5C-9DC1-A619472F11D7}"/>
              </a:ext>
            </a:extLst>
          </p:cNvPr>
          <p:cNvCxnSpPr>
            <a:cxnSpLocks/>
          </p:cNvCxnSpPr>
          <p:nvPr/>
        </p:nvCxnSpPr>
        <p:spPr bwMode="auto">
          <a:xfrm>
            <a:off x="6490682" y="52448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6A65799A-6DB3-4EE8-AF01-8344992340E0}"/>
              </a:ext>
            </a:extLst>
          </p:cNvPr>
          <p:cNvCxnSpPr>
            <a:cxnSpLocks/>
          </p:cNvCxnSpPr>
          <p:nvPr/>
        </p:nvCxnSpPr>
        <p:spPr bwMode="auto">
          <a:xfrm>
            <a:off x="6857404" y="52448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64B8BEC9-9F17-4D51-86B8-7DCFF86A1DF6}"/>
              </a:ext>
            </a:extLst>
          </p:cNvPr>
          <p:cNvCxnSpPr>
            <a:cxnSpLocks/>
          </p:cNvCxnSpPr>
          <p:nvPr/>
        </p:nvCxnSpPr>
        <p:spPr bwMode="auto">
          <a:xfrm>
            <a:off x="7224126" y="52448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4ADC975E-2B40-48FD-B4CE-C6A24B94B83E}"/>
              </a:ext>
            </a:extLst>
          </p:cNvPr>
          <p:cNvCxnSpPr>
            <a:cxnSpLocks/>
          </p:cNvCxnSpPr>
          <p:nvPr/>
        </p:nvCxnSpPr>
        <p:spPr bwMode="auto">
          <a:xfrm>
            <a:off x="7590848" y="52448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7AB7B84F-7F83-4E97-B0DB-9B68C28FDE44}"/>
              </a:ext>
            </a:extLst>
          </p:cNvPr>
          <p:cNvCxnSpPr>
            <a:cxnSpLocks/>
          </p:cNvCxnSpPr>
          <p:nvPr/>
        </p:nvCxnSpPr>
        <p:spPr bwMode="auto">
          <a:xfrm>
            <a:off x="7957570" y="52448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7BD20269-FC06-45F2-9BCE-D5C393216706}"/>
              </a:ext>
            </a:extLst>
          </p:cNvPr>
          <p:cNvCxnSpPr>
            <a:cxnSpLocks/>
          </p:cNvCxnSpPr>
          <p:nvPr/>
        </p:nvCxnSpPr>
        <p:spPr bwMode="auto">
          <a:xfrm>
            <a:off x="8324292" y="52448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03C10BCE-2654-441E-B9EC-128160A808B0}"/>
              </a:ext>
            </a:extLst>
          </p:cNvPr>
          <p:cNvCxnSpPr>
            <a:cxnSpLocks/>
          </p:cNvCxnSpPr>
          <p:nvPr/>
        </p:nvCxnSpPr>
        <p:spPr bwMode="auto">
          <a:xfrm>
            <a:off x="8691014" y="524486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3485C26E-4145-464A-8D7D-1EE43B3667A4}"/>
              </a:ext>
            </a:extLst>
          </p:cNvPr>
          <p:cNvCxnSpPr>
            <a:cxnSpLocks/>
          </p:cNvCxnSpPr>
          <p:nvPr/>
        </p:nvCxnSpPr>
        <p:spPr bwMode="auto">
          <a:xfrm>
            <a:off x="9057736" y="5244861"/>
            <a:ext cx="0" cy="64008"/>
          </a:xfrm>
          <a:prstGeom prst="line">
            <a:avLst/>
          </a:prstGeom>
          <a:noFill/>
          <a:ln w="28575" cap="flat" cmpd="sng" algn="ctr">
            <a:solidFill>
              <a:schemeClr val="bg1"/>
            </a:solidFill>
            <a:prstDash val="solid"/>
            <a:round/>
            <a:headEnd type="none" w="med" len="med"/>
            <a:tailEnd type="none" w="med" len="med"/>
          </a:ln>
          <a:effectLst/>
        </p:spPr>
      </p:cxnSp>
      <p:sp>
        <p:nvSpPr>
          <p:cNvPr id="94" name="TextBox 93">
            <a:extLst>
              <a:ext uri="{FF2B5EF4-FFF2-40B4-BE49-F238E27FC236}">
                <a16:creationId xmlns:a16="http://schemas.microsoft.com/office/drawing/2014/main" id="{420B63BA-EE8E-427E-95D6-ADC8C256B845}"/>
              </a:ext>
            </a:extLst>
          </p:cNvPr>
          <p:cNvSpPr txBox="1"/>
          <p:nvPr/>
        </p:nvSpPr>
        <p:spPr bwMode="auto">
          <a:xfrm>
            <a:off x="8831731"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34</a:t>
            </a:r>
          </a:p>
        </p:txBody>
      </p:sp>
      <p:sp>
        <p:nvSpPr>
          <p:cNvPr id="96" name="TextBox 95">
            <a:extLst>
              <a:ext uri="{FF2B5EF4-FFF2-40B4-BE49-F238E27FC236}">
                <a16:creationId xmlns:a16="http://schemas.microsoft.com/office/drawing/2014/main" id="{750AD66A-1101-4CD6-9A2D-E0A21473BBE0}"/>
              </a:ext>
            </a:extLst>
          </p:cNvPr>
          <p:cNvSpPr txBox="1"/>
          <p:nvPr/>
        </p:nvSpPr>
        <p:spPr bwMode="auto">
          <a:xfrm>
            <a:off x="2583555"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0</a:t>
            </a:r>
          </a:p>
        </p:txBody>
      </p:sp>
      <p:sp>
        <p:nvSpPr>
          <p:cNvPr id="98" name="TextBox 97">
            <a:extLst>
              <a:ext uri="{FF2B5EF4-FFF2-40B4-BE49-F238E27FC236}">
                <a16:creationId xmlns:a16="http://schemas.microsoft.com/office/drawing/2014/main" id="{E91745D2-BF17-47FB-81A9-AFDEE617487E}"/>
              </a:ext>
            </a:extLst>
          </p:cNvPr>
          <p:cNvSpPr txBox="1"/>
          <p:nvPr/>
        </p:nvSpPr>
        <p:spPr bwMode="auto">
          <a:xfrm>
            <a:off x="2951095"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2</a:t>
            </a:r>
          </a:p>
        </p:txBody>
      </p:sp>
      <p:sp>
        <p:nvSpPr>
          <p:cNvPr id="100" name="TextBox 99">
            <a:extLst>
              <a:ext uri="{FF2B5EF4-FFF2-40B4-BE49-F238E27FC236}">
                <a16:creationId xmlns:a16="http://schemas.microsoft.com/office/drawing/2014/main" id="{43F0F99E-6342-46CB-A6E3-6B1BA4B3AC5A}"/>
              </a:ext>
            </a:extLst>
          </p:cNvPr>
          <p:cNvSpPr txBox="1"/>
          <p:nvPr/>
        </p:nvSpPr>
        <p:spPr bwMode="auto">
          <a:xfrm>
            <a:off x="3318635"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4</a:t>
            </a:r>
          </a:p>
        </p:txBody>
      </p:sp>
      <p:sp>
        <p:nvSpPr>
          <p:cNvPr id="102" name="TextBox 101">
            <a:extLst>
              <a:ext uri="{FF2B5EF4-FFF2-40B4-BE49-F238E27FC236}">
                <a16:creationId xmlns:a16="http://schemas.microsoft.com/office/drawing/2014/main" id="{1F5E3098-E449-4476-A237-F4111D2F9730}"/>
              </a:ext>
            </a:extLst>
          </p:cNvPr>
          <p:cNvSpPr txBox="1"/>
          <p:nvPr/>
        </p:nvSpPr>
        <p:spPr bwMode="auto">
          <a:xfrm>
            <a:off x="3686175"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6</a:t>
            </a:r>
          </a:p>
        </p:txBody>
      </p:sp>
      <p:sp>
        <p:nvSpPr>
          <p:cNvPr id="104" name="TextBox 103">
            <a:extLst>
              <a:ext uri="{FF2B5EF4-FFF2-40B4-BE49-F238E27FC236}">
                <a16:creationId xmlns:a16="http://schemas.microsoft.com/office/drawing/2014/main" id="{7CE72F05-D48C-49C4-843E-4B4AEB083315}"/>
              </a:ext>
            </a:extLst>
          </p:cNvPr>
          <p:cNvSpPr txBox="1"/>
          <p:nvPr/>
        </p:nvSpPr>
        <p:spPr bwMode="auto">
          <a:xfrm>
            <a:off x="4053715"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8</a:t>
            </a:r>
          </a:p>
        </p:txBody>
      </p:sp>
      <p:sp>
        <p:nvSpPr>
          <p:cNvPr id="106" name="TextBox 105">
            <a:extLst>
              <a:ext uri="{FF2B5EF4-FFF2-40B4-BE49-F238E27FC236}">
                <a16:creationId xmlns:a16="http://schemas.microsoft.com/office/drawing/2014/main" id="{F4B8B367-04CB-4051-B705-ED02AFB82F16}"/>
              </a:ext>
            </a:extLst>
          </p:cNvPr>
          <p:cNvSpPr txBox="1"/>
          <p:nvPr/>
        </p:nvSpPr>
        <p:spPr bwMode="auto">
          <a:xfrm>
            <a:off x="4421255"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10</a:t>
            </a:r>
          </a:p>
        </p:txBody>
      </p:sp>
      <p:sp>
        <p:nvSpPr>
          <p:cNvPr id="108" name="TextBox 107">
            <a:extLst>
              <a:ext uri="{FF2B5EF4-FFF2-40B4-BE49-F238E27FC236}">
                <a16:creationId xmlns:a16="http://schemas.microsoft.com/office/drawing/2014/main" id="{D56DB44E-04CE-4C48-8AE8-E9AAE021EA54}"/>
              </a:ext>
            </a:extLst>
          </p:cNvPr>
          <p:cNvSpPr txBox="1"/>
          <p:nvPr/>
        </p:nvSpPr>
        <p:spPr bwMode="auto">
          <a:xfrm>
            <a:off x="4788795"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12</a:t>
            </a:r>
          </a:p>
        </p:txBody>
      </p:sp>
      <p:sp>
        <p:nvSpPr>
          <p:cNvPr id="110" name="TextBox 109">
            <a:extLst>
              <a:ext uri="{FF2B5EF4-FFF2-40B4-BE49-F238E27FC236}">
                <a16:creationId xmlns:a16="http://schemas.microsoft.com/office/drawing/2014/main" id="{C8BDA2CD-26EE-4996-BD2B-232BFE92C95E}"/>
              </a:ext>
            </a:extLst>
          </p:cNvPr>
          <p:cNvSpPr txBox="1"/>
          <p:nvPr/>
        </p:nvSpPr>
        <p:spPr bwMode="auto">
          <a:xfrm>
            <a:off x="5156335"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14</a:t>
            </a:r>
          </a:p>
        </p:txBody>
      </p:sp>
      <p:sp>
        <p:nvSpPr>
          <p:cNvPr id="112" name="TextBox 111">
            <a:extLst>
              <a:ext uri="{FF2B5EF4-FFF2-40B4-BE49-F238E27FC236}">
                <a16:creationId xmlns:a16="http://schemas.microsoft.com/office/drawing/2014/main" id="{70213AAF-C70C-4496-BF5D-A0AEDE1B640D}"/>
              </a:ext>
            </a:extLst>
          </p:cNvPr>
          <p:cNvSpPr txBox="1"/>
          <p:nvPr/>
        </p:nvSpPr>
        <p:spPr bwMode="auto">
          <a:xfrm>
            <a:off x="5523875"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16</a:t>
            </a:r>
          </a:p>
        </p:txBody>
      </p:sp>
      <p:sp>
        <p:nvSpPr>
          <p:cNvPr id="114" name="TextBox 113">
            <a:extLst>
              <a:ext uri="{FF2B5EF4-FFF2-40B4-BE49-F238E27FC236}">
                <a16:creationId xmlns:a16="http://schemas.microsoft.com/office/drawing/2014/main" id="{2BCE80FC-222A-47CD-9559-4AD6A8383AAB}"/>
              </a:ext>
            </a:extLst>
          </p:cNvPr>
          <p:cNvSpPr txBox="1"/>
          <p:nvPr/>
        </p:nvSpPr>
        <p:spPr bwMode="auto">
          <a:xfrm>
            <a:off x="5891415"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18</a:t>
            </a:r>
          </a:p>
        </p:txBody>
      </p:sp>
      <p:sp>
        <p:nvSpPr>
          <p:cNvPr id="116" name="TextBox 115">
            <a:extLst>
              <a:ext uri="{FF2B5EF4-FFF2-40B4-BE49-F238E27FC236}">
                <a16:creationId xmlns:a16="http://schemas.microsoft.com/office/drawing/2014/main" id="{CE5F47BB-79AF-477C-9553-85B147EA36C7}"/>
              </a:ext>
            </a:extLst>
          </p:cNvPr>
          <p:cNvSpPr txBox="1"/>
          <p:nvPr/>
        </p:nvSpPr>
        <p:spPr bwMode="auto">
          <a:xfrm>
            <a:off x="6258955"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20</a:t>
            </a:r>
          </a:p>
        </p:txBody>
      </p:sp>
      <p:sp>
        <p:nvSpPr>
          <p:cNvPr id="118" name="TextBox 117">
            <a:extLst>
              <a:ext uri="{FF2B5EF4-FFF2-40B4-BE49-F238E27FC236}">
                <a16:creationId xmlns:a16="http://schemas.microsoft.com/office/drawing/2014/main" id="{B9FABAD9-C67F-457A-BA5D-64B00A4898A5}"/>
              </a:ext>
            </a:extLst>
          </p:cNvPr>
          <p:cNvSpPr txBox="1"/>
          <p:nvPr/>
        </p:nvSpPr>
        <p:spPr bwMode="auto">
          <a:xfrm>
            <a:off x="6626495"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22</a:t>
            </a:r>
          </a:p>
        </p:txBody>
      </p:sp>
      <p:sp>
        <p:nvSpPr>
          <p:cNvPr id="120" name="TextBox 119">
            <a:extLst>
              <a:ext uri="{FF2B5EF4-FFF2-40B4-BE49-F238E27FC236}">
                <a16:creationId xmlns:a16="http://schemas.microsoft.com/office/drawing/2014/main" id="{10EFDCC5-70CE-4790-B989-3534C5726296}"/>
              </a:ext>
            </a:extLst>
          </p:cNvPr>
          <p:cNvSpPr txBox="1"/>
          <p:nvPr/>
        </p:nvSpPr>
        <p:spPr bwMode="auto">
          <a:xfrm>
            <a:off x="6994035"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24</a:t>
            </a:r>
          </a:p>
        </p:txBody>
      </p:sp>
      <p:sp>
        <p:nvSpPr>
          <p:cNvPr id="122" name="TextBox 121">
            <a:extLst>
              <a:ext uri="{FF2B5EF4-FFF2-40B4-BE49-F238E27FC236}">
                <a16:creationId xmlns:a16="http://schemas.microsoft.com/office/drawing/2014/main" id="{324B9C93-3C22-4199-BCE1-6FEC8E1BD374}"/>
              </a:ext>
            </a:extLst>
          </p:cNvPr>
          <p:cNvSpPr txBox="1"/>
          <p:nvPr/>
        </p:nvSpPr>
        <p:spPr bwMode="auto">
          <a:xfrm>
            <a:off x="7361575"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26</a:t>
            </a:r>
          </a:p>
        </p:txBody>
      </p:sp>
      <p:sp>
        <p:nvSpPr>
          <p:cNvPr id="124" name="TextBox 123">
            <a:extLst>
              <a:ext uri="{FF2B5EF4-FFF2-40B4-BE49-F238E27FC236}">
                <a16:creationId xmlns:a16="http://schemas.microsoft.com/office/drawing/2014/main" id="{B37D875B-C4AC-4C77-9D80-30C7D35C44B4}"/>
              </a:ext>
            </a:extLst>
          </p:cNvPr>
          <p:cNvSpPr txBox="1"/>
          <p:nvPr/>
        </p:nvSpPr>
        <p:spPr bwMode="auto">
          <a:xfrm>
            <a:off x="7729115"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28</a:t>
            </a:r>
          </a:p>
        </p:txBody>
      </p:sp>
      <p:sp>
        <p:nvSpPr>
          <p:cNvPr id="126" name="TextBox 125">
            <a:extLst>
              <a:ext uri="{FF2B5EF4-FFF2-40B4-BE49-F238E27FC236}">
                <a16:creationId xmlns:a16="http://schemas.microsoft.com/office/drawing/2014/main" id="{F8DB3C3A-E094-4BB1-862D-A02298222B15}"/>
              </a:ext>
            </a:extLst>
          </p:cNvPr>
          <p:cNvSpPr txBox="1"/>
          <p:nvPr/>
        </p:nvSpPr>
        <p:spPr bwMode="auto">
          <a:xfrm>
            <a:off x="8096655"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30</a:t>
            </a:r>
          </a:p>
        </p:txBody>
      </p:sp>
      <p:sp>
        <p:nvSpPr>
          <p:cNvPr id="128" name="TextBox 127">
            <a:extLst>
              <a:ext uri="{FF2B5EF4-FFF2-40B4-BE49-F238E27FC236}">
                <a16:creationId xmlns:a16="http://schemas.microsoft.com/office/drawing/2014/main" id="{FCDC22F3-E782-4008-A7FB-B97C5E85835D}"/>
              </a:ext>
            </a:extLst>
          </p:cNvPr>
          <p:cNvSpPr txBox="1"/>
          <p:nvPr/>
        </p:nvSpPr>
        <p:spPr bwMode="auto">
          <a:xfrm>
            <a:off x="8464195" y="5241986"/>
            <a:ext cx="4681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32</a:t>
            </a:r>
          </a:p>
        </p:txBody>
      </p:sp>
      <p:sp>
        <p:nvSpPr>
          <p:cNvPr id="130" name="TextBox 129">
            <a:extLst>
              <a:ext uri="{FF2B5EF4-FFF2-40B4-BE49-F238E27FC236}">
                <a16:creationId xmlns:a16="http://schemas.microsoft.com/office/drawing/2014/main" id="{45087E9C-F473-4F37-899A-3CE985EA317A}"/>
              </a:ext>
            </a:extLst>
          </p:cNvPr>
          <p:cNvSpPr txBox="1"/>
          <p:nvPr/>
        </p:nvSpPr>
        <p:spPr bwMode="auto">
          <a:xfrm>
            <a:off x="2178309" y="1852030"/>
            <a:ext cx="627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100</a:t>
            </a:r>
          </a:p>
        </p:txBody>
      </p:sp>
      <p:sp>
        <p:nvSpPr>
          <p:cNvPr id="132" name="TextBox 131">
            <a:extLst>
              <a:ext uri="{FF2B5EF4-FFF2-40B4-BE49-F238E27FC236}">
                <a16:creationId xmlns:a16="http://schemas.microsoft.com/office/drawing/2014/main" id="{96D29C62-BF2E-4CE9-8EB3-FC6B5DC232DA}"/>
              </a:ext>
            </a:extLst>
          </p:cNvPr>
          <p:cNvSpPr txBox="1"/>
          <p:nvPr/>
        </p:nvSpPr>
        <p:spPr bwMode="auto">
          <a:xfrm>
            <a:off x="2178309" y="2173508"/>
            <a:ext cx="627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90</a:t>
            </a:r>
          </a:p>
        </p:txBody>
      </p:sp>
      <p:sp>
        <p:nvSpPr>
          <p:cNvPr id="134" name="TextBox 133">
            <a:extLst>
              <a:ext uri="{FF2B5EF4-FFF2-40B4-BE49-F238E27FC236}">
                <a16:creationId xmlns:a16="http://schemas.microsoft.com/office/drawing/2014/main" id="{2CA7F713-6F2F-4CB8-A402-E3A1E93F821E}"/>
              </a:ext>
            </a:extLst>
          </p:cNvPr>
          <p:cNvSpPr txBox="1"/>
          <p:nvPr/>
        </p:nvSpPr>
        <p:spPr bwMode="auto">
          <a:xfrm>
            <a:off x="2178309" y="2494986"/>
            <a:ext cx="627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80</a:t>
            </a:r>
          </a:p>
        </p:txBody>
      </p:sp>
      <p:sp>
        <p:nvSpPr>
          <p:cNvPr id="136" name="TextBox 135">
            <a:extLst>
              <a:ext uri="{FF2B5EF4-FFF2-40B4-BE49-F238E27FC236}">
                <a16:creationId xmlns:a16="http://schemas.microsoft.com/office/drawing/2014/main" id="{109565D5-6B56-4569-A0D8-077B34B99F21}"/>
              </a:ext>
            </a:extLst>
          </p:cNvPr>
          <p:cNvSpPr txBox="1"/>
          <p:nvPr/>
        </p:nvSpPr>
        <p:spPr bwMode="auto">
          <a:xfrm>
            <a:off x="2178309" y="2816464"/>
            <a:ext cx="627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70</a:t>
            </a:r>
          </a:p>
        </p:txBody>
      </p:sp>
      <p:sp>
        <p:nvSpPr>
          <p:cNvPr id="138" name="TextBox 137">
            <a:extLst>
              <a:ext uri="{FF2B5EF4-FFF2-40B4-BE49-F238E27FC236}">
                <a16:creationId xmlns:a16="http://schemas.microsoft.com/office/drawing/2014/main" id="{1CB9CF3E-52D4-4BF9-8FE6-4808784F7B05}"/>
              </a:ext>
            </a:extLst>
          </p:cNvPr>
          <p:cNvSpPr txBox="1"/>
          <p:nvPr/>
        </p:nvSpPr>
        <p:spPr bwMode="auto">
          <a:xfrm>
            <a:off x="2178309" y="3137942"/>
            <a:ext cx="627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60</a:t>
            </a:r>
          </a:p>
        </p:txBody>
      </p:sp>
      <p:sp>
        <p:nvSpPr>
          <p:cNvPr id="140" name="TextBox 139">
            <a:extLst>
              <a:ext uri="{FF2B5EF4-FFF2-40B4-BE49-F238E27FC236}">
                <a16:creationId xmlns:a16="http://schemas.microsoft.com/office/drawing/2014/main" id="{3515B101-0947-4108-85DB-53D1E19479E0}"/>
              </a:ext>
            </a:extLst>
          </p:cNvPr>
          <p:cNvSpPr txBox="1"/>
          <p:nvPr/>
        </p:nvSpPr>
        <p:spPr bwMode="auto">
          <a:xfrm>
            <a:off x="2178309" y="3459420"/>
            <a:ext cx="627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50</a:t>
            </a:r>
          </a:p>
        </p:txBody>
      </p:sp>
      <p:sp>
        <p:nvSpPr>
          <p:cNvPr id="142" name="TextBox 141">
            <a:extLst>
              <a:ext uri="{FF2B5EF4-FFF2-40B4-BE49-F238E27FC236}">
                <a16:creationId xmlns:a16="http://schemas.microsoft.com/office/drawing/2014/main" id="{2AAC79B9-92A4-49AE-8BE9-FB6E7F668525}"/>
              </a:ext>
            </a:extLst>
          </p:cNvPr>
          <p:cNvSpPr txBox="1"/>
          <p:nvPr/>
        </p:nvSpPr>
        <p:spPr bwMode="auto">
          <a:xfrm>
            <a:off x="2178309" y="3780898"/>
            <a:ext cx="627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40</a:t>
            </a:r>
          </a:p>
        </p:txBody>
      </p:sp>
      <p:sp>
        <p:nvSpPr>
          <p:cNvPr id="144" name="TextBox 143">
            <a:extLst>
              <a:ext uri="{FF2B5EF4-FFF2-40B4-BE49-F238E27FC236}">
                <a16:creationId xmlns:a16="http://schemas.microsoft.com/office/drawing/2014/main" id="{73AE5EEC-B7A1-412B-AFB3-666908E8C4C2}"/>
              </a:ext>
            </a:extLst>
          </p:cNvPr>
          <p:cNvSpPr txBox="1"/>
          <p:nvPr/>
        </p:nvSpPr>
        <p:spPr bwMode="auto">
          <a:xfrm>
            <a:off x="2178309" y="4102376"/>
            <a:ext cx="627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30</a:t>
            </a:r>
          </a:p>
        </p:txBody>
      </p:sp>
      <p:sp>
        <p:nvSpPr>
          <p:cNvPr id="146" name="TextBox 145">
            <a:extLst>
              <a:ext uri="{FF2B5EF4-FFF2-40B4-BE49-F238E27FC236}">
                <a16:creationId xmlns:a16="http://schemas.microsoft.com/office/drawing/2014/main" id="{2EFE7699-F81E-4EAD-B531-7D357419160C}"/>
              </a:ext>
            </a:extLst>
          </p:cNvPr>
          <p:cNvSpPr txBox="1"/>
          <p:nvPr/>
        </p:nvSpPr>
        <p:spPr bwMode="auto">
          <a:xfrm>
            <a:off x="2178309" y="4423854"/>
            <a:ext cx="627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20</a:t>
            </a:r>
          </a:p>
        </p:txBody>
      </p:sp>
      <p:sp>
        <p:nvSpPr>
          <p:cNvPr id="148" name="TextBox 147">
            <a:extLst>
              <a:ext uri="{FF2B5EF4-FFF2-40B4-BE49-F238E27FC236}">
                <a16:creationId xmlns:a16="http://schemas.microsoft.com/office/drawing/2014/main" id="{7CF31581-55DA-456C-B60E-58B478646205}"/>
              </a:ext>
            </a:extLst>
          </p:cNvPr>
          <p:cNvSpPr txBox="1"/>
          <p:nvPr/>
        </p:nvSpPr>
        <p:spPr bwMode="auto">
          <a:xfrm>
            <a:off x="2178309" y="4745332"/>
            <a:ext cx="627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10</a:t>
            </a:r>
          </a:p>
        </p:txBody>
      </p:sp>
      <p:sp>
        <p:nvSpPr>
          <p:cNvPr id="150" name="TextBox 149">
            <a:extLst>
              <a:ext uri="{FF2B5EF4-FFF2-40B4-BE49-F238E27FC236}">
                <a16:creationId xmlns:a16="http://schemas.microsoft.com/office/drawing/2014/main" id="{0D4A2F0B-7703-4B51-92B1-F9029E18D91F}"/>
              </a:ext>
            </a:extLst>
          </p:cNvPr>
          <p:cNvSpPr txBox="1"/>
          <p:nvPr/>
        </p:nvSpPr>
        <p:spPr bwMode="auto">
          <a:xfrm>
            <a:off x="2178309" y="5066808"/>
            <a:ext cx="627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0</a:t>
            </a:r>
          </a:p>
        </p:txBody>
      </p:sp>
      <p:cxnSp>
        <p:nvCxnSpPr>
          <p:cNvPr id="152" name="Straight Connector 151">
            <a:extLst>
              <a:ext uri="{FF2B5EF4-FFF2-40B4-BE49-F238E27FC236}">
                <a16:creationId xmlns:a16="http://schemas.microsoft.com/office/drawing/2014/main" id="{DEA2C1A1-BED7-4994-B143-07ECA6592F70}"/>
              </a:ext>
            </a:extLst>
          </p:cNvPr>
          <p:cNvCxnSpPr/>
          <p:nvPr/>
        </p:nvCxnSpPr>
        <p:spPr bwMode="auto">
          <a:xfrm>
            <a:off x="2827085" y="3644086"/>
            <a:ext cx="5002632" cy="0"/>
          </a:xfrm>
          <a:prstGeom prst="line">
            <a:avLst/>
          </a:prstGeom>
          <a:noFill/>
          <a:ln w="28575" cap="flat" cmpd="sng" algn="ctr">
            <a:solidFill>
              <a:schemeClr val="bg1"/>
            </a:solidFill>
            <a:prstDash val="sysDot"/>
            <a:round/>
            <a:headEnd type="none" w="med" len="med"/>
            <a:tailEnd type="none" w="med" len="med"/>
          </a:ln>
          <a:effectLst/>
        </p:spPr>
      </p:cxnSp>
      <p:sp>
        <p:nvSpPr>
          <p:cNvPr id="154" name="TextBox 153">
            <a:extLst>
              <a:ext uri="{FF2B5EF4-FFF2-40B4-BE49-F238E27FC236}">
                <a16:creationId xmlns:a16="http://schemas.microsoft.com/office/drawing/2014/main" id="{4603494D-3F03-4259-A394-9F5BAB2C070B}"/>
              </a:ext>
            </a:extLst>
          </p:cNvPr>
          <p:cNvSpPr txBox="1"/>
          <p:nvPr/>
        </p:nvSpPr>
        <p:spPr bwMode="auto">
          <a:xfrm>
            <a:off x="3622642" y="1610257"/>
            <a:ext cx="642735"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800" b="1" dirty="0">
                <a:solidFill>
                  <a:schemeClr val="accent1"/>
                </a:solidFill>
                <a:latin typeface="Calibri" panose="020F0502020204030204" pitchFamily="34" charset="0"/>
              </a:rPr>
              <a:t>91%</a:t>
            </a:r>
            <a:br>
              <a:rPr lang="en-US" sz="1800" b="1" dirty="0">
                <a:solidFill>
                  <a:schemeClr val="bg1"/>
                </a:solidFill>
                <a:latin typeface="Calibri" panose="020F0502020204030204" pitchFamily="34" charset="0"/>
              </a:rPr>
            </a:br>
            <a:r>
              <a:rPr lang="en-US" sz="1800" b="1" dirty="0">
                <a:solidFill>
                  <a:schemeClr val="accent3"/>
                </a:solidFill>
                <a:latin typeface="Calibri" panose="020F0502020204030204" pitchFamily="34" charset="0"/>
              </a:rPr>
              <a:t>84%</a:t>
            </a:r>
          </a:p>
        </p:txBody>
      </p:sp>
      <p:sp>
        <p:nvSpPr>
          <p:cNvPr id="156" name="TextBox 155">
            <a:extLst>
              <a:ext uri="{FF2B5EF4-FFF2-40B4-BE49-F238E27FC236}">
                <a16:creationId xmlns:a16="http://schemas.microsoft.com/office/drawing/2014/main" id="{FEE50514-190D-4497-AA98-1F45CF4061DD}"/>
              </a:ext>
            </a:extLst>
          </p:cNvPr>
          <p:cNvSpPr txBox="1"/>
          <p:nvPr/>
        </p:nvSpPr>
        <p:spPr bwMode="auto">
          <a:xfrm>
            <a:off x="4704541" y="2163930"/>
            <a:ext cx="642735"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800" b="1" dirty="0">
                <a:solidFill>
                  <a:schemeClr val="accent1"/>
                </a:solidFill>
                <a:latin typeface="Calibri" panose="020F0502020204030204" pitchFamily="34" charset="0"/>
              </a:rPr>
              <a:t>73%</a:t>
            </a:r>
            <a:br>
              <a:rPr lang="en-US" sz="1800" b="1" dirty="0">
                <a:solidFill>
                  <a:schemeClr val="bg1"/>
                </a:solidFill>
                <a:latin typeface="Calibri" panose="020F0502020204030204" pitchFamily="34" charset="0"/>
              </a:rPr>
            </a:br>
            <a:r>
              <a:rPr lang="en-US" sz="1800" b="1" dirty="0">
                <a:solidFill>
                  <a:schemeClr val="accent3"/>
                </a:solidFill>
                <a:latin typeface="Calibri" panose="020F0502020204030204" pitchFamily="34" charset="0"/>
              </a:rPr>
              <a:t>61%</a:t>
            </a:r>
          </a:p>
        </p:txBody>
      </p:sp>
      <p:sp>
        <p:nvSpPr>
          <p:cNvPr id="158" name="TextBox 157">
            <a:extLst>
              <a:ext uri="{FF2B5EF4-FFF2-40B4-BE49-F238E27FC236}">
                <a16:creationId xmlns:a16="http://schemas.microsoft.com/office/drawing/2014/main" id="{ADE442AE-50FF-4B11-8B58-27A2A75A433B}"/>
              </a:ext>
            </a:extLst>
          </p:cNvPr>
          <p:cNvSpPr txBox="1"/>
          <p:nvPr/>
        </p:nvSpPr>
        <p:spPr bwMode="auto">
          <a:xfrm>
            <a:off x="5809830" y="2598413"/>
            <a:ext cx="642735"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800" b="1" dirty="0">
                <a:solidFill>
                  <a:schemeClr val="accent1"/>
                </a:solidFill>
                <a:latin typeface="Calibri" panose="020F0502020204030204" pitchFamily="34" charset="0"/>
              </a:rPr>
              <a:t>54%</a:t>
            </a:r>
            <a:br>
              <a:rPr lang="en-US" sz="1800" b="1" dirty="0">
                <a:solidFill>
                  <a:schemeClr val="bg1"/>
                </a:solidFill>
                <a:latin typeface="Calibri" panose="020F0502020204030204" pitchFamily="34" charset="0"/>
              </a:rPr>
            </a:br>
            <a:r>
              <a:rPr lang="en-US" sz="1800" b="1" dirty="0">
                <a:solidFill>
                  <a:schemeClr val="accent3"/>
                </a:solidFill>
                <a:latin typeface="Calibri" panose="020F0502020204030204" pitchFamily="34" charset="0"/>
              </a:rPr>
              <a:t>42%</a:t>
            </a:r>
          </a:p>
        </p:txBody>
      </p:sp>
      <p:sp>
        <p:nvSpPr>
          <p:cNvPr id="160" name="TextBox 159">
            <a:extLst>
              <a:ext uri="{FF2B5EF4-FFF2-40B4-BE49-F238E27FC236}">
                <a16:creationId xmlns:a16="http://schemas.microsoft.com/office/drawing/2014/main" id="{CA77A961-8609-4EF3-B307-19DB9D803F19}"/>
              </a:ext>
            </a:extLst>
          </p:cNvPr>
          <p:cNvSpPr txBox="1"/>
          <p:nvPr/>
        </p:nvSpPr>
        <p:spPr bwMode="auto">
          <a:xfrm>
            <a:off x="8117196" y="3975759"/>
            <a:ext cx="16121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800" b="1" dirty="0">
                <a:solidFill>
                  <a:schemeClr val="accent1"/>
                </a:solidFill>
                <a:latin typeface="Calibri" panose="020F0502020204030204" pitchFamily="34" charset="0"/>
              </a:rPr>
              <a:t>Olaparib</a:t>
            </a:r>
            <a:endParaRPr lang="en-US" sz="1800" b="1" dirty="0">
              <a:solidFill>
                <a:schemeClr val="accent3"/>
              </a:solidFill>
              <a:latin typeface="Calibri" panose="020F0502020204030204" pitchFamily="34" charset="0"/>
            </a:endParaRPr>
          </a:p>
        </p:txBody>
      </p:sp>
      <p:sp>
        <p:nvSpPr>
          <p:cNvPr id="162" name="TextBox 161">
            <a:extLst>
              <a:ext uri="{FF2B5EF4-FFF2-40B4-BE49-F238E27FC236}">
                <a16:creationId xmlns:a16="http://schemas.microsoft.com/office/drawing/2014/main" id="{F02C2033-8BCA-4CC6-B646-0C5B589C3A66}"/>
              </a:ext>
            </a:extLst>
          </p:cNvPr>
          <p:cNvSpPr txBox="1"/>
          <p:nvPr/>
        </p:nvSpPr>
        <p:spPr bwMode="auto">
          <a:xfrm>
            <a:off x="8117196" y="4567721"/>
            <a:ext cx="16121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800" b="1" dirty="0">
                <a:solidFill>
                  <a:schemeClr val="accent3"/>
                </a:solidFill>
                <a:latin typeface="Calibri" panose="020F0502020204030204" pitchFamily="34" charset="0"/>
              </a:rPr>
              <a:t>Control</a:t>
            </a:r>
          </a:p>
        </p:txBody>
      </p:sp>
      <p:cxnSp>
        <p:nvCxnSpPr>
          <p:cNvPr id="164" name="Straight Connector 163">
            <a:extLst>
              <a:ext uri="{FF2B5EF4-FFF2-40B4-BE49-F238E27FC236}">
                <a16:creationId xmlns:a16="http://schemas.microsoft.com/office/drawing/2014/main" id="{B477E4E0-928E-43DC-88BA-F48A174D9656}"/>
              </a:ext>
            </a:extLst>
          </p:cNvPr>
          <p:cNvCxnSpPr/>
          <p:nvPr/>
        </p:nvCxnSpPr>
        <p:spPr bwMode="auto">
          <a:xfrm>
            <a:off x="3926622" y="2173508"/>
            <a:ext cx="0" cy="3068478"/>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29E45FAC-09AA-4C9A-923D-A7B678CCFBF6}"/>
              </a:ext>
            </a:extLst>
          </p:cNvPr>
          <p:cNvCxnSpPr>
            <a:cxnSpLocks/>
          </p:cNvCxnSpPr>
          <p:nvPr/>
        </p:nvCxnSpPr>
        <p:spPr bwMode="auto">
          <a:xfrm flipH="1">
            <a:off x="5020291" y="2754861"/>
            <a:ext cx="0" cy="2560857"/>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62B9889E-333E-4166-B1C7-F37059D11D1E}"/>
              </a:ext>
            </a:extLst>
          </p:cNvPr>
          <p:cNvCxnSpPr>
            <a:cxnSpLocks/>
            <a:stCxn id="158" idx="2"/>
          </p:cNvCxnSpPr>
          <p:nvPr/>
        </p:nvCxnSpPr>
        <p:spPr bwMode="auto">
          <a:xfrm flipH="1">
            <a:off x="6123960" y="3189344"/>
            <a:ext cx="0" cy="2096634"/>
          </a:xfrm>
          <a:prstGeom prst="line">
            <a:avLst/>
          </a:prstGeom>
          <a:noFill/>
          <a:ln w="28575" cap="flat" cmpd="sng" algn="ctr">
            <a:solidFill>
              <a:schemeClr val="bg1"/>
            </a:solidFill>
            <a:prstDash val="solid"/>
            <a:round/>
            <a:headEnd type="none" w="med" len="med"/>
            <a:tailEnd type="none" w="med" len="med"/>
          </a:ln>
          <a:effectLst/>
        </p:spPr>
      </p:cxnSp>
      <p:sp>
        <p:nvSpPr>
          <p:cNvPr id="174" name="Oval 173">
            <a:extLst>
              <a:ext uri="{FF2B5EF4-FFF2-40B4-BE49-F238E27FC236}">
                <a16:creationId xmlns:a16="http://schemas.microsoft.com/office/drawing/2014/main" id="{6DC089BF-091B-4623-9963-D576164E49C7}"/>
              </a:ext>
            </a:extLst>
          </p:cNvPr>
          <p:cNvSpPr/>
          <p:nvPr/>
        </p:nvSpPr>
        <p:spPr bwMode="auto">
          <a:xfrm>
            <a:off x="3119820" y="2093890"/>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Oval 175">
            <a:extLst>
              <a:ext uri="{FF2B5EF4-FFF2-40B4-BE49-F238E27FC236}">
                <a16:creationId xmlns:a16="http://schemas.microsoft.com/office/drawing/2014/main" id="{4818432B-B938-4469-8582-E1D3386E1B40}"/>
              </a:ext>
            </a:extLst>
          </p:cNvPr>
          <p:cNvSpPr/>
          <p:nvPr/>
        </p:nvSpPr>
        <p:spPr bwMode="auto">
          <a:xfrm>
            <a:off x="3171599" y="2102516"/>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Oval 177">
            <a:extLst>
              <a:ext uri="{FF2B5EF4-FFF2-40B4-BE49-F238E27FC236}">
                <a16:creationId xmlns:a16="http://schemas.microsoft.com/office/drawing/2014/main" id="{9348FE98-944D-4B53-A273-61296A3C98CB}"/>
              </a:ext>
            </a:extLst>
          </p:cNvPr>
          <p:cNvSpPr/>
          <p:nvPr/>
        </p:nvSpPr>
        <p:spPr bwMode="auto">
          <a:xfrm>
            <a:off x="3577020" y="2174613"/>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Oval 179">
            <a:extLst>
              <a:ext uri="{FF2B5EF4-FFF2-40B4-BE49-F238E27FC236}">
                <a16:creationId xmlns:a16="http://schemas.microsoft.com/office/drawing/2014/main" id="{923194FF-02CB-4569-A963-CC03176FD0C0}"/>
              </a:ext>
            </a:extLst>
          </p:cNvPr>
          <p:cNvSpPr/>
          <p:nvPr/>
        </p:nvSpPr>
        <p:spPr bwMode="auto">
          <a:xfrm>
            <a:off x="3800858" y="2214228"/>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Oval 181">
            <a:extLst>
              <a:ext uri="{FF2B5EF4-FFF2-40B4-BE49-F238E27FC236}">
                <a16:creationId xmlns:a16="http://schemas.microsoft.com/office/drawing/2014/main" id="{0F31E0B0-DE57-48EA-9605-05761630056C}"/>
              </a:ext>
            </a:extLst>
          </p:cNvPr>
          <p:cNvSpPr/>
          <p:nvPr/>
        </p:nvSpPr>
        <p:spPr bwMode="auto">
          <a:xfrm>
            <a:off x="3362593" y="2139710"/>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Oval 183">
            <a:extLst>
              <a:ext uri="{FF2B5EF4-FFF2-40B4-BE49-F238E27FC236}">
                <a16:creationId xmlns:a16="http://schemas.microsoft.com/office/drawing/2014/main" id="{92ADC39A-0BD0-4957-9500-D605CF9A97CB}"/>
              </a:ext>
            </a:extLst>
          </p:cNvPr>
          <p:cNvSpPr/>
          <p:nvPr/>
        </p:nvSpPr>
        <p:spPr bwMode="auto">
          <a:xfrm>
            <a:off x="3395493" y="2137378"/>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Oval 185">
            <a:extLst>
              <a:ext uri="{FF2B5EF4-FFF2-40B4-BE49-F238E27FC236}">
                <a16:creationId xmlns:a16="http://schemas.microsoft.com/office/drawing/2014/main" id="{E96F4EFE-A019-46E2-9B47-8BB943B77122}"/>
              </a:ext>
            </a:extLst>
          </p:cNvPr>
          <p:cNvSpPr/>
          <p:nvPr/>
        </p:nvSpPr>
        <p:spPr bwMode="auto">
          <a:xfrm>
            <a:off x="4067060" y="2327317"/>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Oval 187">
            <a:extLst>
              <a:ext uri="{FF2B5EF4-FFF2-40B4-BE49-F238E27FC236}">
                <a16:creationId xmlns:a16="http://schemas.microsoft.com/office/drawing/2014/main" id="{957C033A-84D8-4553-B733-BB5115215EE8}"/>
              </a:ext>
            </a:extLst>
          </p:cNvPr>
          <p:cNvSpPr/>
          <p:nvPr/>
        </p:nvSpPr>
        <p:spPr bwMode="auto">
          <a:xfrm>
            <a:off x="4205288" y="2354935"/>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Oval 189">
            <a:extLst>
              <a:ext uri="{FF2B5EF4-FFF2-40B4-BE49-F238E27FC236}">
                <a16:creationId xmlns:a16="http://schemas.microsoft.com/office/drawing/2014/main" id="{24167373-2462-4611-9D73-FCE310893631}"/>
              </a:ext>
            </a:extLst>
          </p:cNvPr>
          <p:cNvSpPr/>
          <p:nvPr/>
        </p:nvSpPr>
        <p:spPr bwMode="auto">
          <a:xfrm>
            <a:off x="4683912" y="2648470"/>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Oval 191">
            <a:extLst>
              <a:ext uri="{FF2B5EF4-FFF2-40B4-BE49-F238E27FC236}">
                <a16:creationId xmlns:a16="http://schemas.microsoft.com/office/drawing/2014/main" id="{B1047F13-E191-44CE-B1E7-969E93F748DC}"/>
              </a:ext>
            </a:extLst>
          </p:cNvPr>
          <p:cNvSpPr/>
          <p:nvPr/>
        </p:nvSpPr>
        <p:spPr bwMode="auto">
          <a:xfrm>
            <a:off x="4732794" y="2648469"/>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Oval 193">
            <a:extLst>
              <a:ext uri="{FF2B5EF4-FFF2-40B4-BE49-F238E27FC236}">
                <a16:creationId xmlns:a16="http://schemas.microsoft.com/office/drawing/2014/main" id="{343C33C1-87CF-4AFF-AADA-362096B2E377}"/>
              </a:ext>
            </a:extLst>
          </p:cNvPr>
          <p:cNvSpPr/>
          <p:nvPr/>
        </p:nvSpPr>
        <p:spPr bwMode="auto">
          <a:xfrm>
            <a:off x="4851348" y="2771503"/>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Oval 195">
            <a:extLst>
              <a:ext uri="{FF2B5EF4-FFF2-40B4-BE49-F238E27FC236}">
                <a16:creationId xmlns:a16="http://schemas.microsoft.com/office/drawing/2014/main" id="{8D2C3175-1239-4A4C-B629-A36E4F1CF1EA}"/>
              </a:ext>
            </a:extLst>
          </p:cNvPr>
          <p:cNvSpPr/>
          <p:nvPr/>
        </p:nvSpPr>
        <p:spPr bwMode="auto">
          <a:xfrm>
            <a:off x="5185653" y="2952391"/>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Oval 197">
            <a:extLst>
              <a:ext uri="{FF2B5EF4-FFF2-40B4-BE49-F238E27FC236}">
                <a16:creationId xmlns:a16="http://schemas.microsoft.com/office/drawing/2014/main" id="{25D410CA-D40A-42EB-A320-2B7840241F27}"/>
              </a:ext>
            </a:extLst>
          </p:cNvPr>
          <p:cNvSpPr/>
          <p:nvPr/>
        </p:nvSpPr>
        <p:spPr bwMode="auto">
          <a:xfrm>
            <a:off x="4982426" y="2860467"/>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Oval 199">
            <a:extLst>
              <a:ext uri="{FF2B5EF4-FFF2-40B4-BE49-F238E27FC236}">
                <a16:creationId xmlns:a16="http://schemas.microsoft.com/office/drawing/2014/main" id="{F64C35FC-9470-4F56-892C-B2FC78D72A6C}"/>
              </a:ext>
            </a:extLst>
          </p:cNvPr>
          <p:cNvSpPr/>
          <p:nvPr/>
        </p:nvSpPr>
        <p:spPr bwMode="auto">
          <a:xfrm>
            <a:off x="5483825" y="3057112"/>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Oval 201">
            <a:extLst>
              <a:ext uri="{FF2B5EF4-FFF2-40B4-BE49-F238E27FC236}">
                <a16:creationId xmlns:a16="http://schemas.microsoft.com/office/drawing/2014/main" id="{F4C71915-142C-4486-9629-831998C2F454}"/>
              </a:ext>
            </a:extLst>
          </p:cNvPr>
          <p:cNvSpPr/>
          <p:nvPr/>
        </p:nvSpPr>
        <p:spPr bwMode="auto">
          <a:xfrm>
            <a:off x="5704668" y="3146278"/>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Oval 203">
            <a:extLst>
              <a:ext uri="{FF2B5EF4-FFF2-40B4-BE49-F238E27FC236}">
                <a16:creationId xmlns:a16="http://schemas.microsoft.com/office/drawing/2014/main" id="{D9EB13F0-9D15-4BC6-932F-19ED262315BD}"/>
              </a:ext>
            </a:extLst>
          </p:cNvPr>
          <p:cNvSpPr/>
          <p:nvPr/>
        </p:nvSpPr>
        <p:spPr bwMode="auto">
          <a:xfrm>
            <a:off x="5800568" y="3212469"/>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Oval 205">
            <a:extLst>
              <a:ext uri="{FF2B5EF4-FFF2-40B4-BE49-F238E27FC236}">
                <a16:creationId xmlns:a16="http://schemas.microsoft.com/office/drawing/2014/main" id="{61C460DC-628D-4687-8B62-06BA59D5812E}"/>
              </a:ext>
            </a:extLst>
          </p:cNvPr>
          <p:cNvSpPr/>
          <p:nvPr/>
        </p:nvSpPr>
        <p:spPr bwMode="auto">
          <a:xfrm>
            <a:off x="5836842" y="3219344"/>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Oval 207">
            <a:extLst>
              <a:ext uri="{FF2B5EF4-FFF2-40B4-BE49-F238E27FC236}">
                <a16:creationId xmlns:a16="http://schemas.microsoft.com/office/drawing/2014/main" id="{5E19EEA5-866C-4CD3-B552-EC0D3342A70C}"/>
              </a:ext>
            </a:extLst>
          </p:cNvPr>
          <p:cNvSpPr/>
          <p:nvPr/>
        </p:nvSpPr>
        <p:spPr bwMode="auto">
          <a:xfrm>
            <a:off x="5909922" y="3265710"/>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Oval 209">
            <a:extLst>
              <a:ext uri="{FF2B5EF4-FFF2-40B4-BE49-F238E27FC236}">
                <a16:creationId xmlns:a16="http://schemas.microsoft.com/office/drawing/2014/main" id="{3F7F60EF-C2CA-4C30-825A-9DB8F074218D}"/>
              </a:ext>
            </a:extLst>
          </p:cNvPr>
          <p:cNvSpPr/>
          <p:nvPr/>
        </p:nvSpPr>
        <p:spPr bwMode="auto">
          <a:xfrm>
            <a:off x="5972238" y="3318055"/>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Oval 211">
            <a:extLst>
              <a:ext uri="{FF2B5EF4-FFF2-40B4-BE49-F238E27FC236}">
                <a16:creationId xmlns:a16="http://schemas.microsoft.com/office/drawing/2014/main" id="{29AFF58F-502F-409B-A812-F88DEBA48203}"/>
              </a:ext>
            </a:extLst>
          </p:cNvPr>
          <p:cNvSpPr/>
          <p:nvPr/>
        </p:nvSpPr>
        <p:spPr bwMode="auto">
          <a:xfrm>
            <a:off x="5890799" y="3289443"/>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Oval 213">
            <a:extLst>
              <a:ext uri="{FF2B5EF4-FFF2-40B4-BE49-F238E27FC236}">
                <a16:creationId xmlns:a16="http://schemas.microsoft.com/office/drawing/2014/main" id="{F62AD341-4C8F-482B-A1FC-A1ED0D99F540}"/>
              </a:ext>
            </a:extLst>
          </p:cNvPr>
          <p:cNvSpPr/>
          <p:nvPr/>
        </p:nvSpPr>
        <p:spPr bwMode="auto">
          <a:xfrm>
            <a:off x="6058966" y="3442149"/>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Oval 215">
            <a:extLst>
              <a:ext uri="{FF2B5EF4-FFF2-40B4-BE49-F238E27FC236}">
                <a16:creationId xmlns:a16="http://schemas.microsoft.com/office/drawing/2014/main" id="{2488A0F2-C6F8-49CB-A53A-F1296D2D0C05}"/>
              </a:ext>
            </a:extLst>
          </p:cNvPr>
          <p:cNvSpPr/>
          <p:nvPr/>
        </p:nvSpPr>
        <p:spPr bwMode="auto">
          <a:xfrm>
            <a:off x="6076729" y="3483488"/>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Oval 217">
            <a:extLst>
              <a:ext uri="{FF2B5EF4-FFF2-40B4-BE49-F238E27FC236}">
                <a16:creationId xmlns:a16="http://schemas.microsoft.com/office/drawing/2014/main" id="{9753ED9A-31A9-41A9-8792-957452740170}"/>
              </a:ext>
            </a:extLst>
          </p:cNvPr>
          <p:cNvSpPr/>
          <p:nvPr/>
        </p:nvSpPr>
        <p:spPr bwMode="auto">
          <a:xfrm>
            <a:off x="6171192" y="3583269"/>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Oval 219">
            <a:extLst>
              <a:ext uri="{FF2B5EF4-FFF2-40B4-BE49-F238E27FC236}">
                <a16:creationId xmlns:a16="http://schemas.microsoft.com/office/drawing/2014/main" id="{974B97E1-C03F-4B17-8045-398DCE73C038}"/>
              </a:ext>
            </a:extLst>
          </p:cNvPr>
          <p:cNvSpPr/>
          <p:nvPr/>
        </p:nvSpPr>
        <p:spPr bwMode="auto">
          <a:xfrm>
            <a:off x="6220074" y="3583268"/>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Oval 221">
            <a:extLst>
              <a:ext uri="{FF2B5EF4-FFF2-40B4-BE49-F238E27FC236}">
                <a16:creationId xmlns:a16="http://schemas.microsoft.com/office/drawing/2014/main" id="{8C9D398A-88C7-4F36-B794-2388B5B9C050}"/>
              </a:ext>
            </a:extLst>
          </p:cNvPr>
          <p:cNvSpPr/>
          <p:nvPr/>
        </p:nvSpPr>
        <p:spPr bwMode="auto">
          <a:xfrm>
            <a:off x="6268956" y="3575823"/>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Oval 223">
            <a:extLst>
              <a:ext uri="{FF2B5EF4-FFF2-40B4-BE49-F238E27FC236}">
                <a16:creationId xmlns:a16="http://schemas.microsoft.com/office/drawing/2014/main" id="{A2996351-B070-41F9-9AFC-06B8F7A99898}"/>
              </a:ext>
            </a:extLst>
          </p:cNvPr>
          <p:cNvSpPr/>
          <p:nvPr/>
        </p:nvSpPr>
        <p:spPr bwMode="auto">
          <a:xfrm>
            <a:off x="6299370" y="3598312"/>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Oval 225">
            <a:extLst>
              <a:ext uri="{FF2B5EF4-FFF2-40B4-BE49-F238E27FC236}">
                <a16:creationId xmlns:a16="http://schemas.microsoft.com/office/drawing/2014/main" id="{B92496ED-6B21-4408-80B5-71F6F910F5CD}"/>
              </a:ext>
            </a:extLst>
          </p:cNvPr>
          <p:cNvSpPr/>
          <p:nvPr/>
        </p:nvSpPr>
        <p:spPr bwMode="auto">
          <a:xfrm>
            <a:off x="6344155" y="3603382"/>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Oval 227">
            <a:extLst>
              <a:ext uri="{FF2B5EF4-FFF2-40B4-BE49-F238E27FC236}">
                <a16:creationId xmlns:a16="http://schemas.microsoft.com/office/drawing/2014/main" id="{7630F96E-89B5-43BE-8F2C-95213BE91500}"/>
              </a:ext>
            </a:extLst>
          </p:cNvPr>
          <p:cNvSpPr/>
          <p:nvPr/>
        </p:nvSpPr>
        <p:spPr bwMode="auto">
          <a:xfrm>
            <a:off x="6502315" y="3670831"/>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0" name="Oval 229">
            <a:extLst>
              <a:ext uri="{FF2B5EF4-FFF2-40B4-BE49-F238E27FC236}">
                <a16:creationId xmlns:a16="http://schemas.microsoft.com/office/drawing/2014/main" id="{56431662-707F-4269-A51B-2975A10ACDF4}"/>
              </a:ext>
            </a:extLst>
          </p:cNvPr>
          <p:cNvSpPr/>
          <p:nvPr/>
        </p:nvSpPr>
        <p:spPr bwMode="auto">
          <a:xfrm>
            <a:off x="6629332" y="3774588"/>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2" name="Oval 231">
            <a:extLst>
              <a:ext uri="{FF2B5EF4-FFF2-40B4-BE49-F238E27FC236}">
                <a16:creationId xmlns:a16="http://schemas.microsoft.com/office/drawing/2014/main" id="{4E682E58-85FF-41D0-ACB4-59F587666609}"/>
              </a:ext>
            </a:extLst>
          </p:cNvPr>
          <p:cNvSpPr/>
          <p:nvPr/>
        </p:nvSpPr>
        <p:spPr bwMode="auto">
          <a:xfrm>
            <a:off x="6709825" y="3774588"/>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4" name="Oval 233">
            <a:extLst>
              <a:ext uri="{FF2B5EF4-FFF2-40B4-BE49-F238E27FC236}">
                <a16:creationId xmlns:a16="http://schemas.microsoft.com/office/drawing/2014/main" id="{9E8FEDA2-DBC5-40A6-8D1C-3F247DCD32DA}"/>
              </a:ext>
            </a:extLst>
          </p:cNvPr>
          <p:cNvSpPr/>
          <p:nvPr/>
        </p:nvSpPr>
        <p:spPr bwMode="auto">
          <a:xfrm>
            <a:off x="6802087" y="3823470"/>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6" name="Oval 235">
            <a:extLst>
              <a:ext uri="{FF2B5EF4-FFF2-40B4-BE49-F238E27FC236}">
                <a16:creationId xmlns:a16="http://schemas.microsoft.com/office/drawing/2014/main" id="{EE603CBB-5FFC-4CFB-B4F7-3CAD84BEF16E}"/>
              </a:ext>
            </a:extLst>
          </p:cNvPr>
          <p:cNvSpPr/>
          <p:nvPr/>
        </p:nvSpPr>
        <p:spPr bwMode="auto">
          <a:xfrm>
            <a:off x="6864333" y="3818590"/>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8" name="Oval 237">
            <a:extLst>
              <a:ext uri="{FF2B5EF4-FFF2-40B4-BE49-F238E27FC236}">
                <a16:creationId xmlns:a16="http://schemas.microsoft.com/office/drawing/2014/main" id="{B377C1D4-97FF-46E6-9DD4-9C4C160D1BAB}"/>
              </a:ext>
            </a:extLst>
          </p:cNvPr>
          <p:cNvSpPr/>
          <p:nvPr/>
        </p:nvSpPr>
        <p:spPr bwMode="auto">
          <a:xfrm>
            <a:off x="6935237" y="3812362"/>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0" name="Oval 239">
            <a:extLst>
              <a:ext uri="{FF2B5EF4-FFF2-40B4-BE49-F238E27FC236}">
                <a16:creationId xmlns:a16="http://schemas.microsoft.com/office/drawing/2014/main" id="{ECC84635-2BE7-4899-969D-D46527C094E5}"/>
              </a:ext>
            </a:extLst>
          </p:cNvPr>
          <p:cNvSpPr/>
          <p:nvPr/>
        </p:nvSpPr>
        <p:spPr bwMode="auto">
          <a:xfrm>
            <a:off x="6960345" y="3851825"/>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2" name="Oval 241">
            <a:extLst>
              <a:ext uri="{FF2B5EF4-FFF2-40B4-BE49-F238E27FC236}">
                <a16:creationId xmlns:a16="http://schemas.microsoft.com/office/drawing/2014/main" id="{1B9D40CC-4E54-478A-BA99-4B83C62A2AD1}"/>
              </a:ext>
            </a:extLst>
          </p:cNvPr>
          <p:cNvSpPr/>
          <p:nvPr/>
        </p:nvSpPr>
        <p:spPr bwMode="auto">
          <a:xfrm>
            <a:off x="7011082" y="3851825"/>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4" name="Oval 243">
            <a:extLst>
              <a:ext uri="{FF2B5EF4-FFF2-40B4-BE49-F238E27FC236}">
                <a16:creationId xmlns:a16="http://schemas.microsoft.com/office/drawing/2014/main" id="{EFA6B9DB-A2B0-449A-B054-3A930F180A91}"/>
              </a:ext>
            </a:extLst>
          </p:cNvPr>
          <p:cNvSpPr/>
          <p:nvPr/>
        </p:nvSpPr>
        <p:spPr bwMode="auto">
          <a:xfrm>
            <a:off x="7089023" y="3881565"/>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6" name="Oval 245">
            <a:extLst>
              <a:ext uri="{FF2B5EF4-FFF2-40B4-BE49-F238E27FC236}">
                <a16:creationId xmlns:a16="http://schemas.microsoft.com/office/drawing/2014/main" id="{8B6447DD-5977-4596-8F8D-717A95693A12}"/>
              </a:ext>
            </a:extLst>
          </p:cNvPr>
          <p:cNvSpPr/>
          <p:nvPr/>
        </p:nvSpPr>
        <p:spPr bwMode="auto">
          <a:xfrm>
            <a:off x="7165590" y="3930447"/>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8" name="Oval 247">
            <a:extLst>
              <a:ext uri="{FF2B5EF4-FFF2-40B4-BE49-F238E27FC236}">
                <a16:creationId xmlns:a16="http://schemas.microsoft.com/office/drawing/2014/main" id="{60C83821-FB0E-4D15-921F-BAED7E46323A}"/>
              </a:ext>
            </a:extLst>
          </p:cNvPr>
          <p:cNvSpPr/>
          <p:nvPr/>
        </p:nvSpPr>
        <p:spPr bwMode="auto">
          <a:xfrm>
            <a:off x="7203627" y="3972525"/>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0" name="Oval 249">
            <a:extLst>
              <a:ext uri="{FF2B5EF4-FFF2-40B4-BE49-F238E27FC236}">
                <a16:creationId xmlns:a16="http://schemas.microsoft.com/office/drawing/2014/main" id="{9EF0162F-8023-4AA7-996E-F666A96C3EFB}"/>
              </a:ext>
            </a:extLst>
          </p:cNvPr>
          <p:cNvSpPr/>
          <p:nvPr/>
        </p:nvSpPr>
        <p:spPr bwMode="auto">
          <a:xfrm>
            <a:off x="7252509" y="4010669"/>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2" name="Oval 251">
            <a:extLst>
              <a:ext uri="{FF2B5EF4-FFF2-40B4-BE49-F238E27FC236}">
                <a16:creationId xmlns:a16="http://schemas.microsoft.com/office/drawing/2014/main" id="{93152801-5E4E-4F1F-932A-053211722D13}"/>
              </a:ext>
            </a:extLst>
          </p:cNvPr>
          <p:cNvSpPr/>
          <p:nvPr/>
        </p:nvSpPr>
        <p:spPr bwMode="auto">
          <a:xfrm>
            <a:off x="7339003" y="4048813"/>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4" name="Oval 253">
            <a:extLst>
              <a:ext uri="{FF2B5EF4-FFF2-40B4-BE49-F238E27FC236}">
                <a16:creationId xmlns:a16="http://schemas.microsoft.com/office/drawing/2014/main" id="{ECE68B48-1C48-40B6-B487-3D9D658430C5}"/>
              </a:ext>
            </a:extLst>
          </p:cNvPr>
          <p:cNvSpPr/>
          <p:nvPr/>
        </p:nvSpPr>
        <p:spPr bwMode="auto">
          <a:xfrm>
            <a:off x="7394488" y="4048166"/>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6" name="Oval 255">
            <a:extLst>
              <a:ext uri="{FF2B5EF4-FFF2-40B4-BE49-F238E27FC236}">
                <a16:creationId xmlns:a16="http://schemas.microsoft.com/office/drawing/2014/main" id="{B666A2F0-6F1D-492A-B158-BAA9D8839887}"/>
              </a:ext>
            </a:extLst>
          </p:cNvPr>
          <p:cNvSpPr/>
          <p:nvPr/>
        </p:nvSpPr>
        <p:spPr bwMode="auto">
          <a:xfrm>
            <a:off x="8892771" y="4376740"/>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8" name="Oval 257">
            <a:extLst>
              <a:ext uri="{FF2B5EF4-FFF2-40B4-BE49-F238E27FC236}">
                <a16:creationId xmlns:a16="http://schemas.microsoft.com/office/drawing/2014/main" id="{F00DF646-8039-44B8-9E77-5AAE80C8C9E6}"/>
              </a:ext>
            </a:extLst>
          </p:cNvPr>
          <p:cNvSpPr/>
          <p:nvPr/>
        </p:nvSpPr>
        <p:spPr bwMode="auto">
          <a:xfrm>
            <a:off x="8295826" y="4375857"/>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0" name="Oval 259">
            <a:extLst>
              <a:ext uri="{FF2B5EF4-FFF2-40B4-BE49-F238E27FC236}">
                <a16:creationId xmlns:a16="http://schemas.microsoft.com/office/drawing/2014/main" id="{2325159D-443F-4605-B965-89FC0B81F045}"/>
              </a:ext>
            </a:extLst>
          </p:cNvPr>
          <p:cNvSpPr/>
          <p:nvPr/>
        </p:nvSpPr>
        <p:spPr bwMode="auto">
          <a:xfrm>
            <a:off x="8066130" y="4362117"/>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2" name="Oval 261">
            <a:extLst>
              <a:ext uri="{FF2B5EF4-FFF2-40B4-BE49-F238E27FC236}">
                <a16:creationId xmlns:a16="http://schemas.microsoft.com/office/drawing/2014/main" id="{2B2CB89A-31C9-4026-AAB2-A01FD8696FFC}"/>
              </a:ext>
            </a:extLst>
          </p:cNvPr>
          <p:cNvSpPr/>
          <p:nvPr/>
        </p:nvSpPr>
        <p:spPr bwMode="auto">
          <a:xfrm>
            <a:off x="8250388" y="4376740"/>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4" name="Oval 263">
            <a:extLst>
              <a:ext uri="{FF2B5EF4-FFF2-40B4-BE49-F238E27FC236}">
                <a16:creationId xmlns:a16="http://schemas.microsoft.com/office/drawing/2014/main" id="{0D08B340-F13C-4526-90DA-3EDC0A96061F}"/>
              </a:ext>
            </a:extLst>
          </p:cNvPr>
          <p:cNvSpPr/>
          <p:nvPr/>
        </p:nvSpPr>
        <p:spPr bwMode="auto">
          <a:xfrm>
            <a:off x="8019431" y="4366516"/>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6" name="Oval 265">
            <a:extLst>
              <a:ext uri="{FF2B5EF4-FFF2-40B4-BE49-F238E27FC236}">
                <a16:creationId xmlns:a16="http://schemas.microsoft.com/office/drawing/2014/main" id="{78273DCD-62B3-4B8A-8D99-C7B19247D266}"/>
              </a:ext>
            </a:extLst>
          </p:cNvPr>
          <p:cNvSpPr/>
          <p:nvPr/>
        </p:nvSpPr>
        <p:spPr bwMode="auto">
          <a:xfrm>
            <a:off x="7438702" y="4107661"/>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8" name="Oval 267">
            <a:extLst>
              <a:ext uri="{FF2B5EF4-FFF2-40B4-BE49-F238E27FC236}">
                <a16:creationId xmlns:a16="http://schemas.microsoft.com/office/drawing/2014/main" id="{553579CA-889E-4876-ADBD-038908349A3F}"/>
              </a:ext>
            </a:extLst>
          </p:cNvPr>
          <p:cNvSpPr/>
          <p:nvPr/>
        </p:nvSpPr>
        <p:spPr bwMode="auto">
          <a:xfrm>
            <a:off x="7557902" y="4150230"/>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0" name="Oval 269">
            <a:extLst>
              <a:ext uri="{FF2B5EF4-FFF2-40B4-BE49-F238E27FC236}">
                <a16:creationId xmlns:a16="http://schemas.microsoft.com/office/drawing/2014/main" id="{2689E6BE-DEC3-4865-98CA-F3C3AC2D5FF0}"/>
              </a:ext>
            </a:extLst>
          </p:cNvPr>
          <p:cNvSpPr/>
          <p:nvPr/>
        </p:nvSpPr>
        <p:spPr bwMode="auto">
          <a:xfrm>
            <a:off x="7629102" y="4152207"/>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2" name="Oval 271">
            <a:extLst>
              <a:ext uri="{FF2B5EF4-FFF2-40B4-BE49-F238E27FC236}">
                <a16:creationId xmlns:a16="http://schemas.microsoft.com/office/drawing/2014/main" id="{86E87E27-43AC-4092-AA68-CDF778C76E13}"/>
              </a:ext>
            </a:extLst>
          </p:cNvPr>
          <p:cNvSpPr/>
          <p:nvPr/>
        </p:nvSpPr>
        <p:spPr bwMode="auto">
          <a:xfrm>
            <a:off x="7517050" y="4156543"/>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4" name="Oval 273">
            <a:extLst>
              <a:ext uri="{FF2B5EF4-FFF2-40B4-BE49-F238E27FC236}">
                <a16:creationId xmlns:a16="http://schemas.microsoft.com/office/drawing/2014/main" id="{FC037BD0-BC5E-45A0-A9C0-A5EDDEB847F4}"/>
              </a:ext>
            </a:extLst>
          </p:cNvPr>
          <p:cNvSpPr/>
          <p:nvPr/>
        </p:nvSpPr>
        <p:spPr bwMode="auto">
          <a:xfrm>
            <a:off x="7693163" y="4238159"/>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6" name="Oval 275">
            <a:extLst>
              <a:ext uri="{FF2B5EF4-FFF2-40B4-BE49-F238E27FC236}">
                <a16:creationId xmlns:a16="http://schemas.microsoft.com/office/drawing/2014/main" id="{A1DA4BC1-E642-4F5E-956F-5C7447480B46}"/>
              </a:ext>
            </a:extLst>
          </p:cNvPr>
          <p:cNvSpPr/>
          <p:nvPr/>
        </p:nvSpPr>
        <p:spPr bwMode="auto">
          <a:xfrm>
            <a:off x="7738586" y="4233271"/>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8" name="Oval 277">
            <a:extLst>
              <a:ext uri="{FF2B5EF4-FFF2-40B4-BE49-F238E27FC236}">
                <a16:creationId xmlns:a16="http://schemas.microsoft.com/office/drawing/2014/main" id="{CA7C6838-9D67-44B8-8807-5933FFFE33FF}"/>
              </a:ext>
            </a:extLst>
          </p:cNvPr>
          <p:cNvSpPr/>
          <p:nvPr/>
        </p:nvSpPr>
        <p:spPr bwMode="auto">
          <a:xfrm>
            <a:off x="7846981" y="4233270"/>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0" name="Oval 279">
            <a:extLst>
              <a:ext uri="{FF2B5EF4-FFF2-40B4-BE49-F238E27FC236}">
                <a16:creationId xmlns:a16="http://schemas.microsoft.com/office/drawing/2014/main" id="{5AB5E194-2C24-494A-903B-74FB80EF92CD}"/>
              </a:ext>
            </a:extLst>
          </p:cNvPr>
          <p:cNvSpPr/>
          <p:nvPr/>
        </p:nvSpPr>
        <p:spPr bwMode="auto">
          <a:xfrm>
            <a:off x="7893522" y="4233269"/>
            <a:ext cx="97765" cy="97765"/>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4" name="Oval 283">
            <a:extLst>
              <a:ext uri="{FF2B5EF4-FFF2-40B4-BE49-F238E27FC236}">
                <a16:creationId xmlns:a16="http://schemas.microsoft.com/office/drawing/2014/main" id="{AFB5A5BB-B9FC-4BE0-AE2E-8E89E046EA02}"/>
              </a:ext>
            </a:extLst>
          </p:cNvPr>
          <p:cNvSpPr/>
          <p:nvPr/>
        </p:nvSpPr>
        <p:spPr bwMode="auto">
          <a:xfrm>
            <a:off x="2966383" y="1975770"/>
            <a:ext cx="97765" cy="97765"/>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6" name="Oval 285">
            <a:extLst>
              <a:ext uri="{FF2B5EF4-FFF2-40B4-BE49-F238E27FC236}">
                <a16:creationId xmlns:a16="http://schemas.microsoft.com/office/drawing/2014/main" id="{43350CE5-8625-407C-B64B-564487DB9104}"/>
              </a:ext>
            </a:extLst>
          </p:cNvPr>
          <p:cNvSpPr/>
          <p:nvPr/>
        </p:nvSpPr>
        <p:spPr bwMode="auto">
          <a:xfrm>
            <a:off x="5832682" y="3760212"/>
            <a:ext cx="97765" cy="97765"/>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8" name="Oval 287">
            <a:extLst>
              <a:ext uri="{FF2B5EF4-FFF2-40B4-BE49-F238E27FC236}">
                <a16:creationId xmlns:a16="http://schemas.microsoft.com/office/drawing/2014/main" id="{54EE0261-D318-4262-886E-6DC9810763DC}"/>
              </a:ext>
            </a:extLst>
          </p:cNvPr>
          <p:cNvSpPr/>
          <p:nvPr/>
        </p:nvSpPr>
        <p:spPr bwMode="auto">
          <a:xfrm>
            <a:off x="7178676" y="4352301"/>
            <a:ext cx="97765" cy="97765"/>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0" name="Oval 289">
            <a:extLst>
              <a:ext uri="{FF2B5EF4-FFF2-40B4-BE49-F238E27FC236}">
                <a16:creationId xmlns:a16="http://schemas.microsoft.com/office/drawing/2014/main" id="{5665D2FB-5F65-4AC9-B61E-B48CC254ADCE}"/>
              </a:ext>
            </a:extLst>
          </p:cNvPr>
          <p:cNvSpPr/>
          <p:nvPr/>
        </p:nvSpPr>
        <p:spPr bwMode="auto">
          <a:xfrm>
            <a:off x="7323744" y="4357796"/>
            <a:ext cx="97765" cy="97765"/>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2" name="Oval 291">
            <a:extLst>
              <a:ext uri="{FF2B5EF4-FFF2-40B4-BE49-F238E27FC236}">
                <a16:creationId xmlns:a16="http://schemas.microsoft.com/office/drawing/2014/main" id="{2140AE98-0754-490D-996E-C66A3C4C40F7}"/>
              </a:ext>
            </a:extLst>
          </p:cNvPr>
          <p:cNvSpPr/>
          <p:nvPr/>
        </p:nvSpPr>
        <p:spPr bwMode="auto">
          <a:xfrm>
            <a:off x="6200528" y="3893766"/>
            <a:ext cx="97765" cy="97765"/>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4" name="Oval 293">
            <a:extLst>
              <a:ext uri="{FF2B5EF4-FFF2-40B4-BE49-F238E27FC236}">
                <a16:creationId xmlns:a16="http://schemas.microsoft.com/office/drawing/2014/main" id="{35AC73B8-2ED2-41CF-A4EE-5EF1A8740EA5}"/>
              </a:ext>
            </a:extLst>
          </p:cNvPr>
          <p:cNvSpPr/>
          <p:nvPr/>
        </p:nvSpPr>
        <p:spPr bwMode="auto">
          <a:xfrm>
            <a:off x="6257445" y="3999283"/>
            <a:ext cx="97765" cy="97765"/>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6" name="Oval 295">
            <a:extLst>
              <a:ext uri="{FF2B5EF4-FFF2-40B4-BE49-F238E27FC236}">
                <a16:creationId xmlns:a16="http://schemas.microsoft.com/office/drawing/2014/main" id="{05429731-B60B-4BE1-8BB5-0DD1EBDF2376}"/>
              </a:ext>
            </a:extLst>
          </p:cNvPr>
          <p:cNvSpPr/>
          <p:nvPr/>
        </p:nvSpPr>
        <p:spPr bwMode="auto">
          <a:xfrm>
            <a:off x="8781492" y="4447401"/>
            <a:ext cx="97765" cy="97765"/>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8" name="Oval 297">
            <a:extLst>
              <a:ext uri="{FF2B5EF4-FFF2-40B4-BE49-F238E27FC236}">
                <a16:creationId xmlns:a16="http://schemas.microsoft.com/office/drawing/2014/main" id="{FA01F838-E619-4BCF-B3CB-BCCD3A9281C2}"/>
              </a:ext>
            </a:extLst>
          </p:cNvPr>
          <p:cNvSpPr/>
          <p:nvPr/>
        </p:nvSpPr>
        <p:spPr bwMode="auto">
          <a:xfrm>
            <a:off x="6338358" y="4054543"/>
            <a:ext cx="97765" cy="97765"/>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0" name="Oval 299">
            <a:extLst>
              <a:ext uri="{FF2B5EF4-FFF2-40B4-BE49-F238E27FC236}">
                <a16:creationId xmlns:a16="http://schemas.microsoft.com/office/drawing/2014/main" id="{913D2DFD-BEB6-4171-A440-ADC69219CB94}"/>
              </a:ext>
            </a:extLst>
          </p:cNvPr>
          <p:cNvSpPr/>
          <p:nvPr/>
        </p:nvSpPr>
        <p:spPr bwMode="auto">
          <a:xfrm>
            <a:off x="6553553" y="4160425"/>
            <a:ext cx="97765" cy="97765"/>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2" name="Oval 301">
            <a:extLst>
              <a:ext uri="{FF2B5EF4-FFF2-40B4-BE49-F238E27FC236}">
                <a16:creationId xmlns:a16="http://schemas.microsoft.com/office/drawing/2014/main" id="{E7BB8B8E-220E-43F6-9F17-257D9E1B3390}"/>
              </a:ext>
            </a:extLst>
          </p:cNvPr>
          <p:cNvSpPr/>
          <p:nvPr/>
        </p:nvSpPr>
        <p:spPr bwMode="auto">
          <a:xfrm>
            <a:off x="6743166" y="4222691"/>
            <a:ext cx="97765" cy="97765"/>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4" name="Oval 303">
            <a:extLst>
              <a:ext uri="{FF2B5EF4-FFF2-40B4-BE49-F238E27FC236}">
                <a16:creationId xmlns:a16="http://schemas.microsoft.com/office/drawing/2014/main" id="{7F89D3EE-EEA4-497D-AE4A-F1EA86B6980B}"/>
              </a:ext>
            </a:extLst>
          </p:cNvPr>
          <p:cNvSpPr/>
          <p:nvPr/>
        </p:nvSpPr>
        <p:spPr bwMode="auto">
          <a:xfrm>
            <a:off x="6886354" y="4277111"/>
            <a:ext cx="97765" cy="97765"/>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6" name="Oval 305">
            <a:extLst>
              <a:ext uri="{FF2B5EF4-FFF2-40B4-BE49-F238E27FC236}">
                <a16:creationId xmlns:a16="http://schemas.microsoft.com/office/drawing/2014/main" id="{88C393E7-8E88-46BE-9D57-A0E552E25879}"/>
              </a:ext>
            </a:extLst>
          </p:cNvPr>
          <p:cNvSpPr/>
          <p:nvPr/>
        </p:nvSpPr>
        <p:spPr bwMode="auto">
          <a:xfrm>
            <a:off x="5895232" y="3797539"/>
            <a:ext cx="97765" cy="97765"/>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8" name="Oval 307">
            <a:extLst>
              <a:ext uri="{FF2B5EF4-FFF2-40B4-BE49-F238E27FC236}">
                <a16:creationId xmlns:a16="http://schemas.microsoft.com/office/drawing/2014/main" id="{FCD6A670-4BC7-45AC-B325-436828E50446}"/>
              </a:ext>
            </a:extLst>
          </p:cNvPr>
          <p:cNvSpPr/>
          <p:nvPr/>
        </p:nvSpPr>
        <p:spPr bwMode="auto">
          <a:xfrm>
            <a:off x="5981195" y="3809966"/>
            <a:ext cx="97765" cy="97765"/>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0" name="Oval 309">
            <a:extLst>
              <a:ext uri="{FF2B5EF4-FFF2-40B4-BE49-F238E27FC236}">
                <a16:creationId xmlns:a16="http://schemas.microsoft.com/office/drawing/2014/main" id="{5B1FE211-ED97-4E56-BE0E-4004A28DB959}"/>
              </a:ext>
            </a:extLst>
          </p:cNvPr>
          <p:cNvSpPr/>
          <p:nvPr/>
        </p:nvSpPr>
        <p:spPr bwMode="auto">
          <a:xfrm>
            <a:off x="5999597" y="3796001"/>
            <a:ext cx="97765" cy="97765"/>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2" name="Oval 311">
            <a:extLst>
              <a:ext uri="{FF2B5EF4-FFF2-40B4-BE49-F238E27FC236}">
                <a16:creationId xmlns:a16="http://schemas.microsoft.com/office/drawing/2014/main" id="{E74D4F28-9F5A-43CE-9DCC-EE55A50E2144}"/>
              </a:ext>
            </a:extLst>
          </p:cNvPr>
          <p:cNvSpPr/>
          <p:nvPr/>
        </p:nvSpPr>
        <p:spPr bwMode="auto">
          <a:xfrm>
            <a:off x="7712794" y="4438681"/>
            <a:ext cx="97765" cy="97765"/>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4" name="Oval 313">
            <a:extLst>
              <a:ext uri="{FF2B5EF4-FFF2-40B4-BE49-F238E27FC236}">
                <a16:creationId xmlns:a16="http://schemas.microsoft.com/office/drawing/2014/main" id="{795456F5-D2BA-409B-9935-CC7C8E596F24}"/>
              </a:ext>
            </a:extLst>
          </p:cNvPr>
          <p:cNvSpPr/>
          <p:nvPr/>
        </p:nvSpPr>
        <p:spPr bwMode="auto">
          <a:xfrm>
            <a:off x="7800160" y="4443356"/>
            <a:ext cx="97765" cy="97765"/>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6" name="Oval 315">
            <a:extLst>
              <a:ext uri="{FF2B5EF4-FFF2-40B4-BE49-F238E27FC236}">
                <a16:creationId xmlns:a16="http://schemas.microsoft.com/office/drawing/2014/main" id="{4DE27E1D-58A0-40F0-BE35-448B4D273D0E}"/>
              </a:ext>
            </a:extLst>
          </p:cNvPr>
          <p:cNvSpPr/>
          <p:nvPr/>
        </p:nvSpPr>
        <p:spPr bwMode="auto">
          <a:xfrm>
            <a:off x="8090296" y="4444868"/>
            <a:ext cx="97765" cy="97765"/>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 name="Oval 317">
            <a:extLst>
              <a:ext uri="{FF2B5EF4-FFF2-40B4-BE49-F238E27FC236}">
                <a16:creationId xmlns:a16="http://schemas.microsoft.com/office/drawing/2014/main" id="{BC6C17A1-16DF-4D2A-985D-954F8A5101DB}"/>
              </a:ext>
            </a:extLst>
          </p:cNvPr>
          <p:cNvSpPr/>
          <p:nvPr/>
        </p:nvSpPr>
        <p:spPr bwMode="auto">
          <a:xfrm>
            <a:off x="7862487" y="4447401"/>
            <a:ext cx="97765" cy="97765"/>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 name="Oval 319">
            <a:extLst>
              <a:ext uri="{FF2B5EF4-FFF2-40B4-BE49-F238E27FC236}">
                <a16:creationId xmlns:a16="http://schemas.microsoft.com/office/drawing/2014/main" id="{1E6A482A-DE4E-43F7-87B2-5DEE3077527F}"/>
              </a:ext>
            </a:extLst>
          </p:cNvPr>
          <p:cNvSpPr/>
          <p:nvPr/>
        </p:nvSpPr>
        <p:spPr bwMode="auto">
          <a:xfrm>
            <a:off x="8188539" y="4444868"/>
            <a:ext cx="97765" cy="97765"/>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 name="Oval 321">
            <a:extLst>
              <a:ext uri="{FF2B5EF4-FFF2-40B4-BE49-F238E27FC236}">
                <a16:creationId xmlns:a16="http://schemas.microsoft.com/office/drawing/2014/main" id="{41EFB68C-7845-40D9-8591-EDA5B64C8DD2}"/>
              </a:ext>
            </a:extLst>
          </p:cNvPr>
          <p:cNvSpPr/>
          <p:nvPr/>
        </p:nvSpPr>
        <p:spPr bwMode="auto">
          <a:xfrm>
            <a:off x="8412242" y="4445906"/>
            <a:ext cx="97765" cy="97765"/>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4" name="Oval 323">
            <a:extLst>
              <a:ext uri="{FF2B5EF4-FFF2-40B4-BE49-F238E27FC236}">
                <a16:creationId xmlns:a16="http://schemas.microsoft.com/office/drawing/2014/main" id="{C63187A6-E2E7-4A5E-BB82-946E7CC2E616}"/>
              </a:ext>
            </a:extLst>
          </p:cNvPr>
          <p:cNvSpPr/>
          <p:nvPr/>
        </p:nvSpPr>
        <p:spPr bwMode="auto">
          <a:xfrm>
            <a:off x="8448552" y="4443356"/>
            <a:ext cx="97765" cy="97765"/>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0671468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69EF192-9D38-4AA8-BBEC-AA074339FFE5}"/>
              </a:ext>
            </a:extLst>
          </p:cNvPr>
          <p:cNvSpPr>
            <a:spLocks noGrp="1"/>
          </p:cNvSpPr>
          <p:nvPr>
            <p:ph type="title"/>
          </p:nvPr>
        </p:nvSpPr>
        <p:spPr/>
        <p:txBody>
          <a:bodyPr/>
          <a:lstStyle/>
          <a:p>
            <a:r>
              <a:rPr lang="en-US" altLang="en-US" dirty="0"/>
              <a:t>TRITON2: Rucaparib in Metastatic CRPC With HRR Gene Alterations</a:t>
            </a:r>
            <a:endParaRPr lang="en-US" dirty="0"/>
          </a:p>
        </p:txBody>
      </p:sp>
      <p:sp>
        <p:nvSpPr>
          <p:cNvPr id="8" name="Content Placeholder 7">
            <a:extLst>
              <a:ext uri="{FF2B5EF4-FFF2-40B4-BE49-F238E27FC236}">
                <a16:creationId xmlns:a16="http://schemas.microsoft.com/office/drawing/2014/main" id="{B2A31BB7-9894-4D01-A0A0-C61D2CD3A929}"/>
              </a:ext>
            </a:extLst>
          </p:cNvPr>
          <p:cNvSpPr>
            <a:spLocks noGrp="1"/>
          </p:cNvSpPr>
          <p:nvPr>
            <p:ph idx="1"/>
          </p:nvPr>
        </p:nvSpPr>
        <p:spPr>
          <a:xfrm>
            <a:off x="604675" y="1513047"/>
            <a:ext cx="10877529" cy="405421"/>
          </a:xfrm>
        </p:spPr>
        <p:txBody>
          <a:bodyPr/>
          <a:lstStyle/>
          <a:p>
            <a:r>
              <a:rPr lang="en-US" sz="2000" dirty="0"/>
              <a:t>International, multicenter, open-label phase II study</a:t>
            </a:r>
          </a:p>
        </p:txBody>
      </p:sp>
      <p:sp>
        <p:nvSpPr>
          <p:cNvPr id="24" name="Text Box 15">
            <a:extLst>
              <a:ext uri="{FF2B5EF4-FFF2-40B4-BE49-F238E27FC236}">
                <a16:creationId xmlns:a16="http://schemas.microsoft.com/office/drawing/2014/main" id="{15D2D073-C557-4007-B529-6A84DD3A12FD}"/>
              </a:ext>
            </a:extLst>
          </p:cNvPr>
          <p:cNvSpPr txBox="1">
            <a:spLocks noChangeArrowheads="1"/>
          </p:cNvSpPr>
          <p:nvPr/>
        </p:nvSpPr>
        <p:spPr bwMode="auto">
          <a:xfrm>
            <a:off x="412751" y="6361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Abida. ESMO 2018. Abstr 793PD. Abida. JCO. 2020</a:t>
            </a:r>
            <a:r>
              <a:rPr lang="en-US" altLang="en-US" sz="1200" b="0" spc="-10" dirty="0">
                <a:solidFill>
                  <a:srgbClr val="455560"/>
                </a:solidFill>
                <a:latin typeface="Calibri" panose="020F0502020204030204" pitchFamily="34" charset="0"/>
                <a:cs typeface="Calibri" panose="020F0502020204030204" pitchFamily="34" charset="0"/>
              </a:rPr>
              <a:t>;</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[Epub].</a:t>
            </a:r>
          </a:p>
        </p:txBody>
      </p:sp>
      <p:grpSp>
        <p:nvGrpSpPr>
          <p:cNvPr id="25" name="Group 7">
            <a:extLst>
              <a:ext uri="{FF2B5EF4-FFF2-40B4-BE49-F238E27FC236}">
                <a16:creationId xmlns:a16="http://schemas.microsoft.com/office/drawing/2014/main" id="{53CA033C-E613-4122-8D0F-A48C8D1EE19C}"/>
              </a:ext>
            </a:extLst>
          </p:cNvPr>
          <p:cNvGrpSpPr>
            <a:grpSpLocks/>
          </p:cNvGrpSpPr>
          <p:nvPr/>
        </p:nvGrpSpPr>
        <p:grpSpPr bwMode="auto">
          <a:xfrm>
            <a:off x="9389569" y="6216652"/>
            <a:ext cx="2488502" cy="447822"/>
            <a:chOff x="9527309" y="3551529"/>
            <a:chExt cx="2488502" cy="448324"/>
          </a:xfrm>
        </p:grpSpPr>
        <p:pic>
          <p:nvPicPr>
            <p:cNvPr id="26" name="Picture 9">
              <a:extLst>
                <a:ext uri="{FF2B5EF4-FFF2-40B4-BE49-F238E27FC236}">
                  <a16:creationId xmlns:a16="http://schemas.microsoft.com/office/drawing/2014/main" id="{7E911B23-F9B9-4781-AAD8-DCE5A457786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2" name="Rectangle 8">
              <a:extLst>
                <a:ext uri="{FF2B5EF4-FFF2-40B4-BE49-F238E27FC236}">
                  <a16:creationId xmlns:a16="http://schemas.microsoft.com/office/drawing/2014/main" id="{5FC9A7D8-7125-47B7-BB8D-C0D2A6BFB13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
        <p:nvSpPr>
          <p:cNvPr id="33" name="Text Box 45">
            <a:extLst>
              <a:ext uri="{FF2B5EF4-FFF2-40B4-BE49-F238E27FC236}">
                <a16:creationId xmlns:a16="http://schemas.microsoft.com/office/drawing/2014/main" id="{2361DBF7-E32D-41AF-835A-399F42CC441B}"/>
              </a:ext>
            </a:extLst>
          </p:cNvPr>
          <p:cNvSpPr txBox="1">
            <a:spLocks noChangeArrowheads="1"/>
          </p:cNvSpPr>
          <p:nvPr/>
        </p:nvSpPr>
        <p:spPr bwMode="auto">
          <a:xfrm>
            <a:off x="727077" y="1988335"/>
            <a:ext cx="3932553"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with mCRPC and deleterious somatic or germline alteration in HRR genes*; progression on AR-directed tx</a:t>
            </a:r>
            <a:r>
              <a:rPr kumimoji="0" lang="en-GB" alt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for PC and 1 prior line of taxane-based CT for CRPC; no prior PARPi, mitoxantrone, cyclophosphamide, or platinum-based CT; ECOG PS 0/1</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190</a:t>
            </a:r>
            <a:r>
              <a:rPr kumimoji="0" lang="en-GB" alt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 name="Rectangle 46">
            <a:extLst>
              <a:ext uri="{FF2B5EF4-FFF2-40B4-BE49-F238E27FC236}">
                <a16:creationId xmlns:a16="http://schemas.microsoft.com/office/drawing/2014/main" id="{5808CA13-3184-4EC9-866E-70144DDF2239}"/>
              </a:ext>
            </a:extLst>
          </p:cNvPr>
          <p:cNvSpPr>
            <a:spLocks noChangeArrowheads="1"/>
          </p:cNvSpPr>
          <p:nvPr/>
        </p:nvSpPr>
        <p:spPr bwMode="auto">
          <a:xfrm>
            <a:off x="8534633" y="2542333"/>
            <a:ext cx="253841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Until radiographic progression or discontinuation for other reason</a:t>
            </a:r>
          </a:p>
        </p:txBody>
      </p:sp>
      <p:sp>
        <p:nvSpPr>
          <p:cNvPr id="37" name="Rectangle 49">
            <a:extLst>
              <a:ext uri="{FF2B5EF4-FFF2-40B4-BE49-F238E27FC236}">
                <a16:creationId xmlns:a16="http://schemas.microsoft.com/office/drawing/2014/main" id="{29C91F93-B838-49A9-8BA9-2B5313B55D98}"/>
              </a:ext>
            </a:extLst>
          </p:cNvPr>
          <p:cNvSpPr>
            <a:spLocks noChangeArrowheads="1"/>
          </p:cNvSpPr>
          <p:nvPr/>
        </p:nvSpPr>
        <p:spPr bwMode="auto">
          <a:xfrm>
            <a:off x="5627689" y="2679106"/>
            <a:ext cx="2468880" cy="91440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Rucaparib</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600 mg BID in 28-d cycles</a:t>
            </a:r>
            <a:r>
              <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a:t>
            </a:r>
          </a:p>
        </p:txBody>
      </p:sp>
      <p:sp>
        <p:nvSpPr>
          <p:cNvPr id="45" name="Line 52">
            <a:extLst>
              <a:ext uri="{FF2B5EF4-FFF2-40B4-BE49-F238E27FC236}">
                <a16:creationId xmlns:a16="http://schemas.microsoft.com/office/drawing/2014/main" id="{F5648E45-24BE-4D13-8713-4E4824F97D5C}"/>
              </a:ext>
            </a:extLst>
          </p:cNvPr>
          <p:cNvSpPr>
            <a:spLocks noChangeShapeType="1"/>
          </p:cNvSpPr>
          <p:nvPr/>
        </p:nvSpPr>
        <p:spPr bwMode="auto">
          <a:xfrm>
            <a:off x="8246588" y="3142497"/>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6" name="Line 52">
            <a:extLst>
              <a:ext uri="{FF2B5EF4-FFF2-40B4-BE49-F238E27FC236}">
                <a16:creationId xmlns:a16="http://schemas.microsoft.com/office/drawing/2014/main" id="{B12D0F52-F741-4536-9ACD-0B205B29C3DD}"/>
              </a:ext>
            </a:extLst>
          </p:cNvPr>
          <p:cNvSpPr>
            <a:spLocks noChangeShapeType="1"/>
          </p:cNvSpPr>
          <p:nvPr/>
        </p:nvSpPr>
        <p:spPr bwMode="auto">
          <a:xfrm>
            <a:off x="4919187" y="3142497"/>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8" name="Text Box 30">
            <a:extLst>
              <a:ext uri="{FF2B5EF4-FFF2-40B4-BE49-F238E27FC236}">
                <a16:creationId xmlns:a16="http://schemas.microsoft.com/office/drawing/2014/main" id="{1E1AA879-8379-4036-B100-C4EC8CAFE0F0}"/>
              </a:ext>
            </a:extLst>
          </p:cNvPr>
          <p:cNvSpPr txBox="1">
            <a:spLocks noChangeArrowheads="1"/>
          </p:cNvSpPr>
          <p:nvPr/>
        </p:nvSpPr>
        <p:spPr bwMode="auto">
          <a:xfrm>
            <a:off x="671749" y="6083703"/>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35000"/>
              </a:spcBef>
              <a:spcAft>
                <a:spcPct val="25000"/>
              </a:spcAft>
              <a:buClr>
                <a:srgbClr val="015873"/>
              </a:buClr>
              <a:buSzTx/>
              <a:buFont typeface="Wingdings" panose="05000000000000000000" pitchFamily="2" charset="2"/>
              <a:buNone/>
              <a:tabLst/>
              <a:defRPr/>
            </a:pP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ǁ</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RECIST modified to include up to 10 target lesions (maximum 5 per site), excluding prostatic bed or bone lesions; MRI permitted.</a:t>
            </a:r>
          </a:p>
        </p:txBody>
      </p:sp>
      <p:sp>
        <p:nvSpPr>
          <p:cNvPr id="15" name="Content Placeholder 7">
            <a:extLst>
              <a:ext uri="{FF2B5EF4-FFF2-40B4-BE49-F238E27FC236}">
                <a16:creationId xmlns:a16="http://schemas.microsoft.com/office/drawing/2014/main" id="{979BFF0F-0C6C-4317-A4B2-B0F7ACA7C23D}"/>
              </a:ext>
            </a:extLst>
          </p:cNvPr>
          <p:cNvSpPr txBox="1">
            <a:spLocks/>
          </p:cNvSpPr>
          <p:nvPr/>
        </p:nvSpPr>
        <p:spPr bwMode="auto">
          <a:xfrm>
            <a:off x="604675" y="4366521"/>
            <a:ext cx="10877529" cy="1689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5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endpoints</a:t>
            </a:r>
          </a:p>
          <a:p>
            <a:pPr marL="742950" marR="0" lvl="1" indent="-285750" algn="l" defTabSz="914400" rtl="0" eaLnBrk="1" fontAlgn="base" latinLnBrk="0" hangingPunct="1">
              <a:lnSpc>
                <a:spcPct val="90000"/>
              </a:lnSpc>
              <a:spcBef>
                <a:spcPts val="1000"/>
              </a:spcBef>
              <a:spcAft>
                <a:spcPts val="500"/>
              </a:spcAft>
              <a:buClr>
                <a:srgbClr val="000000"/>
              </a:buClr>
              <a:buSzTx/>
              <a:buFont typeface="Arial" panose="020B0604020202020204" pitchFamily="34" charset="0"/>
              <a:buChar char="‒"/>
              <a:tabLst/>
              <a:defRPr/>
            </a:pPr>
            <a:r>
              <a:rPr kumimoji="0" lang="en-US" sz="1800" b="0"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Among patients with measurable disease at BL: </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centrally assessed, confirmed ORR per modified RECIST</a:t>
            </a:r>
            <a:r>
              <a:rPr kumimoji="0" lang="en-US" sz="1800" b="0" i="0" u="none" strike="noStrike" kern="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ǁ</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/PCWG3</a:t>
            </a:r>
          </a:p>
          <a:p>
            <a:pPr marL="742950" marR="0" lvl="1" indent="-285750" algn="l" defTabSz="914400" rtl="0" eaLnBrk="1" fontAlgn="base" latinLnBrk="0" hangingPunct="1">
              <a:lnSpc>
                <a:spcPct val="90000"/>
              </a:lnSpc>
              <a:spcBef>
                <a:spcPts val="1000"/>
              </a:spcBef>
              <a:spcAft>
                <a:spcPts val="500"/>
              </a:spcAft>
              <a:buClr>
                <a:srgbClr val="000000"/>
              </a:buClr>
              <a:buSzTx/>
              <a:buFont typeface="Arial" panose="020B0604020202020204" pitchFamily="34" charset="0"/>
              <a:buChar char="‒"/>
              <a:tabLst/>
              <a:defRPr/>
            </a:pPr>
            <a:r>
              <a:rPr kumimoji="0" lang="en-US" sz="1800" b="0"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Among patients without measurable disease at BL:</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locally assessed, confirmed PSA response </a:t>
            </a:r>
            <a:b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50% decrease) rate</a:t>
            </a:r>
          </a:p>
        </p:txBody>
      </p:sp>
      <p:sp>
        <p:nvSpPr>
          <p:cNvPr id="47" name="Text Box 30">
            <a:extLst>
              <a:ext uri="{FF2B5EF4-FFF2-40B4-BE49-F238E27FC236}">
                <a16:creationId xmlns:a16="http://schemas.microsoft.com/office/drawing/2014/main" id="{6DE1630A-D1F5-47D4-93E9-69F64D9D75F7}"/>
              </a:ext>
            </a:extLst>
          </p:cNvPr>
          <p:cNvSpPr txBox="1">
            <a:spLocks noChangeArrowheads="1"/>
          </p:cNvSpPr>
          <p:nvPr/>
        </p:nvSpPr>
        <p:spPr bwMode="auto">
          <a:xfrm>
            <a:off x="4413091" y="3771884"/>
            <a:ext cx="7174234" cy="951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35000"/>
              </a:spcBef>
              <a:spcAft>
                <a:spcPct val="25000"/>
              </a:spcAft>
              <a:buClr>
                <a:srgbClr val="015873"/>
              </a:buClr>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*Local or central testing of blood or tumor samples for alterations in HRR genes: </a:t>
            </a:r>
            <a:r>
              <a:rPr kumimoji="0" lang="en-US" altLang="en-US" sz="1400" b="1" i="1"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BRCA1, BRCA2, ATM, BARD1, BRIP1, CDK12, CHEK2, FANCA, NBN, PALB2, RAD51, RAD51B, RAD51C, RAD51D, RAD54L</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Abiraterone, enzalutamide, or apalutamide. </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Enrollment cutoff: February 28, 2019. </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Assessments: tumor Q8W for 24 wks, then Q12W; PSA Q4W.</a:t>
            </a:r>
            <a:endPar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1277370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Title 76">
            <a:extLst>
              <a:ext uri="{FF2B5EF4-FFF2-40B4-BE49-F238E27FC236}">
                <a16:creationId xmlns:a16="http://schemas.microsoft.com/office/drawing/2014/main" id="{EF73DAB7-B20A-1D4F-BCD7-6FCBA24EC0DB}"/>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TRITON2: ORR in </a:t>
            </a:r>
            <a:r>
              <a:rPr lang="en-US" i="1" dirty="0">
                <a:latin typeface="Calibri" panose="020F0502020204030204" pitchFamily="34" charset="0"/>
                <a:cs typeface="Calibri" panose="020F0502020204030204" pitchFamily="34" charset="0"/>
              </a:rPr>
              <a:t>BRCA1</a:t>
            </a:r>
            <a:r>
              <a:rPr lang="en-US" dirty="0">
                <a:latin typeface="Calibri" panose="020F0502020204030204" pitchFamily="34" charset="0"/>
                <a:cs typeface="Calibri" panose="020F0502020204030204" pitchFamily="34" charset="0"/>
              </a:rPr>
              <a:t>/</a:t>
            </a:r>
            <a:r>
              <a:rPr lang="en-US" i="1" dirty="0">
                <a:latin typeface="Calibri" panose="020F0502020204030204" pitchFamily="34" charset="0"/>
                <a:cs typeface="Calibri" panose="020F0502020204030204" pitchFamily="34" charset="0"/>
              </a:rPr>
              <a:t>BRCA2</a:t>
            </a:r>
            <a:r>
              <a:rPr lang="en-US" dirty="0">
                <a:latin typeface="Calibri" panose="020F0502020204030204" pitchFamily="34" charset="0"/>
                <a:cs typeface="Calibri" panose="020F0502020204030204" pitchFamily="34" charset="0"/>
              </a:rPr>
              <a:t> Cohort</a:t>
            </a:r>
          </a:p>
        </p:txBody>
      </p:sp>
      <p:sp>
        <p:nvSpPr>
          <p:cNvPr id="2" name="Text Box 15">
            <a:extLst>
              <a:ext uri="{FF2B5EF4-FFF2-40B4-BE49-F238E27FC236}">
                <a16:creationId xmlns:a16="http://schemas.microsoft.com/office/drawing/2014/main" id="{66C1C6B1-6161-4373-81E2-D3E7E9435FE8}"/>
              </a:ext>
            </a:extLst>
          </p:cNvPr>
          <p:cNvSpPr txBox="1">
            <a:spLocks noChangeArrowheads="1"/>
          </p:cNvSpPr>
          <p:nvPr/>
        </p:nvSpPr>
        <p:spPr bwMode="auto">
          <a:xfrm>
            <a:off x="412751" y="6361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Abida. JCO. 2020;[Epub].</a:t>
            </a:r>
          </a:p>
        </p:txBody>
      </p:sp>
      <p:graphicFrame>
        <p:nvGraphicFramePr>
          <p:cNvPr id="3" name="Group 32">
            <a:extLst>
              <a:ext uri="{FF2B5EF4-FFF2-40B4-BE49-F238E27FC236}">
                <a16:creationId xmlns:a16="http://schemas.microsoft.com/office/drawing/2014/main" id="{531951AB-AC48-40E7-A466-563B6F5C1390}"/>
              </a:ext>
            </a:extLst>
          </p:cNvPr>
          <p:cNvGraphicFramePr>
            <a:graphicFrameLocks noGrp="1"/>
          </p:cNvGraphicFramePr>
          <p:nvPr>
            <p:extLst>
              <p:ext uri="{D42A27DB-BD31-4B8C-83A1-F6EECF244321}">
                <p14:modId xmlns:p14="http://schemas.microsoft.com/office/powerpoint/2010/main" val="3355065840"/>
              </p:ext>
            </p:extLst>
          </p:nvPr>
        </p:nvGraphicFramePr>
        <p:xfrm>
          <a:off x="728472" y="1613735"/>
          <a:ext cx="10735056" cy="4023360"/>
        </p:xfrm>
        <a:graphic>
          <a:graphicData uri="http://schemas.openxmlformats.org/drawingml/2006/table">
            <a:tbl>
              <a:tblPr/>
              <a:tblGrid>
                <a:gridCol w="4817336">
                  <a:extLst>
                    <a:ext uri="{9D8B030D-6E8A-4147-A177-3AD203B41FA5}">
                      <a16:colId xmlns:a16="http://schemas.microsoft.com/office/drawing/2014/main" val="20000"/>
                    </a:ext>
                  </a:extLst>
                </a:gridCol>
                <a:gridCol w="2958860">
                  <a:extLst>
                    <a:ext uri="{9D8B030D-6E8A-4147-A177-3AD203B41FA5}">
                      <a16:colId xmlns:a16="http://schemas.microsoft.com/office/drawing/2014/main" val="1720893122"/>
                    </a:ext>
                  </a:extLst>
                </a:gridCol>
                <a:gridCol w="2958860">
                  <a:extLst>
                    <a:ext uri="{9D8B030D-6E8A-4147-A177-3AD203B41FA5}">
                      <a16:colId xmlns:a16="http://schemas.microsoft.com/office/drawing/2014/main" val="4112497054"/>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Response, n (%)*</a:t>
                      </a:r>
                    </a:p>
                  </a:txBody>
                  <a:tcPr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lnSpc>
                          <a:spcPct val="100000"/>
                        </a:lnSpc>
                        <a:spcAft>
                          <a:spcPts val="0"/>
                        </a:spcAft>
                      </a:pPr>
                      <a:r>
                        <a:rPr lang="en-GB" sz="1800" b="1" dirty="0">
                          <a:solidFill>
                            <a:schemeClr val="tx1"/>
                          </a:solidFill>
                          <a:effectLst/>
                          <a:latin typeface="Calibri" panose="020F0502020204030204" pitchFamily="34" charset="0"/>
                          <a:ea typeface="Arial" panose="020B0604020202020204" pitchFamily="34" charset="0"/>
                          <a:cs typeface="Calibri" panose="020F0502020204030204" pitchFamily="34" charset="0"/>
                        </a:rPr>
                        <a:t>Investigator-Evaluable Population </a:t>
                      </a:r>
                      <a:br>
                        <a:rPr lang="en-GB" sz="1800" b="1" dirty="0">
                          <a:solidFill>
                            <a:schemeClr val="tx1"/>
                          </a:solidFill>
                          <a:effectLst/>
                          <a:latin typeface="Calibri" panose="020F0502020204030204" pitchFamily="34" charset="0"/>
                          <a:ea typeface="Arial" panose="020B0604020202020204" pitchFamily="34" charset="0"/>
                          <a:cs typeface="Calibri" panose="020F0502020204030204" pitchFamily="34" charset="0"/>
                        </a:rPr>
                      </a:br>
                      <a:r>
                        <a:rPr lang="en-GB" sz="1800" b="1" dirty="0">
                          <a:solidFill>
                            <a:schemeClr val="tx1"/>
                          </a:solidFill>
                          <a:effectLst/>
                          <a:latin typeface="Calibri" panose="020F0502020204030204" pitchFamily="34" charset="0"/>
                          <a:ea typeface="Arial" panose="020B0604020202020204" pitchFamily="34" charset="0"/>
                          <a:cs typeface="Calibri" panose="020F0502020204030204" pitchFamily="34" charset="0"/>
                        </a:rPr>
                        <a:t>(n = 65)</a:t>
                      </a:r>
                    </a:p>
                  </a:txBody>
                  <a:tcPr marT="36576" marB="36576" anchor="b" anchorCtr="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lnSpc>
                          <a:spcPct val="100000"/>
                        </a:lnSpc>
                        <a:spcAft>
                          <a:spcPts val="0"/>
                        </a:spcAft>
                      </a:pPr>
                      <a:r>
                        <a:rPr lang="en-GB" sz="1800" b="1" dirty="0">
                          <a:solidFill>
                            <a:schemeClr val="tx1"/>
                          </a:solidFill>
                          <a:effectLst/>
                          <a:latin typeface="Calibri" panose="020F0502020204030204" pitchFamily="34" charset="0"/>
                          <a:ea typeface="Arial" panose="020B0604020202020204" pitchFamily="34" charset="0"/>
                          <a:cs typeface="Calibri" panose="020F0502020204030204" pitchFamily="34" charset="0"/>
                        </a:rPr>
                        <a:t>IRR-Evaluable Population </a:t>
                      </a:r>
                      <a:br>
                        <a:rPr lang="en-GB" sz="1800" b="1" dirty="0">
                          <a:solidFill>
                            <a:schemeClr val="tx1"/>
                          </a:solidFill>
                          <a:effectLst/>
                          <a:latin typeface="Calibri" panose="020F0502020204030204" pitchFamily="34" charset="0"/>
                          <a:ea typeface="Arial" panose="020B0604020202020204" pitchFamily="34" charset="0"/>
                          <a:cs typeface="Calibri" panose="020F0502020204030204" pitchFamily="34" charset="0"/>
                        </a:rPr>
                      </a:br>
                      <a:r>
                        <a:rPr lang="en-GB" sz="1800" b="1" dirty="0">
                          <a:solidFill>
                            <a:schemeClr val="tx1"/>
                          </a:solidFill>
                          <a:effectLst/>
                          <a:latin typeface="Calibri" panose="020F0502020204030204" pitchFamily="34" charset="0"/>
                          <a:ea typeface="Arial" panose="020B0604020202020204" pitchFamily="34" charset="0"/>
                          <a:cs typeface="Calibri" panose="020F0502020204030204" pitchFamily="34" charset="0"/>
                        </a:rPr>
                        <a:t>(n = 62)</a:t>
                      </a:r>
                    </a:p>
                  </a:txBody>
                  <a:tcPr marT="36576" marB="36576" anchor="ctr" anchorCtr="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2308240861"/>
                  </a:ext>
                </a:extLst>
              </a:tr>
              <a:tr h="365760">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a:lnSpc>
                          <a:spcPct val="90000"/>
                        </a:lnSpc>
                        <a:spcAft>
                          <a:spcPts val="0"/>
                        </a:spcAft>
                      </a:pPr>
                      <a:r>
                        <a:rPr lang="en-GB" sz="1800" dirty="0">
                          <a:solidFill>
                            <a:schemeClr val="bg1"/>
                          </a:solidFill>
                          <a:effectLst/>
                          <a:latin typeface="Calibri" panose="020F0502020204030204" pitchFamily="34" charset="0"/>
                          <a:ea typeface="Arial" panose="020B0604020202020204" pitchFamily="34" charset="0"/>
                          <a:cs typeface="Calibri" panose="020F0502020204030204" pitchFamily="34" charset="0"/>
                        </a:rPr>
                        <a:t>Confirmed ORR [95% CI]</a:t>
                      </a:r>
                    </a:p>
                  </a:txBody>
                  <a:tcPr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marR="0" algn="ctr">
                        <a:lnSpc>
                          <a:spcPct val="90000"/>
                        </a:lnSpc>
                        <a:spcBef>
                          <a:spcPts val="0"/>
                        </a:spcBef>
                        <a:spcAft>
                          <a:spcPts val="0"/>
                        </a:spcAft>
                      </a:pPr>
                      <a:r>
                        <a:rPr lang="en-US" sz="1800" dirty="0">
                          <a:solidFill>
                            <a:schemeClr val="bg1"/>
                          </a:solidFill>
                          <a:latin typeface="Calibri" panose="020F0502020204030204" pitchFamily="34" charset="0"/>
                          <a:ea typeface="Arial"/>
                          <a:cs typeface="Calibri" panose="020F0502020204030204" pitchFamily="34" charset="0"/>
                        </a:rPr>
                        <a:t>33 (50.8) [38.1-63.4]</a:t>
                      </a:r>
                    </a:p>
                  </a:txBody>
                  <a:tcPr marT="36576" marB="36576" anchor="ctr" anchorCtr="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Bef>
                          <a:spcPts val="0"/>
                        </a:spcBef>
                        <a:spcAft>
                          <a:spcPts val="0"/>
                        </a:spcAft>
                      </a:pPr>
                      <a:r>
                        <a:rPr lang="en-US" sz="1800" dirty="0">
                          <a:solidFill>
                            <a:schemeClr val="bg1"/>
                          </a:solidFill>
                          <a:latin typeface="Calibri" panose="020F0502020204030204" pitchFamily="34" charset="0"/>
                          <a:ea typeface="Arial"/>
                          <a:cs typeface="Calibri" panose="020F0502020204030204" pitchFamily="34" charset="0"/>
                        </a:rPr>
                        <a:t>27 (43.5) [31.0-56.7]</a:t>
                      </a:r>
                    </a:p>
                  </a:txBody>
                  <a:tcPr marT="36576" marB="36576" anchor="ctr" anchorCtr="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65760">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407988" indent="-285750" algn="l">
                        <a:lnSpc>
                          <a:spcPct val="90000"/>
                        </a:lnSpc>
                        <a:spcAft>
                          <a:spcPts val="0"/>
                        </a:spcAft>
                        <a:buFont typeface="Wingdings" panose="05000000000000000000" pitchFamily="2" charset="2"/>
                        <a:buChar char="§"/>
                      </a:pPr>
                      <a:r>
                        <a:rPr lang="en-GB" sz="1800" dirty="0">
                          <a:solidFill>
                            <a:schemeClr val="bg1"/>
                          </a:solidFill>
                          <a:effectLst/>
                          <a:latin typeface="Calibri" panose="020F0502020204030204" pitchFamily="34" charset="0"/>
                          <a:ea typeface="Arial" panose="020B0604020202020204" pitchFamily="34" charset="0"/>
                          <a:cs typeface="Calibri" panose="020F0502020204030204" pitchFamily="34" charset="0"/>
                        </a:rPr>
                        <a:t>CR</a:t>
                      </a:r>
                    </a:p>
                  </a:txBody>
                  <a:tcPr marT="36576" marB="36576"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marR="0" algn="ctr">
                        <a:lnSpc>
                          <a:spcPct val="90000"/>
                        </a:lnSpc>
                        <a:spcBef>
                          <a:spcPts val="0"/>
                        </a:spcBef>
                        <a:spcAft>
                          <a:spcPts val="0"/>
                        </a:spcAft>
                      </a:pPr>
                      <a:r>
                        <a:rPr lang="en-US" sz="1800" dirty="0">
                          <a:solidFill>
                            <a:schemeClr val="bg1"/>
                          </a:solidFill>
                          <a:latin typeface="Calibri" panose="020F0502020204030204" pitchFamily="34" charset="0"/>
                          <a:ea typeface="Arial"/>
                          <a:cs typeface="Calibri" panose="020F0502020204030204" pitchFamily="34" charset="0"/>
                        </a:rPr>
                        <a:t>4 (6.2)</a:t>
                      </a:r>
                    </a:p>
                  </a:txBody>
                  <a:tcPr marT="36576" marB="36576" anchor="b" anchorCtr="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Bef>
                          <a:spcPts val="0"/>
                        </a:spcBef>
                        <a:spcAft>
                          <a:spcPts val="0"/>
                        </a:spcAft>
                      </a:pPr>
                      <a:r>
                        <a:rPr lang="en-US" sz="1800" dirty="0">
                          <a:solidFill>
                            <a:schemeClr val="bg1"/>
                          </a:solidFill>
                          <a:latin typeface="Calibri" panose="020F0502020204030204" pitchFamily="34" charset="0"/>
                          <a:ea typeface="Arial"/>
                          <a:cs typeface="Calibri" panose="020F0502020204030204" pitchFamily="34" charset="0"/>
                        </a:rPr>
                        <a:t>7 (11.3)</a:t>
                      </a:r>
                    </a:p>
                  </a:txBody>
                  <a:tcPr marT="36576" marB="36576" anchor="b" anchorCtr="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65760">
                <a:tc>
                  <a:txBody>
                    <a:bodyPr/>
                    <a:lstStyle/>
                    <a:p>
                      <a:pPr marL="407988" marR="0" lvl="0" indent="-285750" algn="l" defTabSz="914377" rtl="0" eaLnBrk="1" fontAlgn="base" latinLnBrk="0" hangingPunct="1">
                        <a:lnSpc>
                          <a:spcPct val="90000"/>
                        </a:lnSpc>
                        <a:spcBef>
                          <a:spcPct val="0"/>
                        </a:spcBef>
                        <a:spcAft>
                          <a:spcPts val="0"/>
                        </a:spcAft>
                        <a:buClrTx/>
                        <a:buSzTx/>
                        <a:buFont typeface="Wingdings" panose="05000000000000000000" pitchFamily="2" charset="2"/>
                        <a:buChar char="§"/>
                        <a:tabLst/>
                      </a:pPr>
                      <a:r>
                        <a:rPr lang="en-US" sz="1800" kern="1200" dirty="0">
                          <a:solidFill>
                            <a:schemeClr val="bg1"/>
                          </a:solidFill>
                          <a:effectLst/>
                          <a:latin typeface="Calibri" panose="020F0502020204030204" pitchFamily="34" charset="0"/>
                          <a:cs typeface="Calibri" panose="020F0502020204030204" pitchFamily="34" charset="0"/>
                        </a:rPr>
                        <a:t>PR</a:t>
                      </a:r>
                    </a:p>
                  </a:txBody>
                  <a:tcPr marT="36576" marB="3657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29 (44.6)</a:t>
                      </a:r>
                    </a:p>
                  </a:txBody>
                  <a:tcPr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20 (32.3)</a:t>
                      </a:r>
                    </a:p>
                  </a:txBody>
                  <a:tcPr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9506430"/>
                  </a:ext>
                </a:extLst>
              </a:tr>
              <a:tr h="365760">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marR="0" indent="0" algn="l" defTabSz="1794373" rtl="0" eaLnBrk="1" fontAlgn="auto" latinLnBrk="0" hangingPunct="1">
                        <a:lnSpc>
                          <a:spcPct val="90000"/>
                        </a:lnSpc>
                        <a:spcBef>
                          <a:spcPts val="0"/>
                        </a:spcBef>
                        <a:spcAft>
                          <a:spcPts val="0"/>
                        </a:spcAft>
                        <a:buClrTx/>
                        <a:buSzTx/>
                        <a:buFontTx/>
                        <a:buNone/>
                        <a:tabLst/>
                        <a:defRPr/>
                      </a:pPr>
                      <a:r>
                        <a:rPr lang="en-GB" sz="1800" i="0" dirty="0">
                          <a:solidFill>
                            <a:schemeClr val="bg1"/>
                          </a:solidFill>
                          <a:effectLst/>
                          <a:latin typeface="Calibri" panose="020F0502020204030204" pitchFamily="34" charset="0"/>
                          <a:ea typeface="Arial" panose="020B0604020202020204" pitchFamily="34" charset="0"/>
                          <a:cs typeface="Calibri" panose="020F0502020204030204" pitchFamily="34" charset="0"/>
                        </a:rPr>
                        <a:t>Stable disease</a:t>
                      </a:r>
                    </a:p>
                  </a:txBody>
                  <a:tcPr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marR="0" algn="ctr">
                        <a:lnSpc>
                          <a:spcPct val="90000"/>
                        </a:lnSpc>
                        <a:spcBef>
                          <a:spcPts val="0"/>
                        </a:spcBef>
                        <a:spcAft>
                          <a:spcPts val="0"/>
                        </a:spcAft>
                      </a:pPr>
                      <a:r>
                        <a:rPr lang="en-US" sz="1800" dirty="0">
                          <a:solidFill>
                            <a:schemeClr val="bg1"/>
                          </a:solidFill>
                          <a:latin typeface="Calibri" panose="020F0502020204030204" pitchFamily="34" charset="0"/>
                          <a:ea typeface="Arial"/>
                          <a:cs typeface="Calibri" panose="020F0502020204030204" pitchFamily="34" charset="0"/>
                        </a:rPr>
                        <a:t>25 (38.5)</a:t>
                      </a:r>
                    </a:p>
                  </a:txBody>
                  <a:tcPr marT="36576" marB="36576" anchor="ctr" anchorCtr="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Bef>
                          <a:spcPts val="0"/>
                        </a:spcBef>
                        <a:spcAft>
                          <a:spcPts val="0"/>
                        </a:spcAft>
                      </a:pPr>
                      <a:r>
                        <a:rPr lang="en-US" sz="1800" dirty="0">
                          <a:solidFill>
                            <a:schemeClr val="bg1"/>
                          </a:solidFill>
                          <a:latin typeface="Calibri" panose="020F0502020204030204" pitchFamily="34" charset="0"/>
                          <a:ea typeface="Arial"/>
                          <a:cs typeface="Calibri" panose="020F0502020204030204" pitchFamily="34" charset="0"/>
                        </a:rPr>
                        <a:t>28 (45.2)</a:t>
                      </a:r>
                    </a:p>
                  </a:txBody>
                  <a:tcPr marT="36576" marB="36576" anchor="ctr" anchorCtr="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00663988"/>
                  </a:ext>
                </a:extLst>
              </a:tr>
              <a:tr h="365760">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a:lnSpc>
                          <a:spcPct val="90000"/>
                        </a:lnSpc>
                        <a:spcAft>
                          <a:spcPts val="0"/>
                        </a:spcAft>
                      </a:pPr>
                      <a:r>
                        <a:rPr lang="en-GB" sz="1800" i="0" dirty="0">
                          <a:solidFill>
                            <a:schemeClr val="bg1"/>
                          </a:solidFill>
                          <a:effectLst/>
                          <a:latin typeface="Calibri" panose="020F0502020204030204" pitchFamily="34" charset="0"/>
                          <a:ea typeface="Arial" panose="020B0604020202020204" pitchFamily="34" charset="0"/>
                          <a:cs typeface="Calibri" panose="020F0502020204030204" pitchFamily="34" charset="0"/>
                        </a:rPr>
                        <a:t>Progressive disease</a:t>
                      </a:r>
                    </a:p>
                  </a:txBody>
                  <a:tcPr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marR="0" algn="ctr">
                        <a:lnSpc>
                          <a:spcPct val="90000"/>
                        </a:lnSpc>
                        <a:spcBef>
                          <a:spcPts val="0"/>
                        </a:spcBef>
                        <a:spcAft>
                          <a:spcPts val="0"/>
                        </a:spcAft>
                      </a:pPr>
                      <a:r>
                        <a:rPr lang="en-US" sz="1800" dirty="0">
                          <a:solidFill>
                            <a:schemeClr val="bg1"/>
                          </a:solidFill>
                          <a:latin typeface="Calibri" panose="020F0502020204030204" pitchFamily="34" charset="0"/>
                          <a:ea typeface="Arial"/>
                          <a:cs typeface="Calibri" panose="020F0502020204030204" pitchFamily="34" charset="0"/>
                        </a:rPr>
                        <a:t>6 (9.2)</a:t>
                      </a:r>
                    </a:p>
                  </a:txBody>
                  <a:tcPr marT="36576" marB="36576" anchor="ctr" anchorCtr="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Bef>
                          <a:spcPts val="0"/>
                        </a:spcBef>
                        <a:spcAft>
                          <a:spcPts val="0"/>
                        </a:spcAft>
                      </a:pPr>
                      <a:r>
                        <a:rPr lang="en-US" sz="1800" dirty="0">
                          <a:solidFill>
                            <a:schemeClr val="bg1"/>
                          </a:solidFill>
                          <a:latin typeface="Calibri" panose="020F0502020204030204" pitchFamily="34" charset="0"/>
                          <a:ea typeface="Arial"/>
                          <a:cs typeface="Calibri" panose="020F0502020204030204" pitchFamily="34" charset="0"/>
                        </a:rPr>
                        <a:t>6 (9.7)</a:t>
                      </a:r>
                    </a:p>
                  </a:txBody>
                  <a:tcPr marT="36576" marB="36576" anchor="ctr" anchorCtr="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45527622"/>
                  </a:ext>
                </a:extLst>
              </a:tr>
              <a:tr h="365760">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algn="l">
                        <a:lnSpc>
                          <a:spcPct val="90000"/>
                        </a:lnSpc>
                        <a:spcAft>
                          <a:spcPts val="0"/>
                        </a:spcAft>
                      </a:pPr>
                      <a:r>
                        <a:rPr lang="en-GB" sz="1800" dirty="0">
                          <a:solidFill>
                            <a:schemeClr val="bg1"/>
                          </a:solidFill>
                          <a:effectLst/>
                          <a:latin typeface="Calibri" panose="020F0502020204030204" pitchFamily="34" charset="0"/>
                          <a:ea typeface="Arial" panose="020B0604020202020204" pitchFamily="34" charset="0"/>
                          <a:cs typeface="Calibri" panose="020F0502020204030204" pitchFamily="34" charset="0"/>
                        </a:rPr>
                        <a:t>Not evaluable</a:t>
                      </a:r>
                    </a:p>
                  </a:txBody>
                  <a:tcPr marT="36576" marB="36576"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marR="0" algn="ctr">
                        <a:lnSpc>
                          <a:spcPct val="90000"/>
                        </a:lnSpc>
                        <a:spcBef>
                          <a:spcPts val="0"/>
                        </a:spcBef>
                        <a:spcAft>
                          <a:spcPts val="0"/>
                        </a:spcAft>
                      </a:pPr>
                      <a:r>
                        <a:rPr lang="en-US" sz="1800" dirty="0">
                          <a:solidFill>
                            <a:schemeClr val="bg1"/>
                          </a:solidFill>
                          <a:latin typeface="Calibri" panose="020F0502020204030204" pitchFamily="34" charset="0"/>
                          <a:ea typeface="Arial"/>
                          <a:cs typeface="Calibri" panose="020F0502020204030204" pitchFamily="34" charset="0"/>
                        </a:rPr>
                        <a:t>1 (1.5)</a:t>
                      </a:r>
                    </a:p>
                  </a:txBody>
                  <a:tcPr marT="36576" marB="36576" anchor="b" anchorCtr="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Bef>
                          <a:spcPts val="0"/>
                        </a:spcBef>
                        <a:spcAft>
                          <a:spcPts val="0"/>
                        </a:spcAft>
                      </a:pPr>
                      <a:r>
                        <a:rPr lang="en-US" sz="1800" dirty="0">
                          <a:solidFill>
                            <a:schemeClr val="bg1"/>
                          </a:solidFill>
                          <a:latin typeface="Calibri" panose="020F0502020204030204" pitchFamily="34" charset="0"/>
                          <a:ea typeface="Arial"/>
                          <a:cs typeface="Calibri" panose="020F0502020204030204" pitchFamily="34" charset="0"/>
                        </a:rPr>
                        <a:t>1 (1.6)</a:t>
                      </a:r>
                    </a:p>
                  </a:txBody>
                  <a:tcPr marT="36576" marB="36576" anchor="b" anchorCtr="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14263374"/>
                  </a:ext>
                </a:extLst>
              </a:tr>
              <a:tr h="365760">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indent="0" algn="l">
                        <a:lnSpc>
                          <a:spcPct val="90000"/>
                        </a:lnSpc>
                        <a:spcAft>
                          <a:spcPts val="0"/>
                        </a:spcAft>
                      </a:pPr>
                      <a:r>
                        <a:rPr lang="en-GB" sz="1800" b="1" dirty="0">
                          <a:solidFill>
                            <a:schemeClr val="tx1"/>
                          </a:solidFill>
                          <a:effectLst/>
                          <a:latin typeface="Calibri" panose="020F0502020204030204" pitchFamily="34" charset="0"/>
                          <a:ea typeface="Arial" panose="020B0604020202020204" pitchFamily="34" charset="0"/>
                          <a:cs typeface="Calibri" panose="020F0502020204030204" pitchFamily="34" charset="0"/>
                        </a:rPr>
                        <a:t>Confirmed PSA Response Rate, n (%) [95% CI]</a:t>
                      </a:r>
                    </a:p>
                  </a:txBody>
                  <a:tcPr marT="36576" marB="36576"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lvl1pPr marL="0" algn="l" defTabSz="914377" rtl="0" eaLnBrk="1" latinLnBrk="0" hangingPunct="1">
                        <a:defRPr sz="1800" kern="1200">
                          <a:solidFill>
                            <a:schemeClr val="dk1"/>
                          </a:solidFill>
                          <a:latin typeface="Calibri"/>
                        </a:defRPr>
                      </a:lvl1pPr>
                      <a:lvl2pPr marL="457189" algn="l" defTabSz="914377" rtl="0" eaLnBrk="1" latinLnBrk="0" hangingPunct="1">
                        <a:defRPr sz="1800" kern="1200">
                          <a:solidFill>
                            <a:schemeClr val="dk1"/>
                          </a:solidFill>
                          <a:latin typeface="Calibri"/>
                        </a:defRPr>
                      </a:lvl2pPr>
                      <a:lvl3pPr marL="914377" algn="l" defTabSz="914377" rtl="0" eaLnBrk="1" latinLnBrk="0" hangingPunct="1">
                        <a:defRPr sz="1800" kern="1200">
                          <a:solidFill>
                            <a:schemeClr val="dk1"/>
                          </a:solidFill>
                          <a:latin typeface="Calibri"/>
                        </a:defRPr>
                      </a:lvl3pPr>
                      <a:lvl4pPr marL="1371566" algn="l" defTabSz="914377" rtl="0" eaLnBrk="1" latinLnBrk="0" hangingPunct="1">
                        <a:defRPr sz="1800" kern="1200">
                          <a:solidFill>
                            <a:schemeClr val="dk1"/>
                          </a:solidFill>
                          <a:latin typeface="Calibri"/>
                        </a:defRPr>
                      </a:lvl4pPr>
                      <a:lvl5pPr marL="1828754" algn="l" defTabSz="914377" rtl="0" eaLnBrk="1" latinLnBrk="0" hangingPunct="1">
                        <a:defRPr sz="1800" kern="1200">
                          <a:solidFill>
                            <a:schemeClr val="dk1"/>
                          </a:solidFill>
                          <a:latin typeface="Calibri"/>
                        </a:defRPr>
                      </a:lvl5pPr>
                      <a:lvl6pPr marL="2285943" algn="l" defTabSz="914377" rtl="0" eaLnBrk="1" latinLnBrk="0" hangingPunct="1">
                        <a:defRPr sz="1800" kern="1200">
                          <a:solidFill>
                            <a:schemeClr val="dk1"/>
                          </a:solidFill>
                          <a:latin typeface="Calibri"/>
                        </a:defRPr>
                      </a:lvl6pPr>
                      <a:lvl7pPr marL="2743131" algn="l" defTabSz="914377" rtl="0" eaLnBrk="1" latinLnBrk="0" hangingPunct="1">
                        <a:defRPr sz="1800" kern="1200">
                          <a:solidFill>
                            <a:schemeClr val="dk1"/>
                          </a:solidFill>
                          <a:latin typeface="Calibri"/>
                        </a:defRPr>
                      </a:lvl7pPr>
                      <a:lvl8pPr marL="3200320" algn="l" defTabSz="914377" rtl="0" eaLnBrk="1" latinLnBrk="0" hangingPunct="1">
                        <a:defRPr sz="1800" kern="1200">
                          <a:solidFill>
                            <a:schemeClr val="dk1"/>
                          </a:solidFill>
                          <a:latin typeface="Calibri"/>
                        </a:defRPr>
                      </a:lvl8pPr>
                      <a:lvl9pPr marL="3657509" algn="l" defTabSz="914377" rtl="0" eaLnBrk="1" latinLnBrk="0" hangingPunct="1">
                        <a:defRPr sz="1800" kern="1200">
                          <a:solidFill>
                            <a:schemeClr val="dk1"/>
                          </a:solidFill>
                          <a:latin typeface="Calibri"/>
                        </a:defRPr>
                      </a:lvl9pPr>
                    </a:lstStyle>
                    <a:p>
                      <a:pPr marL="0" marR="0" algn="ctr">
                        <a:lnSpc>
                          <a:spcPct val="90000"/>
                        </a:lnSpc>
                        <a:spcBef>
                          <a:spcPts val="0"/>
                        </a:spcBef>
                        <a:spcAft>
                          <a:spcPts val="0"/>
                        </a:spcAft>
                      </a:pPr>
                      <a:r>
                        <a:rPr lang="en-US" sz="1800" b="1" dirty="0">
                          <a:solidFill>
                            <a:schemeClr val="tx1"/>
                          </a:solidFill>
                          <a:latin typeface="Calibri" panose="020F0502020204030204" pitchFamily="34" charset="0"/>
                          <a:ea typeface="Arial"/>
                          <a:cs typeface="Calibri" panose="020F0502020204030204" pitchFamily="34" charset="0"/>
                        </a:rPr>
                        <a:t>Overall Efficacy Population</a:t>
                      </a:r>
                      <a:br>
                        <a:rPr lang="en-US" sz="1800" b="1" dirty="0">
                          <a:solidFill>
                            <a:schemeClr val="tx1"/>
                          </a:solidFill>
                          <a:latin typeface="Calibri" panose="020F0502020204030204" pitchFamily="34" charset="0"/>
                          <a:ea typeface="Arial"/>
                          <a:cs typeface="Calibri" panose="020F0502020204030204" pitchFamily="34" charset="0"/>
                        </a:rPr>
                      </a:br>
                      <a:r>
                        <a:rPr lang="en-US" sz="1800" b="1" dirty="0">
                          <a:solidFill>
                            <a:schemeClr val="tx1"/>
                          </a:solidFill>
                          <a:latin typeface="Calibri" panose="020F0502020204030204" pitchFamily="34" charset="0"/>
                          <a:ea typeface="Arial"/>
                          <a:cs typeface="Calibri" panose="020F0502020204030204" pitchFamily="34" charset="0"/>
                        </a:rPr>
                        <a:t>(n = 115)</a:t>
                      </a:r>
                    </a:p>
                  </a:txBody>
                  <a:tcPr marT="36576" marB="36576" anchor="b" anchorCtr="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algn="ctr">
                        <a:lnSpc>
                          <a:spcPct val="90000"/>
                        </a:lnSpc>
                        <a:spcBef>
                          <a:spcPts val="0"/>
                        </a:spcBef>
                        <a:spcAft>
                          <a:spcPts val="0"/>
                        </a:spcAft>
                      </a:pPr>
                      <a:endParaRPr lang="en-US" sz="1800" dirty="0">
                        <a:solidFill>
                          <a:schemeClr val="bg1"/>
                        </a:solidFill>
                        <a:latin typeface="Calibri" panose="020F0502020204030204" pitchFamily="34" charset="0"/>
                        <a:ea typeface="Arial"/>
                        <a:cs typeface="Calibri" panose="020F0502020204030204" pitchFamily="34" charset="0"/>
                      </a:endParaRPr>
                    </a:p>
                  </a:txBody>
                  <a:tcPr marT="36576" marB="36576" anchor="b" anchorCtr="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3897189840"/>
                  </a:ext>
                </a:extLst>
              </a:tr>
              <a:tr h="365760">
                <a:tc>
                  <a:txBody>
                    <a:bodyPr/>
                    <a:lstStyle/>
                    <a:p>
                      <a:pPr marL="0" indent="0" algn="l">
                        <a:lnSpc>
                          <a:spcPct val="90000"/>
                        </a:lnSpc>
                        <a:spcAft>
                          <a:spcPts val="0"/>
                        </a:spcAft>
                      </a:pPr>
                      <a:endParaRPr lang="en-GB" sz="1800" dirty="0">
                        <a:solidFill>
                          <a:schemeClr val="bg1"/>
                        </a:solidFill>
                        <a:effectLst/>
                        <a:latin typeface="Calibri" panose="020F0502020204030204" pitchFamily="34" charset="0"/>
                        <a:ea typeface="Arial" panose="020B0604020202020204" pitchFamily="34" charset="0"/>
                        <a:cs typeface="Calibri" panose="020F0502020204030204" pitchFamily="34" charset="0"/>
                      </a:endParaRPr>
                    </a:p>
                  </a:txBody>
                  <a:tcPr marT="36576" marB="36576"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Bef>
                          <a:spcPts val="0"/>
                        </a:spcBef>
                        <a:spcAft>
                          <a:spcPts val="0"/>
                        </a:spcAft>
                      </a:pPr>
                      <a:r>
                        <a:rPr lang="en-US" sz="1800" dirty="0">
                          <a:solidFill>
                            <a:schemeClr val="bg1"/>
                          </a:solidFill>
                          <a:latin typeface="Calibri" panose="020F0502020204030204" pitchFamily="34" charset="0"/>
                          <a:ea typeface="Arial"/>
                          <a:cs typeface="Calibri" panose="020F0502020204030204" pitchFamily="34" charset="0"/>
                        </a:rPr>
                        <a:t>63 (54.8) [45.2-64.1]</a:t>
                      </a:r>
                    </a:p>
                  </a:txBody>
                  <a:tcPr marT="36576" marB="36576" anchor="b" anchorCtr="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Bef>
                          <a:spcPts val="0"/>
                        </a:spcBef>
                        <a:spcAft>
                          <a:spcPts val="0"/>
                        </a:spcAft>
                      </a:pPr>
                      <a:endParaRPr lang="en-US" sz="1800" dirty="0">
                        <a:solidFill>
                          <a:schemeClr val="bg1"/>
                        </a:solidFill>
                        <a:latin typeface="Calibri" panose="020F0502020204030204" pitchFamily="34" charset="0"/>
                        <a:ea typeface="Arial"/>
                        <a:cs typeface="Calibri" panose="020F0502020204030204" pitchFamily="34" charset="0"/>
                      </a:endParaRPr>
                    </a:p>
                  </a:txBody>
                  <a:tcPr marT="36576" marB="36576" anchor="b" anchorCtr="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66020452"/>
                  </a:ext>
                </a:extLst>
              </a:tr>
            </a:tbl>
          </a:graphicData>
        </a:graphic>
      </p:graphicFrame>
      <p:sp>
        <p:nvSpPr>
          <p:cNvPr id="4" name="TextBox 3">
            <a:extLst>
              <a:ext uri="{FF2B5EF4-FFF2-40B4-BE49-F238E27FC236}">
                <a16:creationId xmlns:a16="http://schemas.microsoft.com/office/drawing/2014/main" id="{397375FB-A552-45A6-8986-A9616E96DAFE}"/>
              </a:ext>
            </a:extLst>
          </p:cNvPr>
          <p:cNvSpPr txBox="1"/>
          <p:nvPr/>
        </p:nvSpPr>
        <p:spPr bwMode="auto">
          <a:xfrm>
            <a:off x="753974" y="5694688"/>
            <a:ext cx="2962093"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*Per modified RECIST/</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PCWG3</a:t>
            </a:r>
            <a:r>
              <a:rPr lang="en-US" sz="1400" b="0" dirty="0">
                <a:solidFill>
                  <a:schemeClr val="bg1"/>
                </a:solidFill>
                <a:latin typeface="Calibri" panose="020F0502020204030204" pitchFamily="34" charset="0"/>
              </a:rPr>
              <a:t> criteria.</a:t>
            </a:r>
          </a:p>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Data cutoff date: December 23, 2019.</a:t>
            </a:r>
          </a:p>
        </p:txBody>
      </p:sp>
    </p:spTree>
    <p:extLst>
      <p:ext uri="{BB962C8B-B14F-4D97-AF65-F5344CB8AC3E}">
        <p14:creationId xmlns:p14="http://schemas.microsoft.com/office/powerpoint/2010/main" val="21850427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Title 76">
            <a:extLst>
              <a:ext uri="{FF2B5EF4-FFF2-40B4-BE49-F238E27FC236}">
                <a16:creationId xmlns:a16="http://schemas.microsoft.com/office/drawing/2014/main" id="{EF73DAB7-B20A-1D4F-BCD7-6FCBA24EC0DB}"/>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TRITON2: </a:t>
            </a:r>
            <a:r>
              <a:rPr lang="en-US" dirty="0">
                <a:cs typeface="Calibri" panose="020F0502020204030204" pitchFamily="34" charset="0"/>
              </a:rPr>
              <a:t>Tumor Response </a:t>
            </a:r>
            <a:r>
              <a:rPr lang="en-US" dirty="0">
                <a:latin typeface="Calibri" panose="020F0502020204030204" pitchFamily="34" charset="0"/>
                <a:cs typeface="Calibri" panose="020F0502020204030204" pitchFamily="34" charset="0"/>
              </a:rPr>
              <a:t>in </a:t>
            </a:r>
            <a:r>
              <a:rPr lang="en-US" i="1" dirty="0">
                <a:latin typeface="Calibri" panose="020F0502020204030204" pitchFamily="34" charset="0"/>
                <a:cs typeface="Calibri" panose="020F0502020204030204" pitchFamily="34" charset="0"/>
              </a:rPr>
              <a:t>BRCA1</a:t>
            </a:r>
            <a:r>
              <a:rPr lang="en-US" dirty="0">
                <a:latin typeface="Calibri" panose="020F0502020204030204" pitchFamily="34" charset="0"/>
                <a:cs typeface="Calibri" panose="020F0502020204030204" pitchFamily="34" charset="0"/>
              </a:rPr>
              <a:t>/</a:t>
            </a:r>
            <a:r>
              <a:rPr lang="en-US" i="1" dirty="0">
                <a:latin typeface="Calibri" panose="020F0502020204030204" pitchFamily="34" charset="0"/>
                <a:cs typeface="Calibri" panose="020F0502020204030204" pitchFamily="34" charset="0"/>
              </a:rPr>
              <a:t>BRCA2</a:t>
            </a:r>
            <a:r>
              <a:rPr lang="en-US" dirty="0">
                <a:latin typeface="Calibri" panose="020F0502020204030204" pitchFamily="34" charset="0"/>
                <a:cs typeface="Calibri" panose="020F0502020204030204" pitchFamily="34" charset="0"/>
              </a:rPr>
              <a:t> Cohort</a:t>
            </a:r>
          </a:p>
        </p:txBody>
      </p:sp>
      <p:sp>
        <p:nvSpPr>
          <p:cNvPr id="2" name="Text Box 15">
            <a:extLst>
              <a:ext uri="{FF2B5EF4-FFF2-40B4-BE49-F238E27FC236}">
                <a16:creationId xmlns:a16="http://schemas.microsoft.com/office/drawing/2014/main" id="{8FC29FDD-A12C-4969-884A-06EBE60A92E5}"/>
              </a:ext>
            </a:extLst>
          </p:cNvPr>
          <p:cNvSpPr txBox="1">
            <a:spLocks noChangeArrowheads="1"/>
          </p:cNvSpPr>
          <p:nvPr/>
        </p:nvSpPr>
        <p:spPr bwMode="auto">
          <a:xfrm>
            <a:off x="455881" y="6361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Abida. JCO. 2020</a:t>
            </a:r>
            <a:r>
              <a:rPr lang="en-US" altLang="en-US" sz="1200" b="0" spc="-10" dirty="0">
                <a:solidFill>
                  <a:srgbClr val="455560"/>
                </a:solidFill>
                <a:latin typeface="Calibri" panose="020F0502020204030204" pitchFamily="34" charset="0"/>
                <a:cs typeface="Calibri" panose="020F0502020204030204" pitchFamily="34" charset="0"/>
              </a:rPr>
              <a:t>;</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[Epub].</a:t>
            </a:r>
          </a:p>
        </p:txBody>
      </p:sp>
      <p:sp>
        <p:nvSpPr>
          <p:cNvPr id="9" name="TextBox 8">
            <a:extLst>
              <a:ext uri="{FF2B5EF4-FFF2-40B4-BE49-F238E27FC236}">
                <a16:creationId xmlns:a16="http://schemas.microsoft.com/office/drawing/2014/main" id="{D1EC51C1-3F0A-472E-9A51-77183F72C399}"/>
              </a:ext>
            </a:extLst>
          </p:cNvPr>
          <p:cNvSpPr txBox="1"/>
          <p:nvPr/>
        </p:nvSpPr>
        <p:spPr bwMode="auto">
          <a:xfrm>
            <a:off x="2234927" y="5636313"/>
            <a:ext cx="4558940" cy="338554"/>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Germline/somatic status	Germline	Somatic</a:t>
            </a:r>
          </a:p>
        </p:txBody>
      </p:sp>
      <p:sp>
        <p:nvSpPr>
          <p:cNvPr id="6" name="Rectangle 5">
            <a:extLst>
              <a:ext uri="{FF2B5EF4-FFF2-40B4-BE49-F238E27FC236}">
                <a16:creationId xmlns:a16="http://schemas.microsoft.com/office/drawing/2014/main" id="{6BE1B61A-5DDD-46BF-867E-3E7CAE616717}"/>
              </a:ext>
            </a:extLst>
          </p:cNvPr>
          <p:cNvSpPr/>
          <p:nvPr/>
        </p:nvSpPr>
        <p:spPr bwMode="auto">
          <a:xfrm>
            <a:off x="4567902" y="5733258"/>
            <a:ext cx="134754" cy="13475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 name="Rectangle 3">
            <a:extLst>
              <a:ext uri="{FF2B5EF4-FFF2-40B4-BE49-F238E27FC236}">
                <a16:creationId xmlns:a16="http://schemas.microsoft.com/office/drawing/2014/main" id="{4C6D7D45-AE14-4529-ABF9-400DD1627936}"/>
              </a:ext>
            </a:extLst>
          </p:cNvPr>
          <p:cNvSpPr/>
          <p:nvPr/>
        </p:nvSpPr>
        <p:spPr bwMode="auto">
          <a:xfrm>
            <a:off x="5800194" y="5733258"/>
            <a:ext cx="134754" cy="13475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8" name="Group 7">
            <a:extLst>
              <a:ext uri="{FF2B5EF4-FFF2-40B4-BE49-F238E27FC236}">
                <a16:creationId xmlns:a16="http://schemas.microsoft.com/office/drawing/2014/main" id="{E8235DC0-4533-4AF6-8050-214F6A63E3F9}"/>
              </a:ext>
            </a:extLst>
          </p:cNvPr>
          <p:cNvGrpSpPr>
            <a:grpSpLocks/>
          </p:cNvGrpSpPr>
          <p:nvPr/>
        </p:nvGrpSpPr>
        <p:grpSpPr bwMode="auto">
          <a:xfrm>
            <a:off x="9389205" y="6215925"/>
            <a:ext cx="2486964" cy="447558"/>
            <a:chOff x="9527309" y="3551529"/>
            <a:chExt cx="2488502" cy="448324"/>
          </a:xfrm>
        </p:grpSpPr>
        <p:pic>
          <p:nvPicPr>
            <p:cNvPr id="10" name="Picture 9">
              <a:extLst>
                <a:ext uri="{FF2B5EF4-FFF2-40B4-BE49-F238E27FC236}">
                  <a16:creationId xmlns:a16="http://schemas.microsoft.com/office/drawing/2014/main" id="{DA92FD58-E49D-464D-B64A-1C9C947656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6B5B068D-DB78-4423-B708-F7420CCE82A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mn-cs"/>
              </a:endParaRPr>
            </a:p>
          </p:txBody>
        </p:sp>
      </p:grpSp>
      <p:sp>
        <p:nvSpPr>
          <p:cNvPr id="5" name="TextBox 4">
            <a:extLst>
              <a:ext uri="{FF2B5EF4-FFF2-40B4-BE49-F238E27FC236}">
                <a16:creationId xmlns:a16="http://schemas.microsoft.com/office/drawing/2014/main" id="{74F3AE07-8ACF-4493-8096-7DFB860B2F40}"/>
              </a:ext>
            </a:extLst>
          </p:cNvPr>
          <p:cNvSpPr txBox="1"/>
          <p:nvPr/>
        </p:nvSpPr>
        <p:spPr bwMode="auto">
          <a:xfrm>
            <a:off x="7176421" y="1728331"/>
            <a:ext cx="3251659" cy="584775"/>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 = Confirmed radiographic response</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o = Ongoing</a:t>
            </a:r>
          </a:p>
        </p:txBody>
      </p:sp>
      <p:sp>
        <p:nvSpPr>
          <p:cNvPr id="7" name="TextBox 6">
            <a:extLst>
              <a:ext uri="{FF2B5EF4-FFF2-40B4-BE49-F238E27FC236}">
                <a16:creationId xmlns:a16="http://schemas.microsoft.com/office/drawing/2014/main" id="{9A10698F-F830-4D46-B924-0A3F10AB7B5C}"/>
              </a:ext>
            </a:extLst>
          </p:cNvPr>
          <p:cNvSpPr txBox="1"/>
          <p:nvPr/>
        </p:nvSpPr>
        <p:spPr bwMode="auto">
          <a:xfrm>
            <a:off x="1444131" y="5864692"/>
            <a:ext cx="847658"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600" b="1" i="1" dirty="0">
                <a:solidFill>
                  <a:schemeClr val="bg1"/>
                </a:solidFill>
                <a:latin typeface="Calibri" panose="020F0502020204030204" pitchFamily="34" charset="0"/>
              </a:rPr>
              <a:t>BRCA1</a:t>
            </a:r>
            <a:br>
              <a:rPr lang="en-US" sz="1600" b="1" i="1" dirty="0">
                <a:solidFill>
                  <a:schemeClr val="bg1"/>
                </a:solidFill>
                <a:latin typeface="Calibri" panose="020F0502020204030204" pitchFamily="34" charset="0"/>
              </a:rPr>
            </a:br>
            <a:r>
              <a:rPr lang="en-US" sz="1600" b="1" i="1" dirty="0">
                <a:solidFill>
                  <a:schemeClr val="bg1"/>
                </a:solidFill>
                <a:latin typeface="Calibri" panose="020F0502020204030204" pitchFamily="34" charset="0"/>
              </a:rPr>
              <a:t>BRCA2</a:t>
            </a:r>
          </a:p>
        </p:txBody>
      </p:sp>
      <p:sp>
        <p:nvSpPr>
          <p:cNvPr id="13" name="TextBox 12">
            <a:extLst>
              <a:ext uri="{FF2B5EF4-FFF2-40B4-BE49-F238E27FC236}">
                <a16:creationId xmlns:a16="http://schemas.microsoft.com/office/drawing/2014/main" id="{D1FBFCAC-CBDC-4363-A281-A47E04C0712B}"/>
              </a:ext>
            </a:extLst>
          </p:cNvPr>
          <p:cNvSpPr txBox="1"/>
          <p:nvPr/>
        </p:nvSpPr>
        <p:spPr bwMode="auto">
          <a:xfrm rot="16200000">
            <a:off x="-398918" y="3432030"/>
            <a:ext cx="37767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Change From Baseline (%)</a:t>
            </a:r>
          </a:p>
        </p:txBody>
      </p:sp>
      <p:cxnSp>
        <p:nvCxnSpPr>
          <p:cNvPr id="17" name="Straight Connector 16">
            <a:extLst>
              <a:ext uri="{FF2B5EF4-FFF2-40B4-BE49-F238E27FC236}">
                <a16:creationId xmlns:a16="http://schemas.microsoft.com/office/drawing/2014/main" id="{97E3A961-4B02-46A0-974A-9956465A8A4E}"/>
              </a:ext>
            </a:extLst>
          </p:cNvPr>
          <p:cNvCxnSpPr/>
          <p:nvPr/>
        </p:nvCxnSpPr>
        <p:spPr bwMode="auto">
          <a:xfrm flipV="1">
            <a:off x="2225596" y="1728331"/>
            <a:ext cx="0" cy="377673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1086BE1C-A7FA-4413-A847-34ABA652B345}"/>
              </a:ext>
            </a:extLst>
          </p:cNvPr>
          <p:cNvCxnSpPr>
            <a:cxnSpLocks/>
          </p:cNvCxnSpPr>
          <p:nvPr/>
        </p:nvCxnSpPr>
        <p:spPr bwMode="auto">
          <a:xfrm flipH="1">
            <a:off x="2155372" y="173766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A196C20C-A418-4AEA-B795-041A132C3005}"/>
              </a:ext>
            </a:extLst>
          </p:cNvPr>
          <p:cNvCxnSpPr>
            <a:cxnSpLocks/>
          </p:cNvCxnSpPr>
          <p:nvPr/>
        </p:nvCxnSpPr>
        <p:spPr bwMode="auto">
          <a:xfrm flipH="1">
            <a:off x="2155372" y="21121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DED52E92-5AFE-474A-9033-B1C54547AED0}"/>
              </a:ext>
            </a:extLst>
          </p:cNvPr>
          <p:cNvCxnSpPr>
            <a:cxnSpLocks/>
          </p:cNvCxnSpPr>
          <p:nvPr/>
        </p:nvCxnSpPr>
        <p:spPr bwMode="auto">
          <a:xfrm flipH="1">
            <a:off x="2155372" y="24866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37BCC1D-D07B-457B-9915-E3FFFB4A5F6D}"/>
              </a:ext>
            </a:extLst>
          </p:cNvPr>
          <p:cNvCxnSpPr>
            <a:cxnSpLocks/>
          </p:cNvCxnSpPr>
          <p:nvPr/>
        </p:nvCxnSpPr>
        <p:spPr bwMode="auto">
          <a:xfrm flipH="1">
            <a:off x="2155372" y="286106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75DFB323-E223-430B-9BAD-EE64EF4F4281}"/>
              </a:ext>
            </a:extLst>
          </p:cNvPr>
          <p:cNvCxnSpPr>
            <a:cxnSpLocks/>
          </p:cNvCxnSpPr>
          <p:nvPr/>
        </p:nvCxnSpPr>
        <p:spPr bwMode="auto">
          <a:xfrm flipH="1">
            <a:off x="2155372" y="323553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F5B92CC-0659-4165-B9B3-645663304FFD}"/>
              </a:ext>
            </a:extLst>
          </p:cNvPr>
          <p:cNvCxnSpPr>
            <a:cxnSpLocks/>
          </p:cNvCxnSpPr>
          <p:nvPr/>
        </p:nvCxnSpPr>
        <p:spPr bwMode="auto">
          <a:xfrm flipH="1">
            <a:off x="2155372" y="361000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A1215B17-D619-43E0-B9D4-AA96A0245B09}"/>
              </a:ext>
            </a:extLst>
          </p:cNvPr>
          <p:cNvCxnSpPr>
            <a:cxnSpLocks/>
          </p:cNvCxnSpPr>
          <p:nvPr/>
        </p:nvCxnSpPr>
        <p:spPr bwMode="auto">
          <a:xfrm flipH="1">
            <a:off x="2155372" y="398447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FDB33A9-209B-4B47-912C-55605629B245}"/>
              </a:ext>
            </a:extLst>
          </p:cNvPr>
          <p:cNvCxnSpPr>
            <a:cxnSpLocks/>
          </p:cNvCxnSpPr>
          <p:nvPr/>
        </p:nvCxnSpPr>
        <p:spPr bwMode="auto">
          <a:xfrm flipH="1">
            <a:off x="2155372" y="435894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E77B902-5C22-4440-AEF0-10151AEF273F}"/>
              </a:ext>
            </a:extLst>
          </p:cNvPr>
          <p:cNvCxnSpPr>
            <a:cxnSpLocks/>
          </p:cNvCxnSpPr>
          <p:nvPr/>
        </p:nvCxnSpPr>
        <p:spPr bwMode="auto">
          <a:xfrm flipH="1">
            <a:off x="2155372" y="47334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228233D5-06D1-44DC-A876-F67732C04053}"/>
              </a:ext>
            </a:extLst>
          </p:cNvPr>
          <p:cNvCxnSpPr>
            <a:cxnSpLocks/>
          </p:cNvCxnSpPr>
          <p:nvPr/>
        </p:nvCxnSpPr>
        <p:spPr bwMode="auto">
          <a:xfrm flipH="1">
            <a:off x="2155372" y="510788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C6707B8A-2E17-443A-8569-A9F460E43581}"/>
              </a:ext>
            </a:extLst>
          </p:cNvPr>
          <p:cNvCxnSpPr>
            <a:cxnSpLocks/>
          </p:cNvCxnSpPr>
          <p:nvPr/>
        </p:nvCxnSpPr>
        <p:spPr bwMode="auto">
          <a:xfrm flipH="1">
            <a:off x="2155372" y="5482348"/>
            <a:ext cx="64008" cy="0"/>
          </a:xfrm>
          <a:prstGeom prst="line">
            <a:avLst/>
          </a:prstGeom>
          <a:noFill/>
          <a:ln w="28575" cap="flat" cmpd="sng" algn="ctr">
            <a:solidFill>
              <a:schemeClr val="bg1"/>
            </a:solidFill>
            <a:prstDash val="solid"/>
            <a:round/>
            <a:headEnd type="none" w="med" len="med"/>
            <a:tailEnd type="none" w="med" len="med"/>
          </a:ln>
          <a:effectLst/>
        </p:spPr>
      </p:cxnSp>
      <p:sp>
        <p:nvSpPr>
          <p:cNvPr id="20" name="TextBox 19">
            <a:extLst>
              <a:ext uri="{FF2B5EF4-FFF2-40B4-BE49-F238E27FC236}">
                <a16:creationId xmlns:a16="http://schemas.microsoft.com/office/drawing/2014/main" id="{8CCE7BF5-4871-4196-A458-D0C3353C95D6}"/>
              </a:ext>
            </a:extLst>
          </p:cNvPr>
          <p:cNvSpPr txBox="1"/>
          <p:nvPr/>
        </p:nvSpPr>
        <p:spPr bwMode="auto">
          <a:xfrm>
            <a:off x="1635647" y="1573853"/>
            <a:ext cx="5691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100</a:t>
            </a:r>
          </a:p>
        </p:txBody>
      </p:sp>
      <p:sp>
        <p:nvSpPr>
          <p:cNvPr id="31" name="TextBox 30">
            <a:extLst>
              <a:ext uri="{FF2B5EF4-FFF2-40B4-BE49-F238E27FC236}">
                <a16:creationId xmlns:a16="http://schemas.microsoft.com/office/drawing/2014/main" id="{8CEAD069-8C9D-44F5-B67C-4F155D0E2EA9}"/>
              </a:ext>
            </a:extLst>
          </p:cNvPr>
          <p:cNvSpPr txBox="1"/>
          <p:nvPr/>
        </p:nvSpPr>
        <p:spPr bwMode="auto">
          <a:xfrm>
            <a:off x="1635647" y="1947446"/>
            <a:ext cx="5691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80</a:t>
            </a:r>
          </a:p>
        </p:txBody>
      </p:sp>
      <p:sp>
        <p:nvSpPr>
          <p:cNvPr id="33" name="TextBox 32">
            <a:extLst>
              <a:ext uri="{FF2B5EF4-FFF2-40B4-BE49-F238E27FC236}">
                <a16:creationId xmlns:a16="http://schemas.microsoft.com/office/drawing/2014/main" id="{E215FBED-4304-4BDF-BFEE-590D8E851C5F}"/>
              </a:ext>
            </a:extLst>
          </p:cNvPr>
          <p:cNvSpPr txBox="1"/>
          <p:nvPr/>
        </p:nvSpPr>
        <p:spPr bwMode="auto">
          <a:xfrm>
            <a:off x="1635647" y="2321039"/>
            <a:ext cx="5691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60</a:t>
            </a:r>
          </a:p>
        </p:txBody>
      </p:sp>
      <p:sp>
        <p:nvSpPr>
          <p:cNvPr id="35" name="TextBox 34">
            <a:extLst>
              <a:ext uri="{FF2B5EF4-FFF2-40B4-BE49-F238E27FC236}">
                <a16:creationId xmlns:a16="http://schemas.microsoft.com/office/drawing/2014/main" id="{C43706BB-CC36-4D05-B155-1353CCACE266}"/>
              </a:ext>
            </a:extLst>
          </p:cNvPr>
          <p:cNvSpPr txBox="1"/>
          <p:nvPr/>
        </p:nvSpPr>
        <p:spPr bwMode="auto">
          <a:xfrm>
            <a:off x="1635647" y="2694632"/>
            <a:ext cx="5691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40</a:t>
            </a:r>
          </a:p>
        </p:txBody>
      </p:sp>
      <p:sp>
        <p:nvSpPr>
          <p:cNvPr id="37" name="TextBox 36">
            <a:extLst>
              <a:ext uri="{FF2B5EF4-FFF2-40B4-BE49-F238E27FC236}">
                <a16:creationId xmlns:a16="http://schemas.microsoft.com/office/drawing/2014/main" id="{512FF8C6-72A6-403C-AFBA-BEC629AB8851}"/>
              </a:ext>
            </a:extLst>
          </p:cNvPr>
          <p:cNvSpPr txBox="1"/>
          <p:nvPr/>
        </p:nvSpPr>
        <p:spPr bwMode="auto">
          <a:xfrm>
            <a:off x="1635647" y="3068225"/>
            <a:ext cx="5691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20</a:t>
            </a:r>
          </a:p>
        </p:txBody>
      </p:sp>
      <p:sp>
        <p:nvSpPr>
          <p:cNvPr id="39" name="TextBox 38">
            <a:extLst>
              <a:ext uri="{FF2B5EF4-FFF2-40B4-BE49-F238E27FC236}">
                <a16:creationId xmlns:a16="http://schemas.microsoft.com/office/drawing/2014/main" id="{847992BD-EE8A-4144-AFCC-21931956A8A0}"/>
              </a:ext>
            </a:extLst>
          </p:cNvPr>
          <p:cNvSpPr txBox="1"/>
          <p:nvPr/>
        </p:nvSpPr>
        <p:spPr bwMode="auto">
          <a:xfrm>
            <a:off x="1635647" y="3441818"/>
            <a:ext cx="5691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0</a:t>
            </a:r>
          </a:p>
        </p:txBody>
      </p:sp>
      <p:sp>
        <p:nvSpPr>
          <p:cNvPr id="41" name="TextBox 40">
            <a:extLst>
              <a:ext uri="{FF2B5EF4-FFF2-40B4-BE49-F238E27FC236}">
                <a16:creationId xmlns:a16="http://schemas.microsoft.com/office/drawing/2014/main" id="{CAC08633-7453-4DB6-81A9-87ED794AEFB9}"/>
              </a:ext>
            </a:extLst>
          </p:cNvPr>
          <p:cNvSpPr txBox="1"/>
          <p:nvPr/>
        </p:nvSpPr>
        <p:spPr bwMode="auto">
          <a:xfrm>
            <a:off x="1635647" y="3815411"/>
            <a:ext cx="5691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-20</a:t>
            </a:r>
          </a:p>
        </p:txBody>
      </p:sp>
      <p:sp>
        <p:nvSpPr>
          <p:cNvPr id="43" name="TextBox 42">
            <a:extLst>
              <a:ext uri="{FF2B5EF4-FFF2-40B4-BE49-F238E27FC236}">
                <a16:creationId xmlns:a16="http://schemas.microsoft.com/office/drawing/2014/main" id="{C8C43FFD-D02F-4DD6-AEDD-5287772F61F1}"/>
              </a:ext>
            </a:extLst>
          </p:cNvPr>
          <p:cNvSpPr txBox="1"/>
          <p:nvPr/>
        </p:nvSpPr>
        <p:spPr bwMode="auto">
          <a:xfrm>
            <a:off x="1635647" y="4189004"/>
            <a:ext cx="5691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-40</a:t>
            </a:r>
          </a:p>
        </p:txBody>
      </p:sp>
      <p:sp>
        <p:nvSpPr>
          <p:cNvPr id="45" name="TextBox 44">
            <a:extLst>
              <a:ext uri="{FF2B5EF4-FFF2-40B4-BE49-F238E27FC236}">
                <a16:creationId xmlns:a16="http://schemas.microsoft.com/office/drawing/2014/main" id="{2B071AC4-569E-4AB9-940C-CBC191BBE6F3}"/>
              </a:ext>
            </a:extLst>
          </p:cNvPr>
          <p:cNvSpPr txBox="1"/>
          <p:nvPr/>
        </p:nvSpPr>
        <p:spPr bwMode="auto">
          <a:xfrm>
            <a:off x="1635647" y="4562597"/>
            <a:ext cx="5691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-60</a:t>
            </a:r>
          </a:p>
        </p:txBody>
      </p:sp>
      <p:sp>
        <p:nvSpPr>
          <p:cNvPr id="47" name="TextBox 46">
            <a:extLst>
              <a:ext uri="{FF2B5EF4-FFF2-40B4-BE49-F238E27FC236}">
                <a16:creationId xmlns:a16="http://schemas.microsoft.com/office/drawing/2014/main" id="{069C52E0-148C-429D-9C17-D2F20321685C}"/>
              </a:ext>
            </a:extLst>
          </p:cNvPr>
          <p:cNvSpPr txBox="1"/>
          <p:nvPr/>
        </p:nvSpPr>
        <p:spPr bwMode="auto">
          <a:xfrm>
            <a:off x="1635647" y="4936190"/>
            <a:ext cx="5691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-80</a:t>
            </a:r>
          </a:p>
        </p:txBody>
      </p:sp>
      <p:sp>
        <p:nvSpPr>
          <p:cNvPr id="49" name="TextBox 48">
            <a:extLst>
              <a:ext uri="{FF2B5EF4-FFF2-40B4-BE49-F238E27FC236}">
                <a16:creationId xmlns:a16="http://schemas.microsoft.com/office/drawing/2014/main" id="{0E19A920-477B-4214-ADAB-AC08C0B1214D}"/>
              </a:ext>
            </a:extLst>
          </p:cNvPr>
          <p:cNvSpPr txBox="1"/>
          <p:nvPr/>
        </p:nvSpPr>
        <p:spPr bwMode="auto">
          <a:xfrm>
            <a:off x="1442839" y="5309787"/>
            <a:ext cx="762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-100</a:t>
            </a:r>
          </a:p>
        </p:txBody>
      </p:sp>
      <p:sp>
        <p:nvSpPr>
          <p:cNvPr id="83" name="TextBox 82">
            <a:extLst>
              <a:ext uri="{FF2B5EF4-FFF2-40B4-BE49-F238E27FC236}">
                <a16:creationId xmlns:a16="http://schemas.microsoft.com/office/drawing/2014/main" id="{96F22D01-EBC1-46C7-9B39-3083E92B75CB}"/>
              </a:ext>
            </a:extLst>
          </p:cNvPr>
          <p:cNvSpPr txBox="1"/>
          <p:nvPr/>
        </p:nvSpPr>
        <p:spPr bwMode="auto">
          <a:xfrm>
            <a:off x="9944372" y="5485122"/>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o</a:t>
            </a:r>
          </a:p>
        </p:txBody>
      </p:sp>
      <p:sp>
        <p:nvSpPr>
          <p:cNvPr id="93" name="TextBox 92">
            <a:extLst>
              <a:ext uri="{FF2B5EF4-FFF2-40B4-BE49-F238E27FC236}">
                <a16:creationId xmlns:a16="http://schemas.microsoft.com/office/drawing/2014/main" id="{1AB574C5-C129-4467-ACC1-0FCD599F1E3F}"/>
              </a:ext>
            </a:extLst>
          </p:cNvPr>
          <p:cNvSpPr txBox="1"/>
          <p:nvPr/>
        </p:nvSpPr>
        <p:spPr bwMode="auto">
          <a:xfrm>
            <a:off x="9940403" y="5373257"/>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a:t>
            </a:r>
          </a:p>
        </p:txBody>
      </p:sp>
      <p:sp>
        <p:nvSpPr>
          <p:cNvPr id="105" name="TextBox 104">
            <a:extLst>
              <a:ext uri="{FF2B5EF4-FFF2-40B4-BE49-F238E27FC236}">
                <a16:creationId xmlns:a16="http://schemas.microsoft.com/office/drawing/2014/main" id="{F3A17AD8-32B9-4898-A224-84B816AE7C15}"/>
              </a:ext>
            </a:extLst>
          </p:cNvPr>
          <p:cNvSpPr txBox="1"/>
          <p:nvPr/>
        </p:nvSpPr>
        <p:spPr bwMode="auto">
          <a:xfrm>
            <a:off x="9819108" y="5076726"/>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a:t>
            </a:r>
          </a:p>
        </p:txBody>
      </p:sp>
      <p:grpSp>
        <p:nvGrpSpPr>
          <p:cNvPr id="176" name="Group 175">
            <a:extLst>
              <a:ext uri="{FF2B5EF4-FFF2-40B4-BE49-F238E27FC236}">
                <a16:creationId xmlns:a16="http://schemas.microsoft.com/office/drawing/2014/main" id="{E9C0078C-7A8C-4483-B3B6-D02768094160}"/>
              </a:ext>
            </a:extLst>
          </p:cNvPr>
          <p:cNvGrpSpPr/>
          <p:nvPr/>
        </p:nvGrpSpPr>
        <p:grpSpPr>
          <a:xfrm>
            <a:off x="3360848" y="3591102"/>
            <a:ext cx="7248233" cy="2264629"/>
            <a:chOff x="3360848" y="3591102"/>
            <a:chExt cx="7248233" cy="2264629"/>
          </a:xfrm>
        </p:grpSpPr>
        <p:sp>
          <p:nvSpPr>
            <p:cNvPr id="51" name="TextBox 50">
              <a:extLst>
                <a:ext uri="{FF2B5EF4-FFF2-40B4-BE49-F238E27FC236}">
                  <a16:creationId xmlns:a16="http://schemas.microsoft.com/office/drawing/2014/main" id="{D8FC394B-BC86-409E-B26F-851FA2530752}"/>
                </a:ext>
              </a:extLst>
            </p:cNvPr>
            <p:cNvSpPr txBox="1"/>
            <p:nvPr/>
          </p:nvSpPr>
          <p:spPr bwMode="auto">
            <a:xfrm>
              <a:off x="3360848" y="3591102"/>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o</a:t>
              </a:r>
            </a:p>
          </p:txBody>
        </p:sp>
        <p:sp>
          <p:nvSpPr>
            <p:cNvPr id="53" name="TextBox 52">
              <a:extLst>
                <a:ext uri="{FF2B5EF4-FFF2-40B4-BE49-F238E27FC236}">
                  <a16:creationId xmlns:a16="http://schemas.microsoft.com/office/drawing/2014/main" id="{C8B5819E-F8A5-48ED-A2CC-4519AD1BAF6C}"/>
                </a:ext>
              </a:extLst>
            </p:cNvPr>
            <p:cNvSpPr txBox="1"/>
            <p:nvPr/>
          </p:nvSpPr>
          <p:spPr bwMode="auto">
            <a:xfrm>
              <a:off x="6733629" y="4518232"/>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o</a:t>
              </a:r>
            </a:p>
          </p:txBody>
        </p:sp>
        <p:sp>
          <p:nvSpPr>
            <p:cNvPr id="55" name="TextBox 54">
              <a:extLst>
                <a:ext uri="{FF2B5EF4-FFF2-40B4-BE49-F238E27FC236}">
                  <a16:creationId xmlns:a16="http://schemas.microsoft.com/office/drawing/2014/main" id="{56950CD6-2BD8-47F2-9128-3E836688E748}"/>
                </a:ext>
              </a:extLst>
            </p:cNvPr>
            <p:cNvSpPr txBox="1"/>
            <p:nvPr/>
          </p:nvSpPr>
          <p:spPr bwMode="auto">
            <a:xfrm>
              <a:off x="6324600" y="4429042"/>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o</a:t>
              </a:r>
            </a:p>
          </p:txBody>
        </p:sp>
        <p:sp>
          <p:nvSpPr>
            <p:cNvPr id="57" name="TextBox 56">
              <a:extLst>
                <a:ext uri="{FF2B5EF4-FFF2-40B4-BE49-F238E27FC236}">
                  <a16:creationId xmlns:a16="http://schemas.microsoft.com/office/drawing/2014/main" id="{09974A36-E771-4001-BD4C-04132D79C5C6}"/>
                </a:ext>
              </a:extLst>
            </p:cNvPr>
            <p:cNvSpPr txBox="1"/>
            <p:nvPr/>
          </p:nvSpPr>
          <p:spPr bwMode="auto">
            <a:xfrm>
              <a:off x="6178641" y="4365446"/>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o</a:t>
              </a:r>
            </a:p>
          </p:txBody>
        </p:sp>
        <p:sp>
          <p:nvSpPr>
            <p:cNvPr id="59" name="TextBox 58">
              <a:extLst>
                <a:ext uri="{FF2B5EF4-FFF2-40B4-BE49-F238E27FC236}">
                  <a16:creationId xmlns:a16="http://schemas.microsoft.com/office/drawing/2014/main" id="{DD7DD628-0024-4C8C-85A5-4C15C907E974}"/>
                </a:ext>
              </a:extLst>
            </p:cNvPr>
            <p:cNvSpPr txBox="1"/>
            <p:nvPr/>
          </p:nvSpPr>
          <p:spPr bwMode="auto">
            <a:xfrm>
              <a:off x="4178960" y="3829528"/>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o</a:t>
              </a:r>
            </a:p>
          </p:txBody>
        </p:sp>
        <p:sp>
          <p:nvSpPr>
            <p:cNvPr id="61" name="TextBox 60">
              <a:extLst>
                <a:ext uri="{FF2B5EF4-FFF2-40B4-BE49-F238E27FC236}">
                  <a16:creationId xmlns:a16="http://schemas.microsoft.com/office/drawing/2014/main" id="{022F499E-D31F-4BAB-9C9E-5FD4B4E3839F}"/>
                </a:ext>
              </a:extLst>
            </p:cNvPr>
            <p:cNvSpPr txBox="1"/>
            <p:nvPr/>
          </p:nvSpPr>
          <p:spPr bwMode="auto">
            <a:xfrm>
              <a:off x="4322353" y="3894452"/>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o</a:t>
              </a:r>
            </a:p>
          </p:txBody>
        </p:sp>
        <p:sp>
          <p:nvSpPr>
            <p:cNvPr id="63" name="TextBox 62">
              <a:extLst>
                <a:ext uri="{FF2B5EF4-FFF2-40B4-BE49-F238E27FC236}">
                  <a16:creationId xmlns:a16="http://schemas.microsoft.com/office/drawing/2014/main" id="{16238DC0-8419-4105-AD5A-75DB7AAC1AC3}"/>
                </a:ext>
              </a:extLst>
            </p:cNvPr>
            <p:cNvSpPr txBox="1"/>
            <p:nvPr/>
          </p:nvSpPr>
          <p:spPr bwMode="auto">
            <a:xfrm>
              <a:off x="5378230" y="4151913"/>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o</a:t>
              </a:r>
            </a:p>
          </p:txBody>
        </p:sp>
        <p:sp>
          <p:nvSpPr>
            <p:cNvPr id="65" name="TextBox 64">
              <a:extLst>
                <a:ext uri="{FF2B5EF4-FFF2-40B4-BE49-F238E27FC236}">
                  <a16:creationId xmlns:a16="http://schemas.microsoft.com/office/drawing/2014/main" id="{1B9FE429-B180-4BB2-AD92-140F97ADFE51}"/>
                </a:ext>
              </a:extLst>
            </p:cNvPr>
            <p:cNvSpPr txBox="1"/>
            <p:nvPr/>
          </p:nvSpPr>
          <p:spPr bwMode="auto">
            <a:xfrm>
              <a:off x="8602558" y="4906495"/>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o</a:t>
              </a:r>
            </a:p>
          </p:txBody>
        </p:sp>
        <p:sp>
          <p:nvSpPr>
            <p:cNvPr id="67" name="TextBox 66">
              <a:extLst>
                <a:ext uri="{FF2B5EF4-FFF2-40B4-BE49-F238E27FC236}">
                  <a16:creationId xmlns:a16="http://schemas.microsoft.com/office/drawing/2014/main" id="{4B01AF05-82CA-4ED3-BB99-4B22A57551DD}"/>
                </a:ext>
              </a:extLst>
            </p:cNvPr>
            <p:cNvSpPr txBox="1"/>
            <p:nvPr/>
          </p:nvSpPr>
          <p:spPr bwMode="auto">
            <a:xfrm>
              <a:off x="8196707" y="4860603"/>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o</a:t>
              </a:r>
            </a:p>
          </p:txBody>
        </p:sp>
        <p:sp>
          <p:nvSpPr>
            <p:cNvPr id="69" name="TextBox 68">
              <a:extLst>
                <a:ext uri="{FF2B5EF4-FFF2-40B4-BE49-F238E27FC236}">
                  <a16:creationId xmlns:a16="http://schemas.microsoft.com/office/drawing/2014/main" id="{5B765DC5-7F05-4013-A056-432FC802E5F4}"/>
                </a:ext>
              </a:extLst>
            </p:cNvPr>
            <p:cNvSpPr txBox="1"/>
            <p:nvPr/>
          </p:nvSpPr>
          <p:spPr bwMode="auto">
            <a:xfrm>
              <a:off x="8066910" y="4860603"/>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o</a:t>
              </a:r>
            </a:p>
          </p:txBody>
        </p:sp>
        <p:sp>
          <p:nvSpPr>
            <p:cNvPr id="71" name="TextBox 70">
              <a:extLst>
                <a:ext uri="{FF2B5EF4-FFF2-40B4-BE49-F238E27FC236}">
                  <a16:creationId xmlns:a16="http://schemas.microsoft.com/office/drawing/2014/main" id="{D76BE74A-FA33-47E2-88B0-EE85C5619062}"/>
                </a:ext>
              </a:extLst>
            </p:cNvPr>
            <p:cNvSpPr txBox="1"/>
            <p:nvPr/>
          </p:nvSpPr>
          <p:spPr bwMode="auto">
            <a:xfrm>
              <a:off x="7256462" y="4601423"/>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o</a:t>
              </a:r>
            </a:p>
          </p:txBody>
        </p:sp>
        <p:sp>
          <p:nvSpPr>
            <p:cNvPr id="73" name="TextBox 72">
              <a:extLst>
                <a:ext uri="{FF2B5EF4-FFF2-40B4-BE49-F238E27FC236}">
                  <a16:creationId xmlns:a16="http://schemas.microsoft.com/office/drawing/2014/main" id="{3AC02784-6B01-4068-8628-CE1FB7DDCEE8}"/>
                </a:ext>
              </a:extLst>
            </p:cNvPr>
            <p:cNvSpPr txBox="1"/>
            <p:nvPr/>
          </p:nvSpPr>
          <p:spPr bwMode="auto">
            <a:xfrm>
              <a:off x="8875755" y="4936190"/>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o</a:t>
              </a:r>
            </a:p>
          </p:txBody>
        </p:sp>
        <p:sp>
          <p:nvSpPr>
            <p:cNvPr id="75" name="TextBox 74">
              <a:extLst>
                <a:ext uri="{FF2B5EF4-FFF2-40B4-BE49-F238E27FC236}">
                  <a16:creationId xmlns:a16="http://schemas.microsoft.com/office/drawing/2014/main" id="{5D41AD99-B105-4DC5-843F-3BC3D21F69ED}"/>
                </a:ext>
              </a:extLst>
            </p:cNvPr>
            <p:cNvSpPr txBox="1"/>
            <p:nvPr/>
          </p:nvSpPr>
          <p:spPr bwMode="auto">
            <a:xfrm>
              <a:off x="9001942" y="4942762"/>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o</a:t>
              </a:r>
            </a:p>
          </p:txBody>
        </p:sp>
        <p:sp>
          <p:nvSpPr>
            <p:cNvPr id="79" name="TextBox 78">
              <a:extLst>
                <a:ext uri="{FF2B5EF4-FFF2-40B4-BE49-F238E27FC236}">
                  <a16:creationId xmlns:a16="http://schemas.microsoft.com/office/drawing/2014/main" id="{9D759C1E-6E0E-436C-BDD9-8B82B5E04A80}"/>
                </a:ext>
              </a:extLst>
            </p:cNvPr>
            <p:cNvSpPr txBox="1"/>
            <p:nvPr/>
          </p:nvSpPr>
          <p:spPr bwMode="auto">
            <a:xfrm>
              <a:off x="9259487" y="5007967"/>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o</a:t>
              </a:r>
            </a:p>
          </p:txBody>
        </p:sp>
        <p:sp>
          <p:nvSpPr>
            <p:cNvPr id="81" name="TextBox 80">
              <a:extLst>
                <a:ext uri="{FF2B5EF4-FFF2-40B4-BE49-F238E27FC236}">
                  <a16:creationId xmlns:a16="http://schemas.microsoft.com/office/drawing/2014/main" id="{1F186BE9-A778-4DB8-A484-F424D0BD90EC}"/>
                </a:ext>
              </a:extLst>
            </p:cNvPr>
            <p:cNvSpPr txBox="1"/>
            <p:nvPr/>
          </p:nvSpPr>
          <p:spPr bwMode="auto">
            <a:xfrm>
              <a:off x="10085676" y="5486399"/>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o</a:t>
              </a:r>
            </a:p>
          </p:txBody>
        </p:sp>
        <p:sp>
          <p:nvSpPr>
            <p:cNvPr id="85" name="TextBox 84">
              <a:extLst>
                <a:ext uri="{FF2B5EF4-FFF2-40B4-BE49-F238E27FC236}">
                  <a16:creationId xmlns:a16="http://schemas.microsoft.com/office/drawing/2014/main" id="{B3A3BC67-78C3-4CA0-91CD-23004B34F336}"/>
                </a:ext>
              </a:extLst>
            </p:cNvPr>
            <p:cNvSpPr txBox="1"/>
            <p:nvPr/>
          </p:nvSpPr>
          <p:spPr bwMode="auto">
            <a:xfrm>
              <a:off x="5786750" y="4235701"/>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a:t>
              </a:r>
            </a:p>
          </p:txBody>
        </p:sp>
        <p:sp>
          <p:nvSpPr>
            <p:cNvPr id="87" name="TextBox 86">
              <a:extLst>
                <a:ext uri="{FF2B5EF4-FFF2-40B4-BE49-F238E27FC236}">
                  <a16:creationId xmlns:a16="http://schemas.microsoft.com/office/drawing/2014/main" id="{C1EE293B-B086-4A7D-8DD4-182BFE0B7D92}"/>
                </a:ext>
              </a:extLst>
            </p:cNvPr>
            <p:cNvSpPr txBox="1"/>
            <p:nvPr/>
          </p:nvSpPr>
          <p:spPr bwMode="auto">
            <a:xfrm>
              <a:off x="6192768" y="4258063"/>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a:t>
              </a:r>
            </a:p>
          </p:txBody>
        </p:sp>
        <p:sp>
          <p:nvSpPr>
            <p:cNvPr id="89" name="TextBox 88">
              <a:extLst>
                <a:ext uri="{FF2B5EF4-FFF2-40B4-BE49-F238E27FC236}">
                  <a16:creationId xmlns:a16="http://schemas.microsoft.com/office/drawing/2014/main" id="{A60A3634-6D70-4D20-89FE-109D7E7E0433}"/>
                </a:ext>
              </a:extLst>
            </p:cNvPr>
            <p:cNvSpPr txBox="1"/>
            <p:nvPr/>
          </p:nvSpPr>
          <p:spPr bwMode="auto">
            <a:xfrm>
              <a:off x="6054331" y="4251135"/>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a:t>
              </a:r>
            </a:p>
          </p:txBody>
        </p:sp>
        <p:sp>
          <p:nvSpPr>
            <p:cNvPr id="91" name="TextBox 90">
              <a:extLst>
                <a:ext uri="{FF2B5EF4-FFF2-40B4-BE49-F238E27FC236}">
                  <a16:creationId xmlns:a16="http://schemas.microsoft.com/office/drawing/2014/main" id="{B2660727-2B49-45C1-9C6D-CD160C508481}"/>
                </a:ext>
              </a:extLst>
            </p:cNvPr>
            <p:cNvSpPr txBox="1"/>
            <p:nvPr/>
          </p:nvSpPr>
          <p:spPr bwMode="auto">
            <a:xfrm>
              <a:off x="10080810" y="5382588"/>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a:t>
              </a:r>
            </a:p>
          </p:txBody>
        </p:sp>
        <p:sp>
          <p:nvSpPr>
            <p:cNvPr id="95" name="TextBox 94">
              <a:extLst>
                <a:ext uri="{FF2B5EF4-FFF2-40B4-BE49-F238E27FC236}">
                  <a16:creationId xmlns:a16="http://schemas.microsoft.com/office/drawing/2014/main" id="{6BB38FB3-F76B-4914-8B14-76BB70FB903B}"/>
                </a:ext>
              </a:extLst>
            </p:cNvPr>
            <p:cNvSpPr txBox="1"/>
            <p:nvPr/>
          </p:nvSpPr>
          <p:spPr bwMode="auto">
            <a:xfrm>
              <a:off x="10209697" y="5382150"/>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a:t>
              </a:r>
            </a:p>
          </p:txBody>
        </p:sp>
        <p:sp>
          <p:nvSpPr>
            <p:cNvPr id="97" name="TextBox 96">
              <a:extLst>
                <a:ext uri="{FF2B5EF4-FFF2-40B4-BE49-F238E27FC236}">
                  <a16:creationId xmlns:a16="http://schemas.microsoft.com/office/drawing/2014/main" id="{0D2D0A62-840C-40A8-B39D-4EEF1824AF3C}"/>
                </a:ext>
              </a:extLst>
            </p:cNvPr>
            <p:cNvSpPr txBox="1"/>
            <p:nvPr/>
          </p:nvSpPr>
          <p:spPr bwMode="auto">
            <a:xfrm>
              <a:off x="6326273" y="4297321"/>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a:t>
              </a:r>
            </a:p>
          </p:txBody>
        </p:sp>
        <p:sp>
          <p:nvSpPr>
            <p:cNvPr id="99" name="TextBox 98">
              <a:extLst>
                <a:ext uri="{FF2B5EF4-FFF2-40B4-BE49-F238E27FC236}">
                  <a16:creationId xmlns:a16="http://schemas.microsoft.com/office/drawing/2014/main" id="{D5BDFA11-94FA-4AD0-89DA-9A2F49372230}"/>
                </a:ext>
              </a:extLst>
            </p:cNvPr>
            <p:cNvSpPr txBox="1"/>
            <p:nvPr/>
          </p:nvSpPr>
          <p:spPr bwMode="auto">
            <a:xfrm>
              <a:off x="6459777" y="4336579"/>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a:t>
              </a:r>
            </a:p>
          </p:txBody>
        </p:sp>
        <p:sp>
          <p:nvSpPr>
            <p:cNvPr id="101" name="TextBox 100">
              <a:extLst>
                <a:ext uri="{FF2B5EF4-FFF2-40B4-BE49-F238E27FC236}">
                  <a16:creationId xmlns:a16="http://schemas.microsoft.com/office/drawing/2014/main" id="{70544144-8EC9-4A1B-897F-F3C150F5ADE4}"/>
                </a:ext>
              </a:extLst>
            </p:cNvPr>
            <p:cNvSpPr txBox="1"/>
            <p:nvPr/>
          </p:nvSpPr>
          <p:spPr bwMode="auto">
            <a:xfrm>
              <a:off x="9546600" y="4951105"/>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a:t>
              </a:r>
            </a:p>
          </p:txBody>
        </p:sp>
        <p:sp>
          <p:nvSpPr>
            <p:cNvPr id="103" name="TextBox 102">
              <a:extLst>
                <a:ext uri="{FF2B5EF4-FFF2-40B4-BE49-F238E27FC236}">
                  <a16:creationId xmlns:a16="http://schemas.microsoft.com/office/drawing/2014/main" id="{3C7A6158-641F-40DD-B02D-E75D2215F48B}"/>
                </a:ext>
              </a:extLst>
            </p:cNvPr>
            <p:cNvSpPr txBox="1"/>
            <p:nvPr/>
          </p:nvSpPr>
          <p:spPr bwMode="auto">
            <a:xfrm>
              <a:off x="9678701" y="5051671"/>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a:t>
              </a:r>
            </a:p>
          </p:txBody>
        </p:sp>
        <p:sp>
          <p:nvSpPr>
            <p:cNvPr id="107" name="TextBox 106">
              <a:extLst>
                <a:ext uri="{FF2B5EF4-FFF2-40B4-BE49-F238E27FC236}">
                  <a16:creationId xmlns:a16="http://schemas.microsoft.com/office/drawing/2014/main" id="{6F8FDE41-C1E7-4040-8534-E197CAF47C2C}"/>
                </a:ext>
              </a:extLst>
            </p:cNvPr>
            <p:cNvSpPr txBox="1"/>
            <p:nvPr/>
          </p:nvSpPr>
          <p:spPr bwMode="auto">
            <a:xfrm>
              <a:off x="6589336" y="4380884"/>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a:t>
              </a:r>
            </a:p>
          </p:txBody>
        </p:sp>
        <p:sp>
          <p:nvSpPr>
            <p:cNvPr id="109" name="TextBox 108">
              <a:extLst>
                <a:ext uri="{FF2B5EF4-FFF2-40B4-BE49-F238E27FC236}">
                  <a16:creationId xmlns:a16="http://schemas.microsoft.com/office/drawing/2014/main" id="{04EE9E26-9088-4435-BC66-B0806D1AEC8E}"/>
                </a:ext>
              </a:extLst>
            </p:cNvPr>
            <p:cNvSpPr txBox="1"/>
            <p:nvPr/>
          </p:nvSpPr>
          <p:spPr bwMode="auto">
            <a:xfrm>
              <a:off x="6732614" y="4397830"/>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a:t>
              </a:r>
            </a:p>
          </p:txBody>
        </p:sp>
        <p:sp>
          <p:nvSpPr>
            <p:cNvPr id="111" name="TextBox 110">
              <a:extLst>
                <a:ext uri="{FF2B5EF4-FFF2-40B4-BE49-F238E27FC236}">
                  <a16:creationId xmlns:a16="http://schemas.microsoft.com/office/drawing/2014/main" id="{EC6C1E98-DEE4-4FDF-ABEC-0EA75D1A08A7}"/>
                </a:ext>
              </a:extLst>
            </p:cNvPr>
            <p:cNvSpPr txBox="1"/>
            <p:nvPr/>
          </p:nvSpPr>
          <p:spPr bwMode="auto">
            <a:xfrm>
              <a:off x="6865001" y="4435801"/>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a:t>
              </a:r>
            </a:p>
          </p:txBody>
        </p:sp>
        <p:sp>
          <p:nvSpPr>
            <p:cNvPr id="113" name="TextBox 112">
              <a:extLst>
                <a:ext uri="{FF2B5EF4-FFF2-40B4-BE49-F238E27FC236}">
                  <a16:creationId xmlns:a16="http://schemas.microsoft.com/office/drawing/2014/main" id="{5CF05262-DE5B-405B-B8E5-86D853BC90C2}"/>
                </a:ext>
              </a:extLst>
            </p:cNvPr>
            <p:cNvSpPr txBox="1"/>
            <p:nvPr/>
          </p:nvSpPr>
          <p:spPr bwMode="auto">
            <a:xfrm>
              <a:off x="7120092" y="4478195"/>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a:t>
              </a:r>
            </a:p>
          </p:txBody>
        </p:sp>
        <p:sp>
          <p:nvSpPr>
            <p:cNvPr id="115" name="TextBox 114">
              <a:extLst>
                <a:ext uri="{FF2B5EF4-FFF2-40B4-BE49-F238E27FC236}">
                  <a16:creationId xmlns:a16="http://schemas.microsoft.com/office/drawing/2014/main" id="{22BAD5D6-C926-4838-BD58-88D0584E9895}"/>
                </a:ext>
              </a:extLst>
            </p:cNvPr>
            <p:cNvSpPr txBox="1"/>
            <p:nvPr/>
          </p:nvSpPr>
          <p:spPr bwMode="auto">
            <a:xfrm>
              <a:off x="7263215" y="4497415"/>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a:t>
              </a:r>
            </a:p>
          </p:txBody>
        </p:sp>
        <p:sp>
          <p:nvSpPr>
            <p:cNvPr id="117" name="TextBox 116">
              <a:extLst>
                <a:ext uri="{FF2B5EF4-FFF2-40B4-BE49-F238E27FC236}">
                  <a16:creationId xmlns:a16="http://schemas.microsoft.com/office/drawing/2014/main" id="{BA2D6279-FDDF-4DA3-A01C-280F7EABDD71}"/>
                </a:ext>
              </a:extLst>
            </p:cNvPr>
            <p:cNvSpPr txBox="1"/>
            <p:nvPr/>
          </p:nvSpPr>
          <p:spPr bwMode="auto">
            <a:xfrm>
              <a:off x="7667526" y="4642056"/>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a:t>
              </a:r>
            </a:p>
          </p:txBody>
        </p:sp>
        <p:sp>
          <p:nvSpPr>
            <p:cNvPr id="119" name="TextBox 118">
              <a:extLst>
                <a:ext uri="{FF2B5EF4-FFF2-40B4-BE49-F238E27FC236}">
                  <a16:creationId xmlns:a16="http://schemas.microsoft.com/office/drawing/2014/main" id="{16C964F3-4E14-4B45-8290-7579082565FB}"/>
                </a:ext>
              </a:extLst>
            </p:cNvPr>
            <p:cNvSpPr txBox="1"/>
            <p:nvPr/>
          </p:nvSpPr>
          <p:spPr bwMode="auto">
            <a:xfrm>
              <a:off x="7399814" y="4620643"/>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a:t>
              </a:r>
            </a:p>
          </p:txBody>
        </p:sp>
        <p:sp>
          <p:nvSpPr>
            <p:cNvPr id="121" name="TextBox 120">
              <a:extLst>
                <a:ext uri="{FF2B5EF4-FFF2-40B4-BE49-F238E27FC236}">
                  <a16:creationId xmlns:a16="http://schemas.microsoft.com/office/drawing/2014/main" id="{1D3A8F7F-1B4A-4941-9BA5-799D7B9AE162}"/>
                </a:ext>
              </a:extLst>
            </p:cNvPr>
            <p:cNvSpPr txBox="1"/>
            <p:nvPr/>
          </p:nvSpPr>
          <p:spPr bwMode="auto">
            <a:xfrm>
              <a:off x="7532397" y="4642905"/>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a:t>
              </a:r>
            </a:p>
          </p:txBody>
        </p:sp>
        <p:sp>
          <p:nvSpPr>
            <p:cNvPr id="123" name="TextBox 122">
              <a:extLst>
                <a:ext uri="{FF2B5EF4-FFF2-40B4-BE49-F238E27FC236}">
                  <a16:creationId xmlns:a16="http://schemas.microsoft.com/office/drawing/2014/main" id="{63ABFB71-355E-4107-AB79-E89829DC4544}"/>
                </a:ext>
              </a:extLst>
            </p:cNvPr>
            <p:cNvSpPr txBox="1"/>
            <p:nvPr/>
          </p:nvSpPr>
          <p:spPr bwMode="auto">
            <a:xfrm>
              <a:off x="8065701" y="4749063"/>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a:t>
              </a:r>
            </a:p>
          </p:txBody>
        </p:sp>
        <p:sp>
          <p:nvSpPr>
            <p:cNvPr id="125" name="TextBox 124">
              <a:extLst>
                <a:ext uri="{FF2B5EF4-FFF2-40B4-BE49-F238E27FC236}">
                  <a16:creationId xmlns:a16="http://schemas.microsoft.com/office/drawing/2014/main" id="{93BC0FD9-9572-4C4D-B074-D3A0519EE128}"/>
                </a:ext>
              </a:extLst>
            </p:cNvPr>
            <p:cNvSpPr txBox="1"/>
            <p:nvPr/>
          </p:nvSpPr>
          <p:spPr bwMode="auto">
            <a:xfrm>
              <a:off x="8199941" y="4743739"/>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a:t>
              </a:r>
            </a:p>
          </p:txBody>
        </p:sp>
        <p:sp>
          <p:nvSpPr>
            <p:cNvPr id="127" name="TextBox 126">
              <a:extLst>
                <a:ext uri="{FF2B5EF4-FFF2-40B4-BE49-F238E27FC236}">
                  <a16:creationId xmlns:a16="http://schemas.microsoft.com/office/drawing/2014/main" id="{FD5221CD-1E90-4A18-84F4-FB7188957509}"/>
                </a:ext>
              </a:extLst>
            </p:cNvPr>
            <p:cNvSpPr txBox="1"/>
            <p:nvPr/>
          </p:nvSpPr>
          <p:spPr bwMode="auto">
            <a:xfrm>
              <a:off x="8338898" y="4782565"/>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a:t>
              </a:r>
            </a:p>
          </p:txBody>
        </p:sp>
        <p:sp>
          <p:nvSpPr>
            <p:cNvPr id="129" name="TextBox 128">
              <a:extLst>
                <a:ext uri="{FF2B5EF4-FFF2-40B4-BE49-F238E27FC236}">
                  <a16:creationId xmlns:a16="http://schemas.microsoft.com/office/drawing/2014/main" id="{90CE7F08-4CAF-43FC-869F-913D2F1E4B8C}"/>
                </a:ext>
              </a:extLst>
            </p:cNvPr>
            <p:cNvSpPr txBox="1"/>
            <p:nvPr/>
          </p:nvSpPr>
          <p:spPr bwMode="auto">
            <a:xfrm>
              <a:off x="8605791" y="4804420"/>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a:t>
              </a:r>
            </a:p>
          </p:txBody>
        </p:sp>
        <p:sp>
          <p:nvSpPr>
            <p:cNvPr id="131" name="TextBox 130">
              <a:extLst>
                <a:ext uri="{FF2B5EF4-FFF2-40B4-BE49-F238E27FC236}">
                  <a16:creationId xmlns:a16="http://schemas.microsoft.com/office/drawing/2014/main" id="{4A725580-22DA-4F86-B0C9-117F7DE475F5}"/>
                </a:ext>
              </a:extLst>
            </p:cNvPr>
            <p:cNvSpPr txBox="1"/>
            <p:nvPr/>
          </p:nvSpPr>
          <p:spPr bwMode="auto">
            <a:xfrm>
              <a:off x="8877239" y="4831222"/>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a:t>
              </a:r>
            </a:p>
          </p:txBody>
        </p:sp>
        <p:sp>
          <p:nvSpPr>
            <p:cNvPr id="133" name="TextBox 132">
              <a:extLst>
                <a:ext uri="{FF2B5EF4-FFF2-40B4-BE49-F238E27FC236}">
                  <a16:creationId xmlns:a16="http://schemas.microsoft.com/office/drawing/2014/main" id="{2ECB6A94-688D-442A-8291-D63E3642337F}"/>
                </a:ext>
              </a:extLst>
            </p:cNvPr>
            <p:cNvSpPr txBox="1"/>
            <p:nvPr/>
          </p:nvSpPr>
          <p:spPr bwMode="auto">
            <a:xfrm>
              <a:off x="9006659" y="4834508"/>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a:t>
              </a:r>
            </a:p>
          </p:txBody>
        </p:sp>
        <p:sp>
          <p:nvSpPr>
            <p:cNvPr id="135" name="TextBox 134">
              <a:extLst>
                <a:ext uri="{FF2B5EF4-FFF2-40B4-BE49-F238E27FC236}">
                  <a16:creationId xmlns:a16="http://schemas.microsoft.com/office/drawing/2014/main" id="{FA17C3D9-575E-48CA-BC56-F6178B5C127B}"/>
                </a:ext>
              </a:extLst>
            </p:cNvPr>
            <p:cNvSpPr txBox="1"/>
            <p:nvPr/>
          </p:nvSpPr>
          <p:spPr bwMode="auto">
            <a:xfrm>
              <a:off x="9144717" y="4858589"/>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a:t>
              </a:r>
            </a:p>
          </p:txBody>
        </p:sp>
        <p:sp>
          <p:nvSpPr>
            <p:cNvPr id="137" name="TextBox 136">
              <a:extLst>
                <a:ext uri="{FF2B5EF4-FFF2-40B4-BE49-F238E27FC236}">
                  <a16:creationId xmlns:a16="http://schemas.microsoft.com/office/drawing/2014/main" id="{51904B0C-F181-4850-A6D8-8AE6F6B42F6B}"/>
                </a:ext>
              </a:extLst>
            </p:cNvPr>
            <p:cNvSpPr txBox="1"/>
            <p:nvPr/>
          </p:nvSpPr>
          <p:spPr bwMode="auto">
            <a:xfrm>
              <a:off x="9283442" y="4906495"/>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a:t>
              </a:r>
            </a:p>
          </p:txBody>
        </p:sp>
      </p:grpSp>
      <p:sp>
        <p:nvSpPr>
          <p:cNvPr id="141" name="Rectangle 140">
            <a:extLst>
              <a:ext uri="{FF2B5EF4-FFF2-40B4-BE49-F238E27FC236}">
                <a16:creationId xmlns:a16="http://schemas.microsoft.com/office/drawing/2014/main" id="{7F8776C2-CE1E-4119-AAAE-E29468CCBBD6}"/>
              </a:ext>
            </a:extLst>
          </p:cNvPr>
          <p:cNvSpPr/>
          <p:nvPr/>
        </p:nvSpPr>
        <p:spPr bwMode="auto">
          <a:xfrm>
            <a:off x="2294099" y="2885134"/>
            <a:ext cx="118872" cy="7321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Rectangle 142">
            <a:extLst>
              <a:ext uri="{FF2B5EF4-FFF2-40B4-BE49-F238E27FC236}">
                <a16:creationId xmlns:a16="http://schemas.microsoft.com/office/drawing/2014/main" id="{9C736DE5-BA30-48AC-9061-8198A35DD61D}"/>
              </a:ext>
            </a:extLst>
          </p:cNvPr>
          <p:cNvSpPr/>
          <p:nvPr/>
        </p:nvSpPr>
        <p:spPr bwMode="auto">
          <a:xfrm>
            <a:off x="2428232" y="3138488"/>
            <a:ext cx="118872" cy="47881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Rectangle 144">
            <a:extLst>
              <a:ext uri="{FF2B5EF4-FFF2-40B4-BE49-F238E27FC236}">
                <a16:creationId xmlns:a16="http://schemas.microsoft.com/office/drawing/2014/main" id="{2C2D0C05-DF59-45C6-A388-F7BD5591E896}"/>
              </a:ext>
            </a:extLst>
          </p:cNvPr>
          <p:cNvSpPr/>
          <p:nvPr/>
        </p:nvSpPr>
        <p:spPr bwMode="auto">
          <a:xfrm>
            <a:off x="2562365" y="3269099"/>
            <a:ext cx="118872" cy="3357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Rectangle 146">
            <a:extLst>
              <a:ext uri="{FF2B5EF4-FFF2-40B4-BE49-F238E27FC236}">
                <a16:creationId xmlns:a16="http://schemas.microsoft.com/office/drawing/2014/main" id="{F3322094-7DCC-4D5E-93E7-D4FE90B085C2}"/>
              </a:ext>
            </a:extLst>
          </p:cNvPr>
          <p:cNvSpPr/>
          <p:nvPr/>
        </p:nvSpPr>
        <p:spPr bwMode="auto">
          <a:xfrm>
            <a:off x="2696498" y="3328998"/>
            <a:ext cx="118872" cy="27878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Rectangle 148">
            <a:extLst>
              <a:ext uri="{FF2B5EF4-FFF2-40B4-BE49-F238E27FC236}">
                <a16:creationId xmlns:a16="http://schemas.microsoft.com/office/drawing/2014/main" id="{9E2700AC-4EFE-4541-8FF4-1DF2AE88BE20}"/>
              </a:ext>
            </a:extLst>
          </p:cNvPr>
          <p:cNvSpPr/>
          <p:nvPr/>
        </p:nvSpPr>
        <p:spPr bwMode="auto">
          <a:xfrm>
            <a:off x="2830631" y="3429000"/>
            <a:ext cx="118872" cy="1883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Rectangle 150">
            <a:extLst>
              <a:ext uri="{FF2B5EF4-FFF2-40B4-BE49-F238E27FC236}">
                <a16:creationId xmlns:a16="http://schemas.microsoft.com/office/drawing/2014/main" id="{9EDA4BC0-EF43-4CED-BA22-C1CBD2EFC403}"/>
              </a:ext>
            </a:extLst>
          </p:cNvPr>
          <p:cNvSpPr/>
          <p:nvPr/>
        </p:nvSpPr>
        <p:spPr bwMode="auto">
          <a:xfrm>
            <a:off x="2964764" y="3437556"/>
            <a:ext cx="118872" cy="17974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Rectangle 152">
            <a:extLst>
              <a:ext uri="{FF2B5EF4-FFF2-40B4-BE49-F238E27FC236}">
                <a16:creationId xmlns:a16="http://schemas.microsoft.com/office/drawing/2014/main" id="{D4D2F889-1FA1-46B9-BE90-59C516DB1775}"/>
              </a:ext>
            </a:extLst>
          </p:cNvPr>
          <p:cNvSpPr/>
          <p:nvPr/>
        </p:nvSpPr>
        <p:spPr bwMode="auto">
          <a:xfrm>
            <a:off x="3098897" y="3555686"/>
            <a:ext cx="118872" cy="616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Rectangle 154">
            <a:extLst>
              <a:ext uri="{FF2B5EF4-FFF2-40B4-BE49-F238E27FC236}">
                <a16:creationId xmlns:a16="http://schemas.microsoft.com/office/drawing/2014/main" id="{6E9FC1F0-0368-4AAD-A74C-40035FBF6B62}"/>
              </a:ext>
            </a:extLst>
          </p:cNvPr>
          <p:cNvSpPr/>
          <p:nvPr/>
        </p:nvSpPr>
        <p:spPr bwMode="auto">
          <a:xfrm>
            <a:off x="3233032" y="3590638"/>
            <a:ext cx="118872" cy="182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Rectangle 156">
            <a:extLst>
              <a:ext uri="{FF2B5EF4-FFF2-40B4-BE49-F238E27FC236}">
                <a16:creationId xmlns:a16="http://schemas.microsoft.com/office/drawing/2014/main" id="{386E1544-571B-4210-9396-6524BB6AB846}"/>
              </a:ext>
            </a:extLst>
          </p:cNvPr>
          <p:cNvSpPr/>
          <p:nvPr/>
        </p:nvSpPr>
        <p:spPr bwMode="auto">
          <a:xfrm>
            <a:off x="3367697" y="3615948"/>
            <a:ext cx="118872"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Rectangle 158">
            <a:extLst>
              <a:ext uri="{FF2B5EF4-FFF2-40B4-BE49-F238E27FC236}">
                <a16:creationId xmlns:a16="http://schemas.microsoft.com/office/drawing/2014/main" id="{7892711A-018C-45E1-9C18-32E5A0C4E840}"/>
              </a:ext>
            </a:extLst>
          </p:cNvPr>
          <p:cNvSpPr/>
          <p:nvPr/>
        </p:nvSpPr>
        <p:spPr bwMode="auto">
          <a:xfrm>
            <a:off x="3502054" y="3615949"/>
            <a:ext cx="118872" cy="7173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Rectangle 160">
            <a:extLst>
              <a:ext uri="{FF2B5EF4-FFF2-40B4-BE49-F238E27FC236}">
                <a16:creationId xmlns:a16="http://schemas.microsoft.com/office/drawing/2014/main" id="{23041655-29BB-4644-955C-0FB557F0CB28}"/>
              </a:ext>
            </a:extLst>
          </p:cNvPr>
          <p:cNvSpPr/>
          <p:nvPr/>
        </p:nvSpPr>
        <p:spPr bwMode="auto">
          <a:xfrm>
            <a:off x="3636411" y="3615948"/>
            <a:ext cx="118872" cy="17974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Rectangle 162">
            <a:extLst>
              <a:ext uri="{FF2B5EF4-FFF2-40B4-BE49-F238E27FC236}">
                <a16:creationId xmlns:a16="http://schemas.microsoft.com/office/drawing/2014/main" id="{5F19AFD6-7D4B-4EB6-87E9-AA6279A53E05}"/>
              </a:ext>
            </a:extLst>
          </p:cNvPr>
          <p:cNvSpPr/>
          <p:nvPr/>
        </p:nvSpPr>
        <p:spPr bwMode="auto">
          <a:xfrm>
            <a:off x="3770768" y="3615949"/>
            <a:ext cx="118872" cy="17974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Rectangle 164">
            <a:extLst>
              <a:ext uri="{FF2B5EF4-FFF2-40B4-BE49-F238E27FC236}">
                <a16:creationId xmlns:a16="http://schemas.microsoft.com/office/drawing/2014/main" id="{6D560FA4-B14F-4F6D-B3F1-2593B4FC7120}"/>
              </a:ext>
            </a:extLst>
          </p:cNvPr>
          <p:cNvSpPr/>
          <p:nvPr/>
        </p:nvSpPr>
        <p:spPr bwMode="auto">
          <a:xfrm>
            <a:off x="3905125" y="3615948"/>
            <a:ext cx="118872" cy="27683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Rectangle 166">
            <a:extLst>
              <a:ext uri="{FF2B5EF4-FFF2-40B4-BE49-F238E27FC236}">
                <a16:creationId xmlns:a16="http://schemas.microsoft.com/office/drawing/2014/main" id="{773CCE04-3B9B-4BB8-B9F5-A4F795819602}"/>
              </a:ext>
            </a:extLst>
          </p:cNvPr>
          <p:cNvSpPr/>
          <p:nvPr/>
        </p:nvSpPr>
        <p:spPr bwMode="auto">
          <a:xfrm>
            <a:off x="4039482" y="3615948"/>
            <a:ext cx="118872" cy="2960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Rectangle 177">
            <a:extLst>
              <a:ext uri="{FF2B5EF4-FFF2-40B4-BE49-F238E27FC236}">
                <a16:creationId xmlns:a16="http://schemas.microsoft.com/office/drawing/2014/main" id="{AE540C2D-25CC-4A12-B454-7E223995FA25}"/>
              </a:ext>
            </a:extLst>
          </p:cNvPr>
          <p:cNvSpPr/>
          <p:nvPr/>
        </p:nvSpPr>
        <p:spPr bwMode="auto">
          <a:xfrm>
            <a:off x="4173839" y="3615948"/>
            <a:ext cx="118872" cy="33844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Rectangle 179">
            <a:extLst>
              <a:ext uri="{FF2B5EF4-FFF2-40B4-BE49-F238E27FC236}">
                <a16:creationId xmlns:a16="http://schemas.microsoft.com/office/drawing/2014/main" id="{8A5D6AC1-E92A-43F7-884D-22D331E84BE5}"/>
              </a:ext>
            </a:extLst>
          </p:cNvPr>
          <p:cNvSpPr/>
          <p:nvPr/>
        </p:nvSpPr>
        <p:spPr bwMode="auto">
          <a:xfrm>
            <a:off x="4308196" y="3615948"/>
            <a:ext cx="118872" cy="3384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Rectangle 181">
            <a:extLst>
              <a:ext uri="{FF2B5EF4-FFF2-40B4-BE49-F238E27FC236}">
                <a16:creationId xmlns:a16="http://schemas.microsoft.com/office/drawing/2014/main" id="{DCC279D7-811B-40A7-A498-9F3DB8E0B018}"/>
              </a:ext>
            </a:extLst>
          </p:cNvPr>
          <p:cNvSpPr/>
          <p:nvPr/>
        </p:nvSpPr>
        <p:spPr bwMode="auto">
          <a:xfrm>
            <a:off x="4442553" y="3615948"/>
            <a:ext cx="118872" cy="36852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Rectangle 183">
            <a:extLst>
              <a:ext uri="{FF2B5EF4-FFF2-40B4-BE49-F238E27FC236}">
                <a16:creationId xmlns:a16="http://schemas.microsoft.com/office/drawing/2014/main" id="{E83A8BC1-9A5D-4FC0-83C9-203377932143}"/>
              </a:ext>
            </a:extLst>
          </p:cNvPr>
          <p:cNvSpPr/>
          <p:nvPr/>
        </p:nvSpPr>
        <p:spPr bwMode="auto">
          <a:xfrm>
            <a:off x="4576910" y="3615948"/>
            <a:ext cx="118872" cy="43289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Rectangle 185">
            <a:extLst>
              <a:ext uri="{FF2B5EF4-FFF2-40B4-BE49-F238E27FC236}">
                <a16:creationId xmlns:a16="http://schemas.microsoft.com/office/drawing/2014/main" id="{B21A316D-83D6-429B-B645-9F5682A32074}"/>
              </a:ext>
            </a:extLst>
          </p:cNvPr>
          <p:cNvSpPr/>
          <p:nvPr/>
        </p:nvSpPr>
        <p:spPr bwMode="auto">
          <a:xfrm>
            <a:off x="4711267" y="3615948"/>
            <a:ext cx="118872" cy="48571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Rectangle 187">
            <a:extLst>
              <a:ext uri="{FF2B5EF4-FFF2-40B4-BE49-F238E27FC236}">
                <a16:creationId xmlns:a16="http://schemas.microsoft.com/office/drawing/2014/main" id="{886DBD63-7872-4C88-A689-1935111B4D65}"/>
              </a:ext>
            </a:extLst>
          </p:cNvPr>
          <p:cNvSpPr/>
          <p:nvPr/>
        </p:nvSpPr>
        <p:spPr bwMode="auto">
          <a:xfrm>
            <a:off x="4845624" y="3615948"/>
            <a:ext cx="118872" cy="49816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Rectangle 189">
            <a:extLst>
              <a:ext uri="{FF2B5EF4-FFF2-40B4-BE49-F238E27FC236}">
                <a16:creationId xmlns:a16="http://schemas.microsoft.com/office/drawing/2014/main" id="{CDE84FD7-58D7-4470-B549-A0BC8BFC377D}"/>
              </a:ext>
            </a:extLst>
          </p:cNvPr>
          <p:cNvSpPr/>
          <p:nvPr/>
        </p:nvSpPr>
        <p:spPr bwMode="auto">
          <a:xfrm>
            <a:off x="4979981" y="3615948"/>
            <a:ext cx="118872" cy="53854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Rectangle 191">
            <a:extLst>
              <a:ext uri="{FF2B5EF4-FFF2-40B4-BE49-F238E27FC236}">
                <a16:creationId xmlns:a16="http://schemas.microsoft.com/office/drawing/2014/main" id="{BE9EBE01-7625-4020-8378-C507DB485F9B}"/>
              </a:ext>
            </a:extLst>
          </p:cNvPr>
          <p:cNvSpPr/>
          <p:nvPr/>
        </p:nvSpPr>
        <p:spPr bwMode="auto">
          <a:xfrm>
            <a:off x="5114338" y="3615948"/>
            <a:ext cx="118872" cy="5829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Rectangle 193">
            <a:extLst>
              <a:ext uri="{FF2B5EF4-FFF2-40B4-BE49-F238E27FC236}">
                <a16:creationId xmlns:a16="http://schemas.microsoft.com/office/drawing/2014/main" id="{54E2489B-26FE-4693-AE6C-B6BEF1D8B468}"/>
              </a:ext>
            </a:extLst>
          </p:cNvPr>
          <p:cNvSpPr/>
          <p:nvPr/>
        </p:nvSpPr>
        <p:spPr bwMode="auto">
          <a:xfrm>
            <a:off x="5248695" y="3625474"/>
            <a:ext cx="118872" cy="6197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Rectangle 195">
            <a:extLst>
              <a:ext uri="{FF2B5EF4-FFF2-40B4-BE49-F238E27FC236}">
                <a16:creationId xmlns:a16="http://schemas.microsoft.com/office/drawing/2014/main" id="{8A6B8290-070D-4961-BDD5-AA3073914F6A}"/>
              </a:ext>
            </a:extLst>
          </p:cNvPr>
          <p:cNvSpPr/>
          <p:nvPr/>
        </p:nvSpPr>
        <p:spPr bwMode="auto">
          <a:xfrm>
            <a:off x="5383052" y="3615948"/>
            <a:ext cx="118872" cy="6421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Rectangle 197">
            <a:extLst>
              <a:ext uri="{FF2B5EF4-FFF2-40B4-BE49-F238E27FC236}">
                <a16:creationId xmlns:a16="http://schemas.microsoft.com/office/drawing/2014/main" id="{B0E7A486-FE73-4342-BB8B-0CA1EA5C7079}"/>
              </a:ext>
            </a:extLst>
          </p:cNvPr>
          <p:cNvSpPr/>
          <p:nvPr/>
        </p:nvSpPr>
        <p:spPr bwMode="auto">
          <a:xfrm>
            <a:off x="5517409" y="3615948"/>
            <a:ext cx="118872" cy="64211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Rectangle 199">
            <a:extLst>
              <a:ext uri="{FF2B5EF4-FFF2-40B4-BE49-F238E27FC236}">
                <a16:creationId xmlns:a16="http://schemas.microsoft.com/office/drawing/2014/main" id="{15609786-E294-4106-B283-B7934CD289DD}"/>
              </a:ext>
            </a:extLst>
          </p:cNvPr>
          <p:cNvSpPr/>
          <p:nvPr/>
        </p:nvSpPr>
        <p:spPr bwMode="auto">
          <a:xfrm>
            <a:off x="5651766" y="3630237"/>
            <a:ext cx="118872" cy="68137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Rectangle 201">
            <a:extLst>
              <a:ext uri="{FF2B5EF4-FFF2-40B4-BE49-F238E27FC236}">
                <a16:creationId xmlns:a16="http://schemas.microsoft.com/office/drawing/2014/main" id="{3E67FFCC-D8FE-4058-B0BB-FDA7B2F17128}"/>
              </a:ext>
            </a:extLst>
          </p:cNvPr>
          <p:cNvSpPr/>
          <p:nvPr/>
        </p:nvSpPr>
        <p:spPr bwMode="auto">
          <a:xfrm>
            <a:off x="5786123" y="3615948"/>
            <a:ext cx="118872" cy="69565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Rectangle 203">
            <a:extLst>
              <a:ext uri="{FF2B5EF4-FFF2-40B4-BE49-F238E27FC236}">
                <a16:creationId xmlns:a16="http://schemas.microsoft.com/office/drawing/2014/main" id="{50EFBFB2-51DF-469C-B16D-330073D50DF2}"/>
              </a:ext>
            </a:extLst>
          </p:cNvPr>
          <p:cNvSpPr/>
          <p:nvPr/>
        </p:nvSpPr>
        <p:spPr bwMode="auto">
          <a:xfrm>
            <a:off x="5920480" y="3615948"/>
            <a:ext cx="118872" cy="74299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Rectangle 205">
            <a:extLst>
              <a:ext uri="{FF2B5EF4-FFF2-40B4-BE49-F238E27FC236}">
                <a16:creationId xmlns:a16="http://schemas.microsoft.com/office/drawing/2014/main" id="{72C3C430-6B9D-4C18-8131-FF38CF04F493}"/>
              </a:ext>
            </a:extLst>
          </p:cNvPr>
          <p:cNvSpPr/>
          <p:nvPr/>
        </p:nvSpPr>
        <p:spPr bwMode="auto">
          <a:xfrm>
            <a:off x="6054837" y="3615948"/>
            <a:ext cx="118872" cy="76083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Rectangle 207">
            <a:extLst>
              <a:ext uri="{FF2B5EF4-FFF2-40B4-BE49-F238E27FC236}">
                <a16:creationId xmlns:a16="http://schemas.microsoft.com/office/drawing/2014/main" id="{F3F5B737-F981-4DA0-8DCF-2253E0004C83}"/>
              </a:ext>
            </a:extLst>
          </p:cNvPr>
          <p:cNvSpPr/>
          <p:nvPr/>
        </p:nvSpPr>
        <p:spPr bwMode="auto">
          <a:xfrm>
            <a:off x="6189194" y="3615948"/>
            <a:ext cx="118872" cy="76083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Rectangle 209">
            <a:extLst>
              <a:ext uri="{FF2B5EF4-FFF2-40B4-BE49-F238E27FC236}">
                <a16:creationId xmlns:a16="http://schemas.microsoft.com/office/drawing/2014/main" id="{1CF34B84-244E-4701-A9B0-1DB7DC2E4282}"/>
              </a:ext>
            </a:extLst>
          </p:cNvPr>
          <p:cNvSpPr/>
          <p:nvPr/>
        </p:nvSpPr>
        <p:spPr bwMode="auto">
          <a:xfrm>
            <a:off x="6323551" y="3615948"/>
            <a:ext cx="118872" cy="78188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Rectangle 211">
            <a:extLst>
              <a:ext uri="{FF2B5EF4-FFF2-40B4-BE49-F238E27FC236}">
                <a16:creationId xmlns:a16="http://schemas.microsoft.com/office/drawing/2014/main" id="{F9C0435E-8D43-493E-B5E4-A70DB7EA2614}"/>
              </a:ext>
            </a:extLst>
          </p:cNvPr>
          <p:cNvSpPr/>
          <p:nvPr/>
        </p:nvSpPr>
        <p:spPr bwMode="auto">
          <a:xfrm>
            <a:off x="6457908" y="3615948"/>
            <a:ext cx="118872" cy="80616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Rectangle 213">
            <a:extLst>
              <a:ext uri="{FF2B5EF4-FFF2-40B4-BE49-F238E27FC236}">
                <a16:creationId xmlns:a16="http://schemas.microsoft.com/office/drawing/2014/main" id="{BAAFE84F-10FA-4258-8E89-AA9B966406BC}"/>
              </a:ext>
            </a:extLst>
          </p:cNvPr>
          <p:cNvSpPr/>
          <p:nvPr/>
        </p:nvSpPr>
        <p:spPr bwMode="auto">
          <a:xfrm>
            <a:off x="6592265" y="3635000"/>
            <a:ext cx="118872" cy="81984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Rectangle 215">
            <a:extLst>
              <a:ext uri="{FF2B5EF4-FFF2-40B4-BE49-F238E27FC236}">
                <a16:creationId xmlns:a16="http://schemas.microsoft.com/office/drawing/2014/main" id="{52704427-825B-4D3F-8DC2-D2F8F75CE2ED}"/>
              </a:ext>
            </a:extLst>
          </p:cNvPr>
          <p:cNvSpPr/>
          <p:nvPr/>
        </p:nvSpPr>
        <p:spPr bwMode="auto">
          <a:xfrm>
            <a:off x="6726622" y="3615948"/>
            <a:ext cx="118872" cy="90228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Rectangle 217">
            <a:extLst>
              <a:ext uri="{FF2B5EF4-FFF2-40B4-BE49-F238E27FC236}">
                <a16:creationId xmlns:a16="http://schemas.microsoft.com/office/drawing/2014/main" id="{11B0DE7D-44B6-43C6-8F70-3FC64B0C1F28}"/>
              </a:ext>
            </a:extLst>
          </p:cNvPr>
          <p:cNvSpPr/>
          <p:nvPr/>
        </p:nvSpPr>
        <p:spPr bwMode="auto">
          <a:xfrm>
            <a:off x="6860979" y="3625474"/>
            <a:ext cx="118872" cy="9022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Rectangle 219">
            <a:extLst>
              <a:ext uri="{FF2B5EF4-FFF2-40B4-BE49-F238E27FC236}">
                <a16:creationId xmlns:a16="http://schemas.microsoft.com/office/drawing/2014/main" id="{F8998A23-1604-448A-8B0C-6EB9071A086D}"/>
              </a:ext>
            </a:extLst>
          </p:cNvPr>
          <p:cNvSpPr/>
          <p:nvPr/>
        </p:nvSpPr>
        <p:spPr bwMode="auto">
          <a:xfrm>
            <a:off x="6995336" y="3615948"/>
            <a:ext cx="118872" cy="94238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Rectangle 221">
            <a:extLst>
              <a:ext uri="{FF2B5EF4-FFF2-40B4-BE49-F238E27FC236}">
                <a16:creationId xmlns:a16="http://schemas.microsoft.com/office/drawing/2014/main" id="{20A97F33-3B74-45B8-AE39-586CA4322CED}"/>
              </a:ext>
            </a:extLst>
          </p:cNvPr>
          <p:cNvSpPr/>
          <p:nvPr/>
        </p:nvSpPr>
        <p:spPr bwMode="auto">
          <a:xfrm>
            <a:off x="7129693" y="3615948"/>
            <a:ext cx="118872" cy="9854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Rectangle 223">
            <a:extLst>
              <a:ext uri="{FF2B5EF4-FFF2-40B4-BE49-F238E27FC236}">
                <a16:creationId xmlns:a16="http://schemas.microsoft.com/office/drawing/2014/main" id="{71FC7BD8-5AF8-44A5-8649-60E07B37AEE0}"/>
              </a:ext>
            </a:extLst>
          </p:cNvPr>
          <p:cNvSpPr/>
          <p:nvPr/>
        </p:nvSpPr>
        <p:spPr bwMode="auto">
          <a:xfrm>
            <a:off x="7264050" y="3615948"/>
            <a:ext cx="118872" cy="100079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Rectangle 225">
            <a:extLst>
              <a:ext uri="{FF2B5EF4-FFF2-40B4-BE49-F238E27FC236}">
                <a16:creationId xmlns:a16="http://schemas.microsoft.com/office/drawing/2014/main" id="{7ABBDAEB-8B1D-4578-9C8D-691CD50878FE}"/>
              </a:ext>
            </a:extLst>
          </p:cNvPr>
          <p:cNvSpPr/>
          <p:nvPr/>
        </p:nvSpPr>
        <p:spPr bwMode="auto">
          <a:xfrm>
            <a:off x="7398407" y="3615948"/>
            <a:ext cx="118872" cy="102002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Rectangle 227">
            <a:extLst>
              <a:ext uri="{FF2B5EF4-FFF2-40B4-BE49-F238E27FC236}">
                <a16:creationId xmlns:a16="http://schemas.microsoft.com/office/drawing/2014/main" id="{71D0EB7D-F6A0-49A9-9195-0B69402C4AD9}"/>
              </a:ext>
            </a:extLst>
          </p:cNvPr>
          <p:cNvSpPr/>
          <p:nvPr/>
        </p:nvSpPr>
        <p:spPr bwMode="auto">
          <a:xfrm>
            <a:off x="7532764" y="3615948"/>
            <a:ext cx="118872" cy="114324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0" name="Rectangle 229">
            <a:extLst>
              <a:ext uri="{FF2B5EF4-FFF2-40B4-BE49-F238E27FC236}">
                <a16:creationId xmlns:a16="http://schemas.microsoft.com/office/drawing/2014/main" id="{60A7EDFD-A35E-408B-BEA7-C260D2DC047B}"/>
              </a:ext>
            </a:extLst>
          </p:cNvPr>
          <p:cNvSpPr/>
          <p:nvPr/>
        </p:nvSpPr>
        <p:spPr bwMode="auto">
          <a:xfrm>
            <a:off x="7667121" y="3615948"/>
            <a:ext cx="118872" cy="11512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2" name="Rectangle 231">
            <a:extLst>
              <a:ext uri="{FF2B5EF4-FFF2-40B4-BE49-F238E27FC236}">
                <a16:creationId xmlns:a16="http://schemas.microsoft.com/office/drawing/2014/main" id="{9D39938D-DB14-497E-B5FD-E81B3BA3543A}"/>
              </a:ext>
            </a:extLst>
          </p:cNvPr>
          <p:cNvSpPr/>
          <p:nvPr/>
        </p:nvSpPr>
        <p:spPr bwMode="auto">
          <a:xfrm>
            <a:off x="7801478" y="3615948"/>
            <a:ext cx="118872" cy="116661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4" name="Rectangle 233">
            <a:extLst>
              <a:ext uri="{FF2B5EF4-FFF2-40B4-BE49-F238E27FC236}">
                <a16:creationId xmlns:a16="http://schemas.microsoft.com/office/drawing/2014/main" id="{3821A918-5B03-4203-BD0B-D2565A071948}"/>
              </a:ext>
            </a:extLst>
          </p:cNvPr>
          <p:cNvSpPr/>
          <p:nvPr/>
        </p:nvSpPr>
        <p:spPr bwMode="auto">
          <a:xfrm>
            <a:off x="7935835" y="3615948"/>
            <a:ext cx="118872" cy="118918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6" name="Rectangle 235">
            <a:extLst>
              <a:ext uri="{FF2B5EF4-FFF2-40B4-BE49-F238E27FC236}">
                <a16:creationId xmlns:a16="http://schemas.microsoft.com/office/drawing/2014/main" id="{2208265F-6ADF-4628-A672-5E1CA387A8D4}"/>
              </a:ext>
            </a:extLst>
          </p:cNvPr>
          <p:cNvSpPr/>
          <p:nvPr/>
        </p:nvSpPr>
        <p:spPr bwMode="auto">
          <a:xfrm>
            <a:off x="8070192" y="3615948"/>
            <a:ext cx="118872" cy="124264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8" name="Rectangle 237">
            <a:extLst>
              <a:ext uri="{FF2B5EF4-FFF2-40B4-BE49-F238E27FC236}">
                <a16:creationId xmlns:a16="http://schemas.microsoft.com/office/drawing/2014/main" id="{EFA223E8-92A7-4375-AA44-29F69B35012C}"/>
              </a:ext>
            </a:extLst>
          </p:cNvPr>
          <p:cNvSpPr/>
          <p:nvPr/>
        </p:nvSpPr>
        <p:spPr bwMode="auto">
          <a:xfrm>
            <a:off x="10354244" y="3615948"/>
            <a:ext cx="118872" cy="18891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9" name="Rectangle 238">
            <a:extLst>
              <a:ext uri="{FF2B5EF4-FFF2-40B4-BE49-F238E27FC236}">
                <a16:creationId xmlns:a16="http://schemas.microsoft.com/office/drawing/2014/main" id="{9BA23BF0-E494-430F-ABC3-7C4EF2F05A6C}"/>
              </a:ext>
            </a:extLst>
          </p:cNvPr>
          <p:cNvSpPr/>
          <p:nvPr/>
        </p:nvSpPr>
        <p:spPr bwMode="auto">
          <a:xfrm>
            <a:off x="8204549" y="3615948"/>
            <a:ext cx="118872" cy="12716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1" name="Rectangle 240">
            <a:extLst>
              <a:ext uri="{FF2B5EF4-FFF2-40B4-BE49-F238E27FC236}">
                <a16:creationId xmlns:a16="http://schemas.microsoft.com/office/drawing/2014/main" id="{F98D87B3-3D1A-49DD-84E6-DB3AD9F07E5F}"/>
              </a:ext>
            </a:extLst>
          </p:cNvPr>
          <p:cNvSpPr/>
          <p:nvPr/>
        </p:nvSpPr>
        <p:spPr bwMode="auto">
          <a:xfrm>
            <a:off x="8338906" y="3615948"/>
            <a:ext cx="118872" cy="127161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3" name="Rectangle 242">
            <a:extLst>
              <a:ext uri="{FF2B5EF4-FFF2-40B4-BE49-F238E27FC236}">
                <a16:creationId xmlns:a16="http://schemas.microsoft.com/office/drawing/2014/main" id="{C39AE9DF-2448-4B5F-BB08-4CBA72161E51}"/>
              </a:ext>
            </a:extLst>
          </p:cNvPr>
          <p:cNvSpPr/>
          <p:nvPr/>
        </p:nvSpPr>
        <p:spPr bwMode="auto">
          <a:xfrm>
            <a:off x="8607620" y="3615948"/>
            <a:ext cx="118872" cy="13095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5" name="Rectangle 244">
            <a:extLst>
              <a:ext uri="{FF2B5EF4-FFF2-40B4-BE49-F238E27FC236}">
                <a16:creationId xmlns:a16="http://schemas.microsoft.com/office/drawing/2014/main" id="{296227AA-1EFE-4A41-B7A6-FA670B1E24F2}"/>
              </a:ext>
            </a:extLst>
          </p:cNvPr>
          <p:cNvSpPr/>
          <p:nvPr/>
        </p:nvSpPr>
        <p:spPr bwMode="auto">
          <a:xfrm>
            <a:off x="8741977" y="3615948"/>
            <a:ext cx="118872" cy="132681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7" name="Rectangle 246">
            <a:extLst>
              <a:ext uri="{FF2B5EF4-FFF2-40B4-BE49-F238E27FC236}">
                <a16:creationId xmlns:a16="http://schemas.microsoft.com/office/drawing/2014/main" id="{1E918A37-FE9F-4CA7-9D4B-0DE276FAFC3D}"/>
              </a:ext>
            </a:extLst>
          </p:cNvPr>
          <p:cNvSpPr/>
          <p:nvPr/>
        </p:nvSpPr>
        <p:spPr bwMode="auto">
          <a:xfrm>
            <a:off x="8876334" y="3615948"/>
            <a:ext cx="118872" cy="133515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9" name="Rectangle 248">
            <a:extLst>
              <a:ext uri="{FF2B5EF4-FFF2-40B4-BE49-F238E27FC236}">
                <a16:creationId xmlns:a16="http://schemas.microsoft.com/office/drawing/2014/main" id="{E3C39FF8-F260-47CF-9FA2-6129423BBFE7}"/>
              </a:ext>
            </a:extLst>
          </p:cNvPr>
          <p:cNvSpPr/>
          <p:nvPr/>
        </p:nvSpPr>
        <p:spPr bwMode="auto">
          <a:xfrm>
            <a:off x="9010691" y="3615948"/>
            <a:ext cx="118872" cy="135480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1" name="Rectangle 250">
            <a:extLst>
              <a:ext uri="{FF2B5EF4-FFF2-40B4-BE49-F238E27FC236}">
                <a16:creationId xmlns:a16="http://schemas.microsoft.com/office/drawing/2014/main" id="{DE2998AB-B484-4635-A2DC-C78EC599B3F1}"/>
              </a:ext>
            </a:extLst>
          </p:cNvPr>
          <p:cNvSpPr/>
          <p:nvPr/>
        </p:nvSpPr>
        <p:spPr bwMode="auto">
          <a:xfrm>
            <a:off x="9145048" y="3615948"/>
            <a:ext cx="118872" cy="135480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3" name="Rectangle 252">
            <a:extLst>
              <a:ext uri="{FF2B5EF4-FFF2-40B4-BE49-F238E27FC236}">
                <a16:creationId xmlns:a16="http://schemas.microsoft.com/office/drawing/2014/main" id="{DBA79E7D-1DDE-4D23-9B9E-1155465BFE9F}"/>
              </a:ext>
            </a:extLst>
          </p:cNvPr>
          <p:cNvSpPr/>
          <p:nvPr/>
        </p:nvSpPr>
        <p:spPr bwMode="auto">
          <a:xfrm>
            <a:off x="8473263" y="3635000"/>
            <a:ext cx="118872" cy="12905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5" name="Rectangle 254">
            <a:extLst>
              <a:ext uri="{FF2B5EF4-FFF2-40B4-BE49-F238E27FC236}">
                <a16:creationId xmlns:a16="http://schemas.microsoft.com/office/drawing/2014/main" id="{2C79207E-F597-444E-B971-1C1980E13D61}"/>
              </a:ext>
            </a:extLst>
          </p:cNvPr>
          <p:cNvSpPr/>
          <p:nvPr/>
        </p:nvSpPr>
        <p:spPr bwMode="auto">
          <a:xfrm>
            <a:off x="9279405" y="3615948"/>
            <a:ext cx="118872" cy="13854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7" name="Rectangle 256">
            <a:extLst>
              <a:ext uri="{FF2B5EF4-FFF2-40B4-BE49-F238E27FC236}">
                <a16:creationId xmlns:a16="http://schemas.microsoft.com/office/drawing/2014/main" id="{8FDC8933-463B-4477-9C49-3426AA0B229C}"/>
              </a:ext>
            </a:extLst>
          </p:cNvPr>
          <p:cNvSpPr/>
          <p:nvPr/>
        </p:nvSpPr>
        <p:spPr bwMode="auto">
          <a:xfrm>
            <a:off x="9413762" y="3611183"/>
            <a:ext cx="118872" cy="143572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9" name="Rectangle 258">
            <a:extLst>
              <a:ext uri="{FF2B5EF4-FFF2-40B4-BE49-F238E27FC236}">
                <a16:creationId xmlns:a16="http://schemas.microsoft.com/office/drawing/2014/main" id="{5C764CF9-2E62-41D1-8DFA-9205C284ABC9}"/>
              </a:ext>
            </a:extLst>
          </p:cNvPr>
          <p:cNvSpPr/>
          <p:nvPr/>
        </p:nvSpPr>
        <p:spPr bwMode="auto">
          <a:xfrm>
            <a:off x="9548119" y="3615948"/>
            <a:ext cx="118872" cy="14607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1" name="Rectangle 260">
            <a:extLst>
              <a:ext uri="{FF2B5EF4-FFF2-40B4-BE49-F238E27FC236}">
                <a16:creationId xmlns:a16="http://schemas.microsoft.com/office/drawing/2014/main" id="{58038BB1-B11C-4F2A-A6D2-6FB087FA4406}"/>
              </a:ext>
            </a:extLst>
          </p:cNvPr>
          <p:cNvSpPr/>
          <p:nvPr/>
        </p:nvSpPr>
        <p:spPr bwMode="auto">
          <a:xfrm>
            <a:off x="9682476" y="3615948"/>
            <a:ext cx="118872" cy="146076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3" name="Rectangle 262">
            <a:extLst>
              <a:ext uri="{FF2B5EF4-FFF2-40B4-BE49-F238E27FC236}">
                <a16:creationId xmlns:a16="http://schemas.microsoft.com/office/drawing/2014/main" id="{CE3CB59F-9D2E-4A8B-A296-0BF370663B4E}"/>
              </a:ext>
            </a:extLst>
          </p:cNvPr>
          <p:cNvSpPr/>
          <p:nvPr/>
        </p:nvSpPr>
        <p:spPr bwMode="auto">
          <a:xfrm>
            <a:off x="9816833" y="3630237"/>
            <a:ext cx="118872" cy="15578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5" name="Rectangle 264">
            <a:extLst>
              <a:ext uri="{FF2B5EF4-FFF2-40B4-BE49-F238E27FC236}">
                <a16:creationId xmlns:a16="http://schemas.microsoft.com/office/drawing/2014/main" id="{5B1279DF-D3BE-41B2-AD0D-3B9A7C8465C0}"/>
              </a:ext>
            </a:extLst>
          </p:cNvPr>
          <p:cNvSpPr/>
          <p:nvPr/>
        </p:nvSpPr>
        <p:spPr bwMode="auto">
          <a:xfrm>
            <a:off x="9951190" y="3615948"/>
            <a:ext cx="118872" cy="161105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7" name="Rectangle 266">
            <a:extLst>
              <a:ext uri="{FF2B5EF4-FFF2-40B4-BE49-F238E27FC236}">
                <a16:creationId xmlns:a16="http://schemas.microsoft.com/office/drawing/2014/main" id="{795F9186-23B1-4F95-972A-AD18C33161F8}"/>
              </a:ext>
            </a:extLst>
          </p:cNvPr>
          <p:cNvSpPr/>
          <p:nvPr/>
        </p:nvSpPr>
        <p:spPr bwMode="auto">
          <a:xfrm>
            <a:off x="10085547" y="3615948"/>
            <a:ext cx="118872" cy="188910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9" name="Rectangle 268">
            <a:extLst>
              <a:ext uri="{FF2B5EF4-FFF2-40B4-BE49-F238E27FC236}">
                <a16:creationId xmlns:a16="http://schemas.microsoft.com/office/drawing/2014/main" id="{94C3C947-B673-4E34-9D3C-A015C873B799}"/>
              </a:ext>
            </a:extLst>
          </p:cNvPr>
          <p:cNvSpPr/>
          <p:nvPr/>
        </p:nvSpPr>
        <p:spPr bwMode="auto">
          <a:xfrm>
            <a:off x="10219904" y="3615948"/>
            <a:ext cx="118872" cy="188910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60" name="Group 459">
            <a:extLst>
              <a:ext uri="{FF2B5EF4-FFF2-40B4-BE49-F238E27FC236}">
                <a16:creationId xmlns:a16="http://schemas.microsoft.com/office/drawing/2014/main" id="{19085402-A002-429C-A808-2CC6A0F0989B}"/>
              </a:ext>
            </a:extLst>
          </p:cNvPr>
          <p:cNvGrpSpPr/>
          <p:nvPr/>
        </p:nvGrpSpPr>
        <p:grpSpPr>
          <a:xfrm>
            <a:off x="2234927" y="3236340"/>
            <a:ext cx="8299334" cy="958757"/>
            <a:chOff x="2234927" y="3236340"/>
            <a:chExt cx="8299334" cy="958757"/>
          </a:xfrm>
        </p:grpSpPr>
        <p:cxnSp>
          <p:nvCxnSpPr>
            <p:cNvPr id="139" name="Straight Connector 138">
              <a:extLst>
                <a:ext uri="{FF2B5EF4-FFF2-40B4-BE49-F238E27FC236}">
                  <a16:creationId xmlns:a16="http://schemas.microsoft.com/office/drawing/2014/main" id="{2C3D860D-A71B-4D86-B381-27730F9B6ED0}"/>
                </a:ext>
              </a:extLst>
            </p:cNvPr>
            <p:cNvCxnSpPr>
              <a:cxnSpLocks/>
            </p:cNvCxnSpPr>
            <p:nvPr/>
          </p:nvCxnSpPr>
          <p:spPr bwMode="auto">
            <a:xfrm>
              <a:off x="2239433" y="3236340"/>
              <a:ext cx="8294828" cy="0"/>
            </a:xfrm>
            <a:prstGeom prst="line">
              <a:avLst/>
            </a:prstGeom>
            <a:noFill/>
            <a:ln w="28575" cap="flat" cmpd="sng" algn="ctr">
              <a:solidFill>
                <a:schemeClr val="bg1"/>
              </a:solidFill>
              <a:prstDash val="sysDot"/>
              <a:round/>
              <a:headEnd type="none" w="med" len="med"/>
              <a:tailEnd type="none" w="med" len="med"/>
            </a:ln>
            <a:effectLst/>
          </p:spPr>
        </p:cxnSp>
        <p:cxnSp>
          <p:nvCxnSpPr>
            <p:cNvPr id="270" name="Straight Connector 269">
              <a:extLst>
                <a:ext uri="{FF2B5EF4-FFF2-40B4-BE49-F238E27FC236}">
                  <a16:creationId xmlns:a16="http://schemas.microsoft.com/office/drawing/2014/main" id="{0F30910A-0795-487A-8F05-2082385C52EF}"/>
                </a:ext>
              </a:extLst>
            </p:cNvPr>
            <p:cNvCxnSpPr>
              <a:cxnSpLocks/>
            </p:cNvCxnSpPr>
            <p:nvPr/>
          </p:nvCxnSpPr>
          <p:spPr bwMode="auto">
            <a:xfrm>
              <a:off x="2234927" y="3616696"/>
              <a:ext cx="8299334"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8586146A-3D95-4811-9892-51068AB687EB}"/>
                </a:ext>
              </a:extLst>
            </p:cNvPr>
            <p:cNvCxnSpPr>
              <a:cxnSpLocks/>
            </p:cNvCxnSpPr>
            <p:nvPr/>
          </p:nvCxnSpPr>
          <p:spPr bwMode="auto">
            <a:xfrm>
              <a:off x="2239433" y="4195097"/>
              <a:ext cx="8294828" cy="0"/>
            </a:xfrm>
            <a:prstGeom prst="line">
              <a:avLst/>
            </a:prstGeom>
            <a:noFill/>
            <a:ln w="28575" cap="flat" cmpd="sng" algn="ctr">
              <a:solidFill>
                <a:schemeClr val="bg1"/>
              </a:solidFill>
              <a:prstDash val="sysDot"/>
              <a:round/>
              <a:headEnd type="none" w="med" len="med"/>
              <a:tailEnd type="none" w="med" len="med"/>
            </a:ln>
            <a:effectLst/>
          </p:spPr>
        </p:cxnSp>
      </p:grpSp>
      <p:sp>
        <p:nvSpPr>
          <p:cNvPr id="272" name="Rectangle 271">
            <a:extLst>
              <a:ext uri="{FF2B5EF4-FFF2-40B4-BE49-F238E27FC236}">
                <a16:creationId xmlns:a16="http://schemas.microsoft.com/office/drawing/2014/main" id="{5FFE7DA3-1504-4377-977F-74DDD28087A9}"/>
              </a:ext>
            </a:extLst>
          </p:cNvPr>
          <p:cNvSpPr/>
          <p:nvPr/>
        </p:nvSpPr>
        <p:spPr bwMode="auto">
          <a:xfrm>
            <a:off x="2295855"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4" name="Rectangle 273">
            <a:extLst>
              <a:ext uri="{FF2B5EF4-FFF2-40B4-BE49-F238E27FC236}">
                <a16:creationId xmlns:a16="http://schemas.microsoft.com/office/drawing/2014/main" id="{268BE9F9-D13B-4542-B43F-2AF93F61E0F2}"/>
              </a:ext>
            </a:extLst>
          </p:cNvPr>
          <p:cNvSpPr/>
          <p:nvPr/>
        </p:nvSpPr>
        <p:spPr bwMode="auto">
          <a:xfrm>
            <a:off x="2295855" y="6119370"/>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1" name="Rectangle 280">
            <a:extLst>
              <a:ext uri="{FF2B5EF4-FFF2-40B4-BE49-F238E27FC236}">
                <a16:creationId xmlns:a16="http://schemas.microsoft.com/office/drawing/2014/main" id="{6A9BAFCC-98AC-4E0B-9D2A-3A174D727BBF}"/>
              </a:ext>
            </a:extLst>
          </p:cNvPr>
          <p:cNvSpPr/>
          <p:nvPr/>
        </p:nvSpPr>
        <p:spPr bwMode="auto">
          <a:xfrm>
            <a:off x="2430169" y="5973839"/>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2" name="Rectangle 281">
            <a:extLst>
              <a:ext uri="{FF2B5EF4-FFF2-40B4-BE49-F238E27FC236}">
                <a16:creationId xmlns:a16="http://schemas.microsoft.com/office/drawing/2014/main" id="{64E258A4-BD0C-4592-BCB9-0B31A6DBA889}"/>
              </a:ext>
            </a:extLst>
          </p:cNvPr>
          <p:cNvSpPr/>
          <p:nvPr/>
        </p:nvSpPr>
        <p:spPr bwMode="auto">
          <a:xfrm>
            <a:off x="2430169" y="6119370"/>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4" name="Rectangle 283">
            <a:extLst>
              <a:ext uri="{FF2B5EF4-FFF2-40B4-BE49-F238E27FC236}">
                <a16:creationId xmlns:a16="http://schemas.microsoft.com/office/drawing/2014/main" id="{E3C7645F-3F43-4194-AAAB-8DFF97B2C0A8}"/>
              </a:ext>
            </a:extLst>
          </p:cNvPr>
          <p:cNvSpPr/>
          <p:nvPr/>
        </p:nvSpPr>
        <p:spPr bwMode="auto">
          <a:xfrm>
            <a:off x="2564483"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5" name="Rectangle 284">
            <a:extLst>
              <a:ext uri="{FF2B5EF4-FFF2-40B4-BE49-F238E27FC236}">
                <a16:creationId xmlns:a16="http://schemas.microsoft.com/office/drawing/2014/main" id="{53AE85C6-2855-4AF4-8170-A5F8F7D33595}"/>
              </a:ext>
            </a:extLst>
          </p:cNvPr>
          <p:cNvSpPr/>
          <p:nvPr/>
        </p:nvSpPr>
        <p:spPr bwMode="auto">
          <a:xfrm>
            <a:off x="2564483" y="6119370"/>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7" name="Rectangle 286">
            <a:extLst>
              <a:ext uri="{FF2B5EF4-FFF2-40B4-BE49-F238E27FC236}">
                <a16:creationId xmlns:a16="http://schemas.microsoft.com/office/drawing/2014/main" id="{D7C13F0D-B388-4160-89C3-A074BFB582E6}"/>
              </a:ext>
            </a:extLst>
          </p:cNvPr>
          <p:cNvSpPr/>
          <p:nvPr/>
        </p:nvSpPr>
        <p:spPr bwMode="auto">
          <a:xfrm>
            <a:off x="2698797" y="5973839"/>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8" name="Rectangle 287">
            <a:extLst>
              <a:ext uri="{FF2B5EF4-FFF2-40B4-BE49-F238E27FC236}">
                <a16:creationId xmlns:a16="http://schemas.microsoft.com/office/drawing/2014/main" id="{988FD7E2-B00B-4E5B-B259-67D58A35F224}"/>
              </a:ext>
            </a:extLst>
          </p:cNvPr>
          <p:cNvSpPr/>
          <p:nvPr/>
        </p:nvSpPr>
        <p:spPr bwMode="auto">
          <a:xfrm>
            <a:off x="2698797" y="6119370"/>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0" name="Rectangle 289">
            <a:extLst>
              <a:ext uri="{FF2B5EF4-FFF2-40B4-BE49-F238E27FC236}">
                <a16:creationId xmlns:a16="http://schemas.microsoft.com/office/drawing/2014/main" id="{E6727638-92F8-44C7-A31D-431352A82EB6}"/>
              </a:ext>
            </a:extLst>
          </p:cNvPr>
          <p:cNvSpPr/>
          <p:nvPr/>
        </p:nvSpPr>
        <p:spPr bwMode="auto">
          <a:xfrm>
            <a:off x="2833111"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1" name="Rectangle 290">
            <a:extLst>
              <a:ext uri="{FF2B5EF4-FFF2-40B4-BE49-F238E27FC236}">
                <a16:creationId xmlns:a16="http://schemas.microsoft.com/office/drawing/2014/main" id="{00E36F4C-E366-4601-B76A-68E732BC9306}"/>
              </a:ext>
            </a:extLst>
          </p:cNvPr>
          <p:cNvSpPr/>
          <p:nvPr/>
        </p:nvSpPr>
        <p:spPr bwMode="auto">
          <a:xfrm>
            <a:off x="2833111" y="6119370"/>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3" name="Rectangle 292">
            <a:extLst>
              <a:ext uri="{FF2B5EF4-FFF2-40B4-BE49-F238E27FC236}">
                <a16:creationId xmlns:a16="http://schemas.microsoft.com/office/drawing/2014/main" id="{F35B420E-9716-4B88-9219-19816FA7DA53}"/>
              </a:ext>
            </a:extLst>
          </p:cNvPr>
          <p:cNvSpPr/>
          <p:nvPr/>
        </p:nvSpPr>
        <p:spPr bwMode="auto">
          <a:xfrm>
            <a:off x="2967425" y="5973839"/>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4" name="Rectangle 293">
            <a:extLst>
              <a:ext uri="{FF2B5EF4-FFF2-40B4-BE49-F238E27FC236}">
                <a16:creationId xmlns:a16="http://schemas.microsoft.com/office/drawing/2014/main" id="{14FA275D-105E-4C42-8B85-2E3B7F0E87CC}"/>
              </a:ext>
            </a:extLst>
          </p:cNvPr>
          <p:cNvSpPr/>
          <p:nvPr/>
        </p:nvSpPr>
        <p:spPr bwMode="auto">
          <a:xfrm>
            <a:off x="2967425" y="6119370"/>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6" name="Rectangle 295">
            <a:extLst>
              <a:ext uri="{FF2B5EF4-FFF2-40B4-BE49-F238E27FC236}">
                <a16:creationId xmlns:a16="http://schemas.microsoft.com/office/drawing/2014/main" id="{24707D26-6A9E-4FA7-9654-662C1D794FE3}"/>
              </a:ext>
            </a:extLst>
          </p:cNvPr>
          <p:cNvSpPr/>
          <p:nvPr/>
        </p:nvSpPr>
        <p:spPr bwMode="auto">
          <a:xfrm>
            <a:off x="3101739"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7" name="Rectangle 296">
            <a:extLst>
              <a:ext uri="{FF2B5EF4-FFF2-40B4-BE49-F238E27FC236}">
                <a16:creationId xmlns:a16="http://schemas.microsoft.com/office/drawing/2014/main" id="{3E25767A-95D5-4324-ABA5-EDA26F0C070A}"/>
              </a:ext>
            </a:extLst>
          </p:cNvPr>
          <p:cNvSpPr/>
          <p:nvPr/>
        </p:nvSpPr>
        <p:spPr bwMode="auto">
          <a:xfrm>
            <a:off x="3101739" y="6119370"/>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9" name="Rectangle 298">
            <a:extLst>
              <a:ext uri="{FF2B5EF4-FFF2-40B4-BE49-F238E27FC236}">
                <a16:creationId xmlns:a16="http://schemas.microsoft.com/office/drawing/2014/main" id="{9080CBF7-1136-4993-9044-AC844142A31D}"/>
              </a:ext>
            </a:extLst>
          </p:cNvPr>
          <p:cNvSpPr/>
          <p:nvPr/>
        </p:nvSpPr>
        <p:spPr bwMode="auto">
          <a:xfrm>
            <a:off x="3236053"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0" name="Rectangle 299">
            <a:extLst>
              <a:ext uri="{FF2B5EF4-FFF2-40B4-BE49-F238E27FC236}">
                <a16:creationId xmlns:a16="http://schemas.microsoft.com/office/drawing/2014/main" id="{FF12A870-381E-499F-A88D-C839C96C39E8}"/>
              </a:ext>
            </a:extLst>
          </p:cNvPr>
          <p:cNvSpPr/>
          <p:nvPr/>
        </p:nvSpPr>
        <p:spPr bwMode="auto">
          <a:xfrm>
            <a:off x="3236053" y="6119370"/>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2" name="Rectangle 301">
            <a:extLst>
              <a:ext uri="{FF2B5EF4-FFF2-40B4-BE49-F238E27FC236}">
                <a16:creationId xmlns:a16="http://schemas.microsoft.com/office/drawing/2014/main" id="{254BEDE5-E131-428A-AA1A-91C330E15869}"/>
              </a:ext>
            </a:extLst>
          </p:cNvPr>
          <p:cNvSpPr/>
          <p:nvPr/>
        </p:nvSpPr>
        <p:spPr bwMode="auto">
          <a:xfrm>
            <a:off x="3370367"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3" name="Rectangle 302">
            <a:extLst>
              <a:ext uri="{FF2B5EF4-FFF2-40B4-BE49-F238E27FC236}">
                <a16:creationId xmlns:a16="http://schemas.microsoft.com/office/drawing/2014/main" id="{751992B8-B318-492B-9495-3FFA5F1617E0}"/>
              </a:ext>
            </a:extLst>
          </p:cNvPr>
          <p:cNvSpPr/>
          <p:nvPr/>
        </p:nvSpPr>
        <p:spPr bwMode="auto">
          <a:xfrm>
            <a:off x="3370367" y="6119370"/>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5" name="Rectangle 304">
            <a:extLst>
              <a:ext uri="{FF2B5EF4-FFF2-40B4-BE49-F238E27FC236}">
                <a16:creationId xmlns:a16="http://schemas.microsoft.com/office/drawing/2014/main" id="{BB6D178D-96CE-4FD8-BF2D-B6CD12187C01}"/>
              </a:ext>
            </a:extLst>
          </p:cNvPr>
          <p:cNvSpPr/>
          <p:nvPr/>
        </p:nvSpPr>
        <p:spPr bwMode="auto">
          <a:xfrm>
            <a:off x="3504681"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6" name="Rectangle 305">
            <a:extLst>
              <a:ext uri="{FF2B5EF4-FFF2-40B4-BE49-F238E27FC236}">
                <a16:creationId xmlns:a16="http://schemas.microsoft.com/office/drawing/2014/main" id="{9089AAD0-0764-407E-AE5A-0CCB6E232D91}"/>
              </a:ext>
            </a:extLst>
          </p:cNvPr>
          <p:cNvSpPr/>
          <p:nvPr/>
        </p:nvSpPr>
        <p:spPr bwMode="auto">
          <a:xfrm>
            <a:off x="3504681" y="6119370"/>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8" name="Rectangle 307">
            <a:extLst>
              <a:ext uri="{FF2B5EF4-FFF2-40B4-BE49-F238E27FC236}">
                <a16:creationId xmlns:a16="http://schemas.microsoft.com/office/drawing/2014/main" id="{F4CE11A6-2135-4E0F-9E05-DE4567E40041}"/>
              </a:ext>
            </a:extLst>
          </p:cNvPr>
          <p:cNvSpPr/>
          <p:nvPr/>
        </p:nvSpPr>
        <p:spPr bwMode="auto">
          <a:xfrm>
            <a:off x="3638995" y="5973839"/>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9" name="Rectangle 308">
            <a:extLst>
              <a:ext uri="{FF2B5EF4-FFF2-40B4-BE49-F238E27FC236}">
                <a16:creationId xmlns:a16="http://schemas.microsoft.com/office/drawing/2014/main" id="{8FB5A338-24D6-43CA-97C7-84933EAB4126}"/>
              </a:ext>
            </a:extLst>
          </p:cNvPr>
          <p:cNvSpPr/>
          <p:nvPr/>
        </p:nvSpPr>
        <p:spPr bwMode="auto">
          <a:xfrm>
            <a:off x="3638995" y="6119370"/>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1" name="Rectangle 310">
            <a:extLst>
              <a:ext uri="{FF2B5EF4-FFF2-40B4-BE49-F238E27FC236}">
                <a16:creationId xmlns:a16="http://schemas.microsoft.com/office/drawing/2014/main" id="{D2500DC2-9C2F-4B83-9AB9-BC9919D913F0}"/>
              </a:ext>
            </a:extLst>
          </p:cNvPr>
          <p:cNvSpPr/>
          <p:nvPr/>
        </p:nvSpPr>
        <p:spPr bwMode="auto">
          <a:xfrm>
            <a:off x="3773309" y="5973839"/>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2" name="Rectangle 311">
            <a:extLst>
              <a:ext uri="{FF2B5EF4-FFF2-40B4-BE49-F238E27FC236}">
                <a16:creationId xmlns:a16="http://schemas.microsoft.com/office/drawing/2014/main" id="{A467E9FA-4BAA-42AE-92E9-6F7800E1B46F}"/>
              </a:ext>
            </a:extLst>
          </p:cNvPr>
          <p:cNvSpPr/>
          <p:nvPr/>
        </p:nvSpPr>
        <p:spPr bwMode="auto">
          <a:xfrm>
            <a:off x="3773309" y="6119370"/>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4" name="Rectangle 313">
            <a:extLst>
              <a:ext uri="{FF2B5EF4-FFF2-40B4-BE49-F238E27FC236}">
                <a16:creationId xmlns:a16="http://schemas.microsoft.com/office/drawing/2014/main" id="{EF21C399-5959-4DFF-8827-84F088449789}"/>
              </a:ext>
            </a:extLst>
          </p:cNvPr>
          <p:cNvSpPr/>
          <p:nvPr/>
        </p:nvSpPr>
        <p:spPr bwMode="auto">
          <a:xfrm>
            <a:off x="3907623"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5" name="Rectangle 314">
            <a:extLst>
              <a:ext uri="{FF2B5EF4-FFF2-40B4-BE49-F238E27FC236}">
                <a16:creationId xmlns:a16="http://schemas.microsoft.com/office/drawing/2014/main" id="{2B400A4F-2B3B-484B-AA10-DAAEBD6DEBF7}"/>
              </a:ext>
            </a:extLst>
          </p:cNvPr>
          <p:cNvSpPr/>
          <p:nvPr/>
        </p:nvSpPr>
        <p:spPr bwMode="auto">
          <a:xfrm>
            <a:off x="3907623" y="6119370"/>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 name="Rectangle 316">
            <a:extLst>
              <a:ext uri="{FF2B5EF4-FFF2-40B4-BE49-F238E27FC236}">
                <a16:creationId xmlns:a16="http://schemas.microsoft.com/office/drawing/2014/main" id="{E3990889-4714-4F64-8C8C-8B287B82C396}"/>
              </a:ext>
            </a:extLst>
          </p:cNvPr>
          <p:cNvSpPr/>
          <p:nvPr/>
        </p:nvSpPr>
        <p:spPr bwMode="auto">
          <a:xfrm>
            <a:off x="4041937"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 name="Rectangle 317">
            <a:extLst>
              <a:ext uri="{FF2B5EF4-FFF2-40B4-BE49-F238E27FC236}">
                <a16:creationId xmlns:a16="http://schemas.microsoft.com/office/drawing/2014/main" id="{2AE80F0B-3A69-492D-8EAC-7789859809CA}"/>
              </a:ext>
            </a:extLst>
          </p:cNvPr>
          <p:cNvSpPr/>
          <p:nvPr/>
        </p:nvSpPr>
        <p:spPr bwMode="auto">
          <a:xfrm>
            <a:off x="4041937" y="6119370"/>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 name="Rectangle 319">
            <a:extLst>
              <a:ext uri="{FF2B5EF4-FFF2-40B4-BE49-F238E27FC236}">
                <a16:creationId xmlns:a16="http://schemas.microsoft.com/office/drawing/2014/main" id="{ADBB11AC-E0F8-47A2-B518-48A978BA7C58}"/>
              </a:ext>
            </a:extLst>
          </p:cNvPr>
          <p:cNvSpPr/>
          <p:nvPr/>
        </p:nvSpPr>
        <p:spPr bwMode="auto">
          <a:xfrm>
            <a:off x="4176251"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 name="Rectangle 320">
            <a:extLst>
              <a:ext uri="{FF2B5EF4-FFF2-40B4-BE49-F238E27FC236}">
                <a16:creationId xmlns:a16="http://schemas.microsoft.com/office/drawing/2014/main" id="{11AD797C-3372-40D9-8B93-104FB7BF665C}"/>
              </a:ext>
            </a:extLst>
          </p:cNvPr>
          <p:cNvSpPr/>
          <p:nvPr/>
        </p:nvSpPr>
        <p:spPr bwMode="auto">
          <a:xfrm>
            <a:off x="4176251" y="6119370"/>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3" name="Rectangle 322">
            <a:extLst>
              <a:ext uri="{FF2B5EF4-FFF2-40B4-BE49-F238E27FC236}">
                <a16:creationId xmlns:a16="http://schemas.microsoft.com/office/drawing/2014/main" id="{3BF24839-4BCE-4E95-BDCB-B4BC7B92B76E}"/>
              </a:ext>
            </a:extLst>
          </p:cNvPr>
          <p:cNvSpPr/>
          <p:nvPr/>
        </p:nvSpPr>
        <p:spPr bwMode="auto">
          <a:xfrm>
            <a:off x="4310565"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4" name="Rectangle 323">
            <a:extLst>
              <a:ext uri="{FF2B5EF4-FFF2-40B4-BE49-F238E27FC236}">
                <a16:creationId xmlns:a16="http://schemas.microsoft.com/office/drawing/2014/main" id="{B5CAB48C-998C-4986-AA94-653B91E5C138}"/>
              </a:ext>
            </a:extLst>
          </p:cNvPr>
          <p:cNvSpPr/>
          <p:nvPr/>
        </p:nvSpPr>
        <p:spPr bwMode="auto">
          <a:xfrm>
            <a:off x="4310565" y="6119370"/>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6" name="Rectangle 325">
            <a:extLst>
              <a:ext uri="{FF2B5EF4-FFF2-40B4-BE49-F238E27FC236}">
                <a16:creationId xmlns:a16="http://schemas.microsoft.com/office/drawing/2014/main" id="{639C7BA2-3A86-4764-9682-0D1E54C96E4F}"/>
              </a:ext>
            </a:extLst>
          </p:cNvPr>
          <p:cNvSpPr/>
          <p:nvPr/>
        </p:nvSpPr>
        <p:spPr bwMode="auto">
          <a:xfrm>
            <a:off x="4444879"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7" name="Rectangle 326">
            <a:extLst>
              <a:ext uri="{FF2B5EF4-FFF2-40B4-BE49-F238E27FC236}">
                <a16:creationId xmlns:a16="http://schemas.microsoft.com/office/drawing/2014/main" id="{923AEA8C-94E4-4228-BF8B-0D67F35B9CE9}"/>
              </a:ext>
            </a:extLst>
          </p:cNvPr>
          <p:cNvSpPr/>
          <p:nvPr/>
        </p:nvSpPr>
        <p:spPr bwMode="auto">
          <a:xfrm>
            <a:off x="4444879" y="6119370"/>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9" name="Rectangle 328">
            <a:extLst>
              <a:ext uri="{FF2B5EF4-FFF2-40B4-BE49-F238E27FC236}">
                <a16:creationId xmlns:a16="http://schemas.microsoft.com/office/drawing/2014/main" id="{246533D8-1C6C-40F4-9C53-330105815871}"/>
              </a:ext>
            </a:extLst>
          </p:cNvPr>
          <p:cNvSpPr/>
          <p:nvPr/>
        </p:nvSpPr>
        <p:spPr bwMode="auto">
          <a:xfrm>
            <a:off x="4579193" y="5973839"/>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0" name="Rectangle 329">
            <a:extLst>
              <a:ext uri="{FF2B5EF4-FFF2-40B4-BE49-F238E27FC236}">
                <a16:creationId xmlns:a16="http://schemas.microsoft.com/office/drawing/2014/main" id="{E54669EE-9F31-4AB2-B9CF-C8C68DDD2BB2}"/>
              </a:ext>
            </a:extLst>
          </p:cNvPr>
          <p:cNvSpPr/>
          <p:nvPr/>
        </p:nvSpPr>
        <p:spPr bwMode="auto">
          <a:xfrm>
            <a:off x="4579193" y="6119370"/>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2" name="Rectangle 331">
            <a:extLst>
              <a:ext uri="{FF2B5EF4-FFF2-40B4-BE49-F238E27FC236}">
                <a16:creationId xmlns:a16="http://schemas.microsoft.com/office/drawing/2014/main" id="{027CACE8-BFE7-4E60-A56B-1127FE17F669}"/>
              </a:ext>
            </a:extLst>
          </p:cNvPr>
          <p:cNvSpPr/>
          <p:nvPr/>
        </p:nvSpPr>
        <p:spPr bwMode="auto">
          <a:xfrm>
            <a:off x="4713507"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3" name="Rectangle 332">
            <a:extLst>
              <a:ext uri="{FF2B5EF4-FFF2-40B4-BE49-F238E27FC236}">
                <a16:creationId xmlns:a16="http://schemas.microsoft.com/office/drawing/2014/main" id="{4E1DDE31-9290-45A9-95CB-2EED19E9A4EA}"/>
              </a:ext>
            </a:extLst>
          </p:cNvPr>
          <p:cNvSpPr/>
          <p:nvPr/>
        </p:nvSpPr>
        <p:spPr bwMode="auto">
          <a:xfrm>
            <a:off x="4713507" y="6119370"/>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5" name="Rectangle 334">
            <a:extLst>
              <a:ext uri="{FF2B5EF4-FFF2-40B4-BE49-F238E27FC236}">
                <a16:creationId xmlns:a16="http://schemas.microsoft.com/office/drawing/2014/main" id="{724C8D7A-5D0C-4CB7-AB4A-F06E03DDFC51}"/>
              </a:ext>
            </a:extLst>
          </p:cNvPr>
          <p:cNvSpPr/>
          <p:nvPr/>
        </p:nvSpPr>
        <p:spPr bwMode="auto">
          <a:xfrm>
            <a:off x="4847821"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6" name="Rectangle 335">
            <a:extLst>
              <a:ext uri="{FF2B5EF4-FFF2-40B4-BE49-F238E27FC236}">
                <a16:creationId xmlns:a16="http://schemas.microsoft.com/office/drawing/2014/main" id="{64A19FDA-6A41-40DB-88D6-19571FD13E9A}"/>
              </a:ext>
            </a:extLst>
          </p:cNvPr>
          <p:cNvSpPr/>
          <p:nvPr/>
        </p:nvSpPr>
        <p:spPr bwMode="auto">
          <a:xfrm>
            <a:off x="4847821" y="6119370"/>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8" name="Rectangle 337">
            <a:extLst>
              <a:ext uri="{FF2B5EF4-FFF2-40B4-BE49-F238E27FC236}">
                <a16:creationId xmlns:a16="http://schemas.microsoft.com/office/drawing/2014/main" id="{1C8F2FB9-1ACA-44D4-8A61-59CAB3FA2AA9}"/>
              </a:ext>
            </a:extLst>
          </p:cNvPr>
          <p:cNvSpPr/>
          <p:nvPr/>
        </p:nvSpPr>
        <p:spPr bwMode="auto">
          <a:xfrm>
            <a:off x="4982135"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9" name="Rectangle 338">
            <a:extLst>
              <a:ext uri="{FF2B5EF4-FFF2-40B4-BE49-F238E27FC236}">
                <a16:creationId xmlns:a16="http://schemas.microsoft.com/office/drawing/2014/main" id="{95A0D617-74D4-44D5-A01B-4675EAD05C38}"/>
              </a:ext>
            </a:extLst>
          </p:cNvPr>
          <p:cNvSpPr/>
          <p:nvPr/>
        </p:nvSpPr>
        <p:spPr bwMode="auto">
          <a:xfrm>
            <a:off x="4982135" y="6119370"/>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1" name="Rectangle 340">
            <a:extLst>
              <a:ext uri="{FF2B5EF4-FFF2-40B4-BE49-F238E27FC236}">
                <a16:creationId xmlns:a16="http://schemas.microsoft.com/office/drawing/2014/main" id="{917E9067-3367-482B-81C3-835044EC6BA5}"/>
              </a:ext>
            </a:extLst>
          </p:cNvPr>
          <p:cNvSpPr/>
          <p:nvPr/>
        </p:nvSpPr>
        <p:spPr bwMode="auto">
          <a:xfrm>
            <a:off x="5116449"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2" name="Rectangle 341">
            <a:extLst>
              <a:ext uri="{FF2B5EF4-FFF2-40B4-BE49-F238E27FC236}">
                <a16:creationId xmlns:a16="http://schemas.microsoft.com/office/drawing/2014/main" id="{F4AFB5AC-8B55-42F0-8E6C-D84426516BBD}"/>
              </a:ext>
            </a:extLst>
          </p:cNvPr>
          <p:cNvSpPr/>
          <p:nvPr/>
        </p:nvSpPr>
        <p:spPr bwMode="auto">
          <a:xfrm>
            <a:off x="5116449" y="6119370"/>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4" name="Rectangle 343">
            <a:extLst>
              <a:ext uri="{FF2B5EF4-FFF2-40B4-BE49-F238E27FC236}">
                <a16:creationId xmlns:a16="http://schemas.microsoft.com/office/drawing/2014/main" id="{521B5F1D-0944-45DE-A4DB-D77971CF3CDE}"/>
              </a:ext>
            </a:extLst>
          </p:cNvPr>
          <p:cNvSpPr/>
          <p:nvPr/>
        </p:nvSpPr>
        <p:spPr bwMode="auto">
          <a:xfrm>
            <a:off x="5250763"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5" name="Rectangle 344">
            <a:extLst>
              <a:ext uri="{FF2B5EF4-FFF2-40B4-BE49-F238E27FC236}">
                <a16:creationId xmlns:a16="http://schemas.microsoft.com/office/drawing/2014/main" id="{403AB057-A66B-4BB1-8400-8990D4142D09}"/>
              </a:ext>
            </a:extLst>
          </p:cNvPr>
          <p:cNvSpPr/>
          <p:nvPr/>
        </p:nvSpPr>
        <p:spPr bwMode="auto">
          <a:xfrm>
            <a:off x="5250763" y="6119370"/>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7" name="Rectangle 346">
            <a:extLst>
              <a:ext uri="{FF2B5EF4-FFF2-40B4-BE49-F238E27FC236}">
                <a16:creationId xmlns:a16="http://schemas.microsoft.com/office/drawing/2014/main" id="{4E95E02E-6687-43F4-9C59-0702E28AAAFC}"/>
              </a:ext>
            </a:extLst>
          </p:cNvPr>
          <p:cNvSpPr/>
          <p:nvPr/>
        </p:nvSpPr>
        <p:spPr bwMode="auto">
          <a:xfrm>
            <a:off x="5385077"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8" name="Rectangle 347">
            <a:extLst>
              <a:ext uri="{FF2B5EF4-FFF2-40B4-BE49-F238E27FC236}">
                <a16:creationId xmlns:a16="http://schemas.microsoft.com/office/drawing/2014/main" id="{774FC3B8-64DA-458C-B1DB-B9D55ACCD855}"/>
              </a:ext>
            </a:extLst>
          </p:cNvPr>
          <p:cNvSpPr/>
          <p:nvPr/>
        </p:nvSpPr>
        <p:spPr bwMode="auto">
          <a:xfrm>
            <a:off x="5385077" y="6119370"/>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0" name="Rectangle 349">
            <a:extLst>
              <a:ext uri="{FF2B5EF4-FFF2-40B4-BE49-F238E27FC236}">
                <a16:creationId xmlns:a16="http://schemas.microsoft.com/office/drawing/2014/main" id="{C294EEF9-F370-409A-8D24-9F2AB026E0FB}"/>
              </a:ext>
            </a:extLst>
          </p:cNvPr>
          <p:cNvSpPr/>
          <p:nvPr/>
        </p:nvSpPr>
        <p:spPr bwMode="auto">
          <a:xfrm>
            <a:off x="5519391"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1" name="Rectangle 350">
            <a:extLst>
              <a:ext uri="{FF2B5EF4-FFF2-40B4-BE49-F238E27FC236}">
                <a16:creationId xmlns:a16="http://schemas.microsoft.com/office/drawing/2014/main" id="{FE959AF4-D809-400D-9632-3C4CBD0C0D99}"/>
              </a:ext>
            </a:extLst>
          </p:cNvPr>
          <p:cNvSpPr/>
          <p:nvPr/>
        </p:nvSpPr>
        <p:spPr bwMode="auto">
          <a:xfrm>
            <a:off x="5519391" y="6119370"/>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3" name="Rectangle 352">
            <a:extLst>
              <a:ext uri="{FF2B5EF4-FFF2-40B4-BE49-F238E27FC236}">
                <a16:creationId xmlns:a16="http://schemas.microsoft.com/office/drawing/2014/main" id="{FA4F1E39-3F24-499E-9B6E-CA4917E1427A}"/>
              </a:ext>
            </a:extLst>
          </p:cNvPr>
          <p:cNvSpPr/>
          <p:nvPr/>
        </p:nvSpPr>
        <p:spPr bwMode="auto">
          <a:xfrm>
            <a:off x="5653705"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4" name="Rectangle 353">
            <a:extLst>
              <a:ext uri="{FF2B5EF4-FFF2-40B4-BE49-F238E27FC236}">
                <a16:creationId xmlns:a16="http://schemas.microsoft.com/office/drawing/2014/main" id="{1523A110-8566-4A7D-931E-06C13947BCAB}"/>
              </a:ext>
            </a:extLst>
          </p:cNvPr>
          <p:cNvSpPr/>
          <p:nvPr/>
        </p:nvSpPr>
        <p:spPr bwMode="auto">
          <a:xfrm>
            <a:off x="5653705" y="6119370"/>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6" name="Rectangle 355">
            <a:extLst>
              <a:ext uri="{FF2B5EF4-FFF2-40B4-BE49-F238E27FC236}">
                <a16:creationId xmlns:a16="http://schemas.microsoft.com/office/drawing/2014/main" id="{D2922948-33E5-41A0-B5EC-017E4B8ADF03}"/>
              </a:ext>
            </a:extLst>
          </p:cNvPr>
          <p:cNvSpPr/>
          <p:nvPr/>
        </p:nvSpPr>
        <p:spPr bwMode="auto">
          <a:xfrm>
            <a:off x="5788019"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7" name="Rectangle 356">
            <a:extLst>
              <a:ext uri="{FF2B5EF4-FFF2-40B4-BE49-F238E27FC236}">
                <a16:creationId xmlns:a16="http://schemas.microsoft.com/office/drawing/2014/main" id="{40035F89-861A-4090-8F59-4FF57AC3318B}"/>
              </a:ext>
            </a:extLst>
          </p:cNvPr>
          <p:cNvSpPr/>
          <p:nvPr/>
        </p:nvSpPr>
        <p:spPr bwMode="auto">
          <a:xfrm>
            <a:off x="5788019" y="6119370"/>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9" name="Rectangle 358">
            <a:extLst>
              <a:ext uri="{FF2B5EF4-FFF2-40B4-BE49-F238E27FC236}">
                <a16:creationId xmlns:a16="http://schemas.microsoft.com/office/drawing/2014/main" id="{42F6B3C5-2C4C-4F9F-A2E9-DAA658F89B61}"/>
              </a:ext>
            </a:extLst>
          </p:cNvPr>
          <p:cNvSpPr/>
          <p:nvPr/>
        </p:nvSpPr>
        <p:spPr bwMode="auto">
          <a:xfrm>
            <a:off x="5922333"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0" name="Rectangle 359">
            <a:extLst>
              <a:ext uri="{FF2B5EF4-FFF2-40B4-BE49-F238E27FC236}">
                <a16:creationId xmlns:a16="http://schemas.microsoft.com/office/drawing/2014/main" id="{871661F3-B670-425B-A704-2EDD61EA18FA}"/>
              </a:ext>
            </a:extLst>
          </p:cNvPr>
          <p:cNvSpPr/>
          <p:nvPr/>
        </p:nvSpPr>
        <p:spPr bwMode="auto">
          <a:xfrm>
            <a:off x="5922333" y="6119370"/>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2" name="Rectangle 361">
            <a:extLst>
              <a:ext uri="{FF2B5EF4-FFF2-40B4-BE49-F238E27FC236}">
                <a16:creationId xmlns:a16="http://schemas.microsoft.com/office/drawing/2014/main" id="{7F10911E-8B0B-4D73-BD82-4E210D559580}"/>
              </a:ext>
            </a:extLst>
          </p:cNvPr>
          <p:cNvSpPr/>
          <p:nvPr/>
        </p:nvSpPr>
        <p:spPr bwMode="auto">
          <a:xfrm>
            <a:off x="6056647"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3" name="Rectangle 362">
            <a:extLst>
              <a:ext uri="{FF2B5EF4-FFF2-40B4-BE49-F238E27FC236}">
                <a16:creationId xmlns:a16="http://schemas.microsoft.com/office/drawing/2014/main" id="{7BB79B3E-15ED-466C-8386-086AC50190BE}"/>
              </a:ext>
            </a:extLst>
          </p:cNvPr>
          <p:cNvSpPr/>
          <p:nvPr/>
        </p:nvSpPr>
        <p:spPr bwMode="auto">
          <a:xfrm>
            <a:off x="6056647" y="6119370"/>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5" name="Rectangle 364">
            <a:extLst>
              <a:ext uri="{FF2B5EF4-FFF2-40B4-BE49-F238E27FC236}">
                <a16:creationId xmlns:a16="http://schemas.microsoft.com/office/drawing/2014/main" id="{CA590370-469D-480E-9162-CBC9690D5C9D}"/>
              </a:ext>
            </a:extLst>
          </p:cNvPr>
          <p:cNvSpPr/>
          <p:nvPr/>
        </p:nvSpPr>
        <p:spPr bwMode="auto">
          <a:xfrm>
            <a:off x="6190961" y="5973839"/>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6" name="Rectangle 365">
            <a:extLst>
              <a:ext uri="{FF2B5EF4-FFF2-40B4-BE49-F238E27FC236}">
                <a16:creationId xmlns:a16="http://schemas.microsoft.com/office/drawing/2014/main" id="{19F70511-B431-4D2F-9DDF-6646778B1E9F}"/>
              </a:ext>
            </a:extLst>
          </p:cNvPr>
          <p:cNvSpPr/>
          <p:nvPr/>
        </p:nvSpPr>
        <p:spPr bwMode="auto">
          <a:xfrm>
            <a:off x="6190961" y="6119370"/>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8" name="Rectangle 367">
            <a:extLst>
              <a:ext uri="{FF2B5EF4-FFF2-40B4-BE49-F238E27FC236}">
                <a16:creationId xmlns:a16="http://schemas.microsoft.com/office/drawing/2014/main" id="{741FC248-EDE1-4DCF-89BC-148CF38E0A9A}"/>
              </a:ext>
            </a:extLst>
          </p:cNvPr>
          <p:cNvSpPr/>
          <p:nvPr/>
        </p:nvSpPr>
        <p:spPr bwMode="auto">
          <a:xfrm>
            <a:off x="6325275"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9" name="Rectangle 368">
            <a:extLst>
              <a:ext uri="{FF2B5EF4-FFF2-40B4-BE49-F238E27FC236}">
                <a16:creationId xmlns:a16="http://schemas.microsoft.com/office/drawing/2014/main" id="{F9D866A4-C190-4D92-AD7B-1345E2B537EE}"/>
              </a:ext>
            </a:extLst>
          </p:cNvPr>
          <p:cNvSpPr/>
          <p:nvPr/>
        </p:nvSpPr>
        <p:spPr bwMode="auto">
          <a:xfrm>
            <a:off x="6325275" y="6119370"/>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1" name="Rectangle 370">
            <a:extLst>
              <a:ext uri="{FF2B5EF4-FFF2-40B4-BE49-F238E27FC236}">
                <a16:creationId xmlns:a16="http://schemas.microsoft.com/office/drawing/2014/main" id="{7D1F834A-2B70-4D1C-AD1D-DD2BB2CD23BF}"/>
              </a:ext>
            </a:extLst>
          </p:cNvPr>
          <p:cNvSpPr/>
          <p:nvPr/>
        </p:nvSpPr>
        <p:spPr bwMode="auto">
          <a:xfrm>
            <a:off x="6459589"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2" name="Rectangle 371">
            <a:extLst>
              <a:ext uri="{FF2B5EF4-FFF2-40B4-BE49-F238E27FC236}">
                <a16:creationId xmlns:a16="http://schemas.microsoft.com/office/drawing/2014/main" id="{390D8B48-EE1F-44BB-A91E-FC43752B1412}"/>
              </a:ext>
            </a:extLst>
          </p:cNvPr>
          <p:cNvSpPr/>
          <p:nvPr/>
        </p:nvSpPr>
        <p:spPr bwMode="auto">
          <a:xfrm>
            <a:off x="6459589" y="6119370"/>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4" name="Rectangle 373">
            <a:extLst>
              <a:ext uri="{FF2B5EF4-FFF2-40B4-BE49-F238E27FC236}">
                <a16:creationId xmlns:a16="http://schemas.microsoft.com/office/drawing/2014/main" id="{9632C41E-1BDA-4869-AD83-34EBD8D78A68}"/>
              </a:ext>
            </a:extLst>
          </p:cNvPr>
          <p:cNvSpPr/>
          <p:nvPr/>
        </p:nvSpPr>
        <p:spPr bwMode="auto">
          <a:xfrm>
            <a:off x="6593903"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5" name="Rectangle 374">
            <a:extLst>
              <a:ext uri="{FF2B5EF4-FFF2-40B4-BE49-F238E27FC236}">
                <a16:creationId xmlns:a16="http://schemas.microsoft.com/office/drawing/2014/main" id="{C116AD2F-3AAA-4DDA-9096-2F708D496D39}"/>
              </a:ext>
            </a:extLst>
          </p:cNvPr>
          <p:cNvSpPr/>
          <p:nvPr/>
        </p:nvSpPr>
        <p:spPr bwMode="auto">
          <a:xfrm>
            <a:off x="6593903" y="6119370"/>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7" name="Rectangle 376">
            <a:extLst>
              <a:ext uri="{FF2B5EF4-FFF2-40B4-BE49-F238E27FC236}">
                <a16:creationId xmlns:a16="http://schemas.microsoft.com/office/drawing/2014/main" id="{4B6AD9DA-ABF9-4420-8001-3305D92997C5}"/>
              </a:ext>
            </a:extLst>
          </p:cNvPr>
          <p:cNvSpPr/>
          <p:nvPr/>
        </p:nvSpPr>
        <p:spPr bwMode="auto">
          <a:xfrm>
            <a:off x="6728217"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8" name="Rectangle 377">
            <a:extLst>
              <a:ext uri="{FF2B5EF4-FFF2-40B4-BE49-F238E27FC236}">
                <a16:creationId xmlns:a16="http://schemas.microsoft.com/office/drawing/2014/main" id="{C76C2247-ECF6-4617-BF59-BE85C57C4072}"/>
              </a:ext>
            </a:extLst>
          </p:cNvPr>
          <p:cNvSpPr/>
          <p:nvPr/>
        </p:nvSpPr>
        <p:spPr bwMode="auto">
          <a:xfrm>
            <a:off x="6728217" y="6119370"/>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0" name="Rectangle 379">
            <a:extLst>
              <a:ext uri="{FF2B5EF4-FFF2-40B4-BE49-F238E27FC236}">
                <a16:creationId xmlns:a16="http://schemas.microsoft.com/office/drawing/2014/main" id="{E877BE16-C7DA-4C3A-9A95-9723B74CFA2E}"/>
              </a:ext>
            </a:extLst>
          </p:cNvPr>
          <p:cNvSpPr/>
          <p:nvPr/>
        </p:nvSpPr>
        <p:spPr bwMode="auto">
          <a:xfrm>
            <a:off x="6862531"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1" name="Rectangle 380">
            <a:extLst>
              <a:ext uri="{FF2B5EF4-FFF2-40B4-BE49-F238E27FC236}">
                <a16:creationId xmlns:a16="http://schemas.microsoft.com/office/drawing/2014/main" id="{9EC2CF1A-5A79-4D1D-B87A-84C5CD453C99}"/>
              </a:ext>
            </a:extLst>
          </p:cNvPr>
          <p:cNvSpPr/>
          <p:nvPr/>
        </p:nvSpPr>
        <p:spPr bwMode="auto">
          <a:xfrm>
            <a:off x="6862531" y="6119370"/>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3" name="Rectangle 382">
            <a:extLst>
              <a:ext uri="{FF2B5EF4-FFF2-40B4-BE49-F238E27FC236}">
                <a16:creationId xmlns:a16="http://schemas.microsoft.com/office/drawing/2014/main" id="{ABB4216B-7598-4244-8EC8-587BD551CBED}"/>
              </a:ext>
            </a:extLst>
          </p:cNvPr>
          <p:cNvSpPr/>
          <p:nvPr/>
        </p:nvSpPr>
        <p:spPr bwMode="auto">
          <a:xfrm>
            <a:off x="6996845"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4" name="Rectangle 383">
            <a:extLst>
              <a:ext uri="{FF2B5EF4-FFF2-40B4-BE49-F238E27FC236}">
                <a16:creationId xmlns:a16="http://schemas.microsoft.com/office/drawing/2014/main" id="{0BB83D02-9131-4B10-9D30-24CC0A3CE06F}"/>
              </a:ext>
            </a:extLst>
          </p:cNvPr>
          <p:cNvSpPr/>
          <p:nvPr/>
        </p:nvSpPr>
        <p:spPr bwMode="auto">
          <a:xfrm>
            <a:off x="6996845" y="6119370"/>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6" name="Rectangle 385">
            <a:extLst>
              <a:ext uri="{FF2B5EF4-FFF2-40B4-BE49-F238E27FC236}">
                <a16:creationId xmlns:a16="http://schemas.microsoft.com/office/drawing/2014/main" id="{E281ACA1-6689-4270-92A8-B14840C5B2E7}"/>
              </a:ext>
            </a:extLst>
          </p:cNvPr>
          <p:cNvSpPr/>
          <p:nvPr/>
        </p:nvSpPr>
        <p:spPr bwMode="auto">
          <a:xfrm>
            <a:off x="7131159"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7" name="Rectangle 386">
            <a:extLst>
              <a:ext uri="{FF2B5EF4-FFF2-40B4-BE49-F238E27FC236}">
                <a16:creationId xmlns:a16="http://schemas.microsoft.com/office/drawing/2014/main" id="{6D98AC59-8A3F-4E37-AAD5-48BD7A3B65CB}"/>
              </a:ext>
            </a:extLst>
          </p:cNvPr>
          <p:cNvSpPr/>
          <p:nvPr/>
        </p:nvSpPr>
        <p:spPr bwMode="auto">
          <a:xfrm>
            <a:off x="7131159" y="6119370"/>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9" name="Rectangle 388">
            <a:extLst>
              <a:ext uri="{FF2B5EF4-FFF2-40B4-BE49-F238E27FC236}">
                <a16:creationId xmlns:a16="http://schemas.microsoft.com/office/drawing/2014/main" id="{FD8F90ED-4D72-4968-931D-B476C0969451}"/>
              </a:ext>
            </a:extLst>
          </p:cNvPr>
          <p:cNvSpPr/>
          <p:nvPr/>
        </p:nvSpPr>
        <p:spPr bwMode="auto">
          <a:xfrm>
            <a:off x="7265473"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0" name="Rectangle 389">
            <a:extLst>
              <a:ext uri="{FF2B5EF4-FFF2-40B4-BE49-F238E27FC236}">
                <a16:creationId xmlns:a16="http://schemas.microsoft.com/office/drawing/2014/main" id="{7525401D-B110-4449-BFDF-CABCDF72A7DE}"/>
              </a:ext>
            </a:extLst>
          </p:cNvPr>
          <p:cNvSpPr/>
          <p:nvPr/>
        </p:nvSpPr>
        <p:spPr bwMode="auto">
          <a:xfrm>
            <a:off x="7265473" y="6119370"/>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2" name="Rectangle 391">
            <a:extLst>
              <a:ext uri="{FF2B5EF4-FFF2-40B4-BE49-F238E27FC236}">
                <a16:creationId xmlns:a16="http://schemas.microsoft.com/office/drawing/2014/main" id="{A7AE109E-CD6B-4E7B-914E-6A1A083EE75A}"/>
              </a:ext>
            </a:extLst>
          </p:cNvPr>
          <p:cNvSpPr/>
          <p:nvPr/>
        </p:nvSpPr>
        <p:spPr bwMode="auto">
          <a:xfrm>
            <a:off x="7399787"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3" name="Rectangle 392">
            <a:extLst>
              <a:ext uri="{FF2B5EF4-FFF2-40B4-BE49-F238E27FC236}">
                <a16:creationId xmlns:a16="http://schemas.microsoft.com/office/drawing/2014/main" id="{14419D6D-270D-42E5-8AF7-74844908DCA1}"/>
              </a:ext>
            </a:extLst>
          </p:cNvPr>
          <p:cNvSpPr/>
          <p:nvPr/>
        </p:nvSpPr>
        <p:spPr bwMode="auto">
          <a:xfrm>
            <a:off x="7399787" y="6119370"/>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5" name="Rectangle 394">
            <a:extLst>
              <a:ext uri="{FF2B5EF4-FFF2-40B4-BE49-F238E27FC236}">
                <a16:creationId xmlns:a16="http://schemas.microsoft.com/office/drawing/2014/main" id="{824C2305-FD66-405E-B8C6-0818076817DE}"/>
              </a:ext>
            </a:extLst>
          </p:cNvPr>
          <p:cNvSpPr/>
          <p:nvPr/>
        </p:nvSpPr>
        <p:spPr bwMode="auto">
          <a:xfrm>
            <a:off x="7534101"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6" name="Rectangle 395">
            <a:extLst>
              <a:ext uri="{FF2B5EF4-FFF2-40B4-BE49-F238E27FC236}">
                <a16:creationId xmlns:a16="http://schemas.microsoft.com/office/drawing/2014/main" id="{F5D71986-7B14-4CB6-9951-7FDD97ED59A0}"/>
              </a:ext>
            </a:extLst>
          </p:cNvPr>
          <p:cNvSpPr/>
          <p:nvPr/>
        </p:nvSpPr>
        <p:spPr bwMode="auto">
          <a:xfrm>
            <a:off x="7534101" y="6119370"/>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8" name="Rectangle 397">
            <a:extLst>
              <a:ext uri="{FF2B5EF4-FFF2-40B4-BE49-F238E27FC236}">
                <a16:creationId xmlns:a16="http://schemas.microsoft.com/office/drawing/2014/main" id="{2585D436-0EB8-41E8-8E07-F4160922E2D7}"/>
              </a:ext>
            </a:extLst>
          </p:cNvPr>
          <p:cNvSpPr/>
          <p:nvPr/>
        </p:nvSpPr>
        <p:spPr bwMode="auto">
          <a:xfrm>
            <a:off x="7668415"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9" name="Rectangle 398">
            <a:extLst>
              <a:ext uri="{FF2B5EF4-FFF2-40B4-BE49-F238E27FC236}">
                <a16:creationId xmlns:a16="http://schemas.microsoft.com/office/drawing/2014/main" id="{FDD38219-32FC-43C9-9919-4D7C189EAD44}"/>
              </a:ext>
            </a:extLst>
          </p:cNvPr>
          <p:cNvSpPr/>
          <p:nvPr/>
        </p:nvSpPr>
        <p:spPr bwMode="auto">
          <a:xfrm>
            <a:off x="7668415" y="6119370"/>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1" name="Rectangle 400">
            <a:extLst>
              <a:ext uri="{FF2B5EF4-FFF2-40B4-BE49-F238E27FC236}">
                <a16:creationId xmlns:a16="http://schemas.microsoft.com/office/drawing/2014/main" id="{1A7A465E-EA51-4014-8BEB-E75CFC5792C4}"/>
              </a:ext>
            </a:extLst>
          </p:cNvPr>
          <p:cNvSpPr/>
          <p:nvPr/>
        </p:nvSpPr>
        <p:spPr bwMode="auto">
          <a:xfrm>
            <a:off x="7802729"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2" name="Rectangle 401">
            <a:extLst>
              <a:ext uri="{FF2B5EF4-FFF2-40B4-BE49-F238E27FC236}">
                <a16:creationId xmlns:a16="http://schemas.microsoft.com/office/drawing/2014/main" id="{C76BBA36-77CB-454F-ABFE-A219A22AB272}"/>
              </a:ext>
            </a:extLst>
          </p:cNvPr>
          <p:cNvSpPr/>
          <p:nvPr/>
        </p:nvSpPr>
        <p:spPr bwMode="auto">
          <a:xfrm>
            <a:off x="7802729" y="6119370"/>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4" name="Rectangle 403">
            <a:extLst>
              <a:ext uri="{FF2B5EF4-FFF2-40B4-BE49-F238E27FC236}">
                <a16:creationId xmlns:a16="http://schemas.microsoft.com/office/drawing/2014/main" id="{FCCE01A2-F432-4064-BB47-02F631DE13BB}"/>
              </a:ext>
            </a:extLst>
          </p:cNvPr>
          <p:cNvSpPr/>
          <p:nvPr/>
        </p:nvSpPr>
        <p:spPr bwMode="auto">
          <a:xfrm>
            <a:off x="7937043"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5" name="Rectangle 404">
            <a:extLst>
              <a:ext uri="{FF2B5EF4-FFF2-40B4-BE49-F238E27FC236}">
                <a16:creationId xmlns:a16="http://schemas.microsoft.com/office/drawing/2014/main" id="{52AA869A-414C-4A4D-AE9D-368E00D174FF}"/>
              </a:ext>
            </a:extLst>
          </p:cNvPr>
          <p:cNvSpPr/>
          <p:nvPr/>
        </p:nvSpPr>
        <p:spPr bwMode="auto">
          <a:xfrm>
            <a:off x="7937043" y="6119370"/>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7" name="Rectangle 406">
            <a:extLst>
              <a:ext uri="{FF2B5EF4-FFF2-40B4-BE49-F238E27FC236}">
                <a16:creationId xmlns:a16="http://schemas.microsoft.com/office/drawing/2014/main" id="{4B7FD1F6-032F-4EAC-9236-AA1E9115D04D}"/>
              </a:ext>
            </a:extLst>
          </p:cNvPr>
          <p:cNvSpPr/>
          <p:nvPr/>
        </p:nvSpPr>
        <p:spPr bwMode="auto">
          <a:xfrm>
            <a:off x="8071357"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8" name="Rectangle 407">
            <a:extLst>
              <a:ext uri="{FF2B5EF4-FFF2-40B4-BE49-F238E27FC236}">
                <a16:creationId xmlns:a16="http://schemas.microsoft.com/office/drawing/2014/main" id="{C132A7DD-B7B5-4F04-B5C1-27439480143F}"/>
              </a:ext>
            </a:extLst>
          </p:cNvPr>
          <p:cNvSpPr/>
          <p:nvPr/>
        </p:nvSpPr>
        <p:spPr bwMode="auto">
          <a:xfrm>
            <a:off x="8071357" y="6119370"/>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0" name="Rectangle 409">
            <a:extLst>
              <a:ext uri="{FF2B5EF4-FFF2-40B4-BE49-F238E27FC236}">
                <a16:creationId xmlns:a16="http://schemas.microsoft.com/office/drawing/2014/main" id="{116C14A2-215D-42F7-9A5A-90DA46585470}"/>
              </a:ext>
            </a:extLst>
          </p:cNvPr>
          <p:cNvSpPr/>
          <p:nvPr/>
        </p:nvSpPr>
        <p:spPr bwMode="auto">
          <a:xfrm>
            <a:off x="8205671"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1" name="Rectangle 410">
            <a:extLst>
              <a:ext uri="{FF2B5EF4-FFF2-40B4-BE49-F238E27FC236}">
                <a16:creationId xmlns:a16="http://schemas.microsoft.com/office/drawing/2014/main" id="{A23FFA42-1DA2-43C7-8CAA-5D1A5F8141B5}"/>
              </a:ext>
            </a:extLst>
          </p:cNvPr>
          <p:cNvSpPr/>
          <p:nvPr/>
        </p:nvSpPr>
        <p:spPr bwMode="auto">
          <a:xfrm>
            <a:off x="8205671" y="6119370"/>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3" name="Rectangle 412">
            <a:extLst>
              <a:ext uri="{FF2B5EF4-FFF2-40B4-BE49-F238E27FC236}">
                <a16:creationId xmlns:a16="http://schemas.microsoft.com/office/drawing/2014/main" id="{2456DEC2-EEBB-4E17-9D75-3E39CCF5A553}"/>
              </a:ext>
            </a:extLst>
          </p:cNvPr>
          <p:cNvSpPr/>
          <p:nvPr/>
        </p:nvSpPr>
        <p:spPr bwMode="auto">
          <a:xfrm>
            <a:off x="8339985"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4" name="Rectangle 413">
            <a:extLst>
              <a:ext uri="{FF2B5EF4-FFF2-40B4-BE49-F238E27FC236}">
                <a16:creationId xmlns:a16="http://schemas.microsoft.com/office/drawing/2014/main" id="{34B3A5B3-181A-484D-BF72-436F990B76BA}"/>
              </a:ext>
            </a:extLst>
          </p:cNvPr>
          <p:cNvSpPr/>
          <p:nvPr/>
        </p:nvSpPr>
        <p:spPr bwMode="auto">
          <a:xfrm>
            <a:off x="8339985" y="6119370"/>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6" name="Rectangle 415">
            <a:extLst>
              <a:ext uri="{FF2B5EF4-FFF2-40B4-BE49-F238E27FC236}">
                <a16:creationId xmlns:a16="http://schemas.microsoft.com/office/drawing/2014/main" id="{CD703D27-7F94-4468-86D1-3CE41ABE10D7}"/>
              </a:ext>
            </a:extLst>
          </p:cNvPr>
          <p:cNvSpPr/>
          <p:nvPr/>
        </p:nvSpPr>
        <p:spPr bwMode="auto">
          <a:xfrm>
            <a:off x="8474299"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7" name="Rectangle 416">
            <a:extLst>
              <a:ext uri="{FF2B5EF4-FFF2-40B4-BE49-F238E27FC236}">
                <a16:creationId xmlns:a16="http://schemas.microsoft.com/office/drawing/2014/main" id="{909F5AFF-E2DF-4E68-99CE-29C8ACCD293C}"/>
              </a:ext>
            </a:extLst>
          </p:cNvPr>
          <p:cNvSpPr/>
          <p:nvPr/>
        </p:nvSpPr>
        <p:spPr bwMode="auto">
          <a:xfrm>
            <a:off x="8474299" y="6119370"/>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9" name="Rectangle 418">
            <a:extLst>
              <a:ext uri="{FF2B5EF4-FFF2-40B4-BE49-F238E27FC236}">
                <a16:creationId xmlns:a16="http://schemas.microsoft.com/office/drawing/2014/main" id="{AC829601-0F1A-4039-A56F-24D80C94136D}"/>
              </a:ext>
            </a:extLst>
          </p:cNvPr>
          <p:cNvSpPr/>
          <p:nvPr/>
        </p:nvSpPr>
        <p:spPr bwMode="auto">
          <a:xfrm>
            <a:off x="8608613"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0" name="Rectangle 419">
            <a:extLst>
              <a:ext uri="{FF2B5EF4-FFF2-40B4-BE49-F238E27FC236}">
                <a16:creationId xmlns:a16="http://schemas.microsoft.com/office/drawing/2014/main" id="{75DD764F-A6E1-4346-AD80-A345BFB7F96A}"/>
              </a:ext>
            </a:extLst>
          </p:cNvPr>
          <p:cNvSpPr/>
          <p:nvPr/>
        </p:nvSpPr>
        <p:spPr bwMode="auto">
          <a:xfrm>
            <a:off x="8608613" y="6119370"/>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2" name="Rectangle 421">
            <a:extLst>
              <a:ext uri="{FF2B5EF4-FFF2-40B4-BE49-F238E27FC236}">
                <a16:creationId xmlns:a16="http://schemas.microsoft.com/office/drawing/2014/main" id="{8EF1EF7E-5355-4488-BF03-531DC3A8FE75}"/>
              </a:ext>
            </a:extLst>
          </p:cNvPr>
          <p:cNvSpPr/>
          <p:nvPr/>
        </p:nvSpPr>
        <p:spPr bwMode="auto">
          <a:xfrm>
            <a:off x="8742927"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3" name="Rectangle 422">
            <a:extLst>
              <a:ext uri="{FF2B5EF4-FFF2-40B4-BE49-F238E27FC236}">
                <a16:creationId xmlns:a16="http://schemas.microsoft.com/office/drawing/2014/main" id="{7D160EBC-6C84-4466-AC9F-3C92573F3545}"/>
              </a:ext>
            </a:extLst>
          </p:cNvPr>
          <p:cNvSpPr/>
          <p:nvPr/>
        </p:nvSpPr>
        <p:spPr bwMode="auto">
          <a:xfrm>
            <a:off x="8742927" y="6119370"/>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5" name="Rectangle 424">
            <a:extLst>
              <a:ext uri="{FF2B5EF4-FFF2-40B4-BE49-F238E27FC236}">
                <a16:creationId xmlns:a16="http://schemas.microsoft.com/office/drawing/2014/main" id="{962BFD41-5290-4E37-8E26-0B86D7217F13}"/>
              </a:ext>
            </a:extLst>
          </p:cNvPr>
          <p:cNvSpPr/>
          <p:nvPr/>
        </p:nvSpPr>
        <p:spPr bwMode="auto">
          <a:xfrm>
            <a:off x="8877241"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6" name="Rectangle 425">
            <a:extLst>
              <a:ext uri="{FF2B5EF4-FFF2-40B4-BE49-F238E27FC236}">
                <a16:creationId xmlns:a16="http://schemas.microsoft.com/office/drawing/2014/main" id="{08FF70AE-E32C-4E9C-860D-850668D76C4D}"/>
              </a:ext>
            </a:extLst>
          </p:cNvPr>
          <p:cNvSpPr/>
          <p:nvPr/>
        </p:nvSpPr>
        <p:spPr bwMode="auto">
          <a:xfrm>
            <a:off x="8877241" y="6119370"/>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8" name="Rectangle 427">
            <a:extLst>
              <a:ext uri="{FF2B5EF4-FFF2-40B4-BE49-F238E27FC236}">
                <a16:creationId xmlns:a16="http://schemas.microsoft.com/office/drawing/2014/main" id="{9AEDC6C6-D72C-4F14-8A9E-33375E66389E}"/>
              </a:ext>
            </a:extLst>
          </p:cNvPr>
          <p:cNvSpPr/>
          <p:nvPr/>
        </p:nvSpPr>
        <p:spPr bwMode="auto">
          <a:xfrm>
            <a:off x="9011555"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9" name="Rectangle 428">
            <a:extLst>
              <a:ext uri="{FF2B5EF4-FFF2-40B4-BE49-F238E27FC236}">
                <a16:creationId xmlns:a16="http://schemas.microsoft.com/office/drawing/2014/main" id="{D3016C1E-BF96-4E8E-A125-8BC551D5A2F6}"/>
              </a:ext>
            </a:extLst>
          </p:cNvPr>
          <p:cNvSpPr/>
          <p:nvPr/>
        </p:nvSpPr>
        <p:spPr bwMode="auto">
          <a:xfrm>
            <a:off x="9011555" y="6119370"/>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1" name="Rectangle 430">
            <a:extLst>
              <a:ext uri="{FF2B5EF4-FFF2-40B4-BE49-F238E27FC236}">
                <a16:creationId xmlns:a16="http://schemas.microsoft.com/office/drawing/2014/main" id="{C2D269D0-8786-4A85-BADB-CF339CC7EFCE}"/>
              </a:ext>
            </a:extLst>
          </p:cNvPr>
          <p:cNvSpPr/>
          <p:nvPr/>
        </p:nvSpPr>
        <p:spPr bwMode="auto">
          <a:xfrm>
            <a:off x="9145869"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2" name="Rectangle 431">
            <a:extLst>
              <a:ext uri="{FF2B5EF4-FFF2-40B4-BE49-F238E27FC236}">
                <a16:creationId xmlns:a16="http://schemas.microsoft.com/office/drawing/2014/main" id="{525FE7B7-47F4-4D2F-BEDA-D0DCE0493CFA}"/>
              </a:ext>
            </a:extLst>
          </p:cNvPr>
          <p:cNvSpPr/>
          <p:nvPr/>
        </p:nvSpPr>
        <p:spPr bwMode="auto">
          <a:xfrm>
            <a:off x="9145869" y="6119370"/>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4" name="Rectangle 433">
            <a:extLst>
              <a:ext uri="{FF2B5EF4-FFF2-40B4-BE49-F238E27FC236}">
                <a16:creationId xmlns:a16="http://schemas.microsoft.com/office/drawing/2014/main" id="{D9429753-D1B7-44C8-ACF0-520160566D9C}"/>
              </a:ext>
            </a:extLst>
          </p:cNvPr>
          <p:cNvSpPr/>
          <p:nvPr/>
        </p:nvSpPr>
        <p:spPr bwMode="auto">
          <a:xfrm>
            <a:off x="9280183"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5" name="Rectangle 434">
            <a:extLst>
              <a:ext uri="{FF2B5EF4-FFF2-40B4-BE49-F238E27FC236}">
                <a16:creationId xmlns:a16="http://schemas.microsoft.com/office/drawing/2014/main" id="{A0AE87E9-7C56-434D-AA22-857868DC3552}"/>
              </a:ext>
            </a:extLst>
          </p:cNvPr>
          <p:cNvSpPr/>
          <p:nvPr/>
        </p:nvSpPr>
        <p:spPr bwMode="auto">
          <a:xfrm>
            <a:off x="9280183" y="6119370"/>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7" name="Rectangle 436">
            <a:extLst>
              <a:ext uri="{FF2B5EF4-FFF2-40B4-BE49-F238E27FC236}">
                <a16:creationId xmlns:a16="http://schemas.microsoft.com/office/drawing/2014/main" id="{85C9CE57-1BB5-43C2-A405-77B794F0F49E}"/>
              </a:ext>
            </a:extLst>
          </p:cNvPr>
          <p:cNvSpPr/>
          <p:nvPr/>
        </p:nvSpPr>
        <p:spPr bwMode="auto">
          <a:xfrm>
            <a:off x="9414497"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8" name="Rectangle 437">
            <a:extLst>
              <a:ext uri="{FF2B5EF4-FFF2-40B4-BE49-F238E27FC236}">
                <a16:creationId xmlns:a16="http://schemas.microsoft.com/office/drawing/2014/main" id="{EDEDC649-4473-4311-BD5B-D83AF4719399}"/>
              </a:ext>
            </a:extLst>
          </p:cNvPr>
          <p:cNvSpPr/>
          <p:nvPr/>
        </p:nvSpPr>
        <p:spPr bwMode="auto">
          <a:xfrm>
            <a:off x="9414497" y="6119370"/>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0" name="Rectangle 439">
            <a:extLst>
              <a:ext uri="{FF2B5EF4-FFF2-40B4-BE49-F238E27FC236}">
                <a16:creationId xmlns:a16="http://schemas.microsoft.com/office/drawing/2014/main" id="{363FFF95-F80F-40F7-97DE-F71E3AF4A619}"/>
              </a:ext>
            </a:extLst>
          </p:cNvPr>
          <p:cNvSpPr/>
          <p:nvPr/>
        </p:nvSpPr>
        <p:spPr bwMode="auto">
          <a:xfrm>
            <a:off x="9548811"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1" name="Rectangle 440">
            <a:extLst>
              <a:ext uri="{FF2B5EF4-FFF2-40B4-BE49-F238E27FC236}">
                <a16:creationId xmlns:a16="http://schemas.microsoft.com/office/drawing/2014/main" id="{035C817B-77DA-430E-918D-BAD5CF0F6ED1}"/>
              </a:ext>
            </a:extLst>
          </p:cNvPr>
          <p:cNvSpPr/>
          <p:nvPr/>
        </p:nvSpPr>
        <p:spPr bwMode="auto">
          <a:xfrm>
            <a:off x="9548811" y="6119370"/>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3" name="Rectangle 442">
            <a:extLst>
              <a:ext uri="{FF2B5EF4-FFF2-40B4-BE49-F238E27FC236}">
                <a16:creationId xmlns:a16="http://schemas.microsoft.com/office/drawing/2014/main" id="{13D9639A-7D24-4DA4-A25D-21046F380EC9}"/>
              </a:ext>
            </a:extLst>
          </p:cNvPr>
          <p:cNvSpPr/>
          <p:nvPr/>
        </p:nvSpPr>
        <p:spPr bwMode="auto">
          <a:xfrm>
            <a:off x="9683125"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4" name="Rectangle 443">
            <a:extLst>
              <a:ext uri="{FF2B5EF4-FFF2-40B4-BE49-F238E27FC236}">
                <a16:creationId xmlns:a16="http://schemas.microsoft.com/office/drawing/2014/main" id="{2D63634C-724F-4288-824E-A2DDACA9E004}"/>
              </a:ext>
            </a:extLst>
          </p:cNvPr>
          <p:cNvSpPr/>
          <p:nvPr/>
        </p:nvSpPr>
        <p:spPr bwMode="auto">
          <a:xfrm>
            <a:off x="9683125" y="6119370"/>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6" name="Rectangle 445">
            <a:extLst>
              <a:ext uri="{FF2B5EF4-FFF2-40B4-BE49-F238E27FC236}">
                <a16:creationId xmlns:a16="http://schemas.microsoft.com/office/drawing/2014/main" id="{59A0E41B-3BA3-42B5-AB41-3F231A658EDD}"/>
              </a:ext>
            </a:extLst>
          </p:cNvPr>
          <p:cNvSpPr/>
          <p:nvPr/>
        </p:nvSpPr>
        <p:spPr bwMode="auto">
          <a:xfrm>
            <a:off x="9817439" y="5973839"/>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7" name="Rectangle 446">
            <a:extLst>
              <a:ext uri="{FF2B5EF4-FFF2-40B4-BE49-F238E27FC236}">
                <a16:creationId xmlns:a16="http://schemas.microsoft.com/office/drawing/2014/main" id="{F0AD2CB5-05B9-46C8-A109-F7BC3224A6EA}"/>
              </a:ext>
            </a:extLst>
          </p:cNvPr>
          <p:cNvSpPr/>
          <p:nvPr/>
        </p:nvSpPr>
        <p:spPr bwMode="auto">
          <a:xfrm>
            <a:off x="9817439" y="6119370"/>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9" name="Rectangle 448">
            <a:extLst>
              <a:ext uri="{FF2B5EF4-FFF2-40B4-BE49-F238E27FC236}">
                <a16:creationId xmlns:a16="http://schemas.microsoft.com/office/drawing/2014/main" id="{CE7BD159-74B6-42C9-856A-F118DD2E29AB}"/>
              </a:ext>
            </a:extLst>
          </p:cNvPr>
          <p:cNvSpPr/>
          <p:nvPr/>
        </p:nvSpPr>
        <p:spPr bwMode="auto">
          <a:xfrm>
            <a:off x="9951753"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0" name="Rectangle 449">
            <a:extLst>
              <a:ext uri="{FF2B5EF4-FFF2-40B4-BE49-F238E27FC236}">
                <a16:creationId xmlns:a16="http://schemas.microsoft.com/office/drawing/2014/main" id="{1C513F6F-4F80-4E79-A801-0D3FB42DF6C6}"/>
              </a:ext>
            </a:extLst>
          </p:cNvPr>
          <p:cNvSpPr/>
          <p:nvPr/>
        </p:nvSpPr>
        <p:spPr bwMode="auto">
          <a:xfrm>
            <a:off x="9951753" y="6119370"/>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2" name="Rectangle 451">
            <a:extLst>
              <a:ext uri="{FF2B5EF4-FFF2-40B4-BE49-F238E27FC236}">
                <a16:creationId xmlns:a16="http://schemas.microsoft.com/office/drawing/2014/main" id="{F5ED6480-BB57-40EF-931E-908DD9EFA156}"/>
              </a:ext>
            </a:extLst>
          </p:cNvPr>
          <p:cNvSpPr/>
          <p:nvPr/>
        </p:nvSpPr>
        <p:spPr bwMode="auto">
          <a:xfrm>
            <a:off x="10086067"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3" name="Rectangle 452">
            <a:extLst>
              <a:ext uri="{FF2B5EF4-FFF2-40B4-BE49-F238E27FC236}">
                <a16:creationId xmlns:a16="http://schemas.microsoft.com/office/drawing/2014/main" id="{C3611E9A-8133-481C-8DE4-473290FAE1D1}"/>
              </a:ext>
            </a:extLst>
          </p:cNvPr>
          <p:cNvSpPr/>
          <p:nvPr/>
        </p:nvSpPr>
        <p:spPr bwMode="auto">
          <a:xfrm>
            <a:off x="10086067" y="6119370"/>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5" name="Rectangle 454">
            <a:extLst>
              <a:ext uri="{FF2B5EF4-FFF2-40B4-BE49-F238E27FC236}">
                <a16:creationId xmlns:a16="http://schemas.microsoft.com/office/drawing/2014/main" id="{7CEB1525-825C-4439-BDD4-0A7D447AD8B4}"/>
              </a:ext>
            </a:extLst>
          </p:cNvPr>
          <p:cNvSpPr/>
          <p:nvPr/>
        </p:nvSpPr>
        <p:spPr bwMode="auto">
          <a:xfrm>
            <a:off x="10220381" y="5973839"/>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6" name="Rectangle 455">
            <a:extLst>
              <a:ext uri="{FF2B5EF4-FFF2-40B4-BE49-F238E27FC236}">
                <a16:creationId xmlns:a16="http://schemas.microsoft.com/office/drawing/2014/main" id="{749620ED-5FBA-4405-B5A0-B3EEB14D0A05}"/>
              </a:ext>
            </a:extLst>
          </p:cNvPr>
          <p:cNvSpPr/>
          <p:nvPr/>
        </p:nvSpPr>
        <p:spPr bwMode="auto">
          <a:xfrm>
            <a:off x="10220381" y="6119370"/>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8" name="Rectangle 457">
            <a:extLst>
              <a:ext uri="{FF2B5EF4-FFF2-40B4-BE49-F238E27FC236}">
                <a16:creationId xmlns:a16="http://schemas.microsoft.com/office/drawing/2014/main" id="{897F9867-BC40-4433-A4D2-E116682969EE}"/>
              </a:ext>
            </a:extLst>
          </p:cNvPr>
          <p:cNvSpPr/>
          <p:nvPr/>
        </p:nvSpPr>
        <p:spPr bwMode="auto">
          <a:xfrm>
            <a:off x="10354680" y="5973839"/>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9" name="Rectangle 458">
            <a:extLst>
              <a:ext uri="{FF2B5EF4-FFF2-40B4-BE49-F238E27FC236}">
                <a16:creationId xmlns:a16="http://schemas.microsoft.com/office/drawing/2014/main" id="{C54165A3-1AA9-45B6-95A3-DCC77E4F3510}"/>
              </a:ext>
            </a:extLst>
          </p:cNvPr>
          <p:cNvSpPr/>
          <p:nvPr/>
        </p:nvSpPr>
        <p:spPr bwMode="auto">
          <a:xfrm>
            <a:off x="10354680" y="6119370"/>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8170141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0D9639C-D510-4E6C-942F-074EA37B132C}"/>
              </a:ext>
            </a:extLst>
          </p:cNvPr>
          <p:cNvSpPr>
            <a:spLocks noGrp="1"/>
          </p:cNvSpPr>
          <p:nvPr>
            <p:ph type="title"/>
          </p:nvPr>
        </p:nvSpPr>
        <p:spPr/>
        <p:txBody>
          <a:bodyPr/>
          <a:lstStyle/>
          <a:p>
            <a:r>
              <a:rPr lang="en-US" dirty="0"/>
              <a:t>Summary</a:t>
            </a:r>
          </a:p>
        </p:txBody>
      </p:sp>
      <p:sp>
        <p:nvSpPr>
          <p:cNvPr id="6" name="Content Placeholder 5">
            <a:extLst>
              <a:ext uri="{FF2B5EF4-FFF2-40B4-BE49-F238E27FC236}">
                <a16:creationId xmlns:a16="http://schemas.microsoft.com/office/drawing/2014/main" id="{79C23DF3-FEF6-4C74-9476-29B88172E082}"/>
              </a:ext>
            </a:extLst>
          </p:cNvPr>
          <p:cNvSpPr>
            <a:spLocks noGrp="1"/>
          </p:cNvSpPr>
          <p:nvPr>
            <p:ph idx="1"/>
          </p:nvPr>
        </p:nvSpPr>
        <p:spPr/>
        <p:txBody>
          <a:bodyPr/>
          <a:lstStyle/>
          <a:p>
            <a:r>
              <a:rPr lang="en-US" dirty="0"/>
              <a:t>Intensification of systemic treatment (addition of docetaxel, abiraterone, enzalutamide, or apalutamide to ADT) is the new standard of care for mHSPC</a:t>
            </a:r>
          </a:p>
          <a:p>
            <a:r>
              <a:rPr lang="en-US" dirty="0"/>
              <a:t>Next-generation androgen receptor signaling inhibitors (apalutamide, enzalutamide, darolutamide) improve metastasis-free survival and OS in nmCRPC</a:t>
            </a:r>
          </a:p>
          <a:p>
            <a:r>
              <a:rPr lang="en-US" dirty="0"/>
              <a:t>Cabazitaxel improves PFS and OS in patients with mCRPC and disease progression after novel hormonal therapy and docetaxel</a:t>
            </a:r>
          </a:p>
          <a:p>
            <a:r>
              <a:rPr lang="en-US" dirty="0"/>
              <a:t>Germline and tumor genetic testing inform the selection of patient with mCRPC for treatment with PARPi</a:t>
            </a:r>
          </a:p>
          <a:p>
            <a:endParaRPr lang="en-US" dirty="0"/>
          </a:p>
        </p:txBody>
      </p:sp>
    </p:spTree>
    <p:extLst>
      <p:ext uri="{BB962C8B-B14F-4D97-AF65-F5344CB8AC3E}">
        <p14:creationId xmlns:p14="http://schemas.microsoft.com/office/powerpoint/2010/main" val="26540260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Prostate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a:buClr>
                <a:schemeClr val="tx2">
                  <a:lumMod val="20000"/>
                  <a:lumOff val="80000"/>
                </a:schemeClr>
              </a:buClr>
              <a:defRPr/>
            </a:pPr>
            <a:r>
              <a:rPr lang="en-US" sz="2200" dirty="0">
                <a:solidFill>
                  <a:srgbClr val="E1471D"/>
                </a:solidFill>
              </a:rPr>
              <a:t>Downloadable slides </a:t>
            </a:r>
            <a:r>
              <a:rPr lang="en-US" sz="2200" b="0" dirty="0"/>
              <a:t>from this program</a:t>
            </a:r>
            <a:endParaRPr lang="en-US" sz="2200" dirty="0">
              <a:solidFill>
                <a:srgbClr val="E1471D"/>
              </a:solidFill>
            </a:endParaRPr>
          </a:p>
          <a:p>
            <a:pPr>
              <a:buClr>
                <a:schemeClr val="tx2">
                  <a:lumMod val="20000"/>
                  <a:lumOff val="80000"/>
                </a:schemeClr>
              </a:buClr>
              <a:defRPr/>
            </a:pPr>
            <a:r>
              <a:rPr lang="en-US" sz="2200" dirty="0">
                <a:solidFill>
                  <a:srgbClr val="E1471D"/>
                </a:solidFill>
              </a:rPr>
              <a:t>Interactive Decision Support Tool </a:t>
            </a:r>
            <a:r>
              <a:rPr lang="en-US" sz="2200" b="0" dirty="0"/>
              <a:t>on advanced prostate cancer featuring recommendations from 5 experts based on specific patient characteristics (</a:t>
            </a:r>
            <a:r>
              <a:rPr lang="en-US" sz="2200" b="0" i="1" dirty="0"/>
              <a:t>coming soon!</a:t>
            </a:r>
            <a:r>
              <a:rPr lang="en-US" sz="2200" b="0" dirty="0"/>
              <a:t>)</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Zo8IxDz7OSAjpCNbHghFMQ"/>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3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ocument_x0020_Category xmlns="92e6d1a8-8b9c-4ddc-9484-f4913b1c6eaf">Slides - Downloadable</Document_x0020_Category>
    <_dlc_DocId xmlns="d54cbe69-32bd-412a-b004-9152f949605e">56M7VY3CDVN5-1775158482-8</_dlc_DocId>
    <_dlc_DocIdUrl xmlns="d54cbe69-32bd-412a-b004-9152f949605e">
      <Url>https://intranet.clinicaloptions.com/mews/oncology/Prostate_Clinical_Impact_TU_2020_(PRP3007)/CME-certified_Synergy_with_polling___pre_post/_layouts/15/DocIdRedir.aspx?ID=56M7VY3CDVN5-1775158482-8</Url>
      <Description>56M7VY3CDVN5-1775158482-8</Description>
    </_dlc_DocIdUrl>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7AB2C67D896AA840A81748E62A27EBE5" ma:contentTypeVersion="1" ma:contentTypeDescription="Create a new document." ma:contentTypeScope="" ma:versionID="992d728f46857f4f7ea4a81b58e61e19">
  <xsd:schema xmlns:xsd="http://www.w3.org/2001/XMLSchema" xmlns:xs="http://www.w3.org/2001/XMLSchema" xmlns:p="http://schemas.microsoft.com/office/2006/metadata/properties" xmlns:ns2="d54cbe69-32bd-412a-b004-9152f949605e" xmlns:ns3="92e6d1a8-8b9c-4ddc-9484-f4913b1c6eaf" targetNamespace="http://schemas.microsoft.com/office/2006/metadata/properties" ma:root="true" ma:fieldsID="cbe3453cb263ec7f4f7eaf6989cd8874" ns2:_="" ns3:_="">
    <xsd:import namespace="d54cbe69-32bd-412a-b004-9152f949605e"/>
    <xsd:import namespace="92e6d1a8-8b9c-4ddc-9484-f4913b1c6eaf"/>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2e6d1a8-8b9c-4ddc-9484-f4913b1c6eaf"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Clin Focus"/>
          <xsd:enumeration value="Slides - Clin Focus Mod"/>
          <xsd:enumeration value="Slides - Downloadable"/>
          <xsd:enumeration value="Permissions"/>
          <xsd:enumeration value="Online Figures/Tables"/>
          <xsd:enumeration value="Outcomes - Quest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F5B85DD-4E2E-4573-8FAE-2CC00F21243A}">
  <ds:schemaRefs>
    <ds:schemaRef ds:uri="http://schemas.microsoft.com/sharepoint/v3/contenttype/forms"/>
  </ds:schemaRefs>
</ds:datastoreItem>
</file>

<file path=customXml/itemProps2.xml><?xml version="1.0" encoding="utf-8"?>
<ds:datastoreItem xmlns:ds="http://schemas.openxmlformats.org/officeDocument/2006/customXml" ds:itemID="{962401D0-573B-497B-90F5-096A9292320D}">
  <ds:schemaRefs>
    <ds:schemaRef ds:uri="http://schemas.microsoft.com/office/infopath/2007/PartnerControls"/>
    <ds:schemaRef ds:uri="http://schemas.microsoft.com/office/2006/metadata/properties"/>
    <ds:schemaRef ds:uri="http://www.w3.org/XML/1998/namespace"/>
    <ds:schemaRef ds:uri="http://schemas.microsoft.com/office/2006/documentManagement/types"/>
    <ds:schemaRef ds:uri="http://schemas.openxmlformats.org/package/2006/metadata/core-properties"/>
    <ds:schemaRef ds:uri="http://purl.org/dc/elements/1.1/"/>
    <ds:schemaRef ds:uri="http://purl.org/dc/terms/"/>
    <ds:schemaRef ds:uri="92e6d1a8-8b9c-4ddc-9484-f4913b1c6eaf"/>
    <ds:schemaRef ds:uri="d54cbe69-32bd-412a-b004-9152f949605e"/>
    <ds:schemaRef ds:uri="http://purl.org/dc/dcmitype/"/>
  </ds:schemaRefs>
</ds:datastoreItem>
</file>

<file path=customXml/itemProps3.xml><?xml version="1.0" encoding="utf-8"?>
<ds:datastoreItem xmlns:ds="http://schemas.openxmlformats.org/officeDocument/2006/customXml" ds:itemID="{756F1B8C-C82B-4200-A62B-E7F0B6305E1A}">
  <ds:schemaRefs>
    <ds:schemaRef ds:uri="http://schemas.microsoft.com/sharepoint/events"/>
  </ds:schemaRefs>
</ds:datastoreItem>
</file>

<file path=customXml/itemProps4.xml><?xml version="1.0" encoding="utf-8"?>
<ds:datastoreItem xmlns:ds="http://schemas.openxmlformats.org/officeDocument/2006/customXml" ds:itemID="{E9DF1ACB-3B8D-4F0B-A50C-ED331CAD4E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92e6d1a8-8b9c-4ddc-9484-f4913b1c6ea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19725</TotalTime>
  <Words>7239</Words>
  <Application>Microsoft Office PowerPoint</Application>
  <PresentationFormat>Widescreen</PresentationFormat>
  <Paragraphs>1698</Paragraphs>
  <Slides>44</Slides>
  <Notes>40</Notes>
  <HiddenSlides>0</HiddenSlides>
  <MMClips>0</MMClips>
  <ScaleCrop>false</ScaleCrop>
  <HeadingPairs>
    <vt:vector size="8" baseType="variant">
      <vt:variant>
        <vt:lpstr>Fonts Used</vt:lpstr>
      </vt:variant>
      <vt:variant>
        <vt:i4>7</vt:i4>
      </vt:variant>
      <vt:variant>
        <vt:lpstr>Theme</vt:lpstr>
      </vt:variant>
      <vt:variant>
        <vt:i4>4</vt:i4>
      </vt:variant>
      <vt:variant>
        <vt:lpstr>Embedded OLE Servers</vt:lpstr>
      </vt:variant>
      <vt:variant>
        <vt:i4>1</vt:i4>
      </vt:variant>
      <vt:variant>
        <vt:lpstr>Slide Titles</vt:lpstr>
      </vt:variant>
      <vt:variant>
        <vt:i4>44</vt:i4>
      </vt:variant>
    </vt:vector>
  </HeadingPairs>
  <TitlesOfParts>
    <vt:vector size="56" baseType="lpstr">
      <vt:lpstr>Arial</vt:lpstr>
      <vt:lpstr>Calibri</vt:lpstr>
      <vt:lpstr>Corbel</vt:lpstr>
      <vt:lpstr>Roboto</vt:lpstr>
      <vt:lpstr>Times</vt:lpstr>
      <vt:lpstr>Times New Roman</vt:lpstr>
      <vt:lpstr>Wingdings</vt:lpstr>
      <vt:lpstr>2017_HTAA_Diabetes</vt:lpstr>
      <vt:lpstr>1_2017_HTAA_Diabetes</vt:lpstr>
      <vt:lpstr>2_2017_HTAA_Diabetes</vt:lpstr>
      <vt:lpstr>3_2017_HTAA_Diabetes</vt:lpstr>
      <vt:lpstr>think-cell Slide</vt:lpstr>
      <vt:lpstr>Applying New Evidence to Optimize Care in Advanced Prostate Cancer</vt:lpstr>
      <vt:lpstr>About These Slides</vt:lpstr>
      <vt:lpstr>Disclosures</vt:lpstr>
      <vt:lpstr>Metastatic Hormone-Sensitive Prostate Cancer</vt:lpstr>
      <vt:lpstr>Reported RCTs in mHSPC: High-Volume/High-Risk Disease</vt:lpstr>
      <vt:lpstr>CHAARTED: Docetaxel + ADT vs ADT alone </vt:lpstr>
      <vt:lpstr>CHAARTED Trial Long-term Follow-up: OS</vt:lpstr>
      <vt:lpstr>Meta-Analysis of RCTs of Docetaxel in mHSPC</vt:lpstr>
      <vt:lpstr>LATITUDE: Efficacy of Abiraterone Acetate + ADT vs Placebo + ADT for mHSPC</vt:lpstr>
      <vt:lpstr>STAMPEDE: Trial Schema</vt:lpstr>
      <vt:lpstr>STAMPEDE: Docetaxel vs Abiraterone Comparison</vt:lpstr>
      <vt:lpstr>ENZAMET: Enzalutamide + ADT vs NSAA + ADT in mHSPC </vt:lpstr>
      <vt:lpstr>ENZAMET: OS (Primary Endpoint)</vt:lpstr>
      <vt:lpstr>ENZAMET: Safety (Selected AEs)</vt:lpstr>
      <vt:lpstr>ARCHES: Enzalutamide + ADT vs Placebo + ADT in mHSPC</vt:lpstr>
      <vt:lpstr>ARCHES: rPFS, Primary Outcome</vt:lpstr>
      <vt:lpstr>TITAN: Apalutamide + ADT vs Placebo + ADT in mHSPC</vt:lpstr>
      <vt:lpstr>TITAN: Radiographic PFS</vt:lpstr>
      <vt:lpstr>TITAN: OS Interim Analysis</vt:lpstr>
      <vt:lpstr>TITAN: Safety</vt:lpstr>
      <vt:lpstr>ARASENS Phase 3 Trial: Darolutamide in mHSPC</vt:lpstr>
      <vt:lpstr>Nonmetastatic Castration-Resistant  Prostate Cancer</vt:lpstr>
      <vt:lpstr>Nonmetastatic CRPC Is a Deadly Disease</vt:lpstr>
      <vt:lpstr>Shorter PSADT Is Associated With Increased Risk  for Metastasis or Death</vt:lpstr>
      <vt:lpstr>Next-Generation Androgen Receptor Inhibitors</vt:lpstr>
      <vt:lpstr>Current Clinical Trials in Nonmetastatic CRPC</vt:lpstr>
      <vt:lpstr>SPARTAN, PROSPER, and ARAMIS: MFS  (Primary Endpoint)*</vt:lpstr>
      <vt:lpstr>SPARTAN, PROSPER, and ARAMIS: OS  (Secondary Endpoint)*</vt:lpstr>
      <vt:lpstr>nmCRPC: AEs of Interest From SPARTAN, PROSPER, and ARAMIS*</vt:lpstr>
      <vt:lpstr>Metastatic Castration-Resistant Prostate Cancer</vt:lpstr>
      <vt:lpstr>FDA-Approved Agents for mCRPC</vt:lpstr>
      <vt:lpstr>CARD Trial: Phase IV Trial of Cabazitaxel vs Abiraterone or Enzalutamide in Previously Treated mCRPC</vt:lpstr>
      <vt:lpstr>CARD: Imaging-Based PFS</vt:lpstr>
      <vt:lpstr>CARD: OS</vt:lpstr>
      <vt:lpstr>Prostate Cancer With Biomarker Mutations</vt:lpstr>
      <vt:lpstr>DNA Repair Gene Alterations Are Common in Metastatic Prostate Cancer</vt:lpstr>
      <vt:lpstr>Phase III PROfound: Olaparib vs Physician’s Choice in Progressing mCRPC</vt:lpstr>
      <vt:lpstr>PROfound: Radiographic PFS, Primary Endpoint</vt:lpstr>
      <vt:lpstr>PROfound: Final OS in Cohort A</vt:lpstr>
      <vt:lpstr>TRITON2: Rucaparib in Metastatic CRPC With HRR Gene Alterations</vt:lpstr>
      <vt:lpstr>TRITON2: ORR in BRCA1/BRCA2 Cohort</vt:lpstr>
      <vt:lpstr>TRITON2: Tumor Response in BRCA1/BRCA2 Cohort</vt:lpstr>
      <vt:lpstr>Summary</vt:lpstr>
      <vt:lpstr>Go Online for More CCO  Coverage of Prostate Cancer!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Applying New Evidence to Optimize Care in Advanced Prostate Cancer</dc:title>
  <dc:creator>Dana K</dc:creator>
  <cp:lastModifiedBy>nkolenko@clinicaloptions.com</cp:lastModifiedBy>
  <cp:revision>345</cp:revision>
  <cp:lastPrinted>2020-08-26T01:19:51Z</cp:lastPrinted>
  <dcterms:created xsi:type="dcterms:W3CDTF">2017-10-27T21:00:19Z</dcterms:created>
  <dcterms:modified xsi:type="dcterms:W3CDTF">2020-10-02T17:22:46Z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0x0101007AB2C67D896AA840A81748E62A27EBE5</vt:lpwstr>
  </property>
  <property fmtid="{D5CDD505-2E9C-101B-9397-08002B2CF9AE}" pid="3" name="_dlc_DocIdItemGuid">
    <vt:lpwstr>cce679e8-50e0-44b5-abb7-b94557dbf6b9</vt:lpwstr>
  </property>
</Properties>
</file>