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6.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33"/>
  </p:notesMasterIdLst>
  <p:handoutMasterIdLst>
    <p:handoutMasterId r:id="rId34"/>
  </p:handoutMasterIdLst>
  <p:sldIdLst>
    <p:sldId id="544" r:id="rId7"/>
    <p:sldId id="308" r:id="rId8"/>
    <p:sldId id="4848" r:id="rId9"/>
    <p:sldId id="586" r:id="rId10"/>
    <p:sldId id="606" r:id="rId11"/>
    <p:sldId id="605" r:id="rId12"/>
    <p:sldId id="604" r:id="rId13"/>
    <p:sldId id="588" r:id="rId14"/>
    <p:sldId id="589" r:id="rId15"/>
    <p:sldId id="4850" r:id="rId16"/>
    <p:sldId id="608" r:id="rId17"/>
    <p:sldId id="609" r:id="rId18"/>
    <p:sldId id="610" r:id="rId19"/>
    <p:sldId id="591" r:id="rId20"/>
    <p:sldId id="592" r:id="rId21"/>
    <p:sldId id="593" r:id="rId22"/>
    <p:sldId id="594" r:id="rId23"/>
    <p:sldId id="596" r:id="rId24"/>
    <p:sldId id="598" r:id="rId25"/>
    <p:sldId id="597" r:id="rId26"/>
    <p:sldId id="595" r:id="rId27"/>
    <p:sldId id="601" r:id="rId28"/>
    <p:sldId id="602" r:id="rId29"/>
    <p:sldId id="599" r:id="rId30"/>
    <p:sldId id="600" r:id="rId31"/>
    <p:sldId id="587" r:id="rId32"/>
  </p:sldIdLst>
  <p:sldSz cx="12192000" cy="6858000"/>
  <p:notesSz cx="7315200" cy="9601200"/>
  <p:custDataLst>
    <p:tags r:id="rId35"/>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8"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8" clrIdx="13">
    <p:extLst>
      <p:ext uri="{19B8F6BF-5375-455C-9EA6-DF929625EA0E}">
        <p15:presenceInfo xmlns:p15="http://schemas.microsoft.com/office/powerpoint/2012/main" userId="ef8730672ba86646" providerId="Windows Live"/>
      </p:ext>
    </p:extLst>
  </p:cmAuthor>
  <p:cmAuthor id="15" name="Rachael Andrie" initials="RA" lastIdx="25" clrIdx="14">
    <p:extLst>
      <p:ext uri="{19B8F6BF-5375-455C-9EA6-DF929625EA0E}">
        <p15:presenceInfo xmlns:p15="http://schemas.microsoft.com/office/powerpoint/2012/main" userId="S::randrie@clinicaloptions.com::311027c1-cf79-416d-b346-5f38dcd95c11" providerId="AD"/>
      </p:ext>
    </p:extLst>
  </p:cmAuthor>
  <p:cmAuthor id="16" name="Sara Fagerlie" initials="SF" lastIdx="3" clrIdx="15">
    <p:extLst>
      <p:ext uri="{19B8F6BF-5375-455C-9EA6-DF929625EA0E}">
        <p15:presenceInfo xmlns:p15="http://schemas.microsoft.com/office/powerpoint/2012/main" userId="c9cdaa632b7053a8" providerId="Windows Live"/>
      </p:ext>
    </p:extLst>
  </p:cmAuthor>
  <p:cmAuthor id="17" name="Christy Seals" initials="CS" lastIdx="10" clrIdx="16">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EBBF"/>
    <a:srgbClr val="C7CB9E"/>
    <a:srgbClr val="929661"/>
    <a:srgbClr val="5E623F"/>
    <a:srgbClr val="F1A466"/>
    <a:srgbClr val="C23637"/>
    <a:srgbClr val="E1471D"/>
    <a:srgbClr val="00823B"/>
    <a:srgbClr val="015873"/>
    <a:srgbClr val="0463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4D73EF5-FA7B-4C63-BC74-27591342B643}" v="434" dt="2022-09-27T23:30:03.412"/>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339" autoAdjust="0"/>
    <p:restoredTop sz="90426" autoAdjust="0"/>
  </p:normalViewPr>
  <p:slideViewPr>
    <p:cSldViewPr snapToGrid="0" showGuides="1">
      <p:cViewPr varScale="1">
        <p:scale>
          <a:sx n="102" d="100"/>
          <a:sy n="102" d="100"/>
        </p:scale>
        <p:origin x="546" y="108"/>
      </p:cViewPr>
      <p:guideLst>
        <p:guide orient="horz" pos="4128"/>
        <p:guide orient="horz" pos="1008"/>
        <p:guide orient="horz" pos="4032"/>
        <p:guide orient="horz" pos="151"/>
        <p:guide orient="horz" pos="264"/>
        <p:guide orient="horz" pos="3912"/>
        <p:guide orient="horz"/>
        <p:guide pos="329"/>
        <p:guide pos="7407"/>
        <p:guide pos="453"/>
        <p:guide pos="7248"/>
      </p:guideLst>
    </p:cSldViewPr>
  </p:slideViewPr>
  <p:outlineViewPr>
    <p:cViewPr>
      <p:scale>
        <a:sx n="33" d="100"/>
        <a:sy n="33" d="100"/>
      </p:scale>
      <p:origin x="0" y="0"/>
    </p:cViewPr>
  </p:outlineViewPr>
  <p:notesTextViewPr>
    <p:cViewPr>
      <p:scale>
        <a:sx n="125" d="100"/>
        <a:sy n="125" d="100"/>
      </p:scale>
      <p:origin x="0" y="0"/>
    </p:cViewPr>
  </p:notesText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21" Type="http://schemas.openxmlformats.org/officeDocument/2006/relationships/slide" Target="slides/slide15.xml"/><Relationship Id="rId34" Type="http://schemas.openxmlformats.org/officeDocument/2006/relationships/handoutMaster" Target="handoutMasters/handout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commentAuthors" Target="commentAuthor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tags" Target="tags/tag1.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notesMaster" Target="notesMasters/notesMaster1.xml"/><Relationship Id="rId38"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3D44-4DD2-8D5F-0C851C2A713F}"/>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3D44-4DD2-8D5F-0C851C2A713F}"/>
              </c:ext>
            </c:extLst>
          </c:dPt>
          <c:cat>
            <c:numRef>
              <c:f>Sheet1!$A$2:$A$3</c:f>
              <c:numCache>
                <c:formatCode>General</c:formatCode>
                <c:ptCount val="2"/>
              </c:numCache>
            </c:numRef>
          </c:cat>
          <c:val>
            <c:numRef>
              <c:f>Sheet1!$B$2:$B$3</c:f>
              <c:numCache>
                <c:formatCode>General</c:formatCode>
                <c:ptCount val="2"/>
                <c:pt idx="0">
                  <c:v>90</c:v>
                </c:pt>
                <c:pt idx="1">
                  <c:v>10</c:v>
                </c:pt>
              </c:numCache>
            </c:numRef>
          </c:val>
          <c:extLst>
            <c:ext xmlns:c16="http://schemas.microsoft.com/office/drawing/2014/chart" uri="{C3380CC4-5D6E-409C-BE32-E72D297353CC}">
              <c16:uniqueId val="{00000004-3D44-4DD2-8D5F-0C851C2A713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1217-47E5-AF43-183017868BB5}"/>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1217-47E5-AF43-183017868BB5}"/>
              </c:ext>
            </c:extLst>
          </c:dPt>
          <c:cat>
            <c:numRef>
              <c:f>Sheet1!$A$2:$A$3</c:f>
              <c:numCache>
                <c:formatCode>General</c:formatCode>
                <c:ptCount val="2"/>
              </c:numCache>
            </c:numRef>
          </c:cat>
          <c:val>
            <c:numRef>
              <c:f>Sheet1!$B$2:$B$3</c:f>
              <c:numCache>
                <c:formatCode>General</c:formatCode>
                <c:ptCount val="2"/>
                <c:pt idx="0">
                  <c:v>70</c:v>
                </c:pt>
                <c:pt idx="1">
                  <c:v>30</c:v>
                </c:pt>
              </c:numCache>
            </c:numRef>
          </c:val>
          <c:extLst>
            <c:ext xmlns:c16="http://schemas.microsoft.com/office/drawing/2014/chart" uri="{C3380CC4-5D6E-409C-BE32-E72D297353CC}">
              <c16:uniqueId val="{00000004-1217-47E5-AF43-183017868BB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89E1-4945-91BA-0C89BC1D8F01}"/>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89E1-4945-91BA-0C89BC1D8F01}"/>
              </c:ext>
            </c:extLst>
          </c:dPt>
          <c:cat>
            <c:numRef>
              <c:f>Sheet1!$A$2:$A$3</c:f>
              <c:numCache>
                <c:formatCode>General</c:formatCode>
                <c:ptCount val="2"/>
              </c:numCache>
            </c:numRef>
          </c:cat>
          <c:val>
            <c:numRef>
              <c:f>Sheet1!$B$2:$B$3</c:f>
              <c:numCache>
                <c:formatCode>General</c:formatCode>
                <c:ptCount val="2"/>
                <c:pt idx="0">
                  <c:v>60</c:v>
                </c:pt>
                <c:pt idx="1">
                  <c:v>40</c:v>
                </c:pt>
              </c:numCache>
            </c:numRef>
          </c:val>
          <c:extLst>
            <c:ext xmlns:c16="http://schemas.microsoft.com/office/drawing/2014/chart" uri="{C3380CC4-5D6E-409C-BE32-E72D297353CC}">
              <c16:uniqueId val="{00000004-89E1-4945-91BA-0C89BC1D8F0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787E-4031-9574-75E33955F9A0}"/>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787E-4031-9574-75E33955F9A0}"/>
              </c:ext>
            </c:extLst>
          </c:dPt>
          <c:cat>
            <c:numRef>
              <c:f>Sheet1!$A$2:$A$3</c:f>
              <c:numCache>
                <c:formatCode>General</c:formatCode>
                <c:ptCount val="2"/>
              </c:numCache>
            </c:numRef>
          </c:cat>
          <c:val>
            <c:numRef>
              <c:f>Sheet1!$B$2:$B$3</c:f>
              <c:numCache>
                <c:formatCode>General</c:formatCode>
                <c:ptCount val="2"/>
                <c:pt idx="0">
                  <c:v>71</c:v>
                </c:pt>
                <c:pt idx="1">
                  <c:v>29</c:v>
                </c:pt>
              </c:numCache>
            </c:numRef>
          </c:val>
          <c:extLst>
            <c:ext xmlns:c16="http://schemas.microsoft.com/office/drawing/2014/chart" uri="{C3380CC4-5D6E-409C-BE32-E72D297353CC}">
              <c16:uniqueId val="{00000004-787E-4031-9574-75E33955F9A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8B2C-4501-845E-CDAC0B8717F7}"/>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8B2C-4501-845E-CDAC0B8717F7}"/>
              </c:ext>
            </c:extLst>
          </c:dPt>
          <c:cat>
            <c:numRef>
              <c:f>Sheet1!$A$2:$A$3</c:f>
              <c:numCache>
                <c:formatCode>General</c:formatCode>
                <c:ptCount val="2"/>
              </c:numCache>
            </c:numRef>
          </c:cat>
          <c:val>
            <c:numRef>
              <c:f>Sheet1!$B$2:$B$3</c:f>
              <c:numCache>
                <c:formatCode>General</c:formatCode>
                <c:ptCount val="2"/>
                <c:pt idx="0">
                  <c:v>53</c:v>
                </c:pt>
                <c:pt idx="1">
                  <c:v>47</c:v>
                </c:pt>
              </c:numCache>
            </c:numRef>
          </c:val>
          <c:extLst>
            <c:ext xmlns:c16="http://schemas.microsoft.com/office/drawing/2014/chart" uri="{C3380CC4-5D6E-409C-BE32-E72D297353CC}">
              <c16:uniqueId val="{00000004-8B2C-4501-845E-CDAC0B8717F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B3C8-41A8-A2B8-DD7659BDDD9F}"/>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73C7-4783-9C65-18AF36641854}"/>
              </c:ext>
            </c:extLst>
          </c:dPt>
          <c:cat>
            <c:numRef>
              <c:f>Sheet1!$A$2:$A$3</c:f>
              <c:numCache>
                <c:formatCode>General</c:formatCode>
                <c:ptCount val="2"/>
              </c:numCache>
            </c:numRef>
          </c:cat>
          <c:val>
            <c:numRef>
              <c:f>Sheet1!$B$2:$B$3</c:f>
              <c:numCache>
                <c:formatCode>General</c:formatCode>
                <c:ptCount val="2"/>
                <c:pt idx="0">
                  <c:v>67</c:v>
                </c:pt>
                <c:pt idx="1">
                  <c:v>33</c:v>
                </c:pt>
              </c:numCache>
            </c:numRef>
          </c:val>
          <c:extLst>
            <c:ext xmlns:c16="http://schemas.microsoft.com/office/drawing/2014/chart" uri="{C3380CC4-5D6E-409C-BE32-E72D297353CC}">
              <c16:uniqueId val="{00000000-B3C8-41A8-A2B8-DD7659BDDD9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23D8-4F39-9638-D47A0D4DAF3D}"/>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23D8-4F39-9638-D47A0D4DAF3D}"/>
              </c:ext>
            </c:extLst>
          </c:dPt>
          <c:cat>
            <c:numRef>
              <c:f>Sheet1!$A$2:$A$3</c:f>
              <c:numCache>
                <c:formatCode>General</c:formatCode>
                <c:ptCount val="2"/>
              </c:numCache>
            </c:numRef>
          </c:cat>
          <c:val>
            <c:numRef>
              <c:f>Sheet1!$B$2:$B$3</c:f>
              <c:numCache>
                <c:formatCode>General</c:formatCode>
                <c:ptCount val="2"/>
                <c:pt idx="0">
                  <c:v>76</c:v>
                </c:pt>
                <c:pt idx="1">
                  <c:v>24</c:v>
                </c:pt>
              </c:numCache>
            </c:numRef>
          </c:val>
          <c:extLst>
            <c:ext xmlns:c16="http://schemas.microsoft.com/office/drawing/2014/chart" uri="{C3380CC4-5D6E-409C-BE32-E72D297353CC}">
              <c16:uniqueId val="{00000004-23D8-4F39-9638-D47A0D4DAF3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8E83-48F2-A17D-B65FF44BE112}"/>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8E83-48F2-A17D-B65FF44BE112}"/>
              </c:ext>
            </c:extLst>
          </c:dPt>
          <c:cat>
            <c:numRef>
              <c:f>Sheet1!$A$2:$A$3</c:f>
              <c:numCache>
                <c:formatCode>General</c:formatCode>
                <c:ptCount val="2"/>
              </c:numCache>
            </c:numRef>
          </c:cat>
          <c:val>
            <c:numRef>
              <c:f>Sheet1!$B$2:$B$3</c:f>
              <c:numCache>
                <c:formatCode>General</c:formatCode>
                <c:ptCount val="2"/>
                <c:pt idx="0">
                  <c:v>18</c:v>
                </c:pt>
                <c:pt idx="1">
                  <c:v>82</c:v>
                </c:pt>
              </c:numCache>
            </c:numRef>
          </c:val>
          <c:extLst>
            <c:ext xmlns:c16="http://schemas.microsoft.com/office/drawing/2014/chart" uri="{C3380CC4-5D6E-409C-BE32-E72D297353CC}">
              <c16:uniqueId val="{00000004-8E83-48F2-A17D-B65FF44BE11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D1DF-45E7-9088-DEBEB48FFE87}"/>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D1DF-45E7-9088-DEBEB48FFE87}"/>
              </c:ext>
            </c:extLst>
          </c:dPt>
          <c:cat>
            <c:numRef>
              <c:f>Sheet1!$A$2:$A$3</c:f>
              <c:numCache>
                <c:formatCode>General</c:formatCode>
                <c:ptCount val="2"/>
              </c:numCache>
            </c:numRef>
          </c:cat>
          <c:val>
            <c:numRef>
              <c:f>Sheet1!$B$2:$B$3</c:f>
              <c:numCache>
                <c:formatCode>General</c:formatCode>
                <c:ptCount val="2"/>
                <c:pt idx="0">
                  <c:v>11</c:v>
                </c:pt>
                <c:pt idx="1">
                  <c:v>89</c:v>
                </c:pt>
              </c:numCache>
            </c:numRef>
          </c:val>
          <c:extLst>
            <c:ext xmlns:c16="http://schemas.microsoft.com/office/drawing/2014/chart" uri="{C3380CC4-5D6E-409C-BE32-E72D297353CC}">
              <c16:uniqueId val="{00000004-D1DF-45E7-9088-DEBEB48FFE87}"/>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dPt>
            <c:idx val="0"/>
            <c:bubble3D val="0"/>
            <c:spPr>
              <a:solidFill>
                <a:schemeClr val="tx2"/>
              </a:solidFill>
              <a:ln w="19050">
                <a:solidFill>
                  <a:schemeClr val="lt1"/>
                </a:solidFill>
              </a:ln>
              <a:effectLst/>
            </c:spPr>
            <c:extLst>
              <c:ext xmlns:c16="http://schemas.microsoft.com/office/drawing/2014/chart" uri="{C3380CC4-5D6E-409C-BE32-E72D297353CC}">
                <c16:uniqueId val="{00000001-0361-4195-B408-35568C44219A}"/>
              </c:ext>
            </c:extLst>
          </c:dPt>
          <c:dPt>
            <c:idx val="1"/>
            <c:bubble3D val="0"/>
            <c:spPr>
              <a:solidFill>
                <a:schemeClr val="accent3"/>
              </a:solidFill>
              <a:ln w="19050">
                <a:solidFill>
                  <a:schemeClr val="lt1"/>
                </a:solidFill>
              </a:ln>
              <a:effectLst/>
            </c:spPr>
            <c:extLst>
              <c:ext xmlns:c16="http://schemas.microsoft.com/office/drawing/2014/chart" uri="{C3380CC4-5D6E-409C-BE32-E72D297353CC}">
                <c16:uniqueId val="{00000003-0361-4195-B408-35568C44219A}"/>
              </c:ext>
            </c:extLst>
          </c:dPt>
          <c:cat>
            <c:numRef>
              <c:f>Sheet1!$A$2:$A$3</c:f>
              <c:numCache>
                <c:formatCode>General</c:formatCode>
                <c:ptCount val="2"/>
              </c:numCache>
            </c:numRef>
          </c:cat>
          <c:val>
            <c:numRef>
              <c:f>Sheet1!$B$2:$B$3</c:f>
              <c:numCache>
                <c:formatCode>General</c:formatCode>
                <c:ptCount val="2"/>
                <c:pt idx="0">
                  <c:v>70</c:v>
                </c:pt>
                <c:pt idx="1">
                  <c:v>30</c:v>
                </c:pt>
              </c:numCache>
            </c:numRef>
          </c:val>
          <c:extLst>
            <c:ext xmlns:c16="http://schemas.microsoft.com/office/drawing/2014/chart" uri="{C3380CC4-5D6E-409C-BE32-E72D297353CC}">
              <c16:uniqueId val="{00000004-0361-4195-B408-35568C44219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spPr>
            <a:solidFill>
              <a:schemeClr val="accent3"/>
            </a:solidFill>
          </c:spPr>
          <c:dPt>
            <c:idx val="0"/>
            <c:bubble3D val="0"/>
            <c:spPr>
              <a:solidFill>
                <a:schemeClr val="accent3"/>
              </a:solidFill>
              <a:ln w="19050">
                <a:solidFill>
                  <a:schemeClr val="lt1"/>
                </a:solidFill>
              </a:ln>
              <a:effectLst/>
            </c:spPr>
            <c:extLst>
              <c:ext xmlns:c16="http://schemas.microsoft.com/office/drawing/2014/chart" uri="{C3380CC4-5D6E-409C-BE32-E72D297353CC}">
                <c16:uniqueId val="{00000001-F740-C440-B9A0-9E2E8CC4BE1F}"/>
              </c:ext>
            </c:extLst>
          </c:dPt>
          <c:dPt>
            <c:idx val="1"/>
            <c:bubble3D val="0"/>
            <c:spPr>
              <a:solidFill>
                <a:schemeClr val="tx2"/>
              </a:solidFill>
              <a:ln w="19050">
                <a:solidFill>
                  <a:schemeClr val="lt1"/>
                </a:solidFill>
              </a:ln>
              <a:effectLst/>
            </c:spPr>
            <c:extLst>
              <c:ext xmlns:c16="http://schemas.microsoft.com/office/drawing/2014/chart" uri="{C3380CC4-5D6E-409C-BE32-E72D297353CC}">
                <c16:uniqueId val="{00000003-F740-C440-B9A0-9E2E8CC4BE1F}"/>
              </c:ext>
            </c:extLst>
          </c:dPt>
          <c:cat>
            <c:numRef>
              <c:f>Sheet1!$A$2:$A$3</c:f>
              <c:numCache>
                <c:formatCode>General</c:formatCode>
                <c:ptCount val="2"/>
              </c:numCache>
            </c:numRef>
          </c:cat>
          <c:val>
            <c:numRef>
              <c:f>Sheet1!$B$2:$B$3</c:f>
              <c:numCache>
                <c:formatCode>General</c:formatCode>
                <c:ptCount val="2"/>
                <c:pt idx="0">
                  <c:v>62</c:v>
                </c:pt>
                <c:pt idx="1">
                  <c:v>38</c:v>
                </c:pt>
              </c:numCache>
            </c:numRef>
          </c:val>
          <c:extLst>
            <c:ext xmlns:c16="http://schemas.microsoft.com/office/drawing/2014/chart" uri="{C3380CC4-5D6E-409C-BE32-E72D297353CC}">
              <c16:uniqueId val="{00000004-F740-C440-B9A0-9E2E8CC4BE1F}"/>
            </c:ext>
          </c:extLst>
        </c:ser>
        <c:dLbls>
          <c:showLegendKey val="0"/>
          <c:showVal val="0"/>
          <c:showCatName val="0"/>
          <c:showSerName val="0"/>
          <c:showPercent val="0"/>
          <c:showBubbleSize val="0"/>
          <c:showLeaderLines val="1"/>
        </c:dLbls>
        <c:firstSliceAng val="0"/>
        <c:holeSize val="64"/>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spPr>
            <a:solidFill>
              <a:schemeClr val="accent3"/>
            </a:solidFill>
          </c:spPr>
          <c:dPt>
            <c:idx val="0"/>
            <c:bubble3D val="0"/>
            <c:spPr>
              <a:solidFill>
                <a:schemeClr val="accent3"/>
              </a:solidFill>
              <a:ln w="19050">
                <a:solidFill>
                  <a:schemeClr val="lt1"/>
                </a:solidFill>
              </a:ln>
              <a:effectLst/>
            </c:spPr>
            <c:extLst>
              <c:ext xmlns:c16="http://schemas.microsoft.com/office/drawing/2014/chart" uri="{C3380CC4-5D6E-409C-BE32-E72D297353CC}">
                <c16:uniqueId val="{00000001-311A-084E-99B7-D83383A17F58}"/>
              </c:ext>
            </c:extLst>
          </c:dPt>
          <c:dPt>
            <c:idx val="1"/>
            <c:bubble3D val="0"/>
            <c:spPr>
              <a:solidFill>
                <a:schemeClr val="tx2"/>
              </a:solidFill>
              <a:ln w="19050">
                <a:solidFill>
                  <a:schemeClr val="lt1"/>
                </a:solidFill>
              </a:ln>
              <a:effectLst/>
            </c:spPr>
            <c:extLst>
              <c:ext xmlns:c16="http://schemas.microsoft.com/office/drawing/2014/chart" uri="{C3380CC4-5D6E-409C-BE32-E72D297353CC}">
                <c16:uniqueId val="{00000003-311A-084E-99B7-D83383A17F58}"/>
              </c:ext>
            </c:extLst>
          </c:dPt>
          <c:cat>
            <c:numRef>
              <c:f>Sheet1!$A$2:$A$3</c:f>
              <c:numCache>
                <c:formatCode>General</c:formatCode>
                <c:ptCount val="2"/>
              </c:numCache>
            </c:numRef>
          </c:cat>
          <c:val>
            <c:numRef>
              <c:f>Sheet1!$B$2:$B$3</c:f>
              <c:numCache>
                <c:formatCode>General</c:formatCode>
                <c:ptCount val="2"/>
                <c:pt idx="0">
                  <c:v>35</c:v>
                </c:pt>
                <c:pt idx="1">
                  <c:v>65</c:v>
                </c:pt>
              </c:numCache>
            </c:numRef>
          </c:val>
          <c:extLst>
            <c:ext xmlns:c16="http://schemas.microsoft.com/office/drawing/2014/chart" uri="{C3380CC4-5D6E-409C-BE32-E72D297353CC}">
              <c16:uniqueId val="{00000004-311A-084E-99B7-D83383A17F58}"/>
            </c:ext>
          </c:extLst>
        </c:ser>
        <c:dLbls>
          <c:showLegendKey val="0"/>
          <c:showVal val="0"/>
          <c:showCatName val="0"/>
          <c:showSerName val="0"/>
          <c:showPercent val="0"/>
          <c:showBubbleSize val="0"/>
          <c:showLeaderLines val="1"/>
        </c:dLbls>
        <c:firstSliceAng val="0"/>
        <c:holeSize val="64"/>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Column1</c:v>
                </c:pt>
              </c:strCache>
            </c:strRef>
          </c:tx>
          <c:spPr>
            <a:solidFill>
              <a:schemeClr val="accent3"/>
            </a:solidFill>
          </c:spPr>
          <c:dPt>
            <c:idx val="0"/>
            <c:bubble3D val="0"/>
            <c:spPr>
              <a:solidFill>
                <a:schemeClr val="accent3"/>
              </a:solidFill>
              <a:ln w="19050">
                <a:solidFill>
                  <a:schemeClr val="lt1"/>
                </a:solidFill>
              </a:ln>
              <a:effectLst/>
            </c:spPr>
            <c:extLst>
              <c:ext xmlns:c16="http://schemas.microsoft.com/office/drawing/2014/chart" uri="{C3380CC4-5D6E-409C-BE32-E72D297353CC}">
                <c16:uniqueId val="{00000001-32EC-AE44-9F8E-5AFE9129090A}"/>
              </c:ext>
            </c:extLst>
          </c:dPt>
          <c:dPt>
            <c:idx val="1"/>
            <c:bubble3D val="0"/>
            <c:spPr>
              <a:solidFill>
                <a:schemeClr val="tx2"/>
              </a:solidFill>
              <a:ln w="19050">
                <a:solidFill>
                  <a:schemeClr val="lt1"/>
                </a:solidFill>
              </a:ln>
              <a:effectLst/>
            </c:spPr>
            <c:extLst>
              <c:ext xmlns:c16="http://schemas.microsoft.com/office/drawing/2014/chart" uri="{C3380CC4-5D6E-409C-BE32-E72D297353CC}">
                <c16:uniqueId val="{00000003-32EC-AE44-9F8E-5AFE9129090A}"/>
              </c:ext>
            </c:extLst>
          </c:dPt>
          <c:cat>
            <c:numRef>
              <c:f>Sheet1!$A$2:$A$3</c:f>
              <c:numCache>
                <c:formatCode>General</c:formatCode>
                <c:ptCount val="2"/>
              </c:numCache>
            </c:numRef>
          </c:cat>
          <c:val>
            <c:numRef>
              <c:f>Sheet1!$B$2:$B$3</c:f>
              <c:numCache>
                <c:formatCode>General</c:formatCode>
                <c:ptCount val="2"/>
                <c:pt idx="0">
                  <c:v>17</c:v>
                </c:pt>
                <c:pt idx="1">
                  <c:v>83</c:v>
                </c:pt>
              </c:numCache>
            </c:numRef>
          </c:val>
          <c:extLst>
            <c:ext xmlns:c16="http://schemas.microsoft.com/office/drawing/2014/chart" uri="{C3380CC4-5D6E-409C-BE32-E72D297353CC}">
              <c16:uniqueId val="{00000004-32EC-AE44-9F8E-5AFE9129090A}"/>
            </c:ext>
          </c:extLst>
        </c:ser>
        <c:dLbls>
          <c:showLegendKey val="0"/>
          <c:showVal val="0"/>
          <c:showCatName val="0"/>
          <c:showSerName val="0"/>
          <c:showPercent val="0"/>
          <c:showBubbleSize val="0"/>
          <c:showLeaderLines val="1"/>
        </c:dLbls>
        <c:firstSliceAng val="0"/>
        <c:holeSize val="64"/>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65533B-1D9B-4134-B047-B08C9E57254A}" type="doc">
      <dgm:prSet loTypeId="urn:microsoft.com/office/officeart/2005/8/layout/architecture" loCatId="list" qsTypeId="urn:microsoft.com/office/officeart/2005/8/quickstyle/simple1" qsCatId="simple" csTypeId="urn:microsoft.com/office/officeart/2005/8/colors/colorful2" csCatId="colorful" phldr="1"/>
      <dgm:spPr/>
      <dgm:t>
        <a:bodyPr/>
        <a:lstStyle/>
        <a:p>
          <a:endParaRPr lang="en-US"/>
        </a:p>
      </dgm:t>
    </dgm:pt>
    <dgm:pt modelId="{8F889FF6-34BB-43BA-93C7-4C1446D6C2DE}">
      <dgm:prSet phldrT="[Text]" custT="1"/>
      <dgm:spPr/>
      <dgm:t>
        <a:bodyPr/>
        <a:lstStyle/>
        <a:p>
          <a:r>
            <a:rPr lang="en-US" sz="3200" dirty="0"/>
            <a:t>Align your practice with patient’s goals and needs</a:t>
          </a:r>
        </a:p>
      </dgm:t>
    </dgm:pt>
    <dgm:pt modelId="{29314889-94B8-4BF4-BA60-D94C2004FC8D}" type="parTrans" cxnId="{70DF97B4-873B-40AC-89E3-414C2166EA72}">
      <dgm:prSet/>
      <dgm:spPr/>
      <dgm:t>
        <a:bodyPr/>
        <a:lstStyle/>
        <a:p>
          <a:endParaRPr lang="en-US" sz="1600"/>
        </a:p>
      </dgm:t>
    </dgm:pt>
    <dgm:pt modelId="{131A5301-5022-4998-B3AC-60392B56064A}" type="sibTrans" cxnId="{70DF97B4-873B-40AC-89E3-414C2166EA72}">
      <dgm:prSet/>
      <dgm:spPr/>
      <dgm:t>
        <a:bodyPr/>
        <a:lstStyle/>
        <a:p>
          <a:endParaRPr lang="en-US" sz="1600"/>
        </a:p>
      </dgm:t>
    </dgm:pt>
    <dgm:pt modelId="{45E174D2-D65F-4DF7-937D-DE524A5F94A9}">
      <dgm:prSet phldrT="[Text]" custT="1"/>
      <dgm:spPr/>
      <dgm:t>
        <a:bodyPr/>
        <a:lstStyle/>
        <a:p>
          <a:r>
            <a:rPr lang="en-US" sz="2400" dirty="0"/>
            <a:t>Create safe and affirming environment that is comfortable for patients</a:t>
          </a:r>
        </a:p>
      </dgm:t>
    </dgm:pt>
    <dgm:pt modelId="{D05C7C7D-FBA6-4D47-85E8-F4A255E0EA42}" type="parTrans" cxnId="{EFE6738A-0405-44AA-A27A-57818412E7B5}">
      <dgm:prSet/>
      <dgm:spPr/>
      <dgm:t>
        <a:bodyPr/>
        <a:lstStyle/>
        <a:p>
          <a:endParaRPr lang="en-US" sz="1600"/>
        </a:p>
      </dgm:t>
    </dgm:pt>
    <dgm:pt modelId="{E87B1E1F-4609-493A-990E-356822395334}" type="sibTrans" cxnId="{EFE6738A-0405-44AA-A27A-57818412E7B5}">
      <dgm:prSet/>
      <dgm:spPr/>
      <dgm:t>
        <a:bodyPr/>
        <a:lstStyle/>
        <a:p>
          <a:endParaRPr lang="en-US" sz="1600"/>
        </a:p>
      </dgm:t>
    </dgm:pt>
    <dgm:pt modelId="{A0FEA501-350E-442F-BC65-6F2DB31DBF2E}">
      <dgm:prSet phldrT="[Text]" custT="1"/>
      <dgm:spPr/>
      <dgm:t>
        <a:bodyPr/>
        <a:lstStyle/>
        <a:p>
          <a:r>
            <a:rPr lang="en-US" sz="2400" dirty="0"/>
            <a:t>In addition to avoiding explicit biases, pay close attention to effects of implicit biases</a:t>
          </a:r>
        </a:p>
      </dgm:t>
    </dgm:pt>
    <dgm:pt modelId="{9031A312-6A1C-4AC0-8C8B-B154DFA8FE22}" type="parTrans" cxnId="{ADC6A950-0458-48B8-BB4F-9D6965EF681F}">
      <dgm:prSet/>
      <dgm:spPr/>
      <dgm:t>
        <a:bodyPr/>
        <a:lstStyle/>
        <a:p>
          <a:endParaRPr lang="en-US" sz="1600"/>
        </a:p>
      </dgm:t>
    </dgm:pt>
    <dgm:pt modelId="{865B5EAE-C2CF-4A65-ABAC-D2BD47EB4C66}" type="sibTrans" cxnId="{ADC6A950-0458-48B8-BB4F-9D6965EF681F}">
      <dgm:prSet/>
      <dgm:spPr/>
      <dgm:t>
        <a:bodyPr/>
        <a:lstStyle/>
        <a:p>
          <a:endParaRPr lang="en-US" sz="1600"/>
        </a:p>
      </dgm:t>
    </dgm:pt>
    <dgm:pt modelId="{6BAF00DB-797D-4878-917E-BCAA29DF8A6D}">
      <dgm:prSet phldrT="[Text]" custT="1"/>
      <dgm:spPr/>
      <dgm:t>
        <a:bodyPr/>
        <a:lstStyle/>
        <a:p>
          <a:r>
            <a:rPr lang="en-US" sz="2400" dirty="0"/>
            <a:t>Care is straightforward but may require alteration of traditional daily practice </a:t>
          </a:r>
        </a:p>
      </dgm:t>
    </dgm:pt>
    <dgm:pt modelId="{79F5A4DD-091E-4B8D-BDD8-4C6D8EB1E51B}" type="parTrans" cxnId="{8F20B357-07BE-40A0-832A-1CB8A13F0ABC}">
      <dgm:prSet/>
      <dgm:spPr/>
      <dgm:t>
        <a:bodyPr/>
        <a:lstStyle/>
        <a:p>
          <a:endParaRPr lang="en-US" sz="1600"/>
        </a:p>
      </dgm:t>
    </dgm:pt>
    <dgm:pt modelId="{E012D11A-F2A0-4C72-A032-00DCD2ABF0C6}" type="sibTrans" cxnId="{8F20B357-07BE-40A0-832A-1CB8A13F0ABC}">
      <dgm:prSet/>
      <dgm:spPr/>
      <dgm:t>
        <a:bodyPr/>
        <a:lstStyle/>
        <a:p>
          <a:endParaRPr lang="en-US" sz="1600"/>
        </a:p>
      </dgm:t>
    </dgm:pt>
    <dgm:pt modelId="{C67F60AA-F4E9-4A8D-96B9-B3389B7478AD}" type="pres">
      <dgm:prSet presAssocID="{5365533B-1D9B-4134-B047-B08C9E57254A}" presName="Name0" presStyleCnt="0">
        <dgm:presLayoutVars>
          <dgm:chPref val="1"/>
          <dgm:dir/>
          <dgm:animOne val="branch"/>
          <dgm:animLvl val="lvl"/>
          <dgm:resizeHandles/>
        </dgm:presLayoutVars>
      </dgm:prSet>
      <dgm:spPr/>
    </dgm:pt>
    <dgm:pt modelId="{E0F1334B-4F61-445A-9F15-FCB2272507E8}" type="pres">
      <dgm:prSet presAssocID="{8F889FF6-34BB-43BA-93C7-4C1446D6C2DE}" presName="vertOne" presStyleCnt="0"/>
      <dgm:spPr/>
    </dgm:pt>
    <dgm:pt modelId="{4074DF4E-A67B-4468-9268-8766B579B452}" type="pres">
      <dgm:prSet presAssocID="{8F889FF6-34BB-43BA-93C7-4C1446D6C2DE}" presName="txOne" presStyleLbl="node0" presStyleIdx="0" presStyleCnt="1" custScaleY="30507">
        <dgm:presLayoutVars>
          <dgm:chPref val="3"/>
        </dgm:presLayoutVars>
      </dgm:prSet>
      <dgm:spPr/>
    </dgm:pt>
    <dgm:pt modelId="{F7AC78B7-0881-4B9A-A097-11A8B5613C03}" type="pres">
      <dgm:prSet presAssocID="{8F889FF6-34BB-43BA-93C7-4C1446D6C2DE}" presName="parTransOne" presStyleCnt="0"/>
      <dgm:spPr/>
    </dgm:pt>
    <dgm:pt modelId="{65ECA733-ADFB-4E6C-B6F5-C4FEE890AB86}" type="pres">
      <dgm:prSet presAssocID="{8F889FF6-34BB-43BA-93C7-4C1446D6C2DE}" presName="horzOne" presStyleCnt="0"/>
      <dgm:spPr/>
    </dgm:pt>
    <dgm:pt modelId="{7D616FF2-F1AD-4C93-9916-EB6EBEFA1A57}" type="pres">
      <dgm:prSet presAssocID="{6BAF00DB-797D-4878-917E-BCAA29DF8A6D}" presName="vertTwo" presStyleCnt="0"/>
      <dgm:spPr/>
    </dgm:pt>
    <dgm:pt modelId="{2D31EC4F-E732-4749-BA8C-203EEB805275}" type="pres">
      <dgm:prSet presAssocID="{6BAF00DB-797D-4878-917E-BCAA29DF8A6D}" presName="txTwo" presStyleLbl="node2" presStyleIdx="0" presStyleCnt="3">
        <dgm:presLayoutVars>
          <dgm:chPref val="3"/>
        </dgm:presLayoutVars>
      </dgm:prSet>
      <dgm:spPr/>
    </dgm:pt>
    <dgm:pt modelId="{052347EB-D719-41AD-9D88-94475C40F1FD}" type="pres">
      <dgm:prSet presAssocID="{6BAF00DB-797D-4878-917E-BCAA29DF8A6D}" presName="horzTwo" presStyleCnt="0"/>
      <dgm:spPr/>
    </dgm:pt>
    <dgm:pt modelId="{D24ACD52-EDF9-4393-8561-4F9741635C5E}" type="pres">
      <dgm:prSet presAssocID="{E012D11A-F2A0-4C72-A032-00DCD2ABF0C6}" presName="sibSpaceTwo" presStyleCnt="0"/>
      <dgm:spPr/>
    </dgm:pt>
    <dgm:pt modelId="{3B009118-9D5B-4224-A73D-BDEA73205A47}" type="pres">
      <dgm:prSet presAssocID="{45E174D2-D65F-4DF7-937D-DE524A5F94A9}" presName="vertTwo" presStyleCnt="0"/>
      <dgm:spPr/>
    </dgm:pt>
    <dgm:pt modelId="{AC64887D-95E1-4D5A-AA58-50D168FFE850}" type="pres">
      <dgm:prSet presAssocID="{45E174D2-D65F-4DF7-937D-DE524A5F94A9}" presName="txTwo" presStyleLbl="node2" presStyleIdx="1" presStyleCnt="3">
        <dgm:presLayoutVars>
          <dgm:chPref val="3"/>
        </dgm:presLayoutVars>
      </dgm:prSet>
      <dgm:spPr/>
    </dgm:pt>
    <dgm:pt modelId="{EAC38685-2784-4F52-86A9-A892130BDD0F}" type="pres">
      <dgm:prSet presAssocID="{45E174D2-D65F-4DF7-937D-DE524A5F94A9}" presName="horzTwo" presStyleCnt="0"/>
      <dgm:spPr/>
    </dgm:pt>
    <dgm:pt modelId="{3EB8FF82-616A-43F5-81BA-C74EC423CCDA}" type="pres">
      <dgm:prSet presAssocID="{E87B1E1F-4609-493A-990E-356822395334}" presName="sibSpaceTwo" presStyleCnt="0"/>
      <dgm:spPr/>
    </dgm:pt>
    <dgm:pt modelId="{F752339A-EE23-4A26-80E2-DEB8D22BC45F}" type="pres">
      <dgm:prSet presAssocID="{A0FEA501-350E-442F-BC65-6F2DB31DBF2E}" presName="vertTwo" presStyleCnt="0"/>
      <dgm:spPr/>
    </dgm:pt>
    <dgm:pt modelId="{248DE0A0-C58B-40AF-BD24-ABF601D9D9E1}" type="pres">
      <dgm:prSet presAssocID="{A0FEA501-350E-442F-BC65-6F2DB31DBF2E}" presName="txTwo" presStyleLbl="node2" presStyleIdx="2" presStyleCnt="3">
        <dgm:presLayoutVars>
          <dgm:chPref val="3"/>
        </dgm:presLayoutVars>
      </dgm:prSet>
      <dgm:spPr/>
    </dgm:pt>
    <dgm:pt modelId="{00ACCB4B-B549-4AE1-8D58-63D486F98B93}" type="pres">
      <dgm:prSet presAssocID="{A0FEA501-350E-442F-BC65-6F2DB31DBF2E}" presName="horzTwo" presStyleCnt="0"/>
      <dgm:spPr/>
    </dgm:pt>
  </dgm:ptLst>
  <dgm:cxnLst>
    <dgm:cxn modelId="{416B5649-6649-4DC8-9AC0-0267C750E9D0}" type="presOf" srcId="{8F889FF6-34BB-43BA-93C7-4C1446D6C2DE}" destId="{4074DF4E-A67B-4468-9268-8766B579B452}" srcOrd="0" destOrd="0" presId="urn:microsoft.com/office/officeart/2005/8/layout/architecture"/>
    <dgm:cxn modelId="{ADC6A950-0458-48B8-BB4F-9D6965EF681F}" srcId="{8F889FF6-34BB-43BA-93C7-4C1446D6C2DE}" destId="{A0FEA501-350E-442F-BC65-6F2DB31DBF2E}" srcOrd="2" destOrd="0" parTransId="{9031A312-6A1C-4AC0-8C8B-B154DFA8FE22}" sibTransId="{865B5EAE-C2CF-4A65-ABAC-D2BD47EB4C66}"/>
    <dgm:cxn modelId="{8F20B357-07BE-40A0-832A-1CB8A13F0ABC}" srcId="{8F889FF6-34BB-43BA-93C7-4C1446D6C2DE}" destId="{6BAF00DB-797D-4878-917E-BCAA29DF8A6D}" srcOrd="0" destOrd="0" parTransId="{79F5A4DD-091E-4B8D-BDD8-4C6D8EB1E51B}" sibTransId="{E012D11A-F2A0-4C72-A032-00DCD2ABF0C6}"/>
    <dgm:cxn modelId="{CB8BEC7F-12D7-41C9-B990-6BD43DDC2238}" type="presOf" srcId="{A0FEA501-350E-442F-BC65-6F2DB31DBF2E}" destId="{248DE0A0-C58B-40AF-BD24-ABF601D9D9E1}" srcOrd="0" destOrd="0" presId="urn:microsoft.com/office/officeart/2005/8/layout/architecture"/>
    <dgm:cxn modelId="{EFE6738A-0405-44AA-A27A-57818412E7B5}" srcId="{8F889FF6-34BB-43BA-93C7-4C1446D6C2DE}" destId="{45E174D2-D65F-4DF7-937D-DE524A5F94A9}" srcOrd="1" destOrd="0" parTransId="{D05C7C7D-FBA6-4D47-85E8-F4A255E0EA42}" sibTransId="{E87B1E1F-4609-493A-990E-356822395334}"/>
    <dgm:cxn modelId="{79F74B9D-AAA5-463A-88E3-D56D58CA9357}" type="presOf" srcId="{5365533B-1D9B-4134-B047-B08C9E57254A}" destId="{C67F60AA-F4E9-4A8D-96B9-B3389B7478AD}" srcOrd="0" destOrd="0" presId="urn:microsoft.com/office/officeart/2005/8/layout/architecture"/>
    <dgm:cxn modelId="{70DF97B4-873B-40AC-89E3-414C2166EA72}" srcId="{5365533B-1D9B-4134-B047-B08C9E57254A}" destId="{8F889FF6-34BB-43BA-93C7-4C1446D6C2DE}" srcOrd="0" destOrd="0" parTransId="{29314889-94B8-4BF4-BA60-D94C2004FC8D}" sibTransId="{131A5301-5022-4998-B3AC-60392B56064A}"/>
    <dgm:cxn modelId="{31D8C5E6-F091-4234-A257-C93F1F4FB92D}" type="presOf" srcId="{6BAF00DB-797D-4878-917E-BCAA29DF8A6D}" destId="{2D31EC4F-E732-4749-BA8C-203EEB805275}" srcOrd="0" destOrd="0" presId="urn:microsoft.com/office/officeart/2005/8/layout/architecture"/>
    <dgm:cxn modelId="{26FE60FF-990A-4802-97C6-198B18D3FA91}" type="presOf" srcId="{45E174D2-D65F-4DF7-937D-DE524A5F94A9}" destId="{AC64887D-95E1-4D5A-AA58-50D168FFE850}" srcOrd="0" destOrd="0" presId="urn:microsoft.com/office/officeart/2005/8/layout/architecture"/>
    <dgm:cxn modelId="{E4EB9422-55B5-434F-B48C-7B1B2EA64121}" type="presParOf" srcId="{C67F60AA-F4E9-4A8D-96B9-B3389B7478AD}" destId="{E0F1334B-4F61-445A-9F15-FCB2272507E8}" srcOrd="0" destOrd="0" presId="urn:microsoft.com/office/officeart/2005/8/layout/architecture"/>
    <dgm:cxn modelId="{0E4BD73B-5C60-4277-98E2-41252F462F54}" type="presParOf" srcId="{E0F1334B-4F61-445A-9F15-FCB2272507E8}" destId="{4074DF4E-A67B-4468-9268-8766B579B452}" srcOrd="0" destOrd="0" presId="urn:microsoft.com/office/officeart/2005/8/layout/architecture"/>
    <dgm:cxn modelId="{A11CA898-97BB-48A7-ACA8-7D5F044E5769}" type="presParOf" srcId="{E0F1334B-4F61-445A-9F15-FCB2272507E8}" destId="{F7AC78B7-0881-4B9A-A097-11A8B5613C03}" srcOrd="1" destOrd="0" presId="urn:microsoft.com/office/officeart/2005/8/layout/architecture"/>
    <dgm:cxn modelId="{F789520E-651D-4084-A570-93A5B2455ADA}" type="presParOf" srcId="{E0F1334B-4F61-445A-9F15-FCB2272507E8}" destId="{65ECA733-ADFB-4E6C-B6F5-C4FEE890AB86}" srcOrd="2" destOrd="0" presId="urn:microsoft.com/office/officeart/2005/8/layout/architecture"/>
    <dgm:cxn modelId="{E857CE4F-FC7F-42D7-A378-C3B7FE38DF5A}" type="presParOf" srcId="{65ECA733-ADFB-4E6C-B6F5-C4FEE890AB86}" destId="{7D616FF2-F1AD-4C93-9916-EB6EBEFA1A57}" srcOrd="0" destOrd="0" presId="urn:microsoft.com/office/officeart/2005/8/layout/architecture"/>
    <dgm:cxn modelId="{3AB5A7AA-E754-4549-BA0C-84B2CD44DED9}" type="presParOf" srcId="{7D616FF2-F1AD-4C93-9916-EB6EBEFA1A57}" destId="{2D31EC4F-E732-4749-BA8C-203EEB805275}" srcOrd="0" destOrd="0" presId="urn:microsoft.com/office/officeart/2005/8/layout/architecture"/>
    <dgm:cxn modelId="{A41CA1E6-47A5-4370-90E2-D8855E4B3F4A}" type="presParOf" srcId="{7D616FF2-F1AD-4C93-9916-EB6EBEFA1A57}" destId="{052347EB-D719-41AD-9D88-94475C40F1FD}" srcOrd="1" destOrd="0" presId="urn:microsoft.com/office/officeart/2005/8/layout/architecture"/>
    <dgm:cxn modelId="{D735AA85-90ED-40BE-A09F-667662BFF788}" type="presParOf" srcId="{65ECA733-ADFB-4E6C-B6F5-C4FEE890AB86}" destId="{D24ACD52-EDF9-4393-8561-4F9741635C5E}" srcOrd="1" destOrd="0" presId="urn:microsoft.com/office/officeart/2005/8/layout/architecture"/>
    <dgm:cxn modelId="{32FF1545-7A78-40B3-8620-6BD4080C1FBF}" type="presParOf" srcId="{65ECA733-ADFB-4E6C-B6F5-C4FEE890AB86}" destId="{3B009118-9D5B-4224-A73D-BDEA73205A47}" srcOrd="2" destOrd="0" presId="urn:microsoft.com/office/officeart/2005/8/layout/architecture"/>
    <dgm:cxn modelId="{8358459A-7177-4185-9597-6A06CD54F908}" type="presParOf" srcId="{3B009118-9D5B-4224-A73D-BDEA73205A47}" destId="{AC64887D-95E1-4D5A-AA58-50D168FFE850}" srcOrd="0" destOrd="0" presId="urn:microsoft.com/office/officeart/2005/8/layout/architecture"/>
    <dgm:cxn modelId="{1A1263AF-FFF6-4492-91C3-E2FC8DC21A49}" type="presParOf" srcId="{3B009118-9D5B-4224-A73D-BDEA73205A47}" destId="{EAC38685-2784-4F52-86A9-A892130BDD0F}" srcOrd="1" destOrd="0" presId="urn:microsoft.com/office/officeart/2005/8/layout/architecture"/>
    <dgm:cxn modelId="{52D265EC-60A7-4B0C-91B2-D74D240B840B}" type="presParOf" srcId="{65ECA733-ADFB-4E6C-B6F5-C4FEE890AB86}" destId="{3EB8FF82-616A-43F5-81BA-C74EC423CCDA}" srcOrd="3" destOrd="0" presId="urn:microsoft.com/office/officeart/2005/8/layout/architecture"/>
    <dgm:cxn modelId="{FB4BADCB-3050-4966-83F6-E8509211594F}" type="presParOf" srcId="{65ECA733-ADFB-4E6C-B6F5-C4FEE890AB86}" destId="{F752339A-EE23-4A26-80E2-DEB8D22BC45F}" srcOrd="4" destOrd="0" presId="urn:microsoft.com/office/officeart/2005/8/layout/architecture"/>
    <dgm:cxn modelId="{4EB9EA08-293C-4EA4-BCBF-985AD35879FD}" type="presParOf" srcId="{F752339A-EE23-4A26-80E2-DEB8D22BC45F}" destId="{248DE0A0-C58B-40AF-BD24-ABF601D9D9E1}" srcOrd="0" destOrd="0" presId="urn:microsoft.com/office/officeart/2005/8/layout/architecture"/>
    <dgm:cxn modelId="{B52169D6-DDEE-4E76-B4A8-8D04BE35338E}" type="presParOf" srcId="{F752339A-EE23-4A26-80E2-DEB8D22BC45F}" destId="{00ACCB4B-B549-4AE1-8D58-63D486F98B93}" srcOrd="1" destOrd="0" presId="urn:microsoft.com/office/officeart/2005/8/layout/architecture"/>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89FF16-EC4E-44D8-A60D-80495E5451F0}"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en-US"/>
        </a:p>
      </dgm:t>
    </dgm:pt>
    <dgm:pt modelId="{3F7590B9-F67E-4CD7-9F9A-C95669E0F6E4}">
      <dgm:prSet phldrT="[Text]" custT="1"/>
      <dgm:spPr>
        <a:solidFill>
          <a:schemeClr val="accent1"/>
        </a:solidFill>
      </dgm:spPr>
      <dgm:t>
        <a:bodyPr/>
        <a:lstStyle/>
        <a:p>
          <a:r>
            <a:rPr lang="en-US" sz="2600" b="1" dirty="0"/>
            <a:t>Medical and social history</a:t>
          </a:r>
        </a:p>
      </dgm:t>
    </dgm:pt>
    <dgm:pt modelId="{CF7608AC-73BD-4DF3-A16D-75134BB6421C}" type="parTrans" cxnId="{CA83F240-5690-4A75-A632-39BD8FBCFFAC}">
      <dgm:prSet/>
      <dgm:spPr/>
      <dgm:t>
        <a:bodyPr/>
        <a:lstStyle/>
        <a:p>
          <a:endParaRPr lang="en-US"/>
        </a:p>
      </dgm:t>
    </dgm:pt>
    <dgm:pt modelId="{CEEA6E39-4CDE-43D8-BBE0-14337CA8D0A9}" type="sibTrans" cxnId="{CA83F240-5690-4A75-A632-39BD8FBCFFAC}">
      <dgm:prSet/>
      <dgm:spPr>
        <a:ln>
          <a:solidFill>
            <a:schemeClr val="bg2"/>
          </a:solidFill>
        </a:ln>
      </dgm:spPr>
      <dgm:t>
        <a:bodyPr/>
        <a:lstStyle/>
        <a:p>
          <a:endParaRPr lang="en-US"/>
        </a:p>
      </dgm:t>
    </dgm:pt>
    <dgm:pt modelId="{210BFE89-7698-4820-B6BB-03BEA04C2128}">
      <dgm:prSet phldrT="[Text]" custT="1"/>
      <dgm:spPr/>
      <dgm:t>
        <a:bodyPr/>
        <a:lstStyle/>
        <a:p>
          <a:r>
            <a:rPr lang="en-US" sz="2600" b="1" dirty="0"/>
            <a:t>Risk stratification</a:t>
          </a:r>
        </a:p>
      </dgm:t>
    </dgm:pt>
    <dgm:pt modelId="{DD461267-A1C9-4996-8749-F5E8B95B43FE}" type="parTrans" cxnId="{4B7C068E-4F14-4F82-B478-BCCA4583834C}">
      <dgm:prSet/>
      <dgm:spPr/>
      <dgm:t>
        <a:bodyPr/>
        <a:lstStyle/>
        <a:p>
          <a:endParaRPr lang="en-US"/>
        </a:p>
      </dgm:t>
    </dgm:pt>
    <dgm:pt modelId="{73C0994F-9F41-4781-9C0F-12DA7F3DE725}" type="sibTrans" cxnId="{4B7C068E-4F14-4F82-B478-BCCA4583834C}">
      <dgm:prSet/>
      <dgm:spPr/>
      <dgm:t>
        <a:bodyPr/>
        <a:lstStyle/>
        <a:p>
          <a:endParaRPr lang="en-US"/>
        </a:p>
      </dgm:t>
    </dgm:pt>
    <dgm:pt modelId="{D216AB9C-FCAD-4729-86B3-9AD2183D7CF6}">
      <dgm:prSet phldrT="[Text]" custT="1"/>
      <dgm:spPr/>
      <dgm:t>
        <a:bodyPr/>
        <a:lstStyle/>
        <a:p>
          <a:r>
            <a:rPr lang="en-US" sz="2600" b="1" dirty="0"/>
            <a:t>Shared decision-making</a:t>
          </a:r>
        </a:p>
      </dgm:t>
    </dgm:pt>
    <dgm:pt modelId="{034E24E5-5F2D-4873-92C5-ED2D9ECB9120}" type="parTrans" cxnId="{333CF54D-2A04-4A9D-BBB6-DF30F9B2F852}">
      <dgm:prSet/>
      <dgm:spPr/>
      <dgm:t>
        <a:bodyPr/>
        <a:lstStyle/>
        <a:p>
          <a:endParaRPr lang="en-US"/>
        </a:p>
      </dgm:t>
    </dgm:pt>
    <dgm:pt modelId="{A441A44A-381B-42BC-9A34-EA7DAE9438F7}" type="sibTrans" cxnId="{333CF54D-2A04-4A9D-BBB6-DF30F9B2F852}">
      <dgm:prSet/>
      <dgm:spPr/>
      <dgm:t>
        <a:bodyPr/>
        <a:lstStyle/>
        <a:p>
          <a:endParaRPr lang="en-US"/>
        </a:p>
      </dgm:t>
    </dgm:pt>
    <dgm:pt modelId="{DB22187F-5595-4A2C-B904-72E67207756B}">
      <dgm:prSet phldrT="[Text]" custT="1"/>
      <dgm:spPr/>
      <dgm:t>
        <a:bodyPr/>
        <a:lstStyle/>
        <a:p>
          <a:r>
            <a:rPr lang="en-US" sz="2600" b="1" dirty="0"/>
            <a:t>Family health history</a:t>
          </a:r>
        </a:p>
      </dgm:t>
    </dgm:pt>
    <dgm:pt modelId="{3BBE06B4-9CF5-4EFE-8EB3-87AB034D72E6}" type="parTrans" cxnId="{04B7EF14-0986-4252-94F1-CF677B018EF2}">
      <dgm:prSet/>
      <dgm:spPr/>
      <dgm:t>
        <a:bodyPr/>
        <a:lstStyle/>
        <a:p>
          <a:endParaRPr lang="en-US"/>
        </a:p>
      </dgm:t>
    </dgm:pt>
    <dgm:pt modelId="{91222B93-3AA7-4C98-93D0-E99417B43269}" type="sibTrans" cxnId="{04B7EF14-0986-4252-94F1-CF677B018EF2}">
      <dgm:prSet/>
      <dgm:spPr/>
      <dgm:t>
        <a:bodyPr/>
        <a:lstStyle/>
        <a:p>
          <a:endParaRPr lang="en-US"/>
        </a:p>
      </dgm:t>
    </dgm:pt>
    <dgm:pt modelId="{B5EA9F3D-8E78-421E-9FDC-7D98B180B349}" type="pres">
      <dgm:prSet presAssocID="{D489FF16-EC4E-44D8-A60D-80495E5451F0}" presName="Name0" presStyleCnt="0">
        <dgm:presLayoutVars>
          <dgm:chMax val="7"/>
          <dgm:chPref val="7"/>
          <dgm:dir/>
        </dgm:presLayoutVars>
      </dgm:prSet>
      <dgm:spPr/>
    </dgm:pt>
    <dgm:pt modelId="{EE36ED5D-0320-469F-B446-299BC3D014EB}" type="pres">
      <dgm:prSet presAssocID="{D489FF16-EC4E-44D8-A60D-80495E5451F0}" presName="Name1" presStyleCnt="0"/>
      <dgm:spPr/>
    </dgm:pt>
    <dgm:pt modelId="{6CC8B61C-99C2-4DBD-B876-CDD4D75850DF}" type="pres">
      <dgm:prSet presAssocID="{D489FF16-EC4E-44D8-A60D-80495E5451F0}" presName="cycle" presStyleCnt="0"/>
      <dgm:spPr/>
    </dgm:pt>
    <dgm:pt modelId="{35391D24-147D-4148-8041-4FEA13F40702}" type="pres">
      <dgm:prSet presAssocID="{D489FF16-EC4E-44D8-A60D-80495E5451F0}" presName="srcNode" presStyleLbl="node1" presStyleIdx="0" presStyleCnt="4"/>
      <dgm:spPr/>
    </dgm:pt>
    <dgm:pt modelId="{9B83C8A6-9F9A-451D-8BBB-68A7D69E8814}" type="pres">
      <dgm:prSet presAssocID="{D489FF16-EC4E-44D8-A60D-80495E5451F0}" presName="conn" presStyleLbl="parChTrans1D2" presStyleIdx="0" presStyleCnt="1"/>
      <dgm:spPr/>
    </dgm:pt>
    <dgm:pt modelId="{F046EE20-0CA3-4193-A211-CBF14DFA9C01}" type="pres">
      <dgm:prSet presAssocID="{D489FF16-EC4E-44D8-A60D-80495E5451F0}" presName="extraNode" presStyleLbl="node1" presStyleIdx="0" presStyleCnt="4"/>
      <dgm:spPr/>
    </dgm:pt>
    <dgm:pt modelId="{5654947B-FA68-4C39-A3BC-35C6947E4B3B}" type="pres">
      <dgm:prSet presAssocID="{D489FF16-EC4E-44D8-A60D-80495E5451F0}" presName="dstNode" presStyleLbl="node1" presStyleIdx="0" presStyleCnt="4"/>
      <dgm:spPr/>
    </dgm:pt>
    <dgm:pt modelId="{86C401F4-A936-47CA-AE81-1C0BB4AC891A}" type="pres">
      <dgm:prSet presAssocID="{3F7590B9-F67E-4CD7-9F9A-C95669E0F6E4}" presName="text_1" presStyleLbl="node1" presStyleIdx="0" presStyleCnt="4">
        <dgm:presLayoutVars>
          <dgm:bulletEnabled val="1"/>
        </dgm:presLayoutVars>
      </dgm:prSet>
      <dgm:spPr/>
    </dgm:pt>
    <dgm:pt modelId="{C072FAB2-173B-42D3-B3F2-AFFF40F2FCC7}" type="pres">
      <dgm:prSet presAssocID="{3F7590B9-F67E-4CD7-9F9A-C95669E0F6E4}" presName="accent_1" presStyleCnt="0"/>
      <dgm:spPr/>
    </dgm:pt>
    <dgm:pt modelId="{E4910ED9-04A8-4AEC-963D-83BA1D0510B9}" type="pres">
      <dgm:prSet presAssocID="{3F7590B9-F67E-4CD7-9F9A-C95669E0F6E4}" presName="accentRepeatNode" presStyleLbl="solidFgAcc1" presStyleIdx="0" presStyleCnt="4"/>
      <dgm:spPr>
        <a:ln>
          <a:solidFill>
            <a:schemeClr val="accent1"/>
          </a:solidFill>
        </a:ln>
      </dgm:spPr>
    </dgm:pt>
    <dgm:pt modelId="{565B3BF1-9E13-410D-AAF8-F00429693D5D}" type="pres">
      <dgm:prSet presAssocID="{DB22187F-5595-4A2C-B904-72E67207756B}" presName="text_2" presStyleLbl="node1" presStyleIdx="1" presStyleCnt="4">
        <dgm:presLayoutVars>
          <dgm:bulletEnabled val="1"/>
        </dgm:presLayoutVars>
      </dgm:prSet>
      <dgm:spPr/>
    </dgm:pt>
    <dgm:pt modelId="{D2E683E5-F3EC-4CCA-BF44-1A64869707A3}" type="pres">
      <dgm:prSet presAssocID="{DB22187F-5595-4A2C-B904-72E67207756B}" presName="accent_2" presStyleCnt="0"/>
      <dgm:spPr/>
    </dgm:pt>
    <dgm:pt modelId="{EAE1A855-9B9F-4DCE-8D9A-62FB664C6CF1}" type="pres">
      <dgm:prSet presAssocID="{DB22187F-5595-4A2C-B904-72E67207756B}" presName="accentRepeatNode" presStyleLbl="solidFgAcc1" presStyleIdx="1" presStyleCnt="4"/>
      <dgm:spPr/>
    </dgm:pt>
    <dgm:pt modelId="{15BE73EB-23A0-4947-A165-E2E2AACB7D15}" type="pres">
      <dgm:prSet presAssocID="{210BFE89-7698-4820-B6BB-03BEA04C2128}" presName="text_3" presStyleLbl="node1" presStyleIdx="2" presStyleCnt="4">
        <dgm:presLayoutVars>
          <dgm:bulletEnabled val="1"/>
        </dgm:presLayoutVars>
      </dgm:prSet>
      <dgm:spPr/>
    </dgm:pt>
    <dgm:pt modelId="{0EBC98B4-1456-4115-BC62-80890F242E53}" type="pres">
      <dgm:prSet presAssocID="{210BFE89-7698-4820-B6BB-03BEA04C2128}" presName="accent_3" presStyleCnt="0"/>
      <dgm:spPr/>
    </dgm:pt>
    <dgm:pt modelId="{C3337213-4314-4E8A-8C9A-AB20C7BB4694}" type="pres">
      <dgm:prSet presAssocID="{210BFE89-7698-4820-B6BB-03BEA04C2128}" presName="accentRepeatNode" presStyleLbl="solidFgAcc1" presStyleIdx="2" presStyleCnt="4"/>
      <dgm:spPr/>
    </dgm:pt>
    <dgm:pt modelId="{1C458CAF-47A1-4270-B423-33D73FCFA874}" type="pres">
      <dgm:prSet presAssocID="{D216AB9C-FCAD-4729-86B3-9AD2183D7CF6}" presName="text_4" presStyleLbl="node1" presStyleIdx="3" presStyleCnt="4">
        <dgm:presLayoutVars>
          <dgm:bulletEnabled val="1"/>
        </dgm:presLayoutVars>
      </dgm:prSet>
      <dgm:spPr/>
    </dgm:pt>
    <dgm:pt modelId="{EBD6465F-79F3-4D42-9FA5-73A66C7DAC0D}" type="pres">
      <dgm:prSet presAssocID="{D216AB9C-FCAD-4729-86B3-9AD2183D7CF6}" presName="accent_4" presStyleCnt="0"/>
      <dgm:spPr/>
    </dgm:pt>
    <dgm:pt modelId="{0ACF2A49-E71A-4215-9A33-01BEBDDB9986}" type="pres">
      <dgm:prSet presAssocID="{D216AB9C-FCAD-4729-86B3-9AD2183D7CF6}" presName="accentRepeatNode" presStyleLbl="solidFgAcc1" presStyleIdx="3" presStyleCnt="4"/>
      <dgm:spPr/>
    </dgm:pt>
  </dgm:ptLst>
  <dgm:cxnLst>
    <dgm:cxn modelId="{04B7EF14-0986-4252-94F1-CF677B018EF2}" srcId="{D489FF16-EC4E-44D8-A60D-80495E5451F0}" destId="{DB22187F-5595-4A2C-B904-72E67207756B}" srcOrd="1" destOrd="0" parTransId="{3BBE06B4-9CF5-4EFE-8EB3-87AB034D72E6}" sibTransId="{91222B93-3AA7-4C98-93D0-E99417B43269}"/>
    <dgm:cxn modelId="{F91E4B18-6B8B-4D77-ADCF-D44541F7D0FD}" type="presOf" srcId="{210BFE89-7698-4820-B6BB-03BEA04C2128}" destId="{15BE73EB-23A0-4947-A165-E2E2AACB7D15}" srcOrd="0" destOrd="0" presId="urn:microsoft.com/office/officeart/2008/layout/VerticalCurvedList"/>
    <dgm:cxn modelId="{CA83F240-5690-4A75-A632-39BD8FBCFFAC}" srcId="{D489FF16-EC4E-44D8-A60D-80495E5451F0}" destId="{3F7590B9-F67E-4CD7-9F9A-C95669E0F6E4}" srcOrd="0" destOrd="0" parTransId="{CF7608AC-73BD-4DF3-A16D-75134BB6421C}" sibTransId="{CEEA6E39-4CDE-43D8-BBE0-14337CA8D0A9}"/>
    <dgm:cxn modelId="{1DD4025C-6871-46C4-997A-FC6B378C83DC}" type="presOf" srcId="{D489FF16-EC4E-44D8-A60D-80495E5451F0}" destId="{B5EA9F3D-8E78-421E-9FDC-7D98B180B349}" srcOrd="0" destOrd="0" presId="urn:microsoft.com/office/officeart/2008/layout/VerticalCurvedList"/>
    <dgm:cxn modelId="{4336074B-C931-4A67-BC77-8F0046F0681A}" type="presOf" srcId="{3F7590B9-F67E-4CD7-9F9A-C95669E0F6E4}" destId="{86C401F4-A936-47CA-AE81-1C0BB4AC891A}" srcOrd="0" destOrd="0" presId="urn:microsoft.com/office/officeart/2008/layout/VerticalCurvedList"/>
    <dgm:cxn modelId="{333CF54D-2A04-4A9D-BBB6-DF30F9B2F852}" srcId="{D489FF16-EC4E-44D8-A60D-80495E5451F0}" destId="{D216AB9C-FCAD-4729-86B3-9AD2183D7CF6}" srcOrd="3" destOrd="0" parTransId="{034E24E5-5F2D-4873-92C5-ED2D9ECB9120}" sibTransId="{A441A44A-381B-42BC-9A34-EA7DAE9438F7}"/>
    <dgm:cxn modelId="{52205882-36BF-414C-ADD3-B576402DD108}" type="presOf" srcId="{D216AB9C-FCAD-4729-86B3-9AD2183D7CF6}" destId="{1C458CAF-47A1-4270-B423-33D73FCFA874}" srcOrd="0" destOrd="0" presId="urn:microsoft.com/office/officeart/2008/layout/VerticalCurvedList"/>
    <dgm:cxn modelId="{4B7C068E-4F14-4F82-B478-BCCA4583834C}" srcId="{D489FF16-EC4E-44D8-A60D-80495E5451F0}" destId="{210BFE89-7698-4820-B6BB-03BEA04C2128}" srcOrd="2" destOrd="0" parTransId="{DD461267-A1C9-4996-8749-F5E8B95B43FE}" sibTransId="{73C0994F-9F41-4781-9C0F-12DA7F3DE725}"/>
    <dgm:cxn modelId="{D8E6839F-82DF-4AD8-8062-C4F74FE9D322}" type="presOf" srcId="{CEEA6E39-4CDE-43D8-BBE0-14337CA8D0A9}" destId="{9B83C8A6-9F9A-451D-8BBB-68A7D69E8814}" srcOrd="0" destOrd="0" presId="urn:microsoft.com/office/officeart/2008/layout/VerticalCurvedList"/>
    <dgm:cxn modelId="{DA76BAB6-F7C6-4BA3-80C4-2EE2FCA8CCEA}" type="presOf" srcId="{DB22187F-5595-4A2C-B904-72E67207756B}" destId="{565B3BF1-9E13-410D-AAF8-F00429693D5D}" srcOrd="0" destOrd="0" presId="urn:microsoft.com/office/officeart/2008/layout/VerticalCurvedList"/>
    <dgm:cxn modelId="{BFD7286E-7801-439D-9AC5-C58FB95E4023}" type="presParOf" srcId="{B5EA9F3D-8E78-421E-9FDC-7D98B180B349}" destId="{EE36ED5D-0320-469F-B446-299BC3D014EB}" srcOrd="0" destOrd="0" presId="urn:microsoft.com/office/officeart/2008/layout/VerticalCurvedList"/>
    <dgm:cxn modelId="{D585A67F-6BDE-4954-97A3-2E75E1C88121}" type="presParOf" srcId="{EE36ED5D-0320-469F-B446-299BC3D014EB}" destId="{6CC8B61C-99C2-4DBD-B876-CDD4D75850DF}" srcOrd="0" destOrd="0" presId="urn:microsoft.com/office/officeart/2008/layout/VerticalCurvedList"/>
    <dgm:cxn modelId="{1DB35243-1C1B-4A2F-AC0C-9FB7AF4985FB}" type="presParOf" srcId="{6CC8B61C-99C2-4DBD-B876-CDD4D75850DF}" destId="{35391D24-147D-4148-8041-4FEA13F40702}" srcOrd="0" destOrd="0" presId="urn:microsoft.com/office/officeart/2008/layout/VerticalCurvedList"/>
    <dgm:cxn modelId="{B0177540-2852-4AB0-9229-C7BA72D77EAA}" type="presParOf" srcId="{6CC8B61C-99C2-4DBD-B876-CDD4D75850DF}" destId="{9B83C8A6-9F9A-451D-8BBB-68A7D69E8814}" srcOrd="1" destOrd="0" presId="urn:microsoft.com/office/officeart/2008/layout/VerticalCurvedList"/>
    <dgm:cxn modelId="{06A9B022-D9CC-40D7-89C2-C4DAAD69D9AB}" type="presParOf" srcId="{6CC8B61C-99C2-4DBD-B876-CDD4D75850DF}" destId="{F046EE20-0CA3-4193-A211-CBF14DFA9C01}" srcOrd="2" destOrd="0" presId="urn:microsoft.com/office/officeart/2008/layout/VerticalCurvedList"/>
    <dgm:cxn modelId="{70E50241-20DA-4AC4-9EEF-7A5ACBF9B131}" type="presParOf" srcId="{6CC8B61C-99C2-4DBD-B876-CDD4D75850DF}" destId="{5654947B-FA68-4C39-A3BC-35C6947E4B3B}" srcOrd="3" destOrd="0" presId="urn:microsoft.com/office/officeart/2008/layout/VerticalCurvedList"/>
    <dgm:cxn modelId="{2AABE783-87E7-4E6E-B55F-4D6874DFAC9A}" type="presParOf" srcId="{EE36ED5D-0320-469F-B446-299BC3D014EB}" destId="{86C401F4-A936-47CA-AE81-1C0BB4AC891A}" srcOrd="1" destOrd="0" presId="urn:microsoft.com/office/officeart/2008/layout/VerticalCurvedList"/>
    <dgm:cxn modelId="{1EA9ECFB-110A-46A1-A692-DEA26F6F24FF}" type="presParOf" srcId="{EE36ED5D-0320-469F-B446-299BC3D014EB}" destId="{C072FAB2-173B-42D3-B3F2-AFFF40F2FCC7}" srcOrd="2" destOrd="0" presId="urn:microsoft.com/office/officeart/2008/layout/VerticalCurvedList"/>
    <dgm:cxn modelId="{9F0EE746-2690-4FD8-85FA-CBDF59B84F0E}" type="presParOf" srcId="{C072FAB2-173B-42D3-B3F2-AFFF40F2FCC7}" destId="{E4910ED9-04A8-4AEC-963D-83BA1D0510B9}" srcOrd="0" destOrd="0" presId="urn:microsoft.com/office/officeart/2008/layout/VerticalCurvedList"/>
    <dgm:cxn modelId="{36DA5059-80E1-40AD-B917-C2BEEE0BE60F}" type="presParOf" srcId="{EE36ED5D-0320-469F-B446-299BC3D014EB}" destId="{565B3BF1-9E13-410D-AAF8-F00429693D5D}" srcOrd="3" destOrd="0" presId="urn:microsoft.com/office/officeart/2008/layout/VerticalCurvedList"/>
    <dgm:cxn modelId="{C670C7A5-8336-46FC-B044-A2B382157A40}" type="presParOf" srcId="{EE36ED5D-0320-469F-B446-299BC3D014EB}" destId="{D2E683E5-F3EC-4CCA-BF44-1A64869707A3}" srcOrd="4" destOrd="0" presId="urn:microsoft.com/office/officeart/2008/layout/VerticalCurvedList"/>
    <dgm:cxn modelId="{38EAD3EA-38F1-4C3E-9448-974C529BF3CC}" type="presParOf" srcId="{D2E683E5-F3EC-4CCA-BF44-1A64869707A3}" destId="{EAE1A855-9B9F-4DCE-8D9A-62FB664C6CF1}" srcOrd="0" destOrd="0" presId="urn:microsoft.com/office/officeart/2008/layout/VerticalCurvedList"/>
    <dgm:cxn modelId="{C3119B0C-5A00-44B4-BC2B-187E65405D24}" type="presParOf" srcId="{EE36ED5D-0320-469F-B446-299BC3D014EB}" destId="{15BE73EB-23A0-4947-A165-E2E2AACB7D15}" srcOrd="5" destOrd="0" presId="urn:microsoft.com/office/officeart/2008/layout/VerticalCurvedList"/>
    <dgm:cxn modelId="{336F378E-0F8B-4B6E-92BD-BCE5E656604F}" type="presParOf" srcId="{EE36ED5D-0320-469F-B446-299BC3D014EB}" destId="{0EBC98B4-1456-4115-BC62-80890F242E53}" srcOrd="6" destOrd="0" presId="urn:microsoft.com/office/officeart/2008/layout/VerticalCurvedList"/>
    <dgm:cxn modelId="{654F7AA8-6303-465C-B199-63D7D23A618C}" type="presParOf" srcId="{0EBC98B4-1456-4115-BC62-80890F242E53}" destId="{C3337213-4314-4E8A-8C9A-AB20C7BB4694}" srcOrd="0" destOrd="0" presId="urn:microsoft.com/office/officeart/2008/layout/VerticalCurvedList"/>
    <dgm:cxn modelId="{C8928E0E-51BF-4C66-9E65-08A62997091E}" type="presParOf" srcId="{EE36ED5D-0320-469F-B446-299BC3D014EB}" destId="{1C458CAF-47A1-4270-B423-33D73FCFA874}" srcOrd="7" destOrd="0" presId="urn:microsoft.com/office/officeart/2008/layout/VerticalCurvedList"/>
    <dgm:cxn modelId="{8BD91E65-C194-418C-A24B-C5377E9E55ED}" type="presParOf" srcId="{EE36ED5D-0320-469F-B446-299BC3D014EB}" destId="{EBD6465F-79F3-4D42-9FA5-73A66C7DAC0D}" srcOrd="8" destOrd="0" presId="urn:microsoft.com/office/officeart/2008/layout/VerticalCurvedList"/>
    <dgm:cxn modelId="{A82DD5E9-AD9B-481E-9831-437AB383705C}" type="presParOf" srcId="{EBD6465F-79F3-4D42-9FA5-73A66C7DAC0D}" destId="{0ACF2A49-E71A-4215-9A33-01BEBDDB9986}"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ADD3F69-5BAF-4EB1-8755-BCDB9E675888}"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E28DCE26-21C6-4293-96E2-813C51B237CC}">
      <dgm:prSet phldrT="[Text]"/>
      <dgm:spPr/>
      <dgm:t>
        <a:bodyPr/>
        <a:lstStyle/>
        <a:p>
          <a:r>
            <a:rPr lang="en-US" b="1" dirty="0">
              <a:latin typeface="Calibri" panose="020F0502020204030204" pitchFamily="34" charset="0"/>
              <a:cs typeface="Calibri" panose="020F0502020204030204" pitchFamily="34" charset="0"/>
            </a:rPr>
            <a:t>Organ Inventory</a:t>
          </a:r>
        </a:p>
      </dgm:t>
    </dgm:pt>
    <dgm:pt modelId="{BA785D71-7B54-4BB0-8C38-FF4B88B35F62}" type="parTrans" cxnId="{4A17DF58-9F4E-4C4F-A7C8-FB44F4009691}">
      <dgm:prSet/>
      <dgm:spPr/>
      <dgm:t>
        <a:bodyPr/>
        <a:lstStyle/>
        <a:p>
          <a:endParaRPr lang="en-US" b="1"/>
        </a:p>
      </dgm:t>
    </dgm:pt>
    <dgm:pt modelId="{943B0822-91D3-4A37-A5AC-380EB92B116A}" type="sibTrans" cxnId="{4A17DF58-9F4E-4C4F-A7C8-FB44F4009691}">
      <dgm:prSet/>
      <dgm:spPr/>
      <dgm:t>
        <a:bodyPr/>
        <a:lstStyle/>
        <a:p>
          <a:endParaRPr lang="en-US" b="1"/>
        </a:p>
      </dgm:t>
    </dgm:pt>
    <dgm:pt modelId="{D705DD86-1FD0-4A2B-A83E-B5B2E38FFAAE}">
      <dgm:prSet phldrT="[Text]"/>
      <dgm:spPr/>
      <dgm:t>
        <a:bodyPr/>
        <a:lstStyle/>
        <a:p>
          <a:r>
            <a:rPr lang="en-US" b="1" dirty="0"/>
            <a:t>Difficult Conversations</a:t>
          </a:r>
        </a:p>
      </dgm:t>
    </dgm:pt>
    <dgm:pt modelId="{1FC7555C-F7EA-44CD-AED1-A43513AB99F6}" type="parTrans" cxnId="{7C5DCC44-2D66-4CAA-98FB-EF6D283007FE}">
      <dgm:prSet/>
      <dgm:spPr/>
      <dgm:t>
        <a:bodyPr/>
        <a:lstStyle/>
        <a:p>
          <a:endParaRPr lang="en-US" b="1"/>
        </a:p>
      </dgm:t>
    </dgm:pt>
    <dgm:pt modelId="{64FF2C2D-7BF6-4AC1-8699-873EBDCB1349}" type="sibTrans" cxnId="{7C5DCC44-2D66-4CAA-98FB-EF6D283007FE}">
      <dgm:prSet/>
      <dgm:spPr/>
      <dgm:t>
        <a:bodyPr/>
        <a:lstStyle/>
        <a:p>
          <a:endParaRPr lang="en-US" b="1"/>
        </a:p>
      </dgm:t>
    </dgm:pt>
    <dgm:pt modelId="{7240B13D-9467-4AD1-B725-42E42680A958}">
      <dgm:prSet phldrT="[Text]"/>
      <dgm:spPr/>
      <dgm:t>
        <a:bodyPr/>
        <a:lstStyle/>
        <a:p>
          <a:pPr>
            <a:spcAft>
              <a:spcPts val="0"/>
            </a:spcAft>
          </a:pPr>
          <a:r>
            <a:rPr lang="en-US" b="1" dirty="0"/>
            <a:t>Patient </a:t>
          </a:r>
        </a:p>
        <a:p>
          <a:pPr>
            <a:spcAft>
              <a:spcPts val="0"/>
            </a:spcAft>
          </a:pPr>
          <a:r>
            <a:rPr lang="en-US" b="1" dirty="0"/>
            <a:t>Feels Safe</a:t>
          </a:r>
        </a:p>
      </dgm:t>
    </dgm:pt>
    <dgm:pt modelId="{3582F458-001C-4486-8490-AA800894AD92}" type="parTrans" cxnId="{46468A85-AADA-460D-AC1B-92AFC0331FE0}">
      <dgm:prSet/>
      <dgm:spPr/>
      <dgm:t>
        <a:bodyPr/>
        <a:lstStyle/>
        <a:p>
          <a:endParaRPr lang="en-US" b="1"/>
        </a:p>
      </dgm:t>
    </dgm:pt>
    <dgm:pt modelId="{4AC4C3B3-853E-4398-A1C7-71714DEB88F1}" type="sibTrans" cxnId="{46468A85-AADA-460D-AC1B-92AFC0331FE0}">
      <dgm:prSet/>
      <dgm:spPr/>
      <dgm:t>
        <a:bodyPr/>
        <a:lstStyle/>
        <a:p>
          <a:endParaRPr lang="en-US" b="1"/>
        </a:p>
      </dgm:t>
    </dgm:pt>
    <dgm:pt modelId="{F3E401F1-C146-40FA-9CD4-43199EE88CD2}" type="pres">
      <dgm:prSet presAssocID="{6ADD3F69-5BAF-4EB1-8755-BCDB9E675888}" presName="diagram" presStyleCnt="0">
        <dgm:presLayoutVars>
          <dgm:dir/>
          <dgm:resizeHandles val="exact"/>
        </dgm:presLayoutVars>
      </dgm:prSet>
      <dgm:spPr/>
    </dgm:pt>
    <dgm:pt modelId="{D93425CF-CDB4-41E7-9848-44E793267F1F}" type="pres">
      <dgm:prSet presAssocID="{E28DCE26-21C6-4293-96E2-813C51B237CC}" presName="node" presStyleLbl="node1" presStyleIdx="0" presStyleCnt="3">
        <dgm:presLayoutVars>
          <dgm:bulletEnabled val="1"/>
        </dgm:presLayoutVars>
      </dgm:prSet>
      <dgm:spPr/>
    </dgm:pt>
    <dgm:pt modelId="{E75BF10C-B45C-4FF5-9E6F-462DF3E577DF}" type="pres">
      <dgm:prSet presAssocID="{943B0822-91D3-4A37-A5AC-380EB92B116A}" presName="sibTrans" presStyleCnt="0"/>
      <dgm:spPr/>
    </dgm:pt>
    <dgm:pt modelId="{EC44D6BB-CED8-4CD0-8AA6-2C309D501E49}" type="pres">
      <dgm:prSet presAssocID="{D705DD86-1FD0-4A2B-A83E-B5B2E38FFAAE}" presName="node" presStyleLbl="node1" presStyleIdx="1" presStyleCnt="3">
        <dgm:presLayoutVars>
          <dgm:bulletEnabled val="1"/>
        </dgm:presLayoutVars>
      </dgm:prSet>
      <dgm:spPr/>
    </dgm:pt>
    <dgm:pt modelId="{336B4509-CE6F-43C6-9941-6D7C66139498}" type="pres">
      <dgm:prSet presAssocID="{64FF2C2D-7BF6-4AC1-8699-873EBDCB1349}" presName="sibTrans" presStyleCnt="0"/>
      <dgm:spPr/>
    </dgm:pt>
    <dgm:pt modelId="{9C4D2605-66CE-4322-AF78-0C2ACAEF2779}" type="pres">
      <dgm:prSet presAssocID="{7240B13D-9467-4AD1-B725-42E42680A958}" presName="node" presStyleLbl="node1" presStyleIdx="2" presStyleCnt="3">
        <dgm:presLayoutVars>
          <dgm:bulletEnabled val="1"/>
        </dgm:presLayoutVars>
      </dgm:prSet>
      <dgm:spPr/>
    </dgm:pt>
  </dgm:ptLst>
  <dgm:cxnLst>
    <dgm:cxn modelId="{7C5DCC44-2D66-4CAA-98FB-EF6D283007FE}" srcId="{6ADD3F69-5BAF-4EB1-8755-BCDB9E675888}" destId="{D705DD86-1FD0-4A2B-A83E-B5B2E38FFAAE}" srcOrd="1" destOrd="0" parTransId="{1FC7555C-F7EA-44CD-AED1-A43513AB99F6}" sibTransId="{64FF2C2D-7BF6-4AC1-8699-873EBDCB1349}"/>
    <dgm:cxn modelId="{F5571A74-7B70-46AC-8BC0-5BB8217E5708}" type="presOf" srcId="{D705DD86-1FD0-4A2B-A83E-B5B2E38FFAAE}" destId="{EC44D6BB-CED8-4CD0-8AA6-2C309D501E49}" srcOrd="0" destOrd="0" presId="urn:microsoft.com/office/officeart/2005/8/layout/default"/>
    <dgm:cxn modelId="{4A17DF58-9F4E-4C4F-A7C8-FB44F4009691}" srcId="{6ADD3F69-5BAF-4EB1-8755-BCDB9E675888}" destId="{E28DCE26-21C6-4293-96E2-813C51B237CC}" srcOrd="0" destOrd="0" parTransId="{BA785D71-7B54-4BB0-8C38-FF4B88B35F62}" sibTransId="{943B0822-91D3-4A37-A5AC-380EB92B116A}"/>
    <dgm:cxn modelId="{46468A85-AADA-460D-AC1B-92AFC0331FE0}" srcId="{6ADD3F69-5BAF-4EB1-8755-BCDB9E675888}" destId="{7240B13D-9467-4AD1-B725-42E42680A958}" srcOrd="2" destOrd="0" parTransId="{3582F458-001C-4486-8490-AA800894AD92}" sibTransId="{4AC4C3B3-853E-4398-A1C7-71714DEB88F1}"/>
    <dgm:cxn modelId="{9C7904A4-9C48-4FB8-8430-46DE9A0029BE}" type="presOf" srcId="{7240B13D-9467-4AD1-B725-42E42680A958}" destId="{9C4D2605-66CE-4322-AF78-0C2ACAEF2779}" srcOrd="0" destOrd="0" presId="urn:microsoft.com/office/officeart/2005/8/layout/default"/>
    <dgm:cxn modelId="{F800A3F2-1A46-4C2E-934C-952D358E2D85}" type="presOf" srcId="{E28DCE26-21C6-4293-96E2-813C51B237CC}" destId="{D93425CF-CDB4-41E7-9848-44E793267F1F}" srcOrd="0" destOrd="0" presId="urn:microsoft.com/office/officeart/2005/8/layout/default"/>
    <dgm:cxn modelId="{E16EC9F2-25D9-4159-8F8B-EBEB65FEE970}" type="presOf" srcId="{6ADD3F69-5BAF-4EB1-8755-BCDB9E675888}" destId="{F3E401F1-C146-40FA-9CD4-43199EE88CD2}" srcOrd="0" destOrd="0" presId="urn:microsoft.com/office/officeart/2005/8/layout/default"/>
    <dgm:cxn modelId="{55B37B87-A1AB-4E11-8CC5-A0F5A3201D98}" type="presParOf" srcId="{F3E401F1-C146-40FA-9CD4-43199EE88CD2}" destId="{D93425CF-CDB4-41E7-9848-44E793267F1F}" srcOrd="0" destOrd="0" presId="urn:microsoft.com/office/officeart/2005/8/layout/default"/>
    <dgm:cxn modelId="{B14BE520-F182-4353-8C21-8D9C78010008}" type="presParOf" srcId="{F3E401F1-C146-40FA-9CD4-43199EE88CD2}" destId="{E75BF10C-B45C-4FF5-9E6F-462DF3E577DF}" srcOrd="1" destOrd="0" presId="urn:microsoft.com/office/officeart/2005/8/layout/default"/>
    <dgm:cxn modelId="{F9C96B99-544D-42F6-89CB-0FF685AD6D63}" type="presParOf" srcId="{F3E401F1-C146-40FA-9CD4-43199EE88CD2}" destId="{EC44D6BB-CED8-4CD0-8AA6-2C309D501E49}" srcOrd="2" destOrd="0" presId="urn:microsoft.com/office/officeart/2005/8/layout/default"/>
    <dgm:cxn modelId="{88DDBF3A-821A-4BB9-B5C2-F5554DFD7C7D}" type="presParOf" srcId="{F3E401F1-C146-40FA-9CD4-43199EE88CD2}" destId="{336B4509-CE6F-43C6-9941-6D7C66139498}" srcOrd="3" destOrd="0" presId="urn:microsoft.com/office/officeart/2005/8/layout/default"/>
    <dgm:cxn modelId="{C9B4CBA4-7584-4779-BEFF-A451B7E9C377}" type="presParOf" srcId="{F3E401F1-C146-40FA-9CD4-43199EE88CD2}" destId="{9C4D2605-66CE-4322-AF78-0C2ACAEF2779}"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E6DF91-2F21-4D8C-ACFE-F1CD00D4208B}" type="doc">
      <dgm:prSet loTypeId="urn:microsoft.com/office/officeart/2005/8/layout/cycle5" loCatId="cycle" qsTypeId="urn:microsoft.com/office/officeart/2005/8/quickstyle/simple1" qsCatId="simple" csTypeId="urn:microsoft.com/office/officeart/2005/8/colors/colorful1" csCatId="colorful" phldr="1"/>
      <dgm:spPr/>
      <dgm:t>
        <a:bodyPr/>
        <a:lstStyle/>
        <a:p>
          <a:endParaRPr lang="en-US"/>
        </a:p>
      </dgm:t>
    </dgm:pt>
    <dgm:pt modelId="{B68DB0CF-432B-44EB-A68C-A02FACED4471}">
      <dgm:prSet phldrT="[Text]" custT="1"/>
      <dgm:spPr>
        <a:solidFill>
          <a:schemeClr val="accent1"/>
        </a:solidFill>
      </dgm:spPr>
      <dgm:t>
        <a:bodyPr/>
        <a:lstStyle/>
        <a:p>
          <a:r>
            <a:rPr lang="en-US" sz="2000" b="1" dirty="0">
              <a:latin typeface="Calibri" panose="020F0502020204030204" pitchFamily="34" charset="0"/>
              <a:cs typeface="Calibri" panose="020F0502020204030204" pitchFamily="34" charset="0"/>
            </a:rPr>
            <a:t>Empower Your Patient With Shared Decision-making</a:t>
          </a:r>
        </a:p>
      </dgm:t>
    </dgm:pt>
    <dgm:pt modelId="{4B6384E5-F44C-4AD5-8D0E-B572A09BA12C}" type="parTrans" cxnId="{2EAD4CDC-EA70-440D-BC8E-81A35062619B}">
      <dgm:prSet/>
      <dgm:spPr/>
      <dgm:t>
        <a:bodyPr/>
        <a:lstStyle/>
        <a:p>
          <a:endParaRPr lang="en-US" sz="2000">
            <a:latin typeface="Calibri" panose="020F0502020204030204" pitchFamily="34" charset="0"/>
            <a:cs typeface="Calibri" panose="020F0502020204030204" pitchFamily="34" charset="0"/>
          </a:endParaRPr>
        </a:p>
      </dgm:t>
    </dgm:pt>
    <dgm:pt modelId="{7FCEBF53-3DF2-4CF7-8678-AE82A27D4DC7}" type="sibTrans" cxnId="{2EAD4CDC-EA70-440D-BC8E-81A35062619B}">
      <dgm:prSet/>
      <dgm:spPr>
        <a:ln w="28575">
          <a:solidFill>
            <a:schemeClr val="accent1"/>
          </a:solidFill>
          <a:headEnd type="none" w="med" len="med"/>
          <a:tailEnd type="triangle" w="med" len="med"/>
        </a:ln>
      </dgm:spPr>
      <dgm:t>
        <a:bodyPr/>
        <a:lstStyle/>
        <a:p>
          <a:endParaRPr lang="en-US" sz="2000">
            <a:latin typeface="Calibri" panose="020F0502020204030204" pitchFamily="34" charset="0"/>
            <a:cs typeface="Calibri" panose="020F0502020204030204" pitchFamily="34" charset="0"/>
          </a:endParaRPr>
        </a:p>
      </dgm:t>
    </dgm:pt>
    <dgm:pt modelId="{4C5B8D85-3F2D-4A82-995A-ACC008BA5FD5}">
      <dgm:prSet custT="1"/>
      <dgm:spPr/>
      <dgm:t>
        <a:bodyPr/>
        <a:lstStyle/>
        <a:p>
          <a:r>
            <a:rPr lang="en-US" sz="2000" b="1" dirty="0">
              <a:latin typeface="Calibri" panose="020F0502020204030204" pitchFamily="34" charset="0"/>
              <a:cs typeface="Calibri" panose="020F0502020204030204" pitchFamily="34" charset="0"/>
            </a:rPr>
            <a:t>Build Your Care Plan With a Harm Reduction Lens</a:t>
          </a:r>
        </a:p>
      </dgm:t>
    </dgm:pt>
    <dgm:pt modelId="{824581C7-DB57-419B-AF91-417F752EFF2A}" type="parTrans" cxnId="{84A4CCB0-0340-479D-8F2B-B24E0985F307}">
      <dgm:prSet/>
      <dgm:spPr/>
      <dgm:t>
        <a:bodyPr/>
        <a:lstStyle/>
        <a:p>
          <a:endParaRPr lang="en-US" sz="2000">
            <a:latin typeface="Calibri" panose="020F0502020204030204" pitchFamily="34" charset="0"/>
            <a:cs typeface="Calibri" panose="020F0502020204030204" pitchFamily="34" charset="0"/>
          </a:endParaRPr>
        </a:p>
      </dgm:t>
    </dgm:pt>
    <dgm:pt modelId="{0E3B0255-DACF-4E3A-B8B7-180DB1ED5E7E}" type="sibTrans" cxnId="{84A4CCB0-0340-479D-8F2B-B24E0985F307}">
      <dgm:prSet/>
      <dgm:spPr>
        <a:ln w="28575">
          <a:solidFill>
            <a:schemeClr val="accent3"/>
          </a:solidFill>
          <a:headEnd type="none" w="med" len="med"/>
          <a:tailEnd type="triangle" w="med" len="med"/>
        </a:ln>
      </dgm:spPr>
      <dgm:t>
        <a:bodyPr/>
        <a:lstStyle/>
        <a:p>
          <a:endParaRPr lang="en-US" sz="2000">
            <a:latin typeface="Calibri" panose="020F0502020204030204" pitchFamily="34" charset="0"/>
            <a:cs typeface="Calibri" panose="020F0502020204030204" pitchFamily="34" charset="0"/>
          </a:endParaRPr>
        </a:p>
      </dgm:t>
    </dgm:pt>
    <dgm:pt modelId="{0E46C605-A620-47C1-97A0-B0A3C26F35A8}">
      <dgm:prSet custT="1"/>
      <dgm:spPr/>
      <dgm:t>
        <a:bodyPr/>
        <a:lstStyle/>
        <a:p>
          <a:r>
            <a:rPr lang="en-US" sz="2000" b="1" dirty="0">
              <a:solidFill>
                <a:schemeClr val="bg1"/>
              </a:solidFill>
              <a:latin typeface="Calibri" panose="020F0502020204030204" pitchFamily="34" charset="0"/>
              <a:cs typeface="Calibri" panose="020F0502020204030204" pitchFamily="34" charset="0"/>
            </a:rPr>
            <a:t>Revisit Care Plan With Patient Periodically</a:t>
          </a:r>
        </a:p>
      </dgm:t>
    </dgm:pt>
    <dgm:pt modelId="{21CEDBF6-CC1A-4449-A3AE-B2E0086762E0}" type="parTrans" cxnId="{85611D83-A557-43C0-B58A-D5404FDA0BF4}">
      <dgm:prSet/>
      <dgm:spPr/>
      <dgm:t>
        <a:bodyPr/>
        <a:lstStyle/>
        <a:p>
          <a:endParaRPr lang="en-US" sz="2000">
            <a:latin typeface="Calibri" panose="020F0502020204030204" pitchFamily="34" charset="0"/>
            <a:cs typeface="Calibri" panose="020F0502020204030204" pitchFamily="34" charset="0"/>
          </a:endParaRPr>
        </a:p>
      </dgm:t>
    </dgm:pt>
    <dgm:pt modelId="{F17EB1D1-6D08-4DC8-9992-B4BF1B29A05C}" type="sibTrans" cxnId="{85611D83-A557-43C0-B58A-D5404FDA0BF4}">
      <dgm:prSet/>
      <dgm:spPr>
        <a:ln w="28575">
          <a:solidFill>
            <a:schemeClr val="accent5"/>
          </a:solidFill>
          <a:headEnd type="none" w="med" len="med"/>
          <a:tailEnd type="triangle" w="med" len="med"/>
        </a:ln>
      </dgm:spPr>
      <dgm:t>
        <a:bodyPr/>
        <a:lstStyle/>
        <a:p>
          <a:endParaRPr lang="en-US" sz="2000">
            <a:latin typeface="Calibri" panose="020F0502020204030204" pitchFamily="34" charset="0"/>
            <a:cs typeface="Calibri" panose="020F0502020204030204" pitchFamily="34" charset="0"/>
          </a:endParaRPr>
        </a:p>
      </dgm:t>
    </dgm:pt>
    <dgm:pt modelId="{12C225C9-B74D-4C96-8376-DC33162F8393}">
      <dgm:prSet custT="1"/>
      <dgm:spPr/>
      <dgm:t>
        <a:bodyPr/>
        <a:lstStyle/>
        <a:p>
          <a:r>
            <a:rPr lang="en-US" sz="2000" b="1" dirty="0">
              <a:latin typeface="Calibri" panose="020F0502020204030204" pitchFamily="34" charset="0"/>
              <a:cs typeface="Calibri" panose="020F0502020204030204" pitchFamily="34" charset="0"/>
            </a:rPr>
            <a:t>Present Your Care Plan to Your Patient</a:t>
          </a:r>
        </a:p>
      </dgm:t>
    </dgm:pt>
    <dgm:pt modelId="{6307E679-0E83-4DC5-8C6A-B08AD8E6EFC0}" type="parTrans" cxnId="{16347B90-4F74-46EC-B03C-9BFEFBB6EEB0}">
      <dgm:prSet/>
      <dgm:spPr/>
      <dgm:t>
        <a:bodyPr/>
        <a:lstStyle/>
        <a:p>
          <a:endParaRPr lang="en-US" sz="2000">
            <a:latin typeface="Calibri" panose="020F0502020204030204" pitchFamily="34" charset="0"/>
            <a:cs typeface="Calibri" panose="020F0502020204030204" pitchFamily="34" charset="0"/>
          </a:endParaRPr>
        </a:p>
      </dgm:t>
    </dgm:pt>
    <dgm:pt modelId="{E8D6E5FC-BA9A-45D1-A47D-5C2B9C8D20E0}" type="sibTrans" cxnId="{16347B90-4F74-46EC-B03C-9BFEFBB6EEB0}">
      <dgm:prSet/>
      <dgm:spPr>
        <a:ln w="28575">
          <a:solidFill>
            <a:schemeClr val="accent4"/>
          </a:solidFill>
          <a:headEnd type="none" w="med" len="med"/>
          <a:tailEnd type="triangle" w="med" len="med"/>
        </a:ln>
      </dgm:spPr>
      <dgm:t>
        <a:bodyPr/>
        <a:lstStyle/>
        <a:p>
          <a:endParaRPr lang="en-US" sz="2000">
            <a:latin typeface="Calibri" panose="020F0502020204030204" pitchFamily="34" charset="0"/>
            <a:cs typeface="Calibri" panose="020F0502020204030204" pitchFamily="34" charset="0"/>
          </a:endParaRPr>
        </a:p>
      </dgm:t>
    </dgm:pt>
    <dgm:pt modelId="{F8C76C00-8ECD-480A-A66A-953D5B96FAD5}" type="pres">
      <dgm:prSet presAssocID="{87E6DF91-2F21-4D8C-ACFE-F1CD00D4208B}" presName="cycle" presStyleCnt="0">
        <dgm:presLayoutVars>
          <dgm:dir/>
          <dgm:resizeHandles val="exact"/>
        </dgm:presLayoutVars>
      </dgm:prSet>
      <dgm:spPr/>
    </dgm:pt>
    <dgm:pt modelId="{78C29528-023C-434E-90E8-766D4CD818DD}" type="pres">
      <dgm:prSet presAssocID="{B68DB0CF-432B-44EB-A68C-A02FACED4471}" presName="node" presStyleLbl="node1" presStyleIdx="0" presStyleCnt="4" custScaleX="140278">
        <dgm:presLayoutVars>
          <dgm:bulletEnabled val="1"/>
        </dgm:presLayoutVars>
      </dgm:prSet>
      <dgm:spPr/>
    </dgm:pt>
    <dgm:pt modelId="{01278D14-5694-4BEB-AE92-C4783E4F5A0C}" type="pres">
      <dgm:prSet presAssocID="{B68DB0CF-432B-44EB-A68C-A02FACED4471}" presName="spNode" presStyleCnt="0"/>
      <dgm:spPr/>
    </dgm:pt>
    <dgm:pt modelId="{5447212F-3F9A-4BE5-B2DA-FC81E305267D}" type="pres">
      <dgm:prSet presAssocID="{7FCEBF53-3DF2-4CF7-8678-AE82A27D4DC7}" presName="sibTrans" presStyleLbl="sibTrans1D1" presStyleIdx="0" presStyleCnt="4"/>
      <dgm:spPr/>
    </dgm:pt>
    <dgm:pt modelId="{8CB7D6F9-5F78-4592-88DE-1C61EA981854}" type="pres">
      <dgm:prSet presAssocID="{4C5B8D85-3F2D-4A82-995A-ACC008BA5FD5}" presName="node" presStyleLbl="node1" presStyleIdx="1" presStyleCnt="4" custScaleX="140278">
        <dgm:presLayoutVars>
          <dgm:bulletEnabled val="1"/>
        </dgm:presLayoutVars>
      </dgm:prSet>
      <dgm:spPr/>
    </dgm:pt>
    <dgm:pt modelId="{8960E299-E3EA-4102-8E44-B33197BD9E10}" type="pres">
      <dgm:prSet presAssocID="{4C5B8D85-3F2D-4A82-995A-ACC008BA5FD5}" presName="spNode" presStyleCnt="0"/>
      <dgm:spPr/>
    </dgm:pt>
    <dgm:pt modelId="{FCC3391C-853F-4830-81F0-DA9E9DBE99A3}" type="pres">
      <dgm:prSet presAssocID="{0E3B0255-DACF-4E3A-B8B7-180DB1ED5E7E}" presName="sibTrans" presStyleLbl="sibTrans1D1" presStyleIdx="1" presStyleCnt="4"/>
      <dgm:spPr/>
    </dgm:pt>
    <dgm:pt modelId="{0A51CD8C-65F9-488B-8591-4EF2CBA78849}" type="pres">
      <dgm:prSet presAssocID="{12C225C9-B74D-4C96-8376-DC33162F8393}" presName="node" presStyleLbl="node1" presStyleIdx="2" presStyleCnt="4" custScaleX="140278">
        <dgm:presLayoutVars>
          <dgm:bulletEnabled val="1"/>
        </dgm:presLayoutVars>
      </dgm:prSet>
      <dgm:spPr/>
    </dgm:pt>
    <dgm:pt modelId="{F7554FE4-8097-46DF-9DFE-5812F59D8BA3}" type="pres">
      <dgm:prSet presAssocID="{12C225C9-B74D-4C96-8376-DC33162F8393}" presName="spNode" presStyleCnt="0"/>
      <dgm:spPr/>
    </dgm:pt>
    <dgm:pt modelId="{D48103C3-124C-4FE4-AFD5-BED2E5F6ED80}" type="pres">
      <dgm:prSet presAssocID="{E8D6E5FC-BA9A-45D1-A47D-5C2B9C8D20E0}" presName="sibTrans" presStyleLbl="sibTrans1D1" presStyleIdx="2" presStyleCnt="4"/>
      <dgm:spPr/>
    </dgm:pt>
    <dgm:pt modelId="{A6A3D1E3-935E-4AA6-AE02-C3B0C6684BFD}" type="pres">
      <dgm:prSet presAssocID="{0E46C605-A620-47C1-97A0-B0A3C26F35A8}" presName="node" presStyleLbl="node1" presStyleIdx="3" presStyleCnt="4" custScaleX="140278">
        <dgm:presLayoutVars>
          <dgm:bulletEnabled val="1"/>
        </dgm:presLayoutVars>
      </dgm:prSet>
      <dgm:spPr/>
    </dgm:pt>
    <dgm:pt modelId="{BC612461-F078-4B80-981D-7365BE73F802}" type="pres">
      <dgm:prSet presAssocID="{0E46C605-A620-47C1-97A0-B0A3C26F35A8}" presName="spNode" presStyleCnt="0"/>
      <dgm:spPr/>
    </dgm:pt>
    <dgm:pt modelId="{2360AE67-5D51-4476-A849-E44C17C6FCB8}" type="pres">
      <dgm:prSet presAssocID="{F17EB1D1-6D08-4DC8-9992-B4BF1B29A05C}" presName="sibTrans" presStyleLbl="sibTrans1D1" presStyleIdx="3" presStyleCnt="4"/>
      <dgm:spPr/>
    </dgm:pt>
  </dgm:ptLst>
  <dgm:cxnLst>
    <dgm:cxn modelId="{0651A60D-99CC-4FC1-9FA4-C46E4FEC5503}" type="presOf" srcId="{0E3B0255-DACF-4E3A-B8B7-180DB1ED5E7E}" destId="{FCC3391C-853F-4830-81F0-DA9E9DBE99A3}" srcOrd="0" destOrd="0" presId="urn:microsoft.com/office/officeart/2005/8/layout/cycle5"/>
    <dgm:cxn modelId="{70830629-5A80-46BB-9A3F-F5EAF0375027}" type="presOf" srcId="{4C5B8D85-3F2D-4A82-995A-ACC008BA5FD5}" destId="{8CB7D6F9-5F78-4592-88DE-1C61EA981854}" srcOrd="0" destOrd="0" presId="urn:microsoft.com/office/officeart/2005/8/layout/cycle5"/>
    <dgm:cxn modelId="{83CEDC3F-A392-482A-AB8D-A5E02D98F0AE}" type="presOf" srcId="{87E6DF91-2F21-4D8C-ACFE-F1CD00D4208B}" destId="{F8C76C00-8ECD-480A-A66A-953D5B96FAD5}" srcOrd="0" destOrd="0" presId="urn:microsoft.com/office/officeart/2005/8/layout/cycle5"/>
    <dgm:cxn modelId="{533C2D42-263E-4E20-9417-72F413A14FBE}" type="presOf" srcId="{B68DB0CF-432B-44EB-A68C-A02FACED4471}" destId="{78C29528-023C-434E-90E8-766D4CD818DD}" srcOrd="0" destOrd="0" presId="urn:microsoft.com/office/officeart/2005/8/layout/cycle5"/>
    <dgm:cxn modelId="{096E894E-41FB-454E-9584-71FFBBA47BB2}" type="presOf" srcId="{0E46C605-A620-47C1-97A0-B0A3C26F35A8}" destId="{A6A3D1E3-935E-4AA6-AE02-C3B0C6684BFD}" srcOrd="0" destOrd="0" presId="urn:microsoft.com/office/officeart/2005/8/layout/cycle5"/>
    <dgm:cxn modelId="{E5C6977D-459D-461E-BBC1-B91857FA48D0}" type="presOf" srcId="{12C225C9-B74D-4C96-8376-DC33162F8393}" destId="{0A51CD8C-65F9-488B-8591-4EF2CBA78849}" srcOrd="0" destOrd="0" presId="urn:microsoft.com/office/officeart/2005/8/layout/cycle5"/>
    <dgm:cxn modelId="{85611D83-A557-43C0-B58A-D5404FDA0BF4}" srcId="{87E6DF91-2F21-4D8C-ACFE-F1CD00D4208B}" destId="{0E46C605-A620-47C1-97A0-B0A3C26F35A8}" srcOrd="3" destOrd="0" parTransId="{21CEDBF6-CC1A-4449-A3AE-B2E0086762E0}" sibTransId="{F17EB1D1-6D08-4DC8-9992-B4BF1B29A05C}"/>
    <dgm:cxn modelId="{51CABE83-E995-4BFA-89BD-91204918AACD}" type="presOf" srcId="{7FCEBF53-3DF2-4CF7-8678-AE82A27D4DC7}" destId="{5447212F-3F9A-4BE5-B2DA-FC81E305267D}" srcOrd="0" destOrd="0" presId="urn:microsoft.com/office/officeart/2005/8/layout/cycle5"/>
    <dgm:cxn modelId="{16347B90-4F74-46EC-B03C-9BFEFBB6EEB0}" srcId="{87E6DF91-2F21-4D8C-ACFE-F1CD00D4208B}" destId="{12C225C9-B74D-4C96-8376-DC33162F8393}" srcOrd="2" destOrd="0" parTransId="{6307E679-0E83-4DC5-8C6A-B08AD8E6EFC0}" sibTransId="{E8D6E5FC-BA9A-45D1-A47D-5C2B9C8D20E0}"/>
    <dgm:cxn modelId="{84A4CCB0-0340-479D-8F2B-B24E0985F307}" srcId="{87E6DF91-2F21-4D8C-ACFE-F1CD00D4208B}" destId="{4C5B8D85-3F2D-4A82-995A-ACC008BA5FD5}" srcOrd="1" destOrd="0" parTransId="{824581C7-DB57-419B-AF91-417F752EFF2A}" sibTransId="{0E3B0255-DACF-4E3A-B8B7-180DB1ED5E7E}"/>
    <dgm:cxn modelId="{C32057C9-84E9-4F51-B708-3A62BFE7D738}" type="presOf" srcId="{E8D6E5FC-BA9A-45D1-A47D-5C2B9C8D20E0}" destId="{D48103C3-124C-4FE4-AFD5-BED2E5F6ED80}" srcOrd="0" destOrd="0" presId="urn:microsoft.com/office/officeart/2005/8/layout/cycle5"/>
    <dgm:cxn modelId="{2EAD4CDC-EA70-440D-BC8E-81A35062619B}" srcId="{87E6DF91-2F21-4D8C-ACFE-F1CD00D4208B}" destId="{B68DB0CF-432B-44EB-A68C-A02FACED4471}" srcOrd="0" destOrd="0" parTransId="{4B6384E5-F44C-4AD5-8D0E-B572A09BA12C}" sibTransId="{7FCEBF53-3DF2-4CF7-8678-AE82A27D4DC7}"/>
    <dgm:cxn modelId="{BEC229E0-0EE7-4B5A-B4BF-F613EAC01C99}" type="presOf" srcId="{F17EB1D1-6D08-4DC8-9992-B4BF1B29A05C}" destId="{2360AE67-5D51-4476-A849-E44C17C6FCB8}" srcOrd="0" destOrd="0" presId="urn:microsoft.com/office/officeart/2005/8/layout/cycle5"/>
    <dgm:cxn modelId="{1659A740-0701-44E3-AECA-C9F4A1B370C9}" type="presParOf" srcId="{F8C76C00-8ECD-480A-A66A-953D5B96FAD5}" destId="{78C29528-023C-434E-90E8-766D4CD818DD}" srcOrd="0" destOrd="0" presId="urn:microsoft.com/office/officeart/2005/8/layout/cycle5"/>
    <dgm:cxn modelId="{83D5C6E3-6D62-4324-AB24-87AED0AC7CA6}" type="presParOf" srcId="{F8C76C00-8ECD-480A-A66A-953D5B96FAD5}" destId="{01278D14-5694-4BEB-AE92-C4783E4F5A0C}" srcOrd="1" destOrd="0" presId="urn:microsoft.com/office/officeart/2005/8/layout/cycle5"/>
    <dgm:cxn modelId="{7D556DDB-0731-4048-AE0D-BF7F1A6B6CA0}" type="presParOf" srcId="{F8C76C00-8ECD-480A-A66A-953D5B96FAD5}" destId="{5447212F-3F9A-4BE5-B2DA-FC81E305267D}" srcOrd="2" destOrd="0" presId="urn:microsoft.com/office/officeart/2005/8/layout/cycle5"/>
    <dgm:cxn modelId="{ACA78821-C6B7-46EC-ADF0-B42E9083D82D}" type="presParOf" srcId="{F8C76C00-8ECD-480A-A66A-953D5B96FAD5}" destId="{8CB7D6F9-5F78-4592-88DE-1C61EA981854}" srcOrd="3" destOrd="0" presId="urn:microsoft.com/office/officeart/2005/8/layout/cycle5"/>
    <dgm:cxn modelId="{BF786CF2-DE86-49C6-A413-039A0908A714}" type="presParOf" srcId="{F8C76C00-8ECD-480A-A66A-953D5B96FAD5}" destId="{8960E299-E3EA-4102-8E44-B33197BD9E10}" srcOrd="4" destOrd="0" presId="urn:microsoft.com/office/officeart/2005/8/layout/cycle5"/>
    <dgm:cxn modelId="{F600CF92-2A71-4536-B09B-DDE1919478E4}" type="presParOf" srcId="{F8C76C00-8ECD-480A-A66A-953D5B96FAD5}" destId="{FCC3391C-853F-4830-81F0-DA9E9DBE99A3}" srcOrd="5" destOrd="0" presId="urn:microsoft.com/office/officeart/2005/8/layout/cycle5"/>
    <dgm:cxn modelId="{E48625ED-9C04-4A78-9954-151E9FC85395}" type="presParOf" srcId="{F8C76C00-8ECD-480A-A66A-953D5B96FAD5}" destId="{0A51CD8C-65F9-488B-8591-4EF2CBA78849}" srcOrd="6" destOrd="0" presId="urn:microsoft.com/office/officeart/2005/8/layout/cycle5"/>
    <dgm:cxn modelId="{E3096F76-C78B-4977-BEF7-E6060F320BCC}" type="presParOf" srcId="{F8C76C00-8ECD-480A-A66A-953D5B96FAD5}" destId="{F7554FE4-8097-46DF-9DFE-5812F59D8BA3}" srcOrd="7" destOrd="0" presId="urn:microsoft.com/office/officeart/2005/8/layout/cycle5"/>
    <dgm:cxn modelId="{612BF703-6BBF-4863-9629-21C00A491F43}" type="presParOf" srcId="{F8C76C00-8ECD-480A-A66A-953D5B96FAD5}" destId="{D48103C3-124C-4FE4-AFD5-BED2E5F6ED80}" srcOrd="8" destOrd="0" presId="urn:microsoft.com/office/officeart/2005/8/layout/cycle5"/>
    <dgm:cxn modelId="{E57749F3-CBF4-4CA2-A7D5-93195E8B19C0}" type="presParOf" srcId="{F8C76C00-8ECD-480A-A66A-953D5B96FAD5}" destId="{A6A3D1E3-935E-4AA6-AE02-C3B0C6684BFD}" srcOrd="9" destOrd="0" presId="urn:microsoft.com/office/officeart/2005/8/layout/cycle5"/>
    <dgm:cxn modelId="{2040BDB0-E4CB-449E-BAC0-EB71CEA8FB4D}" type="presParOf" srcId="{F8C76C00-8ECD-480A-A66A-953D5B96FAD5}" destId="{BC612461-F078-4B80-981D-7365BE73F802}" srcOrd="10" destOrd="0" presId="urn:microsoft.com/office/officeart/2005/8/layout/cycle5"/>
    <dgm:cxn modelId="{5C018A42-5750-4070-AAAF-91226A8ED4DE}" type="presParOf" srcId="{F8C76C00-8ECD-480A-A66A-953D5B96FAD5}" destId="{2360AE67-5D51-4476-A849-E44C17C6FCB8}" srcOrd="11" destOrd="0" presId="urn:microsoft.com/office/officeart/2005/8/layout/cycle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74DF4E-A67B-4468-9268-8766B579B452}">
      <dsp:nvSpPr>
        <dsp:cNvPr id="0" name=""/>
        <dsp:cNvSpPr/>
      </dsp:nvSpPr>
      <dsp:spPr>
        <a:xfrm>
          <a:off x="3876" y="3195219"/>
          <a:ext cx="10779308" cy="84803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dirty="0"/>
            <a:t>Align your practice with patient’s goals and needs</a:t>
          </a:r>
        </a:p>
      </dsp:txBody>
      <dsp:txXfrm>
        <a:off x="28714" y="3220057"/>
        <a:ext cx="10729632" cy="798361"/>
      </dsp:txXfrm>
    </dsp:sp>
    <dsp:sp modelId="{2D31EC4F-E732-4749-BA8C-203EEB805275}">
      <dsp:nvSpPr>
        <dsp:cNvPr id="0" name=""/>
        <dsp:cNvSpPr/>
      </dsp:nvSpPr>
      <dsp:spPr>
        <a:xfrm>
          <a:off x="3876" y="105"/>
          <a:ext cx="3402559" cy="2779812"/>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Care is straightforward but may require alteration of traditional daily practice </a:t>
          </a:r>
        </a:p>
      </dsp:txBody>
      <dsp:txXfrm>
        <a:off x="85294" y="81523"/>
        <a:ext cx="3239723" cy="2616976"/>
      </dsp:txXfrm>
    </dsp:sp>
    <dsp:sp modelId="{AC64887D-95E1-4D5A-AA58-50D168FFE850}">
      <dsp:nvSpPr>
        <dsp:cNvPr id="0" name=""/>
        <dsp:cNvSpPr/>
      </dsp:nvSpPr>
      <dsp:spPr>
        <a:xfrm>
          <a:off x="3692251" y="105"/>
          <a:ext cx="3402559" cy="2779812"/>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Create safe and affirming environment that is comfortable for patients</a:t>
          </a:r>
        </a:p>
      </dsp:txBody>
      <dsp:txXfrm>
        <a:off x="3773669" y="81523"/>
        <a:ext cx="3239723" cy="2616976"/>
      </dsp:txXfrm>
    </dsp:sp>
    <dsp:sp modelId="{248DE0A0-C58B-40AF-BD24-ABF601D9D9E1}">
      <dsp:nvSpPr>
        <dsp:cNvPr id="0" name=""/>
        <dsp:cNvSpPr/>
      </dsp:nvSpPr>
      <dsp:spPr>
        <a:xfrm>
          <a:off x="7380625" y="105"/>
          <a:ext cx="3402559" cy="2779812"/>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a:t>In addition to avoiding explicit biases, pay close attention to effects of implicit biases</a:t>
          </a:r>
        </a:p>
      </dsp:txBody>
      <dsp:txXfrm>
        <a:off x="7462043" y="81523"/>
        <a:ext cx="3239723" cy="26169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83C8A6-9F9A-451D-8BBB-68A7D69E8814}">
      <dsp:nvSpPr>
        <dsp:cNvPr id="0" name=""/>
        <dsp:cNvSpPr/>
      </dsp:nvSpPr>
      <dsp:spPr>
        <a:xfrm>
          <a:off x="-4081214" y="-626399"/>
          <a:ext cx="4863264" cy="4863264"/>
        </a:xfrm>
        <a:prstGeom prst="blockArc">
          <a:avLst>
            <a:gd name="adj1" fmla="val 18900000"/>
            <a:gd name="adj2" fmla="val 2700000"/>
            <a:gd name="adj3" fmla="val 444"/>
          </a:avLst>
        </a:prstGeom>
        <a:noFill/>
        <a:ln w="25400" cap="flat" cmpd="sng" algn="ctr">
          <a:solidFill>
            <a:schemeClr val="bg2"/>
          </a:solidFill>
          <a:prstDash val="solid"/>
        </a:ln>
        <a:effectLst/>
      </dsp:spPr>
      <dsp:style>
        <a:lnRef idx="2">
          <a:scrgbClr r="0" g="0" b="0"/>
        </a:lnRef>
        <a:fillRef idx="0">
          <a:scrgbClr r="0" g="0" b="0"/>
        </a:fillRef>
        <a:effectRef idx="0">
          <a:scrgbClr r="0" g="0" b="0"/>
        </a:effectRef>
        <a:fontRef idx="minor"/>
      </dsp:style>
    </dsp:sp>
    <dsp:sp modelId="{86C401F4-A936-47CA-AE81-1C0BB4AC891A}">
      <dsp:nvSpPr>
        <dsp:cNvPr id="0" name=""/>
        <dsp:cNvSpPr/>
      </dsp:nvSpPr>
      <dsp:spPr>
        <a:xfrm>
          <a:off x="409783" y="277572"/>
          <a:ext cx="6661930" cy="555433"/>
        </a:xfrm>
        <a:prstGeom prst="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1" kern="1200" dirty="0"/>
            <a:t>Medical and social history</a:t>
          </a:r>
        </a:p>
      </dsp:txBody>
      <dsp:txXfrm>
        <a:off x="409783" y="277572"/>
        <a:ext cx="6661930" cy="555433"/>
      </dsp:txXfrm>
    </dsp:sp>
    <dsp:sp modelId="{E4910ED9-04A8-4AEC-963D-83BA1D0510B9}">
      <dsp:nvSpPr>
        <dsp:cNvPr id="0" name=""/>
        <dsp:cNvSpPr/>
      </dsp:nvSpPr>
      <dsp:spPr>
        <a:xfrm>
          <a:off x="62637" y="208143"/>
          <a:ext cx="694292" cy="694292"/>
        </a:xfrm>
        <a:prstGeom prst="ellipse">
          <a:avLst/>
        </a:prstGeom>
        <a:solidFill>
          <a:schemeClr val="lt1">
            <a:hueOff val="0"/>
            <a:satOff val="0"/>
            <a:lumOff val="0"/>
            <a:alphaOff val="0"/>
          </a:schemeClr>
        </a:solidFill>
        <a:ln w="25400" cap="flat" cmpd="sng" algn="ctr">
          <a:solidFill>
            <a:schemeClr val="accent1"/>
          </a:solidFill>
          <a:prstDash val="solid"/>
        </a:ln>
        <a:effectLst/>
      </dsp:spPr>
      <dsp:style>
        <a:lnRef idx="2">
          <a:scrgbClr r="0" g="0" b="0"/>
        </a:lnRef>
        <a:fillRef idx="1">
          <a:scrgbClr r="0" g="0" b="0"/>
        </a:fillRef>
        <a:effectRef idx="0">
          <a:scrgbClr r="0" g="0" b="0"/>
        </a:effectRef>
        <a:fontRef idx="minor"/>
      </dsp:style>
    </dsp:sp>
    <dsp:sp modelId="{565B3BF1-9E13-410D-AAF8-F00429693D5D}">
      <dsp:nvSpPr>
        <dsp:cNvPr id="0" name=""/>
        <dsp:cNvSpPr/>
      </dsp:nvSpPr>
      <dsp:spPr>
        <a:xfrm>
          <a:off x="728226" y="1110867"/>
          <a:ext cx="6343487" cy="555433"/>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1" kern="1200" dirty="0"/>
            <a:t>Family health history</a:t>
          </a:r>
        </a:p>
      </dsp:txBody>
      <dsp:txXfrm>
        <a:off x="728226" y="1110867"/>
        <a:ext cx="6343487" cy="555433"/>
      </dsp:txXfrm>
    </dsp:sp>
    <dsp:sp modelId="{EAE1A855-9B9F-4DCE-8D9A-62FB664C6CF1}">
      <dsp:nvSpPr>
        <dsp:cNvPr id="0" name=""/>
        <dsp:cNvSpPr/>
      </dsp:nvSpPr>
      <dsp:spPr>
        <a:xfrm>
          <a:off x="381080" y="1041438"/>
          <a:ext cx="694292" cy="694292"/>
        </a:xfrm>
        <a:prstGeom prst="ellipse">
          <a:avLst/>
        </a:prstGeom>
        <a:solidFill>
          <a:schemeClr val="lt1">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5BE73EB-23A0-4947-A165-E2E2AACB7D15}">
      <dsp:nvSpPr>
        <dsp:cNvPr id="0" name=""/>
        <dsp:cNvSpPr/>
      </dsp:nvSpPr>
      <dsp:spPr>
        <a:xfrm>
          <a:off x="728226" y="1944163"/>
          <a:ext cx="6343487" cy="555433"/>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1" kern="1200" dirty="0"/>
            <a:t>Risk stratification</a:t>
          </a:r>
        </a:p>
      </dsp:txBody>
      <dsp:txXfrm>
        <a:off x="728226" y="1944163"/>
        <a:ext cx="6343487" cy="555433"/>
      </dsp:txXfrm>
    </dsp:sp>
    <dsp:sp modelId="{C3337213-4314-4E8A-8C9A-AB20C7BB4694}">
      <dsp:nvSpPr>
        <dsp:cNvPr id="0" name=""/>
        <dsp:cNvSpPr/>
      </dsp:nvSpPr>
      <dsp:spPr>
        <a:xfrm>
          <a:off x="381080" y="1874733"/>
          <a:ext cx="694292" cy="694292"/>
        </a:xfrm>
        <a:prstGeom prst="ellipse">
          <a:avLst/>
        </a:prstGeom>
        <a:solidFill>
          <a:schemeClr val="lt1">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C458CAF-47A1-4270-B423-33D73FCFA874}">
      <dsp:nvSpPr>
        <dsp:cNvPr id="0" name=""/>
        <dsp:cNvSpPr/>
      </dsp:nvSpPr>
      <dsp:spPr>
        <a:xfrm>
          <a:off x="409783" y="2777458"/>
          <a:ext cx="6661930" cy="555433"/>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0876" tIns="66040" rIns="66040" bIns="66040" numCol="1" spcCol="1270" anchor="ctr" anchorCtr="0">
          <a:noAutofit/>
        </a:bodyPr>
        <a:lstStyle/>
        <a:p>
          <a:pPr marL="0" lvl="0" indent="0" algn="l" defTabSz="1155700">
            <a:lnSpc>
              <a:spcPct val="90000"/>
            </a:lnSpc>
            <a:spcBef>
              <a:spcPct val="0"/>
            </a:spcBef>
            <a:spcAft>
              <a:spcPct val="35000"/>
            </a:spcAft>
            <a:buNone/>
          </a:pPr>
          <a:r>
            <a:rPr lang="en-US" sz="2600" b="1" kern="1200" dirty="0"/>
            <a:t>Shared decision-making</a:t>
          </a:r>
        </a:p>
      </dsp:txBody>
      <dsp:txXfrm>
        <a:off x="409783" y="2777458"/>
        <a:ext cx="6661930" cy="555433"/>
      </dsp:txXfrm>
    </dsp:sp>
    <dsp:sp modelId="{0ACF2A49-E71A-4215-9A33-01BEBDDB9986}">
      <dsp:nvSpPr>
        <dsp:cNvPr id="0" name=""/>
        <dsp:cNvSpPr/>
      </dsp:nvSpPr>
      <dsp:spPr>
        <a:xfrm>
          <a:off x="62637" y="2708029"/>
          <a:ext cx="694292" cy="694292"/>
        </a:xfrm>
        <a:prstGeom prst="ellipse">
          <a:avLst/>
        </a:prstGeom>
        <a:solidFill>
          <a:schemeClr val="lt1">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3425CF-CDB4-41E7-9848-44E793267F1F}">
      <dsp:nvSpPr>
        <dsp:cNvPr id="0" name=""/>
        <dsp:cNvSpPr/>
      </dsp:nvSpPr>
      <dsp:spPr>
        <a:xfrm>
          <a:off x="0" y="712904"/>
          <a:ext cx="2797298" cy="1678379"/>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b="1" kern="1200" dirty="0">
              <a:latin typeface="Calibri" panose="020F0502020204030204" pitchFamily="34" charset="0"/>
              <a:cs typeface="Calibri" panose="020F0502020204030204" pitchFamily="34" charset="0"/>
            </a:rPr>
            <a:t>Organ Inventory</a:t>
          </a:r>
        </a:p>
      </dsp:txBody>
      <dsp:txXfrm>
        <a:off x="0" y="712904"/>
        <a:ext cx="2797298" cy="1678379"/>
      </dsp:txXfrm>
    </dsp:sp>
    <dsp:sp modelId="{EC44D6BB-CED8-4CD0-8AA6-2C309D501E49}">
      <dsp:nvSpPr>
        <dsp:cNvPr id="0" name=""/>
        <dsp:cNvSpPr/>
      </dsp:nvSpPr>
      <dsp:spPr>
        <a:xfrm>
          <a:off x="3077028" y="712904"/>
          <a:ext cx="2797298" cy="1678379"/>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US" sz="3400" b="1" kern="1200" dirty="0"/>
            <a:t>Difficult Conversations</a:t>
          </a:r>
        </a:p>
      </dsp:txBody>
      <dsp:txXfrm>
        <a:off x="3077028" y="712904"/>
        <a:ext cx="2797298" cy="1678379"/>
      </dsp:txXfrm>
    </dsp:sp>
    <dsp:sp modelId="{9C4D2605-66CE-4322-AF78-0C2ACAEF2779}">
      <dsp:nvSpPr>
        <dsp:cNvPr id="0" name=""/>
        <dsp:cNvSpPr/>
      </dsp:nvSpPr>
      <dsp:spPr>
        <a:xfrm>
          <a:off x="6154057" y="712904"/>
          <a:ext cx="2797298" cy="1678379"/>
        </a:xfrm>
        <a:prstGeom prst="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ts val="0"/>
            </a:spcAft>
            <a:buNone/>
          </a:pPr>
          <a:r>
            <a:rPr lang="en-US" sz="3400" b="1" kern="1200" dirty="0"/>
            <a:t>Patient </a:t>
          </a:r>
        </a:p>
        <a:p>
          <a:pPr marL="0" lvl="0" indent="0" algn="ctr" defTabSz="1511300">
            <a:lnSpc>
              <a:spcPct val="90000"/>
            </a:lnSpc>
            <a:spcBef>
              <a:spcPct val="0"/>
            </a:spcBef>
            <a:spcAft>
              <a:spcPts val="0"/>
            </a:spcAft>
            <a:buNone/>
          </a:pPr>
          <a:r>
            <a:rPr lang="en-US" sz="3400" b="1" kern="1200" dirty="0"/>
            <a:t>Feels Safe</a:t>
          </a:r>
        </a:p>
      </dsp:txBody>
      <dsp:txXfrm>
        <a:off x="6154057" y="712904"/>
        <a:ext cx="2797298" cy="167837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C29528-023C-434E-90E8-766D4CD818DD}">
      <dsp:nvSpPr>
        <dsp:cNvPr id="0" name=""/>
        <dsp:cNvSpPr/>
      </dsp:nvSpPr>
      <dsp:spPr>
        <a:xfrm>
          <a:off x="4549830" y="356"/>
          <a:ext cx="2483258" cy="1150656"/>
        </a:xfrm>
        <a:prstGeom prst="round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Calibri" panose="020F0502020204030204" pitchFamily="34" charset="0"/>
              <a:cs typeface="Calibri" panose="020F0502020204030204" pitchFamily="34" charset="0"/>
            </a:rPr>
            <a:t>Empower Your Patient With Shared Decision-making</a:t>
          </a:r>
        </a:p>
      </dsp:txBody>
      <dsp:txXfrm>
        <a:off x="4606000" y="56526"/>
        <a:ext cx="2370918" cy="1038316"/>
      </dsp:txXfrm>
    </dsp:sp>
    <dsp:sp modelId="{5447212F-3F9A-4BE5-B2DA-FC81E305267D}">
      <dsp:nvSpPr>
        <dsp:cNvPr id="0" name=""/>
        <dsp:cNvSpPr/>
      </dsp:nvSpPr>
      <dsp:spPr>
        <a:xfrm>
          <a:off x="3890644" y="575684"/>
          <a:ext cx="3801631" cy="3801631"/>
        </a:xfrm>
        <a:custGeom>
          <a:avLst/>
          <a:gdLst/>
          <a:ahLst/>
          <a:cxnLst/>
          <a:rect l="0" t="0" r="0" b="0"/>
          <a:pathLst>
            <a:path>
              <a:moveTo>
                <a:pt x="3291520" y="605038"/>
              </a:moveTo>
              <a:arcTo wR="1900815" hR="1900815" stAng="19021424" swAng="1147091"/>
            </a:path>
          </a:pathLst>
        </a:custGeom>
        <a:noFill/>
        <a:ln w="28575" cap="flat" cmpd="sng" algn="ctr">
          <a:solidFill>
            <a:schemeClr val="accent1"/>
          </a:solidFill>
          <a:prstDash val="solid"/>
          <a:headEnd type="none" w="med" len="med"/>
          <a:tailEnd type="triangle" w="med" len="med"/>
        </a:ln>
        <a:effectLst/>
      </dsp:spPr>
      <dsp:style>
        <a:lnRef idx="1">
          <a:scrgbClr r="0" g="0" b="0"/>
        </a:lnRef>
        <a:fillRef idx="0">
          <a:scrgbClr r="0" g="0" b="0"/>
        </a:fillRef>
        <a:effectRef idx="0">
          <a:scrgbClr r="0" g="0" b="0"/>
        </a:effectRef>
        <a:fontRef idx="minor"/>
      </dsp:style>
    </dsp:sp>
    <dsp:sp modelId="{8CB7D6F9-5F78-4592-88DE-1C61EA981854}">
      <dsp:nvSpPr>
        <dsp:cNvPr id="0" name=""/>
        <dsp:cNvSpPr/>
      </dsp:nvSpPr>
      <dsp:spPr>
        <a:xfrm>
          <a:off x="6450646" y="1901171"/>
          <a:ext cx="2483258" cy="115065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Calibri" panose="020F0502020204030204" pitchFamily="34" charset="0"/>
              <a:cs typeface="Calibri" panose="020F0502020204030204" pitchFamily="34" charset="0"/>
            </a:rPr>
            <a:t>Build Your Care Plan With a Harm Reduction Lens</a:t>
          </a:r>
        </a:p>
      </dsp:txBody>
      <dsp:txXfrm>
        <a:off x="6506816" y="1957341"/>
        <a:ext cx="2370918" cy="1038316"/>
      </dsp:txXfrm>
    </dsp:sp>
    <dsp:sp modelId="{FCC3391C-853F-4830-81F0-DA9E9DBE99A3}">
      <dsp:nvSpPr>
        <dsp:cNvPr id="0" name=""/>
        <dsp:cNvSpPr/>
      </dsp:nvSpPr>
      <dsp:spPr>
        <a:xfrm>
          <a:off x="3890644" y="575684"/>
          <a:ext cx="3801631" cy="3801631"/>
        </a:xfrm>
        <a:custGeom>
          <a:avLst/>
          <a:gdLst/>
          <a:ahLst/>
          <a:cxnLst/>
          <a:rect l="0" t="0" r="0" b="0"/>
          <a:pathLst>
            <a:path>
              <a:moveTo>
                <a:pt x="3639206" y="2669643"/>
              </a:moveTo>
              <a:arcTo wR="1900815" hR="1900815" stAng="1431484" swAng="1147091"/>
            </a:path>
          </a:pathLst>
        </a:custGeom>
        <a:noFill/>
        <a:ln w="28575" cap="flat" cmpd="sng" algn="ctr">
          <a:solidFill>
            <a:schemeClr val="accent3"/>
          </a:solidFill>
          <a:prstDash val="solid"/>
          <a:headEnd type="none" w="med" len="med"/>
          <a:tailEnd type="triangle" w="med" len="med"/>
        </a:ln>
        <a:effectLst/>
      </dsp:spPr>
      <dsp:style>
        <a:lnRef idx="1">
          <a:scrgbClr r="0" g="0" b="0"/>
        </a:lnRef>
        <a:fillRef idx="0">
          <a:scrgbClr r="0" g="0" b="0"/>
        </a:fillRef>
        <a:effectRef idx="0">
          <a:scrgbClr r="0" g="0" b="0"/>
        </a:effectRef>
        <a:fontRef idx="minor"/>
      </dsp:style>
    </dsp:sp>
    <dsp:sp modelId="{0A51CD8C-65F9-488B-8591-4EF2CBA78849}">
      <dsp:nvSpPr>
        <dsp:cNvPr id="0" name=""/>
        <dsp:cNvSpPr/>
      </dsp:nvSpPr>
      <dsp:spPr>
        <a:xfrm>
          <a:off x="4549830" y="3801987"/>
          <a:ext cx="2483258" cy="1150656"/>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latin typeface="Calibri" panose="020F0502020204030204" pitchFamily="34" charset="0"/>
              <a:cs typeface="Calibri" panose="020F0502020204030204" pitchFamily="34" charset="0"/>
            </a:rPr>
            <a:t>Present Your Care Plan to Your Patient</a:t>
          </a:r>
        </a:p>
      </dsp:txBody>
      <dsp:txXfrm>
        <a:off x="4606000" y="3858157"/>
        <a:ext cx="2370918" cy="1038316"/>
      </dsp:txXfrm>
    </dsp:sp>
    <dsp:sp modelId="{D48103C3-124C-4FE4-AFD5-BED2E5F6ED80}">
      <dsp:nvSpPr>
        <dsp:cNvPr id="0" name=""/>
        <dsp:cNvSpPr/>
      </dsp:nvSpPr>
      <dsp:spPr>
        <a:xfrm>
          <a:off x="3890644" y="575684"/>
          <a:ext cx="3801631" cy="3801631"/>
        </a:xfrm>
        <a:custGeom>
          <a:avLst/>
          <a:gdLst/>
          <a:ahLst/>
          <a:cxnLst/>
          <a:rect l="0" t="0" r="0" b="0"/>
          <a:pathLst>
            <a:path>
              <a:moveTo>
                <a:pt x="510110" y="3196592"/>
              </a:moveTo>
              <a:arcTo wR="1900815" hR="1900815" stAng="8221424" swAng="1147091"/>
            </a:path>
          </a:pathLst>
        </a:custGeom>
        <a:noFill/>
        <a:ln w="28575" cap="flat" cmpd="sng" algn="ctr">
          <a:solidFill>
            <a:schemeClr val="accent4"/>
          </a:solidFill>
          <a:prstDash val="solid"/>
          <a:headEnd type="none" w="med" len="med"/>
          <a:tailEnd type="triangle" w="med" len="med"/>
        </a:ln>
        <a:effectLst/>
      </dsp:spPr>
      <dsp:style>
        <a:lnRef idx="1">
          <a:scrgbClr r="0" g="0" b="0"/>
        </a:lnRef>
        <a:fillRef idx="0">
          <a:scrgbClr r="0" g="0" b="0"/>
        </a:fillRef>
        <a:effectRef idx="0">
          <a:scrgbClr r="0" g="0" b="0"/>
        </a:effectRef>
        <a:fontRef idx="minor"/>
      </dsp:style>
    </dsp:sp>
    <dsp:sp modelId="{A6A3D1E3-935E-4AA6-AE02-C3B0C6684BFD}">
      <dsp:nvSpPr>
        <dsp:cNvPr id="0" name=""/>
        <dsp:cNvSpPr/>
      </dsp:nvSpPr>
      <dsp:spPr>
        <a:xfrm>
          <a:off x="2649014" y="1901171"/>
          <a:ext cx="2483258" cy="1150656"/>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bg1"/>
              </a:solidFill>
              <a:latin typeface="Calibri" panose="020F0502020204030204" pitchFamily="34" charset="0"/>
              <a:cs typeface="Calibri" panose="020F0502020204030204" pitchFamily="34" charset="0"/>
            </a:rPr>
            <a:t>Revisit Care Plan With Patient Periodically</a:t>
          </a:r>
        </a:p>
      </dsp:txBody>
      <dsp:txXfrm>
        <a:off x="2705184" y="1957341"/>
        <a:ext cx="2370918" cy="1038316"/>
      </dsp:txXfrm>
    </dsp:sp>
    <dsp:sp modelId="{2360AE67-5D51-4476-A849-E44C17C6FCB8}">
      <dsp:nvSpPr>
        <dsp:cNvPr id="0" name=""/>
        <dsp:cNvSpPr/>
      </dsp:nvSpPr>
      <dsp:spPr>
        <a:xfrm>
          <a:off x="3890644" y="575684"/>
          <a:ext cx="3801631" cy="3801631"/>
        </a:xfrm>
        <a:custGeom>
          <a:avLst/>
          <a:gdLst/>
          <a:ahLst/>
          <a:cxnLst/>
          <a:rect l="0" t="0" r="0" b="0"/>
          <a:pathLst>
            <a:path>
              <a:moveTo>
                <a:pt x="162424" y="1131987"/>
              </a:moveTo>
              <a:arcTo wR="1900815" hR="1900815" stAng="12231484" swAng="1147091"/>
            </a:path>
          </a:pathLst>
        </a:custGeom>
        <a:noFill/>
        <a:ln w="28575" cap="flat" cmpd="sng" algn="ctr">
          <a:solidFill>
            <a:schemeClr val="accent5"/>
          </a:solidFill>
          <a:prstDash val="solid"/>
          <a:headEnd type="none" w="med" len="med"/>
          <a:tailEnd type="triangle" w="med" len="me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architecture">
  <dgm:title val="Architecture Layout"/>
  <dgm:desc val="Use to show hierarchical relationships that build from the bottom up. This layout works well for showing architectural components or objects that build on other objects."/>
  <dgm:catLst>
    <dgm:cat type="hierarchy" pri="4500"/>
    <dgm:cat type="list" pri="24500"/>
    <dgm:cat type="relationship" pri="10500"/>
    <dgm:cat type="officeonline" pri="7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b"/>
        </dgm:alg>
      </dgm:if>
      <dgm:else name="Name3">
        <dgm:alg type="lin">
          <dgm:param type="linDir" val="fromR"/>
          <dgm:param type="nodeVertAlign" val="b"/>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B"/>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b"/>
              </dgm:alg>
            </dgm:if>
            <dgm:else name="Name1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B"/>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b"/>
                    </dgm:alg>
                  </dgm:if>
                  <dgm:else name="Name17">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B"/>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b"/>
                          </dgm:alg>
                        </dgm:if>
                        <dgm:else name="Name24">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B"/>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b"/>
                                </dgm:alg>
                              </dgm:if>
                              <dgm:else name="Name30">
                                <dgm:alg type="lin">
                                  <dgm:param type="linDir" val="fromR"/>
                                  <dgm:param type="nodeVertAlign" val="b"/>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ycle5">
  <dgm:title val=""/>
  <dgm:desc val=""/>
  <dgm:catLst>
    <dgm:cat type="cycle" pri="3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fact="-1"/>
          <dgm:constr type="diam" for="ch"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connDist"/>
                <dgm:constr type="begPad" refType="connDist" fact="0.2"/>
                <dgm:constr type="endPad" refType="connDist" fact="0.2"/>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‹Nr.›</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‹Nr.›</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780921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ts val="0"/>
              </a:spcAft>
              <a:buClr>
                <a:srgbClr val="000000"/>
              </a:buClr>
              <a:buSzTx/>
              <a:buFont typeface="Arial"/>
              <a:buNone/>
              <a:tabLst/>
              <a:defRPr/>
            </a:pPr>
            <a:fld id="{455C8260-42BC-4921-8D33-58809AC7BE3C}" type="slidenum">
              <a:rPr kumimoji="0" lang="en-US" altLang="en-US" sz="1200" b="0" i="0" u="none" strike="noStrike" kern="0" cap="none" spc="0" normalizeH="0" baseline="0" noProof="0" smtClean="0">
                <a:ln>
                  <a:noFill/>
                </a:ln>
                <a:solidFill>
                  <a:srgbClr val="000000"/>
                </a:solidFill>
                <a:effectLst/>
                <a:uLnTx/>
                <a:uFillTx/>
                <a:latin typeface="Calibri" panose="020F0502020204030204" pitchFamily="34" charset="0"/>
                <a:cs typeface="Calibri" panose="020F0502020204030204" pitchFamily="34" charset="0"/>
                <a:sym typeface="Arial"/>
              </a:rPr>
              <a:pPr marL="0" marR="0" lvl="0" indent="0" algn="l" defTabSz="914400" rtl="0" eaLnBrk="1" fontAlgn="auto" latinLnBrk="0" hangingPunct="1">
                <a:lnSpc>
                  <a:spcPct val="100000"/>
                </a:lnSpc>
                <a:spcBef>
                  <a:spcPct val="0"/>
                </a:spcBef>
                <a:spcAft>
                  <a:spcPts val="0"/>
                </a:spcAft>
                <a:buClr>
                  <a:srgbClr val="000000"/>
                </a:buClr>
                <a:buSzTx/>
                <a:buFont typeface="Arial"/>
                <a:buNone/>
                <a:tabLst/>
                <a:defRPr/>
              </a:pPr>
              <a:t>2</a:t>
            </a:fld>
            <a:endParaRPr kumimoji="0" lang="en-US" altLang="en-US" sz="1200" b="0" i="0" u="none" strike="noStrike" kern="0" cap="none" spc="0" normalizeH="0" baseline="0" noProof="0" dirty="0">
              <a:ln>
                <a:noFill/>
              </a:ln>
              <a:solidFill>
                <a:srgbClr val="000000"/>
              </a:solidFill>
              <a:effectLst/>
              <a:uLnTx/>
              <a:uFillTx/>
              <a:latin typeface="Calibri" panose="020F0502020204030204" pitchFamily="34" charset="0"/>
              <a:cs typeface="Calibri" panose="020F0502020204030204" pitchFamily="34" charset="0"/>
              <a:sym typeface="Arial"/>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Calibri" panose="020F0502020204030204" pitchFamily="34" charset="0"/>
                <a:cs typeface="Calibri" panose="020F050202020403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Calibri" panose="020F0502020204030204" pitchFamily="34" charset="0"/>
              <a:cs typeface="Calibri" panose="020F0502020204030204" pitchFamily="34" charset="0"/>
            </a:endParaRPr>
          </a:p>
          <a:p>
            <a:endParaRPr lang="en-US" altLang="en-US" dirty="0">
              <a:latin typeface="Calibri" panose="020F0502020204030204" pitchFamily="34" charset="0"/>
              <a:cs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994678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LGBTQ, lesbian, gay, bisexual, transgender, queer or questioning.</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9826020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8435185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HCP, healthcare professional.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536204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6763035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3798638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HCP, healthcare professional; SDM, shared decision-making.</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1940148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HCP, healthcare professional.</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951246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9266125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ID, identification.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2501440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6745843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15</a:t>
            </a:fld>
            <a:endParaRPr lang="en-US" altLang="en-US" dirty="0"/>
          </a:p>
        </p:txBody>
      </p:sp>
    </p:spTree>
    <p:extLst>
      <p:ext uri="{BB962C8B-B14F-4D97-AF65-F5344CB8AC3E}">
        <p14:creationId xmlns:p14="http://schemas.microsoft.com/office/powerpoint/2010/main" val="9780149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16</a:t>
            </a:fld>
            <a:endParaRPr lang="en-US" altLang="en-US" dirty="0"/>
          </a:p>
        </p:txBody>
      </p:sp>
    </p:spTree>
    <p:extLst>
      <p:ext uri="{BB962C8B-B14F-4D97-AF65-F5344CB8AC3E}">
        <p14:creationId xmlns:p14="http://schemas.microsoft.com/office/powerpoint/2010/main" val="4009032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HCP, healthcare professional; HPV, human papillomavirus.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17</a:t>
            </a:fld>
            <a:endParaRPr lang="en-US" altLang="en-US" dirty="0"/>
          </a:p>
        </p:txBody>
      </p:sp>
    </p:spTree>
    <p:extLst>
      <p:ext uri="{BB962C8B-B14F-4D97-AF65-F5344CB8AC3E}">
        <p14:creationId xmlns:p14="http://schemas.microsoft.com/office/powerpoint/2010/main" val="25721433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PSA, prostate-specific antigen.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18</a:t>
            </a:fld>
            <a:endParaRPr lang="en-US" altLang="en-US" dirty="0"/>
          </a:p>
        </p:txBody>
      </p:sp>
    </p:spTree>
    <p:extLst>
      <p:ext uri="{BB962C8B-B14F-4D97-AF65-F5344CB8AC3E}">
        <p14:creationId xmlns:p14="http://schemas.microsoft.com/office/powerpoint/2010/main" val="15674846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HPV, human papillomavirus.</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19</a:t>
            </a:fld>
            <a:endParaRPr lang="en-US" altLang="en-US" dirty="0"/>
          </a:p>
        </p:txBody>
      </p:sp>
    </p:spTree>
    <p:extLst>
      <p:ext uri="{BB962C8B-B14F-4D97-AF65-F5344CB8AC3E}">
        <p14:creationId xmlns:p14="http://schemas.microsoft.com/office/powerpoint/2010/main" val="706467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20</a:t>
            </a:fld>
            <a:endParaRPr lang="en-US" altLang="en-US" dirty="0"/>
          </a:p>
        </p:txBody>
      </p:sp>
    </p:spTree>
    <p:extLst>
      <p:ext uri="{BB962C8B-B14F-4D97-AF65-F5344CB8AC3E}">
        <p14:creationId xmlns:p14="http://schemas.microsoft.com/office/powerpoint/2010/main" val="19020830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PrEP, pre-exposure prophylaxis; STD, sexually transmitted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21</a:t>
            </a:fld>
            <a:endParaRPr lang="en-US" altLang="en-US" dirty="0"/>
          </a:p>
        </p:txBody>
      </p:sp>
    </p:spTree>
    <p:extLst>
      <p:ext uri="{BB962C8B-B14F-4D97-AF65-F5344CB8AC3E}">
        <p14:creationId xmlns:p14="http://schemas.microsoft.com/office/powerpoint/2010/main" val="26801877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22</a:t>
            </a:fld>
            <a:endParaRPr lang="en-US" altLang="en-US" dirty="0"/>
          </a:p>
        </p:txBody>
      </p:sp>
    </p:spTree>
    <p:extLst>
      <p:ext uri="{BB962C8B-B14F-4D97-AF65-F5344CB8AC3E}">
        <p14:creationId xmlns:p14="http://schemas.microsoft.com/office/powerpoint/2010/main" val="77689248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23</a:t>
            </a:fld>
            <a:endParaRPr lang="en-US" altLang="en-US" dirty="0"/>
          </a:p>
        </p:txBody>
      </p:sp>
    </p:spTree>
    <p:extLst>
      <p:ext uri="{BB962C8B-B14F-4D97-AF65-F5344CB8AC3E}">
        <p14:creationId xmlns:p14="http://schemas.microsoft.com/office/powerpoint/2010/main" val="690663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24</a:t>
            </a:fld>
            <a:endParaRPr lang="en-US" altLang="en-US" dirty="0"/>
          </a:p>
        </p:txBody>
      </p:sp>
    </p:spTree>
    <p:extLst>
      <p:ext uri="{BB962C8B-B14F-4D97-AF65-F5344CB8AC3E}">
        <p14:creationId xmlns:p14="http://schemas.microsoft.com/office/powerpoint/2010/main" val="20366140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25</a:t>
            </a:fld>
            <a:endParaRPr lang="en-US" altLang="en-US" dirty="0"/>
          </a:p>
        </p:txBody>
      </p:sp>
    </p:spTree>
    <p:extLst>
      <p:ext uri="{BB962C8B-B14F-4D97-AF65-F5344CB8AC3E}">
        <p14:creationId xmlns:p14="http://schemas.microsoft.com/office/powerpoint/2010/main" val="411195024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l" defTabSz="1217168" rtl="0" eaLnBrk="1" fontAlgn="auto" latinLnBrk="0" hangingPunct="0">
              <a:lnSpc>
                <a:spcPct val="100000"/>
              </a:lnSpc>
              <a:spcBef>
                <a:spcPct val="0"/>
              </a:spcBef>
              <a:spcAft>
                <a:spcPts val="0"/>
              </a:spcAft>
              <a:buClrTx/>
              <a:buSzTx/>
              <a:buFontTx/>
              <a:buNone/>
              <a:tabLst/>
              <a:defRPr/>
            </a:pPr>
            <a:fld id="{52293E11-97E1-4AFF-B992-260501D5E438}" type="slidenum">
              <a:rPr kumimoji="0" lang="en-US" altLang="en-US" sz="1200" b="1" i="0" u="none" strike="noStrike" kern="0" cap="none" spc="0" normalizeH="0" baseline="0" noProof="0" smtClean="0">
                <a:ln>
                  <a:noFill/>
                </a:ln>
                <a:solidFill>
                  <a:srgbClr val="000000"/>
                </a:solidFill>
                <a:effectLst/>
                <a:uLnTx/>
                <a:uFillTx/>
                <a:latin typeface="Arial" panose="020B0604020202020204" pitchFamily="34" charset="0"/>
                <a:ea typeface="+mn-ea"/>
                <a:cs typeface="Helvetica"/>
                <a:sym typeface="Helvetica"/>
              </a:rPr>
              <a:pPr marL="0" marR="0" lvl="0" indent="0" algn="l" defTabSz="1217168" rtl="0" eaLnBrk="1" fontAlgn="auto" latinLnBrk="0" hangingPunct="0">
                <a:lnSpc>
                  <a:spcPct val="100000"/>
                </a:lnSpc>
                <a:spcBef>
                  <a:spcPct val="0"/>
                </a:spcBef>
                <a:spcAft>
                  <a:spcPts val="0"/>
                </a:spcAft>
                <a:buClrTx/>
                <a:buSzTx/>
                <a:buFontTx/>
                <a:buNone/>
                <a:tabLst/>
                <a:defRPr/>
              </a:pPr>
              <a:t>26</a:t>
            </a:fld>
            <a:endParaRPr kumimoji="0" lang="en-US" altLang="en-US" sz="1200" b="1" i="0" u="none" strike="noStrike" kern="0" cap="none" spc="0" normalizeH="0" baseline="0" noProof="0" dirty="0">
              <a:ln>
                <a:noFill/>
              </a:ln>
              <a:solidFill>
                <a:srgbClr val="000000"/>
              </a:solidFill>
              <a:effectLst/>
              <a:uLnTx/>
              <a:uFillTx/>
              <a:latin typeface="Arial" panose="020B0604020202020204" pitchFamily="34" charset="0"/>
              <a:ea typeface="+mn-ea"/>
              <a:cs typeface="Helvetica"/>
              <a:sym typeface="Helvetica"/>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dirty="0"/>
              <a:t>Click to edit Master subtitle style</a:t>
            </a:r>
          </a:p>
        </p:txBody>
      </p:sp>
      <p:sp>
        <p:nvSpPr>
          <p:cNvPr id="8" name="Rectangle 7">
            <a:extLst>
              <a:ext uri="{FF2B5EF4-FFF2-40B4-BE49-F238E27FC236}">
                <a16:creationId xmlns:a16="http://schemas.microsoft.com/office/drawing/2014/main" id="{02294B36-D511-4E23-A768-EAFA149B5CC7}"/>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pic>
        <p:nvPicPr>
          <p:cNvPr id="11" name="Picture 10" descr="Icon&#10;&#10;Description automatically generated">
            <a:extLst>
              <a:ext uri="{FF2B5EF4-FFF2-40B4-BE49-F238E27FC236}">
                <a16:creationId xmlns:a16="http://schemas.microsoft.com/office/drawing/2014/main" id="{D2C404A3-49E3-6AE3-6316-79D1DE70A53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23345" y="239713"/>
            <a:ext cx="2020824" cy="699807"/>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9550992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7" Type="http://schemas.openxmlformats.org/officeDocument/2006/relationships/chart" Target="../charts/chart5.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chart" Target="../charts/chart10.xml"/><Relationship Id="rId5" Type="http://schemas.openxmlformats.org/officeDocument/2006/relationships/chart" Target="../charts/chart9.xml"/><Relationship Id="rId4" Type="http://schemas.openxmlformats.org/officeDocument/2006/relationships/chart" Target="../charts/char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20.xml"/><Relationship Id="rId1" Type="http://schemas.openxmlformats.org/officeDocument/2006/relationships/slideLayout" Target="../slideLayouts/slideLayout6.xml"/><Relationship Id="rId5" Type="http://schemas.openxmlformats.org/officeDocument/2006/relationships/chart" Target="../charts/chart13.xml"/><Relationship Id="rId4" Type="http://schemas.openxmlformats.org/officeDocument/2006/relationships/chart" Target="../charts/char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3A4070E2-CB47-4A6F-BADD-5C911EA93623}"/>
              </a:ext>
            </a:extLst>
          </p:cNvPr>
          <p:cNvSpPr>
            <a:spLocks noGrp="1"/>
          </p:cNvSpPr>
          <p:nvPr>
            <p:ph type="subTitle" idx="1"/>
          </p:nvPr>
        </p:nvSpPr>
        <p:spPr/>
        <p:txBody>
          <a:bodyPr/>
          <a:lstStyle/>
          <a:p>
            <a:r>
              <a:rPr lang="en-US" dirty="0"/>
              <a:t> </a:t>
            </a:r>
          </a:p>
        </p:txBody>
      </p:sp>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lstStyle/>
          <a:p>
            <a:r>
              <a:rPr lang="en-US" altLang="en-US" dirty="0"/>
              <a:t>Planning Effective Preventive Care </a:t>
            </a:r>
            <a:br>
              <a:rPr lang="en-US" altLang="en-US" dirty="0"/>
            </a:br>
            <a:r>
              <a:rPr lang="en-US" altLang="en-US" dirty="0"/>
              <a:t>Plans Consistent With a Patient’s </a:t>
            </a:r>
            <a:br>
              <a:rPr lang="en-US" altLang="en-US" dirty="0"/>
            </a:br>
            <a:r>
              <a:rPr lang="en-US" altLang="en-US" dirty="0"/>
              <a:t>Current Anatomical Structure</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090"/>
            <a:ext cx="5464175"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an educational grant from Merck Sharp &amp; Dohme Corp.</a:t>
            </a:r>
          </a:p>
        </p:txBody>
      </p:sp>
      <p:pic>
        <p:nvPicPr>
          <p:cNvPr id="5" name="Picture 4" descr="A picture containing graphical user interface&#10;&#10;Description automatically generated">
            <a:extLst>
              <a:ext uri="{FF2B5EF4-FFF2-40B4-BE49-F238E27FC236}">
                <a16:creationId xmlns:a16="http://schemas.microsoft.com/office/drawing/2014/main" id="{F394971C-5F8B-4BD9-882E-D9BABFEE2A1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288" y="239713"/>
            <a:ext cx="2021881" cy="1079390"/>
          </a:xfrm>
          <a:prstGeom prst="rect">
            <a:avLst/>
          </a:prstGeom>
        </p:spPr>
      </p:pic>
      <p:sp>
        <p:nvSpPr>
          <p:cNvPr id="15" name="Rectangle 54">
            <a:extLst>
              <a:ext uri="{FF2B5EF4-FFF2-40B4-BE49-F238E27FC236}">
                <a16:creationId xmlns:a16="http://schemas.microsoft.com/office/drawing/2014/main" id="{EC0154DB-27EA-FEB3-E0A7-EA7DA25AEDFB}"/>
              </a:ext>
            </a:extLst>
          </p:cNvPr>
          <p:cNvSpPr txBox="1">
            <a:spLocks noChangeArrowheads="1"/>
          </p:cNvSpPr>
          <p:nvPr/>
        </p:nvSpPr>
        <p:spPr bwMode="auto">
          <a:xfrm>
            <a:off x="762000" y="4194050"/>
            <a:ext cx="5181600" cy="1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lnSpc>
                <a:spcPct val="100000"/>
              </a:lnSpc>
              <a:spcBef>
                <a:spcPts val="1000"/>
              </a:spcBef>
              <a:spcAft>
                <a:spcPts val="700"/>
              </a:spcAft>
              <a:buClr>
                <a:schemeClr val="bg1"/>
              </a:buClr>
              <a:buFont typeface="Wingdings" pitchFamily="2" charset="2"/>
              <a:buNone/>
              <a:defRPr sz="2000" b="1">
                <a:solidFill>
                  <a:schemeClr val="bg2"/>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ct val="0"/>
              </a:spcBef>
              <a:spcAft>
                <a:spcPct val="0"/>
              </a:spcAft>
            </a:pPr>
            <a:r>
              <a:rPr lang="de-DE" altLang="en-US" kern="0" dirty="0"/>
              <a:t>Lauren Radziejewski, DNP, APRN </a:t>
            </a:r>
          </a:p>
          <a:p>
            <a:pPr>
              <a:spcBef>
                <a:spcPct val="0"/>
              </a:spcBef>
              <a:spcAft>
                <a:spcPct val="0"/>
              </a:spcAft>
            </a:pPr>
            <a:r>
              <a:rPr lang="en-US" altLang="en-US" sz="1800" b="0" i="1" kern="0" dirty="0"/>
              <a:t>Medical Director</a:t>
            </a:r>
          </a:p>
          <a:p>
            <a:pPr>
              <a:spcBef>
                <a:spcPct val="0"/>
              </a:spcBef>
              <a:spcAft>
                <a:spcPct val="0"/>
              </a:spcAft>
            </a:pPr>
            <a:r>
              <a:rPr lang="en-US" altLang="en-US" sz="1800" b="0" kern="0" dirty="0"/>
              <a:t>Galileo Health</a:t>
            </a:r>
            <a:br>
              <a:rPr lang="en-US" altLang="en-US" sz="1800" b="0" kern="0" dirty="0"/>
            </a:br>
            <a:r>
              <a:rPr lang="en-US" altLang="en-US" sz="1800" b="0" kern="0" dirty="0"/>
              <a:t>New York, New York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grpSp>
        <p:nvGrpSpPr>
          <p:cNvPr id="2" name="Group 1">
            <a:extLst>
              <a:ext uri="{FF2B5EF4-FFF2-40B4-BE49-F238E27FC236}">
                <a16:creationId xmlns:a16="http://schemas.microsoft.com/office/drawing/2014/main" id="{7231FD6C-77AC-441B-8659-B8C17CCBBFFF}"/>
              </a:ext>
            </a:extLst>
          </p:cNvPr>
          <p:cNvGrpSpPr/>
          <p:nvPr/>
        </p:nvGrpSpPr>
        <p:grpSpPr>
          <a:xfrm>
            <a:off x="4156075" y="3332497"/>
            <a:ext cx="3479671" cy="613720"/>
            <a:chOff x="4156075" y="3332497"/>
            <a:chExt cx="3479671" cy="613720"/>
          </a:xfrm>
        </p:grpSpPr>
        <p:pic>
          <p:nvPicPr>
            <p:cNvPr id="10" name="Picture 9" descr="A picture containing text, ax, wheel&#10;&#10;Description automatically generated">
              <a:extLst>
                <a:ext uri="{FF2B5EF4-FFF2-40B4-BE49-F238E27FC236}">
                  <a16:creationId xmlns:a16="http://schemas.microsoft.com/office/drawing/2014/main" id="{F1D6D4D7-827C-42C1-9418-36DA1FEAF2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9" name="Rectangle 7">
              <a:extLst>
                <a:ext uri="{FF2B5EF4-FFF2-40B4-BE49-F238E27FC236}">
                  <a16:creationId xmlns:a16="http://schemas.microsoft.com/office/drawing/2014/main" id="{7A461AF3-35F7-4400-ABFE-FB7268368A0C}"/>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r>
                <a:rPr kumimoji="0" lang="en-US" altLang="en-US" sz="2000" b="0" i="0" u="none" strike="noStrike" kern="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sym typeface="Arial"/>
                </a:rPr>
                <a:t>Slide credit: </a:t>
              </a:r>
              <a:r>
                <a:rPr kumimoji="0" lang="en-US" altLang="en-US" sz="2000" b="0" i="0" u="none" strike="noStrike" kern="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sym typeface="Arial"/>
                  <a:hlinkClick r:id="rId5"/>
                </a:rPr>
                <a:t>clinicaloptions.com</a:t>
              </a:r>
              <a:endParaRPr kumimoji="0" lang="en-US" altLang="en-US" sz="2000" b="0" i="0" u="none" strike="noStrike" kern="0" cap="none" spc="0" normalizeH="0" baseline="0" noProof="0" dirty="0">
                <a:ln>
                  <a:noFill/>
                </a:ln>
                <a:solidFill>
                  <a:srgbClr val="455560"/>
                </a:solidFill>
                <a:effectLst/>
                <a:uLnTx/>
                <a:uFillTx/>
                <a:latin typeface="Calibri" panose="020F0502020204030204" pitchFamily="34" charset="0"/>
                <a:cs typeface="Calibri" panose="020F0502020204030204" pitchFamily="34" charset="0"/>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5A060B-3BD5-B095-8FBC-B8F58F9895C9}"/>
              </a:ext>
            </a:extLst>
          </p:cNvPr>
          <p:cNvSpPr>
            <a:spLocks noGrp="1"/>
          </p:cNvSpPr>
          <p:nvPr>
            <p:ph type="title"/>
          </p:nvPr>
        </p:nvSpPr>
        <p:spPr/>
        <p:txBody>
          <a:bodyPr/>
          <a:lstStyle/>
          <a:p>
            <a:r>
              <a:rPr lang="en-US" dirty="0"/>
              <a:t>Faculty Disclosures</a:t>
            </a:r>
          </a:p>
        </p:txBody>
      </p:sp>
      <p:sp>
        <p:nvSpPr>
          <p:cNvPr id="3" name="Content Placeholder 2">
            <a:extLst>
              <a:ext uri="{FF2B5EF4-FFF2-40B4-BE49-F238E27FC236}">
                <a16:creationId xmlns:a16="http://schemas.microsoft.com/office/drawing/2014/main" id="{0E660F2D-83D0-20E4-DB21-511A335681C7}"/>
              </a:ext>
            </a:extLst>
          </p:cNvPr>
          <p:cNvSpPr>
            <a:spLocks noGrp="1"/>
          </p:cNvSpPr>
          <p:nvPr>
            <p:ph idx="1"/>
          </p:nvPr>
        </p:nvSpPr>
        <p:spPr/>
        <p:txBody>
          <a:bodyPr/>
          <a:lstStyle/>
          <a:p>
            <a:pPr marL="0"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lang="en-US" altLang="en-US" sz="2400" b="1" dirty="0">
                <a:solidFill>
                  <a:schemeClr val="accent3"/>
                </a:solidFill>
              </a:rPr>
              <a:t>Lauren Radziejewski, DNP, APRN, </a:t>
            </a:r>
            <a:r>
              <a:rPr lang="en-US" altLang="en-US" sz="2400" dirty="0"/>
              <a:t>has no relevant financial relationships to disclose.</a:t>
            </a:r>
            <a:endParaRPr kumimoji="0" lang="en-US" altLang="en-US" sz="2400" i="0" u="none" strike="noStrike" kern="0" cap="none" spc="0" normalizeH="0" baseline="0" noProof="0" dirty="0">
              <a:ln>
                <a:noFill/>
              </a:ln>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265923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7880B-829B-36B0-6E51-C6BB49EB035F}"/>
              </a:ext>
            </a:extLst>
          </p:cNvPr>
          <p:cNvSpPr>
            <a:spLocks noGrp="1"/>
          </p:cNvSpPr>
          <p:nvPr>
            <p:ph type="title"/>
          </p:nvPr>
        </p:nvSpPr>
        <p:spPr/>
        <p:txBody>
          <a:bodyPr/>
          <a:lstStyle/>
          <a:p>
            <a:r>
              <a:rPr lang="en-US" dirty="0"/>
              <a:t>Overview: Optimizing Care for Transgender Patients</a:t>
            </a:r>
          </a:p>
        </p:txBody>
      </p:sp>
      <p:graphicFrame>
        <p:nvGraphicFramePr>
          <p:cNvPr id="4" name="Content Placeholder 3">
            <a:extLst>
              <a:ext uri="{FF2B5EF4-FFF2-40B4-BE49-F238E27FC236}">
                <a16:creationId xmlns:a16="http://schemas.microsoft.com/office/drawing/2014/main" id="{FEA30982-0EA1-087E-AA51-7BB498BF83C0}"/>
              </a:ext>
            </a:extLst>
          </p:cNvPr>
          <p:cNvGraphicFramePr>
            <a:graphicFrameLocks noGrp="1"/>
          </p:cNvGraphicFramePr>
          <p:nvPr>
            <p:ph idx="4294967295"/>
            <p:extLst>
              <p:ext uri="{D42A27DB-BD31-4B8C-83A1-F6EECF244321}">
                <p14:modId xmlns:p14="http://schemas.microsoft.com/office/powerpoint/2010/main" val="2792058396"/>
              </p:ext>
            </p:extLst>
          </p:nvPr>
        </p:nvGraphicFramePr>
        <p:xfrm>
          <a:off x="719138" y="1600200"/>
          <a:ext cx="10787062" cy="4043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846855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a:extLst>
              <a:ext uri="{FF2B5EF4-FFF2-40B4-BE49-F238E27FC236}">
                <a16:creationId xmlns:a16="http://schemas.microsoft.com/office/drawing/2014/main" id="{B2856D08-DAD9-9158-F64A-FD0343C835DB}"/>
              </a:ext>
            </a:extLst>
          </p:cNvPr>
          <p:cNvCxnSpPr>
            <a:cxnSpLocks/>
          </p:cNvCxnSpPr>
          <p:nvPr/>
        </p:nvCxnSpPr>
        <p:spPr bwMode="auto">
          <a:xfrm>
            <a:off x="522288" y="5213132"/>
            <a:ext cx="5321464" cy="0"/>
          </a:xfrm>
          <a:prstGeom prst="line">
            <a:avLst/>
          </a:prstGeom>
          <a:noFill/>
          <a:ln w="28575" cap="flat" cmpd="sng" algn="ctr">
            <a:solidFill>
              <a:schemeClr val="tx2"/>
            </a:solidFill>
            <a:prstDash val="solid"/>
            <a:round/>
            <a:headEnd type="none" w="med" len="med"/>
            <a:tailEnd type="none" w="med" len="med"/>
          </a:ln>
          <a:effectLst/>
        </p:spPr>
      </p:cxnSp>
      <p:sp>
        <p:nvSpPr>
          <p:cNvPr id="5" name="Title 4">
            <a:extLst>
              <a:ext uri="{FF2B5EF4-FFF2-40B4-BE49-F238E27FC236}">
                <a16:creationId xmlns:a16="http://schemas.microsoft.com/office/drawing/2014/main" id="{F946BA69-C1D6-292B-DD0F-C98EF1FE962C}"/>
              </a:ext>
            </a:extLst>
          </p:cNvPr>
          <p:cNvSpPr>
            <a:spLocks noGrp="1"/>
          </p:cNvSpPr>
          <p:nvPr>
            <p:ph type="title"/>
          </p:nvPr>
        </p:nvSpPr>
        <p:spPr/>
        <p:txBody>
          <a:bodyPr/>
          <a:lstStyle/>
          <a:p>
            <a:r>
              <a:rPr lang="en-US" dirty="0"/>
              <a:t>Gender Identity Policy Tallies by State</a:t>
            </a:r>
          </a:p>
        </p:txBody>
      </p:sp>
      <p:sp>
        <p:nvSpPr>
          <p:cNvPr id="13" name="Content Placeholder 12">
            <a:extLst>
              <a:ext uri="{FF2B5EF4-FFF2-40B4-BE49-F238E27FC236}">
                <a16:creationId xmlns:a16="http://schemas.microsoft.com/office/drawing/2014/main" id="{5E788AAC-B654-3279-E8E9-57024161B57A}"/>
              </a:ext>
            </a:extLst>
          </p:cNvPr>
          <p:cNvSpPr>
            <a:spLocks noGrp="1"/>
          </p:cNvSpPr>
          <p:nvPr>
            <p:ph sz="half" idx="2"/>
          </p:nvPr>
        </p:nvSpPr>
        <p:spPr>
          <a:xfrm>
            <a:off x="6160032" y="1510730"/>
            <a:ext cx="5829299" cy="2354260"/>
          </a:xfrm>
        </p:spPr>
        <p:txBody>
          <a:bodyPr/>
          <a:lstStyle/>
          <a:p>
            <a:pPr>
              <a:spcAft>
                <a:spcPts val="0"/>
              </a:spcAft>
            </a:pPr>
            <a:r>
              <a:rPr lang="en-US" sz="2000" dirty="0"/>
              <a:t>A state’s policy tally scores the laws and policies </a:t>
            </a:r>
            <a:br>
              <a:rPr lang="en-US" sz="2000" dirty="0"/>
            </a:br>
            <a:r>
              <a:rPr lang="en-US" sz="2000" dirty="0"/>
              <a:t>within each state that shape LGBTQ people’s lives, experiences, and equality</a:t>
            </a:r>
          </a:p>
          <a:p>
            <a:pPr lvl="1">
              <a:spcAft>
                <a:spcPts val="0"/>
              </a:spcAft>
            </a:pPr>
            <a:r>
              <a:rPr lang="en-US" sz="1800" dirty="0"/>
              <a:t>Major categories of laws covered by policy tally include: Relationship and Parental Recognition, Nondiscrimination, Religious Exemptions, LGBTQ Youth, Health Care, Criminal Justice, and Identity Documents </a:t>
            </a:r>
          </a:p>
          <a:p>
            <a:pPr>
              <a:spcAft>
                <a:spcPts val="0"/>
              </a:spcAft>
            </a:pPr>
            <a:endParaRPr lang="en-US" sz="1800" dirty="0"/>
          </a:p>
        </p:txBody>
      </p:sp>
      <p:pic>
        <p:nvPicPr>
          <p:cNvPr id="4" name="Content Placeholder 7" descr="Content Placeholder 7">
            <a:extLst>
              <a:ext uri="{FF2B5EF4-FFF2-40B4-BE49-F238E27FC236}">
                <a16:creationId xmlns:a16="http://schemas.microsoft.com/office/drawing/2014/main" id="{1C00F868-640E-679C-0AE6-6992AA026EAF}"/>
              </a:ext>
            </a:extLst>
          </p:cNvPr>
          <p:cNvPicPr>
            <a:picLocks noChangeAspect="1"/>
          </p:cNvPicPr>
          <p:nvPr/>
        </p:nvPicPr>
        <p:blipFill rotWithShape="1">
          <a:blip r:embed="rId3"/>
          <a:srcRect l="8438" t="86005" r="36025"/>
          <a:stretch/>
        </p:blipFill>
        <p:spPr>
          <a:xfrm>
            <a:off x="522288" y="5623036"/>
            <a:ext cx="5474370" cy="714703"/>
          </a:xfrm>
          <a:prstGeom prst="rect">
            <a:avLst/>
          </a:prstGeom>
          <a:ln w="12700">
            <a:miter lim="400000"/>
          </a:ln>
        </p:spPr>
      </p:pic>
      <p:grpSp>
        <p:nvGrpSpPr>
          <p:cNvPr id="35" name="Group 34">
            <a:extLst>
              <a:ext uri="{FF2B5EF4-FFF2-40B4-BE49-F238E27FC236}">
                <a16:creationId xmlns:a16="http://schemas.microsoft.com/office/drawing/2014/main" id="{0FB93DE8-9234-4E6F-7890-E437A5F36466}"/>
              </a:ext>
            </a:extLst>
          </p:cNvPr>
          <p:cNvGrpSpPr/>
          <p:nvPr/>
        </p:nvGrpSpPr>
        <p:grpSpPr>
          <a:xfrm>
            <a:off x="258812" y="1428970"/>
            <a:ext cx="5829300" cy="3662508"/>
            <a:chOff x="258812" y="1428970"/>
            <a:chExt cx="5829300" cy="3662508"/>
          </a:xfrm>
        </p:grpSpPr>
        <p:pic>
          <p:nvPicPr>
            <p:cNvPr id="2" name="Content Placeholder 7" descr="Content Placeholder 7">
              <a:extLst>
                <a:ext uri="{FF2B5EF4-FFF2-40B4-BE49-F238E27FC236}">
                  <a16:creationId xmlns:a16="http://schemas.microsoft.com/office/drawing/2014/main" id="{CECF27C5-04E0-43F5-5301-E57B894AB3F9}"/>
                </a:ext>
              </a:extLst>
            </p:cNvPr>
            <p:cNvPicPr>
              <a:picLocks noChangeAspect="1"/>
            </p:cNvPicPr>
            <p:nvPr/>
          </p:nvPicPr>
          <p:blipFill rotWithShape="1">
            <a:blip r:embed="rId3"/>
            <a:srcRect l="5737" r="33877" b="26769"/>
            <a:stretch/>
          </p:blipFill>
          <p:spPr>
            <a:xfrm>
              <a:off x="258812" y="1428970"/>
              <a:ext cx="5829300" cy="3662508"/>
            </a:xfrm>
            <a:prstGeom prst="rect">
              <a:avLst/>
            </a:prstGeom>
            <a:ln w="12700">
              <a:miter lim="400000"/>
            </a:ln>
          </p:spPr>
        </p:pic>
        <p:sp>
          <p:nvSpPr>
            <p:cNvPr id="6" name="Rectangle 10">
              <a:extLst>
                <a:ext uri="{FF2B5EF4-FFF2-40B4-BE49-F238E27FC236}">
                  <a16:creationId xmlns:a16="http://schemas.microsoft.com/office/drawing/2014/main" id="{F7D2248F-7CE4-1141-3849-B94E1D162D68}"/>
                </a:ext>
              </a:extLst>
            </p:cNvPr>
            <p:cNvSpPr/>
            <p:nvPr/>
          </p:nvSpPr>
          <p:spPr>
            <a:xfrm>
              <a:off x="5065986" y="4049525"/>
              <a:ext cx="987974" cy="499003"/>
            </a:xfrm>
            <a:prstGeom prst="rect">
              <a:avLst/>
            </a:prstGeom>
            <a:solidFill>
              <a:srgbClr val="FFFFFF"/>
            </a:solidFill>
            <a:ln w="12700">
              <a:miter lim="400000"/>
            </a:ln>
          </p:spPr>
          <p:txBody>
            <a:bodyPr lIns="45719" rIns="45719" anchor="b"/>
            <a:lstStyle/>
            <a:p>
              <a:pPr algn="ctr">
                <a:spcBef>
                  <a:spcPts val="700"/>
                </a:spcBef>
                <a:defRPr b="0">
                  <a:solidFill>
                    <a:srgbClr val="FFFFFF"/>
                  </a:solidFill>
                  <a:latin typeface="Calibri"/>
                  <a:ea typeface="Calibri"/>
                  <a:cs typeface="Calibri"/>
                  <a:sym typeface="Calibri"/>
                </a:defRPr>
              </a:pPr>
              <a:endParaRPr dirty="0"/>
            </a:p>
          </p:txBody>
        </p:sp>
      </p:grpSp>
      <p:sp>
        <p:nvSpPr>
          <p:cNvPr id="26" name="TextBox 25">
            <a:extLst>
              <a:ext uri="{FF2B5EF4-FFF2-40B4-BE49-F238E27FC236}">
                <a16:creationId xmlns:a16="http://schemas.microsoft.com/office/drawing/2014/main" id="{266624D1-B54C-791C-FD7E-8F6BA112126D}"/>
              </a:ext>
            </a:extLst>
          </p:cNvPr>
          <p:cNvSpPr txBox="1"/>
          <p:nvPr/>
        </p:nvSpPr>
        <p:spPr bwMode="auto">
          <a:xfrm>
            <a:off x="2448910" y="5034457"/>
            <a:ext cx="1608083" cy="369332"/>
          </a:xfrm>
          <a:prstGeom prst="rect">
            <a:avLst/>
          </a:prstGeom>
          <a:solidFill>
            <a:schemeClr val="tx1"/>
          </a:solidFill>
          <a:ln>
            <a:noFill/>
          </a:ln>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US Territories</a:t>
            </a:r>
          </a:p>
        </p:txBody>
      </p:sp>
      <p:sp>
        <p:nvSpPr>
          <p:cNvPr id="29" name="TextBox 28">
            <a:extLst>
              <a:ext uri="{FF2B5EF4-FFF2-40B4-BE49-F238E27FC236}">
                <a16:creationId xmlns:a16="http://schemas.microsoft.com/office/drawing/2014/main" id="{DFD5AA45-BDD3-E2E0-386B-A6225CBBF97A}"/>
              </a:ext>
            </a:extLst>
          </p:cNvPr>
          <p:cNvSpPr txBox="1"/>
          <p:nvPr/>
        </p:nvSpPr>
        <p:spPr bwMode="auto">
          <a:xfrm>
            <a:off x="427695" y="5334001"/>
            <a:ext cx="1317021" cy="258532"/>
          </a:xfrm>
          <a:prstGeom prst="rect">
            <a:avLst/>
          </a:prstGeom>
          <a:noFill/>
          <a:ln>
            <a:noFill/>
          </a:ln>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American Samoa</a:t>
            </a:r>
          </a:p>
        </p:txBody>
      </p:sp>
      <p:sp>
        <p:nvSpPr>
          <p:cNvPr id="30" name="TextBox 29">
            <a:extLst>
              <a:ext uri="{FF2B5EF4-FFF2-40B4-BE49-F238E27FC236}">
                <a16:creationId xmlns:a16="http://schemas.microsoft.com/office/drawing/2014/main" id="{62139F21-F53D-B81A-FB15-210C01BDE45A}"/>
              </a:ext>
            </a:extLst>
          </p:cNvPr>
          <p:cNvSpPr txBox="1"/>
          <p:nvPr/>
        </p:nvSpPr>
        <p:spPr bwMode="auto">
          <a:xfrm>
            <a:off x="1586460" y="5334001"/>
            <a:ext cx="1945015" cy="424732"/>
          </a:xfrm>
          <a:prstGeom prst="rect">
            <a:avLst/>
          </a:prstGeom>
          <a:noFill/>
          <a:ln>
            <a:noFill/>
          </a:ln>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Commonwealth of Northern Mariana Islands</a:t>
            </a:r>
          </a:p>
        </p:txBody>
      </p:sp>
      <p:sp>
        <p:nvSpPr>
          <p:cNvPr id="31" name="TextBox 30">
            <a:extLst>
              <a:ext uri="{FF2B5EF4-FFF2-40B4-BE49-F238E27FC236}">
                <a16:creationId xmlns:a16="http://schemas.microsoft.com/office/drawing/2014/main" id="{736C1A33-1079-E1B3-8651-AA7626C1FA48}"/>
              </a:ext>
            </a:extLst>
          </p:cNvPr>
          <p:cNvSpPr txBox="1"/>
          <p:nvPr/>
        </p:nvSpPr>
        <p:spPr bwMode="auto">
          <a:xfrm>
            <a:off x="2923903" y="5334001"/>
            <a:ext cx="1274981" cy="258532"/>
          </a:xfrm>
          <a:prstGeom prst="rect">
            <a:avLst/>
          </a:prstGeom>
          <a:noFill/>
          <a:ln>
            <a:noFill/>
          </a:ln>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Guam</a:t>
            </a:r>
          </a:p>
        </p:txBody>
      </p:sp>
      <p:sp>
        <p:nvSpPr>
          <p:cNvPr id="32" name="TextBox 31">
            <a:extLst>
              <a:ext uri="{FF2B5EF4-FFF2-40B4-BE49-F238E27FC236}">
                <a16:creationId xmlns:a16="http://schemas.microsoft.com/office/drawing/2014/main" id="{1202F6D9-1602-09FF-17C5-9B054588CE78}"/>
              </a:ext>
            </a:extLst>
          </p:cNvPr>
          <p:cNvSpPr txBox="1"/>
          <p:nvPr/>
        </p:nvSpPr>
        <p:spPr bwMode="auto">
          <a:xfrm>
            <a:off x="3735827" y="5334001"/>
            <a:ext cx="1274981" cy="258532"/>
          </a:xfrm>
          <a:prstGeom prst="rect">
            <a:avLst/>
          </a:prstGeom>
          <a:noFill/>
          <a:ln>
            <a:noFill/>
          </a:ln>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Puerto Rico</a:t>
            </a:r>
          </a:p>
        </p:txBody>
      </p:sp>
      <p:sp>
        <p:nvSpPr>
          <p:cNvPr id="33" name="TextBox 32">
            <a:extLst>
              <a:ext uri="{FF2B5EF4-FFF2-40B4-BE49-F238E27FC236}">
                <a16:creationId xmlns:a16="http://schemas.microsoft.com/office/drawing/2014/main" id="{7D5C72C7-DA34-F585-9B5D-730F93172B2B}"/>
              </a:ext>
            </a:extLst>
          </p:cNvPr>
          <p:cNvSpPr txBox="1"/>
          <p:nvPr/>
        </p:nvSpPr>
        <p:spPr bwMode="auto">
          <a:xfrm>
            <a:off x="4694895" y="5334001"/>
            <a:ext cx="1516719" cy="258532"/>
          </a:xfrm>
          <a:prstGeom prst="rect">
            <a:avLst/>
          </a:prstGeom>
          <a:noFill/>
          <a:ln>
            <a:noFill/>
          </a:ln>
        </p:spPr>
        <p:txBody>
          <a:bodyPr wrap="square" rtlCol="0">
            <a:spAutoFit/>
          </a:bodyPr>
          <a:lstStyle/>
          <a:p>
            <a:pPr algn="ctr">
              <a:lnSpc>
                <a:spcPct val="90000"/>
              </a:lnSpc>
              <a:spcBef>
                <a:spcPct val="50000"/>
              </a:spcBef>
              <a:spcAft>
                <a:spcPct val="0"/>
              </a:spcAft>
              <a:buClrTx/>
              <a:buFontTx/>
              <a:buNone/>
            </a:pPr>
            <a:r>
              <a:rPr lang="en-US" sz="1200" dirty="0">
                <a:solidFill>
                  <a:schemeClr val="bg1"/>
                </a:solidFill>
                <a:latin typeface="Calibri" panose="020F0502020204030204" pitchFamily="34" charset="0"/>
              </a:rPr>
              <a:t>US Virgin Islands</a:t>
            </a:r>
          </a:p>
        </p:txBody>
      </p:sp>
      <p:sp>
        <p:nvSpPr>
          <p:cNvPr id="7" name="Text Box 15">
            <a:extLst>
              <a:ext uri="{FF2B5EF4-FFF2-40B4-BE49-F238E27FC236}">
                <a16:creationId xmlns:a16="http://schemas.microsoft.com/office/drawing/2014/main" id="{1B8EF17C-4404-9BE8-12C5-1EAA699127FB}"/>
              </a:ext>
            </a:extLst>
          </p:cNvPr>
          <p:cNvSpPr txBox="1">
            <a:spLocks noChangeArrowheads="1"/>
          </p:cNvSpPr>
          <p:nvPr/>
        </p:nvSpPr>
        <p:spPr bwMode="auto">
          <a:xfrm>
            <a:off x="431605" y="6372227"/>
            <a:ext cx="8102795"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lgbtmap.org/equality-maps </a:t>
            </a:r>
          </a:p>
        </p:txBody>
      </p:sp>
      <p:graphicFrame>
        <p:nvGraphicFramePr>
          <p:cNvPr id="38" name="Table 38">
            <a:extLst>
              <a:ext uri="{FF2B5EF4-FFF2-40B4-BE49-F238E27FC236}">
                <a16:creationId xmlns:a16="http://schemas.microsoft.com/office/drawing/2014/main" id="{305E531D-2814-B3A7-16BC-56F1FDF7FCF2}"/>
              </a:ext>
            </a:extLst>
          </p:cNvPr>
          <p:cNvGraphicFramePr>
            <a:graphicFrameLocks noGrp="1"/>
          </p:cNvGraphicFramePr>
          <p:nvPr>
            <p:extLst>
              <p:ext uri="{D42A27DB-BD31-4B8C-83A1-F6EECF244321}">
                <p14:modId xmlns:p14="http://schemas.microsoft.com/office/powerpoint/2010/main" val="10805982"/>
              </p:ext>
            </p:extLst>
          </p:nvPr>
        </p:nvGraphicFramePr>
        <p:xfrm>
          <a:off x="6210605" y="3670706"/>
          <a:ext cx="5548008" cy="2590800"/>
        </p:xfrm>
        <a:graphic>
          <a:graphicData uri="http://schemas.openxmlformats.org/drawingml/2006/table">
            <a:tbl>
              <a:tblPr firstRow="1" bandRow="1">
                <a:tableStyleId>{93296810-A885-4BE3-A3E7-6D5BEEA58F35}</a:tableStyleId>
              </a:tblPr>
              <a:tblGrid>
                <a:gridCol w="3738360">
                  <a:extLst>
                    <a:ext uri="{9D8B030D-6E8A-4147-A177-3AD203B41FA5}">
                      <a16:colId xmlns:a16="http://schemas.microsoft.com/office/drawing/2014/main" val="2033751032"/>
                    </a:ext>
                  </a:extLst>
                </a:gridCol>
                <a:gridCol w="1809648">
                  <a:extLst>
                    <a:ext uri="{9D8B030D-6E8A-4147-A177-3AD203B41FA5}">
                      <a16:colId xmlns:a16="http://schemas.microsoft.com/office/drawing/2014/main" val="1750903714"/>
                    </a:ext>
                  </a:extLst>
                </a:gridCol>
              </a:tblGrid>
              <a:tr h="0">
                <a:tc>
                  <a:txBody>
                    <a:bodyPr/>
                    <a:lstStyle/>
                    <a:p>
                      <a:endParaRPr lang="en-US" sz="160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600" dirty="0"/>
                        <a:t>Gender Identity Policy Tally</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1644632019"/>
                  </a:ext>
                </a:extLst>
              </a:tr>
              <a:tr h="0">
                <a:tc>
                  <a:txBody>
                    <a:bodyPr/>
                    <a:lstStyle/>
                    <a:p>
                      <a:r>
                        <a:rPr lang="en-US" sz="1600" dirty="0">
                          <a:solidFill>
                            <a:schemeClr val="tx1"/>
                          </a:solidFill>
                        </a:rPr>
                        <a:t>High (75%-100% of points possible)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E623F"/>
                    </a:solidFill>
                  </a:tcPr>
                </a:tc>
                <a:tc>
                  <a:txBody>
                    <a:bodyPr/>
                    <a:lstStyle/>
                    <a:p>
                      <a:pPr algn="ctr"/>
                      <a:r>
                        <a:rPr lang="en-US" sz="1600" dirty="0">
                          <a:solidFill>
                            <a:schemeClr val="tx1"/>
                          </a:solidFill>
                        </a:rPr>
                        <a:t>16.5-22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E623F"/>
                    </a:solidFill>
                  </a:tcPr>
                </a:tc>
                <a:extLst>
                  <a:ext uri="{0D108BD9-81ED-4DB2-BD59-A6C34878D82A}">
                    <a16:rowId xmlns:a16="http://schemas.microsoft.com/office/drawing/2014/main" val="2775154567"/>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Medium (50%-74.9% of points possible)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29661"/>
                    </a:solidFill>
                  </a:tcPr>
                </a:tc>
                <a:tc>
                  <a:txBody>
                    <a:bodyPr/>
                    <a:lstStyle/>
                    <a:p>
                      <a:pPr algn="ctr"/>
                      <a:r>
                        <a:rPr lang="en-US" sz="1600" dirty="0">
                          <a:solidFill>
                            <a:schemeClr val="bg1"/>
                          </a:solidFill>
                        </a:rPr>
                        <a:t>11-16.25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929661"/>
                    </a:solidFill>
                  </a:tcPr>
                </a:tc>
                <a:extLst>
                  <a:ext uri="{0D108BD9-81ED-4DB2-BD59-A6C34878D82A}">
                    <a16:rowId xmlns:a16="http://schemas.microsoft.com/office/drawing/2014/main" val="3370575543"/>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Fair (25%-49.9% of points possible)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EBBF"/>
                    </a:solidFill>
                  </a:tcPr>
                </a:tc>
                <a:tc>
                  <a:txBody>
                    <a:bodyPr/>
                    <a:lstStyle/>
                    <a:p>
                      <a:pPr algn="ctr"/>
                      <a:r>
                        <a:rPr lang="en-US" sz="1600" dirty="0">
                          <a:solidFill>
                            <a:schemeClr val="bg1"/>
                          </a:solidFill>
                        </a:rPr>
                        <a:t>5.5-10.5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2EBBF"/>
                    </a:solidFill>
                  </a:tcPr>
                </a:tc>
                <a:extLst>
                  <a:ext uri="{0D108BD9-81ED-4DB2-BD59-A6C34878D82A}">
                    <a16:rowId xmlns:a16="http://schemas.microsoft.com/office/drawing/2014/main" val="1865640225"/>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bg1"/>
                          </a:solidFill>
                        </a:rPr>
                        <a:t>Low (0-24.9% of points possible)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1A466"/>
                    </a:solidFill>
                  </a:tcPr>
                </a:tc>
                <a:tc>
                  <a:txBody>
                    <a:bodyPr/>
                    <a:lstStyle/>
                    <a:p>
                      <a:pPr algn="ctr"/>
                      <a:r>
                        <a:rPr lang="en-US" sz="1600" dirty="0">
                          <a:solidFill>
                            <a:schemeClr val="bg1"/>
                          </a:solidFill>
                        </a:rPr>
                        <a:t>0-5.25</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F1A466"/>
                    </a:solidFill>
                  </a:tcPr>
                </a:tc>
                <a:extLst>
                  <a:ext uri="{0D108BD9-81ED-4DB2-BD59-A6C34878D82A}">
                    <a16:rowId xmlns:a16="http://schemas.microsoft.com/office/drawing/2014/main" val="3933362588"/>
                  </a:ext>
                </a:extLst>
              </a:tr>
              <a:tr h="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solidFill>
                            <a:schemeClr val="tx1"/>
                          </a:solidFill>
                        </a:rPr>
                        <a:t>Negative (&lt;0 points)</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23637"/>
                    </a:solidFill>
                  </a:tcPr>
                </a:tc>
                <a:tc>
                  <a:txBody>
                    <a:bodyPr/>
                    <a:lstStyle/>
                    <a:p>
                      <a:pPr algn="ctr"/>
                      <a:r>
                        <a:rPr lang="en-US" sz="1600" dirty="0">
                          <a:solidFill>
                            <a:schemeClr val="tx1"/>
                          </a:solidFill>
                        </a:rPr>
                        <a:t>&lt;0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C23637"/>
                    </a:solidFill>
                  </a:tcPr>
                </a:tc>
                <a:extLst>
                  <a:ext uri="{0D108BD9-81ED-4DB2-BD59-A6C34878D82A}">
                    <a16:rowId xmlns:a16="http://schemas.microsoft.com/office/drawing/2014/main" val="812497888"/>
                  </a:ext>
                </a:extLst>
              </a:tr>
              <a:tr h="0">
                <a:tc>
                  <a:txBody>
                    <a:bodyPr/>
                    <a:lstStyle/>
                    <a:p>
                      <a:r>
                        <a:rPr lang="en-US" sz="1600" b="1" dirty="0">
                          <a:solidFill>
                            <a:schemeClr val="bg1"/>
                          </a:solidFill>
                        </a:rPr>
                        <a:t>Total Points Possible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ctr"/>
                      <a:r>
                        <a:rPr lang="en-US" sz="1600" b="1" dirty="0">
                          <a:solidFill>
                            <a:schemeClr val="bg1"/>
                          </a:solidFill>
                        </a:rPr>
                        <a:t>22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23557860"/>
                  </a:ext>
                </a:extLst>
              </a:tr>
            </a:tbl>
          </a:graphicData>
        </a:graphic>
      </p:graphicFrame>
    </p:spTree>
    <p:extLst>
      <p:ext uri="{BB962C8B-B14F-4D97-AF65-F5344CB8AC3E}">
        <p14:creationId xmlns:p14="http://schemas.microsoft.com/office/powerpoint/2010/main" val="12021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D4810-A338-DD20-EB30-1D5EB95EC0FE}"/>
              </a:ext>
            </a:extLst>
          </p:cNvPr>
          <p:cNvSpPr>
            <a:spLocks noGrp="1"/>
          </p:cNvSpPr>
          <p:nvPr>
            <p:ph type="title"/>
          </p:nvPr>
        </p:nvSpPr>
        <p:spPr/>
        <p:txBody>
          <a:bodyPr/>
          <a:lstStyle/>
          <a:p>
            <a:r>
              <a:rPr lang="en-US" dirty="0"/>
              <a:t>US Transgender Survey: Injustice at Every Turn</a:t>
            </a:r>
          </a:p>
        </p:txBody>
      </p:sp>
      <p:sp>
        <p:nvSpPr>
          <p:cNvPr id="3" name="Content Placeholder 2">
            <a:extLst>
              <a:ext uri="{FF2B5EF4-FFF2-40B4-BE49-F238E27FC236}">
                <a16:creationId xmlns:a16="http://schemas.microsoft.com/office/drawing/2014/main" id="{6D3C83AA-5CBE-96BF-ACD1-C4AC83991607}"/>
              </a:ext>
            </a:extLst>
          </p:cNvPr>
          <p:cNvSpPr>
            <a:spLocks noGrp="1"/>
          </p:cNvSpPr>
          <p:nvPr>
            <p:ph idx="1"/>
          </p:nvPr>
        </p:nvSpPr>
        <p:spPr/>
        <p:txBody>
          <a:bodyPr/>
          <a:lstStyle/>
          <a:p>
            <a:r>
              <a:rPr lang="en-US" sz="2400" dirty="0"/>
              <a:t>Survey of 27,715 people in US who identify as transgender, trans, genderqueer, nonbinary, and other identities on the transgender and gender-nonconforming identity spectrum</a:t>
            </a:r>
          </a:p>
          <a:p>
            <a:r>
              <a:rPr lang="en-US" sz="2400" b="1" dirty="0">
                <a:solidFill>
                  <a:schemeClr val="accent3"/>
                </a:solidFill>
              </a:rPr>
              <a:t>Respondents reported:</a:t>
            </a:r>
          </a:p>
        </p:txBody>
      </p:sp>
      <p:sp>
        <p:nvSpPr>
          <p:cNvPr id="6" name="TextBox 5">
            <a:extLst>
              <a:ext uri="{FF2B5EF4-FFF2-40B4-BE49-F238E27FC236}">
                <a16:creationId xmlns:a16="http://schemas.microsoft.com/office/drawing/2014/main" id="{509A0C1F-A7C8-4911-CB69-B36EEF180B6C}"/>
              </a:ext>
            </a:extLst>
          </p:cNvPr>
          <p:cNvSpPr txBox="1"/>
          <p:nvPr/>
        </p:nvSpPr>
        <p:spPr bwMode="auto">
          <a:xfrm>
            <a:off x="422178" y="6101253"/>
            <a:ext cx="2504337" cy="2846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algn="l">
              <a:lnSpc>
                <a:spcPts val="1500"/>
              </a:lnSpc>
              <a:spcBef>
                <a:spcPts val="0"/>
              </a:spcBef>
              <a:spcAft>
                <a:spcPts val="0"/>
              </a:spcAft>
            </a:pPr>
            <a:r>
              <a:rPr lang="en-US" sz="1400" b="0" i="0" dirty="0">
                <a:solidFill>
                  <a:srgbClr val="000000"/>
                </a:solidFill>
                <a:effectLst/>
                <a:latin typeface="Calibri" panose="020F0502020204030204" pitchFamily="34" charset="0"/>
                <a:cs typeface="Calibri" panose="020F0502020204030204" pitchFamily="34" charset="0"/>
              </a:rPr>
              <a:t>*Due to being transgender.</a:t>
            </a:r>
          </a:p>
        </p:txBody>
      </p:sp>
      <p:grpSp>
        <p:nvGrpSpPr>
          <p:cNvPr id="5" name="Group 4">
            <a:extLst>
              <a:ext uri="{FF2B5EF4-FFF2-40B4-BE49-F238E27FC236}">
                <a16:creationId xmlns:a16="http://schemas.microsoft.com/office/drawing/2014/main" id="{DAD27ABF-411F-C15D-0450-08D0EF5BCB62}"/>
              </a:ext>
            </a:extLst>
          </p:cNvPr>
          <p:cNvGrpSpPr/>
          <p:nvPr/>
        </p:nvGrpSpPr>
        <p:grpSpPr>
          <a:xfrm>
            <a:off x="135412" y="3079179"/>
            <a:ext cx="2415606" cy="2800816"/>
            <a:chOff x="753877" y="5135734"/>
            <a:chExt cx="2415606" cy="2800816"/>
          </a:xfrm>
        </p:grpSpPr>
        <p:grpSp>
          <p:nvGrpSpPr>
            <p:cNvPr id="29" name="Group 28">
              <a:extLst>
                <a:ext uri="{FF2B5EF4-FFF2-40B4-BE49-F238E27FC236}">
                  <a16:creationId xmlns:a16="http://schemas.microsoft.com/office/drawing/2014/main" id="{6505E1F1-1CCF-1A49-8533-1489D5C7CAC8}"/>
                </a:ext>
              </a:extLst>
            </p:cNvPr>
            <p:cNvGrpSpPr/>
            <p:nvPr/>
          </p:nvGrpSpPr>
          <p:grpSpPr>
            <a:xfrm>
              <a:off x="1070873" y="5135734"/>
              <a:ext cx="1709425" cy="1987757"/>
              <a:chOff x="6409268" y="1769145"/>
              <a:chExt cx="1709425" cy="1987757"/>
            </a:xfrm>
          </p:grpSpPr>
          <p:graphicFrame>
            <p:nvGraphicFramePr>
              <p:cNvPr id="30" name="Chart 29">
                <a:extLst>
                  <a:ext uri="{FF2B5EF4-FFF2-40B4-BE49-F238E27FC236}">
                    <a16:creationId xmlns:a16="http://schemas.microsoft.com/office/drawing/2014/main" id="{4C9E8809-9122-2A2B-E5B6-03B3047E6DB1}"/>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3"/>
              </a:graphicData>
            </a:graphic>
          </p:graphicFrame>
          <p:sp>
            <p:nvSpPr>
              <p:cNvPr id="31" name="TextBox 30">
                <a:extLst>
                  <a:ext uri="{FF2B5EF4-FFF2-40B4-BE49-F238E27FC236}">
                    <a16:creationId xmlns:a16="http://schemas.microsoft.com/office/drawing/2014/main" id="{F0B735CB-7F79-4479-8776-0F5727F6C2C0}"/>
                  </a:ext>
                </a:extLst>
              </p:cNvPr>
              <p:cNvSpPr txBox="1"/>
              <p:nvPr/>
            </p:nvSpPr>
            <p:spPr bwMode="auto">
              <a:xfrm>
                <a:off x="6750651" y="2398766"/>
                <a:ext cx="107112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4000" dirty="0">
                    <a:solidFill>
                      <a:srgbClr val="E1471D"/>
                    </a:solidFill>
                    <a:latin typeface="Calibri" panose="020F0502020204030204" pitchFamily="34" charset="0"/>
                    <a:cs typeface="Calibri" panose="020F0502020204030204" pitchFamily="34" charset="0"/>
                  </a:rPr>
                  <a:t>10%</a:t>
                </a:r>
              </a:p>
            </p:txBody>
          </p:sp>
        </p:grpSp>
        <p:sp>
          <p:nvSpPr>
            <p:cNvPr id="32" name="TextBox 31">
              <a:extLst>
                <a:ext uri="{FF2B5EF4-FFF2-40B4-BE49-F238E27FC236}">
                  <a16:creationId xmlns:a16="http://schemas.microsoft.com/office/drawing/2014/main" id="{4C1F661D-D4B7-3AB2-17A9-D1D22A068CFF}"/>
                </a:ext>
              </a:extLst>
            </p:cNvPr>
            <p:cNvSpPr txBox="1"/>
            <p:nvPr/>
          </p:nvSpPr>
          <p:spPr bwMode="auto">
            <a:xfrm>
              <a:off x="753877" y="6920887"/>
              <a:ext cx="24156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cs typeface="Calibri" panose="020F0502020204030204" pitchFamily="34" charset="0"/>
                </a:rPr>
                <a:t>Experiencing </a:t>
              </a:r>
              <a:br>
                <a:rPr lang="en-US" sz="2000" b="0" dirty="0">
                  <a:solidFill>
                    <a:schemeClr val="bg1"/>
                  </a:solidFill>
                  <a:latin typeface="Calibri" panose="020F0502020204030204" pitchFamily="34" charset="0"/>
                  <a:cs typeface="Calibri" panose="020F0502020204030204" pitchFamily="34" charset="0"/>
                </a:rPr>
              </a:br>
              <a:r>
                <a:rPr lang="en-US" sz="2000" dirty="0">
                  <a:solidFill>
                    <a:srgbClr val="E1471D"/>
                  </a:solidFill>
                  <a:latin typeface="Calibri" panose="020F0502020204030204" pitchFamily="34" charset="0"/>
                  <a:cs typeface="Calibri" panose="020F0502020204030204" pitchFamily="34" charset="0"/>
                </a:rPr>
                <a:t>violence</a:t>
              </a:r>
              <a:r>
                <a:rPr lang="en-US" sz="2000" dirty="0">
                  <a:solidFill>
                    <a:schemeClr val="bg1"/>
                  </a:solidFill>
                  <a:latin typeface="Calibri" panose="020F0502020204030204" pitchFamily="34" charset="0"/>
                  <a:cs typeface="Calibri" panose="020F0502020204030204" pitchFamily="34" charset="0"/>
                </a:rPr>
                <a:t> </a:t>
              </a:r>
              <a:r>
                <a:rPr lang="en-US" sz="2000" b="0" dirty="0">
                  <a:solidFill>
                    <a:schemeClr val="bg1"/>
                  </a:solidFill>
                  <a:latin typeface="Calibri" panose="020F0502020204030204" pitchFamily="34" charset="0"/>
                  <a:cs typeface="Calibri" panose="020F0502020204030204" pitchFamily="34" charset="0"/>
                </a:rPr>
                <a:t>from a family member*</a:t>
              </a:r>
              <a:endParaRPr lang="en-US" sz="2000" b="0" baseline="30000" dirty="0">
                <a:solidFill>
                  <a:schemeClr val="bg1"/>
                </a:solidFill>
                <a:latin typeface="Calibri" panose="020F0502020204030204" pitchFamily="34" charset="0"/>
                <a:cs typeface="Calibri" panose="020F0502020204030204" pitchFamily="34" charset="0"/>
              </a:endParaRPr>
            </a:p>
          </p:txBody>
        </p:sp>
      </p:grpSp>
      <p:grpSp>
        <p:nvGrpSpPr>
          <p:cNvPr id="33" name="Group 32">
            <a:extLst>
              <a:ext uri="{FF2B5EF4-FFF2-40B4-BE49-F238E27FC236}">
                <a16:creationId xmlns:a16="http://schemas.microsoft.com/office/drawing/2014/main" id="{D33CE03F-613B-A58D-930F-DE5FD431A11B}"/>
              </a:ext>
            </a:extLst>
          </p:cNvPr>
          <p:cNvGrpSpPr/>
          <p:nvPr/>
        </p:nvGrpSpPr>
        <p:grpSpPr>
          <a:xfrm>
            <a:off x="7242610" y="3067056"/>
            <a:ext cx="2217827" cy="3052212"/>
            <a:chOff x="834122" y="5135734"/>
            <a:chExt cx="2217827" cy="3052212"/>
          </a:xfrm>
        </p:grpSpPr>
        <p:grpSp>
          <p:nvGrpSpPr>
            <p:cNvPr id="34" name="Group 33">
              <a:extLst>
                <a:ext uri="{FF2B5EF4-FFF2-40B4-BE49-F238E27FC236}">
                  <a16:creationId xmlns:a16="http://schemas.microsoft.com/office/drawing/2014/main" id="{D5CA9E8D-6EFC-0F9F-2B6B-FC1A130D0BF6}"/>
                </a:ext>
              </a:extLst>
            </p:cNvPr>
            <p:cNvGrpSpPr/>
            <p:nvPr/>
          </p:nvGrpSpPr>
          <p:grpSpPr>
            <a:xfrm>
              <a:off x="1070873" y="5135734"/>
              <a:ext cx="1709425" cy="1987757"/>
              <a:chOff x="6409268" y="1769145"/>
              <a:chExt cx="1709425" cy="1987757"/>
            </a:xfrm>
          </p:grpSpPr>
          <p:graphicFrame>
            <p:nvGraphicFramePr>
              <p:cNvPr id="36" name="Chart 35">
                <a:extLst>
                  <a:ext uri="{FF2B5EF4-FFF2-40B4-BE49-F238E27FC236}">
                    <a16:creationId xmlns:a16="http://schemas.microsoft.com/office/drawing/2014/main" id="{626D23A2-B58F-B096-05BB-09D47D73BD40}"/>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a:extLst>
                  <a:ext uri="{FF2B5EF4-FFF2-40B4-BE49-F238E27FC236}">
                    <a16:creationId xmlns:a16="http://schemas.microsoft.com/office/drawing/2014/main" id="{07024EFD-956C-E13F-0CB4-D0FFECE5A647}"/>
                  </a:ext>
                </a:extLst>
              </p:cNvPr>
              <p:cNvSpPr txBox="1"/>
              <p:nvPr/>
            </p:nvSpPr>
            <p:spPr bwMode="auto">
              <a:xfrm>
                <a:off x="6756873" y="2408193"/>
                <a:ext cx="10775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4000" dirty="0">
                    <a:solidFill>
                      <a:srgbClr val="E1471D"/>
                    </a:solidFill>
                    <a:latin typeface="Calibri" panose="020F0502020204030204" pitchFamily="34" charset="0"/>
                    <a:cs typeface="Calibri" panose="020F0502020204030204" pitchFamily="34" charset="0"/>
                  </a:rPr>
                  <a:t>30%</a:t>
                </a:r>
              </a:p>
            </p:txBody>
          </p:sp>
        </p:grpSp>
        <p:sp>
          <p:nvSpPr>
            <p:cNvPr id="35" name="TextBox 34">
              <a:extLst>
                <a:ext uri="{FF2B5EF4-FFF2-40B4-BE49-F238E27FC236}">
                  <a16:creationId xmlns:a16="http://schemas.microsoft.com/office/drawing/2014/main" id="{593CADAF-8488-51E9-DEDF-F4D019B6E9F8}"/>
                </a:ext>
              </a:extLst>
            </p:cNvPr>
            <p:cNvSpPr txBox="1"/>
            <p:nvPr/>
          </p:nvSpPr>
          <p:spPr bwMode="auto">
            <a:xfrm>
              <a:off x="834122" y="6864507"/>
              <a:ext cx="221782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cs typeface="Calibri" panose="020F0502020204030204" pitchFamily="34" charset="0"/>
                </a:rPr>
                <a:t>Being fired, denied a promotion, or </a:t>
              </a:r>
              <a:r>
                <a:rPr lang="en-US" sz="2000" dirty="0">
                  <a:solidFill>
                    <a:srgbClr val="E1471D"/>
                  </a:solidFill>
                  <a:latin typeface="Calibri" panose="020F0502020204030204" pitchFamily="34" charset="0"/>
                  <a:cs typeface="Calibri" panose="020F0502020204030204" pitchFamily="34" charset="0"/>
                </a:rPr>
                <a:t>mistreated </a:t>
              </a:r>
              <a:r>
                <a:rPr lang="en-US" sz="2000" b="0" dirty="0">
                  <a:solidFill>
                    <a:schemeClr val="bg1"/>
                  </a:solidFill>
                  <a:latin typeface="Calibri" panose="020F0502020204030204" pitchFamily="34" charset="0"/>
                  <a:cs typeface="Calibri" panose="020F0502020204030204" pitchFamily="34" charset="0"/>
                </a:rPr>
                <a:t>in workplace*</a:t>
              </a:r>
              <a:endParaRPr lang="en-US" sz="2000" b="0" baseline="30000" dirty="0">
                <a:solidFill>
                  <a:schemeClr val="bg1"/>
                </a:solidFill>
                <a:latin typeface="Calibri" panose="020F0502020204030204" pitchFamily="34" charset="0"/>
                <a:cs typeface="Calibri" panose="020F0502020204030204" pitchFamily="34" charset="0"/>
              </a:endParaRPr>
            </a:p>
          </p:txBody>
        </p:sp>
      </p:grpSp>
      <p:grpSp>
        <p:nvGrpSpPr>
          <p:cNvPr id="38" name="Group 37">
            <a:extLst>
              <a:ext uri="{FF2B5EF4-FFF2-40B4-BE49-F238E27FC236}">
                <a16:creationId xmlns:a16="http://schemas.microsoft.com/office/drawing/2014/main" id="{D92CFAC1-45EC-D6E3-9083-AA8CBEAF9FEB}"/>
              </a:ext>
            </a:extLst>
          </p:cNvPr>
          <p:cNvGrpSpPr/>
          <p:nvPr/>
        </p:nvGrpSpPr>
        <p:grpSpPr>
          <a:xfrm>
            <a:off x="4873544" y="3074077"/>
            <a:ext cx="2415606" cy="2753866"/>
            <a:chOff x="717782" y="5135734"/>
            <a:chExt cx="2415606" cy="2753866"/>
          </a:xfrm>
        </p:grpSpPr>
        <p:grpSp>
          <p:nvGrpSpPr>
            <p:cNvPr id="39" name="Group 38">
              <a:extLst>
                <a:ext uri="{FF2B5EF4-FFF2-40B4-BE49-F238E27FC236}">
                  <a16:creationId xmlns:a16="http://schemas.microsoft.com/office/drawing/2014/main" id="{9507140A-B4C0-CC2B-7B6B-DBF6D3ED6C26}"/>
                </a:ext>
              </a:extLst>
            </p:cNvPr>
            <p:cNvGrpSpPr/>
            <p:nvPr/>
          </p:nvGrpSpPr>
          <p:grpSpPr>
            <a:xfrm>
              <a:off x="1070873" y="5135734"/>
              <a:ext cx="1709425" cy="1987757"/>
              <a:chOff x="6409268" y="1769145"/>
              <a:chExt cx="1709425" cy="1987757"/>
            </a:xfrm>
          </p:grpSpPr>
          <p:graphicFrame>
            <p:nvGraphicFramePr>
              <p:cNvPr id="41" name="Chart 40">
                <a:extLst>
                  <a:ext uri="{FF2B5EF4-FFF2-40B4-BE49-F238E27FC236}">
                    <a16:creationId xmlns:a16="http://schemas.microsoft.com/office/drawing/2014/main" id="{0FBD8A70-C5F0-2A5F-1EE6-ECE704710FEE}"/>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5"/>
              </a:graphicData>
            </a:graphic>
          </p:graphicFrame>
          <p:sp>
            <p:nvSpPr>
              <p:cNvPr id="42" name="TextBox 41">
                <a:extLst>
                  <a:ext uri="{FF2B5EF4-FFF2-40B4-BE49-F238E27FC236}">
                    <a16:creationId xmlns:a16="http://schemas.microsoft.com/office/drawing/2014/main" id="{71193D80-05F9-2A1E-EEF0-6EA84C7E1CBB}"/>
                  </a:ext>
                </a:extLst>
              </p:cNvPr>
              <p:cNvSpPr txBox="1"/>
              <p:nvPr/>
            </p:nvSpPr>
            <p:spPr bwMode="auto">
              <a:xfrm>
                <a:off x="6738019" y="2417621"/>
                <a:ext cx="10775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buClrTx/>
                  <a:buFontTx/>
                  <a:buNone/>
                </a:pPr>
                <a:r>
                  <a:rPr lang="en-US" sz="4000" dirty="0">
                    <a:solidFill>
                      <a:srgbClr val="E1471D"/>
                    </a:solidFill>
                    <a:latin typeface="Calibri" panose="020F0502020204030204" pitchFamily="34" charset="0"/>
                    <a:cs typeface="Calibri" panose="020F0502020204030204" pitchFamily="34" charset="0"/>
                  </a:rPr>
                  <a:t>40%</a:t>
                </a:r>
              </a:p>
            </p:txBody>
          </p:sp>
        </p:grpSp>
        <p:sp>
          <p:nvSpPr>
            <p:cNvPr id="40" name="TextBox 39">
              <a:extLst>
                <a:ext uri="{FF2B5EF4-FFF2-40B4-BE49-F238E27FC236}">
                  <a16:creationId xmlns:a16="http://schemas.microsoft.com/office/drawing/2014/main" id="{99D44FD6-8E94-2DBD-61D3-070E5D540CF1}"/>
                </a:ext>
              </a:extLst>
            </p:cNvPr>
            <p:cNvSpPr txBox="1"/>
            <p:nvPr/>
          </p:nvSpPr>
          <p:spPr bwMode="auto">
            <a:xfrm>
              <a:off x="717782" y="6873937"/>
              <a:ext cx="24156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cs typeface="Calibri" panose="020F0502020204030204" pitchFamily="34" charset="0"/>
                </a:rPr>
                <a:t>Attempting</a:t>
              </a:r>
              <a:r>
                <a:rPr lang="en-US" sz="2000" b="0" dirty="0">
                  <a:solidFill>
                    <a:srgbClr val="FF0000"/>
                  </a:solidFill>
                  <a:latin typeface="Calibri" panose="020F0502020204030204" pitchFamily="34" charset="0"/>
                  <a:cs typeface="Calibri" panose="020F0502020204030204" pitchFamily="34" charset="0"/>
                </a:rPr>
                <a:t> </a:t>
              </a:r>
              <a:r>
                <a:rPr lang="en-US" sz="2000" dirty="0">
                  <a:solidFill>
                    <a:srgbClr val="E1471D"/>
                  </a:solidFill>
                  <a:latin typeface="Calibri" panose="020F0502020204030204" pitchFamily="34" charset="0"/>
                  <a:cs typeface="Calibri" panose="020F0502020204030204" pitchFamily="34" charset="0"/>
                </a:rPr>
                <a:t>suicide </a:t>
              </a:r>
              <a:r>
                <a:rPr lang="en-US" sz="2000" b="0" dirty="0">
                  <a:solidFill>
                    <a:schemeClr val="bg1"/>
                  </a:solidFill>
                  <a:latin typeface="Calibri" panose="020F0502020204030204" pitchFamily="34" charset="0"/>
                  <a:cs typeface="Calibri" panose="020F0502020204030204" pitchFamily="34" charset="0"/>
                </a:rPr>
                <a:t>(vs 4.6% of general US population)</a:t>
              </a:r>
              <a:endParaRPr lang="en-US" sz="2000" b="0" baseline="30000" dirty="0">
                <a:solidFill>
                  <a:schemeClr val="bg1"/>
                </a:solidFill>
                <a:latin typeface="Calibri" panose="020F0502020204030204" pitchFamily="34" charset="0"/>
                <a:cs typeface="Calibri" panose="020F0502020204030204" pitchFamily="34" charset="0"/>
              </a:endParaRPr>
            </a:p>
          </p:txBody>
        </p:sp>
      </p:grpSp>
      <p:grpSp>
        <p:nvGrpSpPr>
          <p:cNvPr id="43" name="Group 42">
            <a:extLst>
              <a:ext uri="{FF2B5EF4-FFF2-40B4-BE49-F238E27FC236}">
                <a16:creationId xmlns:a16="http://schemas.microsoft.com/office/drawing/2014/main" id="{14287FC8-6726-3677-3CD1-0FCF9BE9676C}"/>
              </a:ext>
            </a:extLst>
          </p:cNvPr>
          <p:cNvGrpSpPr/>
          <p:nvPr/>
        </p:nvGrpSpPr>
        <p:grpSpPr>
          <a:xfrm>
            <a:off x="9413899" y="3071250"/>
            <a:ext cx="2680397" cy="2699203"/>
            <a:chOff x="585386" y="5135734"/>
            <a:chExt cx="2680397" cy="2699203"/>
          </a:xfrm>
        </p:grpSpPr>
        <p:grpSp>
          <p:nvGrpSpPr>
            <p:cNvPr id="44" name="Group 43">
              <a:extLst>
                <a:ext uri="{FF2B5EF4-FFF2-40B4-BE49-F238E27FC236}">
                  <a16:creationId xmlns:a16="http://schemas.microsoft.com/office/drawing/2014/main" id="{49841119-C924-DCAB-E7C5-E5C727DC430B}"/>
                </a:ext>
              </a:extLst>
            </p:cNvPr>
            <p:cNvGrpSpPr/>
            <p:nvPr/>
          </p:nvGrpSpPr>
          <p:grpSpPr>
            <a:xfrm>
              <a:off x="1070873" y="5135734"/>
              <a:ext cx="1709425" cy="1987757"/>
              <a:chOff x="6409268" y="1769145"/>
              <a:chExt cx="1709425" cy="1987757"/>
            </a:xfrm>
          </p:grpSpPr>
          <p:graphicFrame>
            <p:nvGraphicFramePr>
              <p:cNvPr id="46" name="Chart 45">
                <a:extLst>
                  <a:ext uri="{FF2B5EF4-FFF2-40B4-BE49-F238E27FC236}">
                    <a16:creationId xmlns:a16="http://schemas.microsoft.com/office/drawing/2014/main" id="{E2EF9016-BF9A-1A5D-ED65-2F2B81A91BD5}"/>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6"/>
              </a:graphicData>
            </a:graphic>
          </p:graphicFrame>
          <p:sp>
            <p:nvSpPr>
              <p:cNvPr id="47" name="TextBox 46">
                <a:extLst>
                  <a:ext uri="{FF2B5EF4-FFF2-40B4-BE49-F238E27FC236}">
                    <a16:creationId xmlns:a16="http://schemas.microsoft.com/office/drawing/2014/main" id="{466D9CFD-A9DD-D45D-357E-F71762D9A4EF}"/>
                  </a:ext>
                </a:extLst>
              </p:cNvPr>
              <p:cNvSpPr txBox="1"/>
              <p:nvPr/>
            </p:nvSpPr>
            <p:spPr bwMode="auto">
              <a:xfrm>
                <a:off x="6738019" y="2417620"/>
                <a:ext cx="10775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buClrTx/>
                  <a:buFontTx/>
                  <a:buNone/>
                </a:pPr>
                <a:r>
                  <a:rPr lang="en-US" sz="4000" dirty="0">
                    <a:solidFill>
                      <a:srgbClr val="E1471D"/>
                    </a:solidFill>
                    <a:latin typeface="Calibri" panose="020F0502020204030204" pitchFamily="34" charset="0"/>
                    <a:cs typeface="Calibri" panose="020F0502020204030204" pitchFamily="34" charset="0"/>
                  </a:rPr>
                  <a:t>29%</a:t>
                </a:r>
              </a:p>
            </p:txBody>
          </p:sp>
        </p:grpSp>
        <p:sp>
          <p:nvSpPr>
            <p:cNvPr id="45" name="TextBox 44">
              <a:extLst>
                <a:ext uri="{FF2B5EF4-FFF2-40B4-BE49-F238E27FC236}">
                  <a16:creationId xmlns:a16="http://schemas.microsoft.com/office/drawing/2014/main" id="{9056E2A5-CDE4-E12D-1452-7C74D7533620}"/>
                </a:ext>
              </a:extLst>
            </p:cNvPr>
            <p:cNvSpPr txBox="1"/>
            <p:nvPr/>
          </p:nvSpPr>
          <p:spPr bwMode="auto">
            <a:xfrm>
              <a:off x="585386" y="6819274"/>
              <a:ext cx="268039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cs typeface="Calibri" panose="020F0502020204030204" pitchFamily="34" charset="0"/>
                </a:rPr>
                <a:t>Living in</a:t>
              </a:r>
              <a:r>
                <a:rPr lang="en-US" sz="2000" dirty="0">
                  <a:solidFill>
                    <a:schemeClr val="bg1"/>
                  </a:solidFill>
                  <a:latin typeface="Calibri" panose="020F0502020204030204" pitchFamily="34" charset="0"/>
                  <a:cs typeface="Calibri" panose="020F0502020204030204" pitchFamily="34" charset="0"/>
                </a:rPr>
                <a:t> </a:t>
              </a:r>
              <a:r>
                <a:rPr lang="en-US" sz="2000" dirty="0">
                  <a:solidFill>
                    <a:srgbClr val="E1471D"/>
                  </a:solidFill>
                  <a:latin typeface="Calibri" panose="020F0502020204030204" pitchFamily="34" charset="0"/>
                  <a:cs typeface="Calibri" panose="020F0502020204030204" pitchFamily="34" charset="0"/>
                </a:rPr>
                <a:t>poverty</a:t>
              </a:r>
              <a:r>
                <a:rPr lang="en-US" sz="2000" dirty="0">
                  <a:solidFill>
                    <a:schemeClr val="bg1"/>
                  </a:solidFill>
                  <a:latin typeface="Calibri" panose="020F0502020204030204" pitchFamily="34" charset="0"/>
                  <a:cs typeface="Calibri" panose="020F0502020204030204" pitchFamily="34" charset="0"/>
                </a:rPr>
                <a:t> </a:t>
              </a:r>
              <a:br>
                <a:rPr lang="en-US" sz="2000" dirty="0">
                  <a:solidFill>
                    <a:schemeClr val="bg1"/>
                  </a:solidFill>
                  <a:latin typeface="Calibri" panose="020F0502020204030204" pitchFamily="34" charset="0"/>
                  <a:cs typeface="Calibri" panose="020F0502020204030204" pitchFamily="34" charset="0"/>
                </a:rPr>
              </a:br>
              <a:r>
                <a:rPr lang="en-US" sz="2000" b="0" dirty="0">
                  <a:solidFill>
                    <a:schemeClr val="bg1"/>
                  </a:solidFill>
                  <a:latin typeface="Calibri" panose="020F0502020204030204" pitchFamily="34" charset="0"/>
                  <a:cs typeface="Calibri" panose="020F0502020204030204" pitchFamily="34" charset="0"/>
                </a:rPr>
                <a:t>(vs 12% of general </a:t>
              </a:r>
              <a:br>
                <a:rPr lang="en-US" sz="2000" b="0" dirty="0">
                  <a:solidFill>
                    <a:schemeClr val="bg1"/>
                  </a:solidFill>
                  <a:latin typeface="Calibri" panose="020F0502020204030204" pitchFamily="34" charset="0"/>
                  <a:cs typeface="Calibri" panose="020F0502020204030204" pitchFamily="34" charset="0"/>
                </a:rPr>
              </a:br>
              <a:r>
                <a:rPr lang="en-US" sz="2000" b="0" dirty="0">
                  <a:solidFill>
                    <a:schemeClr val="bg1"/>
                  </a:solidFill>
                  <a:latin typeface="Calibri" panose="020F0502020204030204" pitchFamily="34" charset="0"/>
                  <a:cs typeface="Calibri" panose="020F0502020204030204" pitchFamily="34" charset="0"/>
                </a:rPr>
                <a:t>US population)</a:t>
              </a:r>
              <a:endParaRPr lang="en-US" sz="2000" b="0" baseline="30000" dirty="0">
                <a:solidFill>
                  <a:schemeClr val="bg1"/>
                </a:solidFill>
                <a:latin typeface="Calibri" panose="020F0502020204030204" pitchFamily="34" charset="0"/>
                <a:cs typeface="Calibri" panose="020F0502020204030204" pitchFamily="34" charset="0"/>
              </a:endParaRPr>
            </a:p>
          </p:txBody>
        </p:sp>
      </p:grpSp>
      <p:grpSp>
        <p:nvGrpSpPr>
          <p:cNvPr id="48" name="Group 47">
            <a:extLst>
              <a:ext uri="{FF2B5EF4-FFF2-40B4-BE49-F238E27FC236}">
                <a16:creationId xmlns:a16="http://schemas.microsoft.com/office/drawing/2014/main" id="{44474FDC-B2B2-70B7-93A2-469191E9C7F8}"/>
              </a:ext>
            </a:extLst>
          </p:cNvPr>
          <p:cNvGrpSpPr/>
          <p:nvPr/>
        </p:nvGrpSpPr>
        <p:grpSpPr>
          <a:xfrm>
            <a:off x="2504478" y="3085405"/>
            <a:ext cx="2415606" cy="2800816"/>
            <a:chOff x="753877" y="5135734"/>
            <a:chExt cx="2415606" cy="2800816"/>
          </a:xfrm>
        </p:grpSpPr>
        <p:grpSp>
          <p:nvGrpSpPr>
            <p:cNvPr id="49" name="Group 48">
              <a:extLst>
                <a:ext uri="{FF2B5EF4-FFF2-40B4-BE49-F238E27FC236}">
                  <a16:creationId xmlns:a16="http://schemas.microsoft.com/office/drawing/2014/main" id="{61124E98-16EE-67B1-B7F4-30B3DEE4E800}"/>
                </a:ext>
              </a:extLst>
            </p:cNvPr>
            <p:cNvGrpSpPr/>
            <p:nvPr/>
          </p:nvGrpSpPr>
          <p:grpSpPr>
            <a:xfrm>
              <a:off x="1070873" y="5135734"/>
              <a:ext cx="1709425" cy="1987757"/>
              <a:chOff x="6409268" y="1769145"/>
              <a:chExt cx="1709425" cy="1987757"/>
            </a:xfrm>
          </p:grpSpPr>
          <p:graphicFrame>
            <p:nvGraphicFramePr>
              <p:cNvPr id="51" name="Chart 50">
                <a:extLst>
                  <a:ext uri="{FF2B5EF4-FFF2-40B4-BE49-F238E27FC236}">
                    <a16:creationId xmlns:a16="http://schemas.microsoft.com/office/drawing/2014/main" id="{494874BB-8A14-82D0-E505-AF362726E4D8}"/>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7"/>
              </a:graphicData>
            </a:graphic>
          </p:graphicFrame>
          <p:sp>
            <p:nvSpPr>
              <p:cNvPr id="52" name="TextBox 51">
                <a:extLst>
                  <a:ext uri="{FF2B5EF4-FFF2-40B4-BE49-F238E27FC236}">
                    <a16:creationId xmlns:a16="http://schemas.microsoft.com/office/drawing/2014/main" id="{DD5DDABD-A8BF-A551-1970-3943CAD798E1}"/>
                  </a:ext>
                </a:extLst>
              </p:cNvPr>
              <p:cNvSpPr txBox="1"/>
              <p:nvPr/>
            </p:nvSpPr>
            <p:spPr bwMode="auto">
              <a:xfrm>
                <a:off x="6761305" y="2414199"/>
                <a:ext cx="10775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4000" dirty="0">
                    <a:solidFill>
                      <a:srgbClr val="E1471D"/>
                    </a:solidFill>
                    <a:latin typeface="Calibri" panose="020F0502020204030204" pitchFamily="34" charset="0"/>
                    <a:cs typeface="Calibri" panose="020F0502020204030204" pitchFamily="34" charset="0"/>
                  </a:rPr>
                  <a:t>47%</a:t>
                </a:r>
              </a:p>
            </p:txBody>
          </p:sp>
        </p:grpSp>
        <p:sp>
          <p:nvSpPr>
            <p:cNvPr id="50" name="TextBox 49">
              <a:extLst>
                <a:ext uri="{FF2B5EF4-FFF2-40B4-BE49-F238E27FC236}">
                  <a16:creationId xmlns:a16="http://schemas.microsoft.com/office/drawing/2014/main" id="{15448448-03A4-195E-2C24-4FDBC4A2F449}"/>
                </a:ext>
              </a:extLst>
            </p:cNvPr>
            <p:cNvSpPr txBox="1"/>
            <p:nvPr/>
          </p:nvSpPr>
          <p:spPr bwMode="auto">
            <a:xfrm>
              <a:off x="753877" y="6920887"/>
              <a:ext cx="24156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cs typeface="Calibri" panose="020F0502020204030204" pitchFamily="34" charset="0"/>
                </a:rPr>
                <a:t>Being</a:t>
              </a:r>
              <a:r>
                <a:rPr lang="en-US" sz="2000" dirty="0">
                  <a:solidFill>
                    <a:srgbClr val="E1471D"/>
                  </a:solidFill>
                  <a:latin typeface="Calibri" panose="020F0502020204030204" pitchFamily="34" charset="0"/>
                  <a:cs typeface="Calibri" panose="020F0502020204030204" pitchFamily="34" charset="0"/>
                </a:rPr>
                <a:t> sexually assaulted </a:t>
              </a:r>
              <a:r>
                <a:rPr lang="en-US" sz="2000" b="0" dirty="0">
                  <a:solidFill>
                    <a:schemeClr val="bg1"/>
                  </a:solidFill>
                  <a:latin typeface="Calibri" panose="020F0502020204030204" pitchFamily="34" charset="0"/>
                  <a:cs typeface="Calibri" panose="020F0502020204030204" pitchFamily="34" charset="0"/>
                </a:rPr>
                <a:t>at some point in their lifetime</a:t>
              </a:r>
              <a:endParaRPr lang="en-US" sz="2000" b="0" baseline="30000" dirty="0">
                <a:solidFill>
                  <a:schemeClr val="bg1"/>
                </a:solidFill>
                <a:latin typeface="Calibri" panose="020F0502020204030204" pitchFamily="34" charset="0"/>
                <a:cs typeface="Calibri" panose="020F0502020204030204" pitchFamily="34" charset="0"/>
              </a:endParaRPr>
            </a:p>
          </p:txBody>
        </p:sp>
      </p:grpSp>
      <p:sp>
        <p:nvSpPr>
          <p:cNvPr id="4" name="Text Box 15">
            <a:extLst>
              <a:ext uri="{FF2B5EF4-FFF2-40B4-BE49-F238E27FC236}">
                <a16:creationId xmlns:a16="http://schemas.microsoft.com/office/drawing/2014/main" id="{B8AA8160-2E56-4970-AEE4-CA9E57025F5C}"/>
              </a:ext>
            </a:extLst>
          </p:cNvPr>
          <p:cNvSpPr txBox="1">
            <a:spLocks noChangeArrowheads="1"/>
          </p:cNvSpPr>
          <p:nvPr/>
        </p:nvSpPr>
        <p:spPr bwMode="auto">
          <a:xfrm>
            <a:off x="422178" y="635120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James. Report of 2015 US Transgender Survey; 2016. </a:t>
            </a:r>
          </a:p>
        </p:txBody>
      </p:sp>
    </p:spTree>
    <p:extLst>
      <p:ext uri="{BB962C8B-B14F-4D97-AF65-F5344CB8AC3E}">
        <p14:creationId xmlns:p14="http://schemas.microsoft.com/office/powerpoint/2010/main" val="5373043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D4810-A338-DD20-EB30-1D5EB95EC0FE}"/>
              </a:ext>
            </a:extLst>
          </p:cNvPr>
          <p:cNvSpPr>
            <a:spLocks noGrp="1"/>
          </p:cNvSpPr>
          <p:nvPr>
            <p:ph type="title"/>
          </p:nvPr>
        </p:nvSpPr>
        <p:spPr/>
        <p:txBody>
          <a:bodyPr/>
          <a:lstStyle/>
          <a:p>
            <a:r>
              <a:rPr lang="en-US" dirty="0"/>
              <a:t>US Transgender Survey: Healthcare Setting </a:t>
            </a:r>
          </a:p>
        </p:txBody>
      </p:sp>
      <p:grpSp>
        <p:nvGrpSpPr>
          <p:cNvPr id="3" name="Group 2">
            <a:extLst>
              <a:ext uri="{FF2B5EF4-FFF2-40B4-BE49-F238E27FC236}">
                <a16:creationId xmlns:a16="http://schemas.microsoft.com/office/drawing/2014/main" id="{3851DA3C-C00F-9329-372D-1BC0FF72AB3C}"/>
              </a:ext>
            </a:extLst>
          </p:cNvPr>
          <p:cNvGrpSpPr/>
          <p:nvPr/>
        </p:nvGrpSpPr>
        <p:grpSpPr>
          <a:xfrm>
            <a:off x="719137" y="1990168"/>
            <a:ext cx="3456937" cy="3703124"/>
            <a:chOff x="719137" y="1990168"/>
            <a:chExt cx="3456937" cy="3703124"/>
          </a:xfrm>
        </p:grpSpPr>
        <p:grpSp>
          <p:nvGrpSpPr>
            <p:cNvPr id="16" name="Group 15">
              <a:extLst>
                <a:ext uri="{FF2B5EF4-FFF2-40B4-BE49-F238E27FC236}">
                  <a16:creationId xmlns:a16="http://schemas.microsoft.com/office/drawing/2014/main" id="{1AB8C1E2-9927-89B9-29BF-0AB908166C78}"/>
                </a:ext>
              </a:extLst>
            </p:cNvPr>
            <p:cNvGrpSpPr/>
            <p:nvPr/>
          </p:nvGrpSpPr>
          <p:grpSpPr>
            <a:xfrm>
              <a:off x="1535484" y="1990168"/>
              <a:ext cx="1798671" cy="2028825"/>
              <a:chOff x="6409268" y="1769145"/>
              <a:chExt cx="1709425" cy="1987757"/>
            </a:xfrm>
          </p:grpSpPr>
          <p:graphicFrame>
            <p:nvGraphicFramePr>
              <p:cNvPr id="11" name="Chart 10">
                <a:extLst>
                  <a:ext uri="{FF2B5EF4-FFF2-40B4-BE49-F238E27FC236}">
                    <a16:creationId xmlns:a16="http://schemas.microsoft.com/office/drawing/2014/main" id="{A86F6BC0-FFF9-255C-3AA1-30FE38C28987}"/>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3"/>
              </a:graphicData>
            </a:graphic>
          </p:graphicFrame>
          <p:sp>
            <p:nvSpPr>
              <p:cNvPr id="12" name="TextBox 11">
                <a:extLst>
                  <a:ext uri="{FF2B5EF4-FFF2-40B4-BE49-F238E27FC236}">
                    <a16:creationId xmlns:a16="http://schemas.microsoft.com/office/drawing/2014/main" id="{C4A73549-C2DB-3222-E2B1-48D7800F8121}"/>
                  </a:ext>
                </a:extLst>
              </p:cNvPr>
              <p:cNvSpPr txBox="1"/>
              <p:nvPr/>
            </p:nvSpPr>
            <p:spPr bwMode="auto">
              <a:xfrm>
                <a:off x="6752715" y="2430560"/>
                <a:ext cx="1017980" cy="693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4000" dirty="0">
                    <a:solidFill>
                      <a:srgbClr val="E1471D"/>
                    </a:solidFill>
                    <a:latin typeface="Calibri" panose="020F0502020204030204" pitchFamily="34" charset="0"/>
                    <a:cs typeface="Calibri" panose="020F0502020204030204" pitchFamily="34" charset="0"/>
                  </a:rPr>
                  <a:t>33%</a:t>
                </a:r>
              </a:p>
            </p:txBody>
          </p:sp>
        </p:grpSp>
        <p:sp>
          <p:nvSpPr>
            <p:cNvPr id="13" name="TextBox 12">
              <a:extLst>
                <a:ext uri="{FF2B5EF4-FFF2-40B4-BE49-F238E27FC236}">
                  <a16:creationId xmlns:a16="http://schemas.microsoft.com/office/drawing/2014/main" id="{A6F1B402-266E-C47D-E3AA-C46C6D371E99}"/>
                </a:ext>
              </a:extLst>
            </p:cNvPr>
            <p:cNvSpPr txBox="1"/>
            <p:nvPr/>
          </p:nvSpPr>
          <p:spPr bwMode="auto">
            <a:xfrm>
              <a:off x="719137" y="3877410"/>
              <a:ext cx="3456937"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2800" b="0" dirty="0">
                  <a:solidFill>
                    <a:schemeClr val="bg1"/>
                  </a:solidFill>
                  <a:latin typeface="Calibri" panose="020F0502020204030204" pitchFamily="34" charset="0"/>
                </a:rPr>
                <a:t>≥1 </a:t>
              </a:r>
              <a:r>
                <a:rPr lang="en-US" sz="2800" dirty="0">
                  <a:solidFill>
                    <a:schemeClr val="accent3"/>
                  </a:solidFill>
                  <a:latin typeface="Calibri" panose="020F0502020204030204" pitchFamily="34" charset="0"/>
                </a:rPr>
                <a:t>negative</a:t>
              </a:r>
              <a:r>
                <a:rPr lang="en-US" sz="2800" b="0" dirty="0">
                  <a:solidFill>
                    <a:schemeClr val="accent3"/>
                  </a:solidFill>
                  <a:latin typeface="Calibri" panose="020F0502020204030204" pitchFamily="34" charset="0"/>
                </a:rPr>
                <a:t> </a:t>
              </a:r>
              <a:br>
                <a:rPr lang="en-US" sz="2800" b="0" dirty="0">
                  <a:solidFill>
                    <a:schemeClr val="accent3"/>
                  </a:solidFill>
                  <a:latin typeface="Calibri" panose="020F0502020204030204" pitchFamily="34" charset="0"/>
                </a:rPr>
              </a:br>
              <a:r>
                <a:rPr lang="en-US" sz="2800" dirty="0">
                  <a:solidFill>
                    <a:schemeClr val="accent3"/>
                  </a:solidFill>
                  <a:latin typeface="Calibri" panose="020F0502020204030204" pitchFamily="34" charset="0"/>
                </a:rPr>
                <a:t>experience in healthcare setting </a:t>
              </a:r>
            </a:p>
            <a:p>
              <a:pPr algn="ctr">
                <a:lnSpc>
                  <a:spcPct val="100000"/>
                </a:lnSpc>
                <a:spcBef>
                  <a:spcPts val="0"/>
                </a:spcBef>
                <a:spcAft>
                  <a:spcPct val="0"/>
                </a:spcAft>
                <a:buClrTx/>
                <a:buFontTx/>
                <a:buNone/>
              </a:pPr>
              <a:r>
                <a:rPr lang="en-US" sz="2800" b="0" dirty="0">
                  <a:solidFill>
                    <a:schemeClr val="bg1"/>
                  </a:solidFill>
                  <a:latin typeface="Calibri" panose="020F0502020204030204" pitchFamily="34" charset="0"/>
                </a:rPr>
                <a:t>in prior year</a:t>
              </a:r>
            </a:p>
          </p:txBody>
        </p:sp>
      </p:grpSp>
      <p:graphicFrame>
        <p:nvGraphicFramePr>
          <p:cNvPr id="34" name="Group 3">
            <a:extLst>
              <a:ext uri="{FF2B5EF4-FFF2-40B4-BE49-F238E27FC236}">
                <a16:creationId xmlns:a16="http://schemas.microsoft.com/office/drawing/2014/main" id="{264321DB-C03B-17D7-8C44-1895F19514CC}"/>
              </a:ext>
            </a:extLst>
          </p:cNvPr>
          <p:cNvGraphicFramePr>
            <a:graphicFrameLocks/>
          </p:cNvGraphicFramePr>
          <p:nvPr>
            <p:extLst>
              <p:ext uri="{D42A27DB-BD31-4B8C-83A1-F6EECF244321}">
                <p14:modId xmlns:p14="http://schemas.microsoft.com/office/powerpoint/2010/main" val="1588265748"/>
              </p:ext>
            </p:extLst>
          </p:nvPr>
        </p:nvGraphicFramePr>
        <p:xfrm>
          <a:off x="4166647" y="1600200"/>
          <a:ext cx="7339553" cy="4206400"/>
        </p:xfrm>
        <a:graphic>
          <a:graphicData uri="http://schemas.openxmlformats.org/drawingml/2006/table">
            <a:tbl>
              <a:tblPr/>
              <a:tblGrid>
                <a:gridCol w="5895435">
                  <a:extLst>
                    <a:ext uri="{9D8B030D-6E8A-4147-A177-3AD203B41FA5}">
                      <a16:colId xmlns:a16="http://schemas.microsoft.com/office/drawing/2014/main" val="1704788437"/>
                    </a:ext>
                  </a:extLst>
                </a:gridCol>
                <a:gridCol w="1444118">
                  <a:extLst>
                    <a:ext uri="{9D8B030D-6E8A-4147-A177-3AD203B41FA5}">
                      <a16:colId xmlns:a16="http://schemas.microsoft.com/office/drawing/2014/main" val="3711150903"/>
                    </a:ext>
                  </a:extLst>
                </a:gridCol>
              </a:tblGrid>
              <a:tr h="301838">
                <a:tc gridSpan="2">
                  <a:txBody>
                    <a:bodyPr/>
                    <a:lstStyle/>
                    <a:p>
                      <a:r>
                        <a:rPr lang="en-US" sz="1800" b="1" dirty="0">
                          <a:latin typeface="Calibri" panose="020F0502020204030204" pitchFamily="34" charset="0"/>
                          <a:cs typeface="Calibri" panose="020F0502020204030204" pitchFamily="34" charset="0"/>
                        </a:rPr>
                        <a:t>Negative Experiences When Seeing HCP Over Past Year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lnL w="12700" cmpd="sng">
                      <a:noFill/>
                      <a:prstDash val="solid"/>
                    </a:lnL>
                  </a:tcPr>
                </a:tc>
                <a:extLst>
                  <a:ext uri="{0D108BD9-81ED-4DB2-BD59-A6C34878D82A}">
                    <a16:rowId xmlns:a16="http://schemas.microsoft.com/office/drawing/2014/main" val="10000"/>
                  </a:ext>
                </a:extLst>
              </a:tr>
              <a:tr h="2743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800" b="0" dirty="0">
                          <a:solidFill>
                            <a:schemeClr val="bg1"/>
                          </a:solidFill>
                          <a:latin typeface="Calibri" panose="020F0502020204030204" pitchFamily="34" charset="0"/>
                          <a:cs typeface="Calibri" panose="020F0502020204030204" pitchFamily="34" charset="0"/>
                        </a:rPr>
                        <a:t>Had to teach HCP about transgender people to get appropriate care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24%</a:t>
                      </a:r>
                      <a:endParaRPr lang="en-US" sz="18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466468">
                <a:tc>
                  <a:txBody>
                    <a:bodyPr/>
                    <a:lstStyle/>
                    <a:p>
                      <a:pPr algn="l"/>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HCP asked unnecessary or invasive questions about their </a:t>
                      </a:r>
                      <a:b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b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gender status not related to reason for healthcare visit</a:t>
                      </a:r>
                      <a:endParaRPr lang="en-US" sz="18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15%</a:t>
                      </a:r>
                      <a:endParaRPr lang="en-US" sz="18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274399">
                <a:tc>
                  <a:txBody>
                    <a:bodyPr/>
                    <a:lstStyle/>
                    <a:p>
                      <a:pPr algn="l"/>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HCP refused to give transition-related care</a:t>
                      </a:r>
                      <a:endParaRPr lang="en-US" sz="18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8%</a:t>
                      </a:r>
                      <a:endParaRPr lang="en-US" sz="18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4"/>
                  </a:ext>
                </a:extLst>
              </a:tr>
              <a:tr h="274399">
                <a:tc>
                  <a:txBody>
                    <a:bodyPr/>
                    <a:lstStyle/>
                    <a:p>
                      <a:pPr algn="l"/>
                      <a:r>
                        <a:rPr lang="en-US" sz="1800" b="0" dirty="0">
                          <a:solidFill>
                            <a:schemeClr val="bg1"/>
                          </a:solidFill>
                          <a:latin typeface="Calibri" panose="020F0502020204030204" pitchFamily="34" charset="0"/>
                          <a:cs typeface="Calibri" panose="020F0502020204030204" pitchFamily="34" charset="0"/>
                        </a:rPr>
                        <a:t>Verbally harassed in healthcare setting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kumimoji="0" lang="en-US" sz="1800" b="0" i="0" u="none" strike="noStrike" cap="none" normalizeH="0" baseline="0" dirty="0">
                          <a:ln>
                            <a:noFill/>
                          </a:ln>
                          <a:solidFill>
                            <a:schemeClr val="bg1"/>
                          </a:solidFill>
                          <a:effectLst/>
                          <a:latin typeface="Calibri" panose="020F0502020204030204" pitchFamily="34" charset="0"/>
                          <a:cs typeface="Calibri" panose="020F0502020204030204" pitchFamily="34" charset="0"/>
                        </a:rPr>
                        <a:t>6%</a:t>
                      </a:r>
                      <a:endParaRPr lang="en-US" sz="1800" b="0" dirty="0">
                        <a:solidFill>
                          <a:schemeClr val="bg1"/>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868027696"/>
                  </a:ext>
                </a:extLst>
              </a:tr>
              <a:tr h="274399">
                <a:tc>
                  <a:txBody>
                    <a:bodyPr/>
                    <a:lstStyle/>
                    <a:p>
                      <a:pPr algn="l"/>
                      <a:r>
                        <a:rPr lang="en-US" sz="1800" b="0" dirty="0">
                          <a:solidFill>
                            <a:schemeClr val="bg1"/>
                          </a:solidFill>
                          <a:latin typeface="Calibri" panose="020F0502020204030204" pitchFamily="34" charset="0"/>
                          <a:cs typeface="Calibri" panose="020F0502020204030204" pitchFamily="34" charset="0"/>
                        </a:rPr>
                        <a:t>HCP used harsh or abusive language when treating them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800" b="0" dirty="0">
                          <a:solidFill>
                            <a:schemeClr val="bg1"/>
                          </a:solidFill>
                          <a:latin typeface="Calibri" panose="020F0502020204030204" pitchFamily="34" charset="0"/>
                          <a:cs typeface="Calibri" panose="020F0502020204030204" pitchFamily="34" charset="0"/>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4173904022"/>
                  </a:ext>
                </a:extLst>
              </a:tr>
              <a:tr h="274399">
                <a:tc>
                  <a:txBody>
                    <a:bodyPr/>
                    <a:lstStyle/>
                    <a:p>
                      <a:pPr algn="l"/>
                      <a:r>
                        <a:rPr lang="en-US" sz="1800" b="0" dirty="0">
                          <a:solidFill>
                            <a:schemeClr val="bg1"/>
                          </a:solidFill>
                          <a:latin typeface="Calibri" panose="020F0502020204030204" pitchFamily="34" charset="0"/>
                          <a:cs typeface="Calibri" panose="020F0502020204030204" pitchFamily="34" charset="0"/>
                        </a:rPr>
                        <a:t>HCP refused care not related to gender transition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800" b="0" dirty="0">
                          <a:solidFill>
                            <a:schemeClr val="bg1"/>
                          </a:solidFill>
                          <a:latin typeface="Calibri" panose="020F0502020204030204" pitchFamily="34" charset="0"/>
                          <a:cs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138361526"/>
                  </a:ext>
                </a:extLst>
              </a:tr>
              <a:tr h="274399">
                <a:tc>
                  <a:txBody>
                    <a:bodyPr/>
                    <a:lstStyle/>
                    <a:p>
                      <a:pPr algn="l"/>
                      <a:r>
                        <a:rPr lang="en-US" sz="1800" b="0" dirty="0">
                          <a:solidFill>
                            <a:schemeClr val="bg1"/>
                          </a:solidFill>
                          <a:latin typeface="Calibri" panose="020F0502020204030204" pitchFamily="34" charset="0"/>
                          <a:cs typeface="Calibri" panose="020F0502020204030204" pitchFamily="34" charset="0"/>
                        </a:rPr>
                        <a:t>HCP was physically rough or abusive when treating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800" b="0" dirty="0">
                          <a:solidFill>
                            <a:schemeClr val="bg1"/>
                          </a:solidFill>
                          <a:latin typeface="Calibri" panose="020F0502020204030204" pitchFamily="34" charset="0"/>
                          <a:cs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469683467"/>
                  </a:ext>
                </a:extLst>
              </a:tr>
              <a:tr h="274399">
                <a:tc>
                  <a:txBody>
                    <a:bodyPr/>
                    <a:lstStyle/>
                    <a:p>
                      <a:pPr algn="l"/>
                      <a:r>
                        <a:rPr lang="en-US" sz="1800" b="0" dirty="0">
                          <a:solidFill>
                            <a:schemeClr val="bg1"/>
                          </a:solidFill>
                          <a:latin typeface="Calibri" panose="020F0502020204030204" pitchFamily="34" charset="0"/>
                          <a:cs typeface="Calibri" panose="020F0502020204030204" pitchFamily="34" charset="0"/>
                        </a:rPr>
                        <a:t>Physically attacked by someone during healthcare visit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algn="ctr"/>
                      <a:r>
                        <a:rPr lang="en-US" sz="1800" b="0" dirty="0">
                          <a:solidFill>
                            <a:schemeClr val="bg1"/>
                          </a:solidFill>
                          <a:latin typeface="Calibri" panose="020F0502020204030204" pitchFamily="34" charset="0"/>
                          <a:cs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87423766"/>
                  </a:ext>
                </a:extLst>
              </a:tr>
              <a:tr h="274399">
                <a:tc>
                  <a:txBody>
                    <a:bodyPr/>
                    <a:lstStyle/>
                    <a:p>
                      <a:pPr algn="l"/>
                      <a:r>
                        <a:rPr lang="en-US" sz="1800" b="0" dirty="0">
                          <a:solidFill>
                            <a:schemeClr val="bg1"/>
                          </a:solidFill>
                          <a:latin typeface="Calibri" panose="020F0502020204030204" pitchFamily="34" charset="0"/>
                          <a:cs typeface="Calibri" panose="020F0502020204030204" pitchFamily="34" charset="0"/>
                        </a:rPr>
                        <a:t>Sexually assaulted in healthcare setting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algn="ctr"/>
                      <a:r>
                        <a:rPr lang="en-US" sz="1800" b="0" dirty="0">
                          <a:solidFill>
                            <a:schemeClr val="bg1"/>
                          </a:solidFill>
                          <a:latin typeface="Calibri" panose="020F0502020204030204" pitchFamily="34" charset="0"/>
                          <a:cs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386304793"/>
                  </a:ext>
                </a:extLst>
              </a:tr>
            </a:tbl>
          </a:graphicData>
        </a:graphic>
      </p:graphicFrame>
      <p:sp>
        <p:nvSpPr>
          <p:cNvPr id="29" name="Text Box 15">
            <a:extLst>
              <a:ext uri="{FF2B5EF4-FFF2-40B4-BE49-F238E27FC236}">
                <a16:creationId xmlns:a16="http://schemas.microsoft.com/office/drawing/2014/main" id="{48FB3EE0-7CCE-D4CB-7A54-E0C13064D635}"/>
              </a:ext>
            </a:extLst>
          </p:cNvPr>
          <p:cNvSpPr txBox="1">
            <a:spLocks noChangeArrowheads="1"/>
          </p:cNvSpPr>
          <p:nvPr/>
        </p:nvSpPr>
        <p:spPr bwMode="auto">
          <a:xfrm>
            <a:off x="422178" y="6351207"/>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James. Report of 2015 US Transgender Survey; 2016. </a:t>
            </a:r>
          </a:p>
        </p:txBody>
      </p:sp>
    </p:spTree>
    <p:extLst>
      <p:ext uri="{BB962C8B-B14F-4D97-AF65-F5344CB8AC3E}">
        <p14:creationId xmlns:p14="http://schemas.microsoft.com/office/powerpoint/2010/main" val="2756842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E51A8-21B1-6031-7FC5-38A46E366EBD}"/>
              </a:ext>
            </a:extLst>
          </p:cNvPr>
          <p:cNvSpPr>
            <a:spLocks noGrp="1"/>
          </p:cNvSpPr>
          <p:nvPr>
            <p:ph type="title"/>
          </p:nvPr>
        </p:nvSpPr>
        <p:spPr/>
        <p:txBody>
          <a:bodyPr/>
          <a:lstStyle/>
          <a:p>
            <a:r>
              <a:rPr lang="en-US" dirty="0"/>
              <a:t>Building Preventive Care Plan: Overview</a:t>
            </a:r>
          </a:p>
        </p:txBody>
      </p:sp>
      <p:sp>
        <p:nvSpPr>
          <p:cNvPr id="3" name="Content Placeholder 2">
            <a:extLst>
              <a:ext uri="{FF2B5EF4-FFF2-40B4-BE49-F238E27FC236}">
                <a16:creationId xmlns:a16="http://schemas.microsoft.com/office/drawing/2014/main" id="{F73E754D-0111-4EF4-29D7-F1FDD087E962}"/>
              </a:ext>
            </a:extLst>
          </p:cNvPr>
          <p:cNvSpPr>
            <a:spLocks noGrp="1"/>
          </p:cNvSpPr>
          <p:nvPr>
            <p:ph idx="1"/>
          </p:nvPr>
        </p:nvSpPr>
        <p:spPr/>
        <p:txBody>
          <a:bodyPr/>
          <a:lstStyle/>
          <a:p>
            <a:r>
              <a:rPr lang="en-US" dirty="0"/>
              <a:t>Use organ-based approach</a:t>
            </a:r>
          </a:p>
          <a:p>
            <a:r>
              <a:rPr lang="en-US" dirty="0"/>
              <a:t>Detach patient from gendered terminology </a:t>
            </a:r>
          </a:p>
          <a:p>
            <a:r>
              <a:rPr lang="en-US" dirty="0"/>
              <a:t>Reframe using your general practice skills</a:t>
            </a:r>
          </a:p>
          <a:p>
            <a:pPr lvl="1"/>
            <a:r>
              <a:rPr lang="en-US" dirty="0"/>
              <a:t>All modifications for transgender patients would be applicable to </a:t>
            </a:r>
            <a:br>
              <a:rPr lang="en-US" dirty="0"/>
            </a:br>
            <a:r>
              <a:rPr lang="en-US" dirty="0"/>
              <a:t>any patient you see</a:t>
            </a:r>
          </a:p>
          <a:p>
            <a:r>
              <a:rPr lang="en-US" dirty="0"/>
              <a:t>Anchor yourself into practice points you already know</a:t>
            </a:r>
          </a:p>
        </p:txBody>
      </p:sp>
      <p:sp>
        <p:nvSpPr>
          <p:cNvPr id="5" name="Text Box 15">
            <a:extLst>
              <a:ext uri="{FF2B5EF4-FFF2-40B4-BE49-F238E27FC236}">
                <a16:creationId xmlns:a16="http://schemas.microsoft.com/office/drawing/2014/main" id="{8A596848-8A28-4E7A-B6D8-401C9316D76B}"/>
              </a:ext>
            </a:extLst>
          </p:cNvPr>
          <p:cNvSpPr txBox="1">
            <a:spLocks noChangeArrowheads="1"/>
          </p:cNvSpPr>
          <p:nvPr/>
        </p:nvSpPr>
        <p:spPr bwMode="auto">
          <a:xfrm>
            <a:off x="412751" y="636063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p:txBody>
      </p:sp>
    </p:spTree>
    <p:extLst>
      <p:ext uri="{BB962C8B-B14F-4D97-AF65-F5344CB8AC3E}">
        <p14:creationId xmlns:p14="http://schemas.microsoft.com/office/powerpoint/2010/main" val="12353696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03AB4-D80C-03D4-B604-4CC14680698A}"/>
              </a:ext>
            </a:extLst>
          </p:cNvPr>
          <p:cNvSpPr>
            <a:spLocks noGrp="1"/>
          </p:cNvSpPr>
          <p:nvPr>
            <p:ph type="title"/>
          </p:nvPr>
        </p:nvSpPr>
        <p:spPr/>
        <p:txBody>
          <a:bodyPr/>
          <a:lstStyle/>
          <a:p>
            <a:r>
              <a:rPr lang="en-US" dirty="0"/>
              <a:t>Preventive Care Plans: The Basics</a:t>
            </a:r>
          </a:p>
        </p:txBody>
      </p:sp>
      <p:sp>
        <p:nvSpPr>
          <p:cNvPr id="3" name="Content Placeholder 2">
            <a:extLst>
              <a:ext uri="{FF2B5EF4-FFF2-40B4-BE49-F238E27FC236}">
                <a16:creationId xmlns:a16="http://schemas.microsoft.com/office/drawing/2014/main" id="{5D42435F-AC8E-FA30-9DC5-385A41177229}"/>
              </a:ext>
            </a:extLst>
          </p:cNvPr>
          <p:cNvSpPr>
            <a:spLocks noGrp="1"/>
          </p:cNvSpPr>
          <p:nvPr>
            <p:ph idx="1"/>
          </p:nvPr>
        </p:nvSpPr>
        <p:spPr/>
        <p:txBody>
          <a:bodyPr/>
          <a:lstStyle/>
          <a:p>
            <a:r>
              <a:rPr lang="en-US" dirty="0"/>
              <a:t>Your care plan will use familiar basics</a:t>
            </a:r>
          </a:p>
          <a:p>
            <a:endParaRPr lang="en-US" dirty="0"/>
          </a:p>
        </p:txBody>
      </p:sp>
      <p:graphicFrame>
        <p:nvGraphicFramePr>
          <p:cNvPr id="4" name="Diagram 3">
            <a:extLst>
              <a:ext uri="{FF2B5EF4-FFF2-40B4-BE49-F238E27FC236}">
                <a16:creationId xmlns:a16="http://schemas.microsoft.com/office/drawing/2014/main" id="{D811CDB1-C897-9CE4-B654-64F144AADC05}"/>
              </a:ext>
            </a:extLst>
          </p:cNvPr>
          <p:cNvGraphicFramePr/>
          <p:nvPr>
            <p:extLst>
              <p:ext uri="{D42A27DB-BD31-4B8C-83A1-F6EECF244321}">
                <p14:modId xmlns:p14="http://schemas.microsoft.com/office/powerpoint/2010/main" val="2495838642"/>
              </p:ext>
            </p:extLst>
          </p:nvPr>
        </p:nvGraphicFramePr>
        <p:xfrm>
          <a:off x="2483570" y="2243579"/>
          <a:ext cx="7119737" cy="36104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 Box 15">
            <a:extLst>
              <a:ext uri="{FF2B5EF4-FFF2-40B4-BE49-F238E27FC236}">
                <a16:creationId xmlns:a16="http://schemas.microsoft.com/office/drawing/2014/main" id="{B3AC98D3-A367-E9A2-B206-A1A7B60637B0}"/>
              </a:ext>
            </a:extLst>
          </p:cNvPr>
          <p:cNvSpPr txBox="1">
            <a:spLocks noChangeArrowheads="1"/>
          </p:cNvSpPr>
          <p:nvPr/>
        </p:nvSpPr>
        <p:spPr bwMode="auto">
          <a:xfrm>
            <a:off x="412751" y="636063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p:txBody>
      </p:sp>
    </p:spTree>
    <p:extLst>
      <p:ext uri="{BB962C8B-B14F-4D97-AF65-F5344CB8AC3E}">
        <p14:creationId xmlns:p14="http://schemas.microsoft.com/office/powerpoint/2010/main" val="3885759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649E0-9949-3C71-1A0C-047EB9894292}"/>
              </a:ext>
            </a:extLst>
          </p:cNvPr>
          <p:cNvSpPr>
            <a:spLocks noGrp="1"/>
          </p:cNvSpPr>
          <p:nvPr>
            <p:ph type="title"/>
          </p:nvPr>
        </p:nvSpPr>
        <p:spPr/>
        <p:txBody>
          <a:bodyPr/>
          <a:lstStyle/>
          <a:p>
            <a:r>
              <a:rPr lang="en-US" dirty="0"/>
              <a:t>Empowering Transgender Patients Through </a:t>
            </a:r>
            <a:br>
              <a:rPr lang="en-US" dirty="0"/>
            </a:br>
            <a:r>
              <a:rPr lang="en-US" dirty="0"/>
              <a:t>Shared Decision-Making</a:t>
            </a:r>
          </a:p>
        </p:txBody>
      </p:sp>
      <p:sp>
        <p:nvSpPr>
          <p:cNvPr id="3" name="Content Placeholder 2">
            <a:extLst>
              <a:ext uri="{FF2B5EF4-FFF2-40B4-BE49-F238E27FC236}">
                <a16:creationId xmlns:a16="http://schemas.microsoft.com/office/drawing/2014/main" id="{D37A1BD3-9315-6C92-8DBE-28D58015B81C}"/>
              </a:ext>
            </a:extLst>
          </p:cNvPr>
          <p:cNvSpPr>
            <a:spLocks noGrp="1"/>
          </p:cNvSpPr>
          <p:nvPr>
            <p:ph sz="half" idx="1"/>
          </p:nvPr>
        </p:nvSpPr>
        <p:spPr>
          <a:xfrm>
            <a:off x="601821" y="1510730"/>
            <a:ext cx="3623125" cy="4678738"/>
          </a:xfrm>
        </p:spPr>
        <p:txBody>
          <a:bodyPr/>
          <a:lstStyle/>
          <a:p>
            <a:r>
              <a:rPr lang="en-US" sz="2600" dirty="0"/>
              <a:t>Shared decision-making is crucial</a:t>
            </a:r>
          </a:p>
          <a:p>
            <a:r>
              <a:rPr lang="en-US" sz="2600" dirty="0"/>
              <a:t>When someone is marginalized, their </a:t>
            </a:r>
            <a:br>
              <a:rPr lang="en-US" sz="2600" dirty="0"/>
            </a:br>
            <a:r>
              <a:rPr lang="en-US" sz="2600" dirty="0"/>
              <a:t>power is removed</a:t>
            </a:r>
          </a:p>
          <a:p>
            <a:r>
              <a:rPr lang="en-US" sz="2600" dirty="0"/>
              <a:t>Continuing to practice shared decision-making throughout care gives the patient their power back </a:t>
            </a:r>
            <a:br>
              <a:rPr lang="en-US" sz="2600" dirty="0"/>
            </a:br>
            <a:r>
              <a:rPr lang="en-US" sz="2600" dirty="0"/>
              <a:t>in healthcare setting</a:t>
            </a:r>
          </a:p>
        </p:txBody>
      </p:sp>
      <p:sp>
        <p:nvSpPr>
          <p:cNvPr id="7" name="Text Box 15">
            <a:extLst>
              <a:ext uri="{FF2B5EF4-FFF2-40B4-BE49-F238E27FC236}">
                <a16:creationId xmlns:a16="http://schemas.microsoft.com/office/drawing/2014/main" id="{9EA2BBFD-8F9B-43CB-BC03-5B4652BC882D}"/>
              </a:ext>
            </a:extLst>
          </p:cNvPr>
          <p:cNvSpPr txBox="1">
            <a:spLocks noChangeArrowheads="1"/>
          </p:cNvSpPr>
          <p:nvPr/>
        </p:nvSpPr>
        <p:spPr bwMode="auto">
          <a:xfrm>
            <a:off x="422178" y="636063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sv-SE" altLang="en-US" sz="1200" b="0" spc="-10" dirty="0">
                <a:solidFill>
                  <a:schemeClr val="bg2"/>
                </a:solidFill>
                <a:latin typeface="Calibri" panose="020F0502020204030204" pitchFamily="34" charset="0"/>
                <a:cs typeface="+mn-cs"/>
              </a:rPr>
              <a:t>Moore. Womens Health Issues. 2015;25:276. Peek. J Gen Internal Med. 2016;31:677.</a:t>
            </a:r>
            <a:endParaRPr lang="en-US" altLang="en-US" sz="1200" b="0" spc="-10" dirty="0">
              <a:solidFill>
                <a:schemeClr val="bg2"/>
              </a:solidFill>
              <a:latin typeface="Calibri" panose="020F0502020204030204" pitchFamily="34" charset="0"/>
              <a:cs typeface="+mn-cs"/>
            </a:endParaRPr>
          </a:p>
        </p:txBody>
      </p:sp>
      <p:sp>
        <p:nvSpPr>
          <p:cNvPr id="5" name="Oval 4">
            <a:extLst>
              <a:ext uri="{FF2B5EF4-FFF2-40B4-BE49-F238E27FC236}">
                <a16:creationId xmlns:a16="http://schemas.microsoft.com/office/drawing/2014/main" id="{AD839BF7-E5BE-A9E1-1542-6E68259DA0E5}"/>
              </a:ext>
            </a:extLst>
          </p:cNvPr>
          <p:cNvSpPr/>
          <p:nvPr/>
        </p:nvSpPr>
        <p:spPr bwMode="auto">
          <a:xfrm>
            <a:off x="7355385" y="1160789"/>
            <a:ext cx="4572000" cy="3140062"/>
          </a:xfrm>
          <a:prstGeom prst="ellipse">
            <a:avLst/>
          </a:prstGeom>
          <a:solidFill>
            <a:schemeClr val="accent3">
              <a:lumMod val="60000"/>
              <a:lumOff val="40000"/>
              <a:alpha val="21176"/>
            </a:schemeClr>
          </a:solidFill>
          <a:ln w="28575" cap="flat" cmpd="sng" algn="ctr">
            <a:solidFill>
              <a:schemeClr val="accent3"/>
            </a:solidFill>
            <a:prstDash val="solid"/>
            <a:round/>
            <a:headEnd type="none" w="med" len="med"/>
            <a:tailEnd type="none" w="med" len="med"/>
          </a:ln>
          <a:effectLst/>
        </p:spPr>
        <p:txBody>
          <a:bodyPr wrap="none" lIns="0" tIns="0" rIns="0" bIns="0" anchor="ctr"/>
          <a:lstStyle/>
          <a:p>
            <a:pPr algn="ctr" defTabSz="685800" eaLnBrk="1" fontAlgn="auto" hangingPunct="1">
              <a:spcBef>
                <a:spcPts val="0"/>
              </a:spcBef>
              <a:spcAft>
                <a:spcPts val="0"/>
              </a:spcAft>
              <a:defRPr/>
            </a:pPr>
            <a:endParaRPr lang="en-US" sz="1200" b="1" kern="0" dirty="0">
              <a:solidFill>
                <a:srgbClr val="000000"/>
              </a:solidFill>
              <a:latin typeface="Arial" charset="0"/>
            </a:endParaRPr>
          </a:p>
        </p:txBody>
      </p:sp>
      <p:sp>
        <p:nvSpPr>
          <p:cNvPr id="6" name="Oval 5">
            <a:extLst>
              <a:ext uri="{FF2B5EF4-FFF2-40B4-BE49-F238E27FC236}">
                <a16:creationId xmlns:a16="http://schemas.microsoft.com/office/drawing/2014/main" id="{3A49553F-2689-0D49-F58E-F84F4004B8BA}"/>
              </a:ext>
            </a:extLst>
          </p:cNvPr>
          <p:cNvSpPr/>
          <p:nvPr/>
        </p:nvSpPr>
        <p:spPr bwMode="auto">
          <a:xfrm>
            <a:off x="5178930" y="1160789"/>
            <a:ext cx="4572000" cy="3140061"/>
          </a:xfrm>
          <a:prstGeom prst="ellipse">
            <a:avLst/>
          </a:prstGeom>
          <a:solidFill>
            <a:schemeClr val="accent2">
              <a:lumMod val="60000"/>
              <a:lumOff val="40000"/>
              <a:alpha val="18824"/>
            </a:schemeClr>
          </a:solidFill>
          <a:ln w="28575" cap="flat" cmpd="sng" algn="ctr">
            <a:solidFill>
              <a:schemeClr val="accent1"/>
            </a:solidFill>
            <a:prstDash val="solid"/>
            <a:round/>
            <a:headEnd type="none" w="med" len="med"/>
            <a:tailEnd type="none" w="med" len="med"/>
          </a:ln>
          <a:effectLst/>
        </p:spPr>
        <p:txBody>
          <a:bodyPr wrap="none" lIns="0" tIns="0" rIns="0" bIns="0" anchor="ctr"/>
          <a:lstStyle/>
          <a:p>
            <a:pPr algn="ctr" defTabSz="685800" eaLnBrk="1" fontAlgn="auto" hangingPunct="1">
              <a:spcBef>
                <a:spcPts val="0"/>
              </a:spcBef>
              <a:spcAft>
                <a:spcPts val="0"/>
              </a:spcAft>
              <a:defRPr/>
            </a:pPr>
            <a:endParaRPr lang="en-US" sz="1350" b="1" kern="0" dirty="0">
              <a:solidFill>
                <a:srgbClr val="000000"/>
              </a:solidFill>
              <a:latin typeface="Arial" charset="0"/>
            </a:endParaRPr>
          </a:p>
        </p:txBody>
      </p:sp>
      <p:sp>
        <p:nvSpPr>
          <p:cNvPr id="8" name="Content Placeholder 18">
            <a:extLst>
              <a:ext uri="{FF2B5EF4-FFF2-40B4-BE49-F238E27FC236}">
                <a16:creationId xmlns:a16="http://schemas.microsoft.com/office/drawing/2014/main" id="{5ABC915C-B296-C2C7-4266-2C74687B1823}"/>
              </a:ext>
            </a:extLst>
          </p:cNvPr>
          <p:cNvSpPr txBox="1">
            <a:spLocks/>
          </p:cNvSpPr>
          <p:nvPr/>
        </p:nvSpPr>
        <p:spPr>
          <a:xfrm>
            <a:off x="5627057" y="1682098"/>
            <a:ext cx="2282655" cy="2186529"/>
          </a:xfrm>
          <a:prstGeom prst="rect">
            <a:avLst/>
          </a:prstGeom>
        </p:spPr>
        <p:txBody>
          <a:bodyPr lIns="0" tIns="0" rIns="0" bIns="0"/>
          <a:lstStyle>
            <a:lvl1pPr marL="0" indent="0" algn="l" defTabSz="914377" rtl="0" eaLnBrk="1" latinLnBrk="0" hangingPunct="1">
              <a:lnSpc>
                <a:spcPct val="90000"/>
              </a:lnSpc>
              <a:spcBef>
                <a:spcPts val="360"/>
              </a:spcBef>
              <a:buClr>
                <a:schemeClr val="tx2"/>
              </a:buClr>
              <a:buFont typeface="Wingdings" pitchFamily="2" charset="2"/>
              <a:buNone/>
              <a:defRPr sz="2000" kern="1200">
                <a:solidFill>
                  <a:schemeClr val="tx1"/>
                </a:solidFill>
                <a:latin typeface="+mn-lt"/>
                <a:ea typeface="+mn-ea"/>
                <a:cs typeface="+mn-cs"/>
              </a:defRPr>
            </a:lvl1pPr>
            <a:lvl2pPr marL="115888" indent="-112713" algn="l" defTabSz="914377" rtl="0" eaLnBrk="1" latinLnBrk="0" hangingPunct="1">
              <a:lnSpc>
                <a:spcPct val="90000"/>
              </a:lnSpc>
              <a:spcBef>
                <a:spcPts val="360"/>
              </a:spcBef>
              <a:buClr>
                <a:schemeClr val="accent2"/>
              </a:buClr>
              <a:buFont typeface="Arial" panose="020B0604020202020204" pitchFamily="34" charset="0"/>
              <a:buChar char="•"/>
              <a:defRPr sz="1800" kern="1200">
                <a:solidFill>
                  <a:schemeClr val="accent3"/>
                </a:solidFill>
                <a:latin typeface="+mn-lt"/>
                <a:ea typeface="+mn-ea"/>
                <a:cs typeface="+mn-cs"/>
              </a:defRPr>
            </a:lvl2pPr>
            <a:lvl3pPr marL="233363" indent="-119063" algn="l" defTabSz="914377" rtl="0" eaLnBrk="1" latinLnBrk="0" hangingPunct="1">
              <a:lnSpc>
                <a:spcPct val="90000"/>
              </a:lnSpc>
              <a:spcBef>
                <a:spcPts val="360"/>
              </a:spcBef>
              <a:buClr>
                <a:schemeClr val="accent1"/>
              </a:buClr>
              <a:buFont typeface="Arial" panose="020B0604020202020204" pitchFamily="34" charset="0"/>
              <a:buChar char="–"/>
              <a:defRPr sz="1600" kern="1200">
                <a:solidFill>
                  <a:schemeClr val="accent3"/>
                </a:solidFill>
                <a:latin typeface="+mn-lt"/>
                <a:ea typeface="+mn-ea"/>
                <a:cs typeface="+mn-cs"/>
              </a:defRPr>
            </a:lvl3pPr>
            <a:lvl4pPr marL="341313" indent="-107950" algn="l" defTabSz="914377" rtl="0" eaLnBrk="1" latinLnBrk="0" hangingPunct="1">
              <a:lnSpc>
                <a:spcPct val="90000"/>
              </a:lnSpc>
              <a:spcBef>
                <a:spcPts val="360"/>
              </a:spcBef>
              <a:buClr>
                <a:schemeClr val="accent3"/>
              </a:buClr>
              <a:buFont typeface="Arial" panose="020B0604020202020204" pitchFamily="34" charset="0"/>
              <a:buChar char="­"/>
              <a:tabLst/>
              <a:defRPr sz="1600" kern="1200">
                <a:solidFill>
                  <a:schemeClr val="accent3"/>
                </a:solidFill>
                <a:latin typeface="+mn-lt"/>
                <a:ea typeface="+mn-ea"/>
                <a:cs typeface="+mn-cs"/>
              </a:defRPr>
            </a:lvl4pPr>
            <a:lvl5pPr marL="2057349" indent="-228594" algn="l" defTabSz="914377" rtl="0" eaLnBrk="1" latinLnBrk="0" hangingPunct="1">
              <a:lnSpc>
                <a:spcPct val="90000"/>
              </a:lnSpc>
              <a:spcBef>
                <a:spcPts val="360"/>
              </a:spcBef>
              <a:buClr>
                <a:schemeClr val="tx2"/>
              </a:buClr>
              <a:buFont typeface="Arial" pitchFamily="34" charset="0"/>
              <a:buChar char="»"/>
              <a:defRPr sz="1600" kern="1200">
                <a:solidFill>
                  <a:schemeClr val="accent3"/>
                </a:solidFill>
                <a:latin typeface="+mn-lt"/>
                <a:ea typeface="+mn-ea"/>
                <a:cs typeface="+mn-cs"/>
              </a:defRPr>
            </a:lvl5pPr>
            <a:lvl6pPr marL="2514537"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ctr" defTabSz="685783" fontAlgn="auto">
              <a:lnSpc>
                <a:spcPct val="100000"/>
              </a:lnSpc>
              <a:spcBef>
                <a:spcPts val="450"/>
              </a:spcBef>
              <a:spcAft>
                <a:spcPts val="700"/>
              </a:spcAft>
              <a:buClr>
                <a:srgbClr val="1F497D"/>
              </a:buClr>
              <a:defRPr/>
            </a:pPr>
            <a:r>
              <a:rPr lang="en-US" sz="2400" dirty="0">
                <a:solidFill>
                  <a:schemeClr val="accent1"/>
                </a:solidFill>
                <a:latin typeface="Calibri"/>
              </a:rPr>
              <a:t>HCP</a:t>
            </a:r>
            <a:endParaRPr lang="en-US" sz="2400" b="1" dirty="0">
              <a:solidFill>
                <a:schemeClr val="accent1"/>
              </a:solidFill>
              <a:latin typeface="Calibri"/>
            </a:endParaRPr>
          </a:p>
          <a:p>
            <a:pPr marL="285750" indent="-285750" defTabSz="685783" fontAlgn="auto">
              <a:lnSpc>
                <a:spcPct val="100000"/>
              </a:lnSpc>
              <a:spcBef>
                <a:spcPts val="0"/>
              </a:spcBef>
              <a:spcAft>
                <a:spcPts val="700"/>
              </a:spcAft>
              <a:buClr>
                <a:schemeClr val="accent1"/>
              </a:buClr>
              <a:buFont typeface="Wingdings" panose="05000000000000000000" pitchFamily="2" charset="2"/>
              <a:buChar char="§"/>
              <a:defRPr/>
            </a:pPr>
            <a:r>
              <a:rPr lang="en-US" sz="1600" dirty="0">
                <a:solidFill>
                  <a:schemeClr val="bg1"/>
                </a:solidFill>
                <a:latin typeface="Calibri"/>
              </a:rPr>
              <a:t>Expert guidance</a:t>
            </a:r>
            <a:endParaRPr lang="en-US" sz="1600" strike="sngStrike" baseline="30000" dirty="0">
              <a:solidFill>
                <a:schemeClr val="bg1"/>
              </a:solidFill>
              <a:latin typeface="Calibri"/>
            </a:endParaRPr>
          </a:p>
          <a:p>
            <a:pPr marL="285750" indent="-285750" defTabSz="685783" fontAlgn="auto">
              <a:lnSpc>
                <a:spcPct val="100000"/>
              </a:lnSpc>
              <a:spcBef>
                <a:spcPts val="0"/>
              </a:spcBef>
              <a:spcAft>
                <a:spcPts val="700"/>
              </a:spcAft>
              <a:buClr>
                <a:schemeClr val="accent1"/>
              </a:buClr>
              <a:buFont typeface="Wingdings" panose="05000000000000000000" pitchFamily="2" charset="2"/>
              <a:buChar char="§"/>
              <a:defRPr/>
            </a:pPr>
            <a:r>
              <a:rPr lang="en-US" sz="1600" dirty="0">
                <a:solidFill>
                  <a:schemeClr val="bg1"/>
                </a:solidFill>
                <a:latin typeface="Calibri"/>
              </a:rPr>
              <a:t>Professional experience</a:t>
            </a:r>
          </a:p>
          <a:p>
            <a:pPr marL="285750" indent="-285750" defTabSz="685783" fontAlgn="auto">
              <a:lnSpc>
                <a:spcPct val="100000"/>
              </a:lnSpc>
              <a:spcBef>
                <a:spcPts val="0"/>
              </a:spcBef>
              <a:spcAft>
                <a:spcPts val="700"/>
              </a:spcAft>
              <a:buClr>
                <a:schemeClr val="accent1"/>
              </a:buClr>
              <a:buFont typeface="Wingdings" panose="05000000000000000000" pitchFamily="2" charset="2"/>
              <a:buChar char="§"/>
              <a:defRPr/>
            </a:pPr>
            <a:r>
              <a:rPr lang="en-US" sz="1600" dirty="0">
                <a:solidFill>
                  <a:schemeClr val="bg1"/>
                </a:solidFill>
                <a:latin typeface="Calibri"/>
              </a:rPr>
              <a:t>Clinical evidence</a:t>
            </a:r>
          </a:p>
          <a:p>
            <a:pPr marL="285750" indent="-285750" defTabSz="685783" fontAlgn="auto">
              <a:lnSpc>
                <a:spcPct val="100000"/>
              </a:lnSpc>
              <a:spcBef>
                <a:spcPts val="0"/>
              </a:spcBef>
              <a:spcAft>
                <a:spcPts val="700"/>
              </a:spcAft>
              <a:buClr>
                <a:schemeClr val="accent1"/>
              </a:buClr>
              <a:buFont typeface="Wingdings" panose="05000000000000000000" pitchFamily="2" charset="2"/>
              <a:buChar char="§"/>
              <a:defRPr/>
            </a:pPr>
            <a:r>
              <a:rPr lang="en-US" sz="1600" dirty="0">
                <a:solidFill>
                  <a:schemeClr val="bg1"/>
                </a:solidFill>
                <a:latin typeface="Calibri"/>
              </a:rPr>
              <a:t>Therapeutic goals</a:t>
            </a:r>
          </a:p>
        </p:txBody>
      </p:sp>
      <p:sp>
        <p:nvSpPr>
          <p:cNvPr id="12" name="Content Placeholder 19">
            <a:extLst>
              <a:ext uri="{FF2B5EF4-FFF2-40B4-BE49-F238E27FC236}">
                <a16:creationId xmlns:a16="http://schemas.microsoft.com/office/drawing/2014/main" id="{05B1C90E-B363-8414-DCDC-B66B9E89BEB5}"/>
              </a:ext>
            </a:extLst>
          </p:cNvPr>
          <p:cNvSpPr txBox="1">
            <a:spLocks/>
          </p:cNvSpPr>
          <p:nvPr/>
        </p:nvSpPr>
        <p:spPr>
          <a:xfrm>
            <a:off x="9828335" y="1682098"/>
            <a:ext cx="1727266" cy="2295500"/>
          </a:xfrm>
          <a:prstGeom prst="rect">
            <a:avLst/>
          </a:prstGeom>
        </p:spPr>
        <p:txBody>
          <a:bodyPr wrap="square" lIns="0" tIns="0" rIns="0" bIns="0">
            <a:spAutoFit/>
          </a:bodyPr>
          <a:lstStyle>
            <a:lvl1pPr marL="0" indent="0" algn="l" defTabSz="914377" rtl="0" eaLnBrk="1" latinLnBrk="0" hangingPunct="1">
              <a:lnSpc>
                <a:spcPct val="90000"/>
              </a:lnSpc>
              <a:spcBef>
                <a:spcPts val="360"/>
              </a:spcBef>
              <a:buClr>
                <a:schemeClr val="tx2"/>
              </a:buClr>
              <a:buFont typeface="Wingdings" pitchFamily="2" charset="2"/>
              <a:buNone/>
              <a:defRPr sz="2000" kern="1200">
                <a:solidFill>
                  <a:schemeClr val="tx1"/>
                </a:solidFill>
                <a:latin typeface="+mn-lt"/>
                <a:ea typeface="+mn-ea"/>
                <a:cs typeface="+mn-cs"/>
              </a:defRPr>
            </a:lvl1pPr>
            <a:lvl2pPr marL="115888" indent="-112713" algn="l" defTabSz="914377" rtl="0" eaLnBrk="1" latinLnBrk="0" hangingPunct="1">
              <a:lnSpc>
                <a:spcPct val="90000"/>
              </a:lnSpc>
              <a:spcBef>
                <a:spcPts val="360"/>
              </a:spcBef>
              <a:buClr>
                <a:schemeClr val="accent2"/>
              </a:buClr>
              <a:buFont typeface="Arial" panose="020B0604020202020204" pitchFamily="34" charset="0"/>
              <a:buChar char="•"/>
              <a:defRPr sz="1800" kern="1200">
                <a:solidFill>
                  <a:schemeClr val="accent3"/>
                </a:solidFill>
                <a:latin typeface="+mn-lt"/>
                <a:ea typeface="+mn-ea"/>
                <a:cs typeface="+mn-cs"/>
              </a:defRPr>
            </a:lvl2pPr>
            <a:lvl3pPr marL="233363" indent="-119063" algn="l" defTabSz="914377" rtl="0" eaLnBrk="1" latinLnBrk="0" hangingPunct="1">
              <a:lnSpc>
                <a:spcPct val="90000"/>
              </a:lnSpc>
              <a:spcBef>
                <a:spcPts val="360"/>
              </a:spcBef>
              <a:buClr>
                <a:schemeClr val="accent1"/>
              </a:buClr>
              <a:buFont typeface="Arial" panose="020B0604020202020204" pitchFamily="34" charset="0"/>
              <a:buChar char="–"/>
              <a:defRPr sz="1600" kern="1200">
                <a:solidFill>
                  <a:schemeClr val="accent3"/>
                </a:solidFill>
                <a:latin typeface="+mn-lt"/>
                <a:ea typeface="+mn-ea"/>
                <a:cs typeface="+mn-cs"/>
              </a:defRPr>
            </a:lvl3pPr>
            <a:lvl4pPr marL="341313" indent="-107950" algn="l" defTabSz="914377" rtl="0" eaLnBrk="1" latinLnBrk="0" hangingPunct="1">
              <a:lnSpc>
                <a:spcPct val="90000"/>
              </a:lnSpc>
              <a:spcBef>
                <a:spcPts val="360"/>
              </a:spcBef>
              <a:buClr>
                <a:schemeClr val="accent3"/>
              </a:buClr>
              <a:buFont typeface="Arial" panose="020B0604020202020204" pitchFamily="34" charset="0"/>
              <a:buChar char="­"/>
              <a:tabLst/>
              <a:defRPr sz="1600" kern="1200">
                <a:solidFill>
                  <a:schemeClr val="accent3"/>
                </a:solidFill>
                <a:latin typeface="+mn-lt"/>
                <a:ea typeface="+mn-ea"/>
                <a:cs typeface="+mn-cs"/>
              </a:defRPr>
            </a:lvl4pPr>
            <a:lvl5pPr marL="2057349" indent="-228594" algn="l" defTabSz="914377" rtl="0" eaLnBrk="1" latinLnBrk="0" hangingPunct="1">
              <a:lnSpc>
                <a:spcPct val="90000"/>
              </a:lnSpc>
              <a:spcBef>
                <a:spcPts val="360"/>
              </a:spcBef>
              <a:buClr>
                <a:schemeClr val="tx2"/>
              </a:buClr>
              <a:buFont typeface="Arial" pitchFamily="34" charset="0"/>
              <a:buChar char="»"/>
              <a:defRPr sz="1600" kern="1200">
                <a:solidFill>
                  <a:schemeClr val="accent3"/>
                </a:solidFill>
                <a:latin typeface="+mn-lt"/>
                <a:ea typeface="+mn-ea"/>
                <a:cs typeface="+mn-cs"/>
              </a:defRPr>
            </a:lvl5pPr>
            <a:lvl6pPr marL="2514537"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ctr" defTabSz="685783" fontAlgn="auto">
              <a:lnSpc>
                <a:spcPct val="100000"/>
              </a:lnSpc>
              <a:spcBef>
                <a:spcPts val="450"/>
              </a:spcBef>
              <a:spcAft>
                <a:spcPts val="700"/>
              </a:spcAft>
              <a:buClr>
                <a:srgbClr val="1F497D"/>
              </a:buClr>
              <a:defRPr/>
            </a:pPr>
            <a:r>
              <a:rPr lang="en-US" sz="2400" b="1" dirty="0">
                <a:solidFill>
                  <a:schemeClr val="accent3"/>
                </a:solidFill>
                <a:latin typeface="Calibri"/>
              </a:rPr>
              <a:t>Patient</a:t>
            </a:r>
          </a:p>
          <a:p>
            <a:pPr marL="342900" indent="-342900" defTabSz="685783" fontAlgn="auto">
              <a:lnSpc>
                <a:spcPct val="100000"/>
              </a:lnSpc>
              <a:spcBef>
                <a:spcPts val="0"/>
              </a:spcBef>
              <a:spcAft>
                <a:spcPts val="700"/>
              </a:spcAft>
              <a:buClr>
                <a:schemeClr val="accent3"/>
              </a:buClr>
              <a:buFont typeface="Wingdings" panose="05000000000000000000" pitchFamily="2" charset="2"/>
              <a:buChar char="§"/>
              <a:defRPr/>
            </a:pPr>
            <a:r>
              <a:rPr lang="en-US" sz="1600" dirty="0">
                <a:solidFill>
                  <a:schemeClr val="bg1"/>
                </a:solidFill>
                <a:latin typeface="Calibri"/>
              </a:rPr>
              <a:t>Lifestyle</a:t>
            </a:r>
            <a:endParaRPr lang="en-US" sz="1600" baseline="30000" dirty="0">
              <a:solidFill>
                <a:schemeClr val="bg1"/>
              </a:solidFill>
              <a:latin typeface="Calibri"/>
            </a:endParaRPr>
          </a:p>
          <a:p>
            <a:pPr marL="342900" indent="-342900" defTabSz="685783" fontAlgn="auto">
              <a:lnSpc>
                <a:spcPct val="100000"/>
              </a:lnSpc>
              <a:spcBef>
                <a:spcPts val="0"/>
              </a:spcBef>
              <a:spcAft>
                <a:spcPts val="700"/>
              </a:spcAft>
              <a:buClr>
                <a:schemeClr val="accent3"/>
              </a:buClr>
              <a:buFont typeface="Wingdings" panose="05000000000000000000" pitchFamily="2" charset="2"/>
              <a:buChar char="§"/>
              <a:defRPr/>
            </a:pPr>
            <a:r>
              <a:rPr lang="en-US" sz="1600" dirty="0">
                <a:solidFill>
                  <a:schemeClr val="bg1"/>
                </a:solidFill>
                <a:latin typeface="Calibri"/>
              </a:rPr>
              <a:t>Values</a:t>
            </a:r>
          </a:p>
          <a:p>
            <a:pPr marL="342900" indent="-342900" defTabSz="685783" fontAlgn="auto">
              <a:lnSpc>
                <a:spcPct val="100000"/>
              </a:lnSpc>
              <a:spcBef>
                <a:spcPts val="0"/>
              </a:spcBef>
              <a:spcAft>
                <a:spcPts val="700"/>
              </a:spcAft>
              <a:buClr>
                <a:schemeClr val="accent3"/>
              </a:buClr>
              <a:buFont typeface="Wingdings" panose="05000000000000000000" pitchFamily="2" charset="2"/>
              <a:buChar char="§"/>
              <a:defRPr/>
            </a:pPr>
            <a:r>
              <a:rPr lang="en-US" sz="1600" dirty="0">
                <a:solidFill>
                  <a:schemeClr val="bg1"/>
                </a:solidFill>
                <a:latin typeface="Calibri"/>
              </a:rPr>
              <a:t>Treatment preferences</a:t>
            </a:r>
          </a:p>
          <a:p>
            <a:pPr marL="342900" indent="-342900" defTabSz="685783" fontAlgn="auto">
              <a:lnSpc>
                <a:spcPct val="100000"/>
              </a:lnSpc>
              <a:spcBef>
                <a:spcPts val="0"/>
              </a:spcBef>
              <a:spcAft>
                <a:spcPts val="700"/>
              </a:spcAft>
              <a:buClr>
                <a:schemeClr val="accent3"/>
              </a:buClr>
              <a:buFont typeface="Wingdings" panose="05000000000000000000" pitchFamily="2" charset="2"/>
              <a:buChar char="§"/>
              <a:defRPr/>
            </a:pPr>
            <a:r>
              <a:rPr lang="en-US" sz="1600" dirty="0">
                <a:solidFill>
                  <a:schemeClr val="bg1"/>
                </a:solidFill>
                <a:latin typeface="Calibri"/>
              </a:rPr>
              <a:t>Personal goals</a:t>
            </a:r>
          </a:p>
          <a:p>
            <a:pPr marL="342900" indent="-342900" defTabSz="685783" fontAlgn="auto">
              <a:lnSpc>
                <a:spcPct val="100000"/>
              </a:lnSpc>
              <a:spcBef>
                <a:spcPts val="0"/>
              </a:spcBef>
              <a:spcAft>
                <a:spcPts val="700"/>
              </a:spcAft>
              <a:buClr>
                <a:schemeClr val="accent3"/>
              </a:buClr>
              <a:buFont typeface="Wingdings" panose="05000000000000000000" pitchFamily="2" charset="2"/>
              <a:buChar char="§"/>
              <a:defRPr/>
            </a:pPr>
            <a:r>
              <a:rPr lang="en-US" sz="1600" dirty="0">
                <a:solidFill>
                  <a:schemeClr val="bg1"/>
                </a:solidFill>
                <a:latin typeface="Calibri"/>
              </a:rPr>
              <a:t>Cost</a:t>
            </a:r>
          </a:p>
        </p:txBody>
      </p:sp>
      <p:sp>
        <p:nvSpPr>
          <p:cNvPr id="31" name="Content Placeholder 18">
            <a:extLst>
              <a:ext uri="{FF2B5EF4-FFF2-40B4-BE49-F238E27FC236}">
                <a16:creationId xmlns:a16="http://schemas.microsoft.com/office/drawing/2014/main" id="{CD971FBD-1B97-40E7-15CC-7FE8EF46E5C2}"/>
              </a:ext>
            </a:extLst>
          </p:cNvPr>
          <p:cNvSpPr txBox="1">
            <a:spLocks/>
          </p:cNvSpPr>
          <p:nvPr/>
        </p:nvSpPr>
        <p:spPr>
          <a:xfrm>
            <a:off x="7585164" y="1682098"/>
            <a:ext cx="2000956" cy="2211651"/>
          </a:xfrm>
          <a:prstGeom prst="rect">
            <a:avLst/>
          </a:prstGeom>
        </p:spPr>
        <p:txBody>
          <a:bodyPr lIns="0" tIns="0" rIns="0" bIns="0"/>
          <a:lstStyle>
            <a:lvl1pPr marL="0" indent="0" algn="l" defTabSz="914377" rtl="0" eaLnBrk="1" latinLnBrk="0" hangingPunct="1">
              <a:lnSpc>
                <a:spcPct val="90000"/>
              </a:lnSpc>
              <a:spcBef>
                <a:spcPts val="360"/>
              </a:spcBef>
              <a:buClr>
                <a:schemeClr val="tx2"/>
              </a:buClr>
              <a:buFont typeface="Wingdings" pitchFamily="2" charset="2"/>
              <a:buNone/>
              <a:defRPr sz="2000" kern="1200">
                <a:solidFill>
                  <a:schemeClr val="tx1"/>
                </a:solidFill>
                <a:latin typeface="+mn-lt"/>
                <a:ea typeface="+mn-ea"/>
                <a:cs typeface="+mn-cs"/>
              </a:defRPr>
            </a:lvl1pPr>
            <a:lvl2pPr marL="115888" indent="-112713" algn="l" defTabSz="914377" rtl="0" eaLnBrk="1" latinLnBrk="0" hangingPunct="1">
              <a:lnSpc>
                <a:spcPct val="90000"/>
              </a:lnSpc>
              <a:spcBef>
                <a:spcPts val="360"/>
              </a:spcBef>
              <a:buClr>
                <a:schemeClr val="accent2"/>
              </a:buClr>
              <a:buFont typeface="Arial" panose="020B0604020202020204" pitchFamily="34" charset="0"/>
              <a:buChar char="•"/>
              <a:defRPr sz="1800" kern="1200">
                <a:solidFill>
                  <a:schemeClr val="accent3"/>
                </a:solidFill>
                <a:latin typeface="+mn-lt"/>
                <a:ea typeface="+mn-ea"/>
                <a:cs typeface="+mn-cs"/>
              </a:defRPr>
            </a:lvl2pPr>
            <a:lvl3pPr marL="233363" indent="-119063" algn="l" defTabSz="914377" rtl="0" eaLnBrk="1" latinLnBrk="0" hangingPunct="1">
              <a:lnSpc>
                <a:spcPct val="90000"/>
              </a:lnSpc>
              <a:spcBef>
                <a:spcPts val="360"/>
              </a:spcBef>
              <a:buClr>
                <a:schemeClr val="accent1"/>
              </a:buClr>
              <a:buFont typeface="Arial" panose="020B0604020202020204" pitchFamily="34" charset="0"/>
              <a:buChar char="–"/>
              <a:defRPr sz="1600" kern="1200">
                <a:solidFill>
                  <a:schemeClr val="accent3"/>
                </a:solidFill>
                <a:latin typeface="+mn-lt"/>
                <a:ea typeface="+mn-ea"/>
                <a:cs typeface="+mn-cs"/>
              </a:defRPr>
            </a:lvl3pPr>
            <a:lvl4pPr marL="341313" indent="-107950" algn="l" defTabSz="914377" rtl="0" eaLnBrk="1" latinLnBrk="0" hangingPunct="1">
              <a:lnSpc>
                <a:spcPct val="90000"/>
              </a:lnSpc>
              <a:spcBef>
                <a:spcPts val="360"/>
              </a:spcBef>
              <a:buClr>
                <a:schemeClr val="accent3"/>
              </a:buClr>
              <a:buFont typeface="Arial" panose="020B0604020202020204" pitchFamily="34" charset="0"/>
              <a:buChar char="­"/>
              <a:tabLst/>
              <a:defRPr sz="1600" kern="1200">
                <a:solidFill>
                  <a:schemeClr val="accent3"/>
                </a:solidFill>
                <a:latin typeface="+mn-lt"/>
                <a:ea typeface="+mn-ea"/>
                <a:cs typeface="+mn-cs"/>
              </a:defRPr>
            </a:lvl4pPr>
            <a:lvl5pPr marL="2057349" indent="-228594" algn="l" defTabSz="914377" rtl="0" eaLnBrk="1" latinLnBrk="0" hangingPunct="1">
              <a:lnSpc>
                <a:spcPct val="90000"/>
              </a:lnSpc>
              <a:spcBef>
                <a:spcPts val="360"/>
              </a:spcBef>
              <a:buClr>
                <a:schemeClr val="tx2"/>
              </a:buClr>
              <a:buFont typeface="Arial" pitchFamily="34" charset="0"/>
              <a:buChar char="»"/>
              <a:defRPr sz="1600" kern="1200">
                <a:solidFill>
                  <a:schemeClr val="accent3"/>
                </a:solidFill>
                <a:latin typeface="+mn-lt"/>
                <a:ea typeface="+mn-ea"/>
                <a:cs typeface="+mn-cs"/>
              </a:defRPr>
            </a:lvl5pPr>
            <a:lvl6pPr marL="2514537"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lgn="ctr" defTabSz="685783" fontAlgn="auto">
              <a:lnSpc>
                <a:spcPct val="100000"/>
              </a:lnSpc>
              <a:spcBef>
                <a:spcPts val="450"/>
              </a:spcBef>
              <a:spcAft>
                <a:spcPts val="700"/>
              </a:spcAft>
              <a:buClr>
                <a:schemeClr val="bg2"/>
              </a:buClr>
              <a:defRPr/>
            </a:pPr>
            <a:r>
              <a:rPr lang="en-US" sz="2400" dirty="0">
                <a:solidFill>
                  <a:schemeClr val="bg1"/>
                </a:solidFill>
                <a:latin typeface="Calibri"/>
              </a:rPr>
              <a:t>SDM</a:t>
            </a:r>
            <a:endParaRPr lang="en-US" sz="2400" b="1" dirty="0">
              <a:solidFill>
                <a:schemeClr val="bg1"/>
              </a:solidFill>
              <a:latin typeface="Calibri"/>
            </a:endParaRPr>
          </a:p>
          <a:p>
            <a:pPr marL="285750" indent="-285750" defTabSz="685783" fontAlgn="auto">
              <a:lnSpc>
                <a:spcPct val="100000"/>
              </a:lnSpc>
              <a:spcBef>
                <a:spcPts val="0"/>
              </a:spcBef>
              <a:spcAft>
                <a:spcPts val="700"/>
              </a:spcAft>
              <a:buClrTx/>
              <a:buFont typeface="Wingdings" panose="05000000000000000000" pitchFamily="2" charset="2"/>
              <a:buChar char="§"/>
              <a:defRPr/>
            </a:pPr>
            <a:r>
              <a:rPr lang="en-US" sz="1600" dirty="0">
                <a:solidFill>
                  <a:schemeClr val="bg1"/>
                </a:solidFill>
                <a:latin typeface="Calibri"/>
              </a:rPr>
              <a:t>Information sharing</a:t>
            </a:r>
          </a:p>
          <a:p>
            <a:pPr marL="285750" indent="-285750" defTabSz="685783" fontAlgn="auto">
              <a:lnSpc>
                <a:spcPct val="100000"/>
              </a:lnSpc>
              <a:spcBef>
                <a:spcPts val="0"/>
              </a:spcBef>
              <a:spcAft>
                <a:spcPts val="700"/>
              </a:spcAft>
              <a:buClrTx/>
              <a:buFont typeface="Wingdings" panose="05000000000000000000" pitchFamily="2" charset="2"/>
              <a:buChar char="§"/>
              <a:defRPr/>
            </a:pPr>
            <a:r>
              <a:rPr lang="en-US" sz="1600" dirty="0">
                <a:solidFill>
                  <a:schemeClr val="bg1"/>
                </a:solidFill>
                <a:latin typeface="Calibri"/>
              </a:rPr>
              <a:t>Collaboration</a:t>
            </a:r>
          </a:p>
          <a:p>
            <a:pPr marL="285750" indent="-285750" defTabSz="685783" fontAlgn="auto">
              <a:lnSpc>
                <a:spcPct val="100000"/>
              </a:lnSpc>
              <a:spcBef>
                <a:spcPts val="0"/>
              </a:spcBef>
              <a:spcAft>
                <a:spcPts val="700"/>
              </a:spcAft>
              <a:buClrTx/>
              <a:buFont typeface="Wingdings" panose="05000000000000000000" pitchFamily="2" charset="2"/>
              <a:buChar char="§"/>
              <a:defRPr/>
            </a:pPr>
            <a:r>
              <a:rPr lang="en-US" sz="1600" dirty="0">
                <a:solidFill>
                  <a:schemeClr val="bg1"/>
                </a:solidFill>
                <a:latin typeface="Calibri"/>
              </a:rPr>
              <a:t>Deliberation</a:t>
            </a:r>
          </a:p>
          <a:p>
            <a:pPr marL="285750" indent="-285750" defTabSz="685783" fontAlgn="auto">
              <a:lnSpc>
                <a:spcPct val="100000"/>
              </a:lnSpc>
              <a:spcBef>
                <a:spcPts val="0"/>
              </a:spcBef>
              <a:spcAft>
                <a:spcPts val="700"/>
              </a:spcAft>
              <a:buClrTx/>
              <a:buFont typeface="Wingdings" panose="05000000000000000000" pitchFamily="2" charset="2"/>
              <a:buChar char="§"/>
              <a:defRPr/>
            </a:pPr>
            <a:r>
              <a:rPr lang="en-US" sz="1600" dirty="0">
                <a:solidFill>
                  <a:schemeClr val="bg1"/>
                </a:solidFill>
                <a:latin typeface="Calibri"/>
              </a:rPr>
              <a:t>Trust</a:t>
            </a:r>
          </a:p>
          <a:p>
            <a:pPr marL="285750" indent="-285750" defTabSz="685783" fontAlgn="auto">
              <a:lnSpc>
                <a:spcPct val="100000"/>
              </a:lnSpc>
              <a:spcBef>
                <a:spcPts val="0"/>
              </a:spcBef>
              <a:spcAft>
                <a:spcPts val="700"/>
              </a:spcAft>
              <a:buClr>
                <a:schemeClr val="bg2"/>
              </a:buClr>
              <a:buFont typeface="Wingdings" panose="05000000000000000000" pitchFamily="2" charset="2"/>
              <a:buChar char="§"/>
              <a:defRPr/>
            </a:pPr>
            <a:endParaRPr lang="en-US" sz="1600" dirty="0">
              <a:solidFill>
                <a:schemeClr val="bg1"/>
              </a:solidFill>
              <a:latin typeface="Calibri"/>
            </a:endParaRPr>
          </a:p>
        </p:txBody>
      </p:sp>
      <p:cxnSp>
        <p:nvCxnSpPr>
          <p:cNvPr id="9" name="Straight Arrow Connector 8">
            <a:extLst>
              <a:ext uri="{FF2B5EF4-FFF2-40B4-BE49-F238E27FC236}">
                <a16:creationId xmlns:a16="http://schemas.microsoft.com/office/drawing/2014/main" id="{3A97184E-3520-308F-798D-C510393CF63B}"/>
              </a:ext>
            </a:extLst>
          </p:cNvPr>
          <p:cNvCxnSpPr/>
          <p:nvPr/>
        </p:nvCxnSpPr>
        <p:spPr bwMode="auto">
          <a:xfrm>
            <a:off x="8563978" y="4210419"/>
            <a:ext cx="0" cy="401779"/>
          </a:xfrm>
          <a:prstGeom prst="straightConnector1">
            <a:avLst/>
          </a:prstGeom>
          <a:noFill/>
          <a:ln w="28575" cap="flat" cmpd="sng" algn="ctr">
            <a:solidFill>
              <a:schemeClr val="bg1"/>
            </a:solidFill>
            <a:prstDash val="solid"/>
            <a:round/>
            <a:headEnd type="none" w="med" len="med"/>
            <a:tailEnd type="triangle"/>
          </a:ln>
          <a:effectLst/>
        </p:spPr>
      </p:cxnSp>
      <p:sp>
        <p:nvSpPr>
          <p:cNvPr id="10" name="TextBox 9">
            <a:extLst>
              <a:ext uri="{FF2B5EF4-FFF2-40B4-BE49-F238E27FC236}">
                <a16:creationId xmlns:a16="http://schemas.microsoft.com/office/drawing/2014/main" id="{21B8153E-FF6E-73DF-CA89-3D2B04D25A97}"/>
              </a:ext>
            </a:extLst>
          </p:cNvPr>
          <p:cNvSpPr txBox="1"/>
          <p:nvPr/>
        </p:nvSpPr>
        <p:spPr bwMode="auto">
          <a:xfrm>
            <a:off x="5516528" y="4707418"/>
            <a:ext cx="6094901" cy="674544"/>
          </a:xfrm>
          <a:prstGeom prst="rect">
            <a:avLst/>
          </a:prstGeom>
          <a:solidFill>
            <a:schemeClr val="tx1"/>
          </a:solidFill>
          <a:ln w="28575" algn="ctr">
            <a:solidFill>
              <a:srgbClr val="000000"/>
            </a:solidFill>
            <a:miter lim="800000"/>
            <a:headEnd/>
            <a:tailEnd/>
          </a:ln>
        </p:spPr>
        <p:txBody>
          <a:bodyPr wrap="square" rtlCol="0" anchor="ctr">
            <a:spAutoFit/>
          </a:bodyPr>
          <a:lstStyle/>
          <a:p>
            <a:pPr marL="285750" marR="0" lvl="0" indent="-285750" defTabSz="685783" eaLnBrk="1" fontAlgn="auto" hangingPunct="1">
              <a:spcBef>
                <a:spcPts val="0"/>
              </a:spcBef>
              <a:spcAft>
                <a:spcPts val="700"/>
              </a:spcAft>
              <a:buSzTx/>
              <a:buFont typeface="Wingdings" panose="05000000000000000000" pitchFamily="2" charset="2"/>
              <a:buChar char="§"/>
              <a:tabLst/>
              <a:defRPr/>
            </a:pPr>
            <a:r>
              <a:rPr lang="en-US" sz="1600" dirty="0">
                <a:solidFill>
                  <a:schemeClr val="bg1"/>
                </a:solidFill>
                <a:latin typeface="Calibri"/>
                <a:cs typeface="+mn-cs"/>
              </a:rPr>
              <a:t>Patient: Empowerment, self management, treatment adherence</a:t>
            </a:r>
          </a:p>
          <a:p>
            <a:pPr marL="285750" marR="0" lvl="0" indent="-285750" defTabSz="685783" eaLnBrk="1" fontAlgn="auto" hangingPunct="1">
              <a:spcBef>
                <a:spcPts val="0"/>
              </a:spcBef>
              <a:spcAft>
                <a:spcPts val="700"/>
              </a:spcAft>
              <a:buSzTx/>
              <a:buFont typeface="Wingdings" panose="05000000000000000000" pitchFamily="2" charset="2"/>
              <a:buChar char="§"/>
              <a:tabLst/>
              <a:defRPr/>
            </a:pPr>
            <a:r>
              <a:rPr lang="en-US" sz="1600" dirty="0">
                <a:solidFill>
                  <a:schemeClr val="bg1"/>
                </a:solidFill>
                <a:latin typeface="Calibri"/>
                <a:cs typeface="+mn-cs"/>
              </a:rPr>
              <a:t>HCP: Understanding, job satisfaction, patient-centered care</a:t>
            </a:r>
          </a:p>
        </p:txBody>
      </p:sp>
      <p:cxnSp>
        <p:nvCxnSpPr>
          <p:cNvPr id="13" name="Straight Arrow Connector 12">
            <a:extLst>
              <a:ext uri="{FF2B5EF4-FFF2-40B4-BE49-F238E27FC236}">
                <a16:creationId xmlns:a16="http://schemas.microsoft.com/office/drawing/2014/main" id="{9B57BAAA-1E23-BC66-05D9-DACDDCF1EE90}"/>
              </a:ext>
            </a:extLst>
          </p:cNvPr>
          <p:cNvCxnSpPr/>
          <p:nvPr/>
        </p:nvCxnSpPr>
        <p:spPr bwMode="auto">
          <a:xfrm>
            <a:off x="8563978" y="5477182"/>
            <a:ext cx="0" cy="401779"/>
          </a:xfrm>
          <a:prstGeom prst="straightConnector1">
            <a:avLst/>
          </a:prstGeom>
          <a:noFill/>
          <a:ln w="28575" cap="flat" cmpd="sng" algn="ctr">
            <a:solidFill>
              <a:schemeClr val="bg1"/>
            </a:solidFill>
            <a:prstDash val="solid"/>
            <a:round/>
            <a:headEnd type="none" w="med" len="med"/>
            <a:tailEnd type="triangle"/>
          </a:ln>
          <a:effectLst/>
        </p:spPr>
      </p:cxnSp>
      <p:sp>
        <p:nvSpPr>
          <p:cNvPr id="14" name="TextBox 13">
            <a:extLst>
              <a:ext uri="{FF2B5EF4-FFF2-40B4-BE49-F238E27FC236}">
                <a16:creationId xmlns:a16="http://schemas.microsoft.com/office/drawing/2014/main" id="{5094BD57-A559-0EC6-A6BE-8FC8D49C1858}"/>
              </a:ext>
            </a:extLst>
          </p:cNvPr>
          <p:cNvSpPr txBox="1"/>
          <p:nvPr/>
        </p:nvSpPr>
        <p:spPr bwMode="auto">
          <a:xfrm>
            <a:off x="7101709" y="5893798"/>
            <a:ext cx="2924539" cy="338554"/>
          </a:xfrm>
          <a:prstGeom prst="rect">
            <a:avLst/>
          </a:prstGeom>
          <a:noFill/>
          <a:ln w="19050" algn="ctr">
            <a:noFill/>
            <a:miter lim="800000"/>
            <a:headEnd/>
            <a:tailEnd/>
          </a:ln>
          <a:extLst>
            <a:ext uri="{909E8E84-426E-40DD-AFC4-6F175D3DCCD1}">
              <a14:hiddenFill xmlns:a14="http://schemas.microsoft.com/office/drawing/2010/main">
                <a:solidFill>
                  <a:srgbClr val="FFFFFF"/>
                </a:solidFill>
              </a14:hiddenFill>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chemeClr val="bg1"/>
                </a:solidFill>
                <a:effectLst/>
                <a:uLnTx/>
                <a:uFillTx/>
                <a:latin typeface="Calibri" panose="020F0502020204030204" pitchFamily="34" charset="0"/>
                <a:ea typeface="+mn-ea"/>
                <a:cs typeface="Arial" panose="020B0604020202020204" pitchFamily="34" charset="0"/>
              </a:rPr>
              <a:t>IMPROVED HEALTH OUTCOMES</a:t>
            </a:r>
          </a:p>
        </p:txBody>
      </p:sp>
    </p:spTree>
    <p:extLst>
      <p:ext uri="{BB962C8B-B14F-4D97-AF65-F5344CB8AC3E}">
        <p14:creationId xmlns:p14="http://schemas.microsoft.com/office/powerpoint/2010/main" val="16291766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64DD6DD-6B34-B633-D238-CF55C2CDDFF4}"/>
              </a:ext>
            </a:extLst>
          </p:cNvPr>
          <p:cNvSpPr>
            <a:spLocks noGrp="1"/>
          </p:cNvSpPr>
          <p:nvPr>
            <p:ph type="title"/>
          </p:nvPr>
        </p:nvSpPr>
        <p:spPr/>
        <p:txBody>
          <a:bodyPr/>
          <a:lstStyle/>
          <a:p>
            <a:r>
              <a:rPr lang="en-US" dirty="0"/>
              <a:t>Focus on Organ Systems</a:t>
            </a:r>
          </a:p>
        </p:txBody>
      </p:sp>
      <p:sp>
        <p:nvSpPr>
          <p:cNvPr id="6" name="Content Placeholder 5">
            <a:extLst>
              <a:ext uri="{FF2B5EF4-FFF2-40B4-BE49-F238E27FC236}">
                <a16:creationId xmlns:a16="http://schemas.microsoft.com/office/drawing/2014/main" id="{28A0EF75-A71E-5A51-D7F4-E898BC1CBE57}"/>
              </a:ext>
            </a:extLst>
          </p:cNvPr>
          <p:cNvSpPr>
            <a:spLocks noGrp="1"/>
          </p:cNvSpPr>
          <p:nvPr>
            <p:ph sz="half" idx="1"/>
          </p:nvPr>
        </p:nvSpPr>
        <p:spPr>
          <a:xfrm>
            <a:off x="601820" y="1510730"/>
            <a:ext cx="5817834" cy="4678738"/>
          </a:xfrm>
        </p:spPr>
        <p:txBody>
          <a:bodyPr/>
          <a:lstStyle/>
          <a:p>
            <a:r>
              <a:rPr lang="en-US" sz="2400" dirty="0"/>
              <a:t>In absence of explicit clinical evidence, HCP should focus on organ systems </a:t>
            </a:r>
          </a:p>
          <a:p>
            <a:r>
              <a:rPr lang="en-US" sz="2400" dirty="0"/>
              <a:t>There are times when clinical judgment will be necessary to determine if/when not to perform a test</a:t>
            </a:r>
          </a:p>
          <a:p>
            <a:pPr lvl="1"/>
            <a:r>
              <a:rPr lang="en-US" sz="2200" dirty="0"/>
              <a:t>When procedure or test may be </a:t>
            </a:r>
            <a:br>
              <a:rPr lang="en-US" sz="2200" dirty="0"/>
            </a:br>
            <a:r>
              <a:rPr lang="en-US" sz="2200" dirty="0"/>
              <a:t>triggering or traumatic</a:t>
            </a:r>
          </a:p>
          <a:p>
            <a:pPr lvl="1"/>
            <a:r>
              <a:rPr lang="en-US" sz="2200" dirty="0"/>
              <a:t>When application of guidelines is limited</a:t>
            </a:r>
          </a:p>
          <a:p>
            <a:r>
              <a:rPr lang="en-US" sz="2400" dirty="0"/>
              <a:t>In these cases, risk stratification </a:t>
            </a:r>
            <a:br>
              <a:rPr lang="en-US" sz="2400" dirty="0"/>
            </a:br>
            <a:r>
              <a:rPr lang="en-US" sz="2400" dirty="0"/>
              <a:t>and clear communication can guide </a:t>
            </a:r>
            <a:br>
              <a:rPr lang="en-US" sz="2400" dirty="0"/>
            </a:br>
            <a:r>
              <a:rPr lang="en-US" sz="2400" dirty="0"/>
              <a:t>decision-making with your patient</a:t>
            </a:r>
          </a:p>
        </p:txBody>
      </p:sp>
      <p:graphicFrame>
        <p:nvGraphicFramePr>
          <p:cNvPr id="9" name="Group 155">
            <a:extLst>
              <a:ext uri="{FF2B5EF4-FFF2-40B4-BE49-F238E27FC236}">
                <a16:creationId xmlns:a16="http://schemas.microsoft.com/office/drawing/2014/main" id="{3CC8A183-5371-7D8B-4293-A0DF7E967EA7}"/>
              </a:ext>
            </a:extLst>
          </p:cNvPr>
          <p:cNvGraphicFramePr>
            <a:graphicFrameLocks noGrp="1"/>
          </p:cNvGraphicFramePr>
          <p:nvPr>
            <p:ph sz="half" idx="2"/>
            <p:extLst>
              <p:ext uri="{D42A27DB-BD31-4B8C-83A1-F6EECF244321}">
                <p14:modId xmlns:p14="http://schemas.microsoft.com/office/powerpoint/2010/main" val="1452724762"/>
              </p:ext>
            </p:extLst>
          </p:nvPr>
        </p:nvGraphicFramePr>
        <p:xfrm>
          <a:off x="6561057" y="1600200"/>
          <a:ext cx="4945144" cy="4115772"/>
        </p:xfrm>
        <a:graphic>
          <a:graphicData uri="http://schemas.openxmlformats.org/drawingml/2006/table">
            <a:tbl>
              <a:tblPr/>
              <a:tblGrid>
                <a:gridCol w="4945144">
                  <a:extLst>
                    <a:ext uri="{9D8B030D-6E8A-4147-A177-3AD203B41FA5}">
                      <a16:colId xmlns:a16="http://schemas.microsoft.com/office/drawing/2014/main" val="20000"/>
                    </a:ext>
                  </a:extLst>
                </a:gridCol>
              </a:tblGrid>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1" i="0" u="none" strike="noStrike" cap="none" normalizeH="0" baseline="0" dirty="0">
                          <a:ln>
                            <a:noFill/>
                          </a:ln>
                          <a:solidFill>
                            <a:schemeClr val="tx1"/>
                          </a:solidFill>
                          <a:effectLst/>
                          <a:latin typeface="Calibri" panose="020F0502020204030204" pitchFamily="34" charset="0"/>
                        </a:rPr>
                        <a:t>Recommended Organs for Inventory</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Penis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Testes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Prostate</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Breasts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7054508"/>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Vagina</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684874025"/>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Cervix</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5632591"/>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Uterus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59390670"/>
                  </a:ext>
                </a:extLst>
              </a:tr>
              <a:tr h="162612">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400" b="0" i="0" u="none" strike="noStrike" cap="none" normalizeH="0" baseline="0" dirty="0">
                          <a:ln>
                            <a:noFill/>
                          </a:ln>
                          <a:solidFill>
                            <a:schemeClr val="bg2">
                              <a:lumMod val="10000"/>
                            </a:schemeClr>
                          </a:solidFill>
                          <a:effectLst/>
                          <a:latin typeface="Calibri" panose="020F0502020204030204" pitchFamily="34" charset="0"/>
                        </a:rPr>
                        <a:t>Ovaries</a:t>
                      </a:r>
                    </a:p>
                  </a:txBody>
                  <a:tcPr marL="121881" marR="121881" marT="45774" marB="45774"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103826715"/>
                  </a:ext>
                </a:extLst>
              </a:tr>
            </a:tbl>
          </a:graphicData>
        </a:graphic>
      </p:graphicFrame>
      <p:sp>
        <p:nvSpPr>
          <p:cNvPr id="8" name="Text Box 15">
            <a:extLst>
              <a:ext uri="{FF2B5EF4-FFF2-40B4-BE49-F238E27FC236}">
                <a16:creationId xmlns:a16="http://schemas.microsoft.com/office/drawing/2014/main" id="{54860913-F0C8-1725-E8A6-F799F2CA8A0C}"/>
              </a:ext>
            </a:extLst>
          </p:cNvPr>
          <p:cNvSpPr txBox="1">
            <a:spLocks noChangeArrowheads="1"/>
          </p:cNvSpPr>
          <p:nvPr/>
        </p:nvSpPr>
        <p:spPr bwMode="auto">
          <a:xfrm>
            <a:off x="422178" y="637350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p:txBody>
      </p:sp>
    </p:spTree>
    <p:extLst>
      <p:ext uri="{BB962C8B-B14F-4D97-AF65-F5344CB8AC3E}">
        <p14:creationId xmlns:p14="http://schemas.microsoft.com/office/powerpoint/2010/main" val="781789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F9BF1-D7D5-7033-9EF2-CBA64D218D02}"/>
              </a:ext>
            </a:extLst>
          </p:cNvPr>
          <p:cNvSpPr>
            <a:spLocks noGrp="1"/>
          </p:cNvSpPr>
          <p:nvPr>
            <p:ph type="title"/>
          </p:nvPr>
        </p:nvSpPr>
        <p:spPr/>
        <p:txBody>
          <a:bodyPr/>
          <a:lstStyle/>
          <a:p>
            <a:r>
              <a:rPr lang="en-US" dirty="0"/>
              <a:t>Taking Medical History From Transgender Patient</a:t>
            </a:r>
          </a:p>
        </p:txBody>
      </p:sp>
      <p:sp>
        <p:nvSpPr>
          <p:cNvPr id="3" name="Content Placeholder 2">
            <a:extLst>
              <a:ext uri="{FF2B5EF4-FFF2-40B4-BE49-F238E27FC236}">
                <a16:creationId xmlns:a16="http://schemas.microsoft.com/office/drawing/2014/main" id="{2F236B63-CE49-875C-E27A-8A683F2FB17F}"/>
              </a:ext>
            </a:extLst>
          </p:cNvPr>
          <p:cNvSpPr>
            <a:spLocks noGrp="1"/>
          </p:cNvSpPr>
          <p:nvPr>
            <p:ph idx="1"/>
          </p:nvPr>
        </p:nvSpPr>
        <p:spPr/>
        <p:txBody>
          <a:bodyPr/>
          <a:lstStyle/>
          <a:p>
            <a:pPr>
              <a:spcAft>
                <a:spcPts val="100"/>
              </a:spcAft>
            </a:pPr>
            <a:r>
              <a:rPr lang="en-US" sz="2200" dirty="0"/>
              <a:t>Many patients may feel uncomfortable giving their history, particularly if it involves trauma</a:t>
            </a:r>
          </a:p>
          <a:p>
            <a:pPr lvl="1">
              <a:spcAft>
                <a:spcPts val="100"/>
              </a:spcAft>
            </a:pPr>
            <a:r>
              <a:rPr lang="en-US" sz="2000" dirty="0"/>
              <a:t>Give your patient permission to take breaks</a:t>
            </a:r>
          </a:p>
          <a:p>
            <a:pPr>
              <a:spcAft>
                <a:spcPts val="100"/>
              </a:spcAft>
            </a:pPr>
            <a:r>
              <a:rPr lang="en-US" sz="2200" dirty="0"/>
              <a:t>Take medical history based on organs patient has</a:t>
            </a:r>
          </a:p>
          <a:p>
            <a:pPr>
              <a:spcAft>
                <a:spcPts val="100"/>
              </a:spcAft>
            </a:pPr>
            <a:r>
              <a:rPr lang="en-US" sz="2200" dirty="0"/>
              <a:t>Avoid gendered terminology, for example:</a:t>
            </a:r>
          </a:p>
          <a:p>
            <a:pPr lvl="1">
              <a:spcAft>
                <a:spcPts val="100"/>
              </a:spcAft>
            </a:pPr>
            <a:r>
              <a:rPr lang="en-US" sz="2000" dirty="0"/>
              <a:t>“Do you have any children?” vs “How many pregnancies have you had?”</a:t>
            </a:r>
          </a:p>
          <a:p>
            <a:pPr lvl="1">
              <a:spcAft>
                <a:spcPts val="100"/>
              </a:spcAft>
            </a:pPr>
            <a:r>
              <a:rPr lang="en-US" sz="2000" dirty="0"/>
              <a:t>People with cervixes should be “screened for cervical cancer” vs “have a Pap smear”</a:t>
            </a:r>
          </a:p>
          <a:p>
            <a:pPr>
              <a:spcAft>
                <a:spcPts val="100"/>
              </a:spcAft>
            </a:pPr>
            <a:r>
              <a:rPr lang="en-US" sz="2200" dirty="0"/>
              <a:t>Don’t avoid discussing organs because you may be uncomfortable; find gentle ways to discuss these topics</a:t>
            </a:r>
          </a:p>
          <a:p>
            <a:pPr>
              <a:spcAft>
                <a:spcPts val="100"/>
              </a:spcAft>
            </a:pPr>
            <a:r>
              <a:rPr lang="en-US" sz="2200" dirty="0"/>
              <a:t>Mirror patient terminology</a:t>
            </a:r>
          </a:p>
          <a:p>
            <a:pPr>
              <a:spcAft>
                <a:spcPts val="100"/>
              </a:spcAft>
            </a:pPr>
            <a:r>
              <a:rPr lang="en-US" sz="2200" dirty="0"/>
              <a:t>Provide patients with right amount of information</a:t>
            </a:r>
          </a:p>
          <a:p>
            <a:pPr lvl="1">
              <a:spcAft>
                <a:spcPts val="100"/>
              </a:spcAft>
            </a:pPr>
            <a:r>
              <a:rPr lang="en-US" sz="2000" dirty="0"/>
              <a:t>Discuss with patient if they would like a “play by play” about what you are seeing and </a:t>
            </a:r>
            <a:br>
              <a:rPr lang="en-US" sz="2000" dirty="0"/>
            </a:br>
            <a:r>
              <a:rPr lang="en-US" sz="2000" dirty="0"/>
              <a:t>next steps in examination</a:t>
            </a:r>
            <a:endParaRPr lang="en-US" sz="2200" dirty="0"/>
          </a:p>
        </p:txBody>
      </p:sp>
      <p:sp>
        <p:nvSpPr>
          <p:cNvPr id="5" name="Text Box 15">
            <a:extLst>
              <a:ext uri="{FF2B5EF4-FFF2-40B4-BE49-F238E27FC236}">
                <a16:creationId xmlns:a16="http://schemas.microsoft.com/office/drawing/2014/main" id="{4DC4AC96-1C86-DEE9-F1A0-9620110C2761}"/>
              </a:ext>
            </a:extLst>
          </p:cNvPr>
          <p:cNvSpPr txBox="1">
            <a:spLocks noChangeArrowheads="1"/>
          </p:cNvSpPr>
          <p:nvPr/>
        </p:nvSpPr>
        <p:spPr bwMode="auto">
          <a:xfrm>
            <a:off x="431605" y="636595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p:txBody>
      </p:sp>
    </p:spTree>
    <p:extLst>
      <p:ext uri="{BB962C8B-B14F-4D97-AF65-F5344CB8AC3E}">
        <p14:creationId xmlns:p14="http://schemas.microsoft.com/office/powerpoint/2010/main" val="5843084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F9BF1-D7D5-7033-9EF2-CBA64D218D02}"/>
              </a:ext>
            </a:extLst>
          </p:cNvPr>
          <p:cNvSpPr>
            <a:spLocks noGrp="1"/>
          </p:cNvSpPr>
          <p:nvPr>
            <p:ph type="title"/>
          </p:nvPr>
        </p:nvSpPr>
        <p:spPr/>
        <p:txBody>
          <a:bodyPr/>
          <a:lstStyle/>
          <a:p>
            <a:r>
              <a:rPr lang="en-US" dirty="0"/>
              <a:t>Taking Social History</a:t>
            </a:r>
          </a:p>
        </p:txBody>
      </p:sp>
      <p:sp>
        <p:nvSpPr>
          <p:cNvPr id="3" name="Content Placeholder 2">
            <a:extLst>
              <a:ext uri="{FF2B5EF4-FFF2-40B4-BE49-F238E27FC236}">
                <a16:creationId xmlns:a16="http://schemas.microsoft.com/office/drawing/2014/main" id="{2F236B63-CE49-875C-E27A-8A683F2FB17F}"/>
              </a:ext>
            </a:extLst>
          </p:cNvPr>
          <p:cNvSpPr>
            <a:spLocks noGrp="1"/>
          </p:cNvSpPr>
          <p:nvPr>
            <p:ph sz="half" idx="1"/>
          </p:nvPr>
        </p:nvSpPr>
        <p:spPr/>
        <p:txBody>
          <a:bodyPr/>
          <a:lstStyle/>
          <a:p>
            <a:r>
              <a:rPr lang="en-US" dirty="0"/>
              <a:t>Transgender patients are at increased risk of drug and alcohol abuse, sexual violence, and unwanted sexual contact</a:t>
            </a:r>
          </a:p>
          <a:p>
            <a:r>
              <a:rPr lang="en-US" dirty="0"/>
              <a:t>It is important to discuss these things, even though they may be uncomfortable</a:t>
            </a:r>
          </a:p>
          <a:p>
            <a:r>
              <a:rPr lang="en-US" dirty="0"/>
              <a:t>Social history may need to be conducted in &gt;1 sitting</a:t>
            </a:r>
          </a:p>
          <a:p>
            <a:endParaRPr lang="en-US" dirty="0"/>
          </a:p>
        </p:txBody>
      </p:sp>
      <p:grpSp>
        <p:nvGrpSpPr>
          <p:cNvPr id="15" name="Group 14">
            <a:extLst>
              <a:ext uri="{FF2B5EF4-FFF2-40B4-BE49-F238E27FC236}">
                <a16:creationId xmlns:a16="http://schemas.microsoft.com/office/drawing/2014/main" id="{BB7A8948-EE09-E1F6-C794-F29DF339A568}"/>
              </a:ext>
            </a:extLst>
          </p:cNvPr>
          <p:cNvGrpSpPr/>
          <p:nvPr/>
        </p:nvGrpSpPr>
        <p:grpSpPr>
          <a:xfrm>
            <a:off x="6242293" y="533918"/>
            <a:ext cx="2415606" cy="2800816"/>
            <a:chOff x="753877" y="5135734"/>
            <a:chExt cx="2415606" cy="2800816"/>
          </a:xfrm>
        </p:grpSpPr>
        <p:grpSp>
          <p:nvGrpSpPr>
            <p:cNvPr id="16" name="Group 15">
              <a:extLst>
                <a:ext uri="{FF2B5EF4-FFF2-40B4-BE49-F238E27FC236}">
                  <a16:creationId xmlns:a16="http://schemas.microsoft.com/office/drawing/2014/main" id="{EAF47936-22B9-BC74-99B3-2BE797C6D085}"/>
                </a:ext>
              </a:extLst>
            </p:cNvPr>
            <p:cNvGrpSpPr/>
            <p:nvPr/>
          </p:nvGrpSpPr>
          <p:grpSpPr>
            <a:xfrm>
              <a:off x="1070873" y="5135734"/>
              <a:ext cx="1709425" cy="1987757"/>
              <a:chOff x="6409268" y="1769145"/>
              <a:chExt cx="1709425" cy="1987757"/>
            </a:xfrm>
          </p:grpSpPr>
          <p:graphicFrame>
            <p:nvGraphicFramePr>
              <p:cNvPr id="18" name="Chart 17">
                <a:extLst>
                  <a:ext uri="{FF2B5EF4-FFF2-40B4-BE49-F238E27FC236}">
                    <a16:creationId xmlns:a16="http://schemas.microsoft.com/office/drawing/2014/main" id="{8A1F39D9-7FFC-33E5-D56E-5D4F473F1B12}"/>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AC209250-1DA3-7630-7E98-D49571A6450F}"/>
                  </a:ext>
                </a:extLst>
              </p:cNvPr>
              <p:cNvSpPr txBox="1"/>
              <p:nvPr/>
            </p:nvSpPr>
            <p:spPr bwMode="auto">
              <a:xfrm>
                <a:off x="6731798" y="2398767"/>
                <a:ext cx="107112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4000" dirty="0">
                    <a:solidFill>
                      <a:srgbClr val="E1471D"/>
                    </a:solidFill>
                    <a:latin typeface="Calibri" panose="020F0502020204030204" pitchFamily="34" charset="0"/>
                    <a:cs typeface="Calibri" panose="020F0502020204030204" pitchFamily="34" charset="0"/>
                  </a:rPr>
                  <a:t>24%</a:t>
                </a:r>
              </a:p>
            </p:txBody>
          </p:sp>
        </p:grpSp>
        <p:sp>
          <p:nvSpPr>
            <p:cNvPr id="17" name="TextBox 16">
              <a:extLst>
                <a:ext uri="{FF2B5EF4-FFF2-40B4-BE49-F238E27FC236}">
                  <a16:creationId xmlns:a16="http://schemas.microsoft.com/office/drawing/2014/main" id="{9A9E5627-DEC5-9B96-862E-AEDBFBFC29CA}"/>
                </a:ext>
              </a:extLst>
            </p:cNvPr>
            <p:cNvSpPr txBox="1"/>
            <p:nvPr/>
          </p:nvSpPr>
          <p:spPr bwMode="auto">
            <a:xfrm>
              <a:off x="753877" y="6920887"/>
              <a:ext cx="241560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Experienced physical </a:t>
              </a:r>
              <a:r>
                <a:rPr lang="en-US" sz="2000" dirty="0">
                  <a:solidFill>
                    <a:srgbClr val="E1471D"/>
                  </a:solidFill>
                  <a:latin typeface="Calibri" panose="020F0502020204030204" pitchFamily="34" charset="0"/>
                </a:rPr>
                <a:t>violence</a:t>
              </a:r>
              <a:r>
                <a:rPr lang="en-US" sz="1600" dirty="0">
                  <a:solidFill>
                    <a:schemeClr val="bg1"/>
                  </a:solidFill>
                  <a:latin typeface="Calibri" panose="020F0502020204030204" pitchFamily="34" charset="0"/>
                </a:rPr>
                <a:t> </a:t>
              </a:r>
              <a:r>
                <a:rPr lang="en-US" sz="2000" b="0" dirty="0">
                  <a:solidFill>
                    <a:schemeClr val="bg1"/>
                  </a:solidFill>
                  <a:latin typeface="Calibri" panose="020F0502020204030204" pitchFamily="34" charset="0"/>
                </a:rPr>
                <a:t>from an </a:t>
              </a:r>
              <a:r>
                <a:rPr lang="en-US" sz="2000" dirty="0">
                  <a:solidFill>
                    <a:srgbClr val="E1471D"/>
                  </a:solidFill>
                  <a:latin typeface="Calibri" panose="020F0502020204030204" pitchFamily="34" charset="0"/>
                </a:rPr>
                <a:t>intimate partner</a:t>
              </a:r>
              <a:endParaRPr lang="en-US" sz="2000" baseline="30000" dirty="0">
                <a:solidFill>
                  <a:srgbClr val="E1471D"/>
                </a:solidFill>
                <a:latin typeface="Calibri" panose="020F0502020204030204" pitchFamily="34" charset="0"/>
              </a:endParaRPr>
            </a:p>
          </p:txBody>
        </p:sp>
      </p:grpSp>
      <p:grpSp>
        <p:nvGrpSpPr>
          <p:cNvPr id="20" name="Group 19">
            <a:extLst>
              <a:ext uri="{FF2B5EF4-FFF2-40B4-BE49-F238E27FC236}">
                <a16:creationId xmlns:a16="http://schemas.microsoft.com/office/drawing/2014/main" id="{2ED1FE52-7FEC-DB43-04FD-CCDD03E2802C}"/>
              </a:ext>
            </a:extLst>
          </p:cNvPr>
          <p:cNvGrpSpPr/>
          <p:nvPr/>
        </p:nvGrpSpPr>
        <p:grpSpPr>
          <a:xfrm>
            <a:off x="9086526" y="3138114"/>
            <a:ext cx="2786810" cy="3108592"/>
            <a:chOff x="516808" y="5135734"/>
            <a:chExt cx="2786810" cy="3108592"/>
          </a:xfrm>
        </p:grpSpPr>
        <p:grpSp>
          <p:nvGrpSpPr>
            <p:cNvPr id="21" name="Group 20">
              <a:extLst>
                <a:ext uri="{FF2B5EF4-FFF2-40B4-BE49-F238E27FC236}">
                  <a16:creationId xmlns:a16="http://schemas.microsoft.com/office/drawing/2014/main" id="{40359763-FF36-C146-339E-485A5F1AFD81}"/>
                </a:ext>
              </a:extLst>
            </p:cNvPr>
            <p:cNvGrpSpPr/>
            <p:nvPr/>
          </p:nvGrpSpPr>
          <p:grpSpPr>
            <a:xfrm>
              <a:off x="1070873" y="5135734"/>
              <a:ext cx="1709425" cy="1987757"/>
              <a:chOff x="6409268" y="1769145"/>
              <a:chExt cx="1709425" cy="1987757"/>
            </a:xfrm>
          </p:grpSpPr>
          <p:graphicFrame>
            <p:nvGraphicFramePr>
              <p:cNvPr id="23" name="Chart 22">
                <a:extLst>
                  <a:ext uri="{FF2B5EF4-FFF2-40B4-BE49-F238E27FC236}">
                    <a16:creationId xmlns:a16="http://schemas.microsoft.com/office/drawing/2014/main" id="{4658EAF5-F97C-27ED-F5D9-FDC98B035028}"/>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4"/>
              </a:graphicData>
            </a:graphic>
          </p:graphicFrame>
          <p:sp>
            <p:nvSpPr>
              <p:cNvPr id="24" name="TextBox 23">
                <a:extLst>
                  <a:ext uri="{FF2B5EF4-FFF2-40B4-BE49-F238E27FC236}">
                    <a16:creationId xmlns:a16="http://schemas.microsoft.com/office/drawing/2014/main" id="{9D688717-9A12-F52A-0540-43605E9A7831}"/>
                  </a:ext>
                </a:extLst>
              </p:cNvPr>
              <p:cNvSpPr txBox="1"/>
              <p:nvPr/>
            </p:nvSpPr>
            <p:spPr bwMode="auto">
              <a:xfrm>
                <a:off x="6747446" y="2417620"/>
                <a:ext cx="10775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4000" dirty="0">
                    <a:solidFill>
                      <a:srgbClr val="E1471D"/>
                    </a:solidFill>
                    <a:latin typeface="Calibri" panose="020F0502020204030204" pitchFamily="34" charset="0"/>
                    <a:cs typeface="Calibri" panose="020F0502020204030204" pitchFamily="34" charset="0"/>
                  </a:rPr>
                  <a:t>82%</a:t>
                </a:r>
              </a:p>
            </p:txBody>
          </p:sp>
        </p:grpSp>
        <p:sp>
          <p:nvSpPr>
            <p:cNvPr id="22" name="TextBox 21">
              <a:extLst>
                <a:ext uri="{FF2B5EF4-FFF2-40B4-BE49-F238E27FC236}">
                  <a16:creationId xmlns:a16="http://schemas.microsoft.com/office/drawing/2014/main" id="{AA02845F-C908-5C03-6829-DEFBC1C5716E}"/>
                </a:ext>
              </a:extLst>
            </p:cNvPr>
            <p:cNvSpPr txBox="1"/>
            <p:nvPr/>
          </p:nvSpPr>
          <p:spPr bwMode="auto">
            <a:xfrm>
              <a:off x="516808" y="6920887"/>
              <a:ext cx="278681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Work(ed) in </a:t>
              </a:r>
              <a:r>
                <a:rPr lang="en-US" sz="2000" dirty="0">
                  <a:solidFill>
                    <a:srgbClr val="E1471D"/>
                  </a:solidFill>
                  <a:latin typeface="Calibri" panose="020F0502020204030204" pitchFamily="34" charset="0"/>
                </a:rPr>
                <a:t>underground economy </a:t>
              </a:r>
              <a:r>
                <a:rPr lang="en-US" sz="2000" b="0" dirty="0">
                  <a:solidFill>
                    <a:schemeClr val="bg1"/>
                  </a:solidFill>
                  <a:latin typeface="Calibri" panose="020F0502020204030204" pitchFamily="34" charset="0"/>
                </a:rPr>
                <a:t>(sex work, drug sales, or other criminalized work)</a:t>
              </a:r>
              <a:endParaRPr lang="en-US" sz="2000" baseline="30000" dirty="0">
                <a:solidFill>
                  <a:srgbClr val="E1471D"/>
                </a:solidFill>
                <a:latin typeface="Calibri" panose="020F0502020204030204" pitchFamily="34" charset="0"/>
              </a:endParaRPr>
            </a:p>
          </p:txBody>
        </p:sp>
      </p:grpSp>
      <p:grpSp>
        <p:nvGrpSpPr>
          <p:cNvPr id="25" name="Group 24">
            <a:extLst>
              <a:ext uri="{FF2B5EF4-FFF2-40B4-BE49-F238E27FC236}">
                <a16:creationId xmlns:a16="http://schemas.microsoft.com/office/drawing/2014/main" id="{0D4B330C-3CC1-D490-02CA-9332F6667B0B}"/>
              </a:ext>
            </a:extLst>
          </p:cNvPr>
          <p:cNvGrpSpPr/>
          <p:nvPr/>
        </p:nvGrpSpPr>
        <p:grpSpPr>
          <a:xfrm>
            <a:off x="9113387" y="545693"/>
            <a:ext cx="2786810" cy="2800816"/>
            <a:chOff x="611076" y="5135734"/>
            <a:chExt cx="2786810" cy="2800816"/>
          </a:xfrm>
        </p:grpSpPr>
        <p:grpSp>
          <p:nvGrpSpPr>
            <p:cNvPr id="26" name="Group 25">
              <a:extLst>
                <a:ext uri="{FF2B5EF4-FFF2-40B4-BE49-F238E27FC236}">
                  <a16:creationId xmlns:a16="http://schemas.microsoft.com/office/drawing/2014/main" id="{6F0E2B99-63B4-BBB8-0558-199BF8F53D6B}"/>
                </a:ext>
              </a:extLst>
            </p:cNvPr>
            <p:cNvGrpSpPr/>
            <p:nvPr/>
          </p:nvGrpSpPr>
          <p:grpSpPr>
            <a:xfrm>
              <a:off x="1070873" y="5135734"/>
              <a:ext cx="1709425" cy="1987757"/>
              <a:chOff x="6409268" y="1769145"/>
              <a:chExt cx="1709425" cy="1987757"/>
            </a:xfrm>
          </p:grpSpPr>
          <p:graphicFrame>
            <p:nvGraphicFramePr>
              <p:cNvPr id="28" name="Chart 27">
                <a:extLst>
                  <a:ext uri="{FF2B5EF4-FFF2-40B4-BE49-F238E27FC236}">
                    <a16:creationId xmlns:a16="http://schemas.microsoft.com/office/drawing/2014/main" id="{809D7F19-5F00-9BF1-482B-01FE1E4E1A1F}"/>
                  </a:ext>
                </a:extLst>
              </p:cNvPr>
              <p:cNvGraphicFramePr/>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5"/>
              </a:graphicData>
            </a:graphic>
          </p:graphicFrame>
          <p:sp>
            <p:nvSpPr>
              <p:cNvPr id="29" name="TextBox 28">
                <a:extLst>
                  <a:ext uri="{FF2B5EF4-FFF2-40B4-BE49-F238E27FC236}">
                    <a16:creationId xmlns:a16="http://schemas.microsoft.com/office/drawing/2014/main" id="{142A4820-7C0E-0B2F-8788-80BAB62AC47F}"/>
                  </a:ext>
                </a:extLst>
              </p:cNvPr>
              <p:cNvSpPr txBox="1"/>
              <p:nvPr/>
            </p:nvSpPr>
            <p:spPr bwMode="auto">
              <a:xfrm>
                <a:off x="6747445" y="2408193"/>
                <a:ext cx="10775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4000" dirty="0">
                    <a:solidFill>
                      <a:srgbClr val="E1471D"/>
                    </a:solidFill>
                    <a:latin typeface="Calibri" panose="020F0502020204030204" pitchFamily="34" charset="0"/>
                    <a:cs typeface="Calibri" panose="020F0502020204030204" pitchFamily="34" charset="0"/>
                  </a:rPr>
                  <a:t>89%</a:t>
                </a:r>
              </a:p>
            </p:txBody>
          </p:sp>
        </p:grpSp>
        <p:sp>
          <p:nvSpPr>
            <p:cNvPr id="27" name="TextBox 26">
              <a:extLst>
                <a:ext uri="{FF2B5EF4-FFF2-40B4-BE49-F238E27FC236}">
                  <a16:creationId xmlns:a16="http://schemas.microsoft.com/office/drawing/2014/main" id="{F2795FFF-E977-5951-9524-0E19EEE96C1D}"/>
                </a:ext>
              </a:extLst>
            </p:cNvPr>
            <p:cNvSpPr txBox="1"/>
            <p:nvPr/>
          </p:nvSpPr>
          <p:spPr bwMode="auto">
            <a:xfrm>
              <a:off x="611076" y="6920887"/>
              <a:ext cx="278681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Did not have </a:t>
              </a:r>
              <a:r>
                <a:rPr lang="en-US" sz="2000" dirty="0">
                  <a:solidFill>
                    <a:srgbClr val="E1471D"/>
                  </a:solidFill>
                  <a:latin typeface="Calibri" panose="020F0502020204030204" pitchFamily="34" charset="0"/>
                </a:rPr>
                <a:t>all IDs matching </a:t>
              </a:r>
              <a:r>
                <a:rPr lang="en-US" sz="2000" b="0" dirty="0">
                  <a:solidFill>
                    <a:schemeClr val="bg1"/>
                  </a:solidFill>
                  <a:latin typeface="Calibri" panose="020F0502020204030204" pitchFamily="34" charset="0"/>
                </a:rPr>
                <a:t>their name and preferred gender</a:t>
              </a:r>
              <a:endParaRPr lang="en-US" sz="2000" baseline="30000" dirty="0">
                <a:solidFill>
                  <a:srgbClr val="E1471D"/>
                </a:solidFill>
                <a:latin typeface="Calibri" panose="020F0502020204030204" pitchFamily="34" charset="0"/>
              </a:endParaRPr>
            </a:p>
          </p:txBody>
        </p:sp>
      </p:grpSp>
      <p:grpSp>
        <p:nvGrpSpPr>
          <p:cNvPr id="30" name="Group 29">
            <a:extLst>
              <a:ext uri="{FF2B5EF4-FFF2-40B4-BE49-F238E27FC236}">
                <a16:creationId xmlns:a16="http://schemas.microsoft.com/office/drawing/2014/main" id="{A70DF1A5-401A-D603-40C4-A42C755A5284}"/>
              </a:ext>
            </a:extLst>
          </p:cNvPr>
          <p:cNvGrpSpPr/>
          <p:nvPr/>
        </p:nvGrpSpPr>
        <p:grpSpPr>
          <a:xfrm>
            <a:off x="6102532" y="3134587"/>
            <a:ext cx="2620651" cy="2822601"/>
            <a:chOff x="770985" y="5113949"/>
            <a:chExt cx="2620651" cy="2822601"/>
          </a:xfrm>
        </p:grpSpPr>
        <p:grpSp>
          <p:nvGrpSpPr>
            <p:cNvPr id="31" name="Group 30">
              <a:extLst>
                <a:ext uri="{FF2B5EF4-FFF2-40B4-BE49-F238E27FC236}">
                  <a16:creationId xmlns:a16="http://schemas.microsoft.com/office/drawing/2014/main" id="{080F3E0B-DD1D-E10A-BDBF-4AF09A75681D}"/>
                </a:ext>
              </a:extLst>
            </p:cNvPr>
            <p:cNvGrpSpPr/>
            <p:nvPr/>
          </p:nvGrpSpPr>
          <p:grpSpPr>
            <a:xfrm>
              <a:off x="1221001" y="5113949"/>
              <a:ext cx="1709425" cy="1987757"/>
              <a:chOff x="6559396" y="1747360"/>
              <a:chExt cx="1709425" cy="1987757"/>
            </a:xfrm>
          </p:grpSpPr>
          <p:graphicFrame>
            <p:nvGraphicFramePr>
              <p:cNvPr id="33" name="Chart 32">
                <a:extLst>
                  <a:ext uri="{FF2B5EF4-FFF2-40B4-BE49-F238E27FC236}">
                    <a16:creationId xmlns:a16="http://schemas.microsoft.com/office/drawing/2014/main" id="{F057F24B-4397-7F76-A8F7-E236E80BB390}"/>
                  </a:ext>
                </a:extLst>
              </p:cNvPr>
              <p:cNvGraphicFramePr/>
              <p:nvPr/>
            </p:nvGraphicFramePr>
            <p:xfrm>
              <a:off x="6559396" y="1747360"/>
              <a:ext cx="1709425" cy="1987757"/>
            </p:xfrm>
            <a:graphic>
              <a:graphicData uri="http://schemas.openxmlformats.org/drawingml/2006/chart">
                <c:chart xmlns:c="http://schemas.openxmlformats.org/drawingml/2006/chart" xmlns:r="http://schemas.openxmlformats.org/officeDocument/2006/relationships" r:id="rId6"/>
              </a:graphicData>
            </a:graphic>
          </p:graphicFrame>
          <p:sp>
            <p:nvSpPr>
              <p:cNvPr id="34" name="TextBox 33">
                <a:extLst>
                  <a:ext uri="{FF2B5EF4-FFF2-40B4-BE49-F238E27FC236}">
                    <a16:creationId xmlns:a16="http://schemas.microsoft.com/office/drawing/2014/main" id="{8E229490-1788-8C76-2D06-D7FBEE1F0C57}"/>
                  </a:ext>
                </a:extLst>
              </p:cNvPr>
              <p:cNvSpPr txBox="1"/>
              <p:nvPr/>
            </p:nvSpPr>
            <p:spPr bwMode="auto">
              <a:xfrm>
                <a:off x="6876105" y="2393236"/>
                <a:ext cx="107753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buClrTx/>
                  <a:buFontTx/>
                  <a:buNone/>
                </a:pPr>
                <a:r>
                  <a:rPr lang="en-US" sz="4000" dirty="0">
                    <a:solidFill>
                      <a:srgbClr val="E1471D"/>
                    </a:solidFill>
                    <a:latin typeface="Calibri" panose="020F0502020204030204" pitchFamily="34" charset="0"/>
                    <a:cs typeface="Calibri" panose="020F0502020204030204" pitchFamily="34" charset="0"/>
                  </a:rPr>
                  <a:t>30%</a:t>
                </a:r>
              </a:p>
            </p:txBody>
          </p:sp>
        </p:grpSp>
        <p:sp>
          <p:nvSpPr>
            <p:cNvPr id="32" name="TextBox 31">
              <a:extLst>
                <a:ext uri="{FF2B5EF4-FFF2-40B4-BE49-F238E27FC236}">
                  <a16:creationId xmlns:a16="http://schemas.microsoft.com/office/drawing/2014/main" id="{2FC12B46-EBC2-CE31-694C-5B3DD48E47CD}"/>
                </a:ext>
              </a:extLst>
            </p:cNvPr>
            <p:cNvSpPr txBox="1"/>
            <p:nvPr/>
          </p:nvSpPr>
          <p:spPr bwMode="auto">
            <a:xfrm>
              <a:off x="770985" y="6920887"/>
              <a:ext cx="262065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b="0" dirty="0">
                  <a:solidFill>
                    <a:schemeClr val="bg1"/>
                  </a:solidFill>
                  <a:latin typeface="Calibri" panose="020F0502020204030204" pitchFamily="34" charset="0"/>
                </a:rPr>
                <a:t>Experienced </a:t>
              </a:r>
              <a:r>
                <a:rPr lang="en-US" sz="2000" dirty="0">
                  <a:solidFill>
                    <a:srgbClr val="E1471D"/>
                  </a:solidFill>
                  <a:latin typeface="Calibri" panose="020F0502020204030204" pitchFamily="34" charset="0"/>
                </a:rPr>
                <a:t>homelessness </a:t>
              </a:r>
              <a:r>
                <a:rPr lang="en-US" sz="2000" b="0" dirty="0">
                  <a:solidFill>
                    <a:schemeClr val="bg1"/>
                  </a:solidFill>
                  <a:latin typeface="Calibri" panose="020F0502020204030204" pitchFamily="34" charset="0"/>
                </a:rPr>
                <a:t>at some point in their life</a:t>
              </a:r>
              <a:endParaRPr lang="en-US" sz="2000" baseline="30000" dirty="0">
                <a:solidFill>
                  <a:srgbClr val="E1471D"/>
                </a:solidFill>
                <a:latin typeface="Calibri" panose="020F0502020204030204" pitchFamily="34" charset="0"/>
              </a:endParaRPr>
            </a:p>
          </p:txBody>
        </p:sp>
      </p:grpSp>
      <p:sp>
        <p:nvSpPr>
          <p:cNvPr id="35" name="Text Box 15">
            <a:extLst>
              <a:ext uri="{FF2B5EF4-FFF2-40B4-BE49-F238E27FC236}">
                <a16:creationId xmlns:a16="http://schemas.microsoft.com/office/drawing/2014/main" id="{E3E51461-19E4-E321-62F8-9A263C6F0A37}"/>
              </a:ext>
            </a:extLst>
          </p:cNvPr>
          <p:cNvSpPr txBox="1">
            <a:spLocks noChangeArrowheads="1"/>
          </p:cNvSpPr>
          <p:nvPr/>
        </p:nvSpPr>
        <p:spPr bwMode="auto">
          <a:xfrm>
            <a:off x="422178" y="6175968"/>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a:p>
            <a:pPr eaLnBrk="1" hangingPunct="1">
              <a:defRPr/>
            </a:pPr>
            <a:r>
              <a:rPr lang="en-US" altLang="en-US" sz="1200" b="0" spc="-10" dirty="0">
                <a:solidFill>
                  <a:schemeClr val="bg2"/>
                </a:solidFill>
                <a:latin typeface="Calibri" panose="020F0502020204030204" pitchFamily="34" charset="0"/>
                <a:cs typeface="+mn-cs"/>
              </a:rPr>
              <a:t>James. Report of the 2015 US Transgender Survey; 2016. </a:t>
            </a:r>
          </a:p>
        </p:txBody>
      </p:sp>
    </p:spTree>
    <p:extLst>
      <p:ext uri="{BB962C8B-B14F-4D97-AF65-F5344CB8AC3E}">
        <p14:creationId xmlns:p14="http://schemas.microsoft.com/office/powerpoint/2010/main" val="28987244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8B978-AE0B-B730-7E04-F433C47009CE}"/>
              </a:ext>
            </a:extLst>
          </p:cNvPr>
          <p:cNvSpPr>
            <a:spLocks noGrp="1"/>
          </p:cNvSpPr>
          <p:nvPr>
            <p:ph type="title"/>
          </p:nvPr>
        </p:nvSpPr>
        <p:spPr/>
        <p:txBody>
          <a:bodyPr/>
          <a:lstStyle/>
          <a:p>
            <a:r>
              <a:rPr lang="en-US" dirty="0"/>
              <a:t>Taking Family History</a:t>
            </a:r>
          </a:p>
        </p:txBody>
      </p:sp>
      <p:sp>
        <p:nvSpPr>
          <p:cNvPr id="4" name="Content Placeholder 3">
            <a:extLst>
              <a:ext uri="{FF2B5EF4-FFF2-40B4-BE49-F238E27FC236}">
                <a16:creationId xmlns:a16="http://schemas.microsoft.com/office/drawing/2014/main" id="{2A46CE13-4A75-E25D-6FB2-FD0D3B7A42BD}"/>
              </a:ext>
            </a:extLst>
          </p:cNvPr>
          <p:cNvSpPr>
            <a:spLocks noGrp="1"/>
          </p:cNvSpPr>
          <p:nvPr>
            <p:ph sz="half" idx="1"/>
          </p:nvPr>
        </p:nvSpPr>
        <p:spPr>
          <a:xfrm>
            <a:off x="601820" y="1510730"/>
            <a:ext cx="5466471" cy="4678738"/>
          </a:xfrm>
        </p:spPr>
        <p:txBody>
          <a:bodyPr/>
          <a:lstStyle/>
          <a:p>
            <a:r>
              <a:rPr lang="en-US" sz="2600" dirty="0"/>
              <a:t>It is not uncommon for transgender patients to be estranged from their genetic family</a:t>
            </a:r>
          </a:p>
          <a:p>
            <a:r>
              <a:rPr lang="en-US" sz="2600" dirty="0"/>
              <a:t>Family history discussions may be difficult and elicit a range of emotions</a:t>
            </a:r>
          </a:p>
          <a:p>
            <a:r>
              <a:rPr lang="en-US" sz="2600" dirty="0"/>
              <a:t>Consider building history over multiple sessions</a:t>
            </a:r>
          </a:p>
          <a:p>
            <a:r>
              <a:rPr lang="en-US" sz="2600" dirty="0"/>
              <a:t>Double check to ensure they are discussing their biological family </a:t>
            </a:r>
            <a:br>
              <a:rPr lang="en-US" sz="2600" dirty="0"/>
            </a:br>
            <a:r>
              <a:rPr lang="en-US" sz="2600" dirty="0"/>
              <a:t>and not their chosen family</a:t>
            </a:r>
          </a:p>
        </p:txBody>
      </p:sp>
      <p:sp>
        <p:nvSpPr>
          <p:cNvPr id="6" name="Text Box 15">
            <a:extLst>
              <a:ext uri="{FF2B5EF4-FFF2-40B4-BE49-F238E27FC236}">
                <a16:creationId xmlns:a16="http://schemas.microsoft.com/office/drawing/2014/main" id="{27009D9F-7787-DBB9-F623-4DD0A437B235}"/>
              </a:ext>
            </a:extLst>
          </p:cNvPr>
          <p:cNvSpPr txBox="1">
            <a:spLocks noChangeArrowheads="1"/>
          </p:cNvSpPr>
          <p:nvPr/>
        </p:nvSpPr>
        <p:spPr bwMode="auto">
          <a:xfrm>
            <a:off x="431605" y="6175968"/>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a:p>
            <a:pPr eaLnBrk="1" hangingPunct="1">
              <a:defRPr/>
            </a:pPr>
            <a:r>
              <a:rPr lang="en-US" altLang="en-US" sz="1200" b="0" spc="-10" dirty="0">
                <a:solidFill>
                  <a:schemeClr val="bg2"/>
                </a:solidFill>
                <a:latin typeface="Calibri" panose="020F0502020204030204" pitchFamily="34" charset="0"/>
                <a:cs typeface="+mn-cs"/>
              </a:rPr>
              <a:t>James. Report of the 2015 US Transgender Survey; 2016. </a:t>
            </a:r>
          </a:p>
        </p:txBody>
      </p:sp>
      <p:sp>
        <p:nvSpPr>
          <p:cNvPr id="9" name="TextBox 8">
            <a:extLst>
              <a:ext uri="{FF2B5EF4-FFF2-40B4-BE49-F238E27FC236}">
                <a16:creationId xmlns:a16="http://schemas.microsoft.com/office/drawing/2014/main" id="{762116EC-D083-0EDB-5F39-7C1943E9CCCB}"/>
              </a:ext>
            </a:extLst>
          </p:cNvPr>
          <p:cNvSpPr txBox="1"/>
          <p:nvPr/>
        </p:nvSpPr>
        <p:spPr bwMode="auto">
          <a:xfrm>
            <a:off x="6017524" y="1509649"/>
            <a:ext cx="609549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2000" dirty="0">
                <a:solidFill>
                  <a:schemeClr val="bg1"/>
                </a:solidFill>
                <a:latin typeface="Calibri" panose="020F0502020204030204" pitchFamily="34" charset="0"/>
              </a:rPr>
              <a:t>Negative Experiences Among Transgender Individuals With Supportive vs Unsupportive Families</a:t>
            </a:r>
          </a:p>
        </p:txBody>
      </p:sp>
      <p:cxnSp>
        <p:nvCxnSpPr>
          <p:cNvPr id="15" name="Straight Connector 14">
            <a:extLst>
              <a:ext uri="{FF2B5EF4-FFF2-40B4-BE49-F238E27FC236}">
                <a16:creationId xmlns:a16="http://schemas.microsoft.com/office/drawing/2014/main" id="{94CDF907-AB7E-9DFF-12D2-C27F40BB0684}"/>
              </a:ext>
            </a:extLst>
          </p:cNvPr>
          <p:cNvCxnSpPr>
            <a:cxnSpLocks/>
          </p:cNvCxnSpPr>
          <p:nvPr/>
        </p:nvCxnSpPr>
        <p:spPr bwMode="auto">
          <a:xfrm flipV="1">
            <a:off x="7878744" y="25802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54380A0D-014D-0490-CE92-50278B07BE64}"/>
              </a:ext>
            </a:extLst>
          </p:cNvPr>
          <p:cNvCxnSpPr>
            <a:cxnSpLocks/>
          </p:cNvCxnSpPr>
          <p:nvPr/>
        </p:nvCxnSpPr>
        <p:spPr bwMode="auto">
          <a:xfrm flipV="1">
            <a:off x="8495351" y="25802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D70A699-3752-7EAA-D0E5-C714A6581D72}"/>
              </a:ext>
            </a:extLst>
          </p:cNvPr>
          <p:cNvCxnSpPr>
            <a:cxnSpLocks/>
          </p:cNvCxnSpPr>
          <p:nvPr/>
        </p:nvCxnSpPr>
        <p:spPr bwMode="auto">
          <a:xfrm flipV="1">
            <a:off x="9111958" y="25802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9E78C308-4D5F-4964-9F1E-CA4FE11A82B4}"/>
              </a:ext>
            </a:extLst>
          </p:cNvPr>
          <p:cNvCxnSpPr>
            <a:cxnSpLocks/>
          </p:cNvCxnSpPr>
          <p:nvPr/>
        </p:nvCxnSpPr>
        <p:spPr bwMode="auto">
          <a:xfrm flipV="1">
            <a:off x="9728565" y="25802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499AFC78-1108-8B51-9139-1B00B0476CF4}"/>
              </a:ext>
            </a:extLst>
          </p:cNvPr>
          <p:cNvCxnSpPr>
            <a:cxnSpLocks/>
          </p:cNvCxnSpPr>
          <p:nvPr/>
        </p:nvCxnSpPr>
        <p:spPr bwMode="auto">
          <a:xfrm flipV="1">
            <a:off x="10345172" y="25802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AD00D974-5A43-D553-0983-9BBCFF1A6364}"/>
              </a:ext>
            </a:extLst>
          </p:cNvPr>
          <p:cNvCxnSpPr>
            <a:cxnSpLocks/>
          </p:cNvCxnSpPr>
          <p:nvPr/>
        </p:nvCxnSpPr>
        <p:spPr bwMode="auto">
          <a:xfrm flipV="1">
            <a:off x="10961779" y="2580287"/>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89B5665B-78CF-D11D-7433-8BE293389360}"/>
              </a:ext>
            </a:extLst>
          </p:cNvPr>
          <p:cNvCxnSpPr>
            <a:cxnSpLocks/>
          </p:cNvCxnSpPr>
          <p:nvPr/>
        </p:nvCxnSpPr>
        <p:spPr bwMode="auto">
          <a:xfrm flipV="1">
            <a:off x="11578386" y="2580287"/>
            <a:ext cx="0" cy="64008"/>
          </a:xfrm>
          <a:prstGeom prst="line">
            <a:avLst/>
          </a:prstGeom>
          <a:noFill/>
          <a:ln w="28575" cap="flat" cmpd="sng" algn="ctr">
            <a:solidFill>
              <a:schemeClr val="bg1"/>
            </a:solidFill>
            <a:prstDash val="solid"/>
            <a:round/>
            <a:headEnd type="none" w="med" len="med"/>
            <a:tailEnd type="none" w="med" len="med"/>
          </a:ln>
          <a:effectLst/>
        </p:spPr>
      </p:cxnSp>
      <p:sp>
        <p:nvSpPr>
          <p:cNvPr id="22" name="TextBox 21">
            <a:extLst>
              <a:ext uri="{FF2B5EF4-FFF2-40B4-BE49-F238E27FC236}">
                <a16:creationId xmlns:a16="http://schemas.microsoft.com/office/drawing/2014/main" id="{FEBBEBB8-57FC-947B-E8C3-54F6F852D814}"/>
              </a:ext>
            </a:extLst>
          </p:cNvPr>
          <p:cNvSpPr txBox="1"/>
          <p:nvPr/>
        </p:nvSpPr>
        <p:spPr bwMode="auto">
          <a:xfrm>
            <a:off x="5734634" y="2801004"/>
            <a:ext cx="2060028"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dirty="0">
                <a:solidFill>
                  <a:schemeClr val="bg1"/>
                </a:solidFill>
                <a:latin typeface="Calibri" panose="020F0502020204030204" pitchFamily="34" charset="0"/>
              </a:rPr>
              <a:t>Experienced Homelessness</a:t>
            </a:r>
          </a:p>
        </p:txBody>
      </p:sp>
      <p:sp>
        <p:nvSpPr>
          <p:cNvPr id="23" name="TextBox 22">
            <a:extLst>
              <a:ext uri="{FF2B5EF4-FFF2-40B4-BE49-F238E27FC236}">
                <a16:creationId xmlns:a16="http://schemas.microsoft.com/office/drawing/2014/main" id="{58F21405-9108-66D6-196D-2CA106296251}"/>
              </a:ext>
            </a:extLst>
          </p:cNvPr>
          <p:cNvSpPr txBox="1"/>
          <p:nvPr/>
        </p:nvSpPr>
        <p:spPr bwMode="auto">
          <a:xfrm>
            <a:off x="5939586" y="3720715"/>
            <a:ext cx="1855076"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dirty="0">
                <a:solidFill>
                  <a:schemeClr val="bg1"/>
                </a:solidFill>
                <a:latin typeface="Calibri" panose="020F0502020204030204" pitchFamily="34" charset="0"/>
              </a:rPr>
              <a:t>Attempted Suicide</a:t>
            </a:r>
          </a:p>
        </p:txBody>
      </p:sp>
      <p:sp>
        <p:nvSpPr>
          <p:cNvPr id="24" name="TextBox 23">
            <a:extLst>
              <a:ext uri="{FF2B5EF4-FFF2-40B4-BE49-F238E27FC236}">
                <a16:creationId xmlns:a16="http://schemas.microsoft.com/office/drawing/2014/main" id="{1AE214BE-55AF-516D-930A-F81199EB367F}"/>
              </a:ext>
            </a:extLst>
          </p:cNvPr>
          <p:cNvSpPr txBox="1"/>
          <p:nvPr/>
        </p:nvSpPr>
        <p:spPr bwMode="auto">
          <a:xfrm>
            <a:off x="5345753" y="4587818"/>
            <a:ext cx="2448909"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90000"/>
              </a:lnSpc>
              <a:spcBef>
                <a:spcPct val="50000"/>
              </a:spcBef>
              <a:spcAft>
                <a:spcPct val="0"/>
              </a:spcAft>
              <a:buClrTx/>
              <a:buFontTx/>
              <a:buNone/>
            </a:pPr>
            <a:r>
              <a:rPr lang="en-US" dirty="0">
                <a:solidFill>
                  <a:schemeClr val="bg1"/>
                </a:solidFill>
                <a:latin typeface="Calibri" panose="020F0502020204030204" pitchFamily="34" charset="0"/>
              </a:rPr>
              <a:t>Currently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Experiencing Serious Psychological Distress</a:t>
            </a:r>
          </a:p>
        </p:txBody>
      </p:sp>
      <p:cxnSp>
        <p:nvCxnSpPr>
          <p:cNvPr id="26" name="Straight Connector 25">
            <a:extLst>
              <a:ext uri="{FF2B5EF4-FFF2-40B4-BE49-F238E27FC236}">
                <a16:creationId xmlns:a16="http://schemas.microsoft.com/office/drawing/2014/main" id="{76D03623-6261-13F0-C503-C0D52DCCC2DA}"/>
              </a:ext>
            </a:extLst>
          </p:cNvPr>
          <p:cNvCxnSpPr>
            <a:cxnSpLocks/>
          </p:cNvCxnSpPr>
          <p:nvPr/>
        </p:nvCxnSpPr>
        <p:spPr bwMode="auto">
          <a:xfrm flipH="1">
            <a:off x="7805172" y="308478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29396B8C-D626-0DF5-152F-4B68BE6A056F}"/>
              </a:ext>
            </a:extLst>
          </p:cNvPr>
          <p:cNvCxnSpPr>
            <a:cxnSpLocks/>
          </p:cNvCxnSpPr>
          <p:nvPr/>
        </p:nvCxnSpPr>
        <p:spPr bwMode="auto">
          <a:xfrm flipH="1">
            <a:off x="7805172" y="402546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BBCC8B80-0A54-F656-52E8-7216E5AEC99A}"/>
              </a:ext>
            </a:extLst>
          </p:cNvPr>
          <p:cNvCxnSpPr>
            <a:cxnSpLocks/>
          </p:cNvCxnSpPr>
          <p:nvPr/>
        </p:nvCxnSpPr>
        <p:spPr bwMode="auto">
          <a:xfrm flipH="1">
            <a:off x="7805172" y="4966136"/>
            <a:ext cx="64008" cy="0"/>
          </a:xfrm>
          <a:prstGeom prst="line">
            <a:avLst/>
          </a:prstGeom>
          <a:noFill/>
          <a:ln w="28575" cap="flat" cmpd="sng" algn="ctr">
            <a:solidFill>
              <a:schemeClr val="bg1"/>
            </a:solidFill>
            <a:prstDash val="solid"/>
            <a:round/>
            <a:headEnd type="none" w="med" len="med"/>
            <a:tailEnd type="none" w="med" len="med"/>
          </a:ln>
          <a:effectLst/>
        </p:spPr>
      </p:cxnSp>
      <p:sp>
        <p:nvSpPr>
          <p:cNvPr id="29" name="TextBox 28">
            <a:extLst>
              <a:ext uri="{FF2B5EF4-FFF2-40B4-BE49-F238E27FC236}">
                <a16:creationId xmlns:a16="http://schemas.microsoft.com/office/drawing/2014/main" id="{D029B446-E055-9149-D86B-98FEF4462FCB}"/>
              </a:ext>
            </a:extLst>
          </p:cNvPr>
          <p:cNvSpPr txBox="1"/>
          <p:nvPr/>
        </p:nvSpPr>
        <p:spPr bwMode="auto">
          <a:xfrm>
            <a:off x="11294606" y="2259723"/>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30" name="TextBox 29">
            <a:extLst>
              <a:ext uri="{FF2B5EF4-FFF2-40B4-BE49-F238E27FC236}">
                <a16:creationId xmlns:a16="http://schemas.microsoft.com/office/drawing/2014/main" id="{26D0F90B-F311-4B1F-9464-8A374180E879}"/>
              </a:ext>
            </a:extLst>
          </p:cNvPr>
          <p:cNvSpPr txBox="1"/>
          <p:nvPr/>
        </p:nvSpPr>
        <p:spPr bwMode="auto">
          <a:xfrm>
            <a:off x="7600220" y="2259723"/>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 name="TextBox 30">
            <a:extLst>
              <a:ext uri="{FF2B5EF4-FFF2-40B4-BE49-F238E27FC236}">
                <a16:creationId xmlns:a16="http://schemas.microsoft.com/office/drawing/2014/main" id="{6E281180-4818-D6EE-8F45-1536ED158D74}"/>
              </a:ext>
            </a:extLst>
          </p:cNvPr>
          <p:cNvSpPr txBox="1"/>
          <p:nvPr/>
        </p:nvSpPr>
        <p:spPr bwMode="auto">
          <a:xfrm>
            <a:off x="8215951" y="2259723"/>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2" name="TextBox 31">
            <a:extLst>
              <a:ext uri="{FF2B5EF4-FFF2-40B4-BE49-F238E27FC236}">
                <a16:creationId xmlns:a16="http://schemas.microsoft.com/office/drawing/2014/main" id="{B2B8F24A-5DA1-7D83-3A2F-DBC476BE962D}"/>
              </a:ext>
            </a:extLst>
          </p:cNvPr>
          <p:cNvSpPr txBox="1"/>
          <p:nvPr/>
        </p:nvSpPr>
        <p:spPr bwMode="auto">
          <a:xfrm>
            <a:off x="8831682" y="2259723"/>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3" name="TextBox 32">
            <a:extLst>
              <a:ext uri="{FF2B5EF4-FFF2-40B4-BE49-F238E27FC236}">
                <a16:creationId xmlns:a16="http://schemas.microsoft.com/office/drawing/2014/main" id="{EDC37EED-0BB3-531E-2AC5-14B1A1B86203}"/>
              </a:ext>
            </a:extLst>
          </p:cNvPr>
          <p:cNvSpPr txBox="1"/>
          <p:nvPr/>
        </p:nvSpPr>
        <p:spPr bwMode="auto">
          <a:xfrm>
            <a:off x="9447413" y="2259723"/>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4" name="TextBox 33">
            <a:extLst>
              <a:ext uri="{FF2B5EF4-FFF2-40B4-BE49-F238E27FC236}">
                <a16:creationId xmlns:a16="http://schemas.microsoft.com/office/drawing/2014/main" id="{7DA6B343-A0A4-8F32-9D87-6D7663BC55A8}"/>
              </a:ext>
            </a:extLst>
          </p:cNvPr>
          <p:cNvSpPr txBox="1"/>
          <p:nvPr/>
        </p:nvSpPr>
        <p:spPr bwMode="auto">
          <a:xfrm>
            <a:off x="10063144" y="2259723"/>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5" name="TextBox 34">
            <a:extLst>
              <a:ext uri="{FF2B5EF4-FFF2-40B4-BE49-F238E27FC236}">
                <a16:creationId xmlns:a16="http://schemas.microsoft.com/office/drawing/2014/main" id="{B231E05A-AE0C-28E9-28D9-DACE1B09BA7D}"/>
              </a:ext>
            </a:extLst>
          </p:cNvPr>
          <p:cNvSpPr txBox="1"/>
          <p:nvPr/>
        </p:nvSpPr>
        <p:spPr bwMode="auto">
          <a:xfrm>
            <a:off x="10678875" y="2259723"/>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36" name="TextBox 35">
            <a:extLst>
              <a:ext uri="{FF2B5EF4-FFF2-40B4-BE49-F238E27FC236}">
                <a16:creationId xmlns:a16="http://schemas.microsoft.com/office/drawing/2014/main" id="{CDD98734-A879-4C40-6522-5A7DA911FA3B}"/>
              </a:ext>
            </a:extLst>
          </p:cNvPr>
          <p:cNvSpPr txBox="1"/>
          <p:nvPr/>
        </p:nvSpPr>
        <p:spPr bwMode="auto">
          <a:xfrm>
            <a:off x="9517482" y="2748454"/>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27%</a:t>
            </a:r>
          </a:p>
        </p:txBody>
      </p:sp>
      <p:sp>
        <p:nvSpPr>
          <p:cNvPr id="37" name="TextBox 36">
            <a:extLst>
              <a:ext uri="{FF2B5EF4-FFF2-40B4-BE49-F238E27FC236}">
                <a16:creationId xmlns:a16="http://schemas.microsoft.com/office/drawing/2014/main" id="{C2E29202-EEF2-675B-660A-BABA0184EFB7}"/>
              </a:ext>
            </a:extLst>
          </p:cNvPr>
          <p:cNvSpPr txBox="1"/>
          <p:nvPr/>
        </p:nvSpPr>
        <p:spPr bwMode="auto">
          <a:xfrm>
            <a:off x="10615813" y="3037489"/>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45%</a:t>
            </a:r>
          </a:p>
        </p:txBody>
      </p:sp>
      <p:sp>
        <p:nvSpPr>
          <p:cNvPr id="38" name="TextBox 37">
            <a:extLst>
              <a:ext uri="{FF2B5EF4-FFF2-40B4-BE49-F238E27FC236}">
                <a16:creationId xmlns:a16="http://schemas.microsoft.com/office/drawing/2014/main" id="{22D0B936-0AE4-0FF0-290C-34E67736E8B6}"/>
              </a:ext>
            </a:extLst>
          </p:cNvPr>
          <p:cNvSpPr txBox="1"/>
          <p:nvPr/>
        </p:nvSpPr>
        <p:spPr bwMode="auto">
          <a:xfrm>
            <a:off x="10127082" y="3683875"/>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37%</a:t>
            </a:r>
          </a:p>
        </p:txBody>
      </p:sp>
      <p:sp>
        <p:nvSpPr>
          <p:cNvPr id="39" name="TextBox 38">
            <a:extLst>
              <a:ext uri="{FF2B5EF4-FFF2-40B4-BE49-F238E27FC236}">
                <a16:creationId xmlns:a16="http://schemas.microsoft.com/office/drawing/2014/main" id="{52BC584A-63E2-D30E-3AAA-B9101269DCAE}"/>
              </a:ext>
            </a:extLst>
          </p:cNvPr>
          <p:cNvSpPr txBox="1"/>
          <p:nvPr/>
        </p:nvSpPr>
        <p:spPr bwMode="auto">
          <a:xfrm>
            <a:off x="11155508" y="3972910"/>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54%</a:t>
            </a:r>
          </a:p>
        </p:txBody>
      </p:sp>
      <p:sp>
        <p:nvSpPr>
          <p:cNvPr id="40" name="TextBox 39">
            <a:extLst>
              <a:ext uri="{FF2B5EF4-FFF2-40B4-BE49-F238E27FC236}">
                <a16:creationId xmlns:a16="http://schemas.microsoft.com/office/drawing/2014/main" id="{91F9B204-C61E-1C72-F138-4B197BB5BA6E}"/>
              </a:ext>
            </a:extLst>
          </p:cNvPr>
          <p:cNvSpPr txBox="1"/>
          <p:nvPr/>
        </p:nvSpPr>
        <p:spPr bwMode="auto">
          <a:xfrm>
            <a:off x="9769730" y="4629806"/>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31%</a:t>
            </a:r>
          </a:p>
        </p:txBody>
      </p:sp>
      <p:sp>
        <p:nvSpPr>
          <p:cNvPr id="41" name="TextBox 40">
            <a:extLst>
              <a:ext uri="{FF2B5EF4-FFF2-40B4-BE49-F238E27FC236}">
                <a16:creationId xmlns:a16="http://schemas.microsoft.com/office/drawing/2014/main" id="{D782B514-8B56-D34B-D7CE-BF7789844772}"/>
              </a:ext>
            </a:extLst>
          </p:cNvPr>
          <p:cNvSpPr txBox="1"/>
          <p:nvPr/>
        </p:nvSpPr>
        <p:spPr bwMode="auto">
          <a:xfrm>
            <a:off x="10963694" y="4918840"/>
            <a:ext cx="59909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50%</a:t>
            </a:r>
          </a:p>
        </p:txBody>
      </p:sp>
      <p:sp>
        <p:nvSpPr>
          <p:cNvPr id="42" name="TextBox 41">
            <a:extLst>
              <a:ext uri="{FF2B5EF4-FFF2-40B4-BE49-F238E27FC236}">
                <a16:creationId xmlns:a16="http://schemas.microsoft.com/office/drawing/2014/main" id="{7E043856-3A29-6FEB-94F5-C317C0F268E7}"/>
              </a:ext>
            </a:extLst>
          </p:cNvPr>
          <p:cNvSpPr txBox="1"/>
          <p:nvPr/>
        </p:nvSpPr>
        <p:spPr bwMode="auto">
          <a:xfrm>
            <a:off x="6863619" y="5546695"/>
            <a:ext cx="46385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 of respondents whose families were supportive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 of respondents whose families were unsupportive</a:t>
            </a:r>
          </a:p>
        </p:txBody>
      </p:sp>
      <p:sp>
        <p:nvSpPr>
          <p:cNvPr id="43" name="Rectangle 42">
            <a:extLst>
              <a:ext uri="{FF2B5EF4-FFF2-40B4-BE49-F238E27FC236}">
                <a16:creationId xmlns:a16="http://schemas.microsoft.com/office/drawing/2014/main" id="{EF162E50-A36F-8B98-6957-0B5083DE95D4}"/>
              </a:ext>
            </a:extLst>
          </p:cNvPr>
          <p:cNvSpPr/>
          <p:nvPr/>
        </p:nvSpPr>
        <p:spPr bwMode="auto">
          <a:xfrm>
            <a:off x="6712095" y="5638798"/>
            <a:ext cx="168165" cy="16816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4BAE4796-7B77-0658-358C-D4E25CBF1517}"/>
              </a:ext>
            </a:extLst>
          </p:cNvPr>
          <p:cNvSpPr/>
          <p:nvPr/>
        </p:nvSpPr>
        <p:spPr bwMode="auto">
          <a:xfrm>
            <a:off x="6712095" y="5864768"/>
            <a:ext cx="168165" cy="16816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47" name="Group 46">
            <a:extLst>
              <a:ext uri="{FF2B5EF4-FFF2-40B4-BE49-F238E27FC236}">
                <a16:creationId xmlns:a16="http://schemas.microsoft.com/office/drawing/2014/main" id="{67CB68FB-7F74-6FC2-6F25-8FB95D83E364}"/>
              </a:ext>
            </a:extLst>
          </p:cNvPr>
          <p:cNvGrpSpPr/>
          <p:nvPr/>
        </p:nvGrpSpPr>
        <p:grpSpPr>
          <a:xfrm>
            <a:off x="7873488" y="2806260"/>
            <a:ext cx="2769475" cy="557048"/>
            <a:chOff x="7877503" y="2895600"/>
            <a:chExt cx="2769475" cy="557048"/>
          </a:xfrm>
        </p:grpSpPr>
        <p:sp>
          <p:nvSpPr>
            <p:cNvPr id="45" name="Rectangle 44">
              <a:extLst>
                <a:ext uri="{FF2B5EF4-FFF2-40B4-BE49-F238E27FC236}">
                  <a16:creationId xmlns:a16="http://schemas.microsoft.com/office/drawing/2014/main" id="{A83AE386-6842-2F2F-BD63-F1DF4CC73C2F}"/>
                </a:ext>
              </a:extLst>
            </p:cNvPr>
            <p:cNvSpPr/>
            <p:nvPr/>
          </p:nvSpPr>
          <p:spPr bwMode="auto">
            <a:xfrm>
              <a:off x="7882759" y="2895600"/>
              <a:ext cx="1660634" cy="2785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66D12CBC-8FB7-E829-356D-ED3325E6EDF4}"/>
                </a:ext>
              </a:extLst>
            </p:cNvPr>
            <p:cNvSpPr/>
            <p:nvPr/>
          </p:nvSpPr>
          <p:spPr bwMode="auto">
            <a:xfrm>
              <a:off x="7877503" y="3174124"/>
              <a:ext cx="2769475" cy="27852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48" name="Group 47">
            <a:extLst>
              <a:ext uri="{FF2B5EF4-FFF2-40B4-BE49-F238E27FC236}">
                <a16:creationId xmlns:a16="http://schemas.microsoft.com/office/drawing/2014/main" id="{55B292A5-708A-625B-F467-9867C99B5797}"/>
              </a:ext>
            </a:extLst>
          </p:cNvPr>
          <p:cNvGrpSpPr/>
          <p:nvPr/>
        </p:nvGrpSpPr>
        <p:grpSpPr>
          <a:xfrm>
            <a:off x="7873488" y="3752191"/>
            <a:ext cx="3326719" cy="557048"/>
            <a:chOff x="7877503" y="2895600"/>
            <a:chExt cx="3326719" cy="557048"/>
          </a:xfrm>
        </p:grpSpPr>
        <p:sp>
          <p:nvSpPr>
            <p:cNvPr id="49" name="Rectangle 48">
              <a:extLst>
                <a:ext uri="{FF2B5EF4-FFF2-40B4-BE49-F238E27FC236}">
                  <a16:creationId xmlns:a16="http://schemas.microsoft.com/office/drawing/2014/main" id="{E01C0534-D0AA-77DF-342E-5AF9900FDB8D}"/>
                </a:ext>
              </a:extLst>
            </p:cNvPr>
            <p:cNvSpPr/>
            <p:nvPr/>
          </p:nvSpPr>
          <p:spPr bwMode="auto">
            <a:xfrm>
              <a:off x="7882759" y="2895600"/>
              <a:ext cx="2265952" cy="2785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C50C43FA-ECA9-40AB-5B16-176C60A35EAC}"/>
                </a:ext>
              </a:extLst>
            </p:cNvPr>
            <p:cNvSpPr/>
            <p:nvPr/>
          </p:nvSpPr>
          <p:spPr bwMode="auto">
            <a:xfrm>
              <a:off x="7877503" y="3174124"/>
              <a:ext cx="3326719" cy="27852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51" name="Group 50">
            <a:extLst>
              <a:ext uri="{FF2B5EF4-FFF2-40B4-BE49-F238E27FC236}">
                <a16:creationId xmlns:a16="http://schemas.microsoft.com/office/drawing/2014/main" id="{9CC413AB-BED4-E506-010B-40A3AA22C8A3}"/>
              </a:ext>
            </a:extLst>
          </p:cNvPr>
          <p:cNvGrpSpPr/>
          <p:nvPr/>
        </p:nvGrpSpPr>
        <p:grpSpPr>
          <a:xfrm>
            <a:off x="7873488" y="4698122"/>
            <a:ext cx="3078364" cy="557048"/>
            <a:chOff x="7877503" y="2895600"/>
            <a:chExt cx="3078364" cy="557048"/>
          </a:xfrm>
        </p:grpSpPr>
        <p:sp>
          <p:nvSpPr>
            <p:cNvPr id="52" name="Rectangle 51">
              <a:extLst>
                <a:ext uri="{FF2B5EF4-FFF2-40B4-BE49-F238E27FC236}">
                  <a16:creationId xmlns:a16="http://schemas.microsoft.com/office/drawing/2014/main" id="{27473097-B84C-B47E-C172-D6C14310424F}"/>
                </a:ext>
              </a:extLst>
            </p:cNvPr>
            <p:cNvSpPr/>
            <p:nvPr/>
          </p:nvSpPr>
          <p:spPr bwMode="auto">
            <a:xfrm>
              <a:off x="7882759" y="2895600"/>
              <a:ext cx="1904708" cy="27852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53" name="Rectangle 52">
              <a:extLst>
                <a:ext uri="{FF2B5EF4-FFF2-40B4-BE49-F238E27FC236}">
                  <a16:creationId xmlns:a16="http://schemas.microsoft.com/office/drawing/2014/main" id="{8DB61AA6-9B42-F900-7AD9-CF8F9792D538}"/>
                </a:ext>
              </a:extLst>
            </p:cNvPr>
            <p:cNvSpPr/>
            <p:nvPr/>
          </p:nvSpPr>
          <p:spPr bwMode="auto">
            <a:xfrm>
              <a:off x="7877503" y="3174124"/>
              <a:ext cx="3078364" cy="27852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cxnSp>
        <p:nvCxnSpPr>
          <p:cNvPr id="13" name="Straight Connector 12">
            <a:extLst>
              <a:ext uri="{FF2B5EF4-FFF2-40B4-BE49-F238E27FC236}">
                <a16:creationId xmlns:a16="http://schemas.microsoft.com/office/drawing/2014/main" id="{7F395568-06E0-BE9A-BC4B-02A8B210A932}"/>
              </a:ext>
            </a:extLst>
          </p:cNvPr>
          <p:cNvCxnSpPr/>
          <p:nvPr/>
        </p:nvCxnSpPr>
        <p:spPr bwMode="auto">
          <a:xfrm>
            <a:off x="7889254" y="2632840"/>
            <a:ext cx="3689131"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32929E83-72C2-5259-4341-8AD48BA53805}"/>
              </a:ext>
            </a:extLst>
          </p:cNvPr>
          <p:cNvCxnSpPr/>
          <p:nvPr/>
        </p:nvCxnSpPr>
        <p:spPr bwMode="auto">
          <a:xfrm>
            <a:off x="7878744" y="2632839"/>
            <a:ext cx="0" cy="2837793"/>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2288165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EF73D-A864-1195-1815-48B4F7374A3B}"/>
              </a:ext>
            </a:extLst>
          </p:cNvPr>
          <p:cNvSpPr>
            <a:spLocks noGrp="1"/>
          </p:cNvSpPr>
          <p:nvPr>
            <p:ph type="title"/>
          </p:nvPr>
        </p:nvSpPr>
        <p:spPr/>
        <p:txBody>
          <a:bodyPr/>
          <a:lstStyle/>
          <a:p>
            <a:r>
              <a:rPr lang="en-US" dirty="0"/>
              <a:t>Risk Stratification</a:t>
            </a:r>
          </a:p>
        </p:txBody>
      </p:sp>
      <p:sp>
        <p:nvSpPr>
          <p:cNvPr id="3" name="Content Placeholder 2">
            <a:extLst>
              <a:ext uri="{FF2B5EF4-FFF2-40B4-BE49-F238E27FC236}">
                <a16:creationId xmlns:a16="http://schemas.microsoft.com/office/drawing/2014/main" id="{B62BE03C-3724-1934-F721-B9942CA08BB1}"/>
              </a:ext>
            </a:extLst>
          </p:cNvPr>
          <p:cNvSpPr>
            <a:spLocks noGrp="1"/>
          </p:cNvSpPr>
          <p:nvPr>
            <p:ph idx="1"/>
          </p:nvPr>
        </p:nvSpPr>
        <p:spPr>
          <a:xfrm>
            <a:off x="604675" y="3792681"/>
            <a:ext cx="10877529" cy="2371051"/>
          </a:xfrm>
        </p:spPr>
        <p:txBody>
          <a:bodyPr/>
          <a:lstStyle/>
          <a:p>
            <a:r>
              <a:rPr lang="en-US" dirty="0"/>
              <a:t>Once you have collected your patient’s family, medical, and social history, you can create your care plan for preventive maintenance</a:t>
            </a:r>
          </a:p>
          <a:p>
            <a:r>
              <a:rPr lang="en-US" dirty="0"/>
              <a:t>Use shared decision-making and risk stratification at each step to </a:t>
            </a:r>
            <a:br>
              <a:rPr lang="en-US" dirty="0"/>
            </a:br>
            <a:r>
              <a:rPr lang="en-US" dirty="0"/>
              <a:t>avoid triggering patients and causing unnecessary harm</a:t>
            </a:r>
          </a:p>
        </p:txBody>
      </p:sp>
      <p:graphicFrame>
        <p:nvGraphicFramePr>
          <p:cNvPr id="6" name="Diagram 5">
            <a:extLst>
              <a:ext uri="{FF2B5EF4-FFF2-40B4-BE49-F238E27FC236}">
                <a16:creationId xmlns:a16="http://schemas.microsoft.com/office/drawing/2014/main" id="{D8C7210D-96E0-422B-2648-67C56B3E77CC}"/>
              </a:ext>
            </a:extLst>
          </p:cNvPr>
          <p:cNvGraphicFramePr/>
          <p:nvPr>
            <p:extLst>
              <p:ext uri="{D42A27DB-BD31-4B8C-83A1-F6EECF244321}">
                <p14:modId xmlns:p14="http://schemas.microsoft.com/office/powerpoint/2010/main" val="1474045303"/>
              </p:ext>
            </p:extLst>
          </p:nvPr>
        </p:nvGraphicFramePr>
        <p:xfrm>
          <a:off x="1451430" y="883765"/>
          <a:ext cx="8951356" cy="310418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 Box 15">
            <a:extLst>
              <a:ext uri="{FF2B5EF4-FFF2-40B4-BE49-F238E27FC236}">
                <a16:creationId xmlns:a16="http://schemas.microsoft.com/office/drawing/2014/main" id="{4307741A-EE42-2A4F-4FFB-4536587AE624}"/>
              </a:ext>
            </a:extLst>
          </p:cNvPr>
          <p:cNvSpPr txBox="1">
            <a:spLocks noChangeArrowheads="1"/>
          </p:cNvSpPr>
          <p:nvPr/>
        </p:nvSpPr>
        <p:spPr bwMode="auto">
          <a:xfrm>
            <a:off x="412751" y="6360634"/>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p:txBody>
      </p:sp>
    </p:spTree>
    <p:extLst>
      <p:ext uri="{BB962C8B-B14F-4D97-AF65-F5344CB8AC3E}">
        <p14:creationId xmlns:p14="http://schemas.microsoft.com/office/powerpoint/2010/main" val="25325289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0FF08-231A-751B-BD5B-D22370D711E1}"/>
              </a:ext>
            </a:extLst>
          </p:cNvPr>
          <p:cNvSpPr>
            <a:spLocks noGrp="1"/>
          </p:cNvSpPr>
          <p:nvPr>
            <p:ph type="title"/>
          </p:nvPr>
        </p:nvSpPr>
        <p:spPr/>
        <p:txBody>
          <a:bodyPr/>
          <a:lstStyle/>
          <a:p>
            <a:r>
              <a:rPr lang="en-US" dirty="0"/>
              <a:t>Breast Cancer Screening</a:t>
            </a:r>
          </a:p>
        </p:txBody>
      </p:sp>
      <p:sp>
        <p:nvSpPr>
          <p:cNvPr id="3" name="Content Placeholder 2">
            <a:extLst>
              <a:ext uri="{FF2B5EF4-FFF2-40B4-BE49-F238E27FC236}">
                <a16:creationId xmlns:a16="http://schemas.microsoft.com/office/drawing/2014/main" id="{3E14DC2E-938B-1E90-2269-F016CB0E4163}"/>
              </a:ext>
            </a:extLst>
          </p:cNvPr>
          <p:cNvSpPr>
            <a:spLocks noGrp="1"/>
          </p:cNvSpPr>
          <p:nvPr>
            <p:ph idx="1"/>
          </p:nvPr>
        </p:nvSpPr>
        <p:spPr>
          <a:xfrm>
            <a:off x="604675" y="1513047"/>
            <a:ext cx="11282525" cy="4650686"/>
          </a:xfrm>
        </p:spPr>
        <p:txBody>
          <a:bodyPr/>
          <a:lstStyle/>
          <a:p>
            <a:r>
              <a:rPr lang="en-US" sz="2400" dirty="0"/>
              <a:t>Limited data on rate of breast cancer in people assigned male sex at birth who identify as female and have been receiving long-term hormonal therapy</a:t>
            </a:r>
          </a:p>
          <a:p>
            <a:r>
              <a:rPr lang="en-US" sz="2400" dirty="0"/>
              <a:t>Screening decisions should be based on organ present and current general guidelines </a:t>
            </a:r>
          </a:p>
          <a:p>
            <a:pPr lvl="1"/>
            <a:r>
              <a:rPr lang="en-US" sz="2400" dirty="0"/>
              <a:t>In absence of rigorous data for transgender women, screen according to guidelines for cisgender women</a:t>
            </a:r>
          </a:p>
          <a:p>
            <a:r>
              <a:rPr lang="en-US" sz="2400" dirty="0"/>
              <a:t>Transgender women may not have had exposure to information about mammograms and may require some education</a:t>
            </a:r>
          </a:p>
          <a:p>
            <a:r>
              <a:rPr lang="en-US" sz="2400" dirty="0"/>
              <a:t>Try to use nongendered language such as, “People with breasts should have screening </a:t>
            </a:r>
            <a:br>
              <a:rPr lang="en-US" sz="2400" dirty="0"/>
            </a:br>
            <a:r>
              <a:rPr lang="en-US" sz="2400" dirty="0"/>
              <a:t>for cancer”</a:t>
            </a:r>
          </a:p>
          <a:p>
            <a:r>
              <a:rPr lang="en-US" sz="2400" dirty="0"/>
              <a:t>For transgender men who have had gender-affirming mastectomy, consider genetic risk</a:t>
            </a:r>
          </a:p>
        </p:txBody>
      </p:sp>
      <p:sp>
        <p:nvSpPr>
          <p:cNvPr id="5" name="Text Box 15">
            <a:extLst>
              <a:ext uri="{FF2B5EF4-FFF2-40B4-BE49-F238E27FC236}">
                <a16:creationId xmlns:a16="http://schemas.microsoft.com/office/drawing/2014/main" id="{A0304D29-6892-04C5-01E3-2B1B776E1FF9}"/>
              </a:ext>
            </a:extLst>
          </p:cNvPr>
          <p:cNvSpPr txBox="1">
            <a:spLocks noChangeArrowheads="1"/>
          </p:cNvSpPr>
          <p:nvPr/>
        </p:nvSpPr>
        <p:spPr bwMode="auto">
          <a:xfrm>
            <a:off x="431604" y="6166541"/>
            <a:ext cx="8489372"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a:p>
            <a:pPr eaLnBrk="1" hangingPunct="1">
              <a:defRPr/>
            </a:pPr>
            <a:r>
              <a:rPr lang="en-US" altLang="en-US" sz="1200" b="0" spc="-10" dirty="0">
                <a:solidFill>
                  <a:schemeClr val="bg2"/>
                </a:solidFill>
                <a:latin typeface="Calibri" panose="020F0502020204030204" pitchFamily="34" charset="0"/>
                <a:cs typeface="+mn-cs"/>
              </a:rPr>
              <a:t>NCCN. Clinical practice guidelines in oncology: breast cancer screening and diagnosis. v.1.2022. nccn.org. de Blok. BMJ. 2019;365:l1652. </a:t>
            </a:r>
          </a:p>
        </p:txBody>
      </p:sp>
    </p:spTree>
    <p:extLst>
      <p:ext uri="{BB962C8B-B14F-4D97-AF65-F5344CB8AC3E}">
        <p14:creationId xmlns:p14="http://schemas.microsoft.com/office/powerpoint/2010/main" val="2199674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5F7EC-BC37-6B51-8F86-7753013F6BE8}"/>
              </a:ext>
            </a:extLst>
          </p:cNvPr>
          <p:cNvSpPr>
            <a:spLocks noGrp="1"/>
          </p:cNvSpPr>
          <p:nvPr>
            <p:ph type="title"/>
          </p:nvPr>
        </p:nvSpPr>
        <p:spPr/>
        <p:txBody>
          <a:bodyPr/>
          <a:lstStyle/>
          <a:p>
            <a:r>
              <a:rPr lang="en-US" dirty="0"/>
              <a:t>Cervical Cancer Screening</a:t>
            </a:r>
          </a:p>
        </p:txBody>
      </p:sp>
      <p:sp>
        <p:nvSpPr>
          <p:cNvPr id="3" name="Content Placeholder 2">
            <a:extLst>
              <a:ext uri="{FF2B5EF4-FFF2-40B4-BE49-F238E27FC236}">
                <a16:creationId xmlns:a16="http://schemas.microsoft.com/office/drawing/2014/main" id="{53B02CB9-AC89-7F7E-58B1-597A2C75DA4E}"/>
              </a:ext>
            </a:extLst>
          </p:cNvPr>
          <p:cNvSpPr>
            <a:spLocks noGrp="1"/>
          </p:cNvSpPr>
          <p:nvPr>
            <p:ph idx="1"/>
          </p:nvPr>
        </p:nvSpPr>
        <p:spPr>
          <a:xfrm>
            <a:off x="604675" y="1513047"/>
            <a:ext cx="10970291" cy="4650686"/>
          </a:xfrm>
        </p:spPr>
        <p:txBody>
          <a:bodyPr/>
          <a:lstStyle/>
          <a:p>
            <a:r>
              <a:rPr lang="en-US" sz="2600" dirty="0"/>
              <a:t>Cervical cancer screening may be HIGHLY triggering in people who have cervixes</a:t>
            </a:r>
          </a:p>
          <a:p>
            <a:r>
              <a:rPr lang="en-US" sz="2600" dirty="0"/>
              <a:t>Increased risk of sexual assault can make it even more difficult</a:t>
            </a:r>
          </a:p>
          <a:p>
            <a:r>
              <a:rPr lang="en-US" sz="2600" dirty="0"/>
              <a:t>Consider offering screening at another time to give patient time to prepare</a:t>
            </a:r>
          </a:p>
          <a:p>
            <a:r>
              <a:rPr lang="en-US" sz="2600" dirty="0"/>
              <a:t>Consider offering to let another HCP do the screening</a:t>
            </a:r>
          </a:p>
          <a:p>
            <a:r>
              <a:rPr lang="en-US" sz="2600" dirty="0"/>
              <a:t>If patient cannot tolerate cervical cancer screening, consider self-sampling for HPV</a:t>
            </a:r>
          </a:p>
          <a:p>
            <a:r>
              <a:rPr lang="en-US" sz="2600" dirty="0"/>
              <a:t>Do not make assumptions about types of sexual contact your patient is having (ie, transgender men may still be having receptive vaginal intercourse)</a:t>
            </a:r>
          </a:p>
        </p:txBody>
      </p:sp>
      <p:sp>
        <p:nvSpPr>
          <p:cNvPr id="5" name="Text Box 15">
            <a:extLst>
              <a:ext uri="{FF2B5EF4-FFF2-40B4-BE49-F238E27FC236}">
                <a16:creationId xmlns:a16="http://schemas.microsoft.com/office/drawing/2014/main" id="{4F5FC425-DFE0-4736-F379-A88063EAF2B5}"/>
              </a:ext>
            </a:extLst>
          </p:cNvPr>
          <p:cNvSpPr txBox="1">
            <a:spLocks noChangeArrowheads="1"/>
          </p:cNvSpPr>
          <p:nvPr/>
        </p:nvSpPr>
        <p:spPr bwMode="auto">
          <a:xfrm>
            <a:off x="431605" y="6175968"/>
            <a:ext cx="8757626"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USPTF. JAMA. 2018;320:674. </a:t>
            </a:r>
            <a:br>
              <a:rPr lang="en-US" altLang="en-US" sz="1200" b="0" spc="-10" dirty="0">
                <a:solidFill>
                  <a:schemeClr val="bg2"/>
                </a:solidFill>
                <a:latin typeface="Calibri" panose="020F0502020204030204" pitchFamily="34" charset="0"/>
                <a:cs typeface="+mn-cs"/>
              </a:rPr>
            </a:br>
            <a:r>
              <a:rPr lang="en-US" altLang="en-US" sz="1200" b="0" spc="-10" dirty="0">
                <a:solidFill>
                  <a:schemeClr val="bg2"/>
                </a:solidFill>
                <a:latin typeface="Calibri" panose="020F0502020204030204" pitchFamily="34" charset="0"/>
                <a:cs typeface="+mn-cs"/>
              </a:rPr>
              <a:t>ACOG. Updated cervical cancer screening guidelines. Reisner. PLoS One. 2018;13:e0190172. </a:t>
            </a:r>
          </a:p>
        </p:txBody>
      </p:sp>
    </p:spTree>
    <p:extLst>
      <p:ext uri="{BB962C8B-B14F-4D97-AF65-F5344CB8AC3E}">
        <p14:creationId xmlns:p14="http://schemas.microsoft.com/office/powerpoint/2010/main" val="39638874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F020DF-4A72-C013-043E-4608913CCE9E}"/>
              </a:ext>
            </a:extLst>
          </p:cNvPr>
          <p:cNvSpPr>
            <a:spLocks noGrp="1"/>
          </p:cNvSpPr>
          <p:nvPr>
            <p:ph type="title"/>
          </p:nvPr>
        </p:nvSpPr>
        <p:spPr/>
        <p:txBody>
          <a:bodyPr/>
          <a:lstStyle/>
          <a:p>
            <a:r>
              <a:rPr lang="en-US" dirty="0"/>
              <a:t>Prostate Cancer Screening</a:t>
            </a:r>
          </a:p>
        </p:txBody>
      </p:sp>
      <p:sp>
        <p:nvSpPr>
          <p:cNvPr id="3" name="Content Placeholder 2">
            <a:extLst>
              <a:ext uri="{FF2B5EF4-FFF2-40B4-BE49-F238E27FC236}">
                <a16:creationId xmlns:a16="http://schemas.microsoft.com/office/drawing/2014/main" id="{B92BBE98-0839-61E4-29CE-5EDC0E18EDD5}"/>
              </a:ext>
            </a:extLst>
          </p:cNvPr>
          <p:cNvSpPr>
            <a:spLocks noGrp="1"/>
          </p:cNvSpPr>
          <p:nvPr>
            <p:ph idx="1"/>
          </p:nvPr>
        </p:nvSpPr>
        <p:spPr>
          <a:xfrm>
            <a:off x="604675" y="1513047"/>
            <a:ext cx="11240961" cy="4650686"/>
          </a:xfrm>
        </p:spPr>
        <p:txBody>
          <a:bodyPr/>
          <a:lstStyle/>
          <a:p>
            <a:r>
              <a:rPr lang="en-US" dirty="0"/>
              <a:t>Transgender women receiving long-term suppressive therapy for testosterone likely will have a prostate that is not palpable</a:t>
            </a:r>
          </a:p>
          <a:p>
            <a:pPr lvl="1"/>
            <a:r>
              <a:rPr lang="en-US" dirty="0"/>
              <a:t>Impact of long-term testosterone-suppressive therapy on prostate cancer risk is unknown</a:t>
            </a:r>
          </a:p>
          <a:p>
            <a:r>
              <a:rPr lang="en-US" dirty="0"/>
              <a:t>Documented cases of prostate cancer have been reported in transgender women with various surgical and hormone use histories</a:t>
            </a:r>
          </a:p>
          <a:p>
            <a:r>
              <a:rPr lang="en-US" dirty="0"/>
              <a:t>Shared decision-making should be used when guidelines lack good evidence</a:t>
            </a:r>
          </a:p>
          <a:p>
            <a:r>
              <a:rPr lang="en-US" dirty="0"/>
              <a:t>It is reasonable to begin PSA screening in people with a prostate in their 50s or 60s, especially those who started hormone therapy later in life</a:t>
            </a:r>
          </a:p>
          <a:p>
            <a:endParaRPr lang="en-US" dirty="0"/>
          </a:p>
        </p:txBody>
      </p:sp>
      <p:sp>
        <p:nvSpPr>
          <p:cNvPr id="5" name="Text Box 15">
            <a:extLst>
              <a:ext uri="{FF2B5EF4-FFF2-40B4-BE49-F238E27FC236}">
                <a16:creationId xmlns:a16="http://schemas.microsoft.com/office/drawing/2014/main" id="{3AD49322-9510-E6AD-5B26-FB7BAF949C9C}"/>
              </a:ext>
            </a:extLst>
          </p:cNvPr>
          <p:cNvSpPr txBox="1">
            <a:spLocks noChangeArrowheads="1"/>
          </p:cNvSpPr>
          <p:nvPr/>
        </p:nvSpPr>
        <p:spPr bwMode="auto">
          <a:xfrm>
            <a:off x="423141" y="6180126"/>
            <a:ext cx="9089469"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a:p>
            <a:pPr eaLnBrk="1" hangingPunct="1">
              <a:defRPr/>
            </a:pPr>
            <a:r>
              <a:rPr lang="en-US" altLang="en-US" sz="1200" b="0" spc="-10" dirty="0">
                <a:solidFill>
                  <a:schemeClr val="bg2"/>
                </a:solidFill>
                <a:latin typeface="Calibri" panose="020F0502020204030204" pitchFamily="34" charset="0"/>
                <a:cs typeface="+mn-cs"/>
              </a:rPr>
              <a:t>Grossman. JAMA. 2018;319:1901. NCCN. Clinical practice guidelines in oncology: prostate cancer early detection. v.1.2022. nccn.org.  </a:t>
            </a:r>
          </a:p>
        </p:txBody>
      </p:sp>
    </p:spTree>
    <p:extLst>
      <p:ext uri="{BB962C8B-B14F-4D97-AF65-F5344CB8AC3E}">
        <p14:creationId xmlns:p14="http://schemas.microsoft.com/office/powerpoint/2010/main" val="2018813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60D51C-0622-5391-8D55-8B11957F7565}"/>
              </a:ext>
            </a:extLst>
          </p:cNvPr>
          <p:cNvSpPr>
            <a:spLocks noGrp="1"/>
          </p:cNvSpPr>
          <p:nvPr>
            <p:ph type="title"/>
          </p:nvPr>
        </p:nvSpPr>
        <p:spPr/>
        <p:txBody>
          <a:bodyPr/>
          <a:lstStyle/>
          <a:p>
            <a:r>
              <a:rPr lang="en-US" dirty="0"/>
              <a:t>Surgical Anatomy</a:t>
            </a:r>
          </a:p>
        </p:txBody>
      </p:sp>
      <p:sp>
        <p:nvSpPr>
          <p:cNvPr id="3" name="Content Placeholder 2">
            <a:extLst>
              <a:ext uri="{FF2B5EF4-FFF2-40B4-BE49-F238E27FC236}">
                <a16:creationId xmlns:a16="http://schemas.microsoft.com/office/drawing/2014/main" id="{31484A20-0243-AA18-403F-73C1C7CD9471}"/>
              </a:ext>
            </a:extLst>
          </p:cNvPr>
          <p:cNvSpPr>
            <a:spLocks noGrp="1"/>
          </p:cNvSpPr>
          <p:nvPr>
            <p:ph idx="1"/>
          </p:nvPr>
        </p:nvSpPr>
        <p:spPr/>
        <p:txBody>
          <a:bodyPr/>
          <a:lstStyle/>
          <a:p>
            <a:r>
              <a:rPr lang="en-US" dirty="0"/>
              <a:t>Pap smears are not necessary after vaginoplasty</a:t>
            </a:r>
          </a:p>
          <a:p>
            <a:pPr lvl="1"/>
            <a:r>
              <a:rPr lang="en-US" dirty="0"/>
              <a:t>Patients could get HPV, but they have no cervix</a:t>
            </a:r>
          </a:p>
          <a:p>
            <a:r>
              <a:rPr lang="en-US" dirty="0"/>
              <a:t>Prostate is not removed with vaginoplasty, and patients may still require screening for prostate cancer</a:t>
            </a:r>
          </a:p>
          <a:p>
            <a:r>
              <a:rPr lang="en-US" dirty="0"/>
              <a:t>Transgender women get both yeast infections and bacterial vaginosis</a:t>
            </a:r>
          </a:p>
          <a:p>
            <a:r>
              <a:rPr lang="en-US" dirty="0"/>
              <a:t>Urethral stricture/urethrocele is very common complication of phalloplasty, and multiple revisions may be required</a:t>
            </a:r>
          </a:p>
          <a:p>
            <a:pPr lvl="1"/>
            <a:r>
              <a:rPr lang="en-US" dirty="0"/>
              <a:t>Patients should be prepared for this before undertaking procedure</a:t>
            </a:r>
          </a:p>
          <a:p>
            <a:endParaRPr lang="en-US" dirty="0"/>
          </a:p>
        </p:txBody>
      </p:sp>
      <p:sp>
        <p:nvSpPr>
          <p:cNvPr id="6" name="Text Box 15">
            <a:extLst>
              <a:ext uri="{FF2B5EF4-FFF2-40B4-BE49-F238E27FC236}">
                <a16:creationId xmlns:a16="http://schemas.microsoft.com/office/drawing/2014/main" id="{F1C58FE8-9354-6AA0-24B4-041DBEEDABF5}"/>
              </a:ext>
            </a:extLst>
          </p:cNvPr>
          <p:cNvSpPr txBox="1">
            <a:spLocks noChangeArrowheads="1"/>
          </p:cNvSpPr>
          <p:nvPr/>
        </p:nvSpPr>
        <p:spPr bwMode="auto">
          <a:xfrm>
            <a:off x="431605" y="6360634"/>
            <a:ext cx="875762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a:t>
            </a:r>
          </a:p>
        </p:txBody>
      </p:sp>
    </p:spTree>
    <p:extLst>
      <p:ext uri="{BB962C8B-B14F-4D97-AF65-F5344CB8AC3E}">
        <p14:creationId xmlns:p14="http://schemas.microsoft.com/office/powerpoint/2010/main" val="2540995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8A506F-7D2D-4E4D-FE87-C27B781F3EC4}"/>
              </a:ext>
            </a:extLst>
          </p:cNvPr>
          <p:cNvSpPr>
            <a:spLocks noGrp="1"/>
          </p:cNvSpPr>
          <p:nvPr>
            <p:ph type="title"/>
          </p:nvPr>
        </p:nvSpPr>
        <p:spPr/>
        <p:txBody>
          <a:bodyPr/>
          <a:lstStyle/>
          <a:p>
            <a:r>
              <a:rPr lang="en-US" dirty="0"/>
              <a:t>Discussing Sexual Practices</a:t>
            </a:r>
          </a:p>
        </p:txBody>
      </p:sp>
      <p:sp>
        <p:nvSpPr>
          <p:cNvPr id="3" name="Content Placeholder 2">
            <a:extLst>
              <a:ext uri="{FF2B5EF4-FFF2-40B4-BE49-F238E27FC236}">
                <a16:creationId xmlns:a16="http://schemas.microsoft.com/office/drawing/2014/main" id="{EB75120D-D3D1-58D7-0A38-7162B361BC1D}"/>
              </a:ext>
            </a:extLst>
          </p:cNvPr>
          <p:cNvSpPr>
            <a:spLocks noGrp="1"/>
          </p:cNvSpPr>
          <p:nvPr>
            <p:ph idx="1"/>
          </p:nvPr>
        </p:nvSpPr>
        <p:spPr/>
        <p:txBody>
          <a:bodyPr/>
          <a:lstStyle/>
          <a:p>
            <a:r>
              <a:rPr lang="en-US" dirty="0"/>
              <a:t>Do not use gendered stereotypes and concepts</a:t>
            </a:r>
          </a:p>
          <a:p>
            <a:r>
              <a:rPr lang="en-US" dirty="0"/>
              <a:t>To maximize preventive health, you want to understand in what ways patient has contact with penises, vaginas, or both</a:t>
            </a:r>
          </a:p>
          <a:p>
            <a:r>
              <a:rPr lang="en-US" dirty="0"/>
              <a:t>Consider practicing this conversation</a:t>
            </a:r>
          </a:p>
          <a:p>
            <a:r>
              <a:rPr lang="en-US" dirty="0"/>
              <a:t>Record information in chart using same nongendered terminology</a:t>
            </a:r>
          </a:p>
          <a:p>
            <a:r>
              <a:rPr lang="en-US" dirty="0"/>
              <a:t>Do not make assumptions about the way your patient might use their anatomy for sex</a:t>
            </a:r>
          </a:p>
        </p:txBody>
      </p:sp>
    </p:spTree>
    <p:extLst>
      <p:ext uri="{BB962C8B-B14F-4D97-AF65-F5344CB8AC3E}">
        <p14:creationId xmlns:p14="http://schemas.microsoft.com/office/powerpoint/2010/main" val="34692500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C779A-30E4-F732-314D-DB6A8B30DB23}"/>
              </a:ext>
            </a:extLst>
          </p:cNvPr>
          <p:cNvSpPr>
            <a:spLocks noGrp="1"/>
          </p:cNvSpPr>
          <p:nvPr>
            <p:ph type="title"/>
          </p:nvPr>
        </p:nvSpPr>
        <p:spPr/>
        <p:txBody>
          <a:bodyPr/>
          <a:lstStyle/>
          <a:p>
            <a:r>
              <a:rPr lang="en-US" dirty="0"/>
              <a:t>HIV Infection Prevention and Screening</a:t>
            </a:r>
          </a:p>
        </p:txBody>
      </p:sp>
      <p:sp>
        <p:nvSpPr>
          <p:cNvPr id="19" name="Content Placeholder 18">
            <a:extLst>
              <a:ext uri="{FF2B5EF4-FFF2-40B4-BE49-F238E27FC236}">
                <a16:creationId xmlns:a16="http://schemas.microsoft.com/office/drawing/2014/main" id="{2BCFEA57-A91A-026A-2951-4A55DC03F192}"/>
              </a:ext>
            </a:extLst>
          </p:cNvPr>
          <p:cNvSpPr>
            <a:spLocks noGrp="1"/>
          </p:cNvSpPr>
          <p:nvPr>
            <p:ph sz="half" idx="1"/>
          </p:nvPr>
        </p:nvSpPr>
        <p:spPr/>
        <p:txBody>
          <a:bodyPr/>
          <a:lstStyle/>
          <a:p>
            <a:r>
              <a:rPr lang="en-US" sz="2400" dirty="0"/>
              <a:t>Transgender women, especially transgender women of color, are at uniquely high risk of HIV infection</a:t>
            </a:r>
          </a:p>
          <a:p>
            <a:r>
              <a:rPr lang="en-US" sz="2400" dirty="0"/>
              <a:t>HIV and STD screening should be discussed at every visit</a:t>
            </a:r>
          </a:p>
          <a:p>
            <a:pPr lvl="1"/>
            <a:r>
              <a:rPr lang="en-US" sz="2200" dirty="0"/>
              <a:t>Inform them about postexposure prophylaxis if they decline PrEP</a:t>
            </a:r>
          </a:p>
          <a:p>
            <a:r>
              <a:rPr lang="en-US" sz="2400" dirty="0"/>
              <a:t>There are not good data on impact of PrEP efficacy (tissue concentration) in surgical vagina</a:t>
            </a:r>
          </a:p>
        </p:txBody>
      </p:sp>
      <p:sp>
        <p:nvSpPr>
          <p:cNvPr id="21" name="Content Placeholder 20">
            <a:extLst>
              <a:ext uri="{FF2B5EF4-FFF2-40B4-BE49-F238E27FC236}">
                <a16:creationId xmlns:a16="http://schemas.microsoft.com/office/drawing/2014/main" id="{C159097D-C158-2EA6-E304-3900620452F9}"/>
              </a:ext>
            </a:extLst>
          </p:cNvPr>
          <p:cNvSpPr>
            <a:spLocks noGrp="1"/>
          </p:cNvSpPr>
          <p:nvPr>
            <p:ph sz="half" idx="2"/>
          </p:nvPr>
        </p:nvSpPr>
        <p:spPr>
          <a:xfrm>
            <a:off x="6252634" y="1510730"/>
            <a:ext cx="5229570" cy="2483201"/>
          </a:xfrm>
        </p:spPr>
        <p:txBody>
          <a:bodyPr/>
          <a:lstStyle/>
          <a:p>
            <a:r>
              <a:rPr lang="en-US" sz="2400" dirty="0"/>
              <a:t>HIV prevalence among transgender women in 7 US cities, 2019-2020</a:t>
            </a:r>
          </a:p>
          <a:p>
            <a:pPr lvl="1"/>
            <a:r>
              <a:rPr lang="en-US" sz="2200" dirty="0"/>
              <a:t>Among transgender women interviewed, 42% had HIV</a:t>
            </a:r>
          </a:p>
          <a:p>
            <a:pPr lvl="1"/>
            <a:r>
              <a:rPr lang="en-US" sz="2200" dirty="0"/>
              <a:t>Racial and ethnic disparities exist among transgender women with HIV</a:t>
            </a:r>
          </a:p>
        </p:txBody>
      </p:sp>
      <p:sp>
        <p:nvSpPr>
          <p:cNvPr id="22" name="TextBox 21">
            <a:extLst>
              <a:ext uri="{FF2B5EF4-FFF2-40B4-BE49-F238E27FC236}">
                <a16:creationId xmlns:a16="http://schemas.microsoft.com/office/drawing/2014/main" id="{05ACD5E6-742D-5E33-9B42-B34922D189A9}"/>
              </a:ext>
            </a:extLst>
          </p:cNvPr>
          <p:cNvSpPr txBox="1"/>
          <p:nvPr/>
        </p:nvSpPr>
        <p:spPr bwMode="auto">
          <a:xfrm>
            <a:off x="428331" y="6178524"/>
            <a:ext cx="4676104" cy="461665"/>
          </a:xfrm>
          <a:prstGeom prst="rect">
            <a:avLst/>
          </a:prstGeom>
          <a:noFill/>
          <a:ln>
            <a:noFill/>
          </a:ln>
        </p:spPr>
        <p:txBody>
          <a:bodyPr wrap="square" anchor="b">
            <a:spAutoFit/>
          </a:bodyPr>
          <a:lstStyle>
            <a:defPPr>
              <a:defRPr lang="en-US"/>
            </a:defPPr>
            <a:lvl1pPr eaLnBrk="1" hangingPunct="1">
              <a:defRPr sz="1200" b="0" spc="-10">
                <a:solidFill>
                  <a:schemeClr val="bg2"/>
                </a:solidFill>
                <a:latin typeface="Calibri" panose="020F0502020204030204" pitchFamily="34" charset="0"/>
                <a:cs typeface="+mn-cs"/>
              </a:defRPr>
            </a:lvl1pPr>
            <a:lvl2pPr marL="742950" indent="-285750">
              <a:defRPr>
                <a:latin typeface="Arial" charset="0"/>
              </a:defRPr>
            </a:lvl2pPr>
            <a:lvl3pPr marL="1143000" indent="-228600">
              <a:defRPr>
                <a:latin typeface="Arial" charset="0"/>
              </a:defRPr>
            </a:lvl3pPr>
            <a:lvl4pPr marL="1600200" indent="-228600">
              <a:defRPr>
                <a:latin typeface="Arial" charset="0"/>
              </a:defRPr>
            </a:lvl4pPr>
            <a:lvl5pPr marL="2057400" indent="-228600">
              <a:defRPr>
                <a:latin typeface="Arial" charset="0"/>
              </a:defRPr>
            </a:lvl5pPr>
            <a:lvl6pPr marL="2514600" indent="-228600" eaLnBrk="0" fontAlgn="base" hangingPunct="0">
              <a:spcBef>
                <a:spcPct val="0"/>
              </a:spcBef>
              <a:spcAft>
                <a:spcPct val="0"/>
              </a:spcAft>
              <a:defRPr>
                <a:latin typeface="Arial" charset="0"/>
              </a:defRPr>
            </a:lvl6pPr>
            <a:lvl7pPr marL="2971800" indent="-228600" eaLnBrk="0" fontAlgn="base" hangingPunct="0">
              <a:spcBef>
                <a:spcPct val="0"/>
              </a:spcBef>
              <a:spcAft>
                <a:spcPct val="0"/>
              </a:spcAft>
              <a:defRPr>
                <a:latin typeface="Arial" charset="0"/>
              </a:defRPr>
            </a:lvl7pPr>
            <a:lvl8pPr marL="3429000" indent="-228600" eaLnBrk="0" fontAlgn="base" hangingPunct="0">
              <a:spcBef>
                <a:spcPct val="0"/>
              </a:spcBef>
              <a:spcAft>
                <a:spcPct val="0"/>
              </a:spcAft>
              <a:defRPr>
                <a:latin typeface="Arial" charset="0"/>
              </a:defRPr>
            </a:lvl8pPr>
            <a:lvl9pPr marL="3886200" indent="-228600" eaLnBrk="0" fontAlgn="base" hangingPunct="0">
              <a:spcBef>
                <a:spcPct val="0"/>
              </a:spcBef>
              <a:spcAft>
                <a:spcPct val="0"/>
              </a:spcAft>
              <a:defRPr>
                <a:latin typeface="Arial" charset="0"/>
              </a:defRPr>
            </a:lvl9pPr>
          </a:lstStyle>
          <a:p>
            <a:r>
              <a:rPr lang="en-US" dirty="0">
                <a:effectLst/>
                <a:latin typeface="+mn-lt"/>
              </a:rPr>
              <a:t>cdc.gov/hiv/group/gender/transgender/hiv-prevalence.html</a:t>
            </a:r>
          </a:p>
          <a:p>
            <a:r>
              <a:rPr lang="en-US" dirty="0">
                <a:effectLst/>
                <a:latin typeface="+mn-lt"/>
              </a:rPr>
              <a:t>cdc.gov/</a:t>
            </a:r>
            <a:r>
              <a:rPr lang="en-US" dirty="0" err="1">
                <a:effectLst/>
                <a:latin typeface="+mn-lt"/>
              </a:rPr>
              <a:t>hiv</a:t>
            </a:r>
            <a:r>
              <a:rPr lang="en-US" dirty="0">
                <a:effectLst/>
                <a:latin typeface="+mn-lt"/>
              </a:rPr>
              <a:t>/group/gender/transgender/hiv-prevention.html</a:t>
            </a:r>
          </a:p>
        </p:txBody>
      </p:sp>
      <p:sp>
        <p:nvSpPr>
          <p:cNvPr id="6" name="TextBox 5">
            <a:extLst>
              <a:ext uri="{FF2B5EF4-FFF2-40B4-BE49-F238E27FC236}">
                <a16:creationId xmlns:a16="http://schemas.microsoft.com/office/drawing/2014/main" id="{023BF26F-3CB2-1DF8-F92C-BD9308852CA1}"/>
              </a:ext>
            </a:extLst>
          </p:cNvPr>
          <p:cNvSpPr txBox="1"/>
          <p:nvPr/>
        </p:nvSpPr>
        <p:spPr bwMode="auto">
          <a:xfrm>
            <a:off x="7126016" y="4162097"/>
            <a:ext cx="48347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of Black/African American transgender women had HIV</a:t>
            </a:r>
          </a:p>
        </p:txBody>
      </p:sp>
      <p:sp>
        <p:nvSpPr>
          <p:cNvPr id="7" name="TextBox 6">
            <a:extLst>
              <a:ext uri="{FF2B5EF4-FFF2-40B4-BE49-F238E27FC236}">
                <a16:creationId xmlns:a16="http://schemas.microsoft.com/office/drawing/2014/main" id="{634E7F2F-CFC8-D0D1-2BD2-A9E419450D38}"/>
              </a:ext>
            </a:extLst>
          </p:cNvPr>
          <p:cNvSpPr txBox="1"/>
          <p:nvPr/>
        </p:nvSpPr>
        <p:spPr bwMode="auto">
          <a:xfrm>
            <a:off x="7126016" y="5065984"/>
            <a:ext cx="4538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of Hispanic/Latina transgender women had HIV</a:t>
            </a:r>
          </a:p>
        </p:txBody>
      </p:sp>
      <p:sp>
        <p:nvSpPr>
          <p:cNvPr id="8" name="TextBox 7">
            <a:extLst>
              <a:ext uri="{FF2B5EF4-FFF2-40B4-BE49-F238E27FC236}">
                <a16:creationId xmlns:a16="http://schemas.microsoft.com/office/drawing/2014/main" id="{95386BE9-5DDF-60C9-3ADD-8DFABBC145E7}"/>
              </a:ext>
            </a:extLst>
          </p:cNvPr>
          <p:cNvSpPr txBox="1"/>
          <p:nvPr/>
        </p:nvSpPr>
        <p:spPr bwMode="auto">
          <a:xfrm>
            <a:off x="7126016" y="5929621"/>
            <a:ext cx="45380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of White transgender women had HIV</a:t>
            </a:r>
          </a:p>
        </p:txBody>
      </p:sp>
      <p:grpSp>
        <p:nvGrpSpPr>
          <p:cNvPr id="10" name="Group 9">
            <a:extLst>
              <a:ext uri="{FF2B5EF4-FFF2-40B4-BE49-F238E27FC236}">
                <a16:creationId xmlns:a16="http://schemas.microsoft.com/office/drawing/2014/main" id="{E21E617B-60F6-BF2B-C633-CBFE6B43BF37}"/>
              </a:ext>
            </a:extLst>
          </p:cNvPr>
          <p:cNvGrpSpPr/>
          <p:nvPr/>
        </p:nvGrpSpPr>
        <p:grpSpPr>
          <a:xfrm>
            <a:off x="6237340" y="3746938"/>
            <a:ext cx="1062042" cy="1234966"/>
            <a:chOff x="6409268" y="1769145"/>
            <a:chExt cx="1709425" cy="1987757"/>
          </a:xfrm>
        </p:grpSpPr>
        <p:graphicFrame>
          <p:nvGraphicFramePr>
            <p:cNvPr id="13" name="Chart 12">
              <a:extLst>
                <a:ext uri="{FF2B5EF4-FFF2-40B4-BE49-F238E27FC236}">
                  <a16:creationId xmlns:a16="http://schemas.microsoft.com/office/drawing/2014/main" id="{4771F7CE-4344-A650-80D7-BBEC9310707B}"/>
                </a:ext>
              </a:extLst>
            </p:cNvPr>
            <p:cNvGraphicFramePr/>
            <p:nvPr>
              <p:extLst>
                <p:ext uri="{D42A27DB-BD31-4B8C-83A1-F6EECF244321}">
                  <p14:modId xmlns:p14="http://schemas.microsoft.com/office/powerpoint/2010/main" val="3493448740"/>
                </p:ext>
              </p:extLst>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3"/>
            </a:graphicData>
          </a:graphic>
        </p:graphicFrame>
        <p:sp>
          <p:nvSpPr>
            <p:cNvPr id="14" name="TextBox 13">
              <a:extLst>
                <a:ext uri="{FF2B5EF4-FFF2-40B4-BE49-F238E27FC236}">
                  <a16:creationId xmlns:a16="http://schemas.microsoft.com/office/drawing/2014/main" id="{FB046BDB-50D3-2D44-F0D9-7361C9BE3658}"/>
                </a:ext>
              </a:extLst>
            </p:cNvPr>
            <p:cNvSpPr txBox="1"/>
            <p:nvPr/>
          </p:nvSpPr>
          <p:spPr bwMode="auto">
            <a:xfrm>
              <a:off x="6757695" y="2414199"/>
              <a:ext cx="1017090" cy="644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2000" dirty="0">
                  <a:solidFill>
                    <a:srgbClr val="E1471D"/>
                  </a:solidFill>
                  <a:latin typeface="Calibri" panose="020F0502020204030204" pitchFamily="34" charset="0"/>
                  <a:cs typeface="Calibri" panose="020F0502020204030204" pitchFamily="34" charset="0"/>
                </a:rPr>
                <a:t>62%</a:t>
              </a:r>
            </a:p>
          </p:txBody>
        </p:sp>
      </p:grpSp>
      <p:grpSp>
        <p:nvGrpSpPr>
          <p:cNvPr id="15" name="Group 14">
            <a:extLst>
              <a:ext uri="{FF2B5EF4-FFF2-40B4-BE49-F238E27FC236}">
                <a16:creationId xmlns:a16="http://schemas.microsoft.com/office/drawing/2014/main" id="{0DEFB29A-DDDC-3290-DC1B-A32EA8D9B471}"/>
              </a:ext>
            </a:extLst>
          </p:cNvPr>
          <p:cNvGrpSpPr/>
          <p:nvPr/>
        </p:nvGrpSpPr>
        <p:grpSpPr>
          <a:xfrm>
            <a:off x="6237340" y="4606157"/>
            <a:ext cx="1062042" cy="1234966"/>
            <a:chOff x="6409268" y="1769145"/>
            <a:chExt cx="1709425" cy="1987757"/>
          </a:xfrm>
        </p:grpSpPr>
        <p:graphicFrame>
          <p:nvGraphicFramePr>
            <p:cNvPr id="16" name="Chart 15">
              <a:extLst>
                <a:ext uri="{FF2B5EF4-FFF2-40B4-BE49-F238E27FC236}">
                  <a16:creationId xmlns:a16="http://schemas.microsoft.com/office/drawing/2014/main" id="{6F3461BC-CD82-7233-A17D-0E45BC18772A}"/>
                </a:ext>
              </a:extLst>
            </p:cNvPr>
            <p:cNvGraphicFramePr/>
            <p:nvPr>
              <p:extLst>
                <p:ext uri="{D42A27DB-BD31-4B8C-83A1-F6EECF244321}">
                  <p14:modId xmlns:p14="http://schemas.microsoft.com/office/powerpoint/2010/main" val="1933517324"/>
                </p:ext>
              </p:extLst>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a:extLst>
                <a:ext uri="{FF2B5EF4-FFF2-40B4-BE49-F238E27FC236}">
                  <a16:creationId xmlns:a16="http://schemas.microsoft.com/office/drawing/2014/main" id="{7119A9F0-DDE5-C3FF-B18C-6C6168019557}"/>
                </a:ext>
              </a:extLst>
            </p:cNvPr>
            <p:cNvSpPr txBox="1"/>
            <p:nvPr/>
          </p:nvSpPr>
          <p:spPr bwMode="auto">
            <a:xfrm>
              <a:off x="6757695" y="2414199"/>
              <a:ext cx="1017090" cy="644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2000" dirty="0">
                  <a:solidFill>
                    <a:srgbClr val="E1471D"/>
                  </a:solidFill>
                  <a:latin typeface="Calibri" panose="020F0502020204030204" pitchFamily="34" charset="0"/>
                  <a:cs typeface="Calibri" panose="020F0502020204030204" pitchFamily="34" charset="0"/>
                </a:rPr>
                <a:t>35%</a:t>
              </a:r>
            </a:p>
          </p:txBody>
        </p:sp>
      </p:grpSp>
      <p:grpSp>
        <p:nvGrpSpPr>
          <p:cNvPr id="18" name="Group 17">
            <a:extLst>
              <a:ext uri="{FF2B5EF4-FFF2-40B4-BE49-F238E27FC236}">
                <a16:creationId xmlns:a16="http://schemas.microsoft.com/office/drawing/2014/main" id="{DDE5919B-A41F-4E78-ACDF-B28E1587FF39}"/>
              </a:ext>
            </a:extLst>
          </p:cNvPr>
          <p:cNvGrpSpPr/>
          <p:nvPr/>
        </p:nvGrpSpPr>
        <p:grpSpPr>
          <a:xfrm>
            <a:off x="6237340" y="5488119"/>
            <a:ext cx="1062042" cy="1234966"/>
            <a:chOff x="6409268" y="1769145"/>
            <a:chExt cx="1709425" cy="1987757"/>
          </a:xfrm>
        </p:grpSpPr>
        <p:graphicFrame>
          <p:nvGraphicFramePr>
            <p:cNvPr id="20" name="Chart 19">
              <a:extLst>
                <a:ext uri="{FF2B5EF4-FFF2-40B4-BE49-F238E27FC236}">
                  <a16:creationId xmlns:a16="http://schemas.microsoft.com/office/drawing/2014/main" id="{1F8F7A1A-7B59-E442-52A7-3A8F35F5F89E}"/>
                </a:ext>
              </a:extLst>
            </p:cNvPr>
            <p:cNvGraphicFramePr/>
            <p:nvPr>
              <p:extLst>
                <p:ext uri="{D42A27DB-BD31-4B8C-83A1-F6EECF244321}">
                  <p14:modId xmlns:p14="http://schemas.microsoft.com/office/powerpoint/2010/main" val="3050185807"/>
                </p:ext>
              </p:extLst>
            </p:nvPr>
          </p:nvGraphicFramePr>
          <p:xfrm>
            <a:off x="6409268" y="1769145"/>
            <a:ext cx="1709425" cy="1987757"/>
          </p:xfrm>
          <a:graphic>
            <a:graphicData uri="http://schemas.openxmlformats.org/drawingml/2006/chart">
              <c:chart xmlns:c="http://schemas.openxmlformats.org/drawingml/2006/chart" xmlns:r="http://schemas.openxmlformats.org/officeDocument/2006/relationships" r:id="rId5"/>
            </a:graphicData>
          </a:graphic>
        </p:graphicFrame>
        <p:sp>
          <p:nvSpPr>
            <p:cNvPr id="23" name="TextBox 22">
              <a:extLst>
                <a:ext uri="{FF2B5EF4-FFF2-40B4-BE49-F238E27FC236}">
                  <a16:creationId xmlns:a16="http://schemas.microsoft.com/office/drawing/2014/main" id="{1E3A32DF-3C1E-6A2E-4183-ADD5620AAC37}"/>
                </a:ext>
              </a:extLst>
            </p:cNvPr>
            <p:cNvSpPr txBox="1"/>
            <p:nvPr/>
          </p:nvSpPr>
          <p:spPr bwMode="auto">
            <a:xfrm>
              <a:off x="6757695" y="2414199"/>
              <a:ext cx="1017090" cy="644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spcBef>
                  <a:spcPct val="50000"/>
                </a:spcBef>
              </a:pPr>
              <a:r>
                <a:rPr lang="en-US" sz="2000" dirty="0">
                  <a:solidFill>
                    <a:srgbClr val="E1471D"/>
                  </a:solidFill>
                  <a:latin typeface="Calibri" panose="020F0502020204030204" pitchFamily="34" charset="0"/>
                  <a:cs typeface="Calibri" panose="020F0502020204030204" pitchFamily="34" charset="0"/>
                </a:rPr>
                <a:t>17%</a:t>
              </a:r>
            </a:p>
          </p:txBody>
        </p:sp>
      </p:grpSp>
    </p:spTree>
    <p:extLst>
      <p:ext uri="{BB962C8B-B14F-4D97-AF65-F5344CB8AC3E}">
        <p14:creationId xmlns:p14="http://schemas.microsoft.com/office/powerpoint/2010/main" val="1009369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AB5A2-CEC3-911E-BD94-C2DB6B51AE97}"/>
              </a:ext>
            </a:extLst>
          </p:cNvPr>
          <p:cNvSpPr>
            <a:spLocks noGrp="1"/>
          </p:cNvSpPr>
          <p:nvPr>
            <p:ph type="title"/>
          </p:nvPr>
        </p:nvSpPr>
        <p:spPr/>
        <p:txBody>
          <a:bodyPr/>
          <a:lstStyle/>
          <a:p>
            <a:r>
              <a:rPr lang="en-US" dirty="0"/>
              <a:t>Fertility Planning Prior to Hormone Treatment: </a:t>
            </a:r>
            <a:br>
              <a:rPr lang="en-US" dirty="0"/>
            </a:br>
            <a:r>
              <a:rPr lang="en-US" dirty="0"/>
              <a:t>Special Considerations</a:t>
            </a:r>
          </a:p>
        </p:txBody>
      </p:sp>
      <p:sp>
        <p:nvSpPr>
          <p:cNvPr id="3" name="Content Placeholder 2">
            <a:extLst>
              <a:ext uri="{FF2B5EF4-FFF2-40B4-BE49-F238E27FC236}">
                <a16:creationId xmlns:a16="http://schemas.microsoft.com/office/drawing/2014/main" id="{A4247920-2E3B-CBEB-F274-26D388396879}"/>
              </a:ext>
            </a:extLst>
          </p:cNvPr>
          <p:cNvSpPr>
            <a:spLocks noGrp="1"/>
          </p:cNvSpPr>
          <p:nvPr>
            <p:ph idx="1"/>
          </p:nvPr>
        </p:nvSpPr>
        <p:spPr>
          <a:xfrm>
            <a:off x="604675" y="1513047"/>
            <a:ext cx="11225964" cy="4650686"/>
          </a:xfrm>
        </p:spPr>
        <p:txBody>
          <a:bodyPr/>
          <a:lstStyle/>
          <a:p>
            <a:r>
              <a:rPr lang="en-US" sz="2400" dirty="0"/>
              <a:t>Reproductive options should be discussed with patients before initiating hormone therapy or surgery</a:t>
            </a:r>
          </a:p>
          <a:p>
            <a:r>
              <a:rPr lang="en-US" sz="2400" dirty="0"/>
              <a:t>Cryopreservation of sperm prior to or in early stages of hormone therapy</a:t>
            </a:r>
          </a:p>
          <a:p>
            <a:pPr lvl="1"/>
            <a:r>
              <a:rPr lang="en-US" sz="2200" dirty="0"/>
              <a:t>Sperm counts may not return to pretreatment levels after discontinuation of </a:t>
            </a:r>
            <a:br>
              <a:rPr lang="en-US" sz="2200" dirty="0"/>
            </a:br>
            <a:r>
              <a:rPr lang="en-US" sz="2200" dirty="0"/>
              <a:t>hormone replacement therapy</a:t>
            </a:r>
          </a:p>
          <a:p>
            <a:r>
              <a:rPr lang="en-US" sz="2400" dirty="0"/>
              <a:t>Harvest and cryopreservation of ova prior to hysterectomy/oophorectomy</a:t>
            </a:r>
          </a:p>
          <a:p>
            <a:r>
              <a:rPr lang="en-US" sz="2400" dirty="0"/>
              <a:t>Pregnancy remains possible after initiation of testosterone</a:t>
            </a:r>
          </a:p>
          <a:p>
            <a:pPr lvl="1"/>
            <a:r>
              <a:rPr lang="en-US" sz="2200" dirty="0"/>
              <a:t>Generally requires discontinuation</a:t>
            </a:r>
          </a:p>
          <a:p>
            <a:pPr lvl="1"/>
            <a:r>
              <a:rPr lang="en-US" sz="2200" dirty="0"/>
              <a:t>Full fertility may not return</a:t>
            </a:r>
          </a:p>
        </p:txBody>
      </p:sp>
      <p:sp>
        <p:nvSpPr>
          <p:cNvPr id="5" name="Text Box 15">
            <a:extLst>
              <a:ext uri="{FF2B5EF4-FFF2-40B4-BE49-F238E27FC236}">
                <a16:creationId xmlns:a16="http://schemas.microsoft.com/office/drawing/2014/main" id="{6E771D84-3380-BF85-5DD0-0E667C5C51D5}"/>
              </a:ext>
            </a:extLst>
          </p:cNvPr>
          <p:cNvSpPr txBox="1">
            <a:spLocks noChangeArrowheads="1"/>
          </p:cNvSpPr>
          <p:nvPr/>
        </p:nvSpPr>
        <p:spPr bwMode="auto">
          <a:xfrm>
            <a:off x="431604" y="6166541"/>
            <a:ext cx="8734697"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Center for Excellence for Transgender Health. Guidelines for primary and gender-affirming care. Douglas. Obstet Gynecol. 2022;139:1012. Ethics Committee of the American Society for Reproductive Medicine. Fertil Steril. 2015;104:1111. </a:t>
            </a:r>
          </a:p>
        </p:txBody>
      </p:sp>
    </p:spTree>
    <p:extLst>
      <p:ext uri="{BB962C8B-B14F-4D97-AF65-F5344CB8AC3E}">
        <p14:creationId xmlns:p14="http://schemas.microsoft.com/office/powerpoint/2010/main" val="9724068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C632B-5E0A-F974-647A-E3B2B897495F}"/>
              </a:ext>
            </a:extLst>
          </p:cNvPr>
          <p:cNvSpPr>
            <a:spLocks noGrp="1"/>
          </p:cNvSpPr>
          <p:nvPr>
            <p:ph type="title"/>
          </p:nvPr>
        </p:nvSpPr>
        <p:spPr/>
        <p:txBody>
          <a:bodyPr/>
          <a:lstStyle/>
          <a:p>
            <a:r>
              <a:rPr lang="en-US" dirty="0"/>
              <a:t>Pregnancy</a:t>
            </a:r>
          </a:p>
        </p:txBody>
      </p:sp>
      <p:sp>
        <p:nvSpPr>
          <p:cNvPr id="3" name="Content Placeholder 2">
            <a:extLst>
              <a:ext uri="{FF2B5EF4-FFF2-40B4-BE49-F238E27FC236}">
                <a16:creationId xmlns:a16="http://schemas.microsoft.com/office/drawing/2014/main" id="{34BBD139-FAA5-134C-039F-D970FF4A2738}"/>
              </a:ext>
            </a:extLst>
          </p:cNvPr>
          <p:cNvSpPr>
            <a:spLocks noGrp="1"/>
          </p:cNvSpPr>
          <p:nvPr>
            <p:ph idx="1"/>
          </p:nvPr>
        </p:nvSpPr>
        <p:spPr/>
        <p:txBody>
          <a:bodyPr/>
          <a:lstStyle/>
          <a:p>
            <a:r>
              <a:rPr lang="en-US" dirty="0"/>
              <a:t>Patients with intact uteruses can become pregnant after testosterone therapy, but they may have additional risks</a:t>
            </a:r>
          </a:p>
          <a:p>
            <a:r>
              <a:rPr lang="en-US" dirty="0"/>
              <a:t>When noncisgender people are asked to do a pregnancy test, it can </a:t>
            </a:r>
            <a:br>
              <a:rPr lang="en-US" dirty="0"/>
            </a:br>
            <a:r>
              <a:rPr lang="en-US" dirty="0"/>
              <a:t>be triggering</a:t>
            </a:r>
          </a:p>
          <a:p>
            <a:pPr lvl="1"/>
            <a:r>
              <a:rPr lang="en-US" dirty="0"/>
              <a:t>Determine if it is necessary; have they had exposure to sperm?</a:t>
            </a:r>
          </a:p>
          <a:p>
            <a:r>
              <a:rPr lang="en-US" dirty="0"/>
              <a:t>Transgender women may need to be counseled that they do not need birth control</a:t>
            </a:r>
          </a:p>
          <a:p>
            <a:pPr lvl="1"/>
            <a:endParaRPr lang="en-US" dirty="0"/>
          </a:p>
        </p:txBody>
      </p:sp>
      <p:sp>
        <p:nvSpPr>
          <p:cNvPr id="6" name="Text Box 15">
            <a:extLst>
              <a:ext uri="{FF2B5EF4-FFF2-40B4-BE49-F238E27FC236}">
                <a16:creationId xmlns:a16="http://schemas.microsoft.com/office/drawing/2014/main" id="{E9BCD2C2-1955-3FA3-3AB0-AFD5B0BC31EF}"/>
              </a:ext>
            </a:extLst>
          </p:cNvPr>
          <p:cNvSpPr txBox="1">
            <a:spLocks noChangeArrowheads="1"/>
          </p:cNvSpPr>
          <p:nvPr/>
        </p:nvSpPr>
        <p:spPr bwMode="auto">
          <a:xfrm>
            <a:off x="431605" y="6360634"/>
            <a:ext cx="8757626" cy="276999"/>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Hassan. Case Rep Endocrinol. 2022;2022:6246867. </a:t>
            </a:r>
          </a:p>
        </p:txBody>
      </p:sp>
    </p:spTree>
    <p:extLst>
      <p:ext uri="{BB962C8B-B14F-4D97-AF65-F5344CB8AC3E}">
        <p14:creationId xmlns:p14="http://schemas.microsoft.com/office/powerpoint/2010/main" val="18968323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672A70-BE2D-EA99-EF37-59A9DAB1B084}"/>
              </a:ext>
            </a:extLst>
          </p:cNvPr>
          <p:cNvSpPr>
            <a:spLocks noGrp="1"/>
          </p:cNvSpPr>
          <p:nvPr>
            <p:ph type="title"/>
          </p:nvPr>
        </p:nvSpPr>
        <p:spPr/>
        <p:txBody>
          <a:bodyPr/>
          <a:lstStyle/>
          <a:p>
            <a:r>
              <a:rPr lang="en-US" dirty="0"/>
              <a:t>Patient-Centered Care</a:t>
            </a:r>
          </a:p>
        </p:txBody>
      </p:sp>
      <p:graphicFrame>
        <p:nvGraphicFramePr>
          <p:cNvPr id="4" name="Content Placeholder 3">
            <a:extLst>
              <a:ext uri="{FF2B5EF4-FFF2-40B4-BE49-F238E27FC236}">
                <a16:creationId xmlns:a16="http://schemas.microsoft.com/office/drawing/2014/main" id="{05CE7496-5088-2298-69D1-FA14E5435C39}"/>
              </a:ext>
            </a:extLst>
          </p:cNvPr>
          <p:cNvGraphicFramePr>
            <a:graphicFrameLocks noGrp="1"/>
          </p:cNvGraphicFramePr>
          <p:nvPr>
            <p:ph idx="4294967295"/>
            <p:extLst>
              <p:ext uri="{D42A27DB-BD31-4B8C-83A1-F6EECF244321}">
                <p14:modId xmlns:p14="http://schemas.microsoft.com/office/powerpoint/2010/main" val="3528672654"/>
              </p:ext>
            </p:extLst>
          </p:nvPr>
        </p:nvGraphicFramePr>
        <p:xfrm>
          <a:off x="522288" y="1600200"/>
          <a:ext cx="11582920" cy="4953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584774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2DAFDA-9AF4-5ED0-689F-BE8366C393F3}"/>
              </a:ext>
            </a:extLst>
          </p:cNvPr>
          <p:cNvSpPr>
            <a:spLocks noGrp="1"/>
          </p:cNvSpPr>
          <p:nvPr>
            <p:ph type="title"/>
          </p:nvPr>
        </p:nvSpPr>
        <p:spPr/>
        <p:txBody>
          <a:bodyPr/>
          <a:lstStyle/>
          <a:p>
            <a:r>
              <a:rPr lang="en-US" dirty="0"/>
              <a:t>Key Takeaways</a:t>
            </a:r>
          </a:p>
        </p:txBody>
      </p:sp>
      <p:sp>
        <p:nvSpPr>
          <p:cNvPr id="3" name="Content Placeholder 2">
            <a:extLst>
              <a:ext uri="{FF2B5EF4-FFF2-40B4-BE49-F238E27FC236}">
                <a16:creationId xmlns:a16="http://schemas.microsoft.com/office/drawing/2014/main" id="{02A22E27-4EBB-FAF3-FC25-7B0A7D99B67F}"/>
              </a:ext>
            </a:extLst>
          </p:cNvPr>
          <p:cNvSpPr>
            <a:spLocks noGrp="1"/>
          </p:cNvSpPr>
          <p:nvPr>
            <p:ph idx="1"/>
          </p:nvPr>
        </p:nvSpPr>
        <p:spPr/>
        <p:txBody>
          <a:bodyPr/>
          <a:lstStyle/>
          <a:p>
            <a:r>
              <a:rPr lang="en-US" dirty="0"/>
              <a:t>Build organ-based gender-affirming care plans</a:t>
            </a:r>
          </a:p>
          <a:p>
            <a:pPr lvl="1"/>
            <a:r>
              <a:rPr lang="en-US" dirty="0"/>
              <a:t>Focus on organs that are present</a:t>
            </a:r>
          </a:p>
          <a:p>
            <a:r>
              <a:rPr lang="en-US" dirty="0"/>
              <a:t>Use nongendered terms</a:t>
            </a:r>
          </a:p>
          <a:p>
            <a:r>
              <a:rPr lang="en-US" dirty="0"/>
              <a:t>Meet patients where they are in terms of their care and what </a:t>
            </a:r>
            <a:br>
              <a:rPr lang="en-US" dirty="0"/>
            </a:br>
            <a:r>
              <a:rPr lang="en-US" dirty="0"/>
              <a:t>they want for their own bodies</a:t>
            </a:r>
          </a:p>
          <a:p>
            <a:r>
              <a:rPr lang="en-US" dirty="0"/>
              <a:t>Strive to give power back to patient at all times</a:t>
            </a:r>
          </a:p>
          <a:p>
            <a:pPr lvl="1"/>
            <a:r>
              <a:rPr lang="en-US" dirty="0"/>
              <a:t>Patient should be ultimate decision maker, and you are expert consultant</a:t>
            </a:r>
          </a:p>
        </p:txBody>
      </p:sp>
    </p:spTree>
    <p:extLst>
      <p:ext uri="{BB962C8B-B14F-4D97-AF65-F5344CB8AC3E}">
        <p14:creationId xmlns:p14="http://schemas.microsoft.com/office/powerpoint/2010/main" val="10120069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Transgender Care!</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a:xfrm>
            <a:off x="609759" y="1927009"/>
            <a:ext cx="10872444" cy="2605717"/>
          </a:xfrm>
        </p:spPr>
        <p:txBody>
          <a:bodyPr rtlCol="0">
            <a:normAutofit/>
          </a:bodyPr>
          <a:lstStyle/>
          <a:p>
            <a:pPr eaLnBrk="1" hangingPunct="1">
              <a:buClr>
                <a:schemeClr val="accent6"/>
              </a:buClr>
              <a:defRPr/>
            </a:pPr>
            <a:r>
              <a:rPr lang="en-US" sz="2200" dirty="0">
                <a:solidFill>
                  <a:srgbClr val="E1471D"/>
                </a:solidFill>
              </a:rPr>
              <a:t>Video and audio podcasts </a:t>
            </a:r>
            <a:r>
              <a:rPr lang="en-US" sz="2200" b="0" dirty="0"/>
              <a:t>of transgender patient experiences in the healthcare system</a:t>
            </a:r>
          </a:p>
          <a:p>
            <a:pPr>
              <a:buClr>
                <a:schemeClr val="tx2">
                  <a:lumMod val="20000"/>
                  <a:lumOff val="80000"/>
                </a:schemeClr>
              </a:buClr>
              <a:defRPr/>
            </a:pPr>
            <a:r>
              <a:rPr lang="en-US" sz="2200" dirty="0">
                <a:solidFill>
                  <a:srgbClr val="E1471D"/>
                </a:solidFill>
              </a:rPr>
              <a:t>ClinicalThought commentaries </a:t>
            </a:r>
            <a:r>
              <a:rPr lang="en-US" sz="2200" b="0" dirty="0"/>
              <a:t>with expert insight on optimizing transgender patient care</a:t>
            </a:r>
          </a:p>
          <a:p>
            <a:pPr>
              <a:buClr>
                <a:schemeClr val="tx2">
                  <a:lumMod val="20000"/>
                  <a:lumOff val="80000"/>
                </a:schemeClr>
              </a:buClr>
              <a:defRPr/>
            </a:pPr>
            <a:r>
              <a:rPr lang="en-US" sz="2200" dirty="0">
                <a:solidFill>
                  <a:schemeClr val="accent3"/>
                </a:solidFill>
              </a:rPr>
              <a:t>CME/CE/CPE-certified microlearning text modules </a:t>
            </a:r>
            <a:r>
              <a:rPr lang="en-US" sz="2200" b="0" dirty="0"/>
              <a:t>on best practices for transgender healthcare</a:t>
            </a:r>
          </a:p>
          <a:p>
            <a:pPr>
              <a:buClr>
                <a:schemeClr val="tx2">
                  <a:lumMod val="20000"/>
                  <a:lumOff val="80000"/>
                </a:schemeClr>
              </a:buClr>
              <a:defRPr/>
            </a:pPr>
            <a:r>
              <a:rPr lang="en-US" sz="2200" dirty="0">
                <a:solidFill>
                  <a:schemeClr val="accent3"/>
                </a:solidFill>
              </a:rPr>
              <a:t>CME/CE/CPE-certified video simulations </a:t>
            </a:r>
            <a:r>
              <a:rPr lang="en-US" sz="2200" b="0" dirty="0"/>
              <a:t>on best practices for transgender healthcare</a:t>
            </a:r>
          </a:p>
          <a:p>
            <a:pPr>
              <a:buClr>
                <a:schemeClr val="tx2">
                  <a:lumMod val="20000"/>
                  <a:lumOff val="80000"/>
                </a:schemeClr>
              </a:buClr>
              <a:defRPr/>
            </a:pPr>
            <a:endParaRPr lang="en-US" sz="2200" b="0" dirty="0"/>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pPr marL="0" indent="0">
              <a:buNone/>
            </a:pPr>
            <a:r>
              <a:rPr lang="en-US" sz="2400" b="1" dirty="0">
                <a:solidFill>
                  <a:srgbClr val="00823B"/>
                </a:solidFill>
                <a:hlinkClick r:id="rId3"/>
              </a:rPr>
              <a:t>clinicaloptions.com/oncology</a:t>
            </a:r>
            <a:endParaRPr lang="en-US" sz="2400" b="1" u="sng" dirty="0">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1217168" rtl="0" eaLnBrk="1" fontAlgn="auto" latinLnBrk="0" hangingPunct="0">
              <a:lnSpc>
                <a:spcPct val="100000"/>
              </a:lnSpc>
              <a:spcBef>
                <a:spcPct val="0"/>
              </a:spcBef>
              <a:spcAft>
                <a:spcPct val="0"/>
              </a:spcAft>
              <a:buClrTx/>
              <a:buSzTx/>
              <a:buFontTx/>
              <a:buNone/>
              <a:tabLst/>
              <a:defRPr/>
            </a:pPr>
            <a:endParaRPr kumimoji="0" lang="en-GB" altLang="en-US" sz="2400" b="0" i="0" u="none" strike="noStrike" kern="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sym typeface="Helvetica"/>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3207C6863AEA84E8E3672824D4648E0" ma:contentTypeVersion="1" ma:contentTypeDescription="Create a new document." ma:contentTypeScope="" ma:versionID="491fe4ffdb569d301e3df364d09aa345">
  <xsd:schema xmlns:xsd="http://www.w3.org/2001/XMLSchema" xmlns:xs="http://www.w3.org/2001/XMLSchema" xmlns:p="http://schemas.microsoft.com/office/2006/metadata/properties" xmlns:ns2="d54cbe69-32bd-412a-b004-9152f949605e" xmlns:ns3="fe1b0f7b-335c-42a2-9ca2-6262d9e732e2" targetNamespace="http://schemas.microsoft.com/office/2006/metadata/properties" ma:root="true" ma:fieldsID="3c0c9739c984f4168d175e62f4d87611" ns2:_="" ns3:_="">
    <xsd:import namespace="d54cbe69-32bd-412a-b004-9152f949605e"/>
    <xsd:import namespace="fe1b0f7b-335c-42a2-9ca2-6262d9e732e2"/>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fe1b0f7b-335c-42a2-9ca2-6262d9e732e2"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Module with Slide Embeds - New"/>
          <xsd:enumeration value="Slides - Online (non-CME)-New"/>
          <xsd:enumeration value="Online Figures/Tables"/>
          <xsd:enumeration value="Outcomes - Questions"/>
          <xsd:enumeration value="Permissions"/>
          <xsd:enumeration value="Slide Des Req - Full Redraw"/>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Document_x0020_Category xmlns="fe1b0f7b-335c-42a2-9ca2-6262d9e732e2">Slides - Online (non-CME)-New</Document_x0020_Category>
    <_dlc_DocId xmlns="d54cbe69-32bd-412a-b004-9152f949605e">56M7VY3CDVN5-673583611-3</_dlc_DocId>
    <_dlc_DocIdUrl xmlns="d54cbe69-32bd-412a-b004-9152f949605e">
      <Url>https://intranet.clinicaloptions.com/mews/oncology/ONC_2022_Transgender_Microlearning_TM_(PRP4732)/CME_CE_CPE-Certified_Micro_Synergy__2/_layouts/15/DocIdRedir.aspx?ID=56M7VY3CDVN5-673583611-3</Url>
      <Description>56M7VY3CDVN5-673583611-3</Description>
    </_dlc_DocIdUrl>
  </documentManagement>
</p:properties>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06D6B834-731C-4185-BCB6-19DCCB69321B}">
  <ds:schemaRefs>
    <ds:schemaRef ds:uri="http://schemas.microsoft.com/sharepoint/events"/>
  </ds:schemaRefs>
</ds:datastoreItem>
</file>

<file path=customXml/itemProps3.xml><?xml version="1.0" encoding="utf-8"?>
<ds:datastoreItem xmlns:ds="http://schemas.openxmlformats.org/officeDocument/2006/customXml" ds:itemID="{1CD68A94-FC38-4AA0-BD21-B35E4A5F71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fe1b0f7b-335c-42a2-9ca2-6262d9e732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5BA55BC3-5A03-47C2-8EC3-D964C3B5E779}">
  <ds:schemaRefs>
    <ds:schemaRef ds:uri="http://schemas.microsoft.com/office/2006/documentManagement/types"/>
    <ds:schemaRef ds:uri="http://purl.org/dc/terms/"/>
    <ds:schemaRef ds:uri="http://purl.org/dc/dcmitype/"/>
    <ds:schemaRef ds:uri="fe1b0f7b-335c-42a2-9ca2-6262d9e732e2"/>
    <ds:schemaRef ds:uri="http://purl.org/dc/elements/1.1/"/>
    <ds:schemaRef ds:uri="http://www.w3.org/XML/1998/namespace"/>
    <ds:schemaRef ds:uri="d54cbe69-32bd-412a-b004-9152f949605e"/>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0</TotalTime>
  <Words>2542</Words>
  <Application>Microsoft Office PowerPoint</Application>
  <PresentationFormat>Breitbild</PresentationFormat>
  <Paragraphs>317</Paragraphs>
  <Slides>26</Slides>
  <Notes>25</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26</vt:i4>
      </vt:variant>
    </vt:vector>
  </HeadingPairs>
  <TitlesOfParts>
    <vt:vector size="32" baseType="lpstr">
      <vt:lpstr>Arial</vt:lpstr>
      <vt:lpstr>Calibri</vt:lpstr>
      <vt:lpstr>Helvetica</vt:lpstr>
      <vt:lpstr>Times</vt:lpstr>
      <vt:lpstr>Wingdings</vt:lpstr>
      <vt:lpstr>2022_CCO_Template</vt:lpstr>
      <vt:lpstr>Planning Effective Preventive Care  Plans Consistent With a Patient’s  Current Anatomical Structure</vt:lpstr>
      <vt:lpstr>About These Slides</vt:lpstr>
      <vt:lpstr>Faculty Disclosures</vt:lpstr>
      <vt:lpstr>Overview: Optimizing Care for Transgender Patients</vt:lpstr>
      <vt:lpstr>Gender Identity Policy Tallies by State</vt:lpstr>
      <vt:lpstr>US Transgender Survey: Injustice at Every Turn</vt:lpstr>
      <vt:lpstr>US Transgender Survey: Healthcare Setting </vt:lpstr>
      <vt:lpstr>Building Preventive Care Plan: Overview</vt:lpstr>
      <vt:lpstr>Preventive Care Plans: The Basics</vt:lpstr>
      <vt:lpstr>Empowering Transgender Patients Through  Shared Decision-Making</vt:lpstr>
      <vt:lpstr>Focus on Organ Systems</vt:lpstr>
      <vt:lpstr>Taking Medical History From Transgender Patient</vt:lpstr>
      <vt:lpstr>Taking Social History</vt:lpstr>
      <vt:lpstr>Taking Family History</vt:lpstr>
      <vt:lpstr>Risk Stratification</vt:lpstr>
      <vt:lpstr>Breast Cancer Screening</vt:lpstr>
      <vt:lpstr>Cervical Cancer Screening</vt:lpstr>
      <vt:lpstr>Prostate Cancer Screening</vt:lpstr>
      <vt:lpstr>Surgical Anatomy</vt:lpstr>
      <vt:lpstr>Discussing Sexual Practices</vt:lpstr>
      <vt:lpstr>HIV Infection Prevention and Screening</vt:lpstr>
      <vt:lpstr>Fertility Planning Prior to Hormone Treatment:  Special Considerations</vt:lpstr>
      <vt:lpstr>Pregnancy</vt:lpstr>
      <vt:lpstr>Patient-Centered Care</vt:lpstr>
      <vt:lpstr>Key Takeaways</vt:lpstr>
      <vt:lpstr>Go Online for More CCO  Coverage of Transgender Care!</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Effective Preventive Care Plans Consistent With a Patient’s </dc:title>
  <dc:creator>Preferred User</dc:creator>
  <cp:lastModifiedBy>Anna M</cp:lastModifiedBy>
  <cp:revision>616</cp:revision>
  <cp:lastPrinted>2016-09-26T20:21:49Z</cp:lastPrinted>
  <dcterms:created xsi:type="dcterms:W3CDTF">2005-05-27T15:08:01Z</dcterms:created>
  <dcterms:modified xsi:type="dcterms:W3CDTF">2022-09-30T12:43:41Z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57e9ed70-af3c-415e-9c1e-f7e4040010e9</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0x01010063207C6863AEA84E8E3672824D4648E0</vt:lpwstr>
  </property>
  <property fmtid="{D5CDD505-2E9C-101B-9397-08002B2CF9AE}" pid="9" name="MediaServiceImageTags">
    <vt:lpwstr/>
  </property>
</Properties>
</file>